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3.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4.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5.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7.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0.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1.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2.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4.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5.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6.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27.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28.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9.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0.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31.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32.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33.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4.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 id="2147483691" r:id="rId4"/>
    <p:sldMasterId id="2147483705" r:id="rId5"/>
    <p:sldMasterId id="2147483719" r:id="rId6"/>
    <p:sldMasterId id="2147483733" r:id="rId7"/>
    <p:sldMasterId id="2147483745" r:id="rId8"/>
    <p:sldMasterId id="2147483769" r:id="rId9"/>
    <p:sldMasterId id="2147483777" r:id="rId10"/>
    <p:sldMasterId id="2147483791" r:id="rId11"/>
    <p:sldMasterId id="2147483805" r:id="rId12"/>
    <p:sldMasterId id="2147483813" r:id="rId13"/>
    <p:sldMasterId id="2147483833" r:id="rId14"/>
    <p:sldMasterId id="2147483846" r:id="rId15"/>
    <p:sldMasterId id="2147483859" r:id="rId16"/>
    <p:sldMasterId id="2147483871" r:id="rId17"/>
    <p:sldMasterId id="2147483883" r:id="rId18"/>
    <p:sldMasterId id="2147483891" r:id="rId19"/>
    <p:sldMasterId id="2147483898" r:id="rId20"/>
    <p:sldMasterId id="2147483911" r:id="rId21"/>
    <p:sldMasterId id="2147483918" r:id="rId22"/>
    <p:sldMasterId id="2147483925" r:id="rId23"/>
    <p:sldMasterId id="2147483932" r:id="rId24"/>
    <p:sldMasterId id="2147483952" r:id="rId25"/>
    <p:sldMasterId id="2147483972" r:id="rId26"/>
    <p:sldMasterId id="2147483986" r:id="rId27"/>
    <p:sldMasterId id="2147483998" r:id="rId28"/>
    <p:sldMasterId id="2147484013" r:id="rId29"/>
    <p:sldMasterId id="2147484028" r:id="rId30"/>
    <p:sldMasterId id="2147484043" r:id="rId31"/>
    <p:sldMasterId id="2147484057" r:id="rId32"/>
    <p:sldMasterId id="2147484071" r:id="rId33"/>
    <p:sldMasterId id="2147484083" r:id="rId34"/>
    <p:sldMasterId id="2147484098" r:id="rId35"/>
  </p:sldMasterIdLst>
  <p:notesMasterIdLst>
    <p:notesMasterId r:id="rId216"/>
  </p:notesMasterIdLst>
  <p:sldIdLst>
    <p:sldId id="913" r:id="rId36"/>
    <p:sldId id="1095" r:id="rId37"/>
    <p:sldId id="1096" r:id="rId38"/>
    <p:sldId id="1097" r:id="rId39"/>
    <p:sldId id="1098" r:id="rId40"/>
    <p:sldId id="1099" r:id="rId41"/>
    <p:sldId id="1094" r:id="rId42"/>
    <p:sldId id="256" r:id="rId43"/>
    <p:sldId id="561" r:id="rId44"/>
    <p:sldId id="328" r:id="rId45"/>
    <p:sldId id="451" r:id="rId46"/>
    <p:sldId id="752" r:id="rId47"/>
    <p:sldId id="750" r:id="rId48"/>
    <p:sldId id="751" r:id="rId49"/>
    <p:sldId id="754" r:id="rId50"/>
    <p:sldId id="753" r:id="rId51"/>
    <p:sldId id="755" r:id="rId52"/>
    <p:sldId id="422" r:id="rId53"/>
    <p:sldId id="700" r:id="rId54"/>
    <p:sldId id="701" r:id="rId55"/>
    <p:sldId id="702" r:id="rId56"/>
    <p:sldId id="703" r:id="rId57"/>
    <p:sldId id="704" r:id="rId58"/>
    <p:sldId id="705" r:id="rId59"/>
    <p:sldId id="727" r:id="rId60"/>
    <p:sldId id="706" r:id="rId61"/>
    <p:sldId id="707" r:id="rId62"/>
    <p:sldId id="708" r:id="rId63"/>
    <p:sldId id="709" r:id="rId64"/>
    <p:sldId id="710" r:id="rId65"/>
    <p:sldId id="711" r:id="rId66"/>
    <p:sldId id="712" r:id="rId67"/>
    <p:sldId id="713" r:id="rId68"/>
    <p:sldId id="714" r:id="rId69"/>
    <p:sldId id="715" r:id="rId70"/>
    <p:sldId id="716" r:id="rId71"/>
    <p:sldId id="717" r:id="rId72"/>
    <p:sldId id="718" r:id="rId73"/>
    <p:sldId id="719" r:id="rId74"/>
    <p:sldId id="720" r:id="rId75"/>
    <p:sldId id="721" r:id="rId76"/>
    <p:sldId id="722" r:id="rId77"/>
    <p:sldId id="725" r:id="rId78"/>
    <p:sldId id="726" r:id="rId79"/>
    <p:sldId id="664" r:id="rId80"/>
    <p:sldId id="665" r:id="rId81"/>
    <p:sldId id="666" r:id="rId82"/>
    <p:sldId id="667" r:id="rId83"/>
    <p:sldId id="668" r:id="rId84"/>
    <p:sldId id="669" r:id="rId85"/>
    <p:sldId id="670" r:id="rId86"/>
    <p:sldId id="671" r:id="rId87"/>
    <p:sldId id="672" r:id="rId88"/>
    <p:sldId id="673" r:id="rId89"/>
    <p:sldId id="674" r:id="rId90"/>
    <p:sldId id="435" r:id="rId91"/>
    <p:sldId id="912" r:id="rId92"/>
    <p:sldId id="444" r:id="rId93"/>
    <p:sldId id="425" r:id="rId94"/>
    <p:sldId id="426" r:id="rId95"/>
    <p:sldId id="423" r:id="rId96"/>
    <p:sldId id="427" r:id="rId97"/>
    <p:sldId id="678" r:id="rId98"/>
    <p:sldId id="428" r:id="rId99"/>
    <p:sldId id="429" r:id="rId100"/>
    <p:sldId id="554" r:id="rId101"/>
    <p:sldId id="679" r:id="rId102"/>
    <p:sldId id="552" r:id="rId103"/>
    <p:sldId id="680" r:id="rId104"/>
    <p:sldId id="681" r:id="rId105"/>
    <p:sldId id="682" r:id="rId106"/>
    <p:sldId id="557" r:id="rId107"/>
    <p:sldId id="558" r:id="rId108"/>
    <p:sldId id="559" r:id="rId109"/>
    <p:sldId id="475" r:id="rId110"/>
    <p:sldId id="728" r:id="rId111"/>
    <p:sldId id="730" r:id="rId112"/>
    <p:sldId id="732" r:id="rId113"/>
    <p:sldId id="729" r:id="rId114"/>
    <p:sldId id="731" r:id="rId115"/>
    <p:sldId id="432" r:id="rId116"/>
    <p:sldId id="431" r:id="rId117"/>
    <p:sldId id="433" r:id="rId118"/>
    <p:sldId id="683" r:id="rId119"/>
    <p:sldId id="297" r:id="rId120"/>
    <p:sldId id="684" r:id="rId121"/>
    <p:sldId id="430" r:id="rId122"/>
    <p:sldId id="685" r:id="rId123"/>
    <p:sldId id="686" r:id="rId124"/>
    <p:sldId id="358" r:id="rId125"/>
    <p:sldId id="443" r:id="rId126"/>
    <p:sldId id="409" r:id="rId127"/>
    <p:sldId id="361" r:id="rId128"/>
    <p:sldId id="311" r:id="rId129"/>
    <p:sldId id="367" r:id="rId130"/>
    <p:sldId id="687" r:id="rId131"/>
    <p:sldId id="688" r:id="rId132"/>
    <p:sldId id="689" r:id="rId133"/>
    <p:sldId id="736" r:id="rId134"/>
    <p:sldId id="737" r:id="rId135"/>
    <p:sldId id="738" r:id="rId136"/>
    <p:sldId id="746" r:id="rId137"/>
    <p:sldId id="739" r:id="rId138"/>
    <p:sldId id="740" r:id="rId139"/>
    <p:sldId id="741" r:id="rId140"/>
    <p:sldId id="742" r:id="rId141"/>
    <p:sldId id="743" r:id="rId142"/>
    <p:sldId id="744" r:id="rId143"/>
    <p:sldId id="745" r:id="rId144"/>
    <p:sldId id="312" r:id="rId145"/>
    <p:sldId id="368" r:id="rId146"/>
    <p:sldId id="370" r:id="rId147"/>
    <p:sldId id="371" r:id="rId148"/>
    <p:sldId id="374" r:id="rId149"/>
    <p:sldId id="375" r:id="rId150"/>
    <p:sldId id="399" r:id="rId151"/>
    <p:sldId id="376" r:id="rId152"/>
    <p:sldId id="377" r:id="rId153"/>
    <p:sldId id="380" r:id="rId154"/>
    <p:sldId id="400" r:id="rId155"/>
    <p:sldId id="402" r:id="rId156"/>
    <p:sldId id="403" r:id="rId157"/>
    <p:sldId id="404" r:id="rId158"/>
    <p:sldId id="405" r:id="rId159"/>
    <p:sldId id="407" r:id="rId160"/>
    <p:sldId id="406" r:id="rId161"/>
    <p:sldId id="698" r:id="rId162"/>
    <p:sldId id="408" r:id="rId163"/>
    <p:sldId id="436" r:id="rId164"/>
    <p:sldId id="437" r:id="rId165"/>
    <p:sldId id="438" r:id="rId166"/>
    <p:sldId id="439" r:id="rId167"/>
    <p:sldId id="440" r:id="rId168"/>
    <p:sldId id="441" r:id="rId169"/>
    <p:sldId id="442" r:id="rId170"/>
    <p:sldId id="452" r:id="rId171"/>
    <p:sldId id="453" r:id="rId172"/>
    <p:sldId id="454" r:id="rId173"/>
    <p:sldId id="455" r:id="rId174"/>
    <p:sldId id="456" r:id="rId175"/>
    <p:sldId id="457" r:id="rId176"/>
    <p:sldId id="458" r:id="rId177"/>
    <p:sldId id="747" r:id="rId178"/>
    <p:sldId id="748" r:id="rId179"/>
    <p:sldId id="462" r:id="rId180"/>
    <p:sldId id="463" r:id="rId181"/>
    <p:sldId id="464" r:id="rId182"/>
    <p:sldId id="465" r:id="rId183"/>
    <p:sldId id="466" r:id="rId184"/>
    <p:sldId id="467" r:id="rId185"/>
    <p:sldId id="468" r:id="rId186"/>
    <p:sldId id="469" r:id="rId187"/>
    <p:sldId id="471" r:id="rId188"/>
    <p:sldId id="749" r:id="rId189"/>
    <p:sldId id="473" r:id="rId190"/>
    <p:sldId id="542" r:id="rId191"/>
    <p:sldId id="543" r:id="rId192"/>
    <p:sldId id="544" r:id="rId193"/>
    <p:sldId id="545" r:id="rId194"/>
    <p:sldId id="546" r:id="rId195"/>
    <p:sldId id="547" r:id="rId196"/>
    <p:sldId id="548" r:id="rId197"/>
    <p:sldId id="549" r:id="rId198"/>
    <p:sldId id="550" r:id="rId199"/>
    <p:sldId id="551" r:id="rId200"/>
    <p:sldId id="393" r:id="rId201"/>
    <p:sldId id="1086" r:id="rId202"/>
    <p:sldId id="1087" r:id="rId203"/>
    <p:sldId id="1088" r:id="rId204"/>
    <p:sldId id="1089" r:id="rId205"/>
    <p:sldId id="1081" r:id="rId206"/>
    <p:sldId id="1083" r:id="rId207"/>
    <p:sldId id="1082" r:id="rId208"/>
    <p:sldId id="1084" r:id="rId209"/>
    <p:sldId id="1075" r:id="rId210"/>
    <p:sldId id="1078" r:id="rId211"/>
    <p:sldId id="1085" r:id="rId212"/>
    <p:sldId id="1076" r:id="rId213"/>
    <p:sldId id="1093" r:id="rId214"/>
    <p:sldId id="1077" r:id="rId215"/>
  </p:sldIdLst>
  <p:sldSz cx="9144000" cy="6858000" type="screen4x3"/>
  <p:notesSz cx="6858000" cy="9144000"/>
  <p:custDataLst>
    <p:tags r:id="rId217"/>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5559"/>
    <a:srgbClr val="0033CC"/>
    <a:srgbClr val="660033"/>
    <a:srgbClr val="9E7800"/>
    <a:srgbClr val="3C3C5A"/>
    <a:srgbClr val="4A4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4" autoAdjust="0"/>
    <p:restoredTop sz="93342" autoAdjust="0"/>
  </p:normalViewPr>
  <p:slideViewPr>
    <p:cSldViewPr>
      <p:cViewPr varScale="1">
        <p:scale>
          <a:sx n="71" d="100"/>
          <a:sy n="71" d="100"/>
        </p:scale>
        <p:origin x="-224" y="-76"/>
      </p:cViewPr>
      <p:guideLst>
        <p:guide orient="horz" pos="2160"/>
        <p:guide pos="289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2.xml"/><Relationship Id="rId21" Type="http://schemas.openxmlformats.org/officeDocument/2006/relationships/slideMaster" Target="slideMasters/slideMaster21.xml"/><Relationship Id="rId42" Type="http://schemas.openxmlformats.org/officeDocument/2006/relationships/slide" Target="slides/slide7.xml"/><Relationship Id="rId63" Type="http://schemas.openxmlformats.org/officeDocument/2006/relationships/slide" Target="slides/slide28.xml"/><Relationship Id="rId84" Type="http://schemas.openxmlformats.org/officeDocument/2006/relationships/slide" Target="slides/slide49.xml"/><Relationship Id="rId138" Type="http://schemas.openxmlformats.org/officeDocument/2006/relationships/slide" Target="slides/slide103.xml"/><Relationship Id="rId159" Type="http://schemas.openxmlformats.org/officeDocument/2006/relationships/slide" Target="slides/slide124.xml"/><Relationship Id="rId170" Type="http://schemas.openxmlformats.org/officeDocument/2006/relationships/slide" Target="slides/slide135.xml"/><Relationship Id="rId191" Type="http://schemas.openxmlformats.org/officeDocument/2006/relationships/slide" Target="slides/slide156.xml"/><Relationship Id="rId205" Type="http://schemas.openxmlformats.org/officeDocument/2006/relationships/slide" Target="slides/slide170.xml"/><Relationship Id="rId107" Type="http://schemas.openxmlformats.org/officeDocument/2006/relationships/slide" Target="slides/slide72.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8.xml"/><Relationship Id="rId74" Type="http://schemas.openxmlformats.org/officeDocument/2006/relationships/slide" Target="slides/slide39.xml"/><Relationship Id="rId128" Type="http://schemas.openxmlformats.org/officeDocument/2006/relationships/slide" Target="slides/slide93.xml"/><Relationship Id="rId149" Type="http://schemas.openxmlformats.org/officeDocument/2006/relationships/slide" Target="slides/slide114.xml"/><Relationship Id="rId5" Type="http://schemas.openxmlformats.org/officeDocument/2006/relationships/slideMaster" Target="slideMasters/slideMaster5.xml"/><Relationship Id="rId90" Type="http://schemas.openxmlformats.org/officeDocument/2006/relationships/slide" Target="slides/slide55.xml"/><Relationship Id="rId95" Type="http://schemas.openxmlformats.org/officeDocument/2006/relationships/slide" Target="slides/slide60.xml"/><Relationship Id="rId160" Type="http://schemas.openxmlformats.org/officeDocument/2006/relationships/slide" Target="slides/slide125.xml"/><Relationship Id="rId165" Type="http://schemas.openxmlformats.org/officeDocument/2006/relationships/slide" Target="slides/slide130.xml"/><Relationship Id="rId181" Type="http://schemas.openxmlformats.org/officeDocument/2006/relationships/slide" Target="slides/slide146.xml"/><Relationship Id="rId186" Type="http://schemas.openxmlformats.org/officeDocument/2006/relationships/slide" Target="slides/slide151.xml"/><Relationship Id="rId216" Type="http://schemas.openxmlformats.org/officeDocument/2006/relationships/notesMaster" Target="notesMasters/notesMaster1.xml"/><Relationship Id="rId211" Type="http://schemas.openxmlformats.org/officeDocument/2006/relationships/slide" Target="slides/slide176.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8.xml"/><Relationship Id="rId48" Type="http://schemas.openxmlformats.org/officeDocument/2006/relationships/slide" Target="slides/slide13.xml"/><Relationship Id="rId64" Type="http://schemas.openxmlformats.org/officeDocument/2006/relationships/slide" Target="slides/slide29.xml"/><Relationship Id="rId69" Type="http://schemas.openxmlformats.org/officeDocument/2006/relationships/slide" Target="slides/slide34.xml"/><Relationship Id="rId113" Type="http://schemas.openxmlformats.org/officeDocument/2006/relationships/slide" Target="slides/slide78.xml"/><Relationship Id="rId118" Type="http://schemas.openxmlformats.org/officeDocument/2006/relationships/slide" Target="slides/slide83.xml"/><Relationship Id="rId134" Type="http://schemas.openxmlformats.org/officeDocument/2006/relationships/slide" Target="slides/slide99.xml"/><Relationship Id="rId139" Type="http://schemas.openxmlformats.org/officeDocument/2006/relationships/slide" Target="slides/slide104.xml"/><Relationship Id="rId80" Type="http://schemas.openxmlformats.org/officeDocument/2006/relationships/slide" Target="slides/slide45.xml"/><Relationship Id="rId85" Type="http://schemas.openxmlformats.org/officeDocument/2006/relationships/slide" Target="slides/slide50.xml"/><Relationship Id="rId150" Type="http://schemas.openxmlformats.org/officeDocument/2006/relationships/slide" Target="slides/slide115.xml"/><Relationship Id="rId155" Type="http://schemas.openxmlformats.org/officeDocument/2006/relationships/slide" Target="slides/slide120.xml"/><Relationship Id="rId171" Type="http://schemas.openxmlformats.org/officeDocument/2006/relationships/slide" Target="slides/slide136.xml"/><Relationship Id="rId176" Type="http://schemas.openxmlformats.org/officeDocument/2006/relationships/slide" Target="slides/slide141.xml"/><Relationship Id="rId192" Type="http://schemas.openxmlformats.org/officeDocument/2006/relationships/slide" Target="slides/slide157.xml"/><Relationship Id="rId197" Type="http://schemas.openxmlformats.org/officeDocument/2006/relationships/slide" Target="slides/slide162.xml"/><Relationship Id="rId206" Type="http://schemas.openxmlformats.org/officeDocument/2006/relationships/slide" Target="slides/slide171.xml"/><Relationship Id="rId201" Type="http://schemas.openxmlformats.org/officeDocument/2006/relationships/slide" Target="slides/slide166.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3.xml"/><Relationship Id="rId59" Type="http://schemas.openxmlformats.org/officeDocument/2006/relationships/slide" Target="slides/slide24.xml"/><Relationship Id="rId103" Type="http://schemas.openxmlformats.org/officeDocument/2006/relationships/slide" Target="slides/slide68.xml"/><Relationship Id="rId108" Type="http://schemas.openxmlformats.org/officeDocument/2006/relationships/slide" Target="slides/slide73.xml"/><Relationship Id="rId124" Type="http://schemas.openxmlformats.org/officeDocument/2006/relationships/slide" Target="slides/slide89.xml"/><Relationship Id="rId129" Type="http://schemas.openxmlformats.org/officeDocument/2006/relationships/slide" Target="slides/slide94.xml"/><Relationship Id="rId54" Type="http://schemas.openxmlformats.org/officeDocument/2006/relationships/slide" Target="slides/slide19.xml"/><Relationship Id="rId70" Type="http://schemas.openxmlformats.org/officeDocument/2006/relationships/slide" Target="slides/slide35.xml"/><Relationship Id="rId75" Type="http://schemas.openxmlformats.org/officeDocument/2006/relationships/slide" Target="slides/slide40.xml"/><Relationship Id="rId91" Type="http://schemas.openxmlformats.org/officeDocument/2006/relationships/slide" Target="slides/slide56.xml"/><Relationship Id="rId96" Type="http://schemas.openxmlformats.org/officeDocument/2006/relationships/slide" Target="slides/slide61.xml"/><Relationship Id="rId140" Type="http://schemas.openxmlformats.org/officeDocument/2006/relationships/slide" Target="slides/slide105.xml"/><Relationship Id="rId145" Type="http://schemas.openxmlformats.org/officeDocument/2006/relationships/slide" Target="slides/slide110.xml"/><Relationship Id="rId161" Type="http://schemas.openxmlformats.org/officeDocument/2006/relationships/slide" Target="slides/slide126.xml"/><Relationship Id="rId166" Type="http://schemas.openxmlformats.org/officeDocument/2006/relationships/slide" Target="slides/slide131.xml"/><Relationship Id="rId182" Type="http://schemas.openxmlformats.org/officeDocument/2006/relationships/slide" Target="slides/slide147.xml"/><Relationship Id="rId187" Type="http://schemas.openxmlformats.org/officeDocument/2006/relationships/slide" Target="slides/slide152.xml"/><Relationship Id="rId217"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77.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14.xml"/><Relationship Id="rId114" Type="http://schemas.openxmlformats.org/officeDocument/2006/relationships/slide" Target="slides/slide79.xml"/><Relationship Id="rId119" Type="http://schemas.openxmlformats.org/officeDocument/2006/relationships/slide" Target="slides/slide84.xml"/><Relationship Id="rId44" Type="http://schemas.openxmlformats.org/officeDocument/2006/relationships/slide" Target="slides/slide9.xml"/><Relationship Id="rId60" Type="http://schemas.openxmlformats.org/officeDocument/2006/relationships/slide" Target="slides/slide25.xml"/><Relationship Id="rId65" Type="http://schemas.openxmlformats.org/officeDocument/2006/relationships/slide" Target="slides/slide30.xml"/><Relationship Id="rId81" Type="http://schemas.openxmlformats.org/officeDocument/2006/relationships/slide" Target="slides/slide46.xml"/><Relationship Id="rId86" Type="http://schemas.openxmlformats.org/officeDocument/2006/relationships/slide" Target="slides/slide51.xml"/><Relationship Id="rId130" Type="http://schemas.openxmlformats.org/officeDocument/2006/relationships/slide" Target="slides/slide95.xml"/><Relationship Id="rId135" Type="http://schemas.openxmlformats.org/officeDocument/2006/relationships/slide" Target="slides/slide100.xml"/><Relationship Id="rId151" Type="http://schemas.openxmlformats.org/officeDocument/2006/relationships/slide" Target="slides/slide116.xml"/><Relationship Id="rId156" Type="http://schemas.openxmlformats.org/officeDocument/2006/relationships/slide" Target="slides/slide121.xml"/><Relationship Id="rId177" Type="http://schemas.openxmlformats.org/officeDocument/2006/relationships/slide" Target="slides/slide142.xml"/><Relationship Id="rId198" Type="http://schemas.openxmlformats.org/officeDocument/2006/relationships/slide" Target="slides/slide163.xml"/><Relationship Id="rId172" Type="http://schemas.openxmlformats.org/officeDocument/2006/relationships/slide" Target="slides/slide137.xml"/><Relationship Id="rId193" Type="http://schemas.openxmlformats.org/officeDocument/2006/relationships/slide" Target="slides/slide158.xml"/><Relationship Id="rId202" Type="http://schemas.openxmlformats.org/officeDocument/2006/relationships/slide" Target="slides/slide167.xml"/><Relationship Id="rId207" Type="http://schemas.openxmlformats.org/officeDocument/2006/relationships/slide" Target="slides/slide172.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 Id="rId109" Type="http://schemas.openxmlformats.org/officeDocument/2006/relationships/slide" Target="slides/slide74.xml"/><Relationship Id="rId34" Type="http://schemas.openxmlformats.org/officeDocument/2006/relationships/slideMaster" Target="slideMasters/slideMaster34.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slide" Target="slides/slide41.xml"/><Relationship Id="rId97" Type="http://schemas.openxmlformats.org/officeDocument/2006/relationships/slide" Target="slides/slide62.xml"/><Relationship Id="rId104" Type="http://schemas.openxmlformats.org/officeDocument/2006/relationships/slide" Target="slides/slide69.xml"/><Relationship Id="rId120" Type="http://schemas.openxmlformats.org/officeDocument/2006/relationships/slide" Target="slides/slide85.xml"/><Relationship Id="rId125" Type="http://schemas.openxmlformats.org/officeDocument/2006/relationships/slide" Target="slides/slide90.xml"/><Relationship Id="rId141" Type="http://schemas.openxmlformats.org/officeDocument/2006/relationships/slide" Target="slides/slide106.xml"/><Relationship Id="rId146" Type="http://schemas.openxmlformats.org/officeDocument/2006/relationships/slide" Target="slides/slide111.xml"/><Relationship Id="rId167" Type="http://schemas.openxmlformats.org/officeDocument/2006/relationships/slide" Target="slides/slide132.xml"/><Relationship Id="rId188" Type="http://schemas.openxmlformats.org/officeDocument/2006/relationships/slide" Target="slides/slide153.xml"/><Relationship Id="rId7" Type="http://schemas.openxmlformats.org/officeDocument/2006/relationships/slideMaster" Target="slideMasters/slideMaster7.xml"/><Relationship Id="rId71" Type="http://schemas.openxmlformats.org/officeDocument/2006/relationships/slide" Target="slides/slide36.xml"/><Relationship Id="rId92" Type="http://schemas.openxmlformats.org/officeDocument/2006/relationships/slide" Target="slides/slide57.xml"/><Relationship Id="rId162" Type="http://schemas.openxmlformats.org/officeDocument/2006/relationships/slide" Target="slides/slide127.xml"/><Relationship Id="rId183" Type="http://schemas.openxmlformats.org/officeDocument/2006/relationships/slide" Target="slides/slide148.xml"/><Relationship Id="rId213" Type="http://schemas.openxmlformats.org/officeDocument/2006/relationships/slide" Target="slides/slide178.xml"/><Relationship Id="rId218"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5.xml"/><Relationship Id="rId45" Type="http://schemas.openxmlformats.org/officeDocument/2006/relationships/slide" Target="slides/slide10.xml"/><Relationship Id="rId66" Type="http://schemas.openxmlformats.org/officeDocument/2006/relationships/slide" Target="slides/slide31.xml"/><Relationship Id="rId87" Type="http://schemas.openxmlformats.org/officeDocument/2006/relationships/slide" Target="slides/slide52.xml"/><Relationship Id="rId110" Type="http://schemas.openxmlformats.org/officeDocument/2006/relationships/slide" Target="slides/slide75.xml"/><Relationship Id="rId115" Type="http://schemas.openxmlformats.org/officeDocument/2006/relationships/slide" Target="slides/slide80.xml"/><Relationship Id="rId131" Type="http://schemas.openxmlformats.org/officeDocument/2006/relationships/slide" Target="slides/slide96.xml"/><Relationship Id="rId136" Type="http://schemas.openxmlformats.org/officeDocument/2006/relationships/slide" Target="slides/slide101.xml"/><Relationship Id="rId157" Type="http://schemas.openxmlformats.org/officeDocument/2006/relationships/slide" Target="slides/slide122.xml"/><Relationship Id="rId178" Type="http://schemas.openxmlformats.org/officeDocument/2006/relationships/slide" Target="slides/slide143.xml"/><Relationship Id="rId61" Type="http://schemas.openxmlformats.org/officeDocument/2006/relationships/slide" Target="slides/slide26.xml"/><Relationship Id="rId82" Type="http://schemas.openxmlformats.org/officeDocument/2006/relationships/slide" Target="slides/slide47.xml"/><Relationship Id="rId152" Type="http://schemas.openxmlformats.org/officeDocument/2006/relationships/slide" Target="slides/slide117.xml"/><Relationship Id="rId173" Type="http://schemas.openxmlformats.org/officeDocument/2006/relationships/slide" Target="slides/slide138.xml"/><Relationship Id="rId194" Type="http://schemas.openxmlformats.org/officeDocument/2006/relationships/slide" Target="slides/slide159.xml"/><Relationship Id="rId199" Type="http://schemas.openxmlformats.org/officeDocument/2006/relationships/slide" Target="slides/slide164.xml"/><Relationship Id="rId203" Type="http://schemas.openxmlformats.org/officeDocument/2006/relationships/slide" Target="slides/slide168.xml"/><Relationship Id="rId208" Type="http://schemas.openxmlformats.org/officeDocument/2006/relationships/slide" Target="slides/slide17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21.xml"/><Relationship Id="rId77" Type="http://schemas.openxmlformats.org/officeDocument/2006/relationships/slide" Target="slides/slide42.xml"/><Relationship Id="rId100" Type="http://schemas.openxmlformats.org/officeDocument/2006/relationships/slide" Target="slides/slide65.xml"/><Relationship Id="rId105" Type="http://schemas.openxmlformats.org/officeDocument/2006/relationships/slide" Target="slides/slide70.xml"/><Relationship Id="rId126" Type="http://schemas.openxmlformats.org/officeDocument/2006/relationships/slide" Target="slides/slide91.xml"/><Relationship Id="rId147" Type="http://schemas.openxmlformats.org/officeDocument/2006/relationships/slide" Target="slides/slide112.xml"/><Relationship Id="rId168" Type="http://schemas.openxmlformats.org/officeDocument/2006/relationships/slide" Target="slides/slide133.xml"/><Relationship Id="rId8" Type="http://schemas.openxmlformats.org/officeDocument/2006/relationships/slideMaster" Target="slideMasters/slideMaster8.xml"/><Relationship Id="rId51" Type="http://schemas.openxmlformats.org/officeDocument/2006/relationships/slide" Target="slides/slide16.xml"/><Relationship Id="rId72" Type="http://schemas.openxmlformats.org/officeDocument/2006/relationships/slide" Target="slides/slide37.xml"/><Relationship Id="rId93" Type="http://schemas.openxmlformats.org/officeDocument/2006/relationships/slide" Target="slides/slide58.xml"/><Relationship Id="rId98" Type="http://schemas.openxmlformats.org/officeDocument/2006/relationships/slide" Target="slides/slide63.xml"/><Relationship Id="rId121" Type="http://schemas.openxmlformats.org/officeDocument/2006/relationships/slide" Target="slides/slide86.xml"/><Relationship Id="rId142" Type="http://schemas.openxmlformats.org/officeDocument/2006/relationships/slide" Target="slides/slide107.xml"/><Relationship Id="rId163" Type="http://schemas.openxmlformats.org/officeDocument/2006/relationships/slide" Target="slides/slide128.xml"/><Relationship Id="rId184" Type="http://schemas.openxmlformats.org/officeDocument/2006/relationships/slide" Target="slides/slide149.xml"/><Relationship Id="rId189" Type="http://schemas.openxmlformats.org/officeDocument/2006/relationships/slide" Target="slides/slide154.xml"/><Relationship Id="rId219" Type="http://schemas.openxmlformats.org/officeDocument/2006/relationships/viewProps" Target="viewProps.xml"/><Relationship Id="rId3" Type="http://schemas.openxmlformats.org/officeDocument/2006/relationships/slideMaster" Target="slideMasters/slideMaster3.xml"/><Relationship Id="rId214" Type="http://schemas.openxmlformats.org/officeDocument/2006/relationships/slide" Target="slides/slide179.xml"/><Relationship Id="rId25" Type="http://schemas.openxmlformats.org/officeDocument/2006/relationships/slideMaster" Target="slideMasters/slideMaster25.xml"/><Relationship Id="rId46" Type="http://schemas.openxmlformats.org/officeDocument/2006/relationships/slide" Target="slides/slide11.xml"/><Relationship Id="rId67" Type="http://schemas.openxmlformats.org/officeDocument/2006/relationships/slide" Target="slides/slide32.xml"/><Relationship Id="rId116" Type="http://schemas.openxmlformats.org/officeDocument/2006/relationships/slide" Target="slides/slide81.xml"/><Relationship Id="rId137" Type="http://schemas.openxmlformats.org/officeDocument/2006/relationships/slide" Target="slides/slide102.xml"/><Relationship Id="rId158" Type="http://schemas.openxmlformats.org/officeDocument/2006/relationships/slide" Target="slides/slide123.xml"/><Relationship Id="rId20" Type="http://schemas.openxmlformats.org/officeDocument/2006/relationships/slideMaster" Target="slideMasters/slideMaster20.xml"/><Relationship Id="rId41" Type="http://schemas.openxmlformats.org/officeDocument/2006/relationships/slide" Target="slides/slide6.xml"/><Relationship Id="rId62" Type="http://schemas.openxmlformats.org/officeDocument/2006/relationships/slide" Target="slides/slide27.xml"/><Relationship Id="rId83" Type="http://schemas.openxmlformats.org/officeDocument/2006/relationships/slide" Target="slides/slide48.xml"/><Relationship Id="rId88" Type="http://schemas.openxmlformats.org/officeDocument/2006/relationships/slide" Target="slides/slide53.xml"/><Relationship Id="rId111" Type="http://schemas.openxmlformats.org/officeDocument/2006/relationships/slide" Target="slides/slide76.xml"/><Relationship Id="rId132" Type="http://schemas.openxmlformats.org/officeDocument/2006/relationships/slide" Target="slides/slide97.xml"/><Relationship Id="rId153" Type="http://schemas.openxmlformats.org/officeDocument/2006/relationships/slide" Target="slides/slide118.xml"/><Relationship Id="rId174" Type="http://schemas.openxmlformats.org/officeDocument/2006/relationships/slide" Target="slides/slide139.xml"/><Relationship Id="rId179" Type="http://schemas.openxmlformats.org/officeDocument/2006/relationships/slide" Target="slides/slide144.xml"/><Relationship Id="rId195" Type="http://schemas.openxmlformats.org/officeDocument/2006/relationships/slide" Target="slides/slide160.xml"/><Relationship Id="rId209" Type="http://schemas.openxmlformats.org/officeDocument/2006/relationships/slide" Target="slides/slide174.xml"/><Relationship Id="rId190" Type="http://schemas.openxmlformats.org/officeDocument/2006/relationships/slide" Target="slides/slide155.xml"/><Relationship Id="rId204" Type="http://schemas.openxmlformats.org/officeDocument/2006/relationships/slide" Target="slides/slide169.xml"/><Relationship Id="rId220" Type="http://schemas.openxmlformats.org/officeDocument/2006/relationships/theme" Target="theme/theme1.xml"/><Relationship Id="rId15" Type="http://schemas.openxmlformats.org/officeDocument/2006/relationships/slideMaster" Target="slideMasters/slideMaster15.xml"/><Relationship Id="rId36" Type="http://schemas.openxmlformats.org/officeDocument/2006/relationships/slide" Target="slides/slide1.xml"/><Relationship Id="rId57" Type="http://schemas.openxmlformats.org/officeDocument/2006/relationships/slide" Target="slides/slide22.xml"/><Relationship Id="rId106" Type="http://schemas.openxmlformats.org/officeDocument/2006/relationships/slide" Target="slides/slide71.xml"/><Relationship Id="rId127" Type="http://schemas.openxmlformats.org/officeDocument/2006/relationships/slide" Target="slides/slide9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7.xml"/><Relationship Id="rId73" Type="http://schemas.openxmlformats.org/officeDocument/2006/relationships/slide" Target="slides/slide38.xml"/><Relationship Id="rId78" Type="http://schemas.openxmlformats.org/officeDocument/2006/relationships/slide" Target="slides/slide43.xml"/><Relationship Id="rId94" Type="http://schemas.openxmlformats.org/officeDocument/2006/relationships/slide" Target="slides/slide59.xml"/><Relationship Id="rId99" Type="http://schemas.openxmlformats.org/officeDocument/2006/relationships/slide" Target="slides/slide64.xml"/><Relationship Id="rId101" Type="http://schemas.openxmlformats.org/officeDocument/2006/relationships/slide" Target="slides/slide66.xml"/><Relationship Id="rId122" Type="http://schemas.openxmlformats.org/officeDocument/2006/relationships/slide" Target="slides/slide87.xml"/><Relationship Id="rId143" Type="http://schemas.openxmlformats.org/officeDocument/2006/relationships/slide" Target="slides/slide108.xml"/><Relationship Id="rId148" Type="http://schemas.openxmlformats.org/officeDocument/2006/relationships/slide" Target="slides/slide113.xml"/><Relationship Id="rId164" Type="http://schemas.openxmlformats.org/officeDocument/2006/relationships/slide" Target="slides/slide129.xml"/><Relationship Id="rId169" Type="http://schemas.openxmlformats.org/officeDocument/2006/relationships/slide" Target="slides/slide134.xml"/><Relationship Id="rId185" Type="http://schemas.openxmlformats.org/officeDocument/2006/relationships/slide" Target="slides/slide150.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45.xml"/><Relationship Id="rId210" Type="http://schemas.openxmlformats.org/officeDocument/2006/relationships/slide" Target="slides/slide175.xml"/><Relationship Id="rId215" Type="http://schemas.openxmlformats.org/officeDocument/2006/relationships/slide" Target="slides/slide180.xml"/><Relationship Id="rId26" Type="http://schemas.openxmlformats.org/officeDocument/2006/relationships/slideMaster" Target="slideMasters/slideMaster26.xml"/><Relationship Id="rId47" Type="http://schemas.openxmlformats.org/officeDocument/2006/relationships/slide" Target="slides/slide12.xml"/><Relationship Id="rId68" Type="http://schemas.openxmlformats.org/officeDocument/2006/relationships/slide" Target="slides/slide33.xml"/><Relationship Id="rId89" Type="http://schemas.openxmlformats.org/officeDocument/2006/relationships/slide" Target="slides/slide54.xml"/><Relationship Id="rId112" Type="http://schemas.openxmlformats.org/officeDocument/2006/relationships/slide" Target="slides/slide77.xml"/><Relationship Id="rId133" Type="http://schemas.openxmlformats.org/officeDocument/2006/relationships/slide" Target="slides/slide98.xml"/><Relationship Id="rId154" Type="http://schemas.openxmlformats.org/officeDocument/2006/relationships/slide" Target="slides/slide119.xml"/><Relationship Id="rId175" Type="http://schemas.openxmlformats.org/officeDocument/2006/relationships/slide" Target="slides/slide140.xml"/><Relationship Id="rId196" Type="http://schemas.openxmlformats.org/officeDocument/2006/relationships/slide" Target="slides/slide161.xml"/><Relationship Id="rId200" Type="http://schemas.openxmlformats.org/officeDocument/2006/relationships/slide" Target="slides/slide165.xml"/><Relationship Id="rId16" Type="http://schemas.openxmlformats.org/officeDocument/2006/relationships/slideMaster" Target="slideMasters/slideMaster16.xml"/><Relationship Id="rId221" Type="http://schemas.openxmlformats.org/officeDocument/2006/relationships/tableStyles" Target="tableStyles.xml"/><Relationship Id="rId37" Type="http://schemas.openxmlformats.org/officeDocument/2006/relationships/slide" Target="slides/slide2.xml"/><Relationship Id="rId58" Type="http://schemas.openxmlformats.org/officeDocument/2006/relationships/slide" Target="slides/slide23.xml"/><Relationship Id="rId79" Type="http://schemas.openxmlformats.org/officeDocument/2006/relationships/slide" Target="slides/slide44.xml"/><Relationship Id="rId102" Type="http://schemas.openxmlformats.org/officeDocument/2006/relationships/slide" Target="slides/slide67.xml"/><Relationship Id="rId123" Type="http://schemas.openxmlformats.org/officeDocument/2006/relationships/slide" Target="slides/slide88.xml"/><Relationship Id="rId144" Type="http://schemas.openxmlformats.org/officeDocument/2006/relationships/slide" Target="slides/slide10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image" Target="../media/image128.png"/></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image" Target="../media/image138.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ltLang="zh-CN"/>
          </a:p>
        </p:txBody>
      </p:sp>
      <p:sp>
        <p:nvSpPr>
          <p:cNvPr id="808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09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ltLang="zh-CN"/>
          </a:p>
        </p:txBody>
      </p:sp>
      <p:sp>
        <p:nvSpPr>
          <p:cNvPr id="809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E137B9CB-6C72-4469-9B64-2AF82B084482}" type="slidenum">
              <a:rPr lang="en-US" altLang="zh-CN"/>
              <a:t>‹#›</a:t>
            </a:fld>
            <a:endParaRPr lang="en-US" altLang="zh-CN"/>
          </a:p>
        </p:txBody>
      </p:sp>
    </p:spTree>
    <p:extLst>
      <p:ext uri="{BB962C8B-B14F-4D97-AF65-F5344CB8AC3E}">
        <p14:creationId xmlns:p14="http://schemas.microsoft.com/office/powerpoint/2010/main" val="24115762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itinfo.pcicp.com/productexpress/network"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21773.htm"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baike.baidu.com/view/1366167.ht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mscbsc.com/askpro/member.php?uid=1600"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www.mscbsc.com/askpro/member.php?uid=1600"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ww.mscbsc.com/askpro/member.php?uid=1600"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图论基础知识、最短径问题、站址的选择问题、支配集、独立集、覆盖集和</a:t>
            </a:r>
            <a:r>
              <a:rPr lang="en-US" altLang="zh-CN" dirty="0" smtClean="0"/>
              <a:t>Ramsey</a:t>
            </a:r>
            <a:r>
              <a:rPr lang="zh-CN" altLang="en-US" dirty="0" smtClean="0"/>
              <a:t>数等，染色理论中的边染色，点染色等基本概念，图的边染色算法和点染色算法等。</a:t>
            </a:r>
            <a:endParaRPr lang="en-US" altLang="zh-CN" dirty="0" smtClean="0"/>
          </a:p>
          <a:p>
            <a:r>
              <a:rPr lang="zh-CN" altLang="en-US" dirty="0" smtClean="0"/>
              <a:t>图的染色理论简介所谓图染色是指对图中的顶点、边、面等元素按照一定的规则进行分类</a:t>
            </a:r>
            <a:r>
              <a:rPr lang="en-US" altLang="zh-CN" dirty="0" smtClean="0"/>
              <a:t>,</a:t>
            </a:r>
            <a:r>
              <a:rPr lang="zh-CN" altLang="en-US" dirty="0" smtClean="0"/>
              <a:t>对象不同或规则不同</a:t>
            </a:r>
            <a:r>
              <a:rPr lang="en-US" altLang="zh-CN" dirty="0" smtClean="0"/>
              <a:t>,</a:t>
            </a:r>
            <a:r>
              <a:rPr lang="zh-CN" altLang="en-US" dirty="0" smtClean="0"/>
              <a:t>便有各式各样的染色</a:t>
            </a:r>
            <a:r>
              <a:rPr lang="en-US" altLang="zh-CN" dirty="0" smtClean="0"/>
              <a:t>,</a:t>
            </a:r>
            <a:r>
              <a:rPr lang="zh-CN" altLang="en-US" dirty="0" smtClean="0"/>
              <a:t>如点染色、边染色、全染色、表染色、领强边染色、子染色、边面染色、完备染色等成百上千种染色方式</a:t>
            </a:r>
            <a:r>
              <a:rPr lang="en-US" altLang="zh-CN" dirty="0" smtClean="0"/>
              <a:t>.</a:t>
            </a:r>
            <a:r>
              <a:rPr lang="zh-CN" altLang="en-US" dirty="0" smtClean="0"/>
              <a:t>在现实生活中许多领域都会涉及到将某种对象的集合按照一定的规则进行分类和分配问题</a:t>
            </a:r>
            <a:r>
              <a:rPr lang="en-US" altLang="zh-CN" dirty="0" smtClean="0"/>
              <a:t>,</a:t>
            </a:r>
            <a:r>
              <a:rPr lang="zh-CN" altLang="en-US" dirty="0" smtClean="0"/>
              <a:t>例如动态频谱分配，，学生选课系统、电路布局、排序问题、会议安排、电路安排、考试安排问题等等</a:t>
            </a:r>
            <a:r>
              <a:rPr lang="en-US" altLang="zh-CN" dirty="0" smtClean="0"/>
              <a:t>,</a:t>
            </a:r>
            <a:r>
              <a:rPr lang="zh-CN" altLang="en-US" dirty="0" smtClean="0"/>
              <a:t>这些问题都与图染色理论密切相关</a:t>
            </a:r>
            <a:r>
              <a:rPr lang="en-US" altLang="zh-CN" dirty="0" smtClean="0"/>
              <a:t>.</a:t>
            </a:r>
            <a:r>
              <a:rPr lang="zh-CN" altLang="en-US" dirty="0" smtClean="0"/>
              <a:t>下面以贮藏问题为例</a:t>
            </a:r>
            <a:r>
              <a:rPr lang="en-US" altLang="zh-CN" dirty="0" smtClean="0"/>
              <a:t>,</a:t>
            </a:r>
          </a:p>
          <a:p>
            <a:r>
              <a:rPr lang="zh-CN" altLang="en-US" dirty="0" smtClean="0"/>
              <a:t>匹配理论：匹配的基本概念、二部图的匹配、二部图的最大匹配与最大权匹配算法等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网络流理论与算法：最大流算法，最佳流算法，线性规划求最优值等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可靠度：可修复系统与不可修复系统</a:t>
            </a:r>
            <a:r>
              <a:rPr lang="zh-CN" altLang="en-US" baseline="0" dirty="0" smtClean="0"/>
              <a:t>可靠度，各种结构下的可靠芭计算，可靠度设计等。</a:t>
            </a:r>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4073C765-F77E-4D65-8786-EBBB2E2D4CDD}" type="slidenum">
              <a:rPr lang="en-US" altLang="zh-CN" sz="1200">
                <a:solidFill>
                  <a:prstClr val="black"/>
                </a:solidFill>
                <a:latin typeface="Tahoma" panose="020B0604030504040204" pitchFamily="34" charset="0"/>
              </a:rPr>
              <a:t>20</a:t>
            </a:fld>
            <a:endParaRPr lang="en-US" altLang="zh-CN" sz="1200">
              <a:solidFill>
                <a:prstClr val="black"/>
              </a:solidFill>
              <a:latin typeface="Tahoma" panose="020B0604030504040204" pitchFamily="34" charset="0"/>
            </a:endParaRPr>
          </a:p>
        </p:txBody>
      </p:sp>
      <p:sp>
        <p:nvSpPr>
          <p:cNvPr id="416771" name="Rectangle 1026"/>
          <p:cNvSpPr>
            <a:spLocks noGrp="1" noRot="1" noChangeAspect="1" noChangeArrowheads="1" noTextEdit="1"/>
          </p:cNvSpPr>
          <p:nvPr>
            <p:ph type="sldImg" idx="4294967295"/>
          </p:nvPr>
        </p:nvSpPr>
        <p:spPr>
          <a:xfrm>
            <a:off x="958465" y="686474"/>
            <a:ext cx="4941072" cy="3428114"/>
          </a:xfrm>
        </p:spPr>
      </p:sp>
      <p:sp>
        <p:nvSpPr>
          <p:cNvPr id="416772" name="Rectangle 1027"/>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6AF616A5-D0A1-410C-8A44-6405B7E4A8AE}" type="slidenum">
              <a:rPr lang="en-US" altLang="zh-CN" sz="1200">
                <a:solidFill>
                  <a:prstClr val="black"/>
                </a:solidFill>
                <a:latin typeface="Tahoma" panose="020B0604030504040204" pitchFamily="34" charset="0"/>
              </a:rPr>
              <a:t>21</a:t>
            </a:fld>
            <a:endParaRPr lang="en-US" altLang="zh-CN" sz="1200">
              <a:solidFill>
                <a:prstClr val="black"/>
              </a:solidFill>
              <a:latin typeface="Tahoma" panose="020B0604030504040204" pitchFamily="34" charset="0"/>
            </a:endParaRPr>
          </a:p>
        </p:txBody>
      </p:sp>
      <p:sp>
        <p:nvSpPr>
          <p:cNvPr id="417795" name="Rectangle 2"/>
          <p:cNvSpPr>
            <a:spLocks noGrp="1" noRot="1" noChangeAspect="1" noChangeArrowheads="1" noTextEdit="1"/>
          </p:cNvSpPr>
          <p:nvPr>
            <p:ph type="sldImg" idx="4294967295"/>
          </p:nvPr>
        </p:nvSpPr>
        <p:spPr>
          <a:xfrm>
            <a:off x="958465" y="686474"/>
            <a:ext cx="4941072" cy="3428114"/>
          </a:xfrm>
        </p:spPr>
      </p:sp>
      <p:sp>
        <p:nvSpPr>
          <p:cNvPr id="417796"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89C674DD-3053-41FD-92DA-C08E148273AD}" type="slidenum">
              <a:rPr lang="en-US" altLang="zh-CN" sz="1200">
                <a:solidFill>
                  <a:prstClr val="black"/>
                </a:solidFill>
                <a:latin typeface="Tahoma" panose="020B0604030504040204" pitchFamily="34" charset="0"/>
              </a:rPr>
              <a:t>22</a:t>
            </a:fld>
            <a:endParaRPr lang="en-US" altLang="zh-CN" sz="1200">
              <a:solidFill>
                <a:prstClr val="black"/>
              </a:solidFill>
              <a:latin typeface="Tahoma" panose="020B0604030504040204" pitchFamily="34" charset="0"/>
            </a:endParaRPr>
          </a:p>
        </p:txBody>
      </p:sp>
      <p:sp>
        <p:nvSpPr>
          <p:cNvPr id="418819" name="Rectangle 2"/>
          <p:cNvSpPr>
            <a:spLocks noGrp="1" noRot="1" noChangeAspect="1" noChangeArrowheads="1" noTextEdit="1"/>
          </p:cNvSpPr>
          <p:nvPr>
            <p:ph type="sldImg" idx="4294967295"/>
          </p:nvPr>
        </p:nvSpPr>
        <p:spPr>
          <a:xfrm>
            <a:off x="958465" y="686474"/>
            <a:ext cx="4941072" cy="3428114"/>
          </a:xfrm>
        </p:spPr>
      </p:sp>
      <p:sp>
        <p:nvSpPr>
          <p:cNvPr id="418820"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0AFF9EDC-9CCE-4A27-8D2C-48DDC01F2497}" type="slidenum">
              <a:rPr lang="en-US" altLang="zh-CN" sz="1200">
                <a:solidFill>
                  <a:prstClr val="black"/>
                </a:solidFill>
                <a:latin typeface="Tahoma" panose="020B0604030504040204" pitchFamily="34" charset="0"/>
              </a:rPr>
              <a:t>23</a:t>
            </a:fld>
            <a:endParaRPr lang="en-US" altLang="zh-CN" sz="1200">
              <a:solidFill>
                <a:prstClr val="black"/>
              </a:solidFill>
              <a:latin typeface="Tahoma" panose="020B0604030504040204" pitchFamily="34" charset="0"/>
            </a:endParaRPr>
          </a:p>
        </p:txBody>
      </p:sp>
      <p:sp>
        <p:nvSpPr>
          <p:cNvPr id="419843" name="Rectangle 2"/>
          <p:cNvSpPr>
            <a:spLocks noGrp="1" noRot="1" noChangeAspect="1" noChangeArrowheads="1" noTextEdit="1"/>
          </p:cNvSpPr>
          <p:nvPr>
            <p:ph type="sldImg" idx="4294967295"/>
          </p:nvPr>
        </p:nvSpPr>
        <p:spPr>
          <a:xfrm>
            <a:off x="1143000" y="685800"/>
            <a:ext cx="4572000" cy="3429000"/>
          </a:xfrm>
        </p:spPr>
      </p:sp>
      <p:sp>
        <p:nvSpPr>
          <p:cNvPr id="419844"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ADD465D2-2A0F-4D40-B0DD-D790FD20E52C}" type="slidenum">
              <a:rPr lang="en-US" altLang="zh-CN" sz="1200">
                <a:solidFill>
                  <a:prstClr val="black"/>
                </a:solidFill>
                <a:latin typeface="Tahoma" panose="020B0604030504040204" pitchFamily="34" charset="0"/>
              </a:rPr>
              <a:t>24</a:t>
            </a:fld>
            <a:endParaRPr lang="en-US" altLang="zh-CN" sz="1200">
              <a:solidFill>
                <a:prstClr val="black"/>
              </a:solidFill>
              <a:latin typeface="Tahoma" panose="020B0604030504040204" pitchFamily="34" charset="0"/>
            </a:endParaRPr>
          </a:p>
        </p:txBody>
      </p:sp>
      <p:sp>
        <p:nvSpPr>
          <p:cNvPr id="420867" name="Rectangle 2"/>
          <p:cNvSpPr>
            <a:spLocks noGrp="1" noRot="1" noChangeAspect="1" noChangeArrowheads="1" noTextEdit="1"/>
          </p:cNvSpPr>
          <p:nvPr>
            <p:ph type="sldImg" idx="4294967295"/>
          </p:nvPr>
        </p:nvSpPr>
        <p:spPr>
          <a:xfrm>
            <a:off x="958465" y="686474"/>
            <a:ext cx="4941072" cy="3428114"/>
          </a:xfrm>
        </p:spPr>
      </p:sp>
      <p:sp>
        <p:nvSpPr>
          <p:cNvPr id="420868" name="Rectangle 3"/>
          <p:cNvSpPr>
            <a:spLocks noGrp="1" noChangeArrowheads="1"/>
          </p:cNvSpPr>
          <p:nvPr>
            <p:ph type="body" idx="4294967295"/>
          </p:nvPr>
        </p:nvSpPr>
        <p:spPr/>
        <p:txBody>
          <a:bodyPr lIns="91422" tIns="45712" rIns="91422" bIns="45712"/>
          <a:lstStyle/>
          <a:p>
            <a:pPr eaLnBrk="1" hangingPunct="1">
              <a:lnSpc>
                <a:spcPct val="90000"/>
              </a:lnSpc>
            </a:pPr>
            <a:r>
              <a:rPr lang="en-US" altLang="zh-CN" dirty="0" smtClean="0"/>
              <a:t>2017.</a:t>
            </a:r>
            <a:r>
              <a:rPr lang="zh-CN" altLang="en-US" dirty="0" smtClean="0"/>
              <a:t>周一</a:t>
            </a:r>
            <a:r>
              <a:rPr lang="en-US" altLang="zh-CN" dirty="0" smtClean="0"/>
              <a:t>2.27</a:t>
            </a:r>
          </a:p>
          <a:p>
            <a:pPr eaLnBrk="1" hangingPunct="1">
              <a:lnSpc>
                <a:spcPct val="90000"/>
              </a:lnSpc>
            </a:pPr>
            <a:r>
              <a:rPr lang="en-US" altLang="zh-CN" dirty="0" smtClean="0"/>
              <a:t>.</a:t>
            </a:r>
            <a:r>
              <a:rPr lang="zh-CN" altLang="en-US" sz="1000" b="1" dirty="0"/>
              <a:t>通信网络的概念：</a:t>
            </a:r>
          </a:p>
          <a:p>
            <a:pPr eaLnBrk="1" hangingPunct="1">
              <a:lnSpc>
                <a:spcPct val="80000"/>
              </a:lnSpc>
              <a:buClr>
                <a:srgbClr val="000099"/>
              </a:buClr>
              <a:buSzPct val="70000"/>
              <a:buFont typeface="Wingdings" panose="05000000000000000000" pitchFamily="2" charset="2"/>
              <a:buChar char="•"/>
            </a:pPr>
            <a:r>
              <a:rPr lang="zh-CN" altLang="en-US" sz="1000" b="1" dirty="0"/>
              <a:t>   简单地说通信网络就是通信系统的系统，而通信信息网就是所有用于信息传递的网络的总称。</a:t>
            </a:r>
          </a:p>
          <a:p>
            <a:pPr eaLnBrk="1" hangingPunct="1">
              <a:lnSpc>
                <a:spcPct val="80000"/>
              </a:lnSpc>
            </a:pPr>
            <a:r>
              <a:rPr lang="zh-CN" altLang="en-US" sz="1000" b="1" i="1" dirty="0">
                <a:sym typeface="Wingdings 2" panose="05020102010507070707" pitchFamily="18" charset="2"/>
              </a:rPr>
              <a:t>    </a:t>
            </a:r>
            <a:r>
              <a:rPr lang="zh-CN" altLang="en-US" sz="1000" b="1" dirty="0">
                <a:sym typeface="Wingdings 2" panose="05020102010507070707" pitchFamily="18" charset="2"/>
              </a:rPr>
              <a:t>当多个用户</a:t>
            </a:r>
            <a:r>
              <a:rPr lang="zh-CN" altLang="en-US" sz="1000" b="1" dirty="0"/>
              <a:t>要实现两两之间相互通信时，就需要建立一个通信网络。因此，通信网的目的是解决任意两个用户之间的相互通信问题。</a:t>
            </a:r>
          </a:p>
          <a:p>
            <a:pPr eaLnBrk="1" hangingPunct="1">
              <a:lnSpc>
                <a:spcPct val="80000"/>
              </a:lnSpc>
              <a:buClr>
                <a:srgbClr val="003366"/>
              </a:buClr>
              <a:buSzPct val="70000"/>
              <a:buFont typeface="Wingdings" panose="05000000000000000000" pitchFamily="2" charset="2"/>
              <a:buChar char="•"/>
            </a:pPr>
            <a:r>
              <a:rPr lang="zh-CN" altLang="en-US" sz="1000" b="1" dirty="0"/>
              <a:t>通信网络的形成：</a:t>
            </a:r>
          </a:p>
          <a:p>
            <a:pPr eaLnBrk="1" hangingPunct="1">
              <a:lnSpc>
                <a:spcPct val="80000"/>
              </a:lnSpc>
              <a:buClr>
                <a:srgbClr val="000099"/>
              </a:buClr>
              <a:buSzPct val="60000"/>
              <a:buFont typeface="Wingdings" panose="05000000000000000000" pitchFamily="2" charset="2"/>
              <a:buChar char="•"/>
            </a:pPr>
            <a:r>
              <a:rPr lang="zh-CN" altLang="en-US" sz="1000" b="1" dirty="0"/>
              <a:t>   </a:t>
            </a:r>
            <a:r>
              <a:rPr lang="zh-CN" altLang="en-US" sz="1000" b="1" dirty="0">
                <a:sym typeface="Wingdings 2" panose="05020102010507070707" pitchFamily="18" charset="2"/>
              </a:rPr>
              <a:t></a:t>
            </a:r>
            <a:r>
              <a:rPr lang="zh-CN" altLang="en-US" sz="1000" b="1" dirty="0"/>
              <a:t>最简单的办法就是建立一个全连接网。</a:t>
            </a:r>
          </a:p>
          <a:p>
            <a:pPr eaLnBrk="1" hangingPunct="1">
              <a:lnSpc>
                <a:spcPct val="80000"/>
              </a:lnSpc>
            </a:pPr>
            <a:r>
              <a:rPr lang="zh-CN" altLang="en-US" sz="1000" b="1" dirty="0"/>
              <a:t>  </a:t>
            </a:r>
            <a:r>
              <a:rPr lang="zh-CN" altLang="en-US" sz="1000" b="1" i="1" dirty="0">
                <a:sym typeface="Wingdings 2" panose="05020102010507070707" pitchFamily="18" charset="2"/>
              </a:rPr>
              <a:t> </a:t>
            </a:r>
            <a:r>
              <a:rPr lang="zh-CN" altLang="en-US" sz="1000" b="1" dirty="0">
                <a:sym typeface="Wingdings 2" panose="05020102010507070707" pitchFamily="18" charset="2"/>
              </a:rPr>
              <a:t>即建立</a:t>
            </a:r>
            <a:r>
              <a:rPr lang="en-US" altLang="zh-CN" sz="1000" b="1" dirty="0">
                <a:sym typeface="Wingdings 2" panose="05020102010507070707" pitchFamily="18" charset="2"/>
              </a:rPr>
              <a:t>n(n-1)</a:t>
            </a:r>
            <a:r>
              <a:rPr lang="zh-CN" altLang="en-US" sz="1000" b="1" dirty="0">
                <a:sym typeface="Wingdings 2" panose="05020102010507070707" pitchFamily="18" charset="2"/>
              </a:rPr>
              <a:t>个通信系统；</a:t>
            </a:r>
          </a:p>
          <a:p>
            <a:pPr eaLnBrk="1" hangingPunct="1">
              <a:lnSpc>
                <a:spcPct val="80000"/>
              </a:lnSpc>
            </a:pPr>
            <a:r>
              <a:rPr lang="zh-CN" altLang="en-US" sz="1000" b="1" dirty="0">
                <a:sym typeface="Wingdings 2" panose="05020102010507070707" pitchFamily="18" charset="2"/>
              </a:rPr>
              <a:t>   或建立</a:t>
            </a:r>
            <a:r>
              <a:rPr lang="en-US" altLang="zh-CN" sz="1000" b="1" dirty="0">
                <a:sym typeface="Wingdings 2" panose="05020102010507070707" pitchFamily="18" charset="2"/>
              </a:rPr>
              <a:t>n(n-1)/2 </a:t>
            </a:r>
            <a:r>
              <a:rPr lang="zh-CN" altLang="en-US" sz="1000" b="1" dirty="0">
                <a:sym typeface="Wingdings 2" panose="05020102010507070707" pitchFamily="18" charset="2"/>
              </a:rPr>
              <a:t>个双工或半双工通信系统；</a:t>
            </a:r>
          </a:p>
          <a:p>
            <a:pPr eaLnBrk="1" hangingPunct="1">
              <a:lnSpc>
                <a:spcPct val="80000"/>
              </a:lnSpc>
            </a:pPr>
            <a:r>
              <a:rPr lang="zh-CN" altLang="en-US" sz="1000" b="1" dirty="0">
                <a:sym typeface="Wingdings 2" panose="05020102010507070707" pitchFamily="18" charset="2"/>
              </a:rPr>
              <a:t>   但成本最高，资源利用率最低，浪费最大。</a:t>
            </a:r>
          </a:p>
          <a:p>
            <a:pPr eaLnBrk="1" hangingPunct="1">
              <a:lnSpc>
                <a:spcPct val="80000"/>
              </a:lnSpc>
            </a:pPr>
            <a:r>
              <a:rPr lang="zh-CN" altLang="en-US" sz="1000" b="1" dirty="0">
                <a:sym typeface="Wingdings 2" panose="05020102010507070707" pitchFamily="18" charset="2"/>
              </a:rPr>
              <a:t>   因此，需要采用许多其他的方法，来构成更经</a:t>
            </a:r>
          </a:p>
          <a:p>
            <a:pPr eaLnBrk="1" hangingPunct="1">
              <a:lnSpc>
                <a:spcPct val="80000"/>
              </a:lnSpc>
            </a:pPr>
            <a:r>
              <a:rPr lang="zh-CN" altLang="en-US" sz="1000" b="1" dirty="0">
                <a:sym typeface="Wingdings 2" panose="05020102010507070707" pitchFamily="18" charset="2"/>
              </a:rPr>
              <a:t>     济、更有效的各式各样的通信网络。</a:t>
            </a:r>
            <a:endParaRPr lang="zh-CN" altLang="en-US" sz="1000" b="1" dirty="0"/>
          </a:p>
          <a:p>
            <a:pPr eaLnBrk="1" hangingPunct="1">
              <a:lnSpc>
                <a:spcPct val="80000"/>
              </a:lnSpc>
            </a:pPr>
            <a:endParaRPr lang="zh-CN" altLang="en-US" dirty="0" smtClean="0"/>
          </a:p>
          <a:p>
            <a:pPr eaLnBrk="1" hangingPunct="1">
              <a:lnSpc>
                <a:spcPct val="90000"/>
              </a:lnSpc>
            </a:pPr>
            <a:endParaRPr lang="zh-CN" altLang="en-US" dirty="0" smtClean="0"/>
          </a:p>
          <a:p>
            <a:pPr eaLnBrk="1" hangingPunct="1">
              <a:lnSpc>
                <a:spcPct val="90000"/>
              </a:lnSpc>
            </a:pPr>
            <a:endParaRPr lang="zh-CN" altLang="en-US" dirty="0" smtClean="0"/>
          </a:p>
          <a:p>
            <a:pPr eaLnBrk="1" hangingPunct="1">
              <a:lnSpc>
                <a:spcPct val="90000"/>
              </a:lnSpc>
            </a:pPr>
            <a:r>
              <a:rPr lang="zh-CN" altLang="en-US" sz="900" b="1" dirty="0">
                <a:ea typeface="楷体_GB2312" panose="02010609030101010101" pitchFamily="49" charset="-122"/>
              </a:rPr>
              <a:t>现有通信网形成</a:t>
            </a:r>
          </a:p>
          <a:p>
            <a:pPr eaLnBrk="1" hangingPunct="1">
              <a:lnSpc>
                <a:spcPct val="90000"/>
              </a:lnSpc>
              <a:spcBef>
                <a:spcPct val="0"/>
              </a:spcBef>
            </a:pPr>
            <a:r>
              <a:rPr lang="zh-CN" altLang="en-US" sz="2400" b="1" dirty="0">
                <a:ea typeface="楷体_GB2312" panose="02010609030101010101" pitchFamily="49" charset="-122"/>
              </a:rPr>
              <a:t>点到点通信：仅涉及</a:t>
            </a:r>
            <a:r>
              <a:rPr lang="zh-CN" altLang="en-US" sz="2400" b="1" dirty="0">
                <a:solidFill>
                  <a:srgbClr val="FF3300"/>
                </a:solidFill>
                <a:ea typeface="楷体_GB2312" panose="02010609030101010101" pitchFamily="49" charset="-122"/>
              </a:rPr>
              <a:t>两个终端</a:t>
            </a:r>
            <a:r>
              <a:rPr lang="zh-CN" altLang="en-US" sz="2400" b="1" dirty="0">
                <a:ea typeface="楷体_GB2312" panose="02010609030101010101" pitchFamily="49" charset="-122"/>
              </a:rPr>
              <a:t>的单向或交互通信。</a:t>
            </a:r>
          </a:p>
          <a:p>
            <a:pPr eaLnBrk="1" hangingPunct="1">
              <a:lnSpc>
                <a:spcPct val="90000"/>
              </a:lnSpc>
              <a:spcBef>
                <a:spcPct val="0"/>
              </a:spcBef>
            </a:pPr>
            <a:endParaRPr lang="zh-CN" altLang="en-US" sz="2800" b="1" dirty="0">
              <a:solidFill>
                <a:srgbClr val="FF3300"/>
              </a:solidFill>
              <a:ea typeface="楷体_GB2312" panose="02010609030101010101" pitchFamily="49" charset="-122"/>
            </a:endParaRPr>
          </a:p>
          <a:p>
            <a:pPr eaLnBrk="1" hangingPunct="1">
              <a:lnSpc>
                <a:spcPct val="90000"/>
              </a:lnSpc>
              <a:spcBef>
                <a:spcPct val="0"/>
              </a:spcBef>
            </a:pPr>
            <a:r>
              <a:rPr lang="zh-CN" altLang="en-US" sz="2800" b="1" dirty="0">
                <a:solidFill>
                  <a:srgbClr val="FF3300"/>
                </a:solidFill>
                <a:ea typeface="楷体_GB2312" panose="02010609030101010101" pitchFamily="49" charset="-122"/>
              </a:rPr>
              <a:t>全互连式通信</a:t>
            </a:r>
          </a:p>
          <a:p>
            <a:pPr eaLnBrk="1" hangingPunct="1">
              <a:lnSpc>
                <a:spcPct val="90000"/>
              </a:lnSpc>
              <a:spcBef>
                <a:spcPct val="0"/>
              </a:spcBef>
            </a:pPr>
            <a:r>
              <a:rPr lang="zh-CN" altLang="en-US" sz="2400" b="1" dirty="0">
                <a:ea typeface="楷体_GB2312" panose="02010609030101010101" pitchFamily="49" charset="-122"/>
              </a:rPr>
              <a:t>当存在多个终端，且希望他们中的任何两个都可以进行点</a:t>
            </a:r>
          </a:p>
          <a:p>
            <a:pPr eaLnBrk="1" hangingPunct="1">
              <a:lnSpc>
                <a:spcPct val="90000"/>
              </a:lnSpc>
              <a:spcBef>
                <a:spcPct val="0"/>
              </a:spcBef>
            </a:pPr>
            <a:r>
              <a:rPr lang="zh-CN" altLang="en-US" sz="2400" b="1" dirty="0">
                <a:ea typeface="楷体_GB2312" panose="02010609030101010101" pitchFamily="49" charset="-122"/>
              </a:rPr>
              <a:t>对点通信时，最直接的方法是把所有终端两两相连，这种</a:t>
            </a:r>
          </a:p>
          <a:p>
            <a:pPr eaLnBrk="1" hangingPunct="1">
              <a:lnSpc>
                <a:spcPct val="90000"/>
              </a:lnSpc>
              <a:spcBef>
                <a:spcPct val="0"/>
              </a:spcBef>
            </a:pPr>
            <a:r>
              <a:rPr lang="zh-CN" altLang="en-US" sz="2400" b="1" dirty="0">
                <a:ea typeface="楷体_GB2312" panose="02010609030101010101" pitchFamily="49" charset="-122"/>
              </a:rPr>
              <a:t>连接方式称为全互连方式。图</a:t>
            </a:r>
            <a:r>
              <a:rPr lang="en-US" altLang="zh-CN" sz="2400" b="1" dirty="0">
                <a:ea typeface="楷体_GB2312" panose="02010609030101010101" pitchFamily="49" charset="-122"/>
              </a:rPr>
              <a:t>2</a:t>
            </a:r>
            <a:r>
              <a:rPr lang="zh-CN" altLang="en-US" sz="2400" b="1" dirty="0">
                <a:ea typeface="楷体_GB2312" panose="02010609030101010101" pitchFamily="49" charset="-122"/>
              </a:rPr>
              <a:t>所示（网型拓扑结构）</a:t>
            </a:r>
          </a:p>
          <a:p>
            <a:pPr eaLnBrk="1" hangingPunct="1">
              <a:lnSpc>
                <a:spcPct val="90000"/>
              </a:lnSpc>
              <a:spcBef>
                <a:spcPct val="0"/>
              </a:spcBef>
            </a:pPr>
            <a:r>
              <a:rPr lang="zh-CN" altLang="en-US" sz="2400" b="1" dirty="0">
                <a:ea typeface="楷体_GB2312" panose="02010609030101010101" pitchFamily="49" charset="-122"/>
              </a:rPr>
              <a:t>这种方式的缺点：</a:t>
            </a:r>
            <a:r>
              <a:rPr lang="zh-CN" altLang="en-US" sz="2400" b="1" dirty="0">
                <a:ea typeface="楷体_GB2312" panose="02010609030101010101" pitchFamily="49" charset="-122"/>
                <a:sym typeface="Wingdings" panose="05000000000000000000" pitchFamily="2" charset="2"/>
              </a:rPr>
              <a:t>总增长（</a:t>
            </a:r>
            <a:r>
              <a:rPr lang="en-US" altLang="zh-CN" sz="2400" b="1" dirty="0">
                <a:ea typeface="楷体_GB2312" panose="02010609030101010101" pitchFamily="49" charset="-122"/>
                <a:sym typeface="Wingdings" panose="05000000000000000000" pitchFamily="2" charset="2"/>
              </a:rPr>
              <a:t>N</a:t>
            </a:r>
            <a:r>
              <a:rPr lang="zh-CN" altLang="en-US" sz="2400" b="1" dirty="0">
                <a:ea typeface="楷体_GB2312" panose="02010609030101010101" pitchFamily="49" charset="-122"/>
                <a:sym typeface="Wingdings" panose="05000000000000000000" pitchFamily="2" charset="2"/>
              </a:rPr>
              <a:t>－</a:t>
            </a:r>
            <a:r>
              <a:rPr lang="en-US" altLang="zh-CN" sz="2400" b="1" dirty="0">
                <a:ea typeface="楷体_GB2312" panose="02010609030101010101" pitchFamily="49" charset="-122"/>
                <a:sym typeface="Wingdings" panose="05000000000000000000" pitchFamily="2" charset="2"/>
              </a:rPr>
              <a:t>1</a:t>
            </a:r>
            <a:r>
              <a:rPr lang="zh-CN" altLang="en-US" sz="2400" b="1" dirty="0">
                <a:ea typeface="楷体_GB2312" panose="02010609030101010101" pitchFamily="49" charset="-122"/>
                <a:sym typeface="Wingdings" panose="05000000000000000000" pitchFamily="2" charset="2"/>
              </a:rPr>
              <a:t>）口）</a:t>
            </a:r>
            <a:endParaRPr lang="zh-CN" altLang="en-US" sz="2400" b="1" dirty="0">
              <a:ea typeface="楷体_GB2312" panose="02010609030101010101" pitchFamily="49" charset="-122"/>
            </a:endParaRPr>
          </a:p>
          <a:p>
            <a:pPr eaLnBrk="1" hangingPunct="1">
              <a:lnSpc>
                <a:spcPct val="90000"/>
              </a:lnSpc>
              <a:spcBef>
                <a:spcPct val="0"/>
              </a:spcBef>
            </a:pPr>
            <a:r>
              <a:rPr lang="zh-CN" altLang="en-US" sz="2400" b="1" dirty="0">
                <a:ea typeface="楷体_GB2312" panose="02010609030101010101" pitchFamily="49" charset="-122"/>
              </a:rPr>
              <a:t>（</a:t>
            </a:r>
            <a:r>
              <a:rPr lang="en-US" altLang="zh-CN" sz="2400" b="1" dirty="0">
                <a:ea typeface="楷体_GB2312" panose="02010609030101010101" pitchFamily="49" charset="-122"/>
              </a:rPr>
              <a:t>1</a:t>
            </a:r>
            <a:r>
              <a:rPr lang="zh-CN" altLang="en-US" sz="2400" b="1" dirty="0">
                <a:ea typeface="楷体_GB2312" panose="02010609030101010101" pitchFamily="49" charset="-122"/>
              </a:rPr>
              <a:t>） 当存在</a:t>
            </a:r>
            <a:r>
              <a:rPr lang="en-US" altLang="zh-CN" sz="2400" b="1" dirty="0">
                <a:ea typeface="楷体_GB2312" panose="02010609030101010101" pitchFamily="49" charset="-122"/>
              </a:rPr>
              <a:t>N</a:t>
            </a:r>
            <a:r>
              <a:rPr lang="zh-CN" altLang="en-US" sz="2400" b="1" dirty="0">
                <a:ea typeface="楷体_GB2312" panose="02010609030101010101" pitchFamily="49" charset="-122"/>
              </a:rPr>
              <a:t>个终端时需用线对数为（</a:t>
            </a:r>
            <a:r>
              <a:rPr lang="en-US" altLang="zh-CN" sz="2400" b="1" dirty="0">
                <a:ea typeface="楷体_GB2312" panose="02010609030101010101" pitchFamily="49" charset="-122"/>
              </a:rPr>
              <a:t>N(N-1)/2,</a:t>
            </a:r>
            <a:r>
              <a:rPr lang="zh-CN" altLang="en-US" sz="2400" b="1" dirty="0">
                <a:ea typeface="楷体_GB2312" panose="02010609030101010101" pitchFamily="49" charset="-122"/>
              </a:rPr>
              <a:t>即线对数</a:t>
            </a:r>
          </a:p>
          <a:p>
            <a:pPr eaLnBrk="1" hangingPunct="1">
              <a:lnSpc>
                <a:spcPct val="90000"/>
              </a:lnSpc>
              <a:spcBef>
                <a:spcPct val="0"/>
              </a:spcBef>
            </a:pPr>
            <a:r>
              <a:rPr lang="zh-CN" altLang="en-US" sz="2400" b="1" dirty="0">
                <a:ea typeface="楷体_GB2312" panose="02010609030101010101" pitchFamily="49" charset="-122"/>
              </a:rPr>
              <a:t>量随终端数的平方增加。</a:t>
            </a:r>
          </a:p>
          <a:p>
            <a:pPr eaLnBrk="1" hangingPunct="1">
              <a:lnSpc>
                <a:spcPct val="90000"/>
              </a:lnSpc>
              <a:spcBef>
                <a:spcPct val="0"/>
              </a:spcBef>
            </a:pPr>
            <a:r>
              <a:rPr lang="zh-CN" altLang="en-US" sz="2400" b="1" dirty="0">
                <a:ea typeface="楷体_GB2312" panose="02010609030101010101" pitchFamily="49" charset="-122"/>
              </a:rPr>
              <a:t>（</a:t>
            </a:r>
            <a:r>
              <a:rPr lang="en-US" altLang="zh-CN" sz="2400" b="1" dirty="0">
                <a:ea typeface="楷体_GB2312" panose="02010609030101010101" pitchFamily="49" charset="-122"/>
              </a:rPr>
              <a:t>2</a:t>
            </a:r>
            <a:r>
              <a:rPr lang="zh-CN" altLang="en-US" sz="2400" b="1" dirty="0">
                <a:ea typeface="楷体_GB2312" panose="02010609030101010101" pitchFamily="49" charset="-122"/>
              </a:rPr>
              <a:t>） 当终端之间相距较远时，两地间需要大量的长途线路。</a:t>
            </a:r>
          </a:p>
          <a:p>
            <a:pPr eaLnBrk="1" hangingPunct="1">
              <a:lnSpc>
                <a:spcPct val="90000"/>
              </a:lnSpc>
              <a:spcBef>
                <a:spcPct val="0"/>
              </a:spcBef>
            </a:pPr>
            <a:r>
              <a:rPr lang="zh-CN" altLang="en-US" sz="2400" b="1" dirty="0">
                <a:ea typeface="楷体_GB2312" panose="02010609030101010101" pitchFamily="49" charset="-122"/>
              </a:rPr>
              <a:t>（</a:t>
            </a:r>
            <a:r>
              <a:rPr lang="en-US" altLang="zh-CN" sz="2400" b="1" dirty="0">
                <a:ea typeface="楷体_GB2312" panose="02010609030101010101" pitchFamily="49" charset="-122"/>
              </a:rPr>
              <a:t>3</a:t>
            </a:r>
            <a:r>
              <a:rPr lang="zh-CN" altLang="en-US" sz="2400" b="1" dirty="0">
                <a:ea typeface="楷体_GB2312" panose="02010609030101010101" pitchFamily="49" charset="-122"/>
              </a:rPr>
              <a:t>） 每个终端有</a:t>
            </a:r>
            <a:r>
              <a:rPr lang="en-US" altLang="zh-CN" sz="2400" b="1" dirty="0">
                <a:ea typeface="楷体_GB2312" panose="02010609030101010101" pitchFamily="49" charset="-122"/>
              </a:rPr>
              <a:t>N-1</a:t>
            </a:r>
            <a:r>
              <a:rPr lang="zh-CN" altLang="en-US" sz="2400" b="1" dirty="0">
                <a:ea typeface="楷体_GB2312" panose="02010609030101010101" pitchFamily="49" charset="-122"/>
              </a:rPr>
              <a:t>对线与其他终端相接，因此每个终端</a:t>
            </a:r>
          </a:p>
          <a:p>
            <a:pPr eaLnBrk="1" hangingPunct="1">
              <a:lnSpc>
                <a:spcPct val="90000"/>
              </a:lnSpc>
              <a:spcBef>
                <a:spcPct val="0"/>
              </a:spcBef>
            </a:pPr>
            <a:r>
              <a:rPr lang="zh-CN" altLang="en-US" sz="2400" b="1" dirty="0">
                <a:ea typeface="楷体_GB2312" panose="02010609030101010101" pitchFamily="49" charset="-122"/>
              </a:rPr>
              <a:t>需要</a:t>
            </a:r>
            <a:r>
              <a:rPr lang="en-US" altLang="zh-CN" sz="2400" b="1" dirty="0">
                <a:ea typeface="楷体_GB2312" panose="02010609030101010101" pitchFamily="49" charset="-122"/>
              </a:rPr>
              <a:t>N-1</a:t>
            </a:r>
            <a:r>
              <a:rPr lang="zh-CN" altLang="en-US" sz="2400" b="1" dirty="0">
                <a:ea typeface="楷体_GB2312" panose="02010609030101010101" pitchFamily="49" charset="-122"/>
              </a:rPr>
              <a:t>个线路接口。</a:t>
            </a:r>
          </a:p>
          <a:p>
            <a:pPr eaLnBrk="1" hangingPunct="1">
              <a:lnSpc>
                <a:spcPct val="90000"/>
              </a:lnSpc>
              <a:spcBef>
                <a:spcPct val="0"/>
              </a:spcBef>
            </a:pPr>
            <a:r>
              <a:rPr lang="zh-CN" altLang="en-US" sz="2400" b="1" dirty="0">
                <a:ea typeface="楷体_GB2312" panose="02010609030101010101" pitchFamily="49" charset="-122"/>
              </a:rPr>
              <a:t>（</a:t>
            </a:r>
            <a:r>
              <a:rPr lang="en-US" altLang="zh-CN" sz="2400" b="1" dirty="0">
                <a:ea typeface="楷体_GB2312" panose="02010609030101010101" pitchFamily="49" charset="-122"/>
              </a:rPr>
              <a:t>4</a:t>
            </a:r>
            <a:r>
              <a:rPr lang="zh-CN" altLang="en-US" sz="2400" b="1" dirty="0">
                <a:ea typeface="楷体_GB2312" panose="02010609030101010101" pitchFamily="49" charset="-122"/>
              </a:rPr>
              <a:t>） 增加第</a:t>
            </a:r>
            <a:r>
              <a:rPr lang="en-US" altLang="zh-CN" sz="2400" b="1" dirty="0">
                <a:ea typeface="楷体_GB2312" panose="02010609030101010101" pitchFamily="49" charset="-122"/>
              </a:rPr>
              <a:t>N+1</a:t>
            </a:r>
            <a:r>
              <a:rPr lang="zh-CN" altLang="en-US" sz="2400" b="1" dirty="0">
                <a:ea typeface="楷体_GB2312" panose="02010609030101010101" pitchFamily="49" charset="-122"/>
              </a:rPr>
              <a:t>个终端时，必须增设</a:t>
            </a:r>
            <a:r>
              <a:rPr lang="en-US" altLang="zh-CN" sz="2400" b="1" dirty="0">
                <a:ea typeface="楷体_GB2312" panose="02010609030101010101" pitchFamily="49" charset="-122"/>
              </a:rPr>
              <a:t>N</a:t>
            </a:r>
            <a:r>
              <a:rPr lang="zh-CN" altLang="en-US" sz="2400" b="1" dirty="0">
                <a:ea typeface="楷体_GB2312" panose="02010609030101010101" pitchFamily="49" charset="-122"/>
              </a:rPr>
              <a:t>对线路。</a:t>
            </a:r>
          </a:p>
          <a:p>
            <a:pPr eaLnBrk="1" hangingPunct="1">
              <a:lnSpc>
                <a:spcPct val="90000"/>
              </a:lnSpc>
              <a:spcBef>
                <a:spcPct val="0"/>
              </a:spcBef>
            </a:pPr>
            <a:r>
              <a:rPr lang="zh-CN" altLang="en-US" sz="2400" b="1" dirty="0">
                <a:ea typeface="楷体_GB2312" panose="02010609030101010101" pitchFamily="49" charset="-122"/>
              </a:rPr>
              <a:t>所以，全互连式仅适合于终端数目较少，地理位置相对集中，</a:t>
            </a:r>
          </a:p>
          <a:p>
            <a:pPr eaLnBrk="1" hangingPunct="1">
              <a:lnSpc>
                <a:spcPct val="90000"/>
              </a:lnSpc>
              <a:spcBef>
                <a:spcPct val="0"/>
              </a:spcBef>
            </a:pPr>
            <a:r>
              <a:rPr lang="zh-CN" altLang="en-US" sz="2400" b="1" dirty="0">
                <a:ea typeface="楷体_GB2312" panose="02010609030101010101" pitchFamily="49" charset="-122"/>
              </a:rPr>
              <a:t>且可靠性要求较高的场合。</a:t>
            </a:r>
          </a:p>
          <a:p>
            <a:pPr eaLnBrk="1" hangingPunct="1">
              <a:lnSpc>
                <a:spcPct val="90000"/>
              </a:lnSpc>
            </a:pPr>
            <a:endParaRPr lang="zh-CN" altLang="en-US" dirty="0" smtClean="0"/>
          </a:p>
          <a:p>
            <a:pPr eaLnBrk="1" hangingPunct="1">
              <a:lnSpc>
                <a:spcPct val="90000"/>
              </a:lnSpc>
            </a:pPr>
            <a:endParaRPr lang="zh-CN" altLang="en-US" dirty="0" smtClean="0"/>
          </a:p>
          <a:p>
            <a:pPr eaLnBrk="1" hangingPunct="1">
              <a:lnSpc>
                <a:spcPct val="90000"/>
              </a:lnSpc>
              <a:spcBef>
                <a:spcPct val="0"/>
              </a:spcBef>
            </a:pPr>
            <a:r>
              <a:rPr lang="zh-CN" altLang="en-US" sz="2400" b="1" dirty="0">
                <a:ea typeface="楷体_GB2312" panose="02010609030101010101" pitchFamily="49" charset="-122"/>
              </a:rPr>
              <a:t>随着用户数量的增加，设想在用户分布密集的中心安装一个</a:t>
            </a:r>
          </a:p>
          <a:p>
            <a:pPr eaLnBrk="1" hangingPunct="1">
              <a:lnSpc>
                <a:spcPct val="90000"/>
              </a:lnSpc>
              <a:spcBef>
                <a:spcPct val="0"/>
              </a:spcBef>
            </a:pPr>
            <a:r>
              <a:rPr lang="zh-CN" altLang="en-US" sz="2400" b="1" dirty="0">
                <a:ea typeface="楷体_GB2312" panose="02010609030101010101" pitchFamily="49" charset="-122"/>
              </a:rPr>
              <a:t>设备，把每个用户的电话或其他终端设备都用各自专用的线</a:t>
            </a:r>
          </a:p>
          <a:p>
            <a:pPr eaLnBrk="1" hangingPunct="1">
              <a:lnSpc>
                <a:spcPct val="90000"/>
              </a:lnSpc>
              <a:spcBef>
                <a:spcPct val="0"/>
              </a:spcBef>
            </a:pPr>
            <a:r>
              <a:rPr lang="zh-CN" altLang="en-US" sz="2400" b="1" dirty="0">
                <a:ea typeface="楷体_GB2312" panose="02010609030101010101" pitchFamily="49" charset="-122"/>
              </a:rPr>
              <a:t>路连接在这个设备上。该设备能够完成任意两个用户之间交</a:t>
            </a:r>
          </a:p>
          <a:p>
            <a:pPr eaLnBrk="1" hangingPunct="1">
              <a:lnSpc>
                <a:spcPct val="90000"/>
              </a:lnSpc>
              <a:spcBef>
                <a:spcPct val="0"/>
              </a:spcBef>
            </a:pPr>
            <a:r>
              <a:rPr lang="zh-CN" altLang="en-US" sz="2400" b="1" dirty="0">
                <a:ea typeface="楷体_GB2312" panose="02010609030101010101" pitchFamily="49" charset="-122"/>
              </a:rPr>
              <a:t>换信息的任务，所以成称其为交换设备。</a:t>
            </a:r>
          </a:p>
          <a:p>
            <a:pPr eaLnBrk="1" hangingPunct="1">
              <a:lnSpc>
                <a:spcPct val="90000"/>
              </a:lnSpc>
              <a:spcBef>
                <a:spcPct val="0"/>
              </a:spcBef>
            </a:pPr>
            <a:r>
              <a:rPr lang="zh-CN" altLang="en-US" sz="2400" b="1" dirty="0">
                <a:ea typeface="楷体_GB2312" panose="02010609030101010101" pitchFamily="49" charset="-122"/>
              </a:rPr>
              <a:t>有了交换设备，对</a:t>
            </a:r>
            <a:r>
              <a:rPr lang="en-US" altLang="zh-CN" sz="2400" b="1" dirty="0">
                <a:ea typeface="楷体_GB2312" panose="02010609030101010101" pitchFamily="49" charset="-122"/>
              </a:rPr>
              <a:t>N</a:t>
            </a:r>
            <a:r>
              <a:rPr lang="zh-CN" altLang="en-US" sz="2400" b="1" dirty="0">
                <a:ea typeface="楷体_GB2312" panose="02010609030101010101" pitchFamily="49" charset="-122"/>
              </a:rPr>
              <a:t>个用户只需要</a:t>
            </a:r>
            <a:r>
              <a:rPr lang="en-US" altLang="zh-CN" sz="2400" b="1" dirty="0">
                <a:ea typeface="楷体_GB2312" panose="02010609030101010101" pitchFamily="49" charset="-122"/>
              </a:rPr>
              <a:t>N</a:t>
            </a:r>
            <a:r>
              <a:rPr lang="zh-CN" altLang="en-US" sz="2400" b="1" dirty="0">
                <a:ea typeface="楷体_GB2312" panose="02010609030101010101" pitchFamily="49" charset="-122"/>
              </a:rPr>
              <a:t>对线就可以满足要求，使</a:t>
            </a:r>
          </a:p>
          <a:p>
            <a:pPr eaLnBrk="1" hangingPunct="1">
              <a:lnSpc>
                <a:spcPct val="90000"/>
              </a:lnSpc>
              <a:spcBef>
                <a:spcPct val="0"/>
              </a:spcBef>
            </a:pPr>
            <a:r>
              <a:rPr lang="zh-CN" altLang="en-US" sz="2400" b="1" dirty="0">
                <a:ea typeface="楷体_GB2312" panose="02010609030101010101" pitchFamily="49" charset="-122"/>
              </a:rPr>
              <a:t>线路的投资费用大大降低。如图</a:t>
            </a:r>
            <a:r>
              <a:rPr lang="en-US" altLang="zh-CN" sz="2400" b="1" dirty="0">
                <a:ea typeface="楷体_GB2312" panose="02010609030101010101" pitchFamily="49" charset="-122"/>
              </a:rPr>
              <a:t>3</a:t>
            </a:r>
            <a:r>
              <a:rPr lang="zh-CN" altLang="en-US" sz="2400" b="1" dirty="0">
                <a:ea typeface="楷体_GB2312" panose="02010609030101010101" pitchFamily="49" charset="-122"/>
              </a:rPr>
              <a:t>所示：</a:t>
            </a:r>
          </a:p>
          <a:p>
            <a:pPr eaLnBrk="1" hangingPunct="1">
              <a:lnSpc>
                <a:spcPct val="90000"/>
              </a:lnSpc>
            </a:pPr>
            <a:endParaRPr lang="en-US" altLang="zh-CN" sz="900" b="1" dirty="0">
              <a:ea typeface="楷体_GB2312" panose="0201060903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solidFill>
                  <a:prstClr val="black"/>
                </a:solidFill>
              </a:rPr>
              <a:t>25</a:t>
            </a:fld>
            <a:endParaRPr lang="en-US" altLang="zh-CN">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49F9DAC5-3A9B-40B5-8A32-45EA9B79BD72}" type="slidenum">
              <a:rPr lang="en-US" altLang="zh-CN" sz="1200">
                <a:solidFill>
                  <a:prstClr val="black"/>
                </a:solidFill>
                <a:latin typeface="Tahoma" panose="020B0604030504040204" pitchFamily="34" charset="0"/>
              </a:rPr>
              <a:t>26</a:t>
            </a:fld>
            <a:endParaRPr lang="en-US" altLang="zh-CN" sz="1200">
              <a:solidFill>
                <a:prstClr val="black"/>
              </a:solidFill>
              <a:latin typeface="Tahoma" panose="020B0604030504040204" pitchFamily="34" charset="0"/>
            </a:endParaRPr>
          </a:p>
        </p:txBody>
      </p:sp>
      <p:sp>
        <p:nvSpPr>
          <p:cNvPr id="422915" name="Rectangle 2"/>
          <p:cNvSpPr>
            <a:spLocks noGrp="1" noRot="1" noChangeAspect="1" noChangeArrowheads="1" noTextEdit="1"/>
          </p:cNvSpPr>
          <p:nvPr>
            <p:ph type="sldImg" idx="4294967295"/>
          </p:nvPr>
        </p:nvSpPr>
        <p:spPr>
          <a:xfrm>
            <a:off x="958465" y="686474"/>
            <a:ext cx="4941072" cy="3428114"/>
          </a:xfrm>
        </p:spPr>
      </p:sp>
      <p:sp>
        <p:nvSpPr>
          <p:cNvPr id="422916" name="Rectangle 5"/>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825B2DAE-6E08-4100-BB02-F524D6D80B60}" type="slidenum">
              <a:rPr lang="en-US" altLang="zh-CN" sz="1200">
                <a:solidFill>
                  <a:prstClr val="black"/>
                </a:solidFill>
                <a:latin typeface="Tahoma" panose="020B0604030504040204" pitchFamily="34" charset="0"/>
              </a:rPr>
              <a:t>27</a:t>
            </a:fld>
            <a:endParaRPr lang="en-US" altLang="zh-CN" sz="1200">
              <a:solidFill>
                <a:prstClr val="black"/>
              </a:solidFill>
              <a:latin typeface="Tahoma" panose="020B0604030504040204" pitchFamily="34" charset="0"/>
            </a:endParaRPr>
          </a:p>
        </p:txBody>
      </p:sp>
      <p:sp>
        <p:nvSpPr>
          <p:cNvPr id="423939" name="Rectangle 2"/>
          <p:cNvSpPr>
            <a:spLocks noGrp="1" noRot="1" noChangeAspect="1" noChangeArrowheads="1" noTextEdit="1"/>
          </p:cNvSpPr>
          <p:nvPr>
            <p:ph type="sldImg" idx="4294967295"/>
          </p:nvPr>
        </p:nvSpPr>
        <p:spPr>
          <a:xfrm>
            <a:off x="958465" y="686474"/>
            <a:ext cx="4941072" cy="3428114"/>
          </a:xfrm>
        </p:spPr>
      </p:sp>
      <p:sp>
        <p:nvSpPr>
          <p:cNvPr id="423940" name="Rectangle 3"/>
          <p:cNvSpPr>
            <a:spLocks noGrp="1" noChangeArrowheads="1"/>
          </p:cNvSpPr>
          <p:nvPr>
            <p:ph type="body" idx="4294967295"/>
          </p:nvPr>
        </p:nvSpPr>
        <p:spPr/>
        <p:txBody>
          <a:bodyPr/>
          <a:lstStyle/>
          <a:p>
            <a:pPr eaLnBrk="1" hangingPunct="1"/>
            <a:r>
              <a:rPr lang="en-US" altLang="zh-CN" smtClean="0"/>
              <a:t>2019.3.5</a:t>
            </a:r>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幻灯片图像占位符 1"/>
          <p:cNvSpPr>
            <a:spLocks noGrp="1" noRot="1" noChangeAspect="1" noChangeArrowheads="1" noTextEdit="1"/>
          </p:cNvSpPr>
          <p:nvPr>
            <p:ph type="sldImg" idx="4294967295"/>
          </p:nvPr>
        </p:nvSpPr>
        <p:spPr>
          <a:xfrm>
            <a:off x="958465" y="686474"/>
            <a:ext cx="4941072" cy="3428114"/>
          </a:xfrm>
        </p:spPr>
      </p:sp>
      <p:sp>
        <p:nvSpPr>
          <p:cNvPr id="424963" name="备注占位符 2"/>
          <p:cNvSpPr>
            <a:spLocks noGrp="1" noChangeArrowheads="1"/>
          </p:cNvSpPr>
          <p:nvPr>
            <p:ph type="body" idx="4294967295"/>
          </p:nvPr>
        </p:nvSpPr>
        <p:spPr/>
        <p:txBody>
          <a:bodyPr/>
          <a:lstStyle/>
          <a:p>
            <a:r>
              <a:rPr lang="en-US" altLang="zh-CN" smtClean="0"/>
              <a:t>http://baidu.ku6.com/watch/8679121952053151547.html?page=videoMultiNeed</a:t>
            </a:r>
            <a:endParaRPr lang="zh-CN" altLang="en-US" smtClean="0"/>
          </a:p>
        </p:txBody>
      </p:sp>
      <p:sp>
        <p:nvSpPr>
          <p:cNvPr id="4249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15EBD376-E668-4532-9FAA-B923C9148D27}" type="slidenum">
              <a:rPr lang="en-US" altLang="zh-CN" sz="1200">
                <a:solidFill>
                  <a:prstClr val="black"/>
                </a:solidFill>
                <a:latin typeface="Tahoma" panose="020B0604030504040204" pitchFamily="34" charset="0"/>
              </a:rPr>
              <a:t>29</a:t>
            </a:fld>
            <a:endParaRPr lang="en-US" altLang="zh-CN" sz="1200">
              <a:solidFill>
                <a:prstClr val="black"/>
              </a:solidFill>
              <a:latin typeface="Tahoma" panose="020B060403050404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幻灯片图像占位符 1"/>
          <p:cNvSpPr>
            <a:spLocks noGrp="1" noRot="1" noChangeAspect="1" noChangeArrowheads="1" noTextEdit="1"/>
          </p:cNvSpPr>
          <p:nvPr>
            <p:ph type="sldImg" idx="4294967295"/>
          </p:nvPr>
        </p:nvSpPr>
        <p:spPr>
          <a:xfrm>
            <a:off x="958465" y="686474"/>
            <a:ext cx="4941072" cy="3428114"/>
          </a:xfrm>
        </p:spPr>
      </p:sp>
      <p:sp>
        <p:nvSpPr>
          <p:cNvPr id="425987" name="备注占位符 2"/>
          <p:cNvSpPr>
            <a:spLocks noGrp="1" noChangeArrowheads="1"/>
          </p:cNvSpPr>
          <p:nvPr>
            <p:ph type="body" idx="4294967295"/>
          </p:nvPr>
        </p:nvSpPr>
        <p:spPr/>
        <p:txBody>
          <a:bodyPr/>
          <a:lstStyle/>
          <a:p>
            <a:r>
              <a:rPr lang="en-US" altLang="zh-CN" dirty="0" smtClean="0"/>
              <a:t>1876</a:t>
            </a:r>
            <a:r>
              <a:rPr lang="zh-CN" altLang="en-US" dirty="0" smtClean="0"/>
              <a:t>年贝尔发明了电话机，不久交换机的应用也就开始了。</a:t>
            </a:r>
            <a:br>
              <a:rPr lang="zh-CN" altLang="en-US" dirty="0" smtClean="0"/>
            </a:br>
            <a:r>
              <a:rPr lang="en-US" altLang="zh-CN" dirty="0" smtClean="0"/>
              <a:t>1878</a:t>
            </a:r>
            <a:r>
              <a:rPr lang="zh-CN" altLang="en-US" dirty="0" smtClean="0"/>
              <a:t>年开始采用人工电话交换机。但很快就产生了自动接线的要求和设想。</a:t>
            </a:r>
            <a:r>
              <a:rPr lang="en-US" altLang="zh-CN" dirty="0" smtClean="0"/>
              <a:t>1889</a:t>
            </a:r>
            <a:r>
              <a:rPr lang="zh-CN" altLang="en-US" dirty="0" smtClean="0"/>
              <a:t>年史端乔</a:t>
            </a:r>
            <a:br>
              <a:rPr lang="zh-CN" altLang="en-US" dirty="0" smtClean="0"/>
            </a:br>
            <a:r>
              <a:rPr lang="zh-CN" altLang="en-US" dirty="0" smtClean="0"/>
              <a:t>发</a:t>
            </a:r>
            <a:br>
              <a:rPr lang="zh-CN" altLang="en-US" dirty="0" smtClean="0"/>
            </a:br>
            <a:r>
              <a:rPr lang="zh-CN" altLang="en-US" dirty="0" smtClean="0"/>
              <a:t>明了步进制自动电话交换机。接着，</a:t>
            </a:r>
            <a:r>
              <a:rPr lang="en-US" altLang="zh-CN" dirty="0" smtClean="0"/>
              <a:t>1905</a:t>
            </a:r>
            <a:r>
              <a:rPr lang="zh-CN" altLang="en-US" dirty="0" smtClean="0"/>
              <a:t>年制成了旋转式自动电话交换机。</a:t>
            </a:r>
            <a:r>
              <a:rPr lang="en-US" altLang="zh-CN" dirty="0" smtClean="0"/>
              <a:t>1913</a:t>
            </a:r>
            <a:r>
              <a:rPr lang="zh-CN" altLang="en-US" dirty="0" smtClean="0"/>
              <a:t>年以后又相</a:t>
            </a:r>
            <a:br>
              <a:rPr lang="zh-CN" altLang="en-US" dirty="0" smtClean="0"/>
            </a:br>
            <a:r>
              <a:rPr lang="zh-CN" altLang="en-US" dirty="0" smtClean="0"/>
              <a:t>继</a:t>
            </a:r>
            <a:br>
              <a:rPr lang="zh-CN" altLang="en-US" dirty="0" smtClean="0"/>
            </a:br>
            <a:r>
              <a:rPr lang="zh-CN" altLang="en-US" dirty="0" smtClean="0"/>
              <a:t>发明了全继电器制和纵横制等自动电话交换机。到</a:t>
            </a:r>
            <a:r>
              <a:rPr lang="en-US" altLang="zh-CN" dirty="0" smtClean="0"/>
              <a:t>20</a:t>
            </a:r>
            <a:r>
              <a:rPr lang="zh-CN" altLang="en-US" dirty="0" smtClean="0"/>
              <a:t>世纪</a:t>
            </a:r>
            <a:r>
              <a:rPr lang="en-US" altLang="zh-CN" dirty="0" smtClean="0"/>
              <a:t>50</a:t>
            </a:r>
            <a:r>
              <a:rPr lang="zh-CN" altLang="en-US" dirty="0" smtClean="0"/>
              <a:t>年代初，纵横制自动电话交换机</a:t>
            </a:r>
            <a:br>
              <a:rPr lang="zh-CN" altLang="en-US" dirty="0" smtClean="0"/>
            </a:br>
            <a:r>
              <a:rPr lang="zh-CN" altLang="en-US" dirty="0" smtClean="0"/>
              <a:t>的研制和发展，已趋完善，达到比较成熟的阶段。</a:t>
            </a:r>
            <a:br>
              <a:rPr lang="zh-CN" altLang="en-US" dirty="0" smtClean="0"/>
            </a:br>
            <a:r>
              <a:rPr lang="zh-CN" altLang="en-US" dirty="0" smtClean="0"/>
              <a:t>以上所述的自动电话交换机都是利用电磁器件，通过机械动作来完成接续任务的，所以亦称</a:t>
            </a:r>
            <a:br>
              <a:rPr lang="zh-CN" altLang="en-US" dirty="0" smtClean="0"/>
            </a:br>
            <a:r>
              <a:rPr lang="zh-CN" altLang="en-US" dirty="0" smtClean="0"/>
              <a:t>机电式自动电话交换机。</a:t>
            </a:r>
            <a:br>
              <a:rPr lang="zh-CN" altLang="en-US" dirty="0" smtClean="0"/>
            </a:br>
            <a:r>
              <a:rPr lang="zh-CN" altLang="en-US" dirty="0" smtClean="0"/>
              <a:t>随着电子技术与计算机技术的发展，电话交换技术发展很快。由布线逻辑控制式</a:t>
            </a:r>
            <a:r>
              <a:rPr lang="en-US" altLang="zh-CN" dirty="0" smtClean="0"/>
              <a:t>(</a:t>
            </a:r>
            <a:r>
              <a:rPr lang="zh-CN" altLang="en-US" dirty="0" smtClean="0"/>
              <a:t>半</a:t>
            </a:r>
            <a:r>
              <a:rPr lang="en-US" altLang="zh-CN" dirty="0" smtClean="0"/>
              <a:t>)</a:t>
            </a:r>
            <a:r>
              <a:rPr lang="zh-CN" altLang="en-US" dirty="0" smtClean="0"/>
              <a:t>电子交</a:t>
            </a:r>
            <a:br>
              <a:rPr lang="zh-CN" altLang="en-US" dirty="0" smtClean="0"/>
            </a:br>
            <a:r>
              <a:rPr lang="zh-CN" altLang="en-US" dirty="0" smtClean="0"/>
              <a:t>换机一跃为空分存储程序控制式交换机，紧接着又向程控数字交换机方向发展。</a:t>
            </a:r>
            <a:r>
              <a:rPr lang="en-US" altLang="zh-CN" dirty="0" smtClean="0"/>
              <a:t>1965</a:t>
            </a:r>
            <a:r>
              <a:rPr lang="zh-CN" altLang="en-US" dirty="0" smtClean="0"/>
              <a:t>年，美</a:t>
            </a:r>
            <a:br>
              <a:rPr lang="zh-CN" altLang="en-US" dirty="0" smtClean="0"/>
            </a:br>
            <a:r>
              <a:rPr lang="zh-CN" altLang="en-US" dirty="0" smtClean="0"/>
              <a:t>国开通了第一部空分程控交换机；</a:t>
            </a:r>
            <a:r>
              <a:rPr lang="en-US" altLang="zh-CN" dirty="0" smtClean="0"/>
              <a:t>1970</a:t>
            </a:r>
            <a:r>
              <a:rPr lang="zh-CN" altLang="en-US" dirty="0" smtClean="0"/>
              <a:t>年，法国开通了第一部数字交换机。</a:t>
            </a:r>
            <a:br>
              <a:rPr lang="zh-CN" altLang="en-US" dirty="0" smtClean="0"/>
            </a:br>
            <a:r>
              <a:rPr lang="zh-CN" altLang="en-US" dirty="0" smtClean="0"/>
              <a:t>由于程控交换机的出现，还为各种通信业务的共同使用提供了可能性，就是将过去单一的电</a:t>
            </a:r>
            <a:br>
              <a:rPr lang="zh-CN" altLang="en-US" dirty="0" smtClean="0"/>
            </a:br>
            <a:r>
              <a:rPr lang="zh-CN" altLang="en-US" dirty="0" smtClean="0"/>
              <a:t>话网改变成综合业务通信网，以满足通信业务的广泛性和多样化的要求。</a:t>
            </a:r>
            <a:br>
              <a:rPr lang="zh-CN" altLang="en-US" dirty="0" smtClean="0"/>
            </a:br>
            <a:r>
              <a:rPr lang="en-US" altLang="zh-CN" dirty="0" smtClean="0"/>
              <a:t>(1)</a:t>
            </a:r>
            <a:r>
              <a:rPr lang="zh-CN" altLang="en-US" dirty="0" smtClean="0"/>
              <a:t>人工交换。人工交换机一般应包括三个部分：</a:t>
            </a:r>
            <a:br>
              <a:rPr lang="zh-CN" altLang="en-US" dirty="0" smtClean="0"/>
            </a:br>
            <a:r>
              <a:rPr lang="en-US" altLang="zh-CN" dirty="0" smtClean="0"/>
              <a:t>1)</a:t>
            </a:r>
            <a:r>
              <a:rPr lang="zh-CN" altLang="en-US" dirty="0" smtClean="0"/>
              <a:t>用户电路</a:t>
            </a:r>
            <a:r>
              <a:rPr lang="en-US" altLang="zh-CN" dirty="0" smtClean="0"/>
              <a:t>——</a:t>
            </a:r>
            <a:r>
              <a:rPr lang="zh-CN" altLang="en-US" dirty="0" smtClean="0"/>
              <a:t>每用户一套，包括呼叫灯、塞孔等装置。</a:t>
            </a:r>
            <a:br>
              <a:rPr lang="zh-CN" altLang="en-US" dirty="0" smtClean="0"/>
            </a:br>
            <a:r>
              <a:rPr lang="en-US" altLang="zh-CN" dirty="0" smtClean="0"/>
              <a:t>2)</a:t>
            </a:r>
            <a:r>
              <a:rPr lang="zh-CN" altLang="en-US" dirty="0" smtClean="0"/>
              <a:t>塞绳电路</a:t>
            </a:r>
            <a:r>
              <a:rPr lang="en-US" altLang="zh-CN" dirty="0" smtClean="0"/>
              <a:t>——</a:t>
            </a:r>
            <a:r>
              <a:rPr lang="zh-CN" altLang="en-US" dirty="0" smtClean="0"/>
              <a:t>公用设备。包括塞绳及其两端的询塞和叫塞、监视灯、通话</a:t>
            </a:r>
            <a:r>
              <a:rPr lang="en-US" altLang="zh-CN" dirty="0" smtClean="0"/>
              <a:t>/</a:t>
            </a:r>
            <a:r>
              <a:rPr lang="zh-CN" altLang="en-US" dirty="0" smtClean="0"/>
              <a:t>振铃键等装置</a:t>
            </a:r>
            <a:br>
              <a:rPr lang="zh-CN" altLang="en-US" dirty="0" smtClean="0"/>
            </a:br>
            <a:r>
              <a:rPr lang="zh-CN" altLang="en-US" dirty="0" smtClean="0"/>
              <a:t>。人工交换机上绳路的数量一般按规定标准配备。</a:t>
            </a:r>
            <a:br>
              <a:rPr lang="zh-CN" altLang="en-US" dirty="0" smtClean="0"/>
            </a:br>
            <a:r>
              <a:rPr lang="en-US" altLang="zh-CN" dirty="0" smtClean="0"/>
              <a:t>3)</a:t>
            </a:r>
            <a:r>
              <a:rPr lang="zh-CN" altLang="en-US" dirty="0" smtClean="0"/>
              <a:t>话务员电路</a:t>
            </a:r>
            <a:r>
              <a:rPr lang="en-US" altLang="zh-CN" dirty="0" smtClean="0"/>
              <a:t>——</a:t>
            </a:r>
            <a:r>
              <a:rPr lang="zh-CN" altLang="en-US" dirty="0" smtClean="0"/>
              <a:t>全机一套。包括话务员的通话机键、铃流源等装置。</a:t>
            </a:r>
            <a:br>
              <a:rPr lang="zh-CN" altLang="en-US" dirty="0" smtClean="0"/>
            </a:br>
            <a:r>
              <a:rPr lang="zh-CN" altLang="en-US" dirty="0" smtClean="0"/>
              <a:t>人工交换机上的通话接续是由话务员操作完成的，即所谓人工交换。其操作步骤如下：</a:t>
            </a:r>
            <a:r>
              <a:rPr lang="en-US" altLang="zh-CN" dirty="0" smtClean="0"/>
              <a:t>1)</a:t>
            </a:r>
            <a:r>
              <a:rPr lang="zh-CN" altLang="en-US" dirty="0" smtClean="0"/>
              <a:t>识别用户呼叫。主叫用户摘机呼叫时，交换机上该用户的呼叫灯亮。话务员见</a:t>
            </a:r>
            <a:br>
              <a:rPr lang="zh-CN" altLang="en-US" dirty="0" smtClean="0"/>
            </a:br>
            <a:r>
              <a:rPr lang="zh-CN" altLang="en-US" dirty="0" smtClean="0"/>
              <a:t>用户的呼叫灯亮，应立即询问。</a:t>
            </a:r>
            <a:br>
              <a:rPr lang="zh-CN" altLang="en-US" dirty="0" smtClean="0"/>
            </a:br>
            <a:r>
              <a:rPr lang="en-US" altLang="zh-CN" dirty="0" smtClean="0"/>
              <a:t>2)</a:t>
            </a:r>
            <a:r>
              <a:rPr lang="zh-CN" altLang="en-US" dirty="0" smtClean="0"/>
              <a:t>话务员询问主叫用户。将一空闲绳路的询塞插入该用户塞孔，呼叫灯灭。话务员扳通话键</a:t>
            </a:r>
            <a:br>
              <a:rPr lang="zh-CN" altLang="en-US" dirty="0" smtClean="0"/>
            </a:br>
            <a:r>
              <a:rPr lang="zh-CN" altLang="en-US" dirty="0" smtClean="0"/>
              <a:t>后即可询问主叫用户所需的被叫用户。</a:t>
            </a:r>
            <a:br>
              <a:rPr lang="zh-CN" altLang="en-US" dirty="0" smtClean="0"/>
            </a:br>
            <a:r>
              <a:rPr lang="en-US" altLang="zh-CN" dirty="0" smtClean="0"/>
              <a:t>3)</a:t>
            </a:r>
            <a:r>
              <a:rPr lang="zh-CN" altLang="en-US" dirty="0" smtClean="0"/>
              <a:t>话务员向被叫用户送铃流。若被叫用户空闲，话务员就将该绳路的另一端即叫塞插入被叫</a:t>
            </a:r>
            <a:br>
              <a:rPr lang="zh-CN" altLang="en-US" dirty="0" smtClean="0"/>
            </a:br>
            <a:r>
              <a:rPr lang="zh-CN" altLang="en-US" dirty="0" smtClean="0"/>
              <a:t>用户塞孔，被叫侧监视灯亮。话务员扳振铃键送出铃流，呼叫被叫用户。</a:t>
            </a:r>
            <a:br>
              <a:rPr lang="zh-CN" altLang="en-US" dirty="0" smtClean="0"/>
            </a:br>
            <a:r>
              <a:rPr lang="en-US" altLang="zh-CN" dirty="0" smtClean="0"/>
              <a:t>4)</a:t>
            </a:r>
            <a:r>
              <a:rPr lang="zh-CN" altLang="en-US" dirty="0" smtClean="0"/>
              <a:t>接通话路。被叫用户闻铃声后摘机应答，被叫侧监视灯灭。话务员应立即停止振铃，扳键</a:t>
            </a:r>
            <a:br>
              <a:rPr lang="zh-CN" altLang="en-US" dirty="0" smtClean="0"/>
            </a:br>
            <a:r>
              <a:rPr lang="zh-CN" altLang="en-US" dirty="0" smtClean="0"/>
              <a:t>复原，使主、被叫用户的通话电路接通。</a:t>
            </a:r>
            <a:br>
              <a:rPr lang="zh-CN" altLang="en-US" dirty="0" smtClean="0"/>
            </a:br>
            <a:r>
              <a:rPr lang="en-US" altLang="zh-CN" dirty="0" smtClean="0"/>
              <a:t>5)</a:t>
            </a:r>
            <a:r>
              <a:rPr lang="zh-CN" altLang="en-US" dirty="0" smtClean="0"/>
              <a:t>话终拆线。用户通话完毕双方挂机，两侧监视灯均亮，话务员即可拆线，即将绳路的塞子</a:t>
            </a:r>
            <a:br>
              <a:rPr lang="zh-CN" altLang="en-US" dirty="0" smtClean="0"/>
            </a:br>
            <a:r>
              <a:rPr lang="zh-CN" altLang="en-US" dirty="0" smtClean="0"/>
              <a:t>从主、被叫用户的塞孔拔出，一切复原。</a:t>
            </a:r>
            <a:br>
              <a:rPr lang="zh-CN" altLang="en-US" dirty="0" smtClean="0"/>
            </a:br>
            <a:r>
              <a:rPr lang="zh-CN" altLang="en-US" dirty="0" smtClean="0"/>
              <a:t>通话时，由绳路向主、被叫用户供电的交换机，称共电交换机，这时用户必须使用共电话机</a:t>
            </a:r>
            <a:br>
              <a:rPr lang="zh-CN" altLang="en-US" dirty="0" smtClean="0"/>
            </a:br>
            <a:r>
              <a:rPr lang="zh-CN" altLang="en-US" dirty="0" smtClean="0"/>
              <a:t>。绳路不向用户供电的交换机，则称磁石交换机，这时用户必须使用自备电源</a:t>
            </a:r>
            <a:r>
              <a:rPr lang="en-US" altLang="zh-CN" dirty="0" smtClean="0"/>
              <a:t>(</a:t>
            </a:r>
            <a:r>
              <a:rPr lang="zh-CN" altLang="en-US" dirty="0" smtClean="0"/>
              <a:t>干电池</a:t>
            </a:r>
            <a:r>
              <a:rPr lang="en-US" altLang="zh-CN" dirty="0" smtClean="0"/>
              <a:t>)</a:t>
            </a:r>
            <a:r>
              <a:rPr lang="zh-CN" altLang="en-US" dirty="0" smtClean="0"/>
              <a:t>的磁</a:t>
            </a:r>
            <a:br>
              <a:rPr lang="zh-CN" altLang="en-US" dirty="0" smtClean="0"/>
            </a:br>
            <a:r>
              <a:rPr lang="zh-CN" altLang="en-US" dirty="0" smtClean="0"/>
              <a:t>石话机。</a:t>
            </a:r>
            <a:br>
              <a:rPr lang="zh-CN" altLang="en-US" dirty="0" smtClean="0"/>
            </a:br>
            <a:r>
              <a:rPr lang="en-US" altLang="zh-CN" dirty="0" smtClean="0"/>
              <a:t>(2)</a:t>
            </a:r>
            <a:r>
              <a:rPr lang="zh-CN" altLang="en-US" dirty="0" smtClean="0"/>
              <a:t>自动交换。</a:t>
            </a:r>
            <a:br>
              <a:rPr lang="zh-CN" altLang="en-US" dirty="0" smtClean="0"/>
            </a:br>
            <a:r>
              <a:rPr lang="zh-CN" altLang="en-US" dirty="0" smtClean="0"/>
              <a:t>自动交换机上的接线、拆线等交换操作，采用电控装置，按一定的顺序自动进行而无需话务</a:t>
            </a:r>
            <a:br>
              <a:rPr lang="zh-CN" altLang="en-US" dirty="0" smtClean="0"/>
            </a:br>
            <a:r>
              <a:rPr lang="zh-CN" altLang="en-US" dirty="0" smtClean="0"/>
              <a:t>员干扰，即所谓自动交换。</a:t>
            </a:r>
            <a:br>
              <a:rPr lang="zh-CN" altLang="en-US" dirty="0" smtClean="0"/>
            </a:br>
            <a:r>
              <a:rPr lang="zh-CN" altLang="en-US" dirty="0" smtClean="0"/>
              <a:t>自动交换系统由话路子系统和控制子系统组成。</a:t>
            </a:r>
            <a:br>
              <a:rPr lang="zh-CN" altLang="en-US" dirty="0" smtClean="0"/>
            </a:br>
            <a:r>
              <a:rPr lang="zh-CN" altLang="en-US" dirty="0" smtClean="0"/>
              <a:t>话路系统中的接续网络，用以提供各种接续通路。通到所有用户话机的用户线和通到其他电</a:t>
            </a:r>
            <a:br>
              <a:rPr lang="zh-CN" altLang="en-US" dirty="0" smtClean="0"/>
            </a:br>
            <a:r>
              <a:rPr lang="zh-CN" altLang="en-US" dirty="0" smtClean="0"/>
              <a:t>话局的局间中继线，都必须接至接续网络进行交换接续。为了监视用户的呼叫、应答和挂</a:t>
            </a:r>
            <a:br>
              <a:rPr lang="zh-CN" altLang="en-US" dirty="0" smtClean="0"/>
            </a:br>
            <a:r>
              <a:rPr lang="zh-CN" altLang="en-US" dirty="0" smtClean="0"/>
              <a:t>机，提供通话用的直流电源，以及向用户发送信号和进行局间配合等，在话路系统中还必须</a:t>
            </a:r>
            <a:br>
              <a:rPr lang="zh-CN" altLang="en-US" dirty="0" smtClean="0"/>
            </a:br>
            <a:r>
              <a:rPr lang="zh-CN" altLang="en-US" dirty="0" smtClean="0"/>
              <a:t>有用户线接口</a:t>
            </a:r>
            <a:r>
              <a:rPr lang="en-US" altLang="zh-CN" dirty="0" smtClean="0"/>
              <a:t>(</a:t>
            </a:r>
            <a:r>
              <a:rPr lang="zh-CN" altLang="en-US" dirty="0" smtClean="0"/>
              <a:t>用户电路</a:t>
            </a:r>
            <a:r>
              <a:rPr lang="en-US" altLang="zh-CN" dirty="0" smtClean="0"/>
              <a:t>)</a:t>
            </a:r>
            <a:r>
              <a:rPr lang="zh-CN" altLang="en-US" dirty="0" smtClean="0"/>
              <a:t>、绳路、中继线接口</a:t>
            </a:r>
            <a:r>
              <a:rPr lang="en-US" altLang="zh-CN" dirty="0" smtClean="0"/>
              <a:t>(</a:t>
            </a:r>
            <a:r>
              <a:rPr lang="zh-CN" altLang="en-US" dirty="0" smtClean="0"/>
              <a:t>出入中继器</a:t>
            </a:r>
            <a:r>
              <a:rPr lang="en-US" altLang="zh-CN" dirty="0" smtClean="0"/>
              <a:t>)</a:t>
            </a:r>
            <a:r>
              <a:rPr lang="zh-CN" altLang="en-US" dirty="0" smtClean="0"/>
              <a:t>等话路设备。</a:t>
            </a:r>
            <a:br>
              <a:rPr lang="zh-CN" altLang="en-US" dirty="0" smtClean="0"/>
            </a:br>
            <a:r>
              <a:rPr lang="zh-CN" altLang="en-US" dirty="0" smtClean="0"/>
              <a:t/>
            </a:r>
            <a:br>
              <a:rPr lang="zh-CN" altLang="en-US" dirty="0" smtClean="0"/>
            </a:br>
            <a:r>
              <a:rPr lang="zh-CN" altLang="en-US" dirty="0" smtClean="0"/>
              <a:t>控制系统有分散型的、分级型的或集中型的。其基本功能是：接收、转发和处理号码信息、</a:t>
            </a:r>
            <a:br>
              <a:rPr lang="zh-CN" altLang="en-US" dirty="0" smtClean="0"/>
            </a:br>
            <a:r>
              <a:rPr lang="zh-CN" altLang="en-US" dirty="0" smtClean="0"/>
              <a:t>对被叫用户进行忙闲测试、选择接续通路以及其他控制功能。</a:t>
            </a:r>
            <a:br>
              <a:rPr lang="zh-CN" altLang="en-US" dirty="0" smtClean="0"/>
            </a:br>
            <a:r>
              <a:rPr lang="zh-CN" altLang="en-US" dirty="0" smtClean="0"/>
              <a:t>自动交换的工作进程与输入信息有关，即根据用户送来的信号由一个阶段转入另一个阶段。</a:t>
            </a:r>
            <a:br>
              <a:rPr lang="zh-CN" altLang="en-US" dirty="0" smtClean="0"/>
            </a:br>
            <a:r>
              <a:rPr lang="zh-CN" altLang="en-US" dirty="0" smtClean="0"/>
              <a:t>如有用户摘机呼叫，就要识别主叫，进行会话接续，作好收号准备。用户拨号时，要收、</a:t>
            </a:r>
            <a:br>
              <a:rPr lang="zh-CN" altLang="en-US" dirty="0" smtClean="0"/>
            </a:br>
            <a:r>
              <a:rPr lang="zh-CN" altLang="en-US" dirty="0" smtClean="0"/>
              <a:t>存号码，并进行分析、处理。收号完毕，要测试被叫忙</a:t>
            </a:r>
            <a:br>
              <a:rPr lang="zh-CN" altLang="en-US" dirty="0" smtClean="0"/>
            </a:br>
            <a:r>
              <a:rPr lang="zh-CN" altLang="en-US" dirty="0" smtClean="0"/>
              <a:t>闲。被叫摘机应答，就要停送铃流、回铃音，并接通话路。用户话终挂机，就应拆线，使机</a:t>
            </a:r>
            <a:br>
              <a:rPr lang="zh-CN" altLang="en-US" dirty="0" smtClean="0"/>
            </a:br>
            <a:r>
              <a:rPr lang="zh-CN" altLang="en-US" dirty="0" smtClean="0"/>
              <a:t>键释放复原。</a:t>
            </a:r>
            <a:br>
              <a:rPr lang="zh-CN" altLang="en-US" dirty="0" smtClean="0"/>
            </a:br>
            <a:r>
              <a:rPr lang="zh-CN" altLang="en-US" dirty="0" smtClean="0"/>
              <a:t>为了使用户了解接续中交换设备的情况和对方用户的状态，自动交换机也要向用户送各种信</a:t>
            </a:r>
            <a:br>
              <a:rPr lang="zh-CN" altLang="en-US" dirty="0" smtClean="0"/>
            </a:br>
            <a:r>
              <a:rPr lang="zh-CN" altLang="en-US" dirty="0" smtClean="0"/>
              <a:t>号。如作好了收号准备，要向主叫用户送拨号音。测得被叫用户空闲，要向被叫用户送铃流</a:t>
            </a:r>
            <a:br>
              <a:rPr lang="zh-CN" altLang="en-US" dirty="0" smtClean="0"/>
            </a:br>
            <a:r>
              <a:rPr lang="zh-CN" altLang="en-US" dirty="0" smtClean="0"/>
              <a:t>，向主叫用户送回铃音。如果接续中交换设备或被叫用户忙，要向主叫用户送忙音。话终</a:t>
            </a:r>
            <a:br>
              <a:rPr lang="zh-CN" altLang="en-US" dirty="0" smtClean="0"/>
            </a:br>
            <a:r>
              <a:rPr lang="zh-CN" altLang="en-US" dirty="0" smtClean="0"/>
              <a:t>一方先挂机，要向未挂机方送忙音。</a:t>
            </a:r>
            <a:br>
              <a:rPr lang="zh-CN" altLang="en-US" dirty="0" smtClean="0"/>
            </a:br>
            <a:r>
              <a:rPr lang="zh-CN" altLang="en-US" dirty="0" smtClean="0"/>
              <a:t>为了控制自动交换的进程，不但用户和交换机之间要交换信息，而且交换机内部各部分之</a:t>
            </a:r>
            <a:br>
              <a:rPr lang="zh-CN" altLang="en-US" dirty="0" smtClean="0"/>
            </a:br>
            <a:r>
              <a:rPr lang="zh-CN" altLang="en-US" dirty="0" smtClean="0"/>
              <a:t>间也要交换信息。在分局制电话网中，交换机之间也必须交换信息。</a:t>
            </a:r>
            <a:br>
              <a:rPr lang="zh-CN" altLang="en-US" dirty="0" smtClean="0"/>
            </a:br>
            <a:r>
              <a:rPr lang="zh-CN" altLang="en-US" dirty="0" smtClean="0"/>
              <a:t>把自动交换和人工交换比较一下，其接续过程是类似的。自动交换中控制系统的功能相当于</a:t>
            </a:r>
            <a:br>
              <a:rPr lang="zh-CN" altLang="en-US" dirty="0" smtClean="0"/>
            </a:br>
            <a:r>
              <a:rPr lang="zh-CN" altLang="en-US" dirty="0" smtClean="0"/>
              <a:t>人工交换中话务员所起的作用。</a:t>
            </a:r>
            <a:br>
              <a:rPr lang="zh-CN" altLang="en-US" dirty="0" smtClean="0"/>
            </a:br>
            <a:r>
              <a:rPr lang="en-US" altLang="zh-CN" dirty="0" smtClean="0"/>
              <a:t>43</a:t>
            </a:r>
            <a:r>
              <a:rPr lang="zh-CN" altLang="en-US" dirty="0" smtClean="0"/>
              <a:t>自动电话交换机有哪几种类型</a:t>
            </a:r>
            <a:r>
              <a:rPr lang="en-US" altLang="zh-CN" dirty="0" smtClean="0"/>
              <a:t>?</a:t>
            </a:r>
            <a:br>
              <a:rPr lang="en-US" altLang="zh-CN" dirty="0" smtClean="0"/>
            </a:br>
            <a:r>
              <a:rPr lang="zh-CN" altLang="en-US" dirty="0" smtClean="0"/>
              <a:t>交换机按服务区域的不同有市话交换机和长话交换机之分，按接续方式的不同有人工交换机</a:t>
            </a:r>
            <a:br>
              <a:rPr lang="zh-CN" altLang="en-US" dirty="0" smtClean="0"/>
            </a:br>
            <a:r>
              <a:rPr lang="zh-CN" altLang="en-US" dirty="0" smtClean="0"/>
              <a:t>和自</a:t>
            </a:r>
            <a:br>
              <a:rPr lang="zh-CN" altLang="en-US" dirty="0" smtClean="0"/>
            </a:br>
            <a:r>
              <a:rPr lang="zh-CN" altLang="en-US" dirty="0" smtClean="0"/>
              <a:t>动交换机之分，人工交换机又分为共电式和磁石式。自动交换机类型很多，有不同的分类方</a:t>
            </a:r>
            <a:br>
              <a:rPr lang="zh-CN" altLang="en-US" dirty="0" smtClean="0"/>
            </a:br>
            <a:r>
              <a:rPr lang="zh-CN" altLang="en-US" dirty="0" smtClean="0"/>
              <a:t>法。</a:t>
            </a:r>
            <a:br>
              <a:rPr lang="zh-CN" altLang="en-US" dirty="0" smtClean="0"/>
            </a:br>
            <a:r>
              <a:rPr lang="zh-CN" altLang="en-US" dirty="0" smtClean="0"/>
              <a:t>自动交换系统都包括二个部分，即话路系统</a:t>
            </a:r>
            <a:r>
              <a:rPr lang="en-US" altLang="zh-CN" dirty="0" smtClean="0"/>
              <a:t>(</a:t>
            </a:r>
            <a:r>
              <a:rPr lang="zh-CN" altLang="en-US" dirty="0" smtClean="0"/>
              <a:t>话路接续网络</a:t>
            </a:r>
            <a:r>
              <a:rPr lang="en-US" altLang="zh-CN" dirty="0" smtClean="0"/>
              <a:t>)</a:t>
            </a:r>
            <a:r>
              <a:rPr lang="zh-CN" altLang="en-US" dirty="0" smtClean="0"/>
              <a:t>和控制系统。因此可以从不同的</a:t>
            </a:r>
            <a:br>
              <a:rPr lang="zh-CN" altLang="en-US" dirty="0" smtClean="0"/>
            </a:br>
            <a:r>
              <a:rPr lang="zh-CN" altLang="en-US" dirty="0" smtClean="0"/>
              <a:t>角度来分类。例如，若按话路系统分，则有空分制和时分制；若按控制系统分，则有布控逻</a:t>
            </a:r>
            <a:br>
              <a:rPr lang="zh-CN" altLang="en-US" dirty="0" smtClean="0"/>
            </a:br>
            <a:r>
              <a:rPr lang="zh-CN" altLang="en-US" dirty="0" smtClean="0"/>
              <a:t>辑控制和存储程序控制；若按接续的控制方式分，则有直接控制和间接控制；若按采用的元</a:t>
            </a:r>
            <a:br>
              <a:rPr lang="zh-CN" altLang="en-US" dirty="0" smtClean="0"/>
            </a:br>
            <a:r>
              <a:rPr lang="zh-CN" altLang="en-US" dirty="0" smtClean="0"/>
              <a:t>件分，则有机电制和电子制；若按交换的话音信号分，则有模拟交换和数字交换。</a:t>
            </a:r>
            <a:br>
              <a:rPr lang="zh-CN" altLang="en-US" dirty="0" smtClean="0"/>
            </a:br>
            <a:r>
              <a:rPr lang="zh-CN" altLang="en-US" dirty="0" smtClean="0"/>
              <a:t/>
            </a:r>
            <a:br>
              <a:rPr lang="zh-CN" altLang="en-US" dirty="0" smtClean="0"/>
            </a:br>
            <a:r>
              <a:rPr lang="zh-CN" altLang="en-US" dirty="0" smtClean="0"/>
              <a:t>布线逻辑控制式</a:t>
            </a:r>
            <a:r>
              <a:rPr lang="en-US" altLang="zh-CN" dirty="0" smtClean="0"/>
              <a:t>(</a:t>
            </a:r>
            <a:r>
              <a:rPr lang="zh-CN" altLang="en-US" dirty="0" smtClean="0"/>
              <a:t>简称布控</a:t>
            </a:r>
            <a:r>
              <a:rPr lang="en-US" altLang="zh-CN" dirty="0" smtClean="0"/>
              <a:t>)</a:t>
            </a:r>
            <a:r>
              <a:rPr lang="zh-CN" altLang="en-US" dirty="0" smtClean="0"/>
              <a:t>交换机的控制系统是由逻辑电路组成，这些逻辑电路用布线方法</a:t>
            </a:r>
            <a:br>
              <a:rPr lang="zh-CN" altLang="en-US" dirty="0" smtClean="0"/>
            </a:br>
            <a:r>
              <a:rPr lang="zh-CN" altLang="en-US" dirty="0" smtClean="0"/>
              <a:t>固定下来，所以布控交换机的主要特点就是电路一经确定就不易改变。</a:t>
            </a:r>
            <a:br>
              <a:rPr lang="zh-CN" altLang="en-US" dirty="0" smtClean="0"/>
            </a:br>
            <a:r>
              <a:rPr lang="zh-CN" altLang="en-US" dirty="0" smtClean="0"/>
              <a:t>存储程序控制式</a:t>
            </a:r>
            <a:r>
              <a:rPr lang="en-US" altLang="zh-CN" dirty="0" smtClean="0"/>
              <a:t>(</a:t>
            </a:r>
            <a:r>
              <a:rPr lang="zh-CN" altLang="en-US" dirty="0" smtClean="0"/>
              <a:t>简称程控</a:t>
            </a:r>
            <a:r>
              <a:rPr lang="en-US" altLang="zh-CN" dirty="0" smtClean="0"/>
              <a:t>)</a:t>
            </a:r>
            <a:r>
              <a:rPr lang="zh-CN" altLang="en-US" dirty="0" smtClean="0"/>
              <a:t>交换机的控制系统使用了电子计算机或微处理机。这类交换机必</a:t>
            </a:r>
            <a:br>
              <a:rPr lang="zh-CN" altLang="en-US" dirty="0" smtClean="0"/>
            </a:br>
            <a:r>
              <a:rPr lang="zh-CN" altLang="en-US" dirty="0" smtClean="0"/>
              <a:t>须将预先编制好的各种程序作为软件存入存储器，处理机是按照程序来控制和处理接续的。</a:t>
            </a:r>
            <a:br>
              <a:rPr lang="zh-CN" altLang="en-US" dirty="0" smtClean="0"/>
            </a:br>
            <a:r>
              <a:rPr lang="zh-CN" altLang="en-US" dirty="0" smtClean="0"/>
              <a:t>程控交换机由于使用了软件技术，可以提供多种服务性能，也便于开放新业务。直接控制式指在用户拨的每一串脉冲的直接作用下进行接续的方式。</a:t>
            </a:r>
            <a:br>
              <a:rPr lang="zh-CN" altLang="en-US" dirty="0" smtClean="0"/>
            </a:br>
            <a:r>
              <a:rPr lang="zh-CN" altLang="en-US" dirty="0" smtClean="0"/>
              <a:t>间接控制式指先由控制设备接收并存储用户拨的脉冲，然后控制接续的方式。</a:t>
            </a:r>
            <a:br>
              <a:rPr lang="zh-CN" altLang="en-US" dirty="0" smtClean="0"/>
            </a:br>
            <a:r>
              <a:rPr lang="zh-CN" altLang="en-US" dirty="0" smtClean="0"/>
              <a:t/>
            </a:r>
            <a:br>
              <a:rPr lang="zh-CN" altLang="en-US" dirty="0" smtClean="0"/>
            </a:br>
            <a:r>
              <a:rPr lang="zh-CN" altLang="en-US" dirty="0" smtClean="0"/>
              <a:t>所谓空分制是指在话路接续网络内，对于各个接续均有一个在空间上分开的实质性路径，并</a:t>
            </a:r>
            <a:br>
              <a:rPr lang="zh-CN" altLang="en-US" dirty="0" smtClean="0"/>
            </a:br>
            <a:r>
              <a:rPr lang="zh-CN" altLang="en-US" dirty="0" smtClean="0"/>
              <a:t>且在每个呼叫的持续时间内保持这一路径。也就是说，不同呼叫是通过空间分割的不同路径</a:t>
            </a:r>
            <a:br>
              <a:rPr lang="zh-CN" altLang="en-US" dirty="0" smtClean="0"/>
            </a:br>
            <a:r>
              <a:rPr lang="zh-CN" altLang="en-US" dirty="0" smtClean="0"/>
              <a:t>来接续的，而任一输入和输出间是由按一定方式配置的接点来接续的。</a:t>
            </a:r>
            <a:br>
              <a:rPr lang="zh-CN" altLang="en-US" dirty="0" smtClean="0"/>
            </a:br>
            <a:r>
              <a:rPr lang="zh-CN" altLang="en-US" dirty="0" smtClean="0"/>
              <a:t>所谓时分制是指话路接续网络按时间分割的方式进行复用。如果话音信号用周期性的窄脉冲</a:t>
            </a:r>
            <a:br>
              <a:rPr lang="zh-CN" altLang="en-US" dirty="0" smtClean="0"/>
            </a:br>
            <a:r>
              <a:rPr lang="zh-CN" altLang="en-US" dirty="0" smtClean="0"/>
              <a:t>取样，信息就在一个小的“时隙”内传递。那么，对于这一个呼叫来说接续网络只需在相应</a:t>
            </a:r>
            <a:br>
              <a:rPr lang="zh-CN" altLang="en-US" dirty="0" smtClean="0"/>
            </a:br>
            <a:r>
              <a:rPr lang="zh-CN" altLang="en-US" dirty="0" smtClean="0"/>
              <a:t>的时隙内工作即可。在其余时间内，接续网络可用来处理其他时隙的呼叫，这就是时分复用</a:t>
            </a:r>
            <a:br>
              <a:rPr lang="zh-CN" altLang="en-US" dirty="0" smtClean="0"/>
            </a:br>
            <a:endParaRPr lang="zh-CN" altLang="en-US" dirty="0" smtClean="0"/>
          </a:p>
        </p:txBody>
      </p:sp>
      <p:sp>
        <p:nvSpPr>
          <p:cNvPr id="4259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087F912D-87DB-4FAB-B8FA-3E3CEE3592F8}" type="slidenum">
              <a:rPr lang="en-US" altLang="zh-CN" sz="1200">
                <a:solidFill>
                  <a:prstClr val="black"/>
                </a:solidFill>
                <a:latin typeface="Tahoma" panose="020B0604030504040204" pitchFamily="34" charset="0"/>
              </a:rPr>
              <a:t>30</a:t>
            </a:fld>
            <a:endParaRPr lang="en-US" altLang="zh-CN" sz="1200">
              <a:solidFill>
                <a:prstClr val="black"/>
              </a:solidFill>
              <a:latin typeface="Tahom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我们的第</a:t>
            </a:r>
            <a:r>
              <a:rPr lang="en-US" altLang="zh-CN" dirty="0" smtClean="0"/>
              <a:t>1</a:t>
            </a:r>
            <a:r>
              <a:rPr lang="zh-CN" altLang="en-US" dirty="0" smtClean="0"/>
              <a:t>次签到</a:t>
            </a:r>
            <a:endParaRPr lang="zh-CN" altLang="en-US" dirty="0"/>
          </a:p>
        </p:txBody>
      </p:sp>
      <p:sp>
        <p:nvSpPr>
          <p:cNvPr id="4" name="灯片编号占位符 3"/>
          <p:cNvSpPr>
            <a:spLocks noGrp="1"/>
          </p:cNvSpPr>
          <p:nvPr>
            <p:ph type="sldNum" sz="quarter" idx="10"/>
          </p:nvPr>
        </p:nvSpPr>
        <p:spPr/>
        <p:txBody>
          <a:bodyPr/>
          <a:lstStyle/>
          <a:p>
            <a:fld id="{66C3E904-B7BF-4ABF-B27E-64D841E5859F}" type="slidenum">
              <a:rPr lang="zh-CN" altLang="en-US" smtClean="0">
                <a:solidFill>
                  <a:prstClr val="black"/>
                </a:solidFill>
              </a:rPr>
              <a:pPr/>
              <a:t>3</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36D96F69-12F8-4528-B746-9B2CE2B71F7B}" type="slidenum">
              <a:rPr lang="en-US" altLang="zh-CN" sz="1200">
                <a:solidFill>
                  <a:prstClr val="black"/>
                </a:solidFill>
                <a:latin typeface="Tahoma" panose="020B0604030504040204" pitchFamily="34" charset="0"/>
              </a:rPr>
              <a:t>31</a:t>
            </a:fld>
            <a:endParaRPr lang="en-US" altLang="zh-CN" sz="1200">
              <a:solidFill>
                <a:prstClr val="black"/>
              </a:solidFill>
              <a:latin typeface="Tahoma" panose="020B0604030504040204" pitchFamily="34" charset="0"/>
            </a:endParaRPr>
          </a:p>
        </p:txBody>
      </p:sp>
      <p:sp>
        <p:nvSpPr>
          <p:cNvPr id="427011" name="Rectangle 2"/>
          <p:cNvSpPr>
            <a:spLocks noGrp="1" noRot="1" noChangeAspect="1" noChangeArrowheads="1" noTextEdit="1"/>
          </p:cNvSpPr>
          <p:nvPr>
            <p:ph type="sldImg" idx="4294967295"/>
          </p:nvPr>
        </p:nvSpPr>
        <p:spPr>
          <a:xfrm>
            <a:off x="958465" y="686474"/>
            <a:ext cx="4941072" cy="3428114"/>
          </a:xfrm>
        </p:spPr>
      </p:sp>
      <p:sp>
        <p:nvSpPr>
          <p:cNvPr id="427012" name="Rectangle 3"/>
          <p:cNvSpPr>
            <a:spLocks noGrp="1" noChangeArrowheads="1"/>
          </p:cNvSpPr>
          <p:nvPr>
            <p:ph type="body" idx="4294967295"/>
          </p:nvPr>
        </p:nvSpPr>
        <p:spPr/>
        <p:txBody>
          <a:bodyPr/>
          <a:lstStyle/>
          <a:p>
            <a:pPr eaLnBrk="1" hangingPunct="1"/>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8365F6C8-AD44-489D-8A56-4F4FF1054241}" type="slidenum">
              <a:rPr lang="en-US" altLang="zh-CN" sz="1200">
                <a:solidFill>
                  <a:prstClr val="black"/>
                </a:solidFill>
                <a:latin typeface="Tahoma" panose="020B0604030504040204" pitchFamily="34" charset="0"/>
              </a:rPr>
              <a:t>35</a:t>
            </a:fld>
            <a:endParaRPr lang="en-US" altLang="zh-CN" sz="1200">
              <a:solidFill>
                <a:prstClr val="black"/>
              </a:solidFill>
              <a:latin typeface="Tahoma" panose="020B0604030504040204" pitchFamily="34" charset="0"/>
            </a:endParaRPr>
          </a:p>
        </p:txBody>
      </p:sp>
      <p:sp>
        <p:nvSpPr>
          <p:cNvPr id="428035" name="Rectangle 2"/>
          <p:cNvSpPr>
            <a:spLocks noGrp="1" noRot="1" noChangeAspect="1" noChangeArrowheads="1" noTextEdit="1"/>
          </p:cNvSpPr>
          <p:nvPr>
            <p:ph type="sldImg" idx="4294967295"/>
          </p:nvPr>
        </p:nvSpPr>
        <p:spPr>
          <a:xfrm>
            <a:off x="958465" y="686474"/>
            <a:ext cx="4941072" cy="3428114"/>
          </a:xfrm>
        </p:spPr>
      </p:sp>
      <p:sp>
        <p:nvSpPr>
          <p:cNvPr id="428036" name="Rectangle 3"/>
          <p:cNvSpPr>
            <a:spLocks noGrp="1" noChangeArrowheads="1"/>
          </p:cNvSpPr>
          <p:nvPr>
            <p:ph type="body" idx="4294967295"/>
          </p:nvPr>
        </p:nvSpPr>
        <p:spPr/>
        <p:txBody>
          <a:bodyPr/>
          <a:lstStyle/>
          <a:p>
            <a:pPr eaLnBrk="1" hangingPunct="1"/>
            <a:r>
              <a:rPr lang="zh-CN" altLang="en-US" smtClean="0"/>
              <a:t>将控制部分和话路部分分开。</a:t>
            </a:r>
          </a:p>
          <a:p>
            <a:pPr eaLnBrk="1" hangingPunct="1"/>
            <a:r>
              <a:rPr lang="zh-CN" altLang="en-US" smtClean="0"/>
              <a:t>类似人工交换机，只是将人工话务员由控制电路代替。</a:t>
            </a:r>
          </a:p>
          <a:p>
            <a:pPr eaLnBrk="1" hangingPunct="1"/>
            <a:r>
              <a:rPr lang="zh-CN" altLang="en-US" smtClean="0"/>
              <a:t>粗略讲接续过程，为程控的接续打下基础。</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661AF773-B7A6-4149-B25E-086A86380FAB}" type="slidenum">
              <a:rPr lang="en-US" altLang="zh-CN" sz="1200">
                <a:solidFill>
                  <a:prstClr val="black"/>
                </a:solidFill>
                <a:latin typeface="Tahoma" panose="020B0604030504040204" pitchFamily="34" charset="0"/>
              </a:rPr>
              <a:t>37</a:t>
            </a:fld>
            <a:endParaRPr lang="en-US" altLang="zh-CN" sz="1200">
              <a:solidFill>
                <a:prstClr val="black"/>
              </a:solidFill>
              <a:latin typeface="Tahoma" panose="020B0604030504040204" pitchFamily="34" charset="0"/>
            </a:endParaRPr>
          </a:p>
        </p:txBody>
      </p:sp>
      <p:sp>
        <p:nvSpPr>
          <p:cNvPr id="430083" name="Rectangle 2"/>
          <p:cNvSpPr>
            <a:spLocks noGrp="1" noRot="1" noChangeAspect="1" noChangeArrowheads="1" noTextEdit="1"/>
          </p:cNvSpPr>
          <p:nvPr>
            <p:ph type="sldImg" idx="4294967295"/>
          </p:nvPr>
        </p:nvSpPr>
        <p:spPr>
          <a:xfrm>
            <a:off x="958465" y="686474"/>
            <a:ext cx="4941072" cy="3428114"/>
          </a:xfrm>
        </p:spPr>
      </p:sp>
      <p:sp>
        <p:nvSpPr>
          <p:cNvPr id="430084" name="Rectangle 3"/>
          <p:cNvSpPr>
            <a:spLocks noGrp="1" noChangeArrowheads="1"/>
          </p:cNvSpPr>
          <p:nvPr>
            <p:ph type="body" idx="4294967295"/>
          </p:nvPr>
        </p:nvSpPr>
        <p:spPr/>
        <p:txBody>
          <a:bodyPr/>
          <a:lstStyle/>
          <a:p>
            <a:pPr eaLnBrk="1" hangingPunct="1"/>
            <a:r>
              <a:rPr lang="en-US" altLang="zh-CN" sz="1500"/>
              <a:t>2014.2.24</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2922069D-9CA1-4BC1-8363-1242B9750DA3}" type="slidenum">
              <a:rPr lang="en-US" altLang="zh-CN" sz="1200">
                <a:solidFill>
                  <a:prstClr val="black"/>
                </a:solidFill>
                <a:latin typeface="Tahoma" panose="020B0604030504040204" pitchFamily="34" charset="0"/>
              </a:rPr>
              <a:t>38</a:t>
            </a:fld>
            <a:endParaRPr lang="en-US" altLang="zh-CN" sz="1200">
              <a:solidFill>
                <a:prstClr val="black"/>
              </a:solidFill>
              <a:latin typeface="Tahoma" panose="020B0604030504040204" pitchFamily="34" charset="0"/>
            </a:endParaRPr>
          </a:p>
        </p:txBody>
      </p:sp>
      <p:sp>
        <p:nvSpPr>
          <p:cNvPr id="431107" name="Rectangle 2"/>
          <p:cNvSpPr>
            <a:spLocks noGrp="1" noRot="1" noChangeAspect="1" noChangeArrowheads="1" noTextEdit="1"/>
          </p:cNvSpPr>
          <p:nvPr>
            <p:ph type="sldImg" idx="4294967295"/>
          </p:nvPr>
        </p:nvSpPr>
        <p:spPr>
          <a:xfrm>
            <a:off x="958465" y="686474"/>
            <a:ext cx="4941072" cy="3428114"/>
          </a:xfrm>
        </p:spPr>
      </p:sp>
      <p:sp>
        <p:nvSpPr>
          <p:cNvPr id="431108" name="Rectangle 3"/>
          <p:cNvSpPr>
            <a:spLocks noGrp="1" noChangeArrowheads="1"/>
          </p:cNvSpPr>
          <p:nvPr>
            <p:ph type="body" idx="4294967295"/>
          </p:nvPr>
        </p:nvSpPr>
        <p:spPr/>
        <p:txBody>
          <a:bodyPr/>
          <a:lstStyle/>
          <a:p>
            <a:pPr eaLnBrk="1" hangingPunct="1"/>
            <a:endParaRPr lang="en-US" altLang="zh-CN"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txBox="1">
            <a:spLocks noGrp="1" noChangeArrowheads="1"/>
          </p:cNvSpPr>
          <p:nvPr/>
        </p:nvSpPr>
        <p:spPr bwMode="auto">
          <a:xfrm>
            <a:off x="3885996" y="8687297"/>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5C649705-8DF3-437C-8AD5-977F4BAAD58B}" type="slidenum">
              <a:rPr lang="en-US" altLang="zh-CN" sz="1200">
                <a:solidFill>
                  <a:prstClr val="black"/>
                </a:solidFill>
                <a:latin typeface="Tahoma" panose="020B0604030504040204" pitchFamily="34" charset="0"/>
              </a:rPr>
              <a:t>39</a:t>
            </a:fld>
            <a:endParaRPr lang="en-US" altLang="zh-CN" sz="1200">
              <a:solidFill>
                <a:prstClr val="black"/>
              </a:solidFill>
              <a:latin typeface="Tahoma" panose="020B0604030504040204" pitchFamily="34" charset="0"/>
            </a:endParaRPr>
          </a:p>
        </p:txBody>
      </p:sp>
      <p:sp>
        <p:nvSpPr>
          <p:cNvPr id="432131" name="Rectangle 2"/>
          <p:cNvSpPr>
            <a:spLocks noGrp="1" noRot="1" noChangeAspect="1" noChangeArrowheads="1" noTextEdit="1"/>
          </p:cNvSpPr>
          <p:nvPr>
            <p:ph type="sldImg" idx="4294967295"/>
          </p:nvPr>
        </p:nvSpPr>
        <p:spPr>
          <a:xfrm>
            <a:off x="958465" y="686474"/>
            <a:ext cx="4941072" cy="3428114"/>
          </a:xfrm>
        </p:spPr>
      </p:sp>
      <p:sp>
        <p:nvSpPr>
          <p:cNvPr id="432132" name="Rectangle 3"/>
          <p:cNvSpPr>
            <a:spLocks noGrp="1" noChangeArrowheads="1"/>
          </p:cNvSpPr>
          <p:nvPr>
            <p:ph type="body" idx="4294967295"/>
          </p:nvPr>
        </p:nvSpPr>
        <p:spPr/>
        <p:txBody>
          <a:bodyPr/>
          <a:lstStyle/>
          <a:p>
            <a:pPr eaLnBrk="1" hangingPunct="1"/>
            <a:endParaRPr lang="en-US" altLang="zh-CN"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56</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图论基础知识、最短径问题、站址的选择问题、支配集、独立集、覆盖集和</a:t>
            </a:r>
            <a:r>
              <a:rPr lang="en-US" altLang="zh-CN" dirty="0" smtClean="0"/>
              <a:t>Ramsey</a:t>
            </a:r>
            <a:r>
              <a:rPr lang="zh-CN" altLang="en-US" dirty="0" smtClean="0"/>
              <a:t>数等，染色理论中的边染色，点染色等基本概念，图的边染色算法和点染色算法等。</a:t>
            </a:r>
            <a:endParaRPr lang="en-US" altLang="zh-CN" dirty="0" smtClean="0"/>
          </a:p>
          <a:p>
            <a:r>
              <a:rPr lang="zh-CN" altLang="en-US" dirty="0" smtClean="0"/>
              <a:t>图的染色理论简介所谓图染色是指对图中的顶点、边、面等元素按照一定的规则进行分类</a:t>
            </a:r>
            <a:r>
              <a:rPr lang="en-US" altLang="zh-CN" dirty="0" smtClean="0"/>
              <a:t>,</a:t>
            </a:r>
            <a:r>
              <a:rPr lang="zh-CN" altLang="en-US" dirty="0" smtClean="0"/>
              <a:t>对象不同或规则不同</a:t>
            </a:r>
            <a:r>
              <a:rPr lang="en-US" altLang="zh-CN" dirty="0" smtClean="0"/>
              <a:t>,</a:t>
            </a:r>
            <a:r>
              <a:rPr lang="zh-CN" altLang="en-US" dirty="0" smtClean="0"/>
              <a:t>便有各式各样的染色</a:t>
            </a:r>
            <a:r>
              <a:rPr lang="en-US" altLang="zh-CN" dirty="0" smtClean="0"/>
              <a:t>,</a:t>
            </a:r>
            <a:r>
              <a:rPr lang="zh-CN" altLang="en-US" dirty="0" smtClean="0"/>
              <a:t>如点染色、边染色、全染色、表染色、领强边染色、子染色、边面染色、完备染色等成百上千种染色方式</a:t>
            </a:r>
            <a:r>
              <a:rPr lang="en-US" altLang="zh-CN" dirty="0" smtClean="0"/>
              <a:t>.</a:t>
            </a:r>
            <a:r>
              <a:rPr lang="zh-CN" altLang="en-US" dirty="0" smtClean="0"/>
              <a:t>在现实生活中许多领域都会涉及到将某种对象的集合按照一定的规则进行分类和分配问题</a:t>
            </a:r>
            <a:r>
              <a:rPr lang="en-US" altLang="zh-CN" dirty="0" smtClean="0"/>
              <a:t>,</a:t>
            </a:r>
            <a:r>
              <a:rPr lang="zh-CN" altLang="en-US" dirty="0" smtClean="0"/>
              <a:t>例如动态频谱分配，，学生选课系统、电路布局、排序问题、会议安排、电路安排、考试安排问题等等</a:t>
            </a:r>
            <a:r>
              <a:rPr lang="en-US" altLang="zh-CN" dirty="0" smtClean="0"/>
              <a:t>,</a:t>
            </a:r>
            <a:r>
              <a:rPr lang="zh-CN" altLang="en-US" dirty="0" smtClean="0"/>
              <a:t>这些问题都与图染色理论密切相关</a:t>
            </a:r>
            <a:r>
              <a:rPr lang="en-US" altLang="zh-CN" dirty="0" smtClean="0"/>
              <a:t>.</a:t>
            </a:r>
            <a:r>
              <a:rPr lang="zh-CN" altLang="en-US" dirty="0" smtClean="0"/>
              <a:t>下面以贮藏问题为例</a:t>
            </a:r>
            <a:r>
              <a:rPr lang="en-US" altLang="zh-CN" dirty="0" smtClean="0"/>
              <a:t>,</a:t>
            </a:r>
          </a:p>
          <a:p>
            <a:r>
              <a:rPr lang="zh-CN" altLang="en-US" dirty="0" smtClean="0"/>
              <a:t>匹配理论：匹配的基本概念、二部图的匹配、二部图的最大匹配与最大权匹配算法等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网络流理论与算法：最大流算法，最佳流算法，线性规划求最优值等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smtClean="0"/>
              <a:t>可靠度：可修复系统与不可修复系统</a:t>
            </a:r>
            <a:r>
              <a:rPr lang="zh-CN" altLang="en-US" baseline="0" dirty="0" smtClean="0"/>
              <a:t>可靠度，各种结构下的可靠芭计算，可靠度设计等。</a:t>
            </a:r>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57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BB94B82-0C60-41C2-A1D1-04E831A16F19}" type="slidenum">
              <a:rPr lang="en-US" altLang="zh-CN"/>
              <a:t>59</a:t>
            </a:fld>
            <a:endParaRPr lang="en-US" altLang="zh-CN"/>
          </a:p>
        </p:txBody>
      </p:sp>
      <p:sp>
        <p:nvSpPr>
          <p:cNvPr id="733186" name="Rectangle 2"/>
          <p:cNvSpPr>
            <a:spLocks noGrp="1" noRot="1" noChangeAspect="1" noChangeArrowheads="1" noTextEdit="1"/>
          </p:cNvSpPr>
          <p:nvPr>
            <p:ph type="sldImg"/>
          </p:nvPr>
        </p:nvSpPr>
        <p:spPr/>
      </p:sp>
      <p:sp>
        <p:nvSpPr>
          <p:cNvPr id="733187" name="Rectangle 3"/>
          <p:cNvSpPr>
            <a:spLocks noGrp="1" noChangeArrowheads="1"/>
          </p:cNvSpPr>
          <p:nvPr>
            <p:ph type="body" idx="1"/>
          </p:nvPr>
        </p:nvSpPr>
        <p:spPr>
          <a:xfrm>
            <a:off x="914400" y="4343400"/>
            <a:ext cx="5029200" cy="4114800"/>
          </a:xfrm>
        </p:spPr>
        <p:txBody>
          <a:bodyPr lIns="91431" tIns="45716" rIns="91431" bIns="45716"/>
          <a:lstStyle/>
          <a:p>
            <a:pPr>
              <a:lnSpc>
                <a:spcPct val="90000"/>
              </a:lnSpc>
              <a:buFont typeface="Wingdings" panose="05000000000000000000" pitchFamily="2" charset="2"/>
              <a:buNone/>
            </a:pPr>
            <a:r>
              <a:rPr lang="en-US" altLang="zh-CN" dirty="0" smtClean="0">
                <a:solidFill>
                  <a:srgbClr val="990000"/>
                </a:solidFill>
                <a:latin typeface="楷体_GB2312" panose="02010609030101010101" pitchFamily="49" charset="-122"/>
              </a:rPr>
              <a:t>2016.9.5</a:t>
            </a:r>
          </a:p>
          <a:p>
            <a:pPr>
              <a:lnSpc>
                <a:spcPct val="90000"/>
              </a:lnSpc>
              <a:buFont typeface="Wingdings" panose="05000000000000000000" pitchFamily="2" charset="2"/>
              <a:buNone/>
            </a:pPr>
            <a:r>
              <a:rPr lang="zh-CN" altLang="en-US" dirty="0" smtClean="0">
                <a:solidFill>
                  <a:srgbClr val="990000"/>
                </a:solidFill>
                <a:latin typeface="楷体_GB2312" panose="02010609030101010101" pitchFamily="49" charset="-122"/>
              </a:rPr>
              <a:t>等级制</a:t>
            </a:r>
            <a:r>
              <a:rPr lang="zh-CN" altLang="en-US" dirty="0">
                <a:solidFill>
                  <a:srgbClr val="990000"/>
                </a:solidFill>
                <a:latin typeface="楷体_GB2312" panose="02010609030101010101" pitchFamily="49" charset="-122"/>
              </a:rPr>
              <a:t>网络结构：</a:t>
            </a:r>
            <a:r>
              <a:rPr lang="zh-CN" altLang="en-US" sz="900" dirty="0">
                <a:solidFill>
                  <a:srgbClr val="000066"/>
                </a:solidFill>
                <a:latin typeface="楷体_GB2312" panose="02010609030101010101" pitchFamily="49" charset="-122"/>
              </a:rPr>
              <a:t>全部节点分成多个等级，每一节点属于某一等级，低等级节点与管辖它的高一等级节点相连，形成多级汇接辐射结构。</a:t>
            </a:r>
          </a:p>
          <a:p>
            <a:pPr lvl="1">
              <a:lnSpc>
                <a:spcPct val="90000"/>
              </a:lnSpc>
            </a:pPr>
            <a:r>
              <a:rPr lang="zh-CN" altLang="en-US" sz="900" dirty="0">
                <a:solidFill>
                  <a:srgbClr val="000066"/>
                </a:solidFill>
                <a:latin typeface="楷体_GB2312" panose="02010609030101010101" pitchFamily="49" charset="-122"/>
              </a:rPr>
              <a:t>当最高等级节点间的通信联系非常繁忙且最高等级节点不止一个时，往往把最高等级节点连接成网状形结构。</a:t>
            </a:r>
          </a:p>
          <a:p>
            <a:pPr lvl="1">
              <a:lnSpc>
                <a:spcPct val="90000"/>
              </a:lnSpc>
            </a:pPr>
            <a:r>
              <a:rPr lang="zh-CN" altLang="en-US" sz="900" dirty="0">
                <a:solidFill>
                  <a:srgbClr val="000066"/>
                </a:solidFill>
                <a:latin typeface="楷体_GB2312" panose="02010609030101010101" pitchFamily="49" charset="-122"/>
              </a:rPr>
              <a:t>在等级网中，如果某些节点间的联系十分密切，认为在它们之间建立直接连接是十分必要的，而且经济合理，则除了逐级汇接外，还可在任何两节点间建立直达线路。</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64D3B7-4BE6-4B14-80BA-6C23954CBE01}" type="slidenum">
              <a:rPr lang="en-US" altLang="zh-CN"/>
              <a:t>60</a:t>
            </a:fld>
            <a:endParaRPr lang="en-US" altLang="zh-CN"/>
          </a:p>
        </p:txBody>
      </p:sp>
      <p:sp>
        <p:nvSpPr>
          <p:cNvPr id="735234" name="Rectangle 2"/>
          <p:cNvSpPr>
            <a:spLocks noGrp="1" noRot="1" noChangeAspect="1" noChangeArrowheads="1" noTextEdit="1"/>
          </p:cNvSpPr>
          <p:nvPr>
            <p:ph type="sldImg"/>
          </p:nvPr>
        </p:nvSpPr>
        <p:spPr/>
      </p:sp>
      <p:sp>
        <p:nvSpPr>
          <p:cNvPr id="735235" name="Rectangle 3"/>
          <p:cNvSpPr>
            <a:spLocks noGrp="1" noChangeArrowheads="1"/>
          </p:cNvSpPr>
          <p:nvPr>
            <p:ph type="body" idx="1"/>
          </p:nvPr>
        </p:nvSpPr>
        <p:spPr>
          <a:xfrm>
            <a:off x="914400" y="4343400"/>
            <a:ext cx="5029200" cy="4114800"/>
          </a:xfrm>
        </p:spPr>
        <p:txBody>
          <a:bodyPr lIns="91426" tIns="45713" rIns="91426" bIns="45713"/>
          <a:lstStyle/>
          <a:p>
            <a:endParaRPr lang="zh-CN" altLang="zh-CN" sz="3600">
              <a:solidFill>
                <a:srgbClr val="000000"/>
              </a:solidFill>
              <a:latin typeface="宋体" panose="02010600030101010101"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680DF6-A02A-4A30-A34F-27C018A3A7C1}" type="slidenum">
              <a:rPr lang="en-US" altLang="zh-CN"/>
              <a:t>61</a:t>
            </a:fld>
            <a:endParaRPr lang="en-US" altLang="zh-CN"/>
          </a:p>
        </p:txBody>
      </p:sp>
      <p:sp>
        <p:nvSpPr>
          <p:cNvPr id="737282" name="Rectangle 2"/>
          <p:cNvSpPr>
            <a:spLocks noGrp="1" noRot="1" noChangeAspect="1" noChangeArrowheads="1" noTextEdit="1"/>
          </p:cNvSpPr>
          <p:nvPr>
            <p:ph type="sldImg"/>
          </p:nvPr>
        </p:nvSpPr>
        <p:spPr/>
      </p:sp>
      <p:sp>
        <p:nvSpPr>
          <p:cNvPr id="737283" name="Rectangle 3"/>
          <p:cNvSpPr>
            <a:spLocks noGrp="1" noChangeArrowheads="1"/>
          </p:cNvSpPr>
          <p:nvPr>
            <p:ph type="body" idx="1"/>
          </p:nvPr>
        </p:nvSpPr>
        <p:spPr>
          <a:xfrm>
            <a:off x="914400" y="4343400"/>
            <a:ext cx="5029200" cy="4114800"/>
          </a:xfrm>
        </p:spPr>
        <p:txBody>
          <a:bodyPr lIns="91431" tIns="45716" rIns="91431" bIns="45716"/>
          <a:lstStyle/>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各级长途交换中心的设置原则：</a:t>
            </a:r>
          </a:p>
          <a:p>
            <a:pPr>
              <a:lnSpc>
                <a:spcPct val="90000"/>
              </a:lnSpc>
              <a:spcBef>
                <a:spcPct val="20000"/>
              </a:spcBef>
              <a:buFont typeface="Wingdings" panose="05000000000000000000" pitchFamily="2" charset="2"/>
              <a:buChar char="v"/>
            </a:pPr>
            <a:r>
              <a:rPr lang="en-US" altLang="zh-CN" sz="3200" dirty="0">
                <a:solidFill>
                  <a:srgbClr val="990000"/>
                </a:solidFill>
              </a:rPr>
              <a:t>– </a:t>
            </a:r>
            <a:r>
              <a:rPr lang="zh-CN" altLang="en-US" sz="3200" dirty="0">
                <a:solidFill>
                  <a:srgbClr val="990000"/>
                </a:solidFill>
                <a:latin typeface="宋体" panose="02010600030101010101" pitchFamily="2" charset="-122"/>
              </a:rPr>
              <a:t>直辖市本地网内设一个或多个长途交换中心</a:t>
            </a:r>
          </a:p>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时，一般均设为</a:t>
            </a:r>
            <a:r>
              <a:rPr lang="en-US" altLang="zh-CN" sz="3200" dirty="0">
                <a:solidFill>
                  <a:srgbClr val="990000"/>
                </a:solidFill>
              </a:rPr>
              <a:t>DC1</a:t>
            </a:r>
            <a:r>
              <a:rPr lang="zh-CN" altLang="en-US" sz="3200" dirty="0">
                <a:solidFill>
                  <a:srgbClr val="990000"/>
                </a:solidFill>
                <a:latin typeface="宋体" panose="02010600030101010101" pitchFamily="2" charset="-122"/>
              </a:rPr>
              <a:t>（含</a:t>
            </a:r>
            <a:r>
              <a:rPr lang="en-US" altLang="zh-CN" sz="3200" dirty="0">
                <a:solidFill>
                  <a:srgbClr val="990000"/>
                </a:solidFill>
              </a:rPr>
              <a:t>DC2</a:t>
            </a:r>
            <a:r>
              <a:rPr lang="zh-CN" altLang="en-US" sz="3200" dirty="0">
                <a:solidFill>
                  <a:srgbClr val="990000"/>
                </a:solidFill>
                <a:latin typeface="宋体" panose="02010600030101010101" pitchFamily="2" charset="-122"/>
              </a:rPr>
              <a:t>功能）</a:t>
            </a:r>
          </a:p>
          <a:p>
            <a:pPr>
              <a:lnSpc>
                <a:spcPct val="90000"/>
              </a:lnSpc>
              <a:spcBef>
                <a:spcPct val="20000"/>
              </a:spcBef>
              <a:buFont typeface="Wingdings" panose="05000000000000000000" pitchFamily="2" charset="2"/>
              <a:buChar char="v"/>
            </a:pPr>
            <a:r>
              <a:rPr lang="en-US" altLang="zh-CN" sz="3200" dirty="0">
                <a:solidFill>
                  <a:srgbClr val="990000"/>
                </a:solidFill>
              </a:rPr>
              <a:t>– </a:t>
            </a:r>
            <a:r>
              <a:rPr lang="zh-CN" altLang="en-US" sz="3200" dirty="0">
                <a:solidFill>
                  <a:srgbClr val="990000"/>
                </a:solidFill>
                <a:latin typeface="宋体" panose="02010600030101010101" pitchFamily="2" charset="-122"/>
              </a:rPr>
              <a:t>省会本地网内设一个或多个长途交换中心时，</a:t>
            </a:r>
          </a:p>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均为</a:t>
            </a:r>
            <a:r>
              <a:rPr lang="en-US" altLang="zh-CN" sz="3200" dirty="0">
                <a:solidFill>
                  <a:srgbClr val="990000"/>
                </a:solidFill>
              </a:rPr>
              <a:t>DC1</a:t>
            </a:r>
            <a:r>
              <a:rPr lang="zh-CN" altLang="en-US" sz="3200" dirty="0">
                <a:solidFill>
                  <a:srgbClr val="990000"/>
                </a:solidFill>
                <a:latin typeface="宋体" panose="02010600030101010101" pitchFamily="2" charset="-122"/>
              </a:rPr>
              <a:t>（含</a:t>
            </a:r>
            <a:r>
              <a:rPr lang="en-US" altLang="zh-CN" sz="3200" dirty="0">
                <a:solidFill>
                  <a:srgbClr val="990000"/>
                </a:solidFill>
              </a:rPr>
              <a:t>DC2</a:t>
            </a:r>
            <a:r>
              <a:rPr lang="zh-CN" altLang="en-US" sz="3200" dirty="0">
                <a:solidFill>
                  <a:srgbClr val="990000"/>
                </a:solidFill>
                <a:latin typeface="宋体" panose="02010600030101010101" pitchFamily="2" charset="-122"/>
              </a:rPr>
              <a:t>功能）；设三个或三个长</a:t>
            </a:r>
          </a:p>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途交换中心时，一般均设为两个</a:t>
            </a:r>
            <a:r>
              <a:rPr lang="en-US" altLang="zh-CN" sz="3200" dirty="0">
                <a:solidFill>
                  <a:srgbClr val="990000"/>
                </a:solidFill>
              </a:rPr>
              <a:t>DC1</a:t>
            </a:r>
            <a:r>
              <a:rPr lang="zh-CN" altLang="en-US" sz="3200" dirty="0">
                <a:solidFill>
                  <a:srgbClr val="990000"/>
                </a:solidFill>
                <a:latin typeface="宋体" panose="02010600030101010101" pitchFamily="2" charset="-122"/>
              </a:rPr>
              <a:t>和若干</a:t>
            </a:r>
          </a:p>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个</a:t>
            </a:r>
            <a:r>
              <a:rPr lang="en-US" altLang="zh-CN" sz="3200" dirty="0">
                <a:solidFill>
                  <a:srgbClr val="990000"/>
                </a:solidFill>
              </a:rPr>
              <a:t>DC2</a:t>
            </a:r>
            <a:r>
              <a:rPr lang="zh-CN" altLang="en-US" sz="3200" dirty="0">
                <a:solidFill>
                  <a:srgbClr val="990000"/>
                </a:solidFill>
                <a:latin typeface="宋体" panose="02010600030101010101" pitchFamily="2" charset="-122"/>
              </a:rPr>
              <a:t>。</a:t>
            </a:r>
          </a:p>
          <a:p>
            <a:pPr>
              <a:lnSpc>
                <a:spcPct val="90000"/>
              </a:lnSpc>
              <a:spcBef>
                <a:spcPct val="20000"/>
              </a:spcBef>
              <a:buFont typeface="Wingdings" panose="05000000000000000000" pitchFamily="2" charset="2"/>
              <a:buChar char="v"/>
            </a:pPr>
            <a:r>
              <a:rPr lang="en-US" altLang="zh-CN" sz="3200" dirty="0">
                <a:solidFill>
                  <a:srgbClr val="990000"/>
                </a:solidFill>
              </a:rPr>
              <a:t>– </a:t>
            </a:r>
            <a:r>
              <a:rPr lang="zh-CN" altLang="en-US" sz="3200" dirty="0">
                <a:solidFill>
                  <a:srgbClr val="990000"/>
                </a:solidFill>
                <a:latin typeface="宋体" panose="02010600030101010101" pitchFamily="2" charset="-122"/>
              </a:rPr>
              <a:t>地（市）本地网内设长途交换中心时，所有</a:t>
            </a:r>
          </a:p>
          <a:p>
            <a:pPr>
              <a:lnSpc>
                <a:spcPct val="90000"/>
              </a:lnSpc>
              <a:spcBef>
                <a:spcPct val="20000"/>
              </a:spcBef>
              <a:buFont typeface="Wingdings" panose="05000000000000000000" pitchFamily="2" charset="2"/>
              <a:buChar char="v"/>
            </a:pPr>
            <a:r>
              <a:rPr lang="zh-CN" altLang="en-US" sz="3200" dirty="0">
                <a:solidFill>
                  <a:srgbClr val="990000"/>
                </a:solidFill>
                <a:latin typeface="宋体" panose="02010600030101010101" pitchFamily="2" charset="-122"/>
              </a:rPr>
              <a:t>的长途交换中心均为</a:t>
            </a:r>
            <a:r>
              <a:rPr lang="en-US" altLang="zh-CN" sz="3200" dirty="0">
                <a:solidFill>
                  <a:srgbClr val="990000"/>
                </a:solidFill>
              </a:rPr>
              <a:t>DC2</a:t>
            </a:r>
            <a:r>
              <a:rPr lang="zh-CN" altLang="en-US" sz="3200" dirty="0">
                <a:solidFill>
                  <a:srgbClr val="990000"/>
                </a:solidFill>
                <a:latin typeface="宋体" panose="02010600030101010101" pitchFamily="2" charset="-122"/>
              </a:rPr>
              <a:t>。</a:t>
            </a:r>
          </a:p>
          <a:p>
            <a:pPr>
              <a:lnSpc>
                <a:spcPct val="90000"/>
              </a:lnSpc>
              <a:spcBef>
                <a:spcPct val="20000"/>
              </a:spcBef>
              <a:buFont typeface="Wingdings" panose="05000000000000000000" pitchFamily="2" charset="2"/>
              <a:buChar char="v"/>
            </a:pPr>
            <a:endParaRPr lang="zh-CN" altLang="en-US" sz="3200" b="1" dirty="0">
              <a:solidFill>
                <a:srgbClr val="990000"/>
              </a:solidFill>
              <a:latin typeface="楷体_GB2312" panose="02010609030101010101" pitchFamily="49" charset="-122"/>
              <a:ea typeface="楷体_GB2312" panose="02010609030101010101" pitchFamily="49" charset="-122"/>
            </a:endParaRPr>
          </a:p>
          <a:p>
            <a:pPr>
              <a:lnSpc>
                <a:spcPct val="90000"/>
              </a:lnSpc>
              <a:spcBef>
                <a:spcPct val="20000"/>
              </a:spcBef>
              <a:buFont typeface="Wingdings" panose="05000000000000000000" pitchFamily="2" charset="2"/>
              <a:buChar char="v"/>
            </a:pPr>
            <a:endParaRPr lang="zh-CN" altLang="en-US" sz="3200" b="1" dirty="0">
              <a:solidFill>
                <a:srgbClr val="990000"/>
              </a:solidFill>
              <a:latin typeface="楷体_GB2312" panose="02010609030101010101" pitchFamily="49" charset="-122"/>
              <a:ea typeface="楷体_GB2312" panose="02010609030101010101" pitchFamily="49" charset="-122"/>
            </a:endParaRPr>
          </a:p>
          <a:p>
            <a:pPr>
              <a:lnSpc>
                <a:spcPct val="90000"/>
              </a:lnSpc>
              <a:spcBef>
                <a:spcPct val="20000"/>
              </a:spcBef>
              <a:buFont typeface="Wingdings" panose="05000000000000000000" pitchFamily="2" charset="2"/>
              <a:buChar char="v"/>
            </a:pPr>
            <a:r>
              <a:rPr lang="zh-CN" altLang="en-US" sz="3200" b="1" dirty="0">
                <a:solidFill>
                  <a:srgbClr val="990000"/>
                </a:solidFill>
                <a:latin typeface="楷体_GB2312" panose="02010609030101010101" pitchFamily="49" charset="-122"/>
                <a:ea typeface="楷体_GB2312" panose="02010609030101010101" pitchFamily="49" charset="-122"/>
              </a:rPr>
              <a:t>等级制网络结构：由本地接入网，多级汇接网组成。</a:t>
            </a:r>
          </a:p>
          <a:p>
            <a:pPr>
              <a:lnSpc>
                <a:spcPct val="90000"/>
              </a:lnSpc>
              <a:spcBef>
                <a:spcPct val="20000"/>
              </a:spcBef>
              <a:buFont typeface="Wingdings" panose="05000000000000000000" pitchFamily="2" charset="2"/>
              <a:buChar char=""/>
            </a:pPr>
            <a:r>
              <a:rPr lang="zh-CN" altLang="en-US" sz="3200" b="1" dirty="0">
                <a:solidFill>
                  <a:srgbClr val="990000"/>
                </a:solidFill>
                <a:latin typeface="楷体_GB2312" panose="02010609030101010101" pitchFamily="49" charset="-122"/>
                <a:ea typeface="楷体_GB2312" panose="02010609030101010101" pitchFamily="49" charset="-122"/>
              </a:rPr>
              <a:t>	</a:t>
            </a:r>
            <a:r>
              <a:rPr lang="zh-CN" altLang="en-US" sz="3200" b="1" dirty="0">
                <a:solidFill>
                  <a:srgbClr val="000099"/>
                </a:solidFill>
                <a:latin typeface="楷体_GB2312" panose="02010609030101010101" pitchFamily="49" charset="-122"/>
                <a:ea typeface="楷体_GB2312" panose="02010609030101010101" pitchFamily="49" charset="-122"/>
              </a:rPr>
              <a:t>本地接入由用户终端通过用户线与接入节点连接形成。</a:t>
            </a:r>
          </a:p>
          <a:p>
            <a:pPr>
              <a:lnSpc>
                <a:spcPct val="90000"/>
              </a:lnSpc>
              <a:spcBef>
                <a:spcPct val="20000"/>
              </a:spcBef>
              <a:buFont typeface="Wingdings" panose="05000000000000000000" pitchFamily="2" charset="2"/>
              <a:buChar char=""/>
            </a:pPr>
            <a:r>
              <a:rPr lang="zh-CN" altLang="en-US" sz="3200" b="1" dirty="0">
                <a:solidFill>
                  <a:srgbClr val="000099"/>
                </a:solidFill>
                <a:latin typeface="楷体_GB2312" panose="02010609030101010101" pitchFamily="49" charset="-122"/>
                <a:ea typeface="楷体_GB2312" panose="02010609030101010101" pitchFamily="49" charset="-122"/>
              </a:rPr>
              <a:t>	本地用户和非本地用户建立通信连接时，就要通过汇接节点完成。</a:t>
            </a:r>
          </a:p>
          <a:p>
            <a:pPr>
              <a:lnSpc>
                <a:spcPct val="90000"/>
              </a:lnSpc>
              <a:spcBef>
                <a:spcPct val="20000"/>
              </a:spcBef>
              <a:buFont typeface="Wingdings" panose="05000000000000000000" pitchFamily="2" charset="2"/>
              <a:buChar char=""/>
            </a:pPr>
            <a:r>
              <a:rPr lang="zh-CN" altLang="en-US" sz="3200" b="1" dirty="0">
                <a:solidFill>
                  <a:srgbClr val="000099"/>
                </a:solidFill>
                <a:latin typeface="楷体_GB2312" panose="02010609030101010101" pitchFamily="49" charset="-122"/>
                <a:ea typeface="楷体_GB2312" panose="02010609030101010101" pitchFamily="49" charset="-122"/>
              </a:rPr>
              <a:t>	接入节点，汇接节点、汇接节点之间是由中继线路连接，形成中继干线网。</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为了提高网络的运行效率，提供高效优质服务，必须</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进一步搞好网络组织和优化。我国现正在着手进行网</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络结构简化。</a:t>
            </a:r>
          </a:p>
          <a:p>
            <a:pPr>
              <a:lnSpc>
                <a:spcPct val="90000"/>
              </a:lnSpc>
              <a:spcBef>
                <a:spcPct val="20000"/>
              </a:spcBef>
              <a:buFont typeface="Wingdings" panose="05000000000000000000" pitchFamily="2" charset="2"/>
              <a:buChar char=""/>
            </a:pPr>
            <a:r>
              <a:rPr lang="en-US" altLang="zh-CN" sz="3200" dirty="0">
                <a:solidFill>
                  <a:srgbClr val="FF3300"/>
                </a:solidFill>
              </a:rPr>
              <a:t>– </a:t>
            </a:r>
            <a:r>
              <a:rPr lang="zh-CN" altLang="en-US" sz="3200" dirty="0">
                <a:solidFill>
                  <a:srgbClr val="FF3300"/>
                </a:solidFill>
                <a:latin typeface="宋体" panose="02010600030101010101" pitchFamily="2" charset="-122"/>
              </a:rPr>
              <a:t>目标：</a:t>
            </a:r>
            <a:r>
              <a:rPr lang="zh-CN" altLang="en-US" sz="3200" dirty="0">
                <a:solidFill>
                  <a:srgbClr val="000000"/>
                </a:solidFill>
                <a:latin typeface="宋体" panose="02010600030101010101" pitchFamily="2" charset="-122"/>
              </a:rPr>
              <a:t>我国电话网的等级结构由五级逐步演变为三级，长途电话网</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由四级网向二级网的过渡，并继而向无级网发展。</a:t>
            </a:r>
          </a:p>
          <a:p>
            <a:pPr>
              <a:lnSpc>
                <a:spcPct val="90000"/>
              </a:lnSpc>
              <a:spcBef>
                <a:spcPct val="20000"/>
              </a:spcBef>
              <a:buFont typeface="Wingdings" panose="05000000000000000000" pitchFamily="2" charset="2"/>
              <a:buChar char=""/>
            </a:pPr>
            <a:r>
              <a:rPr lang="en-US" altLang="zh-CN" sz="3200" dirty="0">
                <a:solidFill>
                  <a:srgbClr val="000000"/>
                </a:solidFill>
              </a:rPr>
              <a:t>• </a:t>
            </a:r>
            <a:r>
              <a:rPr lang="zh-CN" altLang="en-US" sz="3200" dirty="0">
                <a:solidFill>
                  <a:srgbClr val="000000"/>
                </a:solidFill>
                <a:latin typeface="宋体" panose="02010600030101010101" pitchFamily="2" charset="-122"/>
              </a:rPr>
              <a:t>目前我国电话网已初具规模，数字化已达到较高水平。</a:t>
            </a:r>
          </a:p>
          <a:p>
            <a:pPr>
              <a:lnSpc>
                <a:spcPct val="90000"/>
              </a:lnSpc>
              <a:spcBef>
                <a:spcPct val="20000"/>
              </a:spcBef>
              <a:buFont typeface="Wingdings" panose="05000000000000000000" pitchFamily="2" charset="2"/>
              <a:buChar char=""/>
            </a:pPr>
            <a:r>
              <a:rPr lang="en-US" altLang="zh-CN" sz="3200" dirty="0">
                <a:solidFill>
                  <a:srgbClr val="000000"/>
                </a:solidFill>
              </a:rPr>
              <a:t>– </a:t>
            </a:r>
            <a:r>
              <a:rPr lang="zh-CN" altLang="en-US" sz="3200" dirty="0">
                <a:solidFill>
                  <a:srgbClr val="000000"/>
                </a:solidFill>
                <a:latin typeface="宋体" panose="02010600030101010101" pitchFamily="2" charset="-122"/>
              </a:rPr>
              <a:t>从网路组织的实际情况看：在四年前，一、二级交换中心间</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已有</a:t>
            </a:r>
            <a:r>
              <a:rPr lang="en-US" altLang="zh-CN" sz="3200" dirty="0">
                <a:solidFill>
                  <a:srgbClr val="000000"/>
                </a:solidFill>
                <a:latin typeface="Arial" panose="020B0604020202020204" pitchFamily="34" charset="0"/>
              </a:rPr>
              <a:t>1100 </a:t>
            </a:r>
            <a:r>
              <a:rPr lang="zh-CN" altLang="en-US" sz="3200" dirty="0">
                <a:solidFill>
                  <a:srgbClr val="000000"/>
                </a:solidFill>
                <a:latin typeface="宋体" panose="02010600030101010101" pitchFamily="2" charset="-122"/>
              </a:rPr>
              <a:t>个直达电路群，其中低呼损电路群有</a:t>
            </a:r>
            <a:r>
              <a:rPr lang="en-US" altLang="zh-CN" sz="3200" dirty="0">
                <a:solidFill>
                  <a:srgbClr val="000000"/>
                </a:solidFill>
                <a:latin typeface="Arial" panose="020B0604020202020204" pitchFamily="34" charset="0"/>
              </a:rPr>
              <a:t>400</a:t>
            </a:r>
            <a:r>
              <a:rPr lang="zh-CN" altLang="en-US" sz="3200" dirty="0">
                <a:solidFill>
                  <a:srgbClr val="000000"/>
                </a:solidFill>
                <a:latin typeface="宋体" panose="02010600030101010101" pitchFamily="2" charset="-122"/>
              </a:rPr>
              <a:t>个左右，</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是直达电路群的</a:t>
            </a:r>
            <a:r>
              <a:rPr lang="en-US" altLang="zh-CN" sz="3200" dirty="0">
                <a:solidFill>
                  <a:srgbClr val="000000"/>
                </a:solidFill>
                <a:latin typeface="Arial" panose="020B0604020202020204" pitchFamily="34" charset="0"/>
              </a:rPr>
              <a:t>36%</a:t>
            </a:r>
            <a:r>
              <a:rPr lang="zh-CN" altLang="en-US" sz="3200" dirty="0">
                <a:solidFill>
                  <a:srgbClr val="000000"/>
                </a:solidFill>
                <a:latin typeface="宋体" panose="02010600030101010101" pitchFamily="2" charset="-122"/>
              </a:rPr>
              <a:t>，按方向计算，中东部省会城市之间的直</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达电路群已达</a:t>
            </a:r>
            <a:r>
              <a:rPr lang="en-US" altLang="zh-CN" sz="3200" dirty="0">
                <a:solidFill>
                  <a:srgbClr val="000000"/>
                </a:solidFill>
                <a:latin typeface="Arial" panose="020B0604020202020204" pitchFamily="34" charset="0"/>
              </a:rPr>
              <a:t>96%</a:t>
            </a:r>
            <a:r>
              <a:rPr lang="zh-CN" altLang="en-US" sz="3200" dirty="0">
                <a:solidFill>
                  <a:srgbClr val="000000"/>
                </a:solidFill>
                <a:latin typeface="宋体" panose="02010600030101010101" pitchFamily="2" charset="-122"/>
              </a:rPr>
              <a:t>。</a:t>
            </a:r>
          </a:p>
          <a:p>
            <a:pPr>
              <a:lnSpc>
                <a:spcPct val="90000"/>
              </a:lnSpc>
              <a:spcBef>
                <a:spcPct val="20000"/>
              </a:spcBef>
              <a:buFont typeface="Wingdings" panose="05000000000000000000" pitchFamily="2" charset="2"/>
              <a:buChar char=""/>
            </a:pPr>
            <a:r>
              <a:rPr lang="en-US" altLang="zh-CN" sz="3200" dirty="0">
                <a:solidFill>
                  <a:srgbClr val="FF3300"/>
                </a:solidFill>
              </a:rPr>
              <a:t>• </a:t>
            </a:r>
            <a:r>
              <a:rPr lang="zh-CN" altLang="en-US" sz="3200" dirty="0">
                <a:solidFill>
                  <a:srgbClr val="FF3300"/>
                </a:solidFill>
                <a:latin typeface="宋体" panose="02010600030101010101" pitchFamily="2" charset="-122"/>
              </a:rPr>
              <a:t>调整结果： </a:t>
            </a:r>
            <a:r>
              <a:rPr lang="en-US" altLang="zh-CN" sz="3200" dirty="0">
                <a:solidFill>
                  <a:srgbClr val="000000"/>
                </a:solidFill>
                <a:latin typeface="Arial" panose="020B0604020202020204" pitchFamily="34" charset="0"/>
              </a:rPr>
              <a:t>C1</a:t>
            </a:r>
            <a:r>
              <a:rPr lang="zh-CN" altLang="en-US" sz="3200" dirty="0">
                <a:solidFill>
                  <a:srgbClr val="000000"/>
                </a:solidFill>
                <a:latin typeface="宋体" panose="02010600030101010101" pitchFamily="2" charset="-122"/>
              </a:rPr>
              <a:t>与</a:t>
            </a:r>
            <a:r>
              <a:rPr lang="en-US" altLang="zh-CN" sz="3200" dirty="0">
                <a:solidFill>
                  <a:srgbClr val="000000"/>
                </a:solidFill>
                <a:latin typeface="Arial" panose="020B0604020202020204" pitchFamily="34" charset="0"/>
              </a:rPr>
              <a:t>C2</a:t>
            </a:r>
            <a:r>
              <a:rPr lang="zh-CN" altLang="en-US" sz="3200" dirty="0">
                <a:solidFill>
                  <a:srgbClr val="000000"/>
                </a:solidFill>
                <a:latin typeface="宋体" panose="02010600030101010101" pitchFamily="2" charset="-122"/>
              </a:rPr>
              <a:t>间直达电路增多，</a:t>
            </a:r>
            <a:r>
              <a:rPr lang="en-US" altLang="zh-CN" sz="3200" dirty="0">
                <a:solidFill>
                  <a:srgbClr val="000000"/>
                </a:solidFill>
                <a:latin typeface="Arial" panose="020B0604020202020204" pitchFamily="34" charset="0"/>
              </a:rPr>
              <a:t>C1</a:t>
            </a:r>
            <a:r>
              <a:rPr lang="zh-CN" altLang="en-US" sz="3200" dirty="0">
                <a:solidFill>
                  <a:srgbClr val="000000"/>
                </a:solidFill>
                <a:latin typeface="宋体" panose="02010600030101010101" pitchFamily="2" charset="-122"/>
              </a:rPr>
              <a:t>的转接功能减弱，</a:t>
            </a:r>
            <a:r>
              <a:rPr lang="en-US" altLang="zh-CN" sz="3200" dirty="0">
                <a:solidFill>
                  <a:srgbClr val="000000"/>
                </a:solidFill>
                <a:latin typeface="Arial" panose="020B0604020202020204" pitchFamily="34" charset="0"/>
              </a:rPr>
              <a:t>C1</a:t>
            </a:r>
            <a:r>
              <a:rPr lang="zh-CN" altLang="en-US" sz="3200" dirty="0">
                <a:solidFill>
                  <a:srgbClr val="000000"/>
                </a:solidFill>
                <a:latin typeface="宋体" panose="02010600030101010101" pitchFamily="2" charset="-122"/>
              </a:rPr>
              <a:t>与</a:t>
            </a:r>
            <a:r>
              <a:rPr lang="en-US" altLang="zh-CN" sz="3200" dirty="0">
                <a:solidFill>
                  <a:srgbClr val="000000"/>
                </a:solidFill>
                <a:latin typeface="Arial" panose="020B0604020202020204" pitchFamily="34" charset="0"/>
              </a:rPr>
              <a:t>C2</a:t>
            </a:r>
            <a:r>
              <a:rPr lang="zh-CN" altLang="en-US" sz="3200" dirty="0">
                <a:solidFill>
                  <a:srgbClr val="000000"/>
                </a:solidFill>
                <a:latin typeface="宋体" panose="02010600030101010101" pitchFamily="2" charset="-122"/>
              </a:rPr>
              <a:t>合并</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为</a:t>
            </a:r>
            <a:r>
              <a:rPr lang="en-US" altLang="zh-CN" sz="3200" dirty="0">
                <a:solidFill>
                  <a:srgbClr val="000000"/>
                </a:solidFill>
                <a:latin typeface="Arial" panose="020B0604020202020204" pitchFamily="34" charset="0"/>
              </a:rPr>
              <a:t>DC1,</a:t>
            </a:r>
            <a:r>
              <a:rPr lang="zh-CN" altLang="en-US" sz="3200" dirty="0">
                <a:solidFill>
                  <a:srgbClr val="000000"/>
                </a:solidFill>
                <a:latin typeface="宋体" panose="02010600030101010101" pitchFamily="2" charset="-122"/>
              </a:rPr>
              <a:t>成为长途网的省际平面</a:t>
            </a:r>
          </a:p>
          <a:p>
            <a:pPr>
              <a:lnSpc>
                <a:spcPct val="90000"/>
              </a:lnSpc>
              <a:spcBef>
                <a:spcPct val="20000"/>
              </a:spcBef>
              <a:buFont typeface="Wingdings" panose="05000000000000000000" pitchFamily="2" charset="2"/>
              <a:buChar char=""/>
            </a:pPr>
            <a:r>
              <a:rPr lang="en-US" altLang="zh-CN" sz="3200" dirty="0">
                <a:solidFill>
                  <a:srgbClr val="000000"/>
                </a:solidFill>
              </a:rPr>
              <a:t>– </a:t>
            </a:r>
            <a:r>
              <a:rPr lang="zh-CN" altLang="en-US" sz="3200" dirty="0">
                <a:solidFill>
                  <a:srgbClr val="000000"/>
                </a:solidFill>
                <a:latin typeface="宋体" panose="02010600030101010101" pitchFamily="2" charset="-122"/>
              </a:rPr>
              <a:t>从本地网调整的实施情况看：从</a:t>
            </a:r>
            <a:r>
              <a:rPr lang="en-US" altLang="zh-CN" sz="3200" dirty="0">
                <a:solidFill>
                  <a:srgbClr val="000000"/>
                </a:solidFill>
                <a:latin typeface="Arial" panose="020B0604020202020204" pitchFamily="34" charset="0"/>
              </a:rPr>
              <a:t>1994</a:t>
            </a:r>
            <a:r>
              <a:rPr lang="zh-CN" altLang="en-US" sz="3200" dirty="0">
                <a:solidFill>
                  <a:srgbClr val="000000"/>
                </a:solidFill>
                <a:latin typeface="宋体" panose="02010600030101010101" pitchFamily="2" charset="-122"/>
              </a:rPr>
              <a:t>年开始各省加快本地网</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调整规划、建设，以实现三、四级交换中心的合并。</a:t>
            </a:r>
          </a:p>
          <a:p>
            <a:pPr>
              <a:lnSpc>
                <a:spcPct val="90000"/>
              </a:lnSpc>
              <a:spcBef>
                <a:spcPct val="20000"/>
              </a:spcBef>
              <a:buFont typeface="Wingdings" panose="05000000000000000000" pitchFamily="2" charset="2"/>
              <a:buChar char=""/>
            </a:pPr>
            <a:r>
              <a:rPr lang="en-US" altLang="zh-CN" sz="3200" dirty="0">
                <a:solidFill>
                  <a:srgbClr val="FF3300"/>
                </a:solidFill>
              </a:rPr>
              <a:t>• </a:t>
            </a:r>
            <a:r>
              <a:rPr lang="zh-CN" altLang="en-US" sz="3200" dirty="0">
                <a:solidFill>
                  <a:srgbClr val="FF3300"/>
                </a:solidFill>
                <a:latin typeface="宋体" panose="02010600030101010101" pitchFamily="2" charset="-122"/>
              </a:rPr>
              <a:t>调整结果： </a:t>
            </a:r>
            <a:r>
              <a:rPr lang="en-US" altLang="zh-CN" sz="3200" dirty="0">
                <a:solidFill>
                  <a:srgbClr val="000000"/>
                </a:solidFill>
                <a:latin typeface="Arial" panose="020B0604020202020204" pitchFamily="34" charset="0"/>
              </a:rPr>
              <a:t>C3</a:t>
            </a:r>
            <a:r>
              <a:rPr lang="zh-CN" altLang="en-US" sz="3200" dirty="0">
                <a:solidFill>
                  <a:srgbClr val="000000"/>
                </a:solidFill>
                <a:latin typeface="宋体" panose="02010600030101010101" pitchFamily="2" charset="-122"/>
              </a:rPr>
              <a:t>扩大到本地网，</a:t>
            </a:r>
            <a:r>
              <a:rPr lang="en-US" altLang="zh-CN" sz="3200" dirty="0">
                <a:solidFill>
                  <a:srgbClr val="000000"/>
                </a:solidFill>
                <a:latin typeface="Arial" panose="020B0604020202020204" pitchFamily="34" charset="0"/>
              </a:rPr>
              <a:t>C4</a:t>
            </a:r>
            <a:r>
              <a:rPr lang="zh-CN" altLang="en-US" sz="3200" dirty="0">
                <a:solidFill>
                  <a:srgbClr val="000000"/>
                </a:solidFill>
                <a:latin typeface="宋体" panose="02010600030101010101" pitchFamily="2" charset="-122"/>
              </a:rPr>
              <a:t>趋于消失，构成</a:t>
            </a:r>
            <a:r>
              <a:rPr lang="en-US" altLang="zh-CN" sz="3200" dirty="0">
                <a:solidFill>
                  <a:srgbClr val="000000"/>
                </a:solidFill>
                <a:latin typeface="Arial" panose="020B0604020202020204" pitchFamily="34" charset="0"/>
              </a:rPr>
              <a:t>DC2,</a:t>
            </a:r>
            <a:r>
              <a:rPr lang="zh-CN" altLang="en-US" sz="3200" dirty="0">
                <a:solidFill>
                  <a:srgbClr val="000000"/>
                </a:solidFill>
                <a:latin typeface="宋体" panose="02010600030101010101" pitchFamily="2" charset="-122"/>
              </a:rPr>
              <a:t>成为长途网的省</a:t>
            </a:r>
          </a:p>
          <a:p>
            <a:pPr>
              <a:lnSpc>
                <a:spcPct val="90000"/>
              </a:lnSpc>
              <a:spcBef>
                <a:spcPct val="20000"/>
              </a:spcBef>
              <a:buFont typeface="Wingdings" panose="05000000000000000000" pitchFamily="2" charset="2"/>
              <a:buChar char=""/>
            </a:pPr>
            <a:r>
              <a:rPr lang="zh-CN" altLang="en-US" sz="3200" dirty="0">
                <a:solidFill>
                  <a:srgbClr val="000000"/>
                </a:solidFill>
                <a:latin typeface="宋体" panose="02010600030101010101" pitchFamily="2" charset="-122"/>
              </a:rPr>
              <a:t>内平面</a:t>
            </a:r>
          </a:p>
          <a:p>
            <a:pPr>
              <a:lnSpc>
                <a:spcPct val="90000"/>
              </a:lnSpc>
              <a:spcBef>
                <a:spcPct val="20000"/>
              </a:spcBef>
              <a:buFont typeface="Wingdings" panose="05000000000000000000" pitchFamily="2" charset="2"/>
              <a:buChar char=""/>
            </a:pPr>
            <a:r>
              <a:rPr lang="en-US" altLang="zh-CN" sz="3200" dirty="0">
                <a:solidFill>
                  <a:srgbClr val="000000"/>
                </a:solidFill>
              </a:rPr>
              <a:t>• </a:t>
            </a:r>
            <a:r>
              <a:rPr lang="zh-CN" altLang="en-US" sz="3200" dirty="0">
                <a:solidFill>
                  <a:srgbClr val="000000"/>
                </a:solidFill>
                <a:latin typeface="宋体" panose="02010600030101010101" pitchFamily="2" charset="-122"/>
              </a:rPr>
              <a:t>最后趋势：三级网络</a:t>
            </a:r>
            <a:r>
              <a:rPr lang="en-US" altLang="zh-CN" sz="3200" dirty="0">
                <a:solidFill>
                  <a:srgbClr val="000000"/>
                </a:solidFill>
              </a:rPr>
              <a:t>——</a:t>
            </a:r>
            <a:r>
              <a:rPr lang="zh-CN" altLang="en-US" sz="3200" dirty="0">
                <a:solidFill>
                  <a:srgbClr val="000000"/>
                </a:solidFill>
                <a:latin typeface="宋体" panose="02010600030101010101" pitchFamily="2" charset="-122"/>
              </a:rPr>
              <a:t>全网无级网</a:t>
            </a:r>
            <a:r>
              <a:rPr lang="en-US" altLang="zh-CN" sz="3200" dirty="0">
                <a:solidFill>
                  <a:srgbClr val="000000"/>
                </a:solidFill>
              </a:rPr>
              <a:t>——</a:t>
            </a:r>
            <a:r>
              <a:rPr lang="zh-CN" altLang="en-US" sz="3200" dirty="0">
                <a:solidFill>
                  <a:srgbClr val="000000"/>
                </a:solidFill>
                <a:latin typeface="宋体" panose="02010600030101010101" pitchFamily="2" charset="-122"/>
              </a:rPr>
              <a:t>动态无级网</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定义：在同一个长途编号区内、由若干</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端局，或者由若干端局与汇接局及局间</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中继线、用户线和话机终端等组成的电</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话网</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本地网用来疏通本长途编号区范围内任</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何两个用户间的电话呼叫和长途来话、</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去话话务</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本地网内可设置端局和汇接局</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端局：通过用户线与用户相连，负责疏通本局用</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户的来话、去话话务</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汇接局：</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与所辖的端局相连，以疏通这些端局间的话务</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与其他汇接局相连，以疏通不同汇接区间端局的话务</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还可与长途交换中心相连，以疏通本汇接区的长途转</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话话务</a:t>
            </a:r>
          </a:p>
          <a:p>
            <a:pPr>
              <a:lnSpc>
                <a:spcPct val="90000"/>
              </a:lnSpc>
              <a:spcBef>
                <a:spcPct val="20000"/>
              </a:spcBef>
              <a:buFont typeface="Wingdings" panose="05000000000000000000" pitchFamily="2" charset="2"/>
              <a:buChar char=""/>
            </a:pPr>
            <a:r>
              <a:rPr lang="en-US" altLang="zh-CN" sz="3200" dirty="0">
                <a:solidFill>
                  <a:srgbClr val="000099"/>
                </a:solidFill>
              </a:rPr>
              <a:t>• </a:t>
            </a:r>
            <a:r>
              <a:rPr lang="zh-CN" altLang="en-US" sz="3200" dirty="0">
                <a:solidFill>
                  <a:srgbClr val="000099"/>
                </a:solidFill>
                <a:latin typeface="宋体" panose="02010600030101010101" pitchFamily="2" charset="-122"/>
              </a:rPr>
              <a:t>支局：设置在用户相对集中的地方，但必须隶属</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于某端局，其职责在于疏通本支局用户来话、去</a:t>
            </a:r>
          </a:p>
          <a:p>
            <a:pPr>
              <a:lnSpc>
                <a:spcPct val="90000"/>
              </a:lnSpc>
              <a:spcBef>
                <a:spcPct val="20000"/>
              </a:spcBef>
              <a:buFont typeface="Wingdings" panose="05000000000000000000" pitchFamily="2" charset="2"/>
              <a:buChar char=""/>
            </a:pPr>
            <a:r>
              <a:rPr lang="zh-CN" altLang="en-US" sz="3200" dirty="0">
                <a:solidFill>
                  <a:srgbClr val="000099"/>
                </a:solidFill>
                <a:latin typeface="宋体" panose="02010600030101010101" pitchFamily="2" charset="-122"/>
              </a:rPr>
              <a:t>话话务。</a:t>
            </a:r>
          </a:p>
          <a:p>
            <a:pPr>
              <a:lnSpc>
                <a:spcPct val="90000"/>
              </a:lnSpc>
            </a:pPr>
            <a:r>
              <a:rPr lang="zh-CN" altLang="en-US" dirty="0">
                <a:solidFill>
                  <a:schemeClr val="bg2"/>
                </a:solidFill>
              </a:rPr>
              <a:t>等级形</a:t>
            </a:r>
          </a:p>
          <a:p>
            <a:pPr>
              <a:lnSpc>
                <a:spcPct val="90000"/>
              </a:lnSpc>
            </a:pPr>
            <a:r>
              <a:rPr lang="zh-CN" altLang="en-US" dirty="0">
                <a:solidFill>
                  <a:schemeClr val="bg2"/>
                </a:solidFill>
              </a:rPr>
              <a:t>             等级网把全部节点分成多个等级，每一节点属于某一等级，低等级节点与管辖它的高一等级节点相连，从而形成多级汇接辐射结构。</a:t>
            </a:r>
          </a:p>
          <a:p>
            <a:pPr>
              <a:lnSpc>
                <a:spcPct val="90000"/>
              </a:lnSpc>
            </a:pPr>
            <a:r>
              <a:rPr lang="zh-CN" altLang="en-US" dirty="0">
                <a:solidFill>
                  <a:schemeClr val="bg2"/>
                </a:solidFill>
              </a:rPr>
              <a:t>             当最高等级节点间的通信联系非常繁忙且最高等级节点不止一个时，往往把最高等级节点连接成网状形结构。</a:t>
            </a:r>
          </a:p>
          <a:p>
            <a:pPr>
              <a:lnSpc>
                <a:spcPct val="90000"/>
              </a:lnSpc>
            </a:pPr>
            <a:r>
              <a:rPr lang="zh-CN" altLang="en-US" dirty="0">
                <a:solidFill>
                  <a:schemeClr val="bg2"/>
                </a:solidFill>
              </a:rPr>
              <a:t>             在等级网中，如果某些节点间的联系十分密切，认为在它们之间建立直接连接是十分必要的，而且经济合理，则除了逐级汇接外，还可在任何两节点间建立直达线路</a:t>
            </a:r>
          </a:p>
          <a:p>
            <a:pPr>
              <a:lnSpc>
                <a:spcPct val="90000"/>
              </a:lnSpc>
            </a:pPr>
            <a:endParaRPr lang="zh-CN" altLang="en-US" dirty="0">
              <a:solidFill>
                <a:schemeClr val="bg2"/>
              </a:solidFill>
            </a:endParaRP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
            </a:r>
            <a:br>
              <a:rPr lang="zh-CN" altLang="en-US" sz="3600" dirty="0">
                <a:solidFill>
                  <a:srgbClr val="000000"/>
                </a:solidFill>
                <a:latin typeface="宋体" panose="02010600030101010101" pitchFamily="2" charset="-122"/>
                <a:cs typeface="Times New Roman" panose="02020603050405020304" pitchFamily="18" charset="0"/>
              </a:rPr>
            </a:br>
            <a:endParaRPr lang="zh-CN" altLang="en-US" dirty="0">
              <a:solidFill>
                <a:schemeClr val="bg2"/>
              </a:solidFill>
            </a:endParaRPr>
          </a:p>
          <a:p>
            <a:pPr>
              <a:lnSpc>
                <a:spcPct val="90000"/>
              </a:lnSpc>
            </a:pPr>
            <a:endParaRPr lang="zh-CN" altLang="en-US" dirty="0">
              <a:solidFill>
                <a:schemeClr val="bg2"/>
              </a:solidFill>
            </a:endParaRPr>
          </a:p>
          <a:p>
            <a:pPr>
              <a:lnSpc>
                <a:spcPct val="90000"/>
              </a:lnSpc>
              <a:buFontTx/>
              <a:buChar char="•"/>
            </a:pPr>
            <a:r>
              <a:rPr lang="zh-CN" altLang="en-US" sz="3600" dirty="0">
                <a:solidFill>
                  <a:srgbClr val="006666"/>
                </a:solidFill>
                <a:latin typeface="宋体" panose="02010600030101010101" pitchFamily="2" charset="-122"/>
                <a:ea typeface="楷体_GB2312" panose="02010609030101010101" pitchFamily="49" charset="-122"/>
              </a:rPr>
              <a:t>减少等级，降低复杂程度，最终趋势是发展成为无级动态网 </a:t>
            </a:r>
          </a:p>
          <a:p>
            <a:pPr>
              <a:lnSpc>
                <a:spcPct val="90000"/>
              </a:lnSpc>
              <a:spcBef>
                <a:spcPct val="50000"/>
              </a:spcBef>
              <a:buFont typeface="Wingdings" panose="05000000000000000000" pitchFamily="2" charset="2"/>
              <a:buChar char="§"/>
            </a:pPr>
            <a:r>
              <a:rPr lang="zh-CN" altLang="en-US" sz="3600" dirty="0">
                <a:solidFill>
                  <a:srgbClr val="006666"/>
                </a:solidFill>
                <a:latin typeface="宋体" panose="02010600030101010101" pitchFamily="2" charset="-122"/>
                <a:ea typeface="楷体_GB2312" panose="02010609030101010101" pitchFamily="49" charset="-122"/>
              </a:rPr>
              <a:t>主要是可靠性、平衡资源的考虑等，由于公用分组交换网是利用了电话网的传输部分。它只有交换设备，终端，和分接装置。所以我们主要分析我国长途网的</a:t>
            </a:r>
            <a:r>
              <a:rPr lang="zh-CN" altLang="en-US" sz="3600" dirty="0">
                <a:solidFill>
                  <a:srgbClr val="007AD3"/>
                </a:solidFill>
                <a:latin typeface="宋体" panose="02010600030101010101" pitchFamily="2" charset="-122"/>
                <a:cs typeface="Times New Roman" panose="02020603050405020304" pitchFamily="18" charset="0"/>
              </a:rPr>
              <a:t>网路结构的演变</a:t>
            </a:r>
            <a:r>
              <a:rPr lang="en-US" altLang="zh-CN" sz="3600" dirty="0">
                <a:solidFill>
                  <a:srgbClr val="007AD3"/>
                </a:solidFill>
                <a:latin typeface="宋体" panose="02010600030101010101" pitchFamily="2" charset="-122"/>
                <a:cs typeface="Times New Roman" panose="02020603050405020304" pitchFamily="18" charset="0"/>
              </a:rPr>
              <a:t>.</a:t>
            </a:r>
          </a:p>
          <a:p>
            <a:pPr algn="just">
              <a:lnSpc>
                <a:spcPct val="90000"/>
              </a:lnSpc>
            </a:pPr>
            <a:r>
              <a:rPr lang="zh-CN" altLang="en-US" b="1" dirty="0">
                <a:solidFill>
                  <a:srgbClr val="993300"/>
                </a:solidFill>
                <a:latin typeface="宋体" panose="02010600030101010101" pitchFamily="2" charset="-122"/>
              </a:rPr>
              <a:t>一、固定电话网的等级结构</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就全球范围的电话网而言，很多国家采用等级结构。等级结构就是把全部交换局划分成两个或两个以上的等级，低等级的交换局与管辖它的高等级的交换局相连，形成多级汇接辐射网，而最高等级的交换局之间则采用直接连接，组成网型网。所以等级结构的电话网一般是复合型网。电话网采用这种结构可以将各区域的话务流量逐级汇集，达到既保证通信质量又充分利用电路的目的。一些国土面积大的国家采用五级结构，如美国、澳大利亚、我国等；一些国土面积中等的国家采用四级结构，如日本、英国等。</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下图是我国固定电话网的网路等级结构图。由图中可以看出，我国电话网的网路分为五级，由一、二、三、四级长途交换中心及五级交换中心即端局组成。电话网可分为长途网和本地网，长途网可设一、二、三、四级长途交换分别用</a:t>
            </a:r>
            <a:r>
              <a:rPr lang="en-US" altLang="zh-CN" dirty="0">
                <a:latin typeface="宋体" panose="02010600030101010101" pitchFamily="2" charset="-122"/>
                <a:cs typeface="Times New Roman" panose="02020603050405020304" pitchFamily="18" charset="0"/>
              </a:rPr>
              <a:t>C1</a:t>
            </a:r>
            <a:r>
              <a:rPr lang="zh-CN" altLang="en-US" dirty="0">
                <a:latin typeface="宋体" panose="02010600030101010101" pitchFamily="2" charset="-122"/>
              </a:rPr>
              <a:t>、</a:t>
            </a:r>
            <a:r>
              <a:rPr lang="en-US" altLang="zh-CN" dirty="0">
                <a:latin typeface="宋体" panose="02010600030101010101" pitchFamily="2" charset="-122"/>
                <a:cs typeface="Times New Roman" panose="02020603050405020304" pitchFamily="18" charset="0"/>
              </a:rPr>
              <a:t>C2</a:t>
            </a:r>
            <a:r>
              <a:rPr lang="zh-CN" altLang="en-US" dirty="0">
                <a:latin typeface="宋体" panose="02010600030101010101" pitchFamily="2" charset="-122"/>
              </a:rPr>
              <a:t>、</a:t>
            </a:r>
            <a:r>
              <a:rPr lang="en-US" altLang="zh-CN" dirty="0">
                <a:latin typeface="宋体" panose="02010600030101010101" pitchFamily="2" charset="-122"/>
                <a:cs typeface="Times New Roman" panose="02020603050405020304" pitchFamily="18" charset="0"/>
              </a:rPr>
              <a:t>C3</a:t>
            </a:r>
            <a:r>
              <a:rPr lang="zh-CN" altLang="en-US" dirty="0">
                <a:latin typeface="宋体" panose="02010600030101010101" pitchFamily="2" charset="-122"/>
              </a:rPr>
              <a:t>和</a:t>
            </a:r>
            <a:r>
              <a:rPr lang="en-US" altLang="zh-CN" dirty="0">
                <a:latin typeface="宋体" panose="02010600030101010101" pitchFamily="2" charset="-122"/>
                <a:cs typeface="Times New Roman" panose="02020603050405020304" pitchFamily="18" charset="0"/>
              </a:rPr>
              <a:t>C4</a:t>
            </a:r>
            <a:r>
              <a:rPr lang="zh-CN" altLang="en-US" dirty="0">
                <a:latin typeface="宋体" panose="02010600030101010101" pitchFamily="2" charset="-122"/>
              </a:rPr>
              <a:t>表示；本地网可设置汇接局和端局两个等级的交换中心，分别用</a:t>
            </a:r>
            <a:r>
              <a:rPr lang="en-US" altLang="zh-CN" dirty="0">
                <a:latin typeface="宋体" panose="02010600030101010101" pitchFamily="2" charset="-122"/>
                <a:cs typeface="Times New Roman" panose="02020603050405020304" pitchFamily="18" charset="0"/>
              </a:rPr>
              <a:t>Tm</a:t>
            </a:r>
            <a:r>
              <a:rPr lang="zh-CN" altLang="en-US" dirty="0">
                <a:latin typeface="宋体" panose="02010600030101010101" pitchFamily="2" charset="-122"/>
              </a:rPr>
              <a:t>和</a:t>
            </a:r>
            <a:r>
              <a:rPr lang="en-US" altLang="zh-CN" dirty="0">
                <a:latin typeface="宋体" panose="02010600030101010101" pitchFamily="2" charset="-122"/>
                <a:cs typeface="Times New Roman" panose="02020603050405020304" pitchFamily="18" charset="0"/>
              </a:rPr>
              <a:t>C5</a:t>
            </a:r>
            <a:r>
              <a:rPr lang="zh-CN" altLang="en-US" dirty="0">
                <a:latin typeface="宋体" panose="02010600030101010101" pitchFamily="2" charset="-122"/>
              </a:rPr>
              <a:t>表示，也可只设置端局一个等级的交换中心。汇局</a:t>
            </a:r>
            <a:r>
              <a:rPr lang="en-US" altLang="zh-CN" dirty="0">
                <a:latin typeface="宋体" panose="02010600030101010101" pitchFamily="2" charset="-122"/>
                <a:cs typeface="Times New Roman" panose="02020603050405020304" pitchFamily="18" charset="0"/>
              </a:rPr>
              <a:t>Tm</a:t>
            </a:r>
            <a:r>
              <a:rPr lang="zh-CN" altLang="en-US" dirty="0">
                <a:latin typeface="宋体" panose="02010600030101010101" pitchFamily="2" charset="-122"/>
              </a:rPr>
              <a:t>主要是疏通本地话务，当用于疏通长途话务时，在等级上相当于第四级长途交换中心。</a:t>
            </a:r>
            <a:endParaRPr lang="zh-CN" altLang="en-US" dirty="0">
              <a:latin typeface="宋体" panose="02010600030101010101" pitchFamily="2" charset="-122"/>
              <a:cs typeface="Times New Roman" panose="02020603050405020304" pitchFamily="18" charset="0"/>
            </a:endParaRPr>
          </a:p>
          <a:p>
            <a:pPr>
              <a:lnSpc>
                <a:spcPct val="90000"/>
              </a:lnSpc>
            </a:pPr>
            <a:endParaRPr lang="zh-CN" altLang="en-US" dirty="0"/>
          </a:p>
          <a:p>
            <a:pPr>
              <a:lnSpc>
                <a:spcPct val="90000"/>
              </a:lnSpc>
            </a:pPr>
            <a:r>
              <a:rPr lang="zh-CN" altLang="en-US" dirty="0">
                <a:latin typeface="宋体" panose="02010600030101010101" pitchFamily="2" charset="-122"/>
              </a:rPr>
              <a:t>公用分组交换网的网络结构，根据网络的规模可采用二级和三级结构。我国公用分组网</a:t>
            </a:r>
            <a:r>
              <a:rPr lang="en-US" altLang="zh-CN" dirty="0"/>
              <a:t>(CHINAPAC)</a:t>
            </a:r>
            <a:r>
              <a:rPr lang="zh-CN" altLang="en-US" dirty="0">
                <a:latin typeface="宋体" panose="02010600030101010101" pitchFamily="2" charset="-122"/>
              </a:rPr>
              <a:t>采用三级结构，即国家骨干网、省内网和本地网三级。国家骨干网由设置在直辖市、各省会和自治区首府的骨干节点组成。根据业务的流量、流向、分布的实际情况，网内八个大区的中心城市，即北京、上海、广州、武汉、成都、西安、沈阳、南京作为骨干汇接节点，它们之间采用完全网状结构，而骨干网的其余节点采用不完全网状结构。一般情况下，每个骨干节点应至少与其它骨干节点相连，其中至少与一个骨干汇接节点相连。</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省内网由设置省内和自治区内的各城市的省内节点组成，一般各节点之间采用不完全网状连接；也可根据实际需要，在省内设一些汇接节点，汇接节点之间采用网状结构，而其余的节点与省内汇接节点相连接。本地网可根据需要建立，它由城市和地区的本地节点组成。</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我国的</a:t>
            </a:r>
            <a:r>
              <a:rPr lang="en-US" altLang="zh-CN" dirty="0">
                <a:latin typeface="宋体" panose="02010600030101010101" pitchFamily="2" charset="-122"/>
                <a:cs typeface="Times New Roman" panose="02020603050405020304" pitchFamily="18" charset="0"/>
              </a:rPr>
              <a:t>DDN</a:t>
            </a:r>
            <a:r>
              <a:rPr lang="zh-CN" altLang="en-US" dirty="0">
                <a:latin typeface="宋体" panose="02010600030101010101" pitchFamily="2" charset="-122"/>
              </a:rPr>
              <a:t>是按三级网络结构组建的，即一级干线网</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rPr>
              <a:t>也称省间干线网</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rPr>
              <a:t>、二级干线网</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rPr>
              <a:t>也</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称省内网</a:t>
            </a:r>
            <a:r>
              <a:rPr lang="en-US" altLang="zh-CN" dirty="0"/>
              <a:t>)</a:t>
            </a:r>
            <a:r>
              <a:rPr lang="zh-CN" altLang="en-US" dirty="0">
                <a:latin typeface="宋体" panose="02010600030101010101" pitchFamily="2" charset="-122"/>
              </a:rPr>
              <a:t>以及本地网三级。</a:t>
            </a:r>
            <a:r>
              <a:rPr lang="zh-CN" altLang="en-US" dirty="0"/>
              <a:t> </a:t>
            </a:r>
          </a:p>
          <a:p>
            <a:pPr algn="just">
              <a:lnSpc>
                <a:spcPct val="90000"/>
              </a:lnSpc>
            </a:pPr>
            <a:r>
              <a:rPr lang="zh-CN" altLang="en-US" dirty="0">
                <a:latin typeface="宋体" panose="02010600030101010101" pitchFamily="2" charset="-122"/>
              </a:rPr>
              <a:t>目前全国有线电视网分为５个层次，其中第一个层次为国家干线网，分东南沿海环、西南环、西北和东北环；第二层次为省级干线网；第三层为地市级干线网；第四层次为县级网；第五层次为ＨＦＣ接入网。　</a:t>
            </a:r>
            <a:r>
              <a:rPr lang="zh-CN" altLang="en-US" dirty="0"/>
              <a:t/>
            </a:r>
            <a:br>
              <a:rPr lang="zh-CN" altLang="en-US" dirty="0"/>
            </a:br>
            <a:r>
              <a:rPr lang="zh-CN" altLang="en-US" dirty="0"/>
              <a:t/>
            </a:r>
            <a:br>
              <a:rPr lang="zh-CN" altLang="en-US" dirty="0"/>
            </a:br>
            <a:r>
              <a:rPr lang="zh-CN" altLang="en-US" dirty="0">
                <a:latin typeface="宋体" panose="02010600030101010101" pitchFamily="2" charset="-122"/>
                <a:cs typeface="Times New Roman" panose="02020603050405020304" pitchFamily="18" charset="0"/>
              </a:rPr>
              <a:t> </a:t>
            </a:r>
            <a:r>
              <a:rPr lang="zh-CN" altLang="en-US" dirty="0">
                <a:latin typeface="宋体" panose="02010600030101010101" pitchFamily="2" charset="-122"/>
              </a:rPr>
              <a:t>中国公众多媒体网为二层结构，即它由骨干网和省内网两层网络组成，网络结构如图所示。</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骨干网由骨干节点组成，骨干节点之间采用全网状相连，它构成多媒体通信网的骨干通道。骨干网一般不直接接信息源。</a:t>
            </a:r>
            <a:endParaRPr lang="zh-CN" altLang="en-US" dirty="0">
              <a:latin typeface="宋体" panose="02010600030101010101" pitchFamily="2" charset="-122"/>
              <a:cs typeface="Times New Roman" panose="02020603050405020304" pitchFamily="18" charset="0"/>
            </a:endParaRPr>
          </a:p>
          <a:p>
            <a:pPr algn="just">
              <a:lnSpc>
                <a:spcPct val="90000"/>
              </a:lnSpc>
            </a:pPr>
            <a:r>
              <a:rPr lang="zh-CN" altLang="en-US" dirty="0">
                <a:latin typeface="宋体" panose="02010600030101010101" pitchFamily="2" charset="-122"/>
              </a:rPr>
              <a:t>省内网是省、市组建的多媒体通信网，直接向省内用户提供多媒体通信服务。省内网由省内的网络节点组成，</a:t>
            </a:r>
            <a:r>
              <a:rPr lang="zh-CN" altLang="en-US" dirty="0"/>
              <a:t> </a:t>
            </a:r>
          </a:p>
          <a:p>
            <a:pPr>
              <a:lnSpc>
                <a:spcPct val="90000"/>
              </a:lnSpc>
              <a:spcBef>
                <a:spcPct val="50000"/>
              </a:spcBef>
              <a:buFont typeface="Wingdings" panose="05000000000000000000" pitchFamily="2" charset="2"/>
              <a:buChar char="§"/>
            </a:pPr>
            <a:endParaRPr lang="zh-CN" altLang="en-US" sz="3600" dirty="0">
              <a:solidFill>
                <a:srgbClr val="007AD3"/>
              </a:solidFill>
              <a:latin typeface="宋体" panose="02010600030101010101" pitchFamily="2" charset="-122"/>
              <a:cs typeface="Times New Roman" panose="02020603050405020304" pitchFamily="18" charset="0"/>
            </a:endParaRPr>
          </a:p>
          <a:p>
            <a:pPr>
              <a:lnSpc>
                <a:spcPct val="90000"/>
              </a:lnSpc>
              <a:spcBef>
                <a:spcPct val="50000"/>
              </a:spcBef>
              <a:buFont typeface="Wingdings" panose="05000000000000000000" pitchFamily="2" charset="2"/>
              <a:buChar char="§"/>
            </a:pPr>
            <a:endParaRPr lang="zh-CN" altLang="en-US" sz="3600" dirty="0">
              <a:solidFill>
                <a:srgbClr val="007AD3"/>
              </a:solidFill>
              <a:latin typeface="宋体" panose="02010600030101010101" pitchFamily="2" charset="-122"/>
              <a:cs typeface="Times New Roman" panose="02020603050405020304" pitchFamily="18" charset="0"/>
            </a:endParaRPr>
          </a:p>
          <a:p>
            <a:pPr>
              <a:lnSpc>
                <a:spcPct val="90000"/>
              </a:lnSpc>
              <a:spcBef>
                <a:spcPct val="50000"/>
              </a:spcBef>
              <a:buFont typeface="Wingdings" panose="05000000000000000000" pitchFamily="2" charset="2"/>
              <a:buChar char="§"/>
            </a:pPr>
            <a:endParaRPr lang="zh-CN" altLang="en-US" sz="3600" dirty="0">
              <a:solidFill>
                <a:srgbClr val="007AD3"/>
              </a:solidFill>
              <a:latin typeface="宋体" panose="02010600030101010101" pitchFamily="2" charset="-122"/>
              <a:cs typeface="Times New Roman" panose="02020603050405020304" pitchFamily="18" charset="0"/>
            </a:endParaRPr>
          </a:p>
          <a:p>
            <a:pPr>
              <a:lnSpc>
                <a:spcPct val="90000"/>
              </a:lnSpc>
              <a:spcBef>
                <a:spcPct val="50000"/>
              </a:spcBef>
              <a:buFont typeface="Wingdings" panose="05000000000000000000" pitchFamily="2" charset="2"/>
              <a:buChar char="§"/>
            </a:pPr>
            <a:endParaRPr lang="zh-CN" altLang="en-US" sz="3600" dirty="0">
              <a:solidFill>
                <a:srgbClr val="006666"/>
              </a:solidFill>
              <a:latin typeface="宋体" panose="02010600030101010101" pitchFamily="2" charset="-122"/>
              <a:ea typeface="楷体_GB2312" panose="02010609030101010101" pitchFamily="49" charset="-122"/>
            </a:endParaRPr>
          </a:p>
          <a:p>
            <a:pPr algn="ctr">
              <a:lnSpc>
                <a:spcPct val="90000"/>
              </a:lnSpc>
              <a:spcBef>
                <a:spcPct val="50000"/>
              </a:spcBef>
              <a:buFont typeface="Wingdings" panose="05000000000000000000" pitchFamily="2" charset="2"/>
              <a:buChar char="§"/>
            </a:pPr>
            <a:r>
              <a:rPr lang="zh-CN" altLang="en-US" sz="3600" dirty="0">
                <a:solidFill>
                  <a:srgbClr val="007AD3"/>
                </a:solidFill>
                <a:latin typeface="宋体" panose="02010600030101010101" pitchFamily="2" charset="-122"/>
                <a:cs typeface="Times New Roman" panose="02020603050405020304" pitchFamily="18" charset="0"/>
              </a:rPr>
              <a:t>我国长途电话网路结构的演变</a:t>
            </a:r>
            <a:r>
              <a:rPr lang="zh-CN" altLang="en-US" sz="3600" dirty="0">
                <a:solidFill>
                  <a:srgbClr val="000000"/>
                </a:solidFill>
                <a:latin typeface="宋体" panose="02010600030101010101" pitchFamily="2" charset="-122"/>
                <a:cs typeface="Times New Roman" panose="02020603050405020304" pitchFamily="18" charset="0"/>
              </a:rPr>
              <a:t/>
            </a:r>
            <a:br>
              <a:rPr lang="zh-CN" altLang="en-US" sz="3600" dirty="0">
                <a:solidFill>
                  <a:srgbClr val="000000"/>
                </a:solidFill>
                <a:latin typeface="宋体" panose="02010600030101010101" pitchFamily="2" charset="-122"/>
                <a:cs typeface="Times New Roman" panose="02020603050405020304" pitchFamily="18" charset="0"/>
              </a:rPr>
            </a:br>
            <a:endParaRPr lang="zh-CN" altLang="en-US" sz="3600" dirty="0">
              <a:solidFill>
                <a:srgbClr val="000000"/>
              </a:solidFill>
              <a:latin typeface="宋体" panose="02010600030101010101" pitchFamily="2" charset="-122"/>
              <a:cs typeface="Times New Roman" panose="02020603050405020304" pitchFamily="18" charset="0"/>
            </a:endParaRPr>
          </a:p>
          <a:p>
            <a:pPr algn="ctr">
              <a:lnSpc>
                <a:spcPct val="90000"/>
              </a:lnSpc>
              <a:spcBef>
                <a:spcPct val="50000"/>
              </a:spcBef>
              <a:buFont typeface="Wingdings" panose="05000000000000000000" pitchFamily="2" charset="2"/>
              <a:buChar char="§"/>
            </a:pPr>
            <a:endParaRPr lang="zh-CN" altLang="en-US" sz="3600" dirty="0">
              <a:solidFill>
                <a:srgbClr val="000000"/>
              </a:solidFill>
              <a:latin typeface="宋体" panose="02010600030101010101" pitchFamily="2" charset="-122"/>
              <a:cs typeface="Times New Roman" panose="02020603050405020304" pitchFamily="18" charset="0"/>
            </a:endParaRPr>
          </a:p>
          <a:p>
            <a:pPr algn="ctr">
              <a:lnSpc>
                <a:spcPct val="90000"/>
              </a:lnSpc>
              <a:spcBef>
                <a:spcPct val="50000"/>
              </a:spcBef>
              <a:buFont typeface="Wingdings" panose="05000000000000000000" pitchFamily="2" charset="2"/>
              <a:buChar char="§"/>
            </a:pPr>
            <a:r>
              <a:rPr lang="en-US" altLang="zh-CN" sz="3600" dirty="0">
                <a:solidFill>
                  <a:srgbClr val="000000"/>
                </a:solidFill>
                <a:latin typeface="宋体" panose="02010600030101010101" pitchFamily="2" charset="-122"/>
                <a:cs typeface="Times New Roman" panose="02020603050405020304" pitchFamily="18" charset="0"/>
              </a:rPr>
              <a:t>2001</a:t>
            </a:r>
            <a:r>
              <a:rPr lang="zh-CN" altLang="en-US" sz="3600" dirty="0">
                <a:solidFill>
                  <a:srgbClr val="000000"/>
                </a:solidFill>
                <a:latin typeface="宋体" panose="02010600030101010101" pitchFamily="2" charset="-122"/>
                <a:cs typeface="Times New Roman" panose="02020603050405020304" pitchFamily="18" charset="0"/>
              </a:rPr>
              <a:t>年</a:t>
            </a:r>
            <a:r>
              <a:rPr lang="en-US" altLang="zh-CN" sz="3600" dirty="0">
                <a:solidFill>
                  <a:srgbClr val="000000"/>
                </a:solidFill>
                <a:latin typeface="宋体" panose="02010600030101010101" pitchFamily="2" charset="-122"/>
                <a:cs typeface="Times New Roman" panose="02020603050405020304" pitchFamily="18" charset="0"/>
              </a:rPr>
              <a:t>05</a:t>
            </a:r>
            <a:r>
              <a:rPr lang="zh-CN" altLang="en-US" sz="3600" dirty="0">
                <a:solidFill>
                  <a:srgbClr val="000000"/>
                </a:solidFill>
                <a:latin typeface="宋体" panose="02010600030101010101" pitchFamily="2" charset="-122"/>
                <a:cs typeface="Times New Roman" panose="02020603050405020304" pitchFamily="18" charset="0"/>
              </a:rPr>
              <a:t>月</a:t>
            </a:r>
            <a:r>
              <a:rPr lang="en-US" altLang="zh-CN" sz="3600" dirty="0">
                <a:solidFill>
                  <a:srgbClr val="000000"/>
                </a:solidFill>
                <a:latin typeface="宋体" panose="02010600030101010101" pitchFamily="2" charset="-122"/>
                <a:cs typeface="Times New Roman" panose="02020603050405020304" pitchFamily="18" charset="0"/>
              </a:rPr>
              <a:t>15</a:t>
            </a:r>
            <a:r>
              <a:rPr lang="zh-CN" altLang="en-US" sz="3600" dirty="0">
                <a:solidFill>
                  <a:srgbClr val="000000"/>
                </a:solidFill>
                <a:latin typeface="宋体" panose="02010600030101010101" pitchFamily="2" charset="-122"/>
                <a:cs typeface="Times New Roman" panose="02020603050405020304" pitchFamily="18" charset="0"/>
              </a:rPr>
              <a:t>日 </a:t>
            </a:r>
            <a:r>
              <a:rPr lang="en-US" altLang="zh-CN" sz="3600" dirty="0">
                <a:solidFill>
                  <a:srgbClr val="000000"/>
                </a:solidFill>
                <a:latin typeface="宋体" panose="02010600030101010101" pitchFamily="2" charset="-122"/>
                <a:cs typeface="Times New Roman" panose="02020603050405020304" pitchFamily="18" charset="0"/>
              </a:rPr>
              <a:t>12:23:53</a:t>
            </a:r>
          </a:p>
          <a:p>
            <a:pPr algn="just">
              <a:lnSpc>
                <a:spcPct val="90000"/>
              </a:lnSpc>
              <a:spcBef>
                <a:spcPct val="50000"/>
              </a:spcBef>
              <a:buFont typeface="Wingdings" panose="05000000000000000000" pitchFamily="2" charset="2"/>
              <a:buChar char="§"/>
            </a:pPr>
            <a:r>
              <a:rPr lang="en-US" altLang="zh-CN" sz="3600" dirty="0">
                <a:solidFill>
                  <a:srgbClr val="000000"/>
                </a:solidFill>
                <a:latin typeface="Times New Roman" panose="02020603050405020304"/>
                <a:cs typeface="Times New Roman" panose="02020603050405020304" pitchFamily="18" charset="0"/>
              </a:rPr>
              <a:t> </a:t>
            </a:r>
            <a:endParaRPr lang="en-US" altLang="zh-CN" sz="3600" dirty="0">
              <a:solidFill>
                <a:srgbClr val="000000"/>
              </a:solidFill>
              <a:latin typeface="宋体" panose="02010600030101010101" pitchFamily="2" charset="-122"/>
              <a:cs typeface="Times New Roman" panose="02020603050405020304" pitchFamily="18" charset="0"/>
            </a:endParaRPr>
          </a:p>
          <a:p>
            <a:pPr algn="just">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　　了解电话网路结构的演变与发展趋势，有助于我们站在全程全网的高度，有针对性地加强网络组织管理，不断提高网络设计、运营和管理的技术和水平。网路等级结构确定后，即成为组网的模式，在相当长的时间内，要保持相对的稳定，不能任意改变。而网路组织，主要是如何设置各级交换中心，并根据业务流量流向的分布，配备各交换中心之间的电路，规定业务转接路由，因而网路的组织实施是因地制宜的。随着电信新技术的出现和新业务的需求，原有的组网方式渐渐不能适应网路发展和业务需要。</a:t>
            </a:r>
            <a:r>
              <a:rPr lang="zh-CN" altLang="en-US" dirty="0">
                <a:latin typeface="宋体" panose="02010600030101010101" pitchFamily="2" charset="-122"/>
              </a:rPr>
              <a:t>目前，长途网中的等级结构是不利于提高网路可靠性的。因此长途网必将向减少等级、增加连通性的方向发展。</a:t>
            </a:r>
            <a:endParaRPr lang="zh-CN" altLang="en-US" sz="3600" dirty="0">
              <a:solidFill>
                <a:srgbClr val="000000"/>
              </a:solidFill>
              <a:latin typeface="宋体" panose="02010600030101010101" pitchFamily="2" charset="-122"/>
              <a:cs typeface="Times New Roman" panose="02020603050405020304" pitchFamily="18" charset="0"/>
            </a:endParaRPr>
          </a:p>
          <a:p>
            <a:pPr algn="just">
              <a:lnSpc>
                <a:spcPct val="90000"/>
              </a:lnSpc>
              <a:spcBef>
                <a:spcPct val="50000"/>
              </a:spcBef>
              <a:buFont typeface="Wingdings" panose="05000000000000000000" pitchFamily="2" charset="2"/>
              <a:buChar char="§"/>
            </a:pPr>
            <a:endParaRPr lang="zh-CN" altLang="en-US" sz="3600" dirty="0">
              <a:solidFill>
                <a:srgbClr val="000000"/>
              </a:solidFill>
              <a:latin typeface="宋体" panose="02010600030101010101" pitchFamily="2" charset="-122"/>
              <a:cs typeface="Times New Roman" panose="02020603050405020304" pitchFamily="18" charset="0"/>
            </a:endParaRP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一、四级网络</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四级网是传统的网络等级结构，我国从建成长途电话网至１９９７年底，一直采用该结构。它的发展经历了两个阶段：</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１．传统四级网结构 </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解放初期，我国根据业务需要初步建成以明线、短波为主的长途电话通信网。省会到市、县要经多次转接，有的还是利用干线开口开通，不仅远距离通话困难，而且严重影响传输质量。１９５６年，确定长途电话通信网路结构采用四级汇接制。一级交换中心之间相互连接，构成网状网；以下各级交换中心逐级汇接，根据业务流量和经济合理的原则，组织一定数量的横向或斜向直达电路。全网的组织不受行政区划限制，统盘考虑。全国设置８个一级交换中心Ｃ１和３个一级辅助交换中心Ｃ１</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二级交换中心Ｃ２为省中心；三级交换中心Ｃ３为地区中心；四级交换中心Ｃ４为县中心。从１９９１年起，为了经济合理地组织网路，一级交换中心进行了调整，保留原８个一级交换中心，取消了一级辅助交换中心。图１示出了四级电话网路结构。</a:t>
            </a:r>
          </a:p>
          <a:p>
            <a:pPr algn="just">
              <a:lnSpc>
                <a:spcPct val="90000"/>
              </a:lnSpc>
              <a:spcBef>
                <a:spcPct val="50000"/>
              </a:spcBef>
              <a:buFont typeface="Wingdings" panose="05000000000000000000" pitchFamily="2" charset="2"/>
              <a:buChar char="§"/>
            </a:pPr>
            <a:r>
              <a:rPr lang="zh-CN" altLang="en-US" sz="3600" dirty="0">
                <a:solidFill>
                  <a:srgbClr val="000000"/>
                </a:solidFill>
              </a:rPr>
              <a:t>电话网的分级原则是根据业务流量和行政区划分为几个大区，每个大区设置一个大区中心，即一级交换中心</a:t>
            </a:r>
            <a:r>
              <a:rPr lang="en-US" altLang="zh-CN" sz="3600" dirty="0">
                <a:solidFill>
                  <a:srgbClr val="000000"/>
                </a:solidFill>
                <a:latin typeface="宋体" panose="02010600030101010101" pitchFamily="2" charset="-122"/>
              </a:rPr>
              <a:t>C1</a:t>
            </a:r>
            <a:r>
              <a:rPr lang="zh-CN" altLang="en-US" sz="3600" dirty="0">
                <a:solidFill>
                  <a:srgbClr val="000000"/>
                </a:solidFill>
              </a:rPr>
              <a:t>；每个大区包括几个省（区），每个省区设置一个省（区）中心，即二级交换中心</a:t>
            </a:r>
            <a:r>
              <a:rPr lang="en-US" altLang="zh-CN" sz="3600" dirty="0">
                <a:solidFill>
                  <a:srgbClr val="000000"/>
                </a:solidFill>
                <a:latin typeface="宋体" panose="02010600030101010101" pitchFamily="2" charset="-122"/>
              </a:rPr>
              <a:t>C2</a:t>
            </a:r>
            <a:r>
              <a:rPr lang="zh-CN" altLang="en-US" sz="3600" dirty="0">
                <a:solidFill>
                  <a:srgbClr val="000000"/>
                </a:solidFill>
              </a:rPr>
              <a:t>；每个省（区）包括若干个地区，每个地区设置一个地区中心，即三级交换中心</a:t>
            </a:r>
            <a:r>
              <a:rPr lang="en-US" altLang="zh-CN" sz="3600" dirty="0">
                <a:solidFill>
                  <a:srgbClr val="000000"/>
                </a:solidFill>
                <a:latin typeface="宋体" panose="02010600030101010101" pitchFamily="2" charset="-122"/>
              </a:rPr>
              <a:t>C3</a:t>
            </a:r>
            <a:r>
              <a:rPr lang="zh-CN" altLang="en-US" sz="3600" dirty="0">
                <a:solidFill>
                  <a:srgbClr val="000000"/>
                </a:solidFill>
              </a:rPr>
              <a:t>；每个地区包括若干个县，每个县包括一个县中心，即四级交换中心</a:t>
            </a:r>
            <a:r>
              <a:rPr lang="en-US" altLang="zh-CN" sz="3600" dirty="0">
                <a:solidFill>
                  <a:srgbClr val="000000"/>
                </a:solidFill>
                <a:latin typeface="宋体" panose="02010600030101010101" pitchFamily="2" charset="-122"/>
              </a:rPr>
              <a:t>C4</a:t>
            </a:r>
            <a:r>
              <a:rPr lang="zh-CN" altLang="en-US" sz="3600" dirty="0">
                <a:solidFill>
                  <a:srgbClr val="000000"/>
                </a:solidFill>
              </a:rPr>
              <a:t>。五级交换中心即为本地交换端局，用</a:t>
            </a:r>
            <a:r>
              <a:rPr lang="en-US" altLang="zh-CN" sz="3600" dirty="0">
                <a:solidFill>
                  <a:srgbClr val="000000"/>
                </a:solidFill>
                <a:latin typeface="宋体" panose="02010600030101010101" pitchFamily="2" charset="-122"/>
              </a:rPr>
              <a:t>C5</a:t>
            </a:r>
            <a:r>
              <a:rPr lang="zh-CN" altLang="en-US" sz="3600" dirty="0">
                <a:solidFill>
                  <a:srgbClr val="000000"/>
                </a:solidFill>
              </a:rPr>
              <a:t>表示，一般为市话端局。</a:t>
            </a:r>
            <a:endParaRPr lang="zh-CN" altLang="en-US" sz="3600" dirty="0">
              <a:solidFill>
                <a:srgbClr val="000000"/>
              </a:solidFill>
              <a:latin typeface="宋体" panose="02010600030101010101" pitchFamily="2" charset="-122"/>
            </a:endParaRPr>
          </a:p>
          <a:p>
            <a:pPr>
              <a:lnSpc>
                <a:spcPct val="90000"/>
              </a:lnSpc>
              <a:spcBef>
                <a:spcPct val="50000"/>
              </a:spcBef>
              <a:buFont typeface="Wingdings" panose="05000000000000000000" pitchFamily="2" charset="2"/>
              <a:buChar char="§"/>
            </a:pPr>
            <a:endParaRPr lang="zh-CN" altLang="en-US" sz="3600" dirty="0">
              <a:solidFill>
                <a:srgbClr val="000000"/>
              </a:solidFill>
              <a:latin typeface="宋体" panose="02010600030101010101" pitchFamily="2" charset="-122"/>
              <a:cs typeface="Times New Roman" panose="02020603050405020304" pitchFamily="18" charset="0"/>
            </a:endParaRP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 </a:t>
            </a:r>
          </a:p>
          <a:p>
            <a:pPr>
              <a:lnSpc>
                <a:spcPct val="90000"/>
              </a:lnSpc>
              <a:spcBef>
                <a:spcPct val="50000"/>
              </a:spcBef>
              <a:buFont typeface="Wingdings" panose="05000000000000000000" pitchFamily="2" charset="2"/>
              <a:buChar char="§"/>
            </a:pP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四级网的优点是等级结构分明，充分利用较为紧张的电路资源，在电话网发展初期发挥了重要作用。但由于增加了网路转接次数，故可靠性差，接通率低，严重制约着集中监控、集中维护和集中管理的推进，全网优化工作困难。</a:t>
            </a:r>
          </a:p>
          <a:p>
            <a:pPr>
              <a:lnSpc>
                <a:spcPct val="90000"/>
              </a:lnSpc>
              <a:spcBef>
                <a:spcPct val="50000"/>
              </a:spcBef>
              <a:buFont typeface="Wingdings" panose="05000000000000000000" pitchFamily="2" charset="2"/>
              <a:buChar char="§"/>
            </a:pP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２．改进四级网结构</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随着国民经济发展，长途电信网基本建成了以光缆为主体、以数字微波和卫星通信为辅助手段的大容量数字干线传输网。本地网相继开始组建，取消了县级长途交换的功能，完成Ｃ３和Ｃ４交换中心的合并，使得汇接次数大大减少，网络结构大为简化。</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改进后的四级网简化了网路结构，适合于９０年代初期、中期电信网的现状，网络接通率明显提高。但其组网方式很不灵活，随着交换机容量的加大和业务量的发展变化，需要不断地人为调整网络路由、中继配置、均衡话务量，从而影响了网络管理效率和运营效益。</a:t>
            </a: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二、两级网 </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从１９９７年１１月开始全国长途网网路调整，目的就是减少等级，为新世纪向长途无级网演变作好过渡和基础工作。 </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宋体" panose="02010600030101010101" pitchFamily="2" charset="-122"/>
                <a:cs typeface="Times New Roman" panose="02020603050405020304" pitchFamily="18" charset="0"/>
              </a:rPr>
              <a:t>调整方案为，</a:t>
            </a:r>
            <a:r>
              <a:rPr lang="zh-CN" altLang="en-US" sz="3600" dirty="0">
                <a:solidFill>
                  <a:srgbClr val="000000"/>
                </a:solidFill>
              </a:rPr>
              <a:t>即由原来的</a:t>
            </a:r>
            <a:r>
              <a:rPr lang="en-US" altLang="zh-CN" sz="3600" dirty="0">
                <a:solidFill>
                  <a:srgbClr val="000000"/>
                </a:solidFill>
                <a:latin typeface="宋体" panose="02010600030101010101" pitchFamily="2" charset="-122"/>
              </a:rPr>
              <a:t>C1</a:t>
            </a:r>
            <a:r>
              <a:rPr lang="zh-CN" altLang="en-US" sz="3600" dirty="0">
                <a:solidFill>
                  <a:srgbClr val="000000"/>
                </a:solidFill>
              </a:rPr>
              <a:t>、</a:t>
            </a:r>
            <a:r>
              <a:rPr lang="en-US" altLang="zh-CN" sz="3600" dirty="0">
                <a:solidFill>
                  <a:srgbClr val="000000"/>
                </a:solidFill>
                <a:latin typeface="宋体" panose="02010600030101010101" pitchFamily="2" charset="-122"/>
              </a:rPr>
              <a:t>C2</a:t>
            </a:r>
            <a:r>
              <a:rPr lang="zh-CN" altLang="en-US" sz="3600" dirty="0">
                <a:solidFill>
                  <a:srgbClr val="000000"/>
                </a:solidFill>
              </a:rPr>
              <a:t>两级长途交换中心变为一级省际交换中心</a:t>
            </a:r>
            <a:r>
              <a:rPr lang="en-US" altLang="zh-CN" sz="3600" dirty="0">
                <a:solidFill>
                  <a:srgbClr val="000000"/>
                </a:solidFill>
                <a:latin typeface="宋体" panose="02010600030101010101" pitchFamily="2" charset="-122"/>
              </a:rPr>
              <a:t>DC1</a:t>
            </a:r>
            <a:r>
              <a:rPr lang="zh-CN" altLang="en-US" sz="3600" dirty="0">
                <a:solidFill>
                  <a:srgbClr val="000000"/>
                </a:solidFill>
              </a:rPr>
              <a:t>，由原来的</a:t>
            </a:r>
            <a:r>
              <a:rPr lang="en-US" altLang="zh-CN" sz="3600" dirty="0">
                <a:solidFill>
                  <a:srgbClr val="000000"/>
                </a:solidFill>
                <a:latin typeface="宋体" panose="02010600030101010101" pitchFamily="2" charset="-122"/>
              </a:rPr>
              <a:t>C3</a:t>
            </a:r>
            <a:r>
              <a:rPr lang="zh-CN" altLang="en-US" sz="3600" dirty="0">
                <a:solidFill>
                  <a:srgbClr val="000000"/>
                </a:solidFill>
              </a:rPr>
              <a:t>、</a:t>
            </a:r>
            <a:r>
              <a:rPr lang="en-US" altLang="zh-CN" sz="3600" dirty="0">
                <a:solidFill>
                  <a:srgbClr val="000000"/>
                </a:solidFill>
                <a:latin typeface="宋体" panose="02010600030101010101" pitchFamily="2" charset="-122"/>
              </a:rPr>
              <a:t>C4</a:t>
            </a:r>
            <a:r>
              <a:rPr lang="zh-CN" altLang="en-US" sz="3600" dirty="0">
                <a:solidFill>
                  <a:srgbClr val="000000"/>
                </a:solidFill>
              </a:rPr>
              <a:t>两级交换中心组成一级汇接本地网的长途交换中心</a:t>
            </a:r>
            <a:r>
              <a:rPr lang="en-US" altLang="zh-CN" sz="3600" dirty="0">
                <a:solidFill>
                  <a:srgbClr val="000000"/>
                </a:solidFill>
                <a:latin typeface="宋体" panose="02010600030101010101" pitchFamily="2" charset="-122"/>
              </a:rPr>
              <a:t>DC2</a:t>
            </a:r>
            <a:r>
              <a:rPr lang="zh-CN" altLang="en-US" sz="3600" dirty="0">
                <a:solidFill>
                  <a:srgbClr val="000000"/>
                </a:solidFill>
              </a:rPr>
              <a:t>，</a:t>
            </a:r>
            <a:r>
              <a:rPr lang="en-US" altLang="zh-CN" sz="3600" dirty="0">
                <a:solidFill>
                  <a:srgbClr val="000000"/>
                </a:solidFill>
                <a:latin typeface="宋体" panose="02010600030101010101" pitchFamily="2" charset="-122"/>
              </a:rPr>
              <a:t>DC3</a:t>
            </a:r>
            <a:r>
              <a:rPr lang="zh-CN" altLang="en-US" sz="3600" dirty="0">
                <a:solidFill>
                  <a:srgbClr val="000000"/>
                </a:solidFill>
              </a:rPr>
              <a:t>为本地网</a:t>
            </a:r>
            <a:r>
              <a:rPr lang="en-US" altLang="zh-CN" sz="3600" dirty="0">
                <a:solidFill>
                  <a:srgbClr val="000000"/>
                </a:solidFill>
              </a:rPr>
              <a:t>.</a:t>
            </a:r>
            <a:r>
              <a:rPr lang="zh-CN" altLang="en-US" sz="3600" dirty="0">
                <a:solidFill>
                  <a:srgbClr val="000000"/>
                </a:solidFill>
              </a:rPr>
              <a:t>ＤＣ</a:t>
            </a:r>
            <a:r>
              <a:rPr lang="en-US" altLang="zh-CN" sz="3600" dirty="0">
                <a:solidFill>
                  <a:srgbClr val="000000"/>
                </a:solidFill>
              </a:rPr>
              <a:t>1</a:t>
            </a:r>
            <a:r>
              <a:rPr lang="zh-CN" altLang="en-US" sz="3600" dirty="0">
                <a:solidFill>
                  <a:srgbClr val="000000"/>
                </a:solidFill>
              </a:rPr>
              <a:t>：省级交换中心，相当于原Ｃ</a:t>
            </a:r>
            <a:r>
              <a:rPr lang="en-US" altLang="zh-CN" sz="3600" dirty="0">
                <a:solidFill>
                  <a:srgbClr val="000000"/>
                </a:solidFill>
              </a:rPr>
              <a:t>2</a:t>
            </a:r>
            <a:r>
              <a:rPr lang="zh-CN" altLang="en-US" sz="3600" dirty="0">
                <a:solidFill>
                  <a:srgbClr val="000000"/>
                </a:solidFill>
              </a:rPr>
              <a:t>交换中心。设在省会（直辖市）城市，汇接省内长话，端接省会城市本地网长话。在ＤＣ</a:t>
            </a:r>
            <a:r>
              <a:rPr lang="en-US" altLang="zh-CN" sz="3600" dirty="0">
                <a:solidFill>
                  <a:srgbClr val="000000"/>
                </a:solidFill>
              </a:rPr>
              <a:t>1</a:t>
            </a:r>
            <a:r>
              <a:rPr lang="zh-CN" altLang="en-US" sz="3600" dirty="0">
                <a:solidFill>
                  <a:srgbClr val="000000"/>
                </a:solidFill>
              </a:rPr>
              <a:t>平面上各ＤＣ</a:t>
            </a:r>
            <a:r>
              <a:rPr lang="en-US" altLang="zh-CN" sz="3600" dirty="0">
                <a:solidFill>
                  <a:srgbClr val="000000"/>
                </a:solidFill>
              </a:rPr>
              <a:t>1</a:t>
            </a:r>
            <a:r>
              <a:rPr lang="zh-CN" altLang="en-US" sz="3600" dirty="0">
                <a:solidFill>
                  <a:srgbClr val="000000"/>
                </a:solidFill>
              </a:rPr>
              <a:t>局通过骨干路由全互连。 </a:t>
            </a:r>
            <a:br>
              <a:rPr lang="zh-CN" altLang="en-US" sz="3600" dirty="0">
                <a:solidFill>
                  <a:srgbClr val="000000"/>
                </a:solidFill>
              </a:rPr>
            </a:br>
            <a:r>
              <a:rPr lang="zh-CN" altLang="en-US" sz="3600" dirty="0">
                <a:solidFill>
                  <a:srgbClr val="000000"/>
                </a:solidFill>
              </a:rPr>
              <a:t>    ＤＣ</a:t>
            </a:r>
            <a:r>
              <a:rPr lang="en-US" altLang="zh-CN" sz="3600" dirty="0">
                <a:solidFill>
                  <a:srgbClr val="000000"/>
                </a:solidFill>
              </a:rPr>
              <a:t>2</a:t>
            </a:r>
            <a:r>
              <a:rPr lang="zh-CN" altLang="en-US" sz="3600" dirty="0">
                <a:solidFill>
                  <a:srgbClr val="000000"/>
                </a:solidFill>
              </a:rPr>
              <a:t>：本地网交换中心，相当于原Ｃ</a:t>
            </a:r>
            <a:r>
              <a:rPr lang="en-US" altLang="zh-CN" sz="3600" dirty="0">
                <a:solidFill>
                  <a:srgbClr val="000000"/>
                </a:solidFill>
              </a:rPr>
              <a:t>3</a:t>
            </a:r>
            <a:r>
              <a:rPr lang="zh-CN" altLang="en-US" sz="3600" dirty="0">
                <a:solidFill>
                  <a:srgbClr val="000000"/>
                </a:solidFill>
              </a:rPr>
              <a:t>交换中心。设在地（市）本地网的中心城市，端接所在本地网长话业务。在ＤＣ</a:t>
            </a:r>
            <a:r>
              <a:rPr lang="en-US" altLang="zh-CN" sz="3600" dirty="0">
                <a:solidFill>
                  <a:srgbClr val="000000"/>
                </a:solidFill>
              </a:rPr>
              <a:t>2</a:t>
            </a:r>
            <a:r>
              <a:rPr lang="zh-CN" altLang="en-US" sz="3600" dirty="0">
                <a:solidFill>
                  <a:srgbClr val="000000"/>
                </a:solidFill>
              </a:rPr>
              <a:t>平面上，省内各ＤＣ</a:t>
            </a:r>
            <a:r>
              <a:rPr lang="en-US" altLang="zh-CN" sz="3600" dirty="0">
                <a:solidFill>
                  <a:srgbClr val="000000"/>
                </a:solidFill>
              </a:rPr>
              <a:t>2</a:t>
            </a:r>
            <a:r>
              <a:rPr lang="zh-CN" altLang="en-US" sz="3600" dirty="0">
                <a:solidFill>
                  <a:srgbClr val="000000"/>
                </a:solidFill>
              </a:rPr>
              <a:t>局间可以是全互连，也可不是，各ＤＣ</a:t>
            </a:r>
            <a:r>
              <a:rPr lang="en-US" altLang="zh-CN" sz="3600" dirty="0">
                <a:solidFill>
                  <a:srgbClr val="000000"/>
                </a:solidFill>
              </a:rPr>
              <a:t>2</a:t>
            </a:r>
            <a:r>
              <a:rPr lang="zh-CN" altLang="en-US" sz="3600" dirty="0">
                <a:solidFill>
                  <a:srgbClr val="000000"/>
                </a:solidFill>
              </a:rPr>
              <a:t>局通过骨干路由与省城的ＤＣ</a:t>
            </a:r>
            <a:r>
              <a:rPr lang="en-US" altLang="zh-CN" sz="3600" dirty="0">
                <a:solidFill>
                  <a:srgbClr val="000000"/>
                </a:solidFill>
              </a:rPr>
              <a:t>1</a:t>
            </a:r>
            <a:r>
              <a:rPr lang="zh-CN" altLang="en-US" sz="3600" dirty="0">
                <a:solidFill>
                  <a:srgbClr val="000000"/>
                </a:solidFill>
              </a:rPr>
              <a:t>局相连，同时根据话务量的需求可建设跨省的直达路由。 </a:t>
            </a:r>
            <a:br>
              <a:rPr lang="zh-CN" altLang="en-US" sz="3600" dirty="0">
                <a:solidFill>
                  <a:srgbClr val="000000"/>
                </a:solidFill>
              </a:rPr>
            </a:br>
            <a:r>
              <a:rPr lang="zh-CN" altLang="en-US" sz="3600" dirty="0">
                <a:solidFill>
                  <a:srgbClr val="000000"/>
                </a:solidFill>
              </a:rPr>
              <a:t>    ＤＣ</a:t>
            </a:r>
            <a:r>
              <a:rPr lang="en-US" altLang="zh-CN" sz="3600" dirty="0">
                <a:solidFill>
                  <a:srgbClr val="000000"/>
                </a:solidFill>
              </a:rPr>
              <a:t>1</a:t>
            </a:r>
            <a:r>
              <a:rPr lang="zh-CN" altLang="en-US" sz="3600" dirty="0">
                <a:solidFill>
                  <a:srgbClr val="000000"/>
                </a:solidFill>
              </a:rPr>
              <a:t>局主要负责所在省的省际长话业务以及所在本地网长话终端业务，也可能作为其他省ＤＣ</a:t>
            </a:r>
            <a:r>
              <a:rPr lang="en-US" altLang="zh-CN" sz="3600" dirty="0">
                <a:solidFill>
                  <a:srgbClr val="000000"/>
                </a:solidFill>
              </a:rPr>
              <a:t>1</a:t>
            </a:r>
            <a:r>
              <a:rPr lang="zh-CN" altLang="en-US" sz="3600" dirty="0">
                <a:solidFill>
                  <a:srgbClr val="000000"/>
                </a:solidFill>
              </a:rPr>
              <a:t>局间的迂回路由，疏通少量非本汇接区的长途转话业务，省会城市一般设两个ＤＣ</a:t>
            </a:r>
            <a:r>
              <a:rPr lang="en-US" altLang="zh-CN" sz="3600" dirty="0">
                <a:solidFill>
                  <a:srgbClr val="000000"/>
                </a:solidFill>
              </a:rPr>
              <a:t>1</a:t>
            </a:r>
            <a:r>
              <a:rPr lang="zh-CN" altLang="en-US" sz="3600" dirty="0">
                <a:solidFill>
                  <a:srgbClr val="000000"/>
                </a:solidFill>
              </a:rPr>
              <a:t>局。ＤＣ</a:t>
            </a:r>
            <a:r>
              <a:rPr lang="en-US" altLang="zh-CN" sz="3600" dirty="0">
                <a:solidFill>
                  <a:srgbClr val="000000"/>
                </a:solidFill>
              </a:rPr>
              <a:t>2</a:t>
            </a:r>
            <a:r>
              <a:rPr lang="zh-CN" altLang="en-US" sz="3600" dirty="0">
                <a:solidFill>
                  <a:srgbClr val="000000"/>
                </a:solidFill>
              </a:rPr>
              <a:t>局主要负责所在本地网的长话终端业务，也可作为省内ＤＣ</a:t>
            </a:r>
            <a:r>
              <a:rPr lang="en-US" altLang="zh-CN" sz="3600" dirty="0">
                <a:solidFill>
                  <a:srgbClr val="000000"/>
                </a:solidFill>
              </a:rPr>
              <a:t>2</a:t>
            </a:r>
            <a:r>
              <a:rPr lang="zh-CN" altLang="en-US" sz="3600" dirty="0">
                <a:solidFill>
                  <a:srgbClr val="000000"/>
                </a:solidFill>
              </a:rPr>
              <a:t>局之间的迂回路由，疏通少量长途转话业务。 </a:t>
            </a:r>
          </a:p>
          <a:p>
            <a:pPr>
              <a:lnSpc>
                <a:spcPct val="90000"/>
              </a:lnSpc>
              <a:spcBef>
                <a:spcPct val="50000"/>
              </a:spcBef>
              <a:buFont typeface="Wingdings" panose="05000000000000000000" pitchFamily="2" charset="2"/>
              <a:buChar char="§"/>
            </a:pPr>
            <a:endParaRPr lang="zh-CN" altLang="en-US" sz="3600" dirty="0">
              <a:solidFill>
                <a:srgbClr val="000000"/>
              </a:solidFill>
              <a:latin typeface="宋体" panose="02010600030101010101" pitchFamily="2" charset="-122"/>
            </a:endParaRP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长途电话二级网结构及网路组织示意图如图２所示，它是针对现有条件提出的从二级到无级，从固定到动态的过渡网络。目前我国长话网已形成两级网的结构，网路连接非常清晰，只是选路技术还未能更新为无级固定选路方式，不能完全适应两级网的结构。</a:t>
            </a:r>
          </a:p>
          <a:p>
            <a:pPr>
              <a:lnSpc>
                <a:spcPct val="90000"/>
              </a:lnSpc>
              <a:spcBef>
                <a:spcPct val="50000"/>
              </a:spcBef>
              <a:buFont typeface="Wingdings" panose="05000000000000000000" pitchFamily="2" charset="2"/>
              <a:buChar char="§"/>
            </a:pP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无级固定</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是指选路计划采用</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固定</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，选路结构在同一平面采用</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无级</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的一种选路规则。</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固定</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指在路由选择时是按预先制定的路由及顺序进行选路，这样设置的路由一般在一段时间内是固定不变的；</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无级</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指在同一平面的呼叫进行迂回路由选择时各交换中心不分等级。该平面上的任一交换中心在满足一定原则条件时，均可作为其他两个交换中心之间安全迂回路由的转接点，并且呼叫在同一平面上所经的路由串接段数最多为２。实施无级固定选路网的基本条件是同一平面上各交换节点形成网状网。 </a:t>
            </a: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有关长途电话二级网分平面实施</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固定无级</a:t>
            </a:r>
            <a:r>
              <a:rPr lang="zh-CN" altLang="en-US" sz="3600" dirty="0">
                <a:solidFill>
                  <a:srgbClr val="000000"/>
                </a:solidFill>
                <a:latin typeface="Times New Roman" panose="02020603050405020304"/>
                <a:cs typeface="Times New Roman" panose="02020603050405020304" pitchFamily="18" charset="0"/>
              </a:rPr>
              <a:t>”</a:t>
            </a:r>
            <a:r>
              <a:rPr lang="zh-CN" altLang="en-US" sz="3600" dirty="0">
                <a:solidFill>
                  <a:srgbClr val="000000"/>
                </a:solidFill>
                <a:latin typeface="宋体" panose="02010600030101010101" pitchFamily="2" charset="-122"/>
                <a:cs typeface="Times New Roman" panose="02020603050405020304" pitchFamily="18" charset="0"/>
              </a:rPr>
              <a:t>的选路规则及其相关路由表，中国电信集团公司正在进一步研究，经模拟并在网上实验后再推广执行。ＤＣ１平面实现的条件较ＤＣ２平面好，有望近二三年内实现。</a:t>
            </a:r>
          </a:p>
          <a:p>
            <a:pPr>
              <a:lnSpc>
                <a:spcPct val="90000"/>
              </a:lnSpc>
              <a:spcBef>
                <a:spcPct val="50000"/>
              </a:spcBef>
              <a:buFont typeface="Wingdings" panose="05000000000000000000" pitchFamily="2" charset="2"/>
              <a:buChar char="§"/>
            </a:pPr>
            <a:r>
              <a:rPr lang="zh-CN" altLang="en-US" sz="3600" dirty="0">
                <a:solidFill>
                  <a:srgbClr val="000000"/>
                </a:solidFill>
                <a:latin typeface="宋体" panose="02010600030101010101" pitchFamily="2" charset="-122"/>
                <a:cs typeface="Times New Roman" panose="02020603050405020304" pitchFamily="18" charset="0"/>
              </a:rPr>
              <a:t>三、无线动态选路网 </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无级动态选路网相对二级固定选路网而言，是适应电信网中普遍存在的话务量不一致而出现的一种新技术，与传统网络结构有本质区别。所有交换中心不分等级，完全平等，各长途交换机利用计算机控制智能可以在整个网路中灵活选择最经济、最空闲的通路，即在任何时候都可以充分利用网路中的空闲电路疏通业务。而且，在完成同样的接续中，可选择的路由及选择的顺序随时间或网中负荷的变化而变动。可以看出，无级动态技术的优越性在于灵活性和自适应性，从而大大提高接通率和适应综合业务网；同时，网络结构的简单又使设计和管理简化，节省费用，降低投资。但它对网络的发达程度和设备之间的配合要求特别高，是网络运行的理想情况。 </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从２０世纪８０年代中期开始，一些发达国家的长途交换网路均进行了结构变革，采用了长途无级结构，并实施了动态选路。美国在１９８４年成为世界上第一个在长途网上采用无级动态网技术的国家，从而打破了长途交换网分为若干级的传统网路组织原则。网路结构的简化使长途交换网的网路性能达到前所未有的水平，运营者从中获得了巨大的效益。但对于发展中国家来说，必须要有充分足够的时间和投资进行网络改造和技术更新，因此是一个长期的过程。</a:t>
            </a:r>
            <a:br>
              <a:rPr lang="zh-CN" altLang="en-US" sz="3600" dirty="0">
                <a:solidFill>
                  <a:srgbClr val="000000"/>
                </a:solidFill>
                <a:latin typeface="宋体" panose="02010600030101010101" pitchFamily="2" charset="-122"/>
                <a:cs typeface="Times New Roman" panose="02020603050405020304" pitchFamily="18" charset="0"/>
              </a:rPr>
            </a:br>
            <a:r>
              <a:rPr lang="zh-CN" altLang="en-US" sz="3600" dirty="0">
                <a:solidFill>
                  <a:srgbClr val="000000"/>
                </a:solidFill>
                <a:latin typeface="Times New Roman" panose="02020603050405020304"/>
                <a:cs typeface="Times New Roman" panose="02020603050405020304" pitchFamily="18" charset="0"/>
              </a:rPr>
              <a:t>    </a:t>
            </a:r>
            <a:r>
              <a:rPr lang="zh-CN" altLang="en-US" sz="3600" dirty="0">
                <a:solidFill>
                  <a:srgbClr val="000000"/>
                </a:solidFill>
                <a:latin typeface="宋体" panose="02010600030101010101" pitchFamily="2" charset="-122"/>
                <a:cs typeface="Times New Roman" panose="02020603050405020304" pitchFamily="18" charset="0"/>
              </a:rPr>
              <a:t>从我国长途电话网路结构的演变历史与发展趋势来看，总的目标和要求是一致的，都是为了使网络结构更加清晰、简化，使网络资源更加均衡合理，运行效率充分提高，使网络管理工作迈上新台阶，这也是网路的发展对网路等级结构发挥宏观指导作用的主要表现。根据动态无级网技术本身的特点和国外发展的经验，结合我国电话网规模庞大，各地话务负荷不均匀的特点，我国长话网路结构的最终趋势是发展成为无级动态网。</a:t>
            </a:r>
          </a:p>
          <a:p>
            <a:pPr>
              <a:lnSpc>
                <a:spcPct val="90000"/>
              </a:lnSpc>
            </a:pPr>
            <a:endParaRPr lang="zh-CN" altLang="en-US" dirty="0"/>
          </a:p>
          <a:p>
            <a:pPr>
              <a:lnSpc>
                <a:spcPct val="90000"/>
              </a:lnSpc>
              <a:spcBef>
                <a:spcPct val="20000"/>
              </a:spcBef>
              <a:buFont typeface="Wingdings" panose="05000000000000000000" pitchFamily="2" charset="2"/>
              <a:buChar char=""/>
            </a:pPr>
            <a:endParaRPr lang="en-US" altLang="zh-CN" sz="3200" b="1" dirty="0">
              <a:solidFill>
                <a:srgbClr val="000099"/>
              </a:solidFill>
              <a:latin typeface="楷体_GB2312" panose="02010609030101010101" pitchFamily="49" charset="-122"/>
              <a:ea typeface="楷体_GB2312" panose="02010609030101010101" pitchFamily="49"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CD19E2-C521-4F36-91CE-11990614258A}" type="slidenum">
              <a:rPr lang="en-US" altLang="zh-CN"/>
              <a:t>62</a:t>
            </a:fld>
            <a:endParaRPr lang="en-US" altLang="zh-CN"/>
          </a:p>
        </p:txBody>
      </p:sp>
      <p:sp>
        <p:nvSpPr>
          <p:cNvPr id="743426" name="Rectangle 2"/>
          <p:cNvSpPr>
            <a:spLocks noGrp="1" noRot="1" noChangeAspect="1" noChangeArrowheads="1" noTextEdit="1"/>
          </p:cNvSpPr>
          <p:nvPr>
            <p:ph type="sldImg"/>
          </p:nvPr>
        </p:nvSpPr>
        <p:spPr/>
      </p:sp>
      <p:sp>
        <p:nvSpPr>
          <p:cNvPr id="743427" name="Rectangle 3"/>
          <p:cNvSpPr>
            <a:spLocks noGrp="1" noChangeArrowheads="1"/>
          </p:cNvSpPr>
          <p:nvPr>
            <p:ph type="body" idx="1"/>
          </p:nvPr>
        </p:nvSpPr>
        <p:spPr>
          <a:xfrm>
            <a:off x="914400" y="4343400"/>
            <a:ext cx="5029200" cy="4114800"/>
          </a:xfrm>
        </p:spPr>
        <p:txBody>
          <a:bodyPr lIns="91431" tIns="45716" rIns="91431" bIns="45716"/>
          <a:lstStyle/>
          <a:p>
            <a:r>
              <a:rPr lang="en-US" altLang="zh-CN" dirty="0"/>
              <a:t>IPv4</a:t>
            </a:r>
            <a:r>
              <a:rPr lang="zh-CN" altLang="en-US" dirty="0"/>
              <a:t>中，地址是用户拥有的。也就是说，一旦用户从某机构处申请到一段地址空间，他就永远使用该地址空间，而不管他是从哪个因特网服务提供者（</a:t>
            </a:r>
            <a:r>
              <a:rPr lang="en-US" altLang="zh-CN" dirty="0"/>
              <a:t>ISP</a:t>
            </a:r>
            <a:r>
              <a:rPr lang="zh-CN" altLang="en-US" dirty="0"/>
              <a:t>）处获得服务。这种方式的缺点是</a:t>
            </a:r>
            <a:r>
              <a:rPr lang="en-US" altLang="zh-CN" dirty="0"/>
              <a:t>ISP</a:t>
            </a:r>
            <a:r>
              <a:rPr lang="zh-CN" altLang="en-US" dirty="0"/>
              <a:t>必须在路由表中为每个用户的网络号维护一条表项。随着用户数的增加，会出现大量无法会聚的特殊路由，即使无类别域间路由（</a:t>
            </a:r>
            <a:r>
              <a:rPr lang="en-US" altLang="zh-CN" dirty="0"/>
              <a:t>CIDR</a:t>
            </a:r>
            <a:r>
              <a:rPr lang="zh-CN" altLang="en-US" dirty="0"/>
              <a:t>）也不能处理这样的路由表爆炸现象。     </a:t>
            </a:r>
            <a:r>
              <a:rPr lang="en-US" altLang="zh-CN" dirty="0"/>
              <a:t>IPv6</a:t>
            </a:r>
            <a:r>
              <a:rPr lang="zh-CN" altLang="en-US" dirty="0"/>
              <a:t>改变了地址的分配方式，从用户拥有变成了</a:t>
            </a:r>
            <a:r>
              <a:rPr lang="en-US" altLang="zh-CN" dirty="0"/>
              <a:t>ISP</a:t>
            </a:r>
            <a:r>
              <a:rPr lang="zh-CN" altLang="en-US" dirty="0"/>
              <a:t>拥有。全球网络号由因特网地址分配机构（</a:t>
            </a:r>
            <a:r>
              <a:rPr lang="en-US" altLang="zh-CN" dirty="0"/>
              <a:t>IANA</a:t>
            </a:r>
            <a:r>
              <a:rPr lang="zh-CN" altLang="en-US" dirty="0"/>
              <a:t>）分配给</a:t>
            </a:r>
            <a:r>
              <a:rPr lang="en-US" altLang="zh-CN" dirty="0"/>
              <a:t>ISP</a:t>
            </a:r>
            <a:r>
              <a:rPr lang="zh-CN" altLang="en-US" dirty="0"/>
              <a:t>，用户的全球网络地址是</a:t>
            </a:r>
            <a:r>
              <a:rPr lang="en-US" altLang="zh-CN" dirty="0"/>
              <a:t>ISP</a:t>
            </a:r>
            <a:r>
              <a:rPr lang="zh-CN" altLang="en-US" dirty="0"/>
              <a:t>地址空间的子集。每当用户改变</a:t>
            </a:r>
            <a:r>
              <a:rPr lang="en-US" altLang="zh-CN" dirty="0"/>
              <a:t>ISP</a:t>
            </a:r>
            <a:r>
              <a:rPr lang="zh-CN" altLang="en-US" dirty="0"/>
              <a:t>时，全球网络地址必须更新为新</a:t>
            </a:r>
            <a:r>
              <a:rPr lang="en-US" altLang="zh-CN" dirty="0"/>
              <a:t>ISP</a:t>
            </a:r>
            <a:r>
              <a:rPr lang="zh-CN" altLang="en-US" dirty="0"/>
              <a:t>提供的地址。这样</a:t>
            </a:r>
            <a:r>
              <a:rPr lang="en-US" altLang="zh-CN" dirty="0"/>
              <a:t>ISP</a:t>
            </a:r>
            <a:r>
              <a:rPr lang="zh-CN" altLang="en-US" dirty="0"/>
              <a:t>能有效地控制路由信息，避免路由爆炸现象的出现</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804545" indent="-309245">
              <a:spcBef>
                <a:spcPct val="30000"/>
              </a:spcBef>
              <a:defRPr sz="1300">
                <a:solidFill>
                  <a:schemeClr val="tx1"/>
                </a:solidFill>
                <a:latin typeface="Calibri" panose="020F0502020204030204" pitchFamily="34" charset="0"/>
                <a:ea typeface="宋体" panose="02010600030101010101" pitchFamily="2" charset="-122"/>
              </a:defRPr>
            </a:lvl2pPr>
            <a:lvl3pPr marL="1238250" indent="-247650">
              <a:spcBef>
                <a:spcPct val="30000"/>
              </a:spcBef>
              <a:defRPr sz="1300">
                <a:solidFill>
                  <a:schemeClr val="tx1"/>
                </a:solidFill>
                <a:latin typeface="Calibri" panose="020F0502020204030204" pitchFamily="34" charset="0"/>
                <a:ea typeface="宋体" panose="02010600030101010101" pitchFamily="2" charset="-122"/>
              </a:defRPr>
            </a:lvl3pPr>
            <a:lvl4pPr marL="1733550" indent="-247650">
              <a:spcBef>
                <a:spcPct val="30000"/>
              </a:spcBef>
              <a:defRPr sz="1300">
                <a:solidFill>
                  <a:schemeClr val="tx1"/>
                </a:solidFill>
                <a:latin typeface="Calibri" panose="020F0502020204030204" pitchFamily="34" charset="0"/>
                <a:ea typeface="宋体" panose="02010600030101010101" pitchFamily="2" charset="-122"/>
              </a:defRPr>
            </a:lvl4pPr>
            <a:lvl5pPr marL="2228850" indent="-247650">
              <a:spcBef>
                <a:spcPct val="30000"/>
              </a:spcBef>
              <a:defRPr sz="1300">
                <a:solidFill>
                  <a:schemeClr val="tx1"/>
                </a:solidFill>
                <a:latin typeface="Calibri" panose="020F0502020204030204" pitchFamily="34" charset="0"/>
                <a:ea typeface="宋体" panose="02010600030101010101" pitchFamily="2" charset="-122"/>
              </a:defRPr>
            </a:lvl5pPr>
            <a:lvl6pPr marL="2723515" indent="-24765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3218815" indent="-24765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714115" indent="-24765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4209415" indent="-24765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1AEA3E44-A790-44C6-8A8D-A52DC1BBDC40}" type="slidenum">
              <a:rPr lang="en-US" altLang="zh-TW">
                <a:solidFill>
                  <a:prstClr val="black"/>
                </a:solidFill>
                <a:latin typeface="Arial" panose="020B0604020202020204" pitchFamily="34" charset="0"/>
                <a:ea typeface="华文行楷" panose="02010800040101010101" pitchFamily="2" charset="-122"/>
              </a:rPr>
              <a:t>63</a:t>
            </a:fld>
            <a:endParaRPr lang="en-US" altLang="zh-TW">
              <a:solidFill>
                <a:prstClr val="black"/>
              </a:solidFill>
              <a:latin typeface="Arial" panose="020B0604020202020204" pitchFamily="34" charset="0"/>
              <a:ea typeface="华文行楷" panose="02010800040101010101" pitchFamily="2" charset="-122"/>
            </a:endParaRPr>
          </a:p>
        </p:txBody>
      </p:sp>
      <p:sp>
        <p:nvSpPr>
          <p:cNvPr id="354307"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4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4588" y="685800"/>
            <a:ext cx="4572000" cy="3429000"/>
          </a:xfrm>
        </p:spPr>
      </p:sp>
      <p:sp>
        <p:nvSpPr>
          <p:cNvPr id="890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65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幻灯片图像占位符 1"/>
          <p:cNvSpPr>
            <a:spLocks noGrp="1" noRot="1" noChangeAspect="1" noChangeArrowheads="1" noTextEdit="1"/>
          </p:cNvSpPr>
          <p:nvPr>
            <p:ph type="sldImg" idx="4294967295"/>
          </p:nvPr>
        </p:nvSpPr>
        <p:spPr>
          <a:xfrm>
            <a:off x="992188" y="768350"/>
            <a:ext cx="5114925" cy="3836988"/>
          </a:xfrm>
        </p:spPr>
      </p:sp>
      <p:sp>
        <p:nvSpPr>
          <p:cNvPr id="476163" name="备注占位符 2"/>
          <p:cNvSpPr>
            <a:spLocks noGrp="1" noChangeArrowheads="1"/>
          </p:cNvSpPr>
          <p:nvPr>
            <p:ph type="body" idx="4294967295"/>
          </p:nvPr>
        </p:nvSpPr>
        <p:spPr/>
        <p:txBody>
          <a:bodyPr/>
          <a:lstStyle/>
          <a:p>
            <a:r>
              <a:rPr lang="en-US" altLang="zh-CN" smtClean="0"/>
              <a:t>2019.3.15</a:t>
            </a:r>
            <a:endParaRPr lang="zh-CN" altLang="en-US" smtClean="0"/>
          </a:p>
        </p:txBody>
      </p:sp>
      <p:sp>
        <p:nvSpPr>
          <p:cNvPr id="4761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42F69FAA-A6C0-4C2F-87D0-A8C0A49402A1}" type="slidenum">
              <a:rPr lang="en-US" altLang="zh-CN" sz="1300">
                <a:solidFill>
                  <a:prstClr val="black"/>
                </a:solidFill>
                <a:latin typeface="Tahoma" panose="020B0604030504040204" pitchFamily="34" charset="0"/>
              </a:rPr>
              <a:t>67</a:t>
            </a:fld>
            <a:endParaRPr lang="en-US" altLang="zh-CN" sz="1300">
              <a:solidFill>
                <a:prstClr val="black"/>
              </a:solidFill>
              <a:latin typeface="Tahoma" panose="020B060403050404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ClrTx/>
              <a:buSzTx/>
              <a:buFontTx/>
              <a:buNone/>
            </a:pPr>
            <a:fld id="{2FBC554F-2439-41A5-985A-C9FE0225306D}" type="slidenum">
              <a:rPr lang="en-US" altLang="zh-CN" sz="1300" smtClean="0">
                <a:solidFill>
                  <a:srgbClr val="000000"/>
                </a:solidFill>
                <a:latin typeface="Arial" panose="020B0604020202020204" pitchFamily="34" charset="0"/>
              </a:rPr>
              <a:t>69</a:t>
            </a:fld>
            <a:endParaRPr lang="en-US" altLang="zh-CN" sz="1300" smtClean="0">
              <a:solidFill>
                <a:srgbClr val="000000"/>
              </a:solidFill>
              <a:latin typeface="Arial" panose="020B0604020202020204" pitchFamily="34" charset="0"/>
            </a:endParaRPr>
          </a:p>
        </p:txBody>
      </p:sp>
      <p:sp>
        <p:nvSpPr>
          <p:cNvPr id="477187" name="Rectangle 2"/>
          <p:cNvSpPr>
            <a:spLocks noGrp="1" noRot="1" noChangeAspect="1" noChangeArrowheads="1" noTextEdit="1"/>
          </p:cNvSpPr>
          <p:nvPr>
            <p:ph type="sldImg" idx="4294967295"/>
          </p:nvPr>
        </p:nvSpPr>
        <p:spPr>
          <a:xfrm>
            <a:off x="992188" y="768350"/>
            <a:ext cx="5114925" cy="3836988"/>
          </a:xfrm>
        </p:spPr>
      </p:sp>
      <p:sp>
        <p:nvSpPr>
          <p:cNvPr id="477188"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幻灯片图像占位符 1"/>
          <p:cNvSpPr>
            <a:spLocks noGrp="1" noRot="1" noChangeAspect="1" noChangeArrowheads="1" noTextEdit="1"/>
          </p:cNvSpPr>
          <p:nvPr>
            <p:ph type="sldImg" idx="4294967295"/>
          </p:nvPr>
        </p:nvSpPr>
        <p:spPr>
          <a:xfrm>
            <a:off x="992188" y="768350"/>
            <a:ext cx="5114925" cy="3836988"/>
          </a:xfrm>
        </p:spPr>
      </p:sp>
      <p:sp>
        <p:nvSpPr>
          <p:cNvPr id="478211" name="备注占位符 2"/>
          <p:cNvSpPr>
            <a:spLocks noGrp="1" noChangeArrowheads="1"/>
          </p:cNvSpPr>
          <p:nvPr>
            <p:ph type="body" idx="4294967295"/>
          </p:nvPr>
        </p:nvSpPr>
        <p:spPr/>
        <p:txBody>
          <a:bodyPr/>
          <a:lstStyle/>
          <a:p>
            <a:r>
              <a:rPr lang="en-US" altLang="zh-CN" smtClean="0"/>
              <a:t>2015.6.29</a:t>
            </a:r>
            <a:endParaRPr lang="zh-CN" altLang="en-US" smtClean="0"/>
          </a:p>
        </p:txBody>
      </p:sp>
      <p:sp>
        <p:nvSpPr>
          <p:cNvPr id="47821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642A809A-E6D7-4A9F-9AD8-D90235554127}" type="slidenum">
              <a:rPr lang="en-US" altLang="zh-CN" sz="1300">
                <a:solidFill>
                  <a:srgbClr val="000000"/>
                </a:solidFill>
                <a:latin typeface="Arial" panose="020B0604020202020204" pitchFamily="34" charset="0"/>
              </a:rPr>
              <a:t>70</a:t>
            </a:fld>
            <a:endParaRPr lang="en-US" altLang="zh-CN" sz="1300">
              <a:solidFill>
                <a:srgbClr val="000000"/>
              </a:solidFill>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南向接口</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管理其他厂家网管或设备的接口</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即向下提供的接口</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北向接口</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提供给其他厂家或运营商进行接入和管理的接口</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即向上提供的接口。</a:t>
            </a:r>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73</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SDN</a:t>
            </a:r>
            <a:r>
              <a:rPr lang="zh-CN" altLang="zh-CN" sz="1200" dirty="0" smtClean="0">
                <a:latin typeface="微软雅黑" panose="020B0503020204020204" pitchFamily="34" charset="-122"/>
                <a:ea typeface="微软雅黑" panose="020B0503020204020204" pitchFamily="34" charset="-122"/>
              </a:rPr>
              <a:t>网络中，网络设备只负责单纯的数据转发，可以采用通用的硬件；而原来负责控制的操作系统将提炼为独立的网络操作系统，由其负责对不同业务特性的适配，而且网络操作系统和业务特性以及硬件设备之间的通信都是可以通过编程实现</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B72C62D-4A6F-41D9-B56E-AE301D80A0CD}" type="slidenum">
              <a:rPr lang="en-US" altLang="zh-CN" smtClean="0"/>
              <a:t>74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SNS</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Social Network Service</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，社交网络服务</a:t>
            </a:r>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77</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smtClean="0"/>
              <a:t>2016.9.14</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2016.9.7</a:t>
            </a:r>
            <a:r>
              <a:rPr lang="zh-CN" altLang="en-US" dirty="0" smtClean="0"/>
              <a:t>上午</a:t>
            </a:r>
            <a:r>
              <a:rPr lang="en-US" altLang="zh-CN" dirty="0" smtClean="0"/>
              <a:t>12</a:t>
            </a:r>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85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74733777-B4F1-4454-8FE7-BCD96B4F2224}" type="slidenum">
              <a:rPr lang="en-US" altLang="zh-CN" sz="1300">
                <a:solidFill>
                  <a:prstClr val="black"/>
                </a:solidFill>
                <a:latin typeface="Tahoma" panose="020B0604030504040204" pitchFamily="34" charset="0"/>
              </a:rPr>
              <a:t>86</a:t>
            </a:fld>
            <a:endParaRPr lang="en-US" altLang="zh-CN" sz="1300">
              <a:solidFill>
                <a:prstClr val="black"/>
              </a:solidFill>
              <a:latin typeface="Tahoma" panose="020B0604030504040204" pitchFamily="34" charset="0"/>
            </a:endParaRPr>
          </a:p>
        </p:txBody>
      </p:sp>
      <p:sp>
        <p:nvSpPr>
          <p:cNvPr id="485379" name="Rectangle 2"/>
          <p:cNvSpPr>
            <a:spLocks noGrp="1" noRot="1" noChangeAspect="1" noChangeArrowheads="1" noTextEdit="1"/>
          </p:cNvSpPr>
          <p:nvPr>
            <p:ph type="sldImg" idx="4294967295"/>
          </p:nvPr>
        </p:nvSpPr>
        <p:spPr>
          <a:xfrm>
            <a:off x="992188" y="768350"/>
            <a:ext cx="5114925" cy="3836988"/>
          </a:xfrm>
        </p:spPr>
      </p:sp>
      <p:sp>
        <p:nvSpPr>
          <p:cNvPr id="485380" name="Rectangle 3"/>
          <p:cNvSpPr>
            <a:spLocks noGrp="1" noChangeArrowheads="1"/>
          </p:cNvSpPr>
          <p:nvPr>
            <p:ph type="body" idx="4294967295"/>
          </p:nvPr>
        </p:nvSpPr>
        <p:spPr/>
        <p:txBody>
          <a:bodyPr/>
          <a:lstStyle/>
          <a:p>
            <a:pPr eaLnBrk="1" hangingPunct="1"/>
            <a:r>
              <a:rPr lang="en-US" altLang="zh-CN" smtClean="0"/>
              <a:t>2014.3.2</a:t>
            </a:r>
          </a:p>
          <a:p>
            <a:pPr eaLnBrk="1" hangingPunct="1"/>
            <a:r>
              <a:rPr lang="zh-CN" altLang="en-US" smtClean="0"/>
              <a:t>学完本课程后，要将本图细化，对图中每一个部分加入其细节内容。</a:t>
            </a:r>
          </a:p>
          <a:p>
            <a:pPr eaLnBrk="1" hangingPunct="1"/>
            <a:r>
              <a:rPr lang="zh-CN" altLang="en-US" smtClean="0"/>
              <a:t>在今后的学习和工作中，不断添加，充实它、细化它。</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1FA2B26-F091-416D-9C46-F08DC8F544DA}" type="slidenum">
              <a:rPr kumimoji="1" lang="en-US" altLang="zh-CN" smtClean="0">
                <a:latin typeface="Times New Roman" panose="02020603050405020304" pitchFamily="18" charset="0"/>
              </a:rPr>
              <a:t>90</a:t>
            </a:fld>
            <a:endParaRPr kumimoji="1" lang="en-US" altLang="zh-CN" smtClean="0">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xfrm>
            <a:off x="914400" y="4343400"/>
            <a:ext cx="5029200" cy="4114800"/>
          </a:xfrm>
          <a:noFill/>
        </p:spPr>
        <p:txBody>
          <a:bodyPr/>
          <a:lstStyle/>
          <a:p>
            <a:pPr eaLnBrk="1" hangingPunct="1"/>
            <a:endParaRPr lang="zh-CN" altLang="en-US" dirty="0" smtClean="0">
              <a:solidFill>
                <a:srgbClr val="000000"/>
              </a:solidFill>
            </a:endParaRPr>
          </a:p>
          <a:p>
            <a:pPr eaLnBrk="1" hangingPunct="1"/>
            <a:r>
              <a:rPr lang="zh-CN" altLang="en-US" dirty="0" smtClean="0">
                <a:solidFill>
                  <a:srgbClr val="000000"/>
                </a:solidFill>
              </a:rPr>
              <a:t>通信技术日新月异，技术的发展，用户需求的推动，使得通信终端的种类繁多，如按照功能，电话可分为：拨号盘式、按键式、无绳子母式、录音式、投币式、磁卡式、数字式等。还有许多智能、多媒体终端。</a:t>
            </a:r>
          </a:p>
          <a:p>
            <a:pPr eaLnBrk="1" hangingPunct="1"/>
            <a:r>
              <a:rPr lang="zh-CN" altLang="en-US" dirty="0" smtClean="0"/>
              <a:t>数字电话：能将模拟话音信号转换成数字信号，与</a:t>
            </a:r>
            <a:r>
              <a:rPr lang="en-US" altLang="zh-CN" dirty="0" smtClean="0"/>
              <a:t>ISDN</a:t>
            </a:r>
            <a:r>
              <a:rPr lang="zh-CN" altLang="en-US" dirty="0" smtClean="0"/>
              <a:t>等数字电话网直接接续的电话机。</a:t>
            </a:r>
          </a:p>
          <a:p>
            <a:pPr eaLnBrk="1" hangingPunct="1"/>
            <a:r>
              <a:rPr lang="zh-CN" altLang="en-US" dirty="0" smtClean="0"/>
              <a:t>目前，市面上已经没有</a:t>
            </a:r>
            <a:r>
              <a:rPr lang="en-US" altLang="zh-CN" dirty="0" smtClean="0"/>
              <a:t>G1</a:t>
            </a:r>
            <a:r>
              <a:rPr lang="zh-CN" altLang="en-US" dirty="0" smtClean="0"/>
              <a:t>，</a:t>
            </a:r>
            <a:r>
              <a:rPr lang="en-US" altLang="zh-CN" dirty="0" smtClean="0"/>
              <a:t>G2</a:t>
            </a:r>
            <a:r>
              <a:rPr lang="zh-CN" altLang="en-US" dirty="0" smtClean="0"/>
              <a:t>传真机型，</a:t>
            </a:r>
            <a:r>
              <a:rPr lang="en-US" altLang="zh-CN" dirty="0" smtClean="0"/>
              <a:t>G3</a:t>
            </a:r>
            <a:r>
              <a:rPr lang="zh-CN" altLang="en-US" dirty="0" smtClean="0"/>
              <a:t>为市场主力，</a:t>
            </a:r>
            <a:r>
              <a:rPr lang="en-US" altLang="zh-CN" dirty="0" smtClean="0"/>
              <a:t>G4</a:t>
            </a:r>
            <a:r>
              <a:rPr lang="zh-CN" altLang="en-US" dirty="0" smtClean="0"/>
              <a:t>传真机主要用于</a:t>
            </a:r>
            <a:r>
              <a:rPr lang="en-US" altLang="zh-CN" dirty="0" smtClean="0"/>
              <a:t>ISDN</a:t>
            </a:r>
            <a:r>
              <a:rPr lang="zh-CN" altLang="en-US" dirty="0" smtClean="0"/>
              <a:t>数字网络上。</a:t>
            </a:r>
          </a:p>
          <a:p>
            <a:pPr algn="just" eaLnBrk="1" hangingPunct="1"/>
            <a:r>
              <a:rPr lang="zh-CN" altLang="en-US" dirty="0" smtClean="0"/>
              <a:t>机顶盒（</a:t>
            </a:r>
            <a:r>
              <a:rPr lang="en-US" altLang="zh-CN" dirty="0" smtClean="0">
                <a:solidFill>
                  <a:srgbClr val="000000"/>
                </a:solidFill>
              </a:rPr>
              <a:t>set-top-box</a:t>
            </a:r>
            <a:r>
              <a:rPr lang="zh-CN" altLang="en-US" dirty="0" smtClean="0">
                <a:solidFill>
                  <a:srgbClr val="000000"/>
                </a:solidFill>
              </a:rPr>
              <a:t>）</a:t>
            </a:r>
            <a:r>
              <a:rPr lang="zh-CN" altLang="en-US" dirty="0" smtClean="0"/>
              <a:t>：放在在电视机顶部的一种小盒子，与电视机和有线电视的同轴电缆相连，用来点播电视节目和上网。</a:t>
            </a:r>
            <a:r>
              <a:rPr lang="zh-CN" altLang="en-US" dirty="0" smtClean="0">
                <a:solidFill>
                  <a:srgbClr val="000000"/>
                </a:solidFill>
              </a:rPr>
              <a:t>电视与因特网之间的桥梁。</a:t>
            </a:r>
            <a:r>
              <a:rPr lang="zh-CN" altLang="en-US" dirty="0" smtClean="0"/>
              <a:t> </a:t>
            </a:r>
          </a:p>
          <a:p>
            <a:pPr algn="just" eaLnBrk="1" hangingPunct="1"/>
            <a:endParaRPr lang="zh-CN" altLang="en-US" dirty="0" smtClean="0"/>
          </a:p>
          <a:p>
            <a:pPr eaLnBrk="1" hangingPunct="1"/>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p:spPr>
        <p:txBody>
          <a:bodyPr/>
          <a:lstStyle>
            <a:lvl1pPr defTabSz="925195" eaLnBrk="0" hangingPunct="0">
              <a:defRPr>
                <a:solidFill>
                  <a:schemeClr val="tx1"/>
                </a:solidFill>
                <a:latin typeface="Arial" panose="020B0604020202020204" pitchFamily="34" charset="0"/>
                <a:ea typeface="宋体" panose="02010600030101010101" pitchFamily="2" charset="-122"/>
              </a:defRPr>
            </a:lvl1pPr>
            <a:lvl2pPr marL="742950" indent="-285750" defTabSz="925195" eaLnBrk="0" hangingPunct="0">
              <a:defRPr>
                <a:solidFill>
                  <a:schemeClr val="tx1"/>
                </a:solidFill>
                <a:latin typeface="Arial" panose="020B0604020202020204" pitchFamily="34" charset="0"/>
                <a:ea typeface="宋体" panose="02010600030101010101" pitchFamily="2" charset="-122"/>
              </a:defRPr>
            </a:lvl2pPr>
            <a:lvl3pPr marL="1143000" indent="-228600" defTabSz="925195" eaLnBrk="0" hangingPunct="0">
              <a:defRPr>
                <a:solidFill>
                  <a:schemeClr val="tx1"/>
                </a:solidFill>
                <a:latin typeface="Arial" panose="020B0604020202020204" pitchFamily="34" charset="0"/>
                <a:ea typeface="宋体" panose="02010600030101010101" pitchFamily="2" charset="-122"/>
              </a:defRPr>
            </a:lvl3pPr>
            <a:lvl4pPr marL="1600200" indent="-228600" defTabSz="925195" eaLnBrk="0" hangingPunct="0">
              <a:defRPr>
                <a:solidFill>
                  <a:schemeClr val="tx1"/>
                </a:solidFill>
                <a:latin typeface="Arial" panose="020B0604020202020204" pitchFamily="34" charset="0"/>
                <a:ea typeface="宋体" panose="02010600030101010101" pitchFamily="2" charset="-122"/>
              </a:defRPr>
            </a:lvl4pPr>
            <a:lvl5pPr marL="2057400" indent="-228600" defTabSz="925195" eaLnBrk="0" hangingPunct="0">
              <a:defRPr>
                <a:solidFill>
                  <a:schemeClr val="tx1"/>
                </a:solidFill>
                <a:latin typeface="Arial" panose="020B0604020202020204" pitchFamily="34" charset="0"/>
                <a:ea typeface="宋体" panose="02010600030101010101" pitchFamily="2" charset="-122"/>
              </a:defRPr>
            </a:lvl5pPr>
            <a:lvl6pPr marL="25146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smtClean="0">
                <a:latin typeface="Times New Roman" panose="02020603050405020304" pitchFamily="18" charset="0"/>
              </a:rPr>
              <a:t>Transmission media</a:t>
            </a:r>
          </a:p>
        </p:txBody>
      </p:sp>
      <p:sp>
        <p:nvSpPr>
          <p:cNvPr id="92163" name="Rectangle 7"/>
          <p:cNvSpPr>
            <a:spLocks noGrp="1" noChangeArrowheads="1"/>
          </p:cNvSpPr>
          <p:nvPr>
            <p:ph type="sldNum" sz="quarter" idx="5"/>
          </p:nvPr>
        </p:nvSpPr>
        <p:spPr>
          <a:noFill/>
        </p:spPr>
        <p:txBody>
          <a:bodyPr/>
          <a:lstStyle>
            <a:lvl1pPr defTabSz="925195" eaLnBrk="0" hangingPunct="0">
              <a:defRPr>
                <a:solidFill>
                  <a:schemeClr val="tx1"/>
                </a:solidFill>
                <a:latin typeface="Arial" panose="020B0604020202020204" pitchFamily="34" charset="0"/>
                <a:ea typeface="宋体" panose="02010600030101010101" pitchFamily="2" charset="-122"/>
              </a:defRPr>
            </a:lvl1pPr>
            <a:lvl2pPr marL="742950" indent="-285750" defTabSz="925195" eaLnBrk="0" hangingPunct="0">
              <a:defRPr>
                <a:solidFill>
                  <a:schemeClr val="tx1"/>
                </a:solidFill>
                <a:latin typeface="Arial" panose="020B0604020202020204" pitchFamily="34" charset="0"/>
                <a:ea typeface="宋体" panose="02010600030101010101" pitchFamily="2" charset="-122"/>
              </a:defRPr>
            </a:lvl2pPr>
            <a:lvl3pPr marL="1143000" indent="-228600" defTabSz="925195" eaLnBrk="0" hangingPunct="0">
              <a:defRPr>
                <a:solidFill>
                  <a:schemeClr val="tx1"/>
                </a:solidFill>
                <a:latin typeface="Arial" panose="020B0604020202020204" pitchFamily="34" charset="0"/>
                <a:ea typeface="宋体" panose="02010600030101010101" pitchFamily="2" charset="-122"/>
              </a:defRPr>
            </a:lvl3pPr>
            <a:lvl4pPr marL="1600200" indent="-228600" defTabSz="925195" eaLnBrk="0" hangingPunct="0">
              <a:defRPr>
                <a:solidFill>
                  <a:schemeClr val="tx1"/>
                </a:solidFill>
                <a:latin typeface="Arial" panose="020B0604020202020204" pitchFamily="34" charset="0"/>
                <a:ea typeface="宋体" panose="02010600030101010101" pitchFamily="2" charset="-122"/>
              </a:defRPr>
            </a:lvl4pPr>
            <a:lvl5pPr marL="2057400" indent="-228600" defTabSz="925195" eaLnBrk="0" hangingPunct="0">
              <a:defRPr>
                <a:solidFill>
                  <a:schemeClr val="tx1"/>
                </a:solidFill>
                <a:latin typeface="Arial" panose="020B0604020202020204" pitchFamily="34" charset="0"/>
                <a:ea typeface="宋体" panose="02010600030101010101" pitchFamily="2" charset="-122"/>
              </a:defRPr>
            </a:lvl5pPr>
            <a:lvl6pPr marL="25146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2519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6A6A06B-FDAC-4773-8078-15467129C608}" type="slidenum">
              <a:rPr kumimoji="1" lang="en-US" altLang="zh-CN" smtClean="0">
                <a:latin typeface="CordiaUPC" panose="020B0304020202020204" pitchFamily="34" charset="-34"/>
              </a:rPr>
              <a:t>93</a:t>
            </a:fld>
            <a:endParaRPr kumimoji="1" lang="en-US" altLang="zh-CN" smtClean="0">
              <a:latin typeface="CordiaUPC" panose="020B0304020202020204" pitchFamily="34" charset="-34"/>
            </a:endParaRPr>
          </a:p>
        </p:txBody>
      </p:sp>
      <p:sp>
        <p:nvSpPr>
          <p:cNvPr id="92164" name="Rectangle 2"/>
          <p:cNvSpPr>
            <a:spLocks noGrp="1" noRot="1" noChangeAspect="1" noChangeArrowheads="1" noTextEdit="1"/>
          </p:cNvSpPr>
          <p:nvPr>
            <p:ph type="sldImg"/>
          </p:nvPr>
        </p:nvSpPr>
        <p:spPr>
          <a:xfrm>
            <a:off x="1150938" y="690563"/>
            <a:ext cx="4557712" cy="3417887"/>
          </a:xfrm>
        </p:spPr>
      </p:sp>
      <p:sp>
        <p:nvSpPr>
          <p:cNvPr id="92165" name="Rectangle 3"/>
          <p:cNvSpPr>
            <a:spLocks noGrp="1" noChangeArrowheads="1"/>
          </p:cNvSpPr>
          <p:nvPr>
            <p:ph type="body" idx="1"/>
          </p:nvPr>
        </p:nvSpPr>
        <p:spPr>
          <a:noFill/>
        </p:spPr>
        <p:txBody>
          <a:bodyPr/>
          <a:lstStyle/>
          <a:p>
            <a:pPr eaLnBrk="1" hangingPunct="1"/>
            <a:r>
              <a:rPr lang="zh-CN" altLang="en-US" dirty="0" smtClean="0">
                <a:solidFill>
                  <a:srgbClr val="000000"/>
                </a:solidFill>
              </a:rPr>
              <a:t>在组网过程中，计算机及</a:t>
            </a:r>
            <a:r>
              <a:rPr lang="zh-CN" altLang="en-US" dirty="0" smtClean="0">
                <a:solidFill>
                  <a:srgbClr val="000000"/>
                </a:solidFill>
                <a:hlinkClick r:id="rId3"/>
              </a:rPr>
              <a:t>网络</a:t>
            </a:r>
            <a:r>
              <a:rPr lang="zh-CN" altLang="en-US" dirty="0" smtClean="0">
                <a:solidFill>
                  <a:srgbClr val="000000"/>
                </a:solidFill>
              </a:rPr>
              <a:t>设备之间需要传输介质来进行信息与数据的连接与传递。如果将</a:t>
            </a:r>
            <a:r>
              <a:rPr lang="zh-CN" altLang="en-US" dirty="0" smtClean="0">
                <a:solidFill>
                  <a:srgbClr val="000000"/>
                </a:solidFill>
                <a:hlinkClick r:id="rId3"/>
              </a:rPr>
              <a:t>网络</a:t>
            </a:r>
            <a:r>
              <a:rPr lang="zh-CN" altLang="en-US" dirty="0" smtClean="0">
                <a:solidFill>
                  <a:srgbClr val="000000"/>
                </a:solidFill>
              </a:rPr>
              <a:t>中计算机比作货站，而数据信息是汽车的话，那么，</a:t>
            </a:r>
            <a:r>
              <a:rPr lang="zh-CN" altLang="en-US" dirty="0" smtClean="0">
                <a:solidFill>
                  <a:srgbClr val="000000"/>
                </a:solidFill>
                <a:hlinkClick r:id="rId3"/>
              </a:rPr>
              <a:t>网络</a:t>
            </a:r>
            <a:r>
              <a:rPr lang="zh-CN" altLang="en-US" dirty="0" smtClean="0">
                <a:solidFill>
                  <a:srgbClr val="000000"/>
                </a:solidFill>
              </a:rPr>
              <a:t>传输介质就是不可缺少的公路。</a:t>
            </a:r>
            <a:r>
              <a:rPr lang="zh-CN" altLang="en-US" dirty="0" smtClean="0">
                <a:solidFill>
                  <a:srgbClr val="000000"/>
                </a:solidFill>
                <a:hlinkClick r:id="rId3"/>
              </a:rPr>
              <a:t>网络</a:t>
            </a:r>
            <a:r>
              <a:rPr lang="zh-CN" altLang="en-US" dirty="0" smtClean="0">
                <a:solidFill>
                  <a:srgbClr val="000000"/>
                </a:solidFill>
              </a:rPr>
              <a:t>传输介质包括双绞线、铜轴电缆、光纤等。</a:t>
            </a:r>
          </a:p>
          <a:p>
            <a:pPr eaLnBrk="1" hangingPunct="1"/>
            <a:endParaRPr lang="en-US" altLang="zh-CN"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59C1422-AE5F-4DC9-B487-AE69F5D87BC0}" type="slidenum">
              <a:rPr kumimoji="1" lang="en-US" altLang="zh-CN" smtClean="0">
                <a:latin typeface="Tahoma" panose="020B0604030504040204" pitchFamily="34" charset="0"/>
              </a:rPr>
              <a:t>95</a:t>
            </a:fld>
            <a:endParaRPr kumimoji="1" lang="en-US" altLang="zh-CN" smtClean="0">
              <a:latin typeface="Tahoma" panose="020B0604030504040204" pitchFamily="34" charset="0"/>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幻灯片图像占位符 1"/>
          <p:cNvSpPr>
            <a:spLocks noGrp="1" noRot="1" noChangeAspect="1" noChangeArrowheads="1" noTextEdit="1"/>
          </p:cNvSpPr>
          <p:nvPr>
            <p:ph type="sldImg" idx="4294967295"/>
          </p:nvPr>
        </p:nvSpPr>
        <p:spPr>
          <a:xfrm>
            <a:off x="992188" y="768350"/>
            <a:ext cx="5114925" cy="3836988"/>
          </a:xfrm>
        </p:spPr>
      </p:sp>
      <p:sp>
        <p:nvSpPr>
          <p:cNvPr id="444419" name="备注占位符 2"/>
          <p:cNvSpPr>
            <a:spLocks noGrp="1" noChangeArrowheads="1"/>
          </p:cNvSpPr>
          <p:nvPr>
            <p:ph type="body" idx="4294967295"/>
          </p:nvPr>
        </p:nvSpPr>
        <p:spPr/>
        <p:txBody>
          <a:bodyPr/>
          <a:lstStyle/>
          <a:p>
            <a:r>
              <a:rPr lang="en-US" altLang="zh-CN" smtClean="0"/>
              <a:t>2019.9.12</a:t>
            </a:r>
            <a:endParaRPr lang="zh-CN" altLang="en-US" dirty="0" smtClean="0"/>
          </a:p>
        </p:txBody>
      </p:sp>
      <p:sp>
        <p:nvSpPr>
          <p:cNvPr id="44442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8CF03691-3EBA-44E9-A082-67AB6C3E1855}" type="slidenum">
              <a:rPr lang="en-US" altLang="zh-CN" sz="1300">
                <a:solidFill>
                  <a:prstClr val="black"/>
                </a:solidFill>
                <a:latin typeface="Tahoma" panose="020B0604030504040204" pitchFamily="34" charset="0"/>
              </a:rPr>
              <a:t>96</a:t>
            </a:fld>
            <a:endParaRPr lang="en-US" altLang="zh-CN" sz="1300">
              <a:solidFill>
                <a:prstClr val="black"/>
              </a:solidFill>
              <a:latin typeface="Tahoma" panose="020B060403050404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幻灯片图像占位符 1"/>
          <p:cNvSpPr>
            <a:spLocks noGrp="1" noRot="1" noChangeAspect="1" noChangeArrowheads="1" noTextEdit="1"/>
          </p:cNvSpPr>
          <p:nvPr>
            <p:ph type="sldImg" idx="4294967295"/>
          </p:nvPr>
        </p:nvSpPr>
        <p:spPr>
          <a:xfrm>
            <a:off x="992188" y="768350"/>
            <a:ext cx="5114925" cy="3836988"/>
          </a:xfrm>
        </p:spPr>
      </p:sp>
      <p:sp>
        <p:nvSpPr>
          <p:cNvPr id="445443" name="备注占位符 2"/>
          <p:cNvSpPr>
            <a:spLocks noGrp="1" noChangeArrowheads="1"/>
          </p:cNvSpPr>
          <p:nvPr>
            <p:ph type="body" idx="4294967295"/>
          </p:nvPr>
        </p:nvSpPr>
        <p:spPr/>
        <p:txBody>
          <a:bodyPr/>
          <a:lstStyle/>
          <a:p>
            <a:r>
              <a:rPr lang="en-US" altLang="zh-CN" smtClean="0"/>
              <a:t>2015.3.19</a:t>
            </a:r>
            <a:endParaRPr lang="zh-CN" altLang="en-US" smtClean="0"/>
          </a:p>
        </p:txBody>
      </p:sp>
      <p:sp>
        <p:nvSpPr>
          <p:cNvPr id="4454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990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990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990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990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C570EB92-3950-4AB0-99ED-BD2E2B96308C}" type="slidenum">
              <a:rPr lang="en-US" altLang="zh-CN" sz="1300">
                <a:solidFill>
                  <a:prstClr val="black"/>
                </a:solidFill>
                <a:latin typeface="Tahoma" panose="020B0604030504040204" pitchFamily="34" charset="0"/>
              </a:rPr>
              <a:t>97</a:t>
            </a:fld>
            <a:endParaRPr lang="en-US" altLang="zh-CN" sz="1300">
              <a:solidFill>
                <a:prstClr val="black"/>
              </a:solidFill>
              <a:latin typeface="Tahoma" panose="020B060403050404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幻灯片图像占位符 1"/>
          <p:cNvSpPr>
            <a:spLocks noGrp="1" noRot="1" noChangeAspect="1" noChangeArrowheads="1" noTextEdit="1"/>
          </p:cNvSpPr>
          <p:nvPr>
            <p:ph type="sldImg" idx="4294967295"/>
          </p:nvPr>
        </p:nvSpPr>
        <p:spPr>
          <a:xfrm>
            <a:off x="1143000" y="685800"/>
            <a:ext cx="4572000" cy="3429000"/>
          </a:xfrm>
        </p:spPr>
      </p:sp>
      <p:sp>
        <p:nvSpPr>
          <p:cNvPr id="446467" name="备注占位符 2"/>
          <p:cNvSpPr>
            <a:spLocks noGrp="1" noChangeArrowheads="1"/>
          </p:cNvSpPr>
          <p:nvPr>
            <p:ph type="body" idx="4294967295"/>
          </p:nvPr>
        </p:nvSpPr>
        <p:spPr/>
        <p:txBody>
          <a:bodyPr/>
          <a:lstStyle/>
          <a:p>
            <a:endParaRPr lang="zh-CN" altLang="en-US" smtClean="0"/>
          </a:p>
        </p:txBody>
      </p:sp>
      <p:sp>
        <p:nvSpPr>
          <p:cNvPr id="44646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5013FB6B-4C46-41BE-B875-33FF61368B79}" type="slidenum">
              <a:rPr lang="en-US" altLang="zh-CN" sz="1200">
                <a:solidFill>
                  <a:prstClr val="black"/>
                </a:solidFill>
                <a:latin typeface="Tahoma" panose="020B0604030504040204" pitchFamily="34" charset="0"/>
              </a:rPr>
              <a:t>100</a:t>
            </a:fld>
            <a:endParaRPr lang="en-US" altLang="zh-CN" sz="1200">
              <a:solidFill>
                <a:prstClr val="black"/>
              </a:solidFill>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9812714C-2261-449B-98BB-41BB1DAA57EA}" type="slidenum">
              <a:rPr lang="en-US" altLang="zh-CN" sz="1200">
                <a:solidFill>
                  <a:srgbClr val="000000"/>
                </a:solidFill>
                <a:latin typeface="Arial" panose="020B0604020202020204" pitchFamily="34" charset="0"/>
              </a:rPr>
              <a:t>101</a:t>
            </a:fld>
            <a:endParaRPr lang="en-US" altLang="zh-CN" sz="1200">
              <a:solidFill>
                <a:srgbClr val="000000"/>
              </a:solidFill>
              <a:latin typeface="Arial" panose="020B0604020202020204" pitchFamily="34" charset="0"/>
            </a:endParaRPr>
          </a:p>
        </p:txBody>
      </p:sp>
      <p:sp>
        <p:nvSpPr>
          <p:cNvPr id="447491" name="Rectangle 2"/>
          <p:cNvSpPr>
            <a:spLocks noGrp="1" noRot="1" noChangeAspect="1" noChangeArrowheads="1" noTextEdit="1"/>
          </p:cNvSpPr>
          <p:nvPr>
            <p:ph type="sldImg" idx="4294967295"/>
          </p:nvPr>
        </p:nvSpPr>
        <p:spPr>
          <a:xfrm>
            <a:off x="1143000" y="685800"/>
            <a:ext cx="4572000" cy="3429000"/>
          </a:xfrm>
        </p:spPr>
      </p:sp>
      <p:sp>
        <p:nvSpPr>
          <p:cNvPr id="447492"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p:cNvSpPr>
          <p:nvPr>
            <p:ph type="sldNum" sz="quarter"/>
          </p:nvPr>
        </p:nvSpPr>
        <p:spPr>
          <a:xfrm>
            <a:off x="3884613" y="8685307"/>
            <a:ext cx="2971800" cy="457200"/>
          </a:xfrm>
          <a:prstGeom prst="rect">
            <a:avLst/>
          </a:prstGeom>
          <a:noFill/>
          <a:ln w="9525">
            <a:noFill/>
          </a:ln>
        </p:spPr>
        <p:txBody>
          <a:bodyPr anchor="b"/>
          <a:lstStyle/>
          <a:p>
            <a:pPr algn="r" eaLnBrk="1" hangingPunct="1"/>
            <a:fld id="{9A0DB2DC-4C9A-4742-B13C-FB6460FD3503}" type="slidenum">
              <a:rPr lang="en-US" altLang="zh-CN" sz="1200" dirty="0">
                <a:solidFill>
                  <a:srgbClr val="000000"/>
                </a:solidFill>
                <a:latin typeface="Arial" panose="020B0604020202020204" pitchFamily="34" charset="0"/>
              </a:rPr>
              <a:t>102</a:t>
            </a:fld>
            <a:endParaRPr lang="en-US" altLang="zh-CN" sz="1200" dirty="0">
              <a:solidFill>
                <a:srgbClr val="000000"/>
              </a:solidFill>
              <a:latin typeface="Arial" panose="020B0604020202020204" pitchFamily="34" charset="0"/>
            </a:endParaRPr>
          </a:p>
        </p:txBody>
      </p:sp>
      <p:sp>
        <p:nvSpPr>
          <p:cNvPr id="209923" name="Rectangle 2"/>
          <p:cNvSpPr>
            <a:spLocks noGrp="1" noRot="1" noChangeAspect="1" noTextEdit="1"/>
          </p:cNvSpPr>
          <p:nvPr>
            <p:ph type="sldImg"/>
          </p:nvPr>
        </p:nvSpPr>
        <p:spPr/>
      </p:sp>
      <p:sp>
        <p:nvSpPr>
          <p:cNvPr id="209924" name="Rectangle 3"/>
          <p:cNvSpPr>
            <a:spLocks noGrp="1"/>
          </p:cNvSpPr>
          <p:nvPr>
            <p:ph type="body" idx="1"/>
          </p:nvPr>
        </p:nvSpPr>
        <p:spPr>
          <a:xfrm>
            <a:off x="914400" y="4343401"/>
            <a:ext cx="5029200" cy="4114800"/>
          </a:xfrm>
        </p:spPr>
        <p:txBody>
          <a:bodyPr wrap="square" lIns="91440" tIns="45720" rIns="91440" bIns="45720" anchor="t"/>
          <a:lstStyle/>
          <a:p>
            <a:pPr lvl="0" eaLnBrk="1" hangingPunct="1"/>
            <a:r>
              <a:rPr lang="en-US" altLang="zh-CN" dirty="0"/>
              <a:t>1</a:t>
            </a:r>
            <a:r>
              <a:rPr lang="zh-CN" altLang="en-US" dirty="0"/>
              <a:t>、交叉矩阵</a:t>
            </a:r>
          </a:p>
          <a:p>
            <a:pPr lvl="0" eaLnBrk="1" hangingPunct="1"/>
            <a:r>
              <a:rPr lang="zh-CN" altLang="en-US" dirty="0"/>
              <a:t>	由数据选择器组成</a:t>
            </a:r>
            <a:r>
              <a:rPr lang="en-US" altLang="zh-CN" dirty="0"/>
              <a:t>, </a:t>
            </a:r>
            <a:r>
              <a:rPr lang="zh-CN" altLang="en-US" dirty="0"/>
              <a:t>其功能即在多条入线之间选择一条接通出线</a:t>
            </a:r>
            <a:r>
              <a:rPr lang="en-US" altLang="zh-CN" dirty="0"/>
              <a:t>, </a:t>
            </a:r>
            <a:r>
              <a:rPr lang="zh-CN" altLang="en-US" dirty="0"/>
              <a:t>矩阵中各条线都为时分复用线。</a:t>
            </a:r>
          </a:p>
          <a:p>
            <a:pPr lvl="0" eaLnBrk="1" hangingPunct="1"/>
            <a:r>
              <a:rPr lang="en-US" altLang="zh-CN" dirty="0"/>
              <a:t>2</a:t>
            </a:r>
            <a:r>
              <a:rPr lang="zh-CN" altLang="en-US" dirty="0"/>
              <a:t>、控制存储器</a:t>
            </a:r>
          </a:p>
          <a:p>
            <a:pPr lvl="0" eaLnBrk="1" hangingPunct="1"/>
            <a:r>
              <a:rPr lang="zh-CN" altLang="en-US" dirty="0"/>
              <a:t>	</a:t>
            </a:r>
            <a:r>
              <a:rPr lang="en-US" altLang="zh-CN" dirty="0"/>
              <a:t>—</a:t>
            </a:r>
            <a:r>
              <a:rPr lang="zh-CN" altLang="en-US" dirty="0"/>
              <a:t>控制交叉矩阵中的接点何时开闭</a:t>
            </a:r>
            <a:r>
              <a:rPr lang="en-US" altLang="zh-CN" dirty="0"/>
              <a:t>;</a:t>
            </a:r>
          </a:p>
          <a:p>
            <a:pPr lvl="0" eaLnBrk="1" hangingPunct="1"/>
            <a:r>
              <a:rPr lang="en-US" altLang="zh-CN" dirty="0"/>
              <a:t>	—</a:t>
            </a:r>
            <a:r>
              <a:rPr lang="zh-CN" altLang="en-US" dirty="0"/>
              <a:t>提供时间信息</a:t>
            </a:r>
            <a:r>
              <a:rPr lang="en-US" altLang="zh-CN" dirty="0"/>
              <a:t>, </a:t>
            </a:r>
            <a:r>
              <a:rPr lang="zh-CN" altLang="en-US" dirty="0"/>
              <a:t>由</a:t>
            </a:r>
            <a:r>
              <a:rPr lang="en-US" altLang="zh-CN" dirty="0"/>
              <a:t>CMU</a:t>
            </a:r>
            <a:r>
              <a:rPr lang="zh-CN" altLang="en-US" dirty="0"/>
              <a:t>单元号码决定</a:t>
            </a:r>
            <a:r>
              <a:rPr lang="en-US" altLang="zh-CN" dirty="0"/>
              <a:t>;</a:t>
            </a:r>
          </a:p>
          <a:p>
            <a:pPr lvl="0" eaLnBrk="1" hangingPunct="1"/>
            <a:r>
              <a:rPr lang="en-US" altLang="zh-CN" dirty="0"/>
              <a:t>	—</a:t>
            </a:r>
            <a:r>
              <a:rPr lang="zh-CN" altLang="en-US" dirty="0"/>
              <a:t>提供地址信息</a:t>
            </a:r>
            <a:r>
              <a:rPr lang="en-US" altLang="zh-CN" dirty="0"/>
              <a:t>, </a:t>
            </a:r>
            <a:r>
              <a:rPr lang="zh-CN" altLang="en-US" dirty="0"/>
              <a:t>由</a:t>
            </a:r>
            <a:r>
              <a:rPr lang="en-US" altLang="zh-CN" dirty="0"/>
              <a:t>CMU</a:t>
            </a:r>
            <a:r>
              <a:rPr lang="zh-CN" altLang="en-US" dirty="0"/>
              <a:t>的内容决定。</a:t>
            </a:r>
          </a:p>
          <a:p>
            <a:pPr lvl="0" eaLnBrk="1" hangingPunct="1"/>
            <a:r>
              <a:rPr lang="zh-CN" altLang="en-US" dirty="0"/>
              <a:t>	以上后面两点是</a:t>
            </a:r>
            <a:r>
              <a:rPr lang="en-US" altLang="zh-CN" dirty="0"/>
              <a:t>CM“</a:t>
            </a:r>
            <a:r>
              <a:rPr lang="zh-CN" altLang="en-US" dirty="0"/>
              <a:t>控制写入、顺序读出”工作方式的必然结果。</a:t>
            </a:r>
          </a:p>
          <a:p>
            <a:pPr lvl="0" eaLnBrk="1" hangingPunct="1"/>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ECCEA841-60A6-4DF2-9486-D8DC7DD30333}" type="slidenum">
              <a:rPr lang="en-US" altLang="zh-CN" sz="1200">
                <a:solidFill>
                  <a:prstClr val="black"/>
                </a:solidFill>
                <a:latin typeface="Tahoma" panose="020B0604030504040204" pitchFamily="34" charset="0"/>
              </a:rPr>
              <a:t>103</a:t>
            </a:fld>
            <a:endParaRPr lang="en-US" altLang="zh-CN" sz="1200">
              <a:solidFill>
                <a:prstClr val="black"/>
              </a:solidFill>
              <a:latin typeface="Tahoma" panose="020B0604030504040204" pitchFamily="34" charset="0"/>
            </a:endParaRPr>
          </a:p>
        </p:txBody>
      </p:sp>
      <p:sp>
        <p:nvSpPr>
          <p:cNvPr id="448515" name="Rectangle 2"/>
          <p:cNvSpPr>
            <a:spLocks noGrp="1" noRot="1" noChangeAspect="1" noChangeArrowheads="1" noTextEdit="1"/>
          </p:cNvSpPr>
          <p:nvPr>
            <p:ph type="sldImg" idx="4294967295"/>
          </p:nvPr>
        </p:nvSpPr>
        <p:spPr>
          <a:xfrm>
            <a:off x="958465" y="686474"/>
            <a:ext cx="4941072" cy="3428114"/>
          </a:xfrm>
        </p:spPr>
      </p:sp>
      <p:sp>
        <p:nvSpPr>
          <p:cNvPr id="448516" name="Rectangle 3"/>
          <p:cNvSpPr>
            <a:spLocks noGrp="1" noChangeArrowheads="1"/>
          </p:cNvSpPr>
          <p:nvPr>
            <p:ph type="body" idx="4294967295"/>
          </p:nvPr>
        </p:nvSpPr>
        <p:spPr/>
        <p:txBody>
          <a:bodyPr/>
          <a:lstStyle/>
          <a:p>
            <a:r>
              <a:rPr lang="zh-CN" altLang="en-US" smtClean="0"/>
              <a:t>数据链路连接标识（</a:t>
            </a:r>
            <a:r>
              <a:rPr lang="en-US" altLang="zh-CN" smtClean="0"/>
              <a:t>Data Link Connection Identifier</a:t>
            </a:r>
            <a:r>
              <a:rPr lang="zh-CN" altLang="en-US" smtClean="0"/>
              <a:t>）</a:t>
            </a:r>
          </a:p>
          <a:p>
            <a:r>
              <a:rPr lang="zh-CN" altLang="en-US" smtClean="0">
                <a:hlinkClick r:id="rId3" action="ppaction://hlinkfile"/>
              </a:rPr>
              <a:t>帧中继</a:t>
            </a:r>
            <a:r>
              <a:rPr lang="zh-CN" altLang="en-US" smtClean="0"/>
              <a:t>协议是一种统计复用的协议，它在单一物理传输线路上能够提供多条虚电路。每条虚电路都是用</a:t>
            </a:r>
            <a:r>
              <a:rPr lang="en-US" altLang="zh-CN" smtClean="0"/>
              <a:t>DLCI</a:t>
            </a:r>
            <a:r>
              <a:rPr lang="zh-CN" altLang="en-US" smtClean="0"/>
              <a:t>（</a:t>
            </a:r>
            <a:r>
              <a:rPr lang="en-US" altLang="zh-CN" smtClean="0"/>
              <a:t>Data Link Connection Identifier</a:t>
            </a:r>
            <a:r>
              <a:rPr lang="zh-CN" altLang="en-US" smtClean="0"/>
              <a:t>）来标识。虚电路是面向连接的，它将用户</a:t>
            </a:r>
            <a:r>
              <a:rPr lang="zh-CN" altLang="en-US" smtClean="0">
                <a:hlinkClick r:id="rId4" action="ppaction://hlinkfile"/>
              </a:rPr>
              <a:t>数据帧</a:t>
            </a:r>
            <a:r>
              <a:rPr lang="zh-CN" altLang="en-US" smtClean="0"/>
              <a:t>按顺序传送至目的地。</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9D5A24FD-8ADD-48FB-A418-8F10D25CFD54}" type="slidenum">
              <a:rPr lang="en-US" altLang="zh-CN" sz="1200">
                <a:solidFill>
                  <a:prstClr val="black"/>
                </a:solidFill>
                <a:latin typeface="Tahoma" panose="020B0604030504040204" pitchFamily="34" charset="0"/>
              </a:rPr>
              <a:t>104</a:t>
            </a:fld>
            <a:endParaRPr lang="en-US" altLang="zh-CN" sz="1200">
              <a:solidFill>
                <a:prstClr val="black"/>
              </a:solidFill>
              <a:latin typeface="Tahoma" panose="020B0604030504040204" pitchFamily="34" charset="0"/>
            </a:endParaRPr>
          </a:p>
        </p:txBody>
      </p:sp>
      <p:sp>
        <p:nvSpPr>
          <p:cNvPr id="449539" name="Rectangle 2"/>
          <p:cNvSpPr>
            <a:spLocks noGrp="1" noRot="1" noChangeAspect="1" noChangeArrowheads="1" noTextEdit="1"/>
          </p:cNvSpPr>
          <p:nvPr>
            <p:ph type="sldImg" idx="4294967295"/>
          </p:nvPr>
        </p:nvSpPr>
        <p:spPr>
          <a:xfrm>
            <a:off x="1143000" y="685800"/>
            <a:ext cx="4572000" cy="3429000"/>
          </a:xfrm>
        </p:spPr>
      </p:sp>
      <p:sp>
        <p:nvSpPr>
          <p:cNvPr id="449540" name="Rectangle 3"/>
          <p:cNvSpPr>
            <a:spLocks noGrp="1" noChangeArrowheads="1"/>
          </p:cNvSpPr>
          <p:nvPr>
            <p:ph type="body" idx="4294967295"/>
          </p:nvPr>
        </p:nvSpPr>
        <p:spPr/>
        <p:txBody>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幻灯片图像占位符 1"/>
          <p:cNvSpPr>
            <a:spLocks noGrp="1" noRot="1" noChangeAspect="1" noChangeArrowheads="1" noTextEdit="1"/>
          </p:cNvSpPr>
          <p:nvPr>
            <p:ph type="sldImg" idx="4294967295"/>
          </p:nvPr>
        </p:nvSpPr>
        <p:spPr>
          <a:xfrm>
            <a:off x="1143000" y="685800"/>
            <a:ext cx="4572000" cy="3429000"/>
          </a:xfrm>
        </p:spPr>
      </p:sp>
      <p:sp>
        <p:nvSpPr>
          <p:cNvPr id="450563" name="备注占位符 2"/>
          <p:cNvSpPr>
            <a:spLocks noGrp="1" noChangeArrowheads="1"/>
          </p:cNvSpPr>
          <p:nvPr>
            <p:ph type="body" idx="4294967295"/>
          </p:nvPr>
        </p:nvSpPr>
        <p:spPr/>
        <p:txBody>
          <a:bodyPr/>
          <a:lstStyle/>
          <a:p>
            <a:r>
              <a:rPr lang="en-US" altLang="zh-CN" smtClean="0"/>
              <a:t>2017.3.3</a:t>
            </a:r>
            <a:endParaRPr lang="zh-CN" altLang="en-US" smtClean="0"/>
          </a:p>
        </p:txBody>
      </p:sp>
      <p:sp>
        <p:nvSpPr>
          <p:cNvPr id="45056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1300">
                <a:solidFill>
                  <a:schemeClr val="tx1"/>
                </a:solidFill>
                <a:latin typeface="Times New Roman" panose="02020603050405020304" pitchFamily="18" charset="0"/>
                <a:ea typeface="宋体" panose="02010600030101010101" pitchFamily="2" charset="-122"/>
              </a:defRPr>
            </a:lvl1pPr>
            <a:lvl2pPr marL="685800" indent="-263525" defTabSz="914400" eaLnBrk="0" hangingPunct="0">
              <a:defRPr sz="1300">
                <a:solidFill>
                  <a:schemeClr val="tx1"/>
                </a:solidFill>
                <a:latin typeface="Times New Roman" panose="02020603050405020304" pitchFamily="18" charset="0"/>
                <a:ea typeface="宋体" panose="02010600030101010101" pitchFamily="2" charset="-122"/>
              </a:defRPr>
            </a:lvl2pPr>
            <a:lvl3pPr marL="1055370" indent="-210820" defTabSz="914400" eaLnBrk="0" hangingPunct="0">
              <a:defRPr sz="1300">
                <a:solidFill>
                  <a:schemeClr val="tx1"/>
                </a:solidFill>
                <a:latin typeface="Times New Roman" panose="02020603050405020304" pitchFamily="18" charset="0"/>
                <a:ea typeface="宋体" panose="02010600030101010101" pitchFamily="2" charset="-122"/>
              </a:defRPr>
            </a:lvl3pPr>
            <a:lvl4pPr marL="1477010" indent="-210820" defTabSz="914400" eaLnBrk="0" hangingPunct="0">
              <a:defRPr sz="1300">
                <a:solidFill>
                  <a:schemeClr val="tx1"/>
                </a:solidFill>
                <a:latin typeface="Times New Roman" panose="02020603050405020304" pitchFamily="18" charset="0"/>
                <a:ea typeface="宋体" panose="02010600030101010101" pitchFamily="2" charset="-122"/>
              </a:defRPr>
            </a:lvl4pPr>
            <a:lvl5pPr marL="1899285" indent="-210820" defTabSz="914400" eaLnBrk="0" hangingPunct="0">
              <a:defRPr sz="1300">
                <a:solidFill>
                  <a:schemeClr val="tx1"/>
                </a:solidFill>
                <a:latin typeface="Times New Roman" panose="02020603050405020304" pitchFamily="18" charset="0"/>
                <a:ea typeface="宋体" panose="02010600030101010101" pitchFamily="2" charset="-122"/>
              </a:defRPr>
            </a:lvl5pPr>
            <a:lvl6pPr marL="232092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6pPr>
            <a:lvl7pPr marL="2743200"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7pPr>
            <a:lvl8pPr marL="316547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8pPr>
            <a:lvl9pPr marL="3587115" indent="-210820" defTabSz="914400" eaLnBrk="0" fontAlgn="base" hangingPunct="0">
              <a:spcBef>
                <a:spcPct val="20000"/>
              </a:spcBef>
              <a:spcAft>
                <a:spcPct val="0"/>
              </a:spcAft>
              <a:buClr>
                <a:schemeClr val="tx1"/>
              </a:buClr>
              <a:buSzPct val="100000"/>
              <a:buFont typeface="Wingdings" panose="05000000000000000000" pitchFamily="2" charset="2"/>
              <a:buChar char="n"/>
              <a:defRPr sz="1300">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288F08B4-400A-410B-A11F-9E0FFA7CD59E}" type="slidenum">
              <a:rPr lang="en-US" altLang="zh-CN" sz="1200">
                <a:solidFill>
                  <a:prstClr val="black"/>
                </a:solidFill>
                <a:latin typeface="Tahoma" panose="020B0604030504040204" pitchFamily="34" charset="0"/>
              </a:rPr>
              <a:t>105</a:t>
            </a:fld>
            <a:endParaRPr lang="en-US" altLang="zh-CN" sz="1200">
              <a:solidFill>
                <a:prstClr val="black"/>
              </a:solidFill>
              <a:latin typeface="Tahoma" panose="020B060403050404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8A71A29-7D7B-4816-B186-5D7FC4FB0184}" type="slidenum">
              <a:rPr kumimoji="1" lang="en-US" altLang="zh-CN" sz="1200">
                <a:latin typeface="Times New Roman" panose="02020603050405020304" pitchFamily="18" charset="0"/>
              </a:rPr>
              <a:t>111</a:t>
            </a:fld>
            <a:endParaRPr kumimoji="1" lang="en-US" altLang="zh-CN" sz="120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09550" indent="-209550" eaLnBrk="1" hangingPunct="1"/>
            <a:r>
              <a:rPr lang="zh-CN" altLang="en-US" sz="1300" smtClean="0">
                <a:solidFill>
                  <a:srgbClr val="003366"/>
                </a:solidFill>
                <a:latin typeface="楷体_GB2312" panose="02010609030101010101" pitchFamily="49" charset="-122"/>
              </a:rPr>
              <a:t>电路交换过程：</a:t>
            </a:r>
          </a:p>
          <a:p>
            <a:pPr marL="209550" indent="-209550" eaLnBrk="1" hangingPunct="1"/>
            <a:r>
              <a:rPr lang="zh-CN" altLang="en-US" smtClean="0">
                <a:latin typeface="楷体_GB2312" panose="02010609030101010101" pitchFamily="49" charset="-122"/>
              </a:rPr>
              <a:t>静止阶段</a:t>
            </a:r>
          </a:p>
          <a:p>
            <a:pPr marL="209550" indent="-209550" eaLnBrk="1" hangingPunct="1"/>
            <a:r>
              <a:rPr lang="zh-CN" altLang="en-US" smtClean="0">
                <a:latin typeface="楷体_GB2312" panose="02010609030101010101" pitchFamily="49" charset="-122"/>
              </a:rPr>
              <a:t>呼叫控制阶段</a:t>
            </a:r>
          </a:p>
          <a:p>
            <a:pPr marL="209550" indent="-209550" eaLnBrk="1" hangingPunct="1"/>
            <a:r>
              <a:rPr lang="zh-CN" altLang="en-US" smtClean="0">
                <a:latin typeface="楷体_GB2312" panose="02010609030101010101" pitchFamily="49" charset="-122"/>
              </a:rPr>
              <a:t>数据传送阶段</a:t>
            </a:r>
          </a:p>
          <a:p>
            <a:pPr marL="209550" indent="-209550" eaLnBrk="1" hangingPunct="1"/>
            <a:r>
              <a:rPr lang="zh-CN" altLang="en-US" smtClean="0">
                <a:latin typeface="楷体_GB2312" panose="02010609030101010101" pitchFamily="49" charset="-122"/>
              </a:rPr>
              <a:t>清除阶段。</a:t>
            </a:r>
          </a:p>
          <a:p>
            <a:pPr marL="209550" indent="-209550" eaLnBrk="1" hangingPunct="1"/>
            <a:r>
              <a:rPr lang="zh-CN" altLang="en-US" smtClean="0"/>
              <a:t>电路交换为每次通信都建立一条临时的但确定的通信电路。</a:t>
            </a:r>
          </a:p>
          <a:p>
            <a:pPr marL="209550" indent="-209550" eaLnBrk="1" hangingPunct="1"/>
            <a:r>
              <a:rPr lang="zh-CN" altLang="en-US" smtClean="0"/>
              <a:t>通信其间，信道一直为通信双方用户占有，通信结束，立即释放，端对端物理电路由若干中间电路交换机连接起来的传输链路组成。链路可以是时分复用系统中的时隙，也可以是频分复用系统中的频带。</a:t>
            </a:r>
          </a:p>
          <a:p>
            <a:pPr marL="209550" indent="-209550" eaLnBrk="1" hangingPunct="1"/>
            <a:r>
              <a:rPr lang="en-US" altLang="zh-CN" b="1" smtClean="0"/>
              <a:t>i. </a:t>
            </a:r>
            <a:r>
              <a:rPr lang="zh-CN" altLang="en-US" smtClean="0"/>
              <a:t>电路传送模式，也就是电路交换模式（</a:t>
            </a:r>
            <a:r>
              <a:rPr lang="en-US" altLang="zh-CN" smtClean="0"/>
              <a:t>CSM</a:t>
            </a:r>
            <a:r>
              <a:rPr lang="zh-CN" altLang="en-US" smtClean="0"/>
              <a:t>：</a:t>
            </a:r>
            <a:r>
              <a:rPr lang="en-US" altLang="zh-CN" smtClean="0"/>
              <a:t>Circuit Switching Mode</a:t>
            </a:r>
            <a:r>
              <a:rPr lang="zh-CN" altLang="en-US" smtClean="0"/>
              <a:t>）</a:t>
            </a:r>
            <a:r>
              <a:rPr lang="en-US" altLang="zh-CN" smtClean="0"/>
              <a:t>+</a:t>
            </a:r>
            <a:r>
              <a:rPr lang="zh-CN" altLang="en-US" smtClean="0"/>
              <a:t>时分复用传输（</a:t>
            </a:r>
            <a:r>
              <a:rPr lang="en-US" altLang="zh-CN" smtClean="0"/>
              <a:t>TDM</a:t>
            </a:r>
            <a:r>
              <a:rPr lang="zh-CN" altLang="en-US" smtClean="0"/>
              <a:t>：</a:t>
            </a:r>
            <a:r>
              <a:rPr lang="en-US" altLang="zh-CN" smtClean="0"/>
              <a:t>Time Division Multiplexing</a:t>
            </a:r>
            <a:r>
              <a:rPr lang="zh-CN" altLang="en-US" smtClean="0"/>
              <a:t>）。其基本特点是，对任意特定的通话呼叫，为其分配一个固定速率的信道资源，且在整个通话期间专用。在数字模式下，通信双方的信息以周期出现的固定时隙为传输载体，故称为同步转移模式（</a:t>
            </a:r>
            <a:r>
              <a:rPr lang="en-US" altLang="zh-CN" smtClean="0"/>
              <a:t>STM</a:t>
            </a:r>
            <a:r>
              <a:rPr lang="zh-CN" altLang="en-US" smtClean="0"/>
              <a:t>：</a:t>
            </a:r>
            <a:r>
              <a:rPr lang="en-US" altLang="zh-CN" smtClean="0"/>
              <a:t>Synchronous Transfer Mode</a:t>
            </a:r>
            <a:r>
              <a:rPr lang="zh-CN" altLang="en-US" smtClean="0"/>
              <a:t>）。</a:t>
            </a:r>
          </a:p>
          <a:p>
            <a:pPr marL="209550" indent="-209550" eaLnBrk="1" hangingPunct="1"/>
            <a:r>
              <a:rPr lang="zh-CN" altLang="en-US" b="1" smtClean="0"/>
              <a:t>缺点：</a:t>
            </a:r>
            <a:r>
              <a:rPr lang="zh-CN" altLang="en-US" smtClean="0"/>
              <a:t>由于</a:t>
            </a:r>
            <a:r>
              <a:rPr lang="en-US" altLang="zh-CN" smtClean="0"/>
              <a:t>STM</a:t>
            </a:r>
            <a:r>
              <a:rPr lang="zh-CN" altLang="en-US" smtClean="0"/>
              <a:t>下每个通路长期占有固定带宽的资源，而几乎所有通信类型的数据率都是可变的，所以资源利用率低，极不经济。 </a:t>
            </a:r>
          </a:p>
          <a:p>
            <a:pPr marL="209550" indent="-209550" eaLnBrk="1" hangingPunct="1"/>
            <a:r>
              <a:rPr lang="zh-CN" altLang="en-US" smtClean="0"/>
              <a:t>电路交换原理与过程（图</a:t>
            </a:r>
            <a:r>
              <a:rPr lang="en-US" altLang="zh-CN" smtClean="0"/>
              <a:t>4</a:t>
            </a:r>
            <a:r>
              <a:rPr lang="zh-CN" altLang="en-US" smtClean="0"/>
              <a:t>）</a:t>
            </a:r>
          </a:p>
          <a:p>
            <a:pPr marL="631825" lvl="1" indent="-209550" eaLnBrk="1" hangingPunct="1"/>
            <a:r>
              <a:rPr lang="zh-CN" altLang="en-US" smtClean="0"/>
              <a:t>呼叫建立（交换机完成电路接续，在主叫用户与被叫用户间建立一条传输通道）</a:t>
            </a:r>
          </a:p>
          <a:p>
            <a:pPr marL="631825" lvl="1" indent="-209550" eaLnBrk="1" hangingPunct="1"/>
            <a:r>
              <a:rPr lang="zh-CN" altLang="en-US" smtClean="0"/>
              <a:t>通信</a:t>
            </a:r>
          </a:p>
          <a:p>
            <a:pPr marL="631825" lvl="1" indent="-209550" eaLnBrk="1" hangingPunct="1"/>
            <a:r>
              <a:rPr lang="zh-CN" altLang="en-US" smtClean="0"/>
              <a:t>拆线（可由主叫或被叫挂机）</a:t>
            </a:r>
          </a:p>
          <a:p>
            <a:pPr marL="209550" indent="-209550" eaLnBrk="1" hangingPunct="1"/>
            <a:r>
              <a:rPr lang="zh-CN" altLang="en-US" smtClean="0"/>
              <a:t>电路接续方式</a:t>
            </a:r>
          </a:p>
          <a:p>
            <a:pPr marL="631825" lvl="1" indent="-209550" eaLnBrk="1" hangingPunct="1"/>
            <a:r>
              <a:rPr lang="zh-CN" altLang="en-US" smtClean="0"/>
              <a:t>空分制交换（空间交换，物理信道的转接）图</a:t>
            </a:r>
            <a:r>
              <a:rPr lang="en-US" altLang="zh-CN" smtClean="0"/>
              <a:t>5</a:t>
            </a:r>
          </a:p>
          <a:p>
            <a:pPr marL="631825" lvl="1" indent="-209550" eaLnBrk="1" hangingPunct="1"/>
            <a:r>
              <a:rPr lang="zh-CN" altLang="en-US" sz="1300" smtClean="0"/>
              <a:t>时分制交换</a:t>
            </a:r>
            <a:r>
              <a:rPr lang="zh-CN" altLang="en-US" smtClean="0"/>
              <a:t>（时分复用原理）图</a:t>
            </a:r>
            <a:r>
              <a:rPr lang="en-US" altLang="zh-CN" smtClean="0"/>
              <a:t>6</a:t>
            </a:r>
          </a:p>
          <a:p>
            <a:pPr marL="631825" lvl="1" indent="-209550" eaLnBrk="1" hangingPunct="1"/>
            <a:endParaRPr lang="en-US" altLang="zh-CN" smtClean="0"/>
          </a:p>
          <a:p>
            <a:pPr marL="209550" indent="-209550" eaLnBrk="1" hangingPunct="1"/>
            <a:endParaRPr lang="en-US"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30B12E-49C9-4400-8A51-55E55081A99F}" type="slidenum">
              <a:rPr kumimoji="1" lang="en-US" altLang="zh-CN" sz="1200">
                <a:latin typeface="Times New Roman" panose="02020603050405020304" pitchFamily="18" charset="0"/>
              </a:rPr>
              <a:t>112</a:t>
            </a:fld>
            <a:endParaRPr kumimoji="1" lang="en-US" altLang="zh-CN"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常见的几种计算机网络类型</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66475C4-7FAE-49F6-900D-39F59582AF23}" type="slidenum">
              <a:rPr kumimoji="1" lang="en-US" altLang="zh-CN" sz="1200">
                <a:latin typeface="Times New Roman" panose="02020603050405020304" pitchFamily="18" charset="0"/>
              </a:rPr>
              <a:t>114</a:t>
            </a:fld>
            <a:endParaRPr kumimoji="1" lang="en-US" altLang="zh-CN"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p:sp>
      <p:sp>
        <p:nvSpPr>
          <p:cNvPr id="1003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500" smtClean="0">
                <a:latin typeface="楷体_GB2312" panose="02010609030101010101" pitchFamily="49" charset="-122"/>
                <a:ea typeface="楷体_GB2312" panose="02010609030101010101" pitchFamily="49" charset="-122"/>
              </a:rPr>
              <a:t>一 分组交换方式的提出</a:t>
            </a:r>
            <a:endParaRPr lang="zh-CN" altLang="en-US" sz="1300" smtClean="0">
              <a:latin typeface="楷体_GB2312" panose="02010609030101010101" pitchFamily="49" charset="-122"/>
              <a:ea typeface="楷体_GB2312" panose="02010609030101010101" pitchFamily="49" charset="-122"/>
            </a:endParaRPr>
          </a:p>
          <a:p>
            <a:pPr eaLnBrk="1" hangingPunct="1"/>
            <a:r>
              <a:rPr lang="zh-CN" altLang="en-US" smtClean="0">
                <a:latin typeface="楷体_GB2312" panose="02010609030101010101" pitchFamily="49" charset="-122"/>
                <a:ea typeface="楷体_GB2312" panose="02010609030101010101" pitchFamily="49" charset="-122"/>
              </a:rPr>
              <a:t>电路交换的缺点</a:t>
            </a:r>
            <a:r>
              <a:rPr lang="en-US" altLang="zh-CN" smtClean="0">
                <a:latin typeface="楷体_GB2312" panose="02010609030101010101" pitchFamily="49" charset="-122"/>
                <a:ea typeface="楷体_GB2312" panose="02010609030101010101" pitchFamily="49" charset="-122"/>
              </a:rPr>
              <a:t>:</a:t>
            </a:r>
          </a:p>
          <a:p>
            <a:pPr lvl="1" eaLnBrk="1" hangingPunct="1"/>
            <a:r>
              <a:rPr lang="en-US" altLang="zh-CN" smtClean="0">
                <a:latin typeface="楷体_GB2312" panose="02010609030101010101" pitchFamily="49" charset="-122"/>
                <a:ea typeface="楷体_GB2312" panose="02010609030101010101" pitchFamily="49" charset="-122"/>
              </a:rPr>
              <a:t>1. </a:t>
            </a:r>
            <a:r>
              <a:rPr lang="zh-CN" altLang="en-US" smtClean="0">
                <a:latin typeface="楷体_GB2312" panose="02010609030101010101" pitchFamily="49" charset="-122"/>
                <a:ea typeface="楷体_GB2312" panose="02010609030101010101" pitchFamily="49" charset="-122"/>
              </a:rPr>
              <a:t>电路交换用于数据通信会造成经济上和资源上的双重浪费。</a:t>
            </a:r>
          </a:p>
          <a:p>
            <a:pPr lvl="1" eaLnBrk="1" hangingPunct="1"/>
            <a:r>
              <a:rPr lang="en-US" altLang="zh-CN" smtClean="0">
                <a:latin typeface="楷体_GB2312" panose="02010609030101010101" pitchFamily="49" charset="-122"/>
                <a:ea typeface="楷体_GB2312" panose="02010609030101010101" pitchFamily="49" charset="-122"/>
              </a:rPr>
              <a:t>2.</a:t>
            </a:r>
            <a:r>
              <a:rPr lang="zh-CN" altLang="en-US" smtClean="0">
                <a:latin typeface="楷体_GB2312" panose="02010609030101010101" pitchFamily="49" charset="-122"/>
                <a:ea typeface="楷体_GB2312" panose="02010609030101010101" pitchFamily="49" charset="-122"/>
              </a:rPr>
              <a:t>电路交换中呼叫建立的过程对数据通信也嫌太长</a:t>
            </a:r>
          </a:p>
          <a:p>
            <a:pPr lvl="1" eaLnBrk="1" hangingPunct="1"/>
            <a:r>
              <a:rPr lang="en-US" altLang="zh-CN" smtClean="0">
                <a:latin typeface="楷体_GB2312" panose="02010609030101010101" pitchFamily="49" charset="-122"/>
                <a:ea typeface="楷体_GB2312" panose="02010609030101010101" pitchFamily="49" charset="-122"/>
              </a:rPr>
              <a:t>3.</a:t>
            </a:r>
            <a:r>
              <a:rPr lang="zh-CN" altLang="en-US" smtClean="0">
                <a:latin typeface="楷体_GB2312" panose="02010609030101010101" pitchFamily="49" charset="-122"/>
                <a:ea typeface="楷体_GB2312" panose="02010609030101010101" pitchFamily="49" charset="-122"/>
              </a:rPr>
              <a:t>进行数据通信的各种计算机和终端的传输速率很不一样</a:t>
            </a:r>
          </a:p>
          <a:p>
            <a:pPr eaLnBrk="1" hangingPunct="1"/>
            <a:r>
              <a:rPr lang="zh-CN" altLang="en-US" sz="1300" smtClean="0">
                <a:latin typeface="楷体_GB2312" panose="02010609030101010101" pitchFamily="49" charset="-122"/>
                <a:ea typeface="楷体_GB2312" panose="02010609030101010101" pitchFamily="49" charset="-122"/>
              </a:rPr>
              <a:t>分组交换方式的提出</a:t>
            </a:r>
            <a:endParaRPr lang="zh-CN" altLang="en-US" smtClean="0">
              <a:latin typeface="楷体_GB2312" panose="02010609030101010101" pitchFamily="49" charset="-122"/>
              <a:ea typeface="楷体_GB2312" panose="02010609030101010101" pitchFamily="49" charset="-122"/>
            </a:endParaRPr>
          </a:p>
          <a:p>
            <a:pPr lvl="1" eaLnBrk="1" hangingPunct="1"/>
            <a:r>
              <a:rPr lang="zh-CN" altLang="en-US" smtClean="0">
                <a:latin typeface="楷体_GB2312" panose="02010609030101010101" pitchFamily="49" charset="-122"/>
                <a:ea typeface="楷体_GB2312" panose="02010609030101010101" pitchFamily="49" charset="-122"/>
              </a:rPr>
              <a:t>报文交换的缺点</a:t>
            </a:r>
            <a:r>
              <a:rPr lang="en-US" altLang="zh-CN" smtClean="0">
                <a:latin typeface="楷体_GB2312" panose="02010609030101010101" pitchFamily="49" charset="-122"/>
                <a:ea typeface="楷体_GB2312" panose="02010609030101010101" pitchFamily="49" charset="-122"/>
              </a:rPr>
              <a:t>:</a:t>
            </a:r>
            <a:endParaRPr lang="en-US" altLang="zh-CN" sz="900" smtClean="0">
              <a:latin typeface="楷体_GB2312" panose="02010609030101010101" pitchFamily="49" charset="-122"/>
              <a:ea typeface="楷体_GB2312" panose="02010609030101010101" pitchFamily="49" charset="-122"/>
            </a:endParaRPr>
          </a:p>
          <a:p>
            <a:pPr lvl="2" eaLnBrk="1" hangingPunct="1"/>
            <a:r>
              <a:rPr lang="zh-CN" altLang="en-US" smtClean="0">
                <a:latin typeface="楷体_GB2312" panose="02010609030101010101" pitchFamily="49" charset="-122"/>
                <a:ea typeface="楷体_GB2312" panose="02010609030101010101" pitchFamily="49" charset="-122"/>
              </a:rPr>
              <a:t>报文长度随机性，事先无法知道。以最长报文长度设置缓冲存储，费用较高</a:t>
            </a:r>
          </a:p>
          <a:p>
            <a:pPr lvl="2" eaLnBrk="1" hangingPunct="1"/>
            <a:r>
              <a:rPr lang="zh-CN" altLang="en-US" smtClean="0">
                <a:latin typeface="楷体_GB2312" panose="02010609030101010101" pitchFamily="49" charset="-122"/>
                <a:ea typeface="楷体_GB2312" panose="02010609030101010101" pitchFamily="49" charset="-122"/>
              </a:rPr>
              <a:t>长报文通信处理时间太长</a:t>
            </a:r>
          </a:p>
          <a:p>
            <a:pPr lvl="2" eaLnBrk="1" hangingPunct="1"/>
            <a:r>
              <a:rPr lang="zh-CN" altLang="en-US" smtClean="0">
                <a:latin typeface="楷体_GB2312" panose="02010609030101010101" pitchFamily="49" charset="-122"/>
                <a:ea typeface="楷体_GB2312" panose="02010609030101010101" pitchFamily="49" charset="-122"/>
              </a:rPr>
              <a:t>如果出现错误，需要重发整个报文，信道浪费。</a:t>
            </a:r>
          </a:p>
          <a:p>
            <a:pPr eaLnBrk="1" hangingPunct="1"/>
            <a:r>
              <a:rPr lang="zh-CN" altLang="en-US" sz="1300" smtClean="0"/>
              <a:t>分组交换原理：用</a:t>
            </a:r>
            <a:r>
              <a:rPr lang="en-US" altLang="zh-CN" sz="1300" smtClean="0"/>
              <a:t>PAD</a:t>
            </a:r>
            <a:r>
              <a:rPr lang="zh-CN" altLang="en-US" sz="1300" smtClean="0"/>
              <a:t>折装成分组</a:t>
            </a:r>
            <a:r>
              <a:rPr lang="zh-CN" altLang="en-US" sz="1300" smtClean="0">
                <a:ea typeface="方正舒体" panose="02010601030101010101" pitchFamily="2" charset="-122"/>
              </a:rPr>
              <a:t>→发送方所在地的交换机→存储处理→按统计时分复用原理分配信道→转发→</a:t>
            </a:r>
            <a:r>
              <a:rPr lang="en-US" altLang="zh-CN" sz="1300" smtClean="0">
                <a:ea typeface="方正舒体" panose="02010601030101010101" pitchFamily="2" charset="-122"/>
              </a:rPr>
              <a:t>…… →</a:t>
            </a:r>
            <a:r>
              <a:rPr lang="zh-CN" altLang="en-US" sz="1300" smtClean="0">
                <a:ea typeface="方正舒体" panose="02010601030101010101" pitchFamily="2" charset="-122"/>
              </a:rPr>
              <a:t>直至接收方所在的交换机→送到</a:t>
            </a:r>
            <a:r>
              <a:rPr lang="en-US" altLang="zh-CN" sz="1300" smtClean="0">
                <a:ea typeface="方正舒体" panose="02010601030101010101" pitchFamily="2" charset="-122"/>
              </a:rPr>
              <a:t>PAD</a:t>
            </a:r>
            <a:r>
              <a:rPr lang="zh-CN" altLang="en-US" sz="1300" smtClean="0">
                <a:ea typeface="方正舒体" panose="02010601030101010101" pitchFamily="2" charset="-122"/>
              </a:rPr>
              <a:t>进行拼装→合并成报文→交给计算机或终端。</a:t>
            </a:r>
            <a:endParaRPr lang="zh-CN" altLang="en-US" sz="1300" smtClean="0"/>
          </a:p>
          <a:p>
            <a:pPr lvl="1" eaLnBrk="1" hangingPunct="1"/>
            <a:r>
              <a:rPr lang="zh-CN" altLang="en-US" smtClean="0"/>
              <a:t>计算机或终端发出的报文需要分组装拆设备（</a:t>
            </a:r>
            <a:r>
              <a:rPr lang="en-US" altLang="zh-CN" smtClean="0"/>
              <a:t>PAD</a:t>
            </a:r>
            <a:r>
              <a:rPr lang="zh-CN" altLang="en-US" smtClean="0"/>
              <a:t>）拆装成分组后进入分组交换网</a:t>
            </a:r>
          </a:p>
          <a:p>
            <a:pPr lvl="1" eaLnBrk="1" hangingPunct="1"/>
            <a:r>
              <a:rPr lang="zh-CN" altLang="en-US" smtClean="0"/>
              <a:t>交换机接收到分组首先 将它存储起来，再根据分组中地址信息和线路的忙闲情况选择一条路由，把分组传给下一交换机（统计时分复用（动态分配）方法，按需要分配信道。</a:t>
            </a:r>
          </a:p>
          <a:p>
            <a:pPr lvl="1" eaLnBrk="1" hangingPunct="1"/>
            <a:r>
              <a:rPr lang="zh-CN" altLang="en-US" smtClean="0"/>
              <a:t>当各个分组通过固定路由或选择的多条路由传送到接收方所在交换机时，交换机将它们送到</a:t>
            </a:r>
            <a:r>
              <a:rPr lang="en-US" altLang="zh-CN" smtClean="0"/>
              <a:t>PAD</a:t>
            </a:r>
            <a:r>
              <a:rPr lang="zh-CN" altLang="en-US" smtClean="0"/>
              <a:t>进行拼装，合并成报文交给计算机或终端。</a:t>
            </a:r>
          </a:p>
          <a:p>
            <a:pPr eaLnBrk="1" hangingPunct="1"/>
            <a:r>
              <a:rPr lang="zh-CN" altLang="en-US" smtClean="0"/>
              <a:t>两类终端</a:t>
            </a:r>
          </a:p>
          <a:p>
            <a:pPr lvl="1" eaLnBrk="1" hangingPunct="1"/>
            <a:r>
              <a:rPr lang="zh-CN" altLang="en-US" smtClean="0"/>
              <a:t>分组型终端：</a:t>
            </a:r>
            <a:r>
              <a:rPr lang="zh-CN" altLang="en-US" smtClean="0">
                <a:solidFill>
                  <a:schemeClr val="accent2"/>
                </a:solidFill>
                <a:latin typeface="楷体_GB2312" panose="02010609030101010101" pitchFamily="49" charset="-122"/>
                <a:ea typeface="楷体_GB2312" panose="02010609030101010101" pitchFamily="49" charset="-122"/>
              </a:rPr>
              <a:t>能对报文进行分组</a:t>
            </a:r>
          </a:p>
          <a:p>
            <a:pPr lvl="1" eaLnBrk="1" hangingPunct="1"/>
            <a:r>
              <a:rPr lang="zh-CN" altLang="en-US" smtClean="0"/>
              <a:t>非分组型终端</a:t>
            </a:r>
            <a:r>
              <a:rPr lang="zh-CN" altLang="en-US" smtClean="0">
                <a:latin typeface="楷体_GB2312" panose="02010609030101010101" pitchFamily="49" charset="-122"/>
                <a:ea typeface="楷体_GB2312" panose="02010609030101010101" pitchFamily="49" charset="-122"/>
              </a:rPr>
              <a:t>：</a:t>
            </a:r>
            <a:r>
              <a:rPr lang="zh-CN" altLang="en-US" smtClean="0">
                <a:solidFill>
                  <a:schemeClr val="accent2"/>
                </a:solidFill>
                <a:latin typeface="楷体_GB2312" panose="02010609030101010101" pitchFamily="49" charset="-122"/>
                <a:ea typeface="楷体_GB2312" panose="02010609030101010101" pitchFamily="49" charset="-122"/>
              </a:rPr>
              <a:t>只能以字符形式收发信息</a:t>
            </a:r>
          </a:p>
          <a:p>
            <a:pPr lvl="2" eaLnBrk="1" hangingPunct="1"/>
            <a:endParaRPr lang="en-US" altLang="zh-CN" smtClean="0">
              <a:latin typeface="楷体_GB2312" panose="02010609030101010101" pitchFamily="49" charset="-122"/>
              <a:ea typeface="楷体_GB2312" panose="02010609030101010101" pitchFamily="49"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A2B5711-38BC-4950-989B-2BA6D1CFD485}" type="slidenum">
              <a:rPr kumimoji="1" lang="en-US" altLang="zh-CN" sz="1200">
                <a:latin typeface="Times New Roman" panose="02020603050405020304" pitchFamily="18" charset="0"/>
              </a:rPr>
              <a:t>118</a:t>
            </a:fld>
            <a:endParaRPr kumimoji="1" lang="en-US" altLang="zh-CN"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数据报（</a:t>
            </a:r>
            <a:r>
              <a:rPr lang="en-US" altLang="zh-CN" smtClean="0"/>
              <a:t>Datagram</a:t>
            </a:r>
            <a:r>
              <a:rPr lang="zh-CN" altLang="en-US" smtClean="0"/>
              <a:t>）</a:t>
            </a:r>
            <a:endParaRPr lang="zh-CN" altLang="en-US" sz="900" smtClean="0"/>
          </a:p>
          <a:p>
            <a:pPr lvl="1" eaLnBrk="1" hangingPunct="1"/>
            <a:r>
              <a:rPr lang="zh-CN" altLang="zh-CN" smtClean="0"/>
              <a:t>无连接的服务</a:t>
            </a:r>
          </a:p>
          <a:p>
            <a:pPr lvl="1" eaLnBrk="1" hangingPunct="1"/>
            <a:r>
              <a:rPr lang="zh-CN" altLang="zh-CN" smtClean="0"/>
              <a:t>数据报示意图（图15</a:t>
            </a:r>
            <a:r>
              <a:rPr lang="en-US" altLang="zh-CN" smtClean="0"/>
              <a:t>(a)</a:t>
            </a:r>
            <a:r>
              <a:rPr lang="zh-CN" altLang="en-US" smtClean="0"/>
              <a:t>）</a:t>
            </a:r>
          </a:p>
          <a:p>
            <a:pPr eaLnBrk="1" hangingPunct="1"/>
            <a:r>
              <a:rPr lang="zh-CN" altLang="en-US" smtClean="0"/>
              <a:t>虚电路（</a:t>
            </a:r>
            <a:r>
              <a:rPr lang="en-US" altLang="zh-CN" smtClean="0"/>
              <a:t>Virtual Circuit</a:t>
            </a:r>
            <a:r>
              <a:rPr lang="zh-CN" altLang="en-US" smtClean="0"/>
              <a:t>）</a:t>
            </a:r>
            <a:endParaRPr lang="zh-CN" altLang="en-US" sz="900" smtClean="0"/>
          </a:p>
          <a:p>
            <a:pPr lvl="1" eaLnBrk="1" hangingPunct="1"/>
            <a:r>
              <a:rPr lang="zh-CN" altLang="en-US" smtClean="0"/>
              <a:t>面向连接的服务</a:t>
            </a:r>
          </a:p>
          <a:p>
            <a:pPr lvl="1" eaLnBrk="1" hangingPunct="1"/>
            <a:r>
              <a:rPr lang="zh-CN" altLang="en-US" smtClean="0"/>
              <a:t>虚电路示意图</a:t>
            </a:r>
            <a:r>
              <a:rPr lang="zh-CN" altLang="zh-CN" smtClean="0"/>
              <a:t>（图15</a:t>
            </a:r>
            <a:r>
              <a:rPr lang="en-US" altLang="zh-CN" smtClean="0"/>
              <a:t>(a)</a:t>
            </a:r>
            <a:r>
              <a:rPr lang="zh-CN" altLang="en-US" smtClean="0"/>
              <a:t>）</a:t>
            </a:r>
          </a:p>
          <a:p>
            <a:pPr eaLnBrk="1" hangingPunct="1"/>
            <a:r>
              <a:rPr lang="zh-CN" altLang="en-US" smtClean="0"/>
              <a:t>虚电路与数据报的比较</a:t>
            </a:r>
            <a:endParaRPr lang="zh-CN" altLang="en-US" sz="900" smtClean="0"/>
          </a:p>
          <a:p>
            <a:pPr lvl="1" eaLnBrk="1" hangingPunct="1"/>
            <a:r>
              <a:rPr lang="zh-CN" altLang="en-US" smtClean="0"/>
              <a:t>两站点希望长时间交换数据时，虚电路较优</a:t>
            </a:r>
          </a:p>
          <a:p>
            <a:pPr lvl="1" eaLnBrk="1" hangingPunct="1"/>
            <a:r>
              <a:rPr lang="zh-CN" altLang="en-US" smtClean="0"/>
              <a:t>其它情况数据报占优</a:t>
            </a:r>
          </a:p>
          <a:p>
            <a:pPr lvl="2" eaLnBrk="1" hangingPunct="1"/>
            <a:r>
              <a:rPr lang="zh-CN" altLang="en-US" smtClean="0"/>
              <a:t>避免了呼叫建立阶段</a:t>
            </a:r>
          </a:p>
          <a:p>
            <a:pPr lvl="2" eaLnBrk="1" hangingPunct="1"/>
            <a:r>
              <a:rPr lang="zh-CN" altLang="en-US" smtClean="0"/>
              <a:t>简单灵活，避免拥塞</a:t>
            </a:r>
          </a:p>
          <a:p>
            <a:pPr lvl="2" eaLnBrk="1" hangingPunct="1"/>
            <a:r>
              <a:rPr lang="zh-CN" altLang="en-US" smtClean="0"/>
              <a:t>避免了虚电路的单点故障</a:t>
            </a:r>
          </a:p>
          <a:p>
            <a:pPr eaLnBrk="1" hangingPunct="1"/>
            <a:r>
              <a:rPr lang="zh-CN" altLang="en-US" smtClean="0">
                <a:solidFill>
                  <a:srgbClr val="FF0000"/>
                </a:solidFill>
              </a:rPr>
              <a:t>数据报：</a:t>
            </a:r>
            <a:r>
              <a:rPr lang="zh-CN" altLang="en-US" smtClean="0"/>
              <a:t>在数据报传输方式中，把每个报文分组都作为独立的信息单位传送，与前后的分组无关，数据报每经过一个中继节点时，都要进行路由选择。</a:t>
            </a:r>
          </a:p>
          <a:p>
            <a:pPr eaLnBrk="1" hangingPunct="1"/>
            <a:r>
              <a:rPr lang="zh-CN" altLang="en-US" smtClean="0">
                <a:solidFill>
                  <a:srgbClr val="FF0000"/>
                </a:solidFill>
              </a:rPr>
              <a:t>虚拟线路：</a:t>
            </a:r>
            <a:r>
              <a:rPr lang="zh-CN" altLang="en-US" smtClean="0"/>
              <a:t>报文分组发送前，在源主机与目标主机之间各个中继节点建立发送路由，再进行报文分组的传输，所有报文分组都是按发送顺序到达目标主机，路由在逻辑连接期间都是固定的。</a:t>
            </a:r>
          </a:p>
          <a:p>
            <a:pPr eaLnBrk="1" hangingPunct="1"/>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B68D4AE-F703-48F8-9334-049AAC90DC65}" type="slidenum">
              <a:rPr kumimoji="1" lang="en-US" altLang="zh-CN" sz="1200">
                <a:latin typeface="Times New Roman" panose="02020603050405020304" pitchFamily="18" charset="0"/>
              </a:rPr>
              <a:t>119</a:t>
            </a:fld>
            <a:endParaRPr kumimoji="1" lang="en-US" altLang="zh-CN"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900" smtClean="0"/>
              <a:t>虚电路服务的思路：电信网将其用户终端</a:t>
            </a:r>
            <a:r>
              <a:rPr lang="en-US" altLang="zh-CN" sz="900" smtClean="0"/>
              <a:t>(</a:t>
            </a:r>
            <a:r>
              <a:rPr lang="zh-CN" altLang="en-US" sz="900" smtClean="0"/>
              <a:t>电话机</a:t>
            </a:r>
            <a:r>
              <a:rPr lang="en-US" altLang="zh-CN" sz="900" smtClean="0"/>
              <a:t>)</a:t>
            </a:r>
            <a:r>
              <a:rPr lang="zh-CN" altLang="en-US" sz="900" smtClean="0"/>
              <a:t>做得非常简单，而电信网负责保证可靠通信的一切措施，因此电信网的节点交换机复杂而昂贵。</a:t>
            </a:r>
          </a:p>
          <a:p>
            <a:pPr eaLnBrk="1" hangingPunct="1"/>
            <a:endParaRPr lang="zh-CN" altLang="en-US" sz="900" smtClean="0"/>
          </a:p>
          <a:p>
            <a:pPr eaLnBrk="1" hangingPunct="1"/>
            <a:r>
              <a:rPr lang="zh-CN" altLang="en-US" sz="900" smtClean="0"/>
              <a:t>数据报服务的思路：尽最大努力的服务，这种网络要求使用较复杂且有相当智力的计算机作为用户终端，可靠通信由用户终端中的软件</a:t>
            </a:r>
            <a:r>
              <a:rPr lang="en-US" altLang="zh-CN" sz="900" smtClean="0"/>
              <a:t>(</a:t>
            </a:r>
            <a:r>
              <a:rPr lang="zh-CN" altLang="en-US" sz="900" smtClean="0"/>
              <a:t>即</a:t>
            </a:r>
            <a:r>
              <a:rPr lang="en-US" altLang="zh-CN" sz="900" smtClean="0"/>
              <a:t>TCP)</a:t>
            </a:r>
            <a:r>
              <a:rPr lang="zh-CN" altLang="en-US" sz="900" smtClean="0"/>
              <a:t>来保证。</a:t>
            </a:r>
          </a:p>
          <a:p>
            <a:pPr eaLnBrk="1" hangingPunct="1"/>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中国刚成立的时候，摆在全国人民面前的是十分凄惨的状态，当时全国刚结束了上百年的内乱和战争，很多土地都处于荒芜的状态，无人开垦和耕种。全国粮食产量只有2亿多吨，许多地区刀耕火种，农业生产力相当落后。土地大量荒芜，水土流失。沙漠四起，没有任何水利设施。亩产只有几十斤，很多地方种地连种子都收不回来，整个中国灾荒四起，流民遍地，饿殍遍野。</a:t>
            </a:r>
          </a:p>
          <a:p>
            <a:endParaRPr lang="zh-CN" altLang="en-US" dirty="0"/>
          </a:p>
          <a:p>
            <a:r>
              <a:rPr lang="zh-CN" altLang="en-US" dirty="0"/>
              <a:t>国民党政府统治时期，滥发货币，通货膨胀，市场物价猛涨，1949年城市中失业人数约有400万人，农村灾民约4000万人，大量的人民生活极端困难。</a:t>
            </a:r>
          </a:p>
          <a:p>
            <a:endParaRPr lang="zh-CN" altLang="en-US" dirty="0"/>
          </a:p>
          <a:p>
            <a:r>
              <a:rPr lang="zh-CN" altLang="en-US" dirty="0"/>
              <a:t>蒋介石率领的国民党残余势力溃逃到台湾的时候，把当时从全国老百姓手里搜罗起来的黄金，白银，还有外汇储备全部运到了台湾，让当时中国本来就困难的经济更加雪上加霜。新中国刚成立半个月，华北由粮食带头，上海由纱布带头，物价开始大幅上涨。纱布、粮食的价格在一个月内都上涨了两倍以上，有的商品上涨到五六倍。</a:t>
            </a:r>
          </a:p>
          <a:p>
            <a:r>
              <a:rPr lang="zh-CN" altLang="en-US" dirty="0"/>
              <a:t>当时中国的国民人均收入只有24美元，而美国当年的人均收入在1600美元以上，排名世界第三位。1950年中国国内年产钢60万吨，能够排在世界第二十六位，但是在五十年代，排名前20名的都是老牌资本主义强国，20名开外的国家都不值一提。1950年中国国内年产钢60万吨，能够排在世界第二十六位。中国当年的石油产量是20万吨，而美国的原油产量是两亿六千万吨。在发电量方面，中国一年发电量不到45亿度，美国当时是3800亿度。</a:t>
            </a:r>
          </a:p>
          <a:p>
            <a:endParaRPr lang="zh-CN" altLang="en-US" dirty="0"/>
          </a:p>
          <a:p>
            <a:r>
              <a:rPr lang="zh-CN" altLang="en-US" dirty="0"/>
              <a:t>在工业方面，全国的工业基础十分薄弱，根本没有几家像样的工厂。所有的物品全是洋货，我国甚至连一颗螺丝钉，一辆自行车都制造不了。</a:t>
            </a:r>
          </a:p>
          <a:p>
            <a:r>
              <a:rPr lang="zh-CN" altLang="en-US" dirty="0"/>
              <a:t>如果说工业，农业方面落后还能弥补，那么教育上的落后更让当时的领导人感到担忧。建国以前，由于多年战乱，使得我国在教育方面十分落后，全国百分之八十以上的人口都是文盲，更重要的是，就算是接受过教育的人才，也大都是接受的文科教育，尤其是老式的私塾教育，理科和工科人才严重缺乏，而这些人才是当时中国发展强大，急需要培养的。</a:t>
            </a:r>
          </a:p>
          <a:p>
            <a:endParaRPr lang="zh-CN" altLang="en-US" dirty="0"/>
          </a:p>
          <a:p>
            <a:r>
              <a:rPr lang="zh-CN" altLang="en-US" dirty="0"/>
              <a:t>由于多年的战乱，中国的尖端人才和著名科学家全都流亡在国外，根据中国科学院建院初期的粗略统计，新中国成立时，侨居国外的科学家人数大约有5000余人。没有这些科学家的支持，中国根本就无法发展自己的基础工业和国防工业，始终会是一个弱国，贫国。</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3520CE9-1464-4C83-8363-3953883769A3}" type="slidenum">
              <a:rPr kumimoji="1" lang="en-US" altLang="zh-CN" sz="1200">
                <a:solidFill>
                  <a:prstClr val="black"/>
                </a:solidFill>
                <a:latin typeface="Times New Roman" panose="02020603050405020304" pitchFamily="18" charset="0"/>
              </a:rPr>
              <a:t>123</a:t>
            </a:fld>
            <a:endParaRPr kumimoji="1" lang="en-US" altLang="zh-CN" sz="1200">
              <a:solidFill>
                <a:prstClr val="black"/>
              </a:solidFill>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1146175" y="687388"/>
            <a:ext cx="4568825" cy="3425825"/>
          </a:xfrm>
        </p:spPr>
      </p:sp>
      <p:sp>
        <p:nvSpPr>
          <p:cNvPr id="101380" name="Rectangle 3"/>
          <p:cNvSpPr>
            <a:spLocks noGrp="1" noChangeArrowheads="1"/>
          </p:cNvSpPr>
          <p:nvPr>
            <p:ph type="body" idx="1"/>
          </p:nvPr>
        </p:nvSpPr>
        <p:spPr>
          <a:xfrm>
            <a:off x="912813" y="4341813"/>
            <a:ext cx="503237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50000"/>
              </a:spcBef>
            </a:pPr>
            <a:r>
              <a:rPr lang="zh-CN" altLang="en-US" smtClean="0">
                <a:latin typeface="宋体" panose="02010600030101010101" pitchFamily="2" charset="-122"/>
              </a:rPr>
              <a:t>网络通信是是一项十分复杂的过程，不仅有网络内部用户之间的通信，还有网络之间的相互通信，要使其能协同工作实现信息交换和资源共享，它们之间必须具有共同的语言。交流什么、怎样交流及何时交流，都必须遵循某种互相都能接受的规则。通常涉及到通信双方的协调、驱动线路、差错控制、路由选择、流量控制等方面的工作。</a:t>
            </a:r>
            <a:br>
              <a:rPr lang="zh-CN" altLang="en-US" smtClean="0">
                <a:latin typeface="宋体" panose="02010600030101010101" pitchFamily="2" charset="-122"/>
              </a:rPr>
            </a:br>
            <a:endParaRPr lang="zh-CN" altLang="en-US" smtClean="0">
              <a:latin typeface="宋体" panose="02010600030101010101" pitchFamily="2" charset="-122"/>
            </a:endParaRPr>
          </a:p>
          <a:p>
            <a:pPr algn="just" eaLnBrk="1" hangingPunct="1">
              <a:spcBef>
                <a:spcPct val="50000"/>
              </a:spcBef>
            </a:pPr>
            <a:endParaRPr lang="zh-CN" altLang="en-US" smtClean="0">
              <a:latin typeface="宋体" panose="02010600030101010101" pitchFamily="2" charset="-122"/>
            </a:endParaRPr>
          </a:p>
          <a:p>
            <a:pPr algn="just" eaLnBrk="1" hangingPunct="1">
              <a:spcBef>
                <a:spcPct val="50000"/>
              </a:spcBef>
            </a:pPr>
            <a:r>
              <a:rPr lang="zh-CN" altLang="en-US" smtClean="0">
                <a:latin typeface="宋体" panose="02010600030101010101" pitchFamily="2" charset="-122"/>
              </a:rPr>
              <a:t>所以一个合理的网络体系结构就非常重要。必须能够设计成既提供对当前业务的支持，也能对将来的业务扩展提供足够的支持。为了简化通信过程，各网络基本上都采用了网络体系结构（</a:t>
            </a:r>
            <a:r>
              <a:rPr lang="en-US" altLang="zh-CN" smtClean="0">
                <a:latin typeface="宋体" panose="02010600030101010101" pitchFamily="2" charset="-122"/>
                <a:cs typeface="Times New Roman" panose="02020603050405020304" pitchFamily="18" charset="0"/>
              </a:rPr>
              <a:t>network architecture</a:t>
            </a:r>
            <a:r>
              <a:rPr lang="zh-CN" altLang="en-US" smtClean="0">
                <a:latin typeface="宋体" panose="02010600030101010101" pitchFamily="2" charset="-122"/>
              </a:rPr>
              <a:t>）。</a:t>
            </a:r>
          </a:p>
          <a:p>
            <a:pPr algn="just" eaLnBrk="1" hangingPunct="1">
              <a:spcBef>
                <a:spcPct val="50000"/>
              </a:spcBef>
            </a:pPr>
            <a:r>
              <a:rPr lang="zh-CN" altLang="en-US" smtClean="0">
                <a:latin typeface="宋体" panose="02010600030101010101" pitchFamily="2" charset="-122"/>
              </a:rPr>
              <a:t>最早采用分层结构概念的是</a:t>
            </a:r>
            <a:r>
              <a:rPr lang="en-US" altLang="zh-CN" smtClean="0">
                <a:latin typeface="宋体" panose="02010600030101010101" pitchFamily="2" charset="-122"/>
              </a:rPr>
              <a:t>1968</a:t>
            </a:r>
            <a:r>
              <a:rPr lang="zh-CN" altLang="en-US" smtClean="0">
                <a:latin typeface="宋体" panose="02010600030101010101" pitchFamily="2" charset="-122"/>
              </a:rPr>
              <a:t>年美国国防部主持建成的</a:t>
            </a:r>
            <a:r>
              <a:rPr lang="en-US" altLang="zh-CN" smtClean="0">
                <a:latin typeface="宋体" panose="02010600030101010101" pitchFamily="2" charset="-122"/>
              </a:rPr>
              <a:t>ARPA</a:t>
            </a:r>
            <a:r>
              <a:rPr lang="zh-CN" altLang="en-US" smtClean="0">
                <a:latin typeface="宋体" panose="02010600030101010101" pitchFamily="2" charset="-122"/>
              </a:rPr>
              <a:t>计算机网</a:t>
            </a:r>
            <a:r>
              <a:rPr lang="en-US" altLang="zh-CN" smtClean="0">
                <a:latin typeface="宋体" panose="02010600030101010101" pitchFamily="2" charset="-122"/>
              </a:rPr>
              <a:t>.</a:t>
            </a:r>
            <a:r>
              <a:rPr lang="zh-CN" altLang="en-US" smtClean="0">
                <a:latin typeface="宋体" panose="02010600030101010101" pitchFamily="2" charset="-122"/>
              </a:rPr>
              <a:t>它用分层结构</a:t>
            </a:r>
            <a:r>
              <a:rPr lang="en-US" altLang="zh-CN" smtClean="0">
                <a:latin typeface="宋体" panose="02010600030101010101" pitchFamily="2" charset="-122"/>
              </a:rPr>
              <a:t>,</a:t>
            </a:r>
            <a:r>
              <a:rPr lang="zh-CN" altLang="en-US" smtClean="0">
                <a:latin typeface="宋体" panose="02010600030101010101" pitchFamily="2" charset="-122"/>
              </a:rPr>
              <a:t>通信协议</a:t>
            </a:r>
            <a:r>
              <a:rPr lang="en-US" altLang="zh-CN" smtClean="0">
                <a:latin typeface="宋体" panose="02010600030101010101" pitchFamily="2" charset="-122"/>
              </a:rPr>
              <a:t>,</a:t>
            </a:r>
            <a:r>
              <a:rPr lang="zh-CN" altLang="en-US" smtClean="0">
                <a:latin typeface="宋体" panose="02010600030101010101" pitchFamily="2" charset="-122"/>
              </a:rPr>
              <a:t>和分组交换方式实现了远程数据通信</a:t>
            </a:r>
            <a:r>
              <a:rPr lang="en-US" altLang="zh-CN" smtClean="0">
                <a:latin typeface="宋体" panose="02010600030101010101" pitchFamily="2" charset="-122"/>
              </a:rPr>
              <a:t>,</a:t>
            </a:r>
            <a:r>
              <a:rPr lang="zh-CN" altLang="en-US" smtClean="0">
                <a:latin typeface="宋体" panose="02010600030101010101" pitchFamily="2" charset="-122"/>
              </a:rPr>
              <a:t>开创了计算机通信网的新纪元</a:t>
            </a:r>
            <a:r>
              <a:rPr lang="en-US" altLang="zh-CN" smtClean="0">
                <a:latin typeface="宋体" panose="02010600030101010101" pitchFamily="2" charset="-122"/>
              </a:rPr>
              <a:t>.</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1974</a:t>
            </a:r>
            <a:r>
              <a:rPr lang="zh-CN" altLang="en-US" smtClean="0">
                <a:latin typeface="Arial" panose="020B0604020202020204" pitchFamily="34" charset="0"/>
              </a:rPr>
              <a:t>年，美国的</a:t>
            </a:r>
            <a:r>
              <a:rPr lang="en-US" altLang="zh-CN" smtClean="0">
                <a:latin typeface="Arial" panose="020B0604020202020204" pitchFamily="34" charset="0"/>
              </a:rPr>
              <a:t>IBM</a:t>
            </a:r>
            <a:r>
              <a:rPr lang="zh-CN" altLang="en-US" smtClean="0">
                <a:latin typeface="Arial" panose="020B0604020202020204" pitchFamily="34" charset="0"/>
              </a:rPr>
              <a:t>公司宣布了它研制的系统网络体系结构</a:t>
            </a:r>
            <a:r>
              <a:rPr lang="en-US" altLang="zh-CN" smtClean="0">
                <a:latin typeface="Arial" panose="020B0604020202020204" pitchFamily="34" charset="0"/>
              </a:rPr>
              <a:t>SNA</a:t>
            </a:r>
            <a:r>
              <a:rPr lang="zh-CN" altLang="en-US" smtClean="0">
                <a:latin typeface="Arial" panose="020B0604020202020204" pitchFamily="34" charset="0"/>
              </a:rPr>
              <a:t>（</a:t>
            </a:r>
            <a:r>
              <a:rPr lang="en-US" altLang="zh-CN" smtClean="0">
                <a:latin typeface="Arial" panose="020B0604020202020204" pitchFamily="34" charset="0"/>
              </a:rPr>
              <a:t>System Network Architecture)</a:t>
            </a:r>
            <a:r>
              <a:rPr lang="zh-CN" altLang="en-US" smtClean="0">
                <a:latin typeface="Arial" panose="020B0604020202020204" pitchFamily="34" charset="0"/>
              </a:rPr>
              <a:t>，这就是一个著名的网络标准。现在它也是使用得较为广泛的一种网络体系结构。其它公司也相继推出自己的网络体系结构。</a:t>
            </a:r>
          </a:p>
          <a:p>
            <a:pPr eaLnBrk="1" hangingPunct="1"/>
            <a:r>
              <a:rPr lang="zh-CN" altLang="en-US" smtClean="0">
                <a:latin typeface="Arial" panose="020B0604020202020204" pitchFamily="34" charset="0"/>
              </a:rPr>
              <a:t>网络体系结构使得一个公司所生产的各种设备都能够很容易的互连成网。但在不同的厂商之间的设备就很难互相连通。为建立统一的国际标准，</a:t>
            </a:r>
            <a:r>
              <a:rPr lang="en-US" altLang="zh-CN" smtClean="0">
                <a:latin typeface="Arial" panose="020B0604020202020204" pitchFamily="34" charset="0"/>
              </a:rPr>
              <a:t>ISO</a:t>
            </a:r>
            <a:r>
              <a:rPr lang="zh-CN" altLang="en-US" smtClean="0">
                <a:latin typeface="Arial" panose="020B0604020202020204" pitchFamily="34" charset="0"/>
              </a:rPr>
              <a:t>（国际标准化组织）于</a:t>
            </a:r>
            <a:r>
              <a:rPr lang="en-US" altLang="zh-CN" smtClean="0">
                <a:latin typeface="Arial" panose="020B0604020202020204" pitchFamily="34" charset="0"/>
              </a:rPr>
              <a:t>1977</a:t>
            </a:r>
            <a:r>
              <a:rPr lang="zh-CN" altLang="en-US" smtClean="0">
                <a:latin typeface="Arial" panose="020B0604020202020204" pitchFamily="34" charset="0"/>
              </a:rPr>
              <a:t>年成立了专门的机构来研究这一个问题。</a:t>
            </a:r>
            <a:r>
              <a:rPr lang="en-US" altLang="zh-CN" smtClean="0">
                <a:latin typeface="Arial" panose="020B0604020202020204" pitchFamily="34" charset="0"/>
              </a:rPr>
              <a:t>1984</a:t>
            </a:r>
            <a:r>
              <a:rPr lang="zh-CN" altLang="en-US" smtClean="0">
                <a:latin typeface="Arial" panose="020B0604020202020204" pitchFamily="34" charset="0"/>
              </a:rPr>
              <a:t>年就提出了著名的能使各种厂商的计算机在世界范围内互连成网的标准框架。即：</a:t>
            </a:r>
            <a:r>
              <a:rPr lang="en-US" altLang="zh-CN" smtClean="0">
                <a:latin typeface="Arial" panose="020B0604020202020204" pitchFamily="34" charset="0"/>
              </a:rPr>
              <a:t>OSI/RM</a:t>
            </a:r>
            <a:r>
              <a:rPr lang="zh-CN" altLang="en-US" smtClean="0">
                <a:latin typeface="Arial" panose="020B0604020202020204" pitchFamily="34" charset="0"/>
              </a:rPr>
              <a:t>：开放系统互连基本参考模型</a:t>
            </a:r>
          </a:p>
          <a:p>
            <a:pPr eaLnBrk="1" hangingPunct="1"/>
            <a:r>
              <a:rPr lang="en-US" altLang="zh-CN" smtClean="0">
                <a:latin typeface="Arial" panose="020B0604020202020204" pitchFamily="34" charset="0"/>
              </a:rPr>
              <a:t>SNA: System Network Architecture ,</a:t>
            </a:r>
            <a:r>
              <a:rPr lang="zh-CN" altLang="en-US" smtClean="0">
                <a:latin typeface="Arial" panose="020B0604020202020204" pitchFamily="34" charset="0"/>
              </a:rPr>
              <a:t>系统网络体系结构，是</a:t>
            </a:r>
            <a:r>
              <a:rPr lang="en-US" altLang="zh-CN" smtClean="0">
                <a:latin typeface="Arial" panose="020B0604020202020204" pitchFamily="34" charset="0"/>
              </a:rPr>
              <a:t>IBM</a:t>
            </a:r>
            <a:r>
              <a:rPr lang="zh-CN" altLang="en-US" smtClean="0">
                <a:latin typeface="Arial" panose="020B0604020202020204" pitchFamily="34" charset="0"/>
              </a:rPr>
              <a:t>公司先于</a:t>
            </a:r>
            <a:r>
              <a:rPr lang="en-US" altLang="zh-CN" smtClean="0">
                <a:latin typeface="Arial" panose="020B0604020202020204" pitchFamily="34" charset="0"/>
              </a:rPr>
              <a:t>ISO</a:t>
            </a:r>
            <a:r>
              <a:rPr lang="zh-CN" altLang="en-US" smtClean="0">
                <a:latin typeface="Arial" panose="020B0604020202020204" pitchFamily="34" charset="0"/>
              </a:rPr>
              <a:t>（国际标准化组织）开发的网络体系结构；</a:t>
            </a:r>
          </a:p>
          <a:p>
            <a:pPr eaLnBrk="1" hangingPunct="1"/>
            <a:r>
              <a:rPr lang="en-US" altLang="zh-CN" smtClean="0">
                <a:latin typeface="Arial" panose="020B0604020202020204" pitchFamily="34" charset="0"/>
              </a:rPr>
              <a:t>DNA</a:t>
            </a:r>
            <a:r>
              <a:rPr lang="zh-CN" altLang="en-US" smtClean="0">
                <a:latin typeface="Arial" panose="020B0604020202020204" pitchFamily="34" charset="0"/>
              </a:rPr>
              <a:t>：数字网络体系结构</a:t>
            </a:r>
            <a:endParaRPr lang="zh-CN" altLang="en-US" smtClean="0">
              <a:latin typeface="宋体" panose="02010600030101010101" pitchFamily="2" charset="-122"/>
            </a:endParaRPr>
          </a:p>
          <a:p>
            <a:pPr algn="just" eaLnBrk="1" hangingPunct="1">
              <a:spcBef>
                <a:spcPct val="50000"/>
              </a:spcBef>
            </a:pPr>
            <a:r>
              <a:rPr lang="zh-CN" altLang="en-US" smtClean="0">
                <a:latin typeface="宋体" panose="02010600030101010101" pitchFamily="2" charset="-122"/>
              </a:rPr>
              <a:t>网络体系结构是协议和层的集合。协议是网络通信实体间必须遵循的控制信息交换的规则。</a:t>
            </a:r>
          </a:p>
          <a:p>
            <a:pPr algn="just" eaLnBrk="1" hangingPunct="1">
              <a:spcBef>
                <a:spcPct val="50000"/>
              </a:spcBef>
            </a:pPr>
            <a:r>
              <a:rPr lang="zh-CN" altLang="en-US" sz="2600" b="1" smtClean="0">
                <a:solidFill>
                  <a:schemeClr val="bg1"/>
                </a:solidFill>
                <a:latin typeface="Arial" panose="020B0604020202020204" pitchFamily="34" charset="0"/>
              </a:rPr>
              <a:t>层次</a:t>
            </a:r>
            <a:r>
              <a:rPr lang="en-US" altLang="zh-CN" sz="2600" b="1" smtClean="0">
                <a:solidFill>
                  <a:schemeClr val="bg1"/>
                </a:solidFill>
                <a:latin typeface="Arial" panose="020B0604020202020204" pitchFamily="34" charset="0"/>
              </a:rPr>
              <a:t>(Layer)</a:t>
            </a:r>
            <a:r>
              <a:rPr lang="zh-CN" altLang="en-US" sz="2600" b="1" smtClean="0">
                <a:solidFill>
                  <a:schemeClr val="bg1"/>
                </a:solidFill>
                <a:latin typeface="Arial" panose="020B0604020202020204" pitchFamily="34" charset="0"/>
              </a:rPr>
              <a:t>是人们对复杂问题进行处理的基本方法。</a:t>
            </a:r>
            <a:r>
              <a:rPr lang="zh-CN" altLang="en-US" smtClean="0">
                <a:latin typeface="宋体" panose="02010600030101010101" pitchFamily="2" charset="-122"/>
              </a:rPr>
              <a:t>网络分层则主要是将复杂的通信问题分成不同功能块，由不同的层通过自己的协议来执行</a:t>
            </a:r>
            <a:r>
              <a:rPr lang="en-US" altLang="zh-CN" smtClean="0">
                <a:latin typeface="宋体" panose="02010600030101010101" pitchFamily="2" charset="-122"/>
              </a:rPr>
              <a:t>,</a:t>
            </a:r>
            <a:r>
              <a:rPr lang="zh-CN" altLang="en-US" smtClean="0">
                <a:latin typeface="宋体" panose="02010600030101010101" pitchFamily="2" charset="-122"/>
              </a:rPr>
              <a:t>它是</a:t>
            </a:r>
            <a:r>
              <a:rPr lang="zh-CN" altLang="en-US" smtClean="0">
                <a:latin typeface="Arial" panose="020B0604020202020204" pitchFamily="34" charset="0"/>
              </a:rPr>
              <a:t>基于透明性原则。</a:t>
            </a:r>
            <a:endParaRPr lang="zh-CN" altLang="en-US" sz="2600" b="1" smtClean="0">
              <a:solidFill>
                <a:schemeClr val="bg1"/>
              </a:solidFill>
              <a:latin typeface="Arial" panose="020B0604020202020204" pitchFamily="34" charset="0"/>
            </a:endParaRPr>
          </a:p>
          <a:p>
            <a:pPr eaLnBrk="1" hangingPunct="1">
              <a:spcBef>
                <a:spcPct val="50000"/>
              </a:spcBef>
            </a:pPr>
            <a:r>
              <a:rPr lang="zh-CN" altLang="en-US" sz="2600" b="1" smtClean="0">
                <a:solidFill>
                  <a:schemeClr val="bg1"/>
                </a:solidFill>
                <a:latin typeface="Arial" panose="020B0604020202020204" pitchFamily="34" charset="0"/>
              </a:rPr>
              <a:t>        </a:t>
            </a:r>
            <a:r>
              <a:rPr lang="zh-CN" altLang="en-US" sz="2600" smtClean="0">
                <a:solidFill>
                  <a:schemeClr val="bg1"/>
                </a:solidFill>
                <a:latin typeface="Arial" panose="020B0604020202020204" pitchFamily="34" charset="0"/>
              </a:rPr>
              <a:t>对于一些难以处理的复杂问题，通常采用分级处理，即将它分解为若干个较容易处理的小一些的问题。</a:t>
            </a:r>
          </a:p>
          <a:p>
            <a:pPr eaLnBrk="1" hangingPunct="1">
              <a:spcBef>
                <a:spcPct val="50000"/>
              </a:spcBef>
            </a:pPr>
            <a:r>
              <a:rPr lang="zh-CN" altLang="en-US" sz="2600" smtClean="0">
                <a:solidFill>
                  <a:schemeClr val="bg1"/>
                </a:solidFill>
                <a:latin typeface="Arial" panose="020B0604020202020204" pitchFamily="34" charset="0"/>
              </a:rPr>
              <a:t>        层次结构体现出对复杂问题采用“分而治之”的模块化方法，它可以大大降低复杂问题处理的难度。</a:t>
            </a:r>
          </a:p>
          <a:p>
            <a:pPr algn="just" eaLnBrk="1" hangingPunct="1">
              <a:spcBef>
                <a:spcPct val="50000"/>
              </a:spcBef>
            </a:pPr>
            <a:r>
              <a:rPr lang="zh-CN" altLang="en-US" smtClean="0">
                <a:latin typeface="Arial" panose="020B0604020202020204" pitchFamily="34" charset="0"/>
              </a:rPr>
              <a:t>透明性原则：研究此接口处</a:t>
            </a:r>
            <a:endParaRPr lang="zh-CN" altLang="en-US" smtClean="0">
              <a:latin typeface="宋体" panose="02010600030101010101" pitchFamily="2" charset="-122"/>
            </a:endParaRPr>
          </a:p>
          <a:p>
            <a:pPr algn="just" eaLnBrk="1" hangingPunct="1">
              <a:spcBef>
                <a:spcPct val="50000"/>
              </a:spcBef>
            </a:pPr>
            <a:r>
              <a:rPr lang="zh-CN" altLang="en-US" smtClean="0">
                <a:latin typeface="Arial" panose="020B0604020202020204" pitchFamily="34" charset="0"/>
              </a:rPr>
              <a:t>上下各层皆不存在：对等实体之间的通信如同直接通信一样</a:t>
            </a:r>
          </a:p>
          <a:p>
            <a:pPr lvl="1" eaLnBrk="1" hangingPunct="1"/>
            <a:r>
              <a:rPr lang="zh-CN" altLang="en-US" smtClean="0">
                <a:latin typeface="Arial" panose="020B0604020202020204" pitchFamily="34" charset="0"/>
              </a:rPr>
              <a:t>接收的数据与原始数据一致</a:t>
            </a:r>
            <a:r>
              <a:rPr lang="en-US" altLang="zh-CN" smtClean="0">
                <a:latin typeface="Arial" panose="020B0604020202020204" pitchFamily="34" charset="0"/>
              </a:rPr>
              <a:t>(</a:t>
            </a:r>
            <a:r>
              <a:rPr lang="zh-CN" altLang="en-US" smtClean="0">
                <a:latin typeface="Arial" panose="020B0604020202020204" pitchFamily="34" charset="0"/>
              </a:rPr>
              <a:t>大小、内容），与下层及中继节点数目无关，对等实体之间所有的中继节点对该实体来说，是透明、不可见的（透明节点）</a:t>
            </a:r>
          </a:p>
          <a:p>
            <a:pPr lvl="1" eaLnBrk="1" hangingPunct="1"/>
            <a:r>
              <a:rPr lang="zh-CN" altLang="en-US" smtClean="0">
                <a:latin typeface="Arial" panose="020B0604020202020204" pitchFamily="34" charset="0"/>
              </a:rPr>
              <a:t>接收实体可能会收到重复的数据、或漏收，但收到的数据一定是源实体发出来的</a:t>
            </a:r>
          </a:p>
          <a:p>
            <a:pPr lvl="1" eaLnBrk="1" hangingPunct="1"/>
            <a:r>
              <a:rPr lang="zh-CN" altLang="en-US" smtClean="0">
                <a:latin typeface="Arial" panose="020B0604020202020204" pitchFamily="34" charset="0"/>
              </a:rPr>
              <a:t>如果下层需要对数据进行分组或组合，一定要送到接收实体前还原成原始数据（大小、内容）</a:t>
            </a:r>
          </a:p>
          <a:p>
            <a:pPr algn="just" eaLnBrk="1" hangingPunct="1">
              <a:spcBef>
                <a:spcPct val="50000"/>
              </a:spcBef>
            </a:pPr>
            <a:endParaRPr lang="zh-CN" altLang="en-US" smtClean="0">
              <a:latin typeface="宋体" panose="02010600030101010101" pitchFamily="2" charset="-122"/>
            </a:endParaRPr>
          </a:p>
          <a:p>
            <a:pPr eaLnBrk="1" hangingPunct="1"/>
            <a:endParaRPr lang="zh-CN" altLang="en-US" smtClean="0">
              <a:latin typeface="Arial" panose="020B0604020202020204" pitchFamily="34" charset="0"/>
            </a:endParaRPr>
          </a:p>
          <a:p>
            <a:pPr algn="just" eaLnBrk="1" hangingPunct="1">
              <a:spcBef>
                <a:spcPct val="50000"/>
              </a:spcBef>
            </a:pPr>
            <a:endParaRPr lang="zh-CN" altLang="en-US" smtClean="0">
              <a:latin typeface="宋体" panose="02010600030101010101" pitchFamily="2" charset="-122"/>
            </a:endParaRPr>
          </a:p>
          <a:p>
            <a:pPr algn="just" eaLnBrk="1" hangingPunct="1">
              <a:spcBef>
                <a:spcPct val="50000"/>
              </a:spcBef>
            </a:pPr>
            <a:endParaRPr lang="zh-CN" altLang="en-US" smtClean="0">
              <a:latin typeface="宋体" panose="02010600030101010101" pitchFamily="2" charset="-122"/>
            </a:endParaRPr>
          </a:p>
          <a:p>
            <a:pPr algn="just" eaLnBrk="1" hangingPunct="1">
              <a:spcBef>
                <a:spcPct val="50000"/>
              </a:spcBef>
            </a:pPr>
            <a:endParaRPr lang="zh-CN" altLang="en-US" smtClean="0">
              <a:latin typeface="宋体" panose="02010600030101010101" pitchFamily="2" charset="-122"/>
            </a:endParaRPr>
          </a:p>
          <a:p>
            <a:pPr eaLnBrk="1" hangingPunct="1">
              <a:spcBef>
                <a:spcPct val="50000"/>
              </a:spcBef>
            </a:pPr>
            <a:endParaRPr lang="zh-CN" altLang="en-US" smtClean="0">
              <a:latin typeface="宋体" panose="02010600030101010101" pitchFamily="2" charset="-122"/>
            </a:endParaRPr>
          </a:p>
          <a:p>
            <a:pPr eaLnBrk="1" hangingPunct="1">
              <a:spcBef>
                <a:spcPct val="50000"/>
              </a:spcBef>
            </a:pPr>
            <a:r>
              <a:rPr lang="zh-CN" altLang="en-US" sz="3000" b="1" smtClean="0">
                <a:solidFill>
                  <a:schemeClr val="bg1"/>
                </a:solidFill>
                <a:latin typeface="Arial" panose="020B0604020202020204" pitchFamily="34" charset="0"/>
                <a:sym typeface="Wingdings 2" panose="05020102010507070707" pitchFamily="18" charset="2"/>
              </a:rPr>
              <a:t>层次结构方法要解决的问题</a:t>
            </a:r>
          </a:p>
          <a:p>
            <a:pPr lvl="1" eaLnBrk="1" hangingPunct="1">
              <a:spcBef>
                <a:spcPct val="50000"/>
              </a:spcBef>
              <a:buFont typeface="Wingdings" panose="05000000000000000000" pitchFamily="2" charset="2"/>
              <a:buNone/>
            </a:pPr>
            <a:r>
              <a:rPr lang="en-US" altLang="zh-CN" sz="3000" b="1" smtClean="0">
                <a:solidFill>
                  <a:schemeClr val="bg1"/>
                </a:solidFill>
                <a:latin typeface="Arial" panose="020B0604020202020204" pitchFamily="34" charset="0"/>
                <a:sym typeface="Wingdings 2" panose="05020102010507070707" pitchFamily="18" charset="2"/>
              </a:rPr>
              <a:t>1.</a:t>
            </a:r>
            <a:r>
              <a:rPr lang="zh-CN" altLang="en-US" sz="3000" b="1" smtClean="0">
                <a:solidFill>
                  <a:schemeClr val="bg1"/>
                </a:solidFill>
                <a:latin typeface="Arial" panose="020B0604020202020204" pitchFamily="34" charset="0"/>
                <a:sym typeface="Wingdings 2" panose="05020102010507070707" pitchFamily="18" charset="2"/>
              </a:rPr>
              <a:t>网络应该具有哪些层次？每一层的功能是什么？（</a:t>
            </a:r>
            <a:r>
              <a:rPr lang="zh-CN" altLang="en-US" sz="3000" b="1" smtClean="0">
                <a:solidFill>
                  <a:srgbClr val="FFFF66"/>
                </a:solidFill>
                <a:latin typeface="Arial" panose="020B0604020202020204" pitchFamily="34" charset="0"/>
                <a:sym typeface="Wingdings 2" panose="05020102010507070707" pitchFamily="18" charset="2"/>
              </a:rPr>
              <a:t>分层与功能</a:t>
            </a:r>
            <a:r>
              <a:rPr lang="zh-CN" altLang="en-US" sz="3000" b="1" smtClean="0">
                <a:solidFill>
                  <a:schemeClr val="bg1"/>
                </a:solidFill>
                <a:latin typeface="Arial" panose="020B0604020202020204" pitchFamily="34" charset="0"/>
                <a:sym typeface="Wingdings 2" panose="05020102010507070707" pitchFamily="18" charset="2"/>
              </a:rPr>
              <a:t>）</a:t>
            </a:r>
          </a:p>
          <a:p>
            <a:pPr lvl="1" eaLnBrk="1" hangingPunct="1">
              <a:spcBef>
                <a:spcPct val="50000"/>
              </a:spcBef>
              <a:buFont typeface="Wingdings" panose="05000000000000000000" pitchFamily="2" charset="2"/>
              <a:buNone/>
            </a:pPr>
            <a:r>
              <a:rPr lang="zh-CN" altLang="en-US" smtClean="0">
                <a:latin typeface="Arial" panose="020B0604020202020204" pitchFamily="34" charset="0"/>
              </a:rPr>
              <a:t>分层时注意使每一层的功能非常明确。（差错控制，流量控制，分段和重装，复用和分用，连接建立和释放）</a:t>
            </a:r>
          </a:p>
          <a:p>
            <a:pPr lvl="1" eaLnBrk="1" hangingPunct="1">
              <a:spcBef>
                <a:spcPct val="50000"/>
              </a:spcBef>
              <a:buFont typeface="Wingdings" panose="05000000000000000000" pitchFamily="2" charset="2"/>
              <a:buNone/>
            </a:pPr>
            <a:endParaRPr lang="zh-CN" altLang="en-US" sz="3000" b="1" smtClean="0">
              <a:solidFill>
                <a:schemeClr val="bg1"/>
              </a:solidFill>
              <a:latin typeface="Arial" panose="020B0604020202020204" pitchFamily="34" charset="0"/>
              <a:sym typeface="Wingdings 2" panose="05020102010507070707" pitchFamily="18" charset="2"/>
            </a:endParaRPr>
          </a:p>
          <a:p>
            <a:pPr lvl="1" eaLnBrk="1" hangingPunct="1">
              <a:spcBef>
                <a:spcPct val="50000"/>
              </a:spcBef>
              <a:buFont typeface="Wingdings" panose="05000000000000000000" pitchFamily="2" charset="2"/>
              <a:buNone/>
            </a:pPr>
            <a:r>
              <a:rPr lang="en-US" altLang="zh-CN" sz="3000" b="1" smtClean="0">
                <a:solidFill>
                  <a:schemeClr val="bg1"/>
                </a:solidFill>
                <a:latin typeface="Arial" panose="020B0604020202020204" pitchFamily="34" charset="0"/>
                <a:sym typeface="Wingdings 2" panose="05020102010507070707" pitchFamily="18" charset="2"/>
              </a:rPr>
              <a:t>2.</a:t>
            </a:r>
            <a:r>
              <a:rPr lang="zh-CN" altLang="en-US" sz="3000" b="1" smtClean="0">
                <a:solidFill>
                  <a:schemeClr val="bg1"/>
                </a:solidFill>
                <a:latin typeface="Arial" panose="020B0604020202020204" pitchFamily="34" charset="0"/>
                <a:sym typeface="Wingdings 2" panose="05020102010507070707" pitchFamily="18" charset="2"/>
              </a:rPr>
              <a:t>各层之间的关系是怎样的？它们如何进行交互？（</a:t>
            </a:r>
            <a:r>
              <a:rPr lang="zh-CN" altLang="en-US" sz="3000" b="1" smtClean="0">
                <a:solidFill>
                  <a:srgbClr val="FFFF66"/>
                </a:solidFill>
                <a:latin typeface="Arial" panose="020B0604020202020204" pitchFamily="34" charset="0"/>
                <a:sym typeface="Wingdings 2" panose="05020102010507070707" pitchFamily="18" charset="2"/>
              </a:rPr>
              <a:t>服务与接口</a:t>
            </a:r>
            <a:r>
              <a:rPr lang="zh-CN" altLang="en-US" sz="3000" b="1" smtClean="0">
                <a:solidFill>
                  <a:schemeClr val="bg1"/>
                </a:solidFill>
                <a:latin typeface="Arial" panose="020B0604020202020204" pitchFamily="34" charset="0"/>
                <a:sym typeface="Wingdings 2" panose="05020102010507070707" pitchFamily="18" charset="2"/>
              </a:rPr>
              <a:t>）</a:t>
            </a:r>
          </a:p>
          <a:p>
            <a:pPr lvl="1" eaLnBrk="1" hangingPunct="1">
              <a:spcBef>
                <a:spcPct val="50000"/>
              </a:spcBef>
              <a:buFont typeface="Wingdings" panose="05000000000000000000" pitchFamily="2" charset="2"/>
              <a:buNone/>
            </a:pPr>
            <a:r>
              <a:rPr lang="en-US" altLang="zh-CN" sz="3000" b="1" smtClean="0">
                <a:solidFill>
                  <a:schemeClr val="bg1"/>
                </a:solidFill>
                <a:latin typeface="Arial" panose="020B0604020202020204" pitchFamily="34" charset="0"/>
                <a:sym typeface="Wingdings 2" panose="05020102010507070707" pitchFamily="18" charset="2"/>
              </a:rPr>
              <a:t>3.</a:t>
            </a:r>
            <a:r>
              <a:rPr lang="zh-CN" altLang="en-US" sz="3000" b="1" smtClean="0">
                <a:solidFill>
                  <a:schemeClr val="bg1"/>
                </a:solidFill>
                <a:latin typeface="Arial" panose="020B0604020202020204" pitchFamily="34" charset="0"/>
                <a:sym typeface="Wingdings 2" panose="05020102010507070707" pitchFamily="18" charset="2"/>
              </a:rPr>
              <a:t>通信双方的数据传输要遵循哪些规则？（</a:t>
            </a:r>
            <a:r>
              <a:rPr lang="zh-CN" altLang="en-US" sz="3000" b="1" smtClean="0">
                <a:solidFill>
                  <a:srgbClr val="FFFF66"/>
                </a:solidFill>
                <a:latin typeface="Arial" panose="020B0604020202020204" pitchFamily="34" charset="0"/>
                <a:sym typeface="Wingdings 2" panose="05020102010507070707" pitchFamily="18" charset="2"/>
              </a:rPr>
              <a:t>协议</a:t>
            </a:r>
            <a:r>
              <a:rPr lang="zh-CN" altLang="en-US" sz="3000" b="1" smtClean="0">
                <a:solidFill>
                  <a:schemeClr val="bg1"/>
                </a:solidFill>
                <a:latin typeface="Arial" panose="020B0604020202020204" pitchFamily="34" charset="0"/>
                <a:sym typeface="Wingdings 2" panose="05020102010507070707" pitchFamily="18" charset="2"/>
              </a:rPr>
              <a:t>）</a:t>
            </a:r>
          </a:p>
          <a:p>
            <a:pPr algn="just" eaLnBrk="1" hangingPunct="1">
              <a:spcBef>
                <a:spcPct val="50000"/>
              </a:spcBef>
            </a:pPr>
            <a:endParaRPr lang="zh-CN" altLang="en-US" smtClean="0">
              <a:latin typeface="宋体" panose="02010600030101010101" pitchFamily="2" charset="-122"/>
            </a:endParaRPr>
          </a:p>
          <a:p>
            <a:pPr eaLnBrk="1" hangingPunct="1">
              <a:spcBef>
                <a:spcPct val="50000"/>
              </a:spcBef>
            </a:pPr>
            <a:r>
              <a:rPr lang="zh-CN" altLang="en-US" sz="2200" b="1" i="1" smtClean="0">
                <a:solidFill>
                  <a:srgbClr val="FFFF66"/>
                </a:solidFill>
                <a:latin typeface="CordiaUPC" panose="020B0304020202020204" pitchFamily="34" charset="-34"/>
              </a:rPr>
              <a:t>所以层次结构方法包括三个内容：分层及每层功能，服务与层间接口，协议。</a:t>
            </a:r>
          </a:p>
          <a:p>
            <a:pPr eaLnBrk="1" hangingPunct="1">
              <a:spcBef>
                <a:spcPct val="50000"/>
              </a:spcBef>
            </a:pPr>
            <a:endParaRPr lang="zh-CN" altLang="en-US" sz="2600" smtClean="0">
              <a:solidFill>
                <a:schemeClr val="bg1"/>
              </a:solidFill>
              <a:latin typeface="Arial" panose="020B0604020202020204" pitchFamily="34" charset="0"/>
            </a:endParaRPr>
          </a:p>
          <a:p>
            <a:pPr algn="just" eaLnBrk="1" hangingPunct="1">
              <a:spcBef>
                <a:spcPct val="50000"/>
              </a:spcBef>
            </a:pPr>
            <a:r>
              <a:rPr lang="zh-CN" altLang="en-US" smtClean="0">
                <a:latin typeface="宋体" panose="02010600030101010101" pitchFamily="2" charset="-122"/>
              </a:rPr>
              <a:t>层与层之间的关系可概括为以下几个方面：</a:t>
            </a:r>
            <a:r>
              <a:rPr lang="zh-CN" altLang="en-US" smtClean="0">
                <a:latin typeface="宋体" panose="02010600030101010101" pitchFamily="2" charset="-122"/>
                <a:cs typeface="Times New Roman" panose="02020603050405020304" pitchFamily="18" charset="0"/>
              </a:rPr>
              <a:t> </a:t>
            </a:r>
          </a:p>
          <a:p>
            <a:pPr algn="just" eaLnBrk="1" hangingPunct="1">
              <a:spcBef>
                <a:spcPct val="50000"/>
              </a:spcBef>
            </a:pPr>
            <a:r>
              <a:rPr lang="zh-CN" altLang="en-US" smtClean="0">
                <a:latin typeface="宋体" panose="02010600030101010101" pitchFamily="2" charset="-122"/>
              </a:rPr>
              <a:t>（</a:t>
            </a:r>
            <a:r>
              <a:rPr lang="en-US" altLang="zh-CN" smtClean="0">
                <a:latin typeface="宋体" panose="02010600030101010101" pitchFamily="2" charset="-122"/>
                <a:cs typeface="Times New Roman" panose="02020603050405020304" pitchFamily="18" charset="0"/>
              </a:rPr>
              <a:t>1</a:t>
            </a:r>
            <a:r>
              <a:rPr lang="zh-CN" altLang="en-US" smtClean="0">
                <a:latin typeface="宋体" panose="02010600030101010101" pitchFamily="2" charset="-122"/>
              </a:rPr>
              <a:t>）上层建立在下层之上，仅在相邻层之间有接口。各层通过层间接口向上层提供相应的服务，而服务是如何实现的则对上层加以屏蔽。</a:t>
            </a:r>
            <a:endParaRPr lang="zh-CN" altLang="en-US" smtClean="0">
              <a:latin typeface="宋体" panose="02010600030101010101" pitchFamily="2" charset="-122"/>
              <a:cs typeface="Times New Roman" panose="02020603050405020304" pitchFamily="18" charset="0"/>
            </a:endParaRPr>
          </a:p>
          <a:p>
            <a:pPr algn="just" eaLnBrk="1" hangingPunct="1">
              <a:spcBef>
                <a:spcPct val="50000"/>
              </a:spcBef>
            </a:pPr>
            <a:r>
              <a:rPr lang="zh-CN" altLang="en-US" smtClean="0">
                <a:latin typeface="宋体" panose="02010600030101010101" pitchFamily="2" charset="-122"/>
              </a:rPr>
              <a:t>（</a:t>
            </a:r>
            <a:r>
              <a:rPr lang="en-US" altLang="zh-CN" smtClean="0">
                <a:latin typeface="宋体" panose="02010600030101010101" pitchFamily="2" charset="-122"/>
                <a:cs typeface="Times New Roman" panose="02020603050405020304" pitchFamily="18" charset="0"/>
              </a:rPr>
              <a:t>2</a:t>
            </a:r>
            <a:r>
              <a:rPr lang="zh-CN" altLang="en-US" smtClean="0">
                <a:latin typeface="宋体" panose="02010600030101010101" pitchFamily="2" charset="-122"/>
              </a:rPr>
              <a:t>）最高层只是用户，是使用服务的最高层；最低层只提供服务，是服务提供者，中间各层既是下一层的用户，又是上一层服务的提供者。</a:t>
            </a:r>
            <a:endParaRPr lang="zh-CN" altLang="en-US" smtClean="0">
              <a:latin typeface="宋体" panose="02010600030101010101" pitchFamily="2" charset="-122"/>
              <a:cs typeface="Times New Roman" panose="02020603050405020304" pitchFamily="18" charset="0"/>
            </a:endParaRPr>
          </a:p>
          <a:p>
            <a:pPr algn="just" eaLnBrk="1" hangingPunct="1">
              <a:spcBef>
                <a:spcPct val="50000"/>
              </a:spcBef>
            </a:pPr>
            <a:r>
              <a:rPr lang="zh-CN" altLang="en-US" smtClean="0">
                <a:latin typeface="宋体" panose="02010600030101010101" pitchFamily="2" charset="-122"/>
              </a:rPr>
              <a:t>（</a:t>
            </a:r>
            <a:r>
              <a:rPr lang="en-US" altLang="zh-CN" smtClean="0">
                <a:latin typeface="宋体" panose="02010600030101010101" pitchFamily="2" charset="-122"/>
                <a:cs typeface="Times New Roman" panose="02020603050405020304" pitchFamily="18" charset="0"/>
              </a:rPr>
              <a:t>3</a:t>
            </a:r>
            <a:r>
              <a:rPr lang="zh-CN" altLang="en-US" smtClean="0">
                <a:latin typeface="宋体" panose="02010600030101010101" pitchFamily="2" charset="-122"/>
              </a:rPr>
              <a:t>）每一层向上层所提供的服务，是其本身的功能和其下层服务提供的功能的总和。</a:t>
            </a:r>
            <a:endParaRPr lang="zh-CN" altLang="en-US" smtClean="0">
              <a:latin typeface="宋体" panose="02010600030101010101" pitchFamily="2" charset="-122"/>
              <a:cs typeface="Times New Roman" panose="02020603050405020304" pitchFamily="18" charset="0"/>
            </a:endParaRPr>
          </a:p>
          <a:p>
            <a:pPr eaLnBrk="1" hangingPunct="1">
              <a:spcBef>
                <a:spcPct val="50000"/>
              </a:spcBef>
            </a:pPr>
            <a:endParaRPr lang="zh-CN" altLang="en-US" smtClean="0">
              <a:latin typeface="Arial" panose="020B0604020202020204" pitchFamily="34" charset="0"/>
            </a:endParaRPr>
          </a:p>
          <a:p>
            <a:pPr algn="just" eaLnBrk="1" hangingPunct="1">
              <a:spcBef>
                <a:spcPct val="50000"/>
              </a:spcBef>
            </a:pPr>
            <a:endParaRPr lang="zh-CN" altLang="en-US" smtClean="0">
              <a:latin typeface="宋体" panose="02010600030101010101" pitchFamily="2" charset="-122"/>
            </a:endParaRPr>
          </a:p>
          <a:p>
            <a:pPr eaLnBrk="1" hangingPunct="1"/>
            <a:r>
              <a:rPr lang="zh-CN" altLang="en-US" smtClean="0">
                <a:latin typeface="Arial" panose="020B0604020202020204" pitchFamily="34" charset="0"/>
              </a:rPr>
              <a:t>参考</a:t>
            </a:r>
            <a:r>
              <a:rPr lang="en-US" altLang="zh-CN" smtClean="0">
                <a:latin typeface="Arial" panose="020B0604020202020204" pitchFamily="34" charset="0"/>
              </a:rPr>
              <a:t>《</a:t>
            </a:r>
            <a:r>
              <a:rPr lang="zh-CN" altLang="en-US" smtClean="0">
                <a:latin typeface="Arial" panose="020B0604020202020204" pitchFamily="34" charset="0"/>
              </a:rPr>
              <a:t>通信网</a:t>
            </a:r>
            <a:r>
              <a:rPr lang="en-US" altLang="zh-CN" smtClean="0">
                <a:latin typeface="Arial" panose="020B0604020202020204" pitchFamily="34" charset="0"/>
              </a:rPr>
              <a:t>》</a:t>
            </a:r>
            <a:r>
              <a:rPr lang="zh-CN" altLang="en-US" smtClean="0">
                <a:latin typeface="Arial" panose="020B0604020202020204" pitchFamily="34" charset="0"/>
              </a:rPr>
              <a:t>陶洋：</a:t>
            </a:r>
            <a:r>
              <a:rPr lang="en-US" altLang="zh-CN" smtClean="0">
                <a:latin typeface="Arial" panose="020B0604020202020204" pitchFamily="34" charset="0"/>
              </a:rPr>
              <a:t>P1-2</a:t>
            </a:r>
          </a:p>
          <a:p>
            <a:pPr eaLnBrk="1" hangingPunct="1"/>
            <a:endParaRPr lang="en-US" altLang="zh-CN" smtClean="0">
              <a:latin typeface="Arial" panose="020B0604020202020204" pitchFamily="34" charset="0"/>
            </a:endParaRPr>
          </a:p>
          <a:p>
            <a:pPr eaLnBrk="1" hangingPunct="1"/>
            <a:endParaRPr lang="en-US" altLang="zh-CN" smtClean="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3029557A-0A45-4B1E-8ADF-203BF63D0FDD}" type="slidenum">
              <a:rPr kumimoji="1" lang="en-US" altLang="zh-CN" sz="1200">
                <a:solidFill>
                  <a:prstClr val="black"/>
                </a:solidFill>
                <a:latin typeface="Times New Roman" panose="02020603050405020304" pitchFamily="18" charset="0"/>
              </a:rPr>
              <a:t>124</a:t>
            </a:fld>
            <a:endParaRPr kumimoji="1" lang="en-US" altLang="zh-CN" sz="1200">
              <a:solidFill>
                <a:prstClr val="black"/>
              </a:solidFill>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xfrm>
            <a:off x="1146175" y="687388"/>
            <a:ext cx="4568825" cy="3425825"/>
          </a:xfrm>
        </p:spPr>
      </p:sp>
      <p:sp>
        <p:nvSpPr>
          <p:cNvPr id="102404" name="Rectangle 3"/>
          <p:cNvSpPr>
            <a:spLocks noGrp="1" noChangeArrowheads="1"/>
          </p:cNvSpPr>
          <p:nvPr>
            <p:ph type="body" idx="1"/>
          </p:nvPr>
        </p:nvSpPr>
        <p:spPr>
          <a:xfrm>
            <a:off x="912813" y="4341813"/>
            <a:ext cx="503237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panose="020B0604020202020204" pitchFamily="34" charset="0"/>
                <a:ea typeface="宋体" panose="02010600030101010101" pitchFamily="2" charset="-122"/>
              </a:defRPr>
            </a:lvl1pPr>
            <a:lvl2pPr marL="742950" indent="-285750" defTabSz="990600" eaLnBrk="0" hangingPunct="0">
              <a:defRPr>
                <a:solidFill>
                  <a:schemeClr val="tx1"/>
                </a:solidFill>
                <a:latin typeface="Arial" panose="020B0604020202020204" pitchFamily="34" charset="0"/>
                <a:ea typeface="宋体" panose="02010600030101010101" pitchFamily="2" charset="-122"/>
              </a:defRPr>
            </a:lvl2pPr>
            <a:lvl3pPr marL="1143000" indent="-228600" defTabSz="990600" eaLnBrk="0" hangingPunct="0">
              <a:defRPr>
                <a:solidFill>
                  <a:schemeClr val="tx1"/>
                </a:solidFill>
                <a:latin typeface="Arial" panose="020B0604020202020204" pitchFamily="34" charset="0"/>
                <a:ea typeface="宋体" panose="02010600030101010101" pitchFamily="2" charset="-122"/>
              </a:defRPr>
            </a:lvl3pPr>
            <a:lvl4pPr marL="1600200" indent="-228600" defTabSz="990600" eaLnBrk="0" hangingPunct="0">
              <a:defRPr>
                <a:solidFill>
                  <a:schemeClr val="tx1"/>
                </a:solidFill>
                <a:latin typeface="Arial" panose="020B0604020202020204" pitchFamily="34" charset="0"/>
                <a:ea typeface="宋体" panose="02010600030101010101" pitchFamily="2" charset="-122"/>
              </a:defRPr>
            </a:lvl4pPr>
            <a:lvl5pPr marL="2057400" indent="-228600" defTabSz="990600" eaLnBrk="0" hangingPunct="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51E224A-9B82-474E-BD08-962D4EA3A5B9}" type="slidenum">
              <a:rPr kumimoji="1" lang="en-US" altLang="zh-CN" sz="1200">
                <a:solidFill>
                  <a:prstClr val="black"/>
                </a:solidFill>
                <a:latin typeface="Times New Roman" panose="02020603050405020304" pitchFamily="18" charset="0"/>
              </a:rPr>
              <a:t>125</a:t>
            </a:fld>
            <a:endParaRPr kumimoji="1" lang="en-US" altLang="zh-CN" sz="1200">
              <a:solidFill>
                <a:prstClr val="black"/>
              </a:solidFill>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xfrm>
            <a:off x="1144588" y="685800"/>
            <a:ext cx="4572000" cy="3429000"/>
          </a:xfrm>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44588" y="685800"/>
            <a:ext cx="4572000" cy="3429000"/>
          </a:xfrm>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131</a:t>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9F65A53D-C262-4CAD-9EA8-CAB4E37AA527}" type="slidenum">
              <a:rPr lang="en-US" altLang="zh-CN" sz="1200" b="0" smtClean="0">
                <a:solidFill>
                  <a:prstClr val="black"/>
                </a:solidFill>
              </a:rPr>
              <a:t>138</a:t>
            </a:fld>
            <a:endParaRPr lang="en-US" altLang="zh-CN" sz="1200" b="0" smtClean="0">
              <a:solidFill>
                <a:prstClr val="black"/>
              </a:solidFill>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u="sng" dirty="0" smtClean="0">
                <a:ea typeface="宋体" panose="02010600030101010101" pitchFamily="2" charset="-122"/>
                <a:hlinkClick r:id="rId3"/>
              </a:rPr>
              <a:t>Intel</a:t>
            </a:r>
            <a:r>
              <a:rPr lang="en-US" altLang="zh-CN" b="1" dirty="0" smtClean="0">
                <a:ea typeface="宋体" panose="02010600030101010101" pitchFamily="2" charset="-122"/>
              </a:rPr>
              <a:t> </a:t>
            </a:r>
            <a:r>
              <a:rPr lang="zh-CN" altLang="en-US" b="1" dirty="0" smtClean="0">
                <a:ea typeface="宋体" panose="02010600030101010101" pitchFamily="2" charset="-122"/>
              </a:rPr>
              <a:t>的答案</a:t>
            </a:r>
            <a:r>
              <a:rPr lang="zh-CN" altLang="en-US" dirty="0" smtClean="0">
                <a:ea typeface="宋体" panose="02010600030101010101" pitchFamily="2" charset="-122"/>
              </a:rPr>
              <a:t>  </a:t>
            </a:r>
            <a:r>
              <a:rPr lang="en-US" altLang="zh-CN" dirty="0" smtClean="0">
                <a:ea typeface="宋体" panose="02010600030101010101" pitchFamily="2" charset="-122"/>
              </a:rPr>
              <a:t>( </a:t>
            </a:r>
            <a:r>
              <a:rPr lang="zh-CN" altLang="en-US" dirty="0" smtClean="0">
                <a:ea typeface="宋体" panose="02010600030101010101" pitchFamily="2" charset="-122"/>
              </a:rPr>
              <a:t>采纳时间</a:t>
            </a:r>
            <a:r>
              <a:rPr lang="en-US" altLang="zh-CN" dirty="0" smtClean="0">
                <a:ea typeface="宋体" panose="02010600030101010101" pitchFamily="2" charset="-122"/>
              </a:rPr>
              <a:t>: 09-10-19 13:26 )</a:t>
            </a:r>
          </a:p>
          <a:p>
            <a:pPr eaLnBrk="1" hangingPunct="1"/>
            <a:r>
              <a:rPr lang="en-US" altLang="zh-CN" dirty="0" smtClean="0">
                <a:ea typeface="宋体" panose="02010600030101010101" pitchFamily="2" charset="-122"/>
              </a:rPr>
              <a:t/>
            </a:r>
            <a:br>
              <a:rPr lang="en-US" altLang="zh-CN" dirty="0" smtClean="0">
                <a:ea typeface="宋体" panose="02010600030101010101" pitchFamily="2" charset="-122"/>
              </a:rPr>
            </a:br>
            <a:r>
              <a:rPr lang="zh-CN" altLang="en-US" dirty="0" smtClean="0">
                <a:ea typeface="宋体" panose="02010600030101010101" pitchFamily="2" charset="-122"/>
              </a:rPr>
              <a:t>在七号信令国标中对于</a:t>
            </a:r>
            <a:r>
              <a:rPr lang="en-US" altLang="zh-CN" dirty="0" smtClean="0">
                <a:ea typeface="宋体" panose="02010600030101010101" pitchFamily="2" charset="-122"/>
              </a:rPr>
              <a:t>IAI/IAM</a:t>
            </a:r>
            <a:r>
              <a:rPr lang="zh-CN" altLang="en-US" dirty="0" smtClean="0">
                <a:ea typeface="宋体" panose="02010600030101010101" pitchFamily="2" charset="-122"/>
              </a:rPr>
              <a:t>消息的异常流程处理中，是这样规定的。</a:t>
            </a:r>
            <a:br>
              <a:rPr lang="zh-CN" altLang="en-US" dirty="0" smtClean="0">
                <a:ea typeface="宋体" panose="02010600030101010101" pitchFamily="2" charset="-122"/>
              </a:rPr>
            </a:br>
            <a:r>
              <a:rPr lang="zh-CN" altLang="en-US" dirty="0" smtClean="0">
                <a:ea typeface="宋体" panose="02010600030101010101" pitchFamily="2" charset="-122"/>
              </a:rPr>
              <a:t>    如果地址不全，在那么在收到</a:t>
            </a:r>
            <a:r>
              <a:rPr lang="en-US" altLang="zh-CN" dirty="0" smtClean="0">
                <a:ea typeface="宋体" panose="02010600030101010101" pitchFamily="2" charset="-122"/>
              </a:rPr>
              <a:t>IAI/IAM</a:t>
            </a:r>
            <a:r>
              <a:rPr lang="zh-CN" altLang="en-US" dirty="0" smtClean="0">
                <a:ea typeface="宋体" panose="02010600030101010101" pitchFamily="2" charset="-122"/>
              </a:rPr>
              <a:t>消息后</a:t>
            </a:r>
            <a:r>
              <a:rPr lang="en-US" altLang="zh-CN" dirty="0" smtClean="0">
                <a:ea typeface="宋体" panose="02010600030101010101" pitchFamily="2" charset="-122"/>
              </a:rPr>
              <a:t>15~20</a:t>
            </a:r>
            <a:r>
              <a:rPr lang="zh-CN" altLang="en-US" dirty="0" smtClean="0">
                <a:ea typeface="宋体" panose="02010600030101010101" pitchFamily="2" charset="-122"/>
              </a:rPr>
              <a:t>秒，就可以发送地址不全信号。</a:t>
            </a:r>
            <a:br>
              <a:rPr lang="zh-CN" altLang="en-US" dirty="0" smtClean="0">
                <a:ea typeface="宋体" panose="02010600030101010101" pitchFamily="2" charset="-122"/>
              </a:rPr>
            </a:br>
            <a:r>
              <a:rPr lang="zh-CN" altLang="en-US" dirty="0" smtClean="0">
                <a:ea typeface="宋体" panose="02010600030101010101" pitchFamily="2" charset="-122"/>
              </a:rPr>
              <a:t>    如果在收到</a:t>
            </a:r>
            <a:r>
              <a:rPr lang="en-US" altLang="zh-CN" dirty="0" smtClean="0">
                <a:ea typeface="宋体" panose="02010600030101010101" pitchFamily="2" charset="-122"/>
              </a:rPr>
              <a:t>IAI/IAM</a:t>
            </a:r>
            <a:r>
              <a:rPr lang="zh-CN" altLang="en-US" dirty="0" smtClean="0">
                <a:ea typeface="宋体" panose="02010600030101010101" pitchFamily="2" charset="-122"/>
              </a:rPr>
              <a:t>消息后</a:t>
            </a:r>
            <a:r>
              <a:rPr lang="en-US" altLang="zh-CN" dirty="0" smtClean="0">
                <a:ea typeface="宋体" panose="02010600030101010101" pitchFamily="2" charset="-122"/>
              </a:rPr>
              <a:t>10~15</a:t>
            </a:r>
            <a:r>
              <a:rPr lang="zh-CN" altLang="en-US" dirty="0" smtClean="0">
                <a:ea typeface="宋体" panose="02010600030101010101" pitchFamily="2" charset="-122"/>
              </a:rPr>
              <a:t>秒，收不到导通或者导通故障信号，将拆除接续。</a:t>
            </a:r>
            <a:br>
              <a:rPr lang="zh-CN" altLang="en-US" dirty="0" smtClean="0">
                <a:ea typeface="宋体" panose="02010600030101010101" pitchFamily="2" charset="-122"/>
              </a:rPr>
            </a:br>
            <a:r>
              <a:rPr lang="zh-CN" altLang="en-US" dirty="0" smtClean="0">
                <a:ea typeface="宋体" panose="02010600030101010101" pitchFamily="2" charset="-122"/>
              </a:rPr>
              <a:t/>
            </a:r>
            <a:br>
              <a:rPr lang="zh-CN" altLang="en-US" dirty="0" smtClean="0">
                <a:ea typeface="宋体" panose="02010600030101010101" pitchFamily="2" charset="-122"/>
              </a:rPr>
            </a:br>
            <a:r>
              <a:rPr lang="zh-CN" altLang="en-US" dirty="0" smtClean="0">
                <a:ea typeface="宋体" panose="02010600030101010101" pitchFamily="2" charset="-122"/>
              </a:rPr>
              <a:t>对于发端局，在发送最后的地址消息后</a:t>
            </a:r>
            <a:r>
              <a:rPr lang="en-US" altLang="zh-CN" dirty="0" smtClean="0">
                <a:ea typeface="宋体" panose="02010600030101010101" pitchFamily="2" charset="-122"/>
              </a:rPr>
              <a:t>20~30</a:t>
            </a:r>
            <a:r>
              <a:rPr lang="zh-CN" altLang="en-US" dirty="0" smtClean="0">
                <a:ea typeface="宋体" panose="02010600030101010101" pitchFamily="2" charset="-122"/>
              </a:rPr>
              <a:t>秒，如果收端局或者转接局不能正确解析地址和路由，应释放所有设备和拆除接续。</a:t>
            </a:r>
            <a:br>
              <a:rPr lang="zh-CN" altLang="en-US" dirty="0" smtClean="0">
                <a:ea typeface="宋体" panose="02010600030101010101" pitchFamily="2" charset="-122"/>
              </a:rPr>
            </a:br>
            <a:r>
              <a:rPr lang="zh-CN" altLang="en-US" dirty="0" smtClean="0">
                <a:ea typeface="宋体" panose="02010600030101010101" pitchFamily="2" charset="-122"/>
              </a:rPr>
              <a:t/>
            </a:r>
            <a:br>
              <a:rPr lang="zh-CN" altLang="en-US" dirty="0" smtClean="0">
                <a:ea typeface="宋体" panose="02010600030101010101" pitchFamily="2" charset="-122"/>
              </a:rPr>
            </a:br>
            <a:r>
              <a:rPr lang="zh-CN" altLang="en-US" dirty="0" smtClean="0">
                <a:ea typeface="宋体" panose="02010600030101010101" pitchFamily="2" charset="-122"/>
              </a:rPr>
              <a:t>按照问题所言，是送往关口局的呼叫，则关口局为一转接局。如果一直没有回</a:t>
            </a:r>
            <a:r>
              <a:rPr lang="en-US" altLang="zh-CN" dirty="0" smtClean="0">
                <a:ea typeface="宋体" panose="02010600030101010101" pitchFamily="2" charset="-122"/>
              </a:rPr>
              <a:t>ACM</a:t>
            </a:r>
            <a:r>
              <a:rPr lang="zh-CN" altLang="en-US" dirty="0" smtClean="0">
                <a:ea typeface="宋体" panose="02010600030101010101" pitchFamily="2" charset="-122"/>
              </a:rPr>
              <a:t>消息，如果不是下一局向有问题，也有可能是</a:t>
            </a:r>
            <a:r>
              <a:rPr lang="en-US" altLang="zh-CN" dirty="0" smtClean="0">
                <a:ea typeface="宋体" panose="02010600030101010101" pitchFamily="2" charset="-122"/>
              </a:rPr>
              <a:t>IP</a:t>
            </a:r>
            <a:r>
              <a:rPr lang="zh-CN" altLang="en-US" dirty="0" smtClean="0">
                <a:ea typeface="宋体" panose="02010600030101010101" pitchFamily="2" charset="-122"/>
              </a:rPr>
              <a:t>前置机和关口局信令配合有问题，因为不论是</a:t>
            </a:r>
            <a:r>
              <a:rPr lang="en-US" altLang="zh-CN" dirty="0" smtClean="0">
                <a:ea typeface="宋体" panose="02010600030101010101" pitchFamily="2" charset="-122"/>
              </a:rPr>
              <a:t>15</a:t>
            </a:r>
            <a:r>
              <a:rPr lang="zh-CN" altLang="en-US" dirty="0" smtClean="0">
                <a:ea typeface="宋体" panose="02010600030101010101" pitchFamily="2" charset="-122"/>
              </a:rPr>
              <a:t>秒还是</a:t>
            </a:r>
            <a:r>
              <a:rPr lang="en-US" altLang="zh-CN" dirty="0" smtClean="0">
                <a:ea typeface="宋体" panose="02010600030101010101" pitchFamily="2" charset="-122"/>
              </a:rPr>
              <a:t>20</a:t>
            </a:r>
            <a:r>
              <a:rPr lang="zh-CN" altLang="en-US" dirty="0" smtClean="0">
                <a:ea typeface="宋体" panose="02010600030101010101" pitchFamily="2" charset="-122"/>
              </a:rPr>
              <a:t>秒，应该是针对最严重情况的国际长途，经过的交换机多，信令配合也多。而对于一个普通呼叫，交换机的反应时间没有那么长。</a:t>
            </a:r>
            <a:br>
              <a:rPr lang="zh-CN" altLang="en-US" dirty="0" smtClean="0">
                <a:ea typeface="宋体" panose="02010600030101010101" pitchFamily="2" charset="-122"/>
              </a:rPr>
            </a:br>
            <a:endParaRPr lang="zh-CN" altLang="en-US" dirty="0" smtClean="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09EC686C-E5F7-4F28-83F5-35B061CAD7D9}" type="slidenum">
              <a:rPr lang="en-US" altLang="zh-CN" sz="1200" b="0" smtClean="0">
                <a:solidFill>
                  <a:prstClr val="black"/>
                </a:solidFill>
              </a:rPr>
              <a:t>139</a:t>
            </a:fld>
            <a:endParaRPr lang="en-US" altLang="zh-CN" sz="1200" b="0" smtClean="0">
              <a:solidFill>
                <a:prstClr val="black"/>
              </a:solidFill>
            </a:endParaRPr>
          </a:p>
        </p:txBody>
      </p:sp>
      <p:sp>
        <p:nvSpPr>
          <p:cNvPr id="45059" name="Rectangle 2"/>
          <p:cNvSpPr>
            <a:spLocks noGrp="1" noRot="1" noChangeAspect="1" noChangeArrowheads="1" noTextEdit="1"/>
          </p:cNvSpPr>
          <p:nvPr>
            <p:ph type="sldImg"/>
          </p:nvPr>
        </p:nvSpPr>
        <p:spPr/>
      </p:sp>
      <p:sp>
        <p:nvSpPr>
          <p:cNvPr id="45060"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u="sng" smtClean="0">
                <a:ea typeface="宋体" panose="02010600030101010101" pitchFamily="2" charset="-122"/>
              </a:rPr>
              <a:t>3.18</a:t>
            </a:r>
          </a:p>
          <a:p>
            <a:pPr eaLnBrk="1" hangingPunct="1"/>
            <a:endParaRPr lang="en-US" altLang="zh-CN" b="1" u="sng" smtClean="0">
              <a:ea typeface="宋体" panose="02010600030101010101" pitchFamily="2" charset="-122"/>
            </a:endParaRPr>
          </a:p>
          <a:p>
            <a:pPr eaLnBrk="1" hangingPunct="1"/>
            <a:r>
              <a:rPr lang="en-US" altLang="zh-CN" b="1" u="sng" smtClean="0">
                <a:ea typeface="宋体" panose="02010600030101010101" pitchFamily="2" charset="-122"/>
                <a:hlinkClick r:id="rId3"/>
              </a:rPr>
              <a:t>Intel</a:t>
            </a:r>
            <a:r>
              <a:rPr lang="en-US" altLang="zh-CN" b="1" smtClean="0">
                <a:ea typeface="宋体" panose="02010600030101010101" pitchFamily="2" charset="-122"/>
              </a:rPr>
              <a:t> </a:t>
            </a:r>
            <a:r>
              <a:rPr lang="zh-CN" altLang="en-US" b="1" smtClean="0">
                <a:ea typeface="宋体" panose="02010600030101010101" pitchFamily="2" charset="-122"/>
              </a:rPr>
              <a:t>的答案</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采纳时间</a:t>
            </a:r>
            <a:r>
              <a:rPr lang="en-US" altLang="zh-CN" smtClean="0">
                <a:ea typeface="宋体" panose="02010600030101010101" pitchFamily="2" charset="-122"/>
              </a:rPr>
              <a:t>: 09-10-19 13:26 )</a:t>
            </a:r>
          </a:p>
          <a:p>
            <a:pPr eaLnBrk="1" hangingPunct="1"/>
            <a:r>
              <a:rPr lang="en-US" altLang="zh-CN" smtClean="0">
                <a:ea typeface="宋体" panose="02010600030101010101" pitchFamily="2" charset="-122"/>
              </a:rPr>
              <a:t/>
            </a:r>
            <a:br>
              <a:rPr lang="en-US" altLang="zh-CN" smtClean="0">
                <a:ea typeface="宋体" panose="02010600030101010101" pitchFamily="2" charset="-122"/>
              </a:rPr>
            </a:br>
            <a:r>
              <a:rPr lang="zh-CN" altLang="en-US" smtClean="0">
                <a:ea typeface="宋体" panose="02010600030101010101" pitchFamily="2" charset="-122"/>
              </a:rPr>
              <a:t>在七号信令国标中对于</a:t>
            </a:r>
            <a:r>
              <a:rPr lang="en-US" altLang="zh-CN" smtClean="0">
                <a:ea typeface="宋体" panose="02010600030101010101" pitchFamily="2" charset="-122"/>
              </a:rPr>
              <a:t>IAI/IAM</a:t>
            </a:r>
            <a:r>
              <a:rPr lang="zh-CN" altLang="en-US" smtClean="0">
                <a:ea typeface="宋体" panose="02010600030101010101" pitchFamily="2" charset="-122"/>
              </a:rPr>
              <a:t>消息的异常流程处理中，是这样规定的。</a:t>
            </a:r>
            <a:br>
              <a:rPr lang="zh-CN" altLang="en-US" smtClean="0">
                <a:ea typeface="宋体" panose="02010600030101010101" pitchFamily="2" charset="-122"/>
              </a:rPr>
            </a:br>
            <a:r>
              <a:rPr lang="zh-CN" altLang="en-US" smtClean="0">
                <a:ea typeface="宋体" panose="02010600030101010101" pitchFamily="2" charset="-122"/>
              </a:rPr>
              <a:t>    如果地址不全，在那么在收到</a:t>
            </a:r>
            <a:r>
              <a:rPr lang="en-US" altLang="zh-CN" smtClean="0">
                <a:ea typeface="宋体" panose="02010600030101010101" pitchFamily="2" charset="-122"/>
              </a:rPr>
              <a:t>IAI/IAM</a:t>
            </a:r>
            <a:r>
              <a:rPr lang="zh-CN" altLang="en-US" smtClean="0">
                <a:ea typeface="宋体" panose="02010600030101010101" pitchFamily="2" charset="-122"/>
              </a:rPr>
              <a:t>消息后</a:t>
            </a:r>
            <a:r>
              <a:rPr lang="en-US" altLang="zh-CN" smtClean="0">
                <a:ea typeface="宋体" panose="02010600030101010101" pitchFamily="2" charset="-122"/>
              </a:rPr>
              <a:t>15~20</a:t>
            </a:r>
            <a:r>
              <a:rPr lang="zh-CN" altLang="en-US" smtClean="0">
                <a:ea typeface="宋体" panose="02010600030101010101" pitchFamily="2" charset="-122"/>
              </a:rPr>
              <a:t>秒，就可以发送地址不全信号。</a:t>
            </a:r>
            <a:br>
              <a:rPr lang="zh-CN" altLang="en-US" smtClean="0">
                <a:ea typeface="宋体" panose="02010600030101010101" pitchFamily="2" charset="-122"/>
              </a:rPr>
            </a:br>
            <a:r>
              <a:rPr lang="zh-CN" altLang="en-US" smtClean="0">
                <a:ea typeface="宋体" panose="02010600030101010101" pitchFamily="2" charset="-122"/>
              </a:rPr>
              <a:t>    如果在收到</a:t>
            </a:r>
            <a:r>
              <a:rPr lang="en-US" altLang="zh-CN" smtClean="0">
                <a:ea typeface="宋体" panose="02010600030101010101" pitchFamily="2" charset="-122"/>
              </a:rPr>
              <a:t>IAI/IAM</a:t>
            </a:r>
            <a:r>
              <a:rPr lang="zh-CN" altLang="en-US" smtClean="0">
                <a:ea typeface="宋体" panose="02010600030101010101" pitchFamily="2" charset="-122"/>
              </a:rPr>
              <a:t>消息后</a:t>
            </a:r>
            <a:r>
              <a:rPr lang="en-US" altLang="zh-CN" smtClean="0">
                <a:ea typeface="宋体" panose="02010600030101010101" pitchFamily="2" charset="-122"/>
              </a:rPr>
              <a:t>10~15</a:t>
            </a:r>
            <a:r>
              <a:rPr lang="zh-CN" altLang="en-US" smtClean="0">
                <a:ea typeface="宋体" panose="02010600030101010101" pitchFamily="2" charset="-122"/>
              </a:rPr>
              <a:t>秒，收不到导通或者导通故障信号，将拆除接续。</a:t>
            </a:r>
            <a:br>
              <a:rPr lang="zh-CN" altLang="en-US" smtClean="0">
                <a:ea typeface="宋体" panose="02010600030101010101" pitchFamily="2" charset="-122"/>
              </a:rPr>
            </a:br>
            <a:r>
              <a:rPr lang="zh-CN" altLang="en-US" smtClean="0">
                <a:ea typeface="宋体" panose="02010600030101010101" pitchFamily="2" charset="-122"/>
              </a:rPr>
              <a:t/>
            </a:r>
            <a:br>
              <a:rPr lang="zh-CN" altLang="en-US" smtClean="0">
                <a:ea typeface="宋体" panose="02010600030101010101" pitchFamily="2" charset="-122"/>
              </a:rPr>
            </a:br>
            <a:r>
              <a:rPr lang="zh-CN" altLang="en-US" smtClean="0">
                <a:ea typeface="宋体" panose="02010600030101010101" pitchFamily="2" charset="-122"/>
              </a:rPr>
              <a:t>对于发端局，在发送最后的地址消息后</a:t>
            </a:r>
            <a:r>
              <a:rPr lang="en-US" altLang="zh-CN" smtClean="0">
                <a:ea typeface="宋体" panose="02010600030101010101" pitchFamily="2" charset="-122"/>
              </a:rPr>
              <a:t>20~30</a:t>
            </a:r>
            <a:r>
              <a:rPr lang="zh-CN" altLang="en-US" smtClean="0">
                <a:ea typeface="宋体" panose="02010600030101010101" pitchFamily="2" charset="-122"/>
              </a:rPr>
              <a:t>秒，如果收端局或者转接局不能正确解析地址和路由，应释放所有设备和拆除接续。</a:t>
            </a:r>
            <a:br>
              <a:rPr lang="zh-CN" altLang="en-US" smtClean="0">
                <a:ea typeface="宋体" panose="02010600030101010101" pitchFamily="2" charset="-122"/>
              </a:rPr>
            </a:br>
            <a:r>
              <a:rPr lang="zh-CN" altLang="en-US" smtClean="0">
                <a:ea typeface="宋体" panose="02010600030101010101" pitchFamily="2" charset="-122"/>
              </a:rPr>
              <a:t/>
            </a:r>
            <a:br>
              <a:rPr lang="zh-CN" altLang="en-US" smtClean="0">
                <a:ea typeface="宋体" panose="02010600030101010101" pitchFamily="2" charset="-122"/>
              </a:rPr>
            </a:br>
            <a:r>
              <a:rPr lang="zh-CN" altLang="en-US" smtClean="0">
                <a:ea typeface="宋体" panose="02010600030101010101" pitchFamily="2" charset="-122"/>
              </a:rPr>
              <a:t>按照问题所言，是送往关口局的呼叫，则关口局为一转接局。如果一直没有回</a:t>
            </a:r>
            <a:r>
              <a:rPr lang="en-US" altLang="zh-CN" smtClean="0">
                <a:ea typeface="宋体" panose="02010600030101010101" pitchFamily="2" charset="-122"/>
              </a:rPr>
              <a:t>ACM</a:t>
            </a:r>
            <a:r>
              <a:rPr lang="zh-CN" altLang="en-US" smtClean="0">
                <a:ea typeface="宋体" panose="02010600030101010101" pitchFamily="2" charset="-122"/>
              </a:rPr>
              <a:t>消息，如果不是下一局向有问题，也有可能是</a:t>
            </a:r>
            <a:r>
              <a:rPr lang="en-US" altLang="zh-CN" smtClean="0">
                <a:ea typeface="宋体" panose="02010600030101010101" pitchFamily="2" charset="-122"/>
              </a:rPr>
              <a:t>IP</a:t>
            </a:r>
            <a:r>
              <a:rPr lang="zh-CN" altLang="en-US" smtClean="0">
                <a:ea typeface="宋体" panose="02010600030101010101" pitchFamily="2" charset="-122"/>
              </a:rPr>
              <a:t>前置机和关口局信令配合有问题，因为不论是</a:t>
            </a:r>
            <a:r>
              <a:rPr lang="en-US" altLang="zh-CN" smtClean="0">
                <a:ea typeface="宋体" panose="02010600030101010101" pitchFamily="2" charset="-122"/>
              </a:rPr>
              <a:t>15</a:t>
            </a:r>
            <a:r>
              <a:rPr lang="zh-CN" altLang="en-US" smtClean="0">
                <a:ea typeface="宋体" panose="02010600030101010101" pitchFamily="2" charset="-122"/>
              </a:rPr>
              <a:t>秒还是</a:t>
            </a:r>
            <a:r>
              <a:rPr lang="en-US" altLang="zh-CN" smtClean="0">
                <a:ea typeface="宋体" panose="02010600030101010101" pitchFamily="2" charset="-122"/>
              </a:rPr>
              <a:t>20</a:t>
            </a:r>
            <a:r>
              <a:rPr lang="zh-CN" altLang="en-US" smtClean="0">
                <a:ea typeface="宋体" panose="02010600030101010101" pitchFamily="2" charset="-122"/>
              </a:rPr>
              <a:t>秒，应该是针对最严重情况的国际长途，经过的交换机多，信令配合也多。而对于一个普通呼叫，交换机的反应时间没有那么长。</a:t>
            </a:r>
            <a:br>
              <a:rPr lang="zh-CN" altLang="en-US" smtClean="0">
                <a:ea typeface="宋体" panose="02010600030101010101" pitchFamily="2" charset="-122"/>
              </a:rPr>
            </a:br>
            <a:endParaRPr lang="zh-CN" altLang="en-US" smtClean="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01B6FECA-4540-4F97-BA83-40577A7D1B43}" type="slidenum">
              <a:rPr lang="en-US" altLang="zh-CN" sz="1200" b="0" smtClean="0">
                <a:solidFill>
                  <a:prstClr val="black"/>
                </a:solidFill>
              </a:rPr>
              <a:t>140</a:t>
            </a:fld>
            <a:endParaRPr lang="en-US" altLang="zh-CN" sz="1200" b="0" smtClean="0">
              <a:solidFill>
                <a:prstClr val="black"/>
              </a:solidFill>
            </a:endParaRPr>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u="sng" smtClean="0">
                <a:ea typeface="宋体" panose="02010600030101010101" pitchFamily="2" charset="-122"/>
                <a:hlinkClick r:id="rId3"/>
              </a:rPr>
              <a:t>Intel</a:t>
            </a:r>
            <a:r>
              <a:rPr lang="en-US" altLang="zh-CN" b="1" smtClean="0">
                <a:ea typeface="宋体" panose="02010600030101010101" pitchFamily="2" charset="-122"/>
              </a:rPr>
              <a:t> </a:t>
            </a:r>
            <a:r>
              <a:rPr lang="zh-CN" altLang="en-US" b="1" smtClean="0">
                <a:ea typeface="宋体" panose="02010600030101010101" pitchFamily="2" charset="-122"/>
              </a:rPr>
              <a:t>的答案</a:t>
            </a:r>
            <a:r>
              <a:rPr lang="zh-CN" altLang="en-US" smtClean="0">
                <a:ea typeface="宋体" panose="02010600030101010101" pitchFamily="2" charset="-122"/>
              </a:rPr>
              <a:t>  </a:t>
            </a:r>
            <a:r>
              <a:rPr lang="en-US" altLang="zh-CN" smtClean="0">
                <a:ea typeface="宋体" panose="02010600030101010101" pitchFamily="2" charset="-122"/>
              </a:rPr>
              <a:t>( </a:t>
            </a:r>
            <a:r>
              <a:rPr lang="zh-CN" altLang="en-US" smtClean="0">
                <a:ea typeface="宋体" panose="02010600030101010101" pitchFamily="2" charset="-122"/>
              </a:rPr>
              <a:t>采纳时间</a:t>
            </a:r>
            <a:r>
              <a:rPr lang="en-US" altLang="zh-CN" smtClean="0">
                <a:ea typeface="宋体" panose="02010600030101010101" pitchFamily="2" charset="-122"/>
              </a:rPr>
              <a:t>: 09-10-19 13:26 )</a:t>
            </a:r>
          </a:p>
          <a:p>
            <a:pPr eaLnBrk="1" hangingPunct="1"/>
            <a:r>
              <a:rPr lang="en-US" altLang="zh-CN" smtClean="0">
                <a:ea typeface="宋体" panose="02010600030101010101" pitchFamily="2" charset="-122"/>
              </a:rPr>
              <a:t/>
            </a:r>
            <a:br>
              <a:rPr lang="en-US" altLang="zh-CN" smtClean="0">
                <a:ea typeface="宋体" panose="02010600030101010101" pitchFamily="2" charset="-122"/>
              </a:rPr>
            </a:br>
            <a:r>
              <a:rPr lang="zh-CN" altLang="en-US" smtClean="0">
                <a:ea typeface="宋体" panose="02010600030101010101" pitchFamily="2" charset="-122"/>
              </a:rPr>
              <a:t>在七号信令国标中对于</a:t>
            </a:r>
            <a:r>
              <a:rPr lang="en-US" altLang="zh-CN" smtClean="0">
                <a:ea typeface="宋体" panose="02010600030101010101" pitchFamily="2" charset="-122"/>
              </a:rPr>
              <a:t>IAI/IAM</a:t>
            </a:r>
            <a:r>
              <a:rPr lang="zh-CN" altLang="en-US" smtClean="0">
                <a:ea typeface="宋体" panose="02010600030101010101" pitchFamily="2" charset="-122"/>
              </a:rPr>
              <a:t>消息的异常流程处理中，是这样规定的。</a:t>
            </a:r>
            <a:br>
              <a:rPr lang="zh-CN" altLang="en-US" smtClean="0">
                <a:ea typeface="宋体" panose="02010600030101010101" pitchFamily="2" charset="-122"/>
              </a:rPr>
            </a:br>
            <a:r>
              <a:rPr lang="zh-CN" altLang="en-US" smtClean="0">
                <a:ea typeface="宋体" panose="02010600030101010101" pitchFamily="2" charset="-122"/>
              </a:rPr>
              <a:t>    如果地址不全，在那么在收到</a:t>
            </a:r>
            <a:r>
              <a:rPr lang="en-US" altLang="zh-CN" smtClean="0">
                <a:ea typeface="宋体" panose="02010600030101010101" pitchFamily="2" charset="-122"/>
              </a:rPr>
              <a:t>IAI/IAM</a:t>
            </a:r>
            <a:r>
              <a:rPr lang="zh-CN" altLang="en-US" smtClean="0">
                <a:ea typeface="宋体" panose="02010600030101010101" pitchFamily="2" charset="-122"/>
              </a:rPr>
              <a:t>消息后</a:t>
            </a:r>
            <a:r>
              <a:rPr lang="en-US" altLang="zh-CN" smtClean="0">
                <a:ea typeface="宋体" panose="02010600030101010101" pitchFamily="2" charset="-122"/>
              </a:rPr>
              <a:t>15~20</a:t>
            </a:r>
            <a:r>
              <a:rPr lang="zh-CN" altLang="en-US" smtClean="0">
                <a:ea typeface="宋体" panose="02010600030101010101" pitchFamily="2" charset="-122"/>
              </a:rPr>
              <a:t>秒，就可以发送地址不全信号。</a:t>
            </a:r>
            <a:br>
              <a:rPr lang="zh-CN" altLang="en-US" smtClean="0">
                <a:ea typeface="宋体" panose="02010600030101010101" pitchFamily="2" charset="-122"/>
              </a:rPr>
            </a:br>
            <a:r>
              <a:rPr lang="zh-CN" altLang="en-US" smtClean="0">
                <a:ea typeface="宋体" panose="02010600030101010101" pitchFamily="2" charset="-122"/>
              </a:rPr>
              <a:t>    如果在收到</a:t>
            </a:r>
            <a:r>
              <a:rPr lang="en-US" altLang="zh-CN" smtClean="0">
                <a:ea typeface="宋体" panose="02010600030101010101" pitchFamily="2" charset="-122"/>
              </a:rPr>
              <a:t>IAI/IAM</a:t>
            </a:r>
            <a:r>
              <a:rPr lang="zh-CN" altLang="en-US" smtClean="0">
                <a:ea typeface="宋体" panose="02010600030101010101" pitchFamily="2" charset="-122"/>
              </a:rPr>
              <a:t>消息后</a:t>
            </a:r>
            <a:r>
              <a:rPr lang="en-US" altLang="zh-CN" smtClean="0">
                <a:ea typeface="宋体" panose="02010600030101010101" pitchFamily="2" charset="-122"/>
              </a:rPr>
              <a:t>10~15</a:t>
            </a:r>
            <a:r>
              <a:rPr lang="zh-CN" altLang="en-US" smtClean="0">
                <a:ea typeface="宋体" panose="02010600030101010101" pitchFamily="2" charset="-122"/>
              </a:rPr>
              <a:t>秒，收不到导通或者导通故障信号，将拆除接续。</a:t>
            </a:r>
            <a:br>
              <a:rPr lang="zh-CN" altLang="en-US" smtClean="0">
                <a:ea typeface="宋体" panose="02010600030101010101" pitchFamily="2" charset="-122"/>
              </a:rPr>
            </a:br>
            <a:r>
              <a:rPr lang="zh-CN" altLang="en-US" smtClean="0">
                <a:ea typeface="宋体" panose="02010600030101010101" pitchFamily="2" charset="-122"/>
              </a:rPr>
              <a:t/>
            </a:r>
            <a:br>
              <a:rPr lang="zh-CN" altLang="en-US" smtClean="0">
                <a:ea typeface="宋体" panose="02010600030101010101" pitchFamily="2" charset="-122"/>
              </a:rPr>
            </a:br>
            <a:r>
              <a:rPr lang="zh-CN" altLang="en-US" smtClean="0">
                <a:ea typeface="宋体" panose="02010600030101010101" pitchFamily="2" charset="-122"/>
              </a:rPr>
              <a:t>对于发端局，在发送最后的地址消息后</a:t>
            </a:r>
            <a:r>
              <a:rPr lang="en-US" altLang="zh-CN" smtClean="0">
                <a:ea typeface="宋体" panose="02010600030101010101" pitchFamily="2" charset="-122"/>
              </a:rPr>
              <a:t>20~30</a:t>
            </a:r>
            <a:r>
              <a:rPr lang="zh-CN" altLang="en-US" smtClean="0">
                <a:ea typeface="宋体" panose="02010600030101010101" pitchFamily="2" charset="-122"/>
              </a:rPr>
              <a:t>秒，如果收端局或者转接局不能正确解析地址和路由，应释放所有设备和拆除接续。</a:t>
            </a:r>
            <a:br>
              <a:rPr lang="zh-CN" altLang="en-US" smtClean="0">
                <a:ea typeface="宋体" panose="02010600030101010101" pitchFamily="2" charset="-122"/>
              </a:rPr>
            </a:br>
            <a:r>
              <a:rPr lang="zh-CN" altLang="en-US" smtClean="0">
                <a:ea typeface="宋体" panose="02010600030101010101" pitchFamily="2" charset="-122"/>
              </a:rPr>
              <a:t/>
            </a:r>
            <a:br>
              <a:rPr lang="zh-CN" altLang="en-US" smtClean="0">
                <a:ea typeface="宋体" panose="02010600030101010101" pitchFamily="2" charset="-122"/>
              </a:rPr>
            </a:br>
            <a:r>
              <a:rPr lang="zh-CN" altLang="en-US" smtClean="0">
                <a:ea typeface="宋体" panose="02010600030101010101" pitchFamily="2" charset="-122"/>
              </a:rPr>
              <a:t>按照问题所言，是送往关口局的呼叫，则关口局为一转接局。如果一直没有回</a:t>
            </a:r>
            <a:r>
              <a:rPr lang="en-US" altLang="zh-CN" smtClean="0">
                <a:ea typeface="宋体" panose="02010600030101010101" pitchFamily="2" charset="-122"/>
              </a:rPr>
              <a:t>ACM</a:t>
            </a:r>
            <a:r>
              <a:rPr lang="zh-CN" altLang="en-US" smtClean="0">
                <a:ea typeface="宋体" panose="02010600030101010101" pitchFamily="2" charset="-122"/>
              </a:rPr>
              <a:t>消息，如果不是下一局向有问题，也有可能是</a:t>
            </a:r>
            <a:r>
              <a:rPr lang="en-US" altLang="zh-CN" smtClean="0">
                <a:ea typeface="宋体" panose="02010600030101010101" pitchFamily="2" charset="-122"/>
              </a:rPr>
              <a:t>IP</a:t>
            </a:r>
            <a:r>
              <a:rPr lang="zh-CN" altLang="en-US" smtClean="0">
                <a:ea typeface="宋体" panose="02010600030101010101" pitchFamily="2" charset="-122"/>
              </a:rPr>
              <a:t>前置机和关口局信令配合有问题，因为不论是</a:t>
            </a:r>
            <a:r>
              <a:rPr lang="en-US" altLang="zh-CN" smtClean="0">
                <a:ea typeface="宋体" panose="02010600030101010101" pitchFamily="2" charset="-122"/>
              </a:rPr>
              <a:t>15</a:t>
            </a:r>
            <a:r>
              <a:rPr lang="zh-CN" altLang="en-US" smtClean="0">
                <a:ea typeface="宋体" panose="02010600030101010101" pitchFamily="2" charset="-122"/>
              </a:rPr>
              <a:t>秒还是</a:t>
            </a:r>
            <a:r>
              <a:rPr lang="en-US" altLang="zh-CN" smtClean="0">
                <a:ea typeface="宋体" panose="02010600030101010101" pitchFamily="2" charset="-122"/>
              </a:rPr>
              <a:t>20</a:t>
            </a:r>
            <a:r>
              <a:rPr lang="zh-CN" altLang="en-US" smtClean="0">
                <a:ea typeface="宋体" panose="02010600030101010101" pitchFamily="2" charset="-122"/>
              </a:rPr>
              <a:t>秒，应该是针对最严重情况的国际长途，经过的交换机多，信令配合也多。而对于一个普通呼叫，交换机的反应时间没有那么长。</a:t>
            </a:r>
            <a:br>
              <a:rPr lang="zh-CN" altLang="en-US" smtClean="0">
                <a:ea typeface="宋体" panose="02010600030101010101" pitchFamily="2" charset="-122"/>
              </a:rPr>
            </a:br>
            <a:endParaRPr lang="zh-CN" altLang="en-US" smtClean="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AC5D95E-50B7-46EC-908D-6FC867E3BAC9}" type="slidenum">
              <a:rPr lang="en-US" altLang="zh-CN" sz="1200" b="0">
                <a:solidFill>
                  <a:srgbClr val="000000"/>
                </a:solidFill>
              </a:rPr>
              <a:t>142</a:t>
            </a:fld>
            <a:endParaRPr lang="en-US" altLang="zh-CN" sz="1200" b="0">
              <a:solidFill>
                <a:srgbClr val="000000"/>
              </a:solidFill>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smtClean="0">
                <a:solidFill>
                  <a:srgbClr val="CC0000"/>
                </a:solidFill>
              </a:rPr>
              <a:t>额定速率：</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正常工作时，台面允许达到的最大速度</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zh-CN" altLang="en-US" sz="1200" i="1" kern="1200" dirty="0" smtClean="0">
                <a:solidFill>
                  <a:schemeClr val="tx1"/>
                </a:solidFill>
                <a:effectLst/>
                <a:latin typeface="Arial" panose="020B0604020202020204" pitchFamily="34" charset="0"/>
                <a:ea typeface="宋体" panose="02010600030101010101" pitchFamily="2" charset="-122"/>
                <a:cs typeface="+mn-cs"/>
              </a:rPr>
              <a:t>标称</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速度</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即厂家在它的产品上标明所能达到的速度。 这种速度一般是丰非常理想的状态下检测所获得的结果</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在实际应用中很难达到所</a:t>
            </a:r>
            <a:r>
              <a:rPr lang="zh-CN" altLang="en-US" sz="1200" i="1" kern="1200" dirty="0" smtClean="0">
                <a:solidFill>
                  <a:schemeClr val="tx1"/>
                </a:solidFill>
                <a:effectLst/>
                <a:latin typeface="Arial" panose="020B0604020202020204" pitchFamily="34" charset="0"/>
                <a:ea typeface="宋体" panose="02010600030101010101" pitchFamily="2" charset="-122"/>
                <a:cs typeface="+mn-cs"/>
              </a:rPr>
              <a:t>标称</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的速度。</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endParaRPr lang="zh-CN" altLang="zh-CN" dirty="0" smtClean="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新中国刚成立的时候，摆在全国人民面前的是十分凄惨的状态，当时全国刚结束了上百年的内乱和战争，很多土地都处于荒芜的状态，无人开垦和耕种。全国粮食产量只有2亿多吨，许多地区刀耕火种，农业生产力相当落后。土地大量荒芜，水土流失。沙漠四起，没有任何水利设施。亩产只有几十斤，很多地方种地连种子都收不回来，整个中国灾荒四起，流民遍地，饿殍遍野。</a:t>
            </a:r>
          </a:p>
          <a:p>
            <a:endParaRPr lang="zh-CN" altLang="en-US" dirty="0"/>
          </a:p>
          <a:p>
            <a:r>
              <a:rPr lang="zh-CN" altLang="en-US" dirty="0"/>
              <a:t>国民党政府统治时期，滥发货币，通货膨胀，市场物价猛涨，1949年城市中失业人数约有400万人，农村灾民约4000万人，大量的人民生活极端困难。</a:t>
            </a:r>
          </a:p>
          <a:p>
            <a:endParaRPr lang="zh-CN" altLang="en-US" dirty="0"/>
          </a:p>
          <a:p>
            <a:r>
              <a:rPr lang="zh-CN" altLang="en-US" dirty="0"/>
              <a:t>蒋介石率领的国民党残余势力溃逃到台湾的时候，把当时从全国老百姓手里搜罗起来的黄金，白银，还有外汇储备全部运到了台湾，让当时中国本来就困难的经济更加雪上加霜。新中国刚成立半个月，华北由粮食带头，上海由纱布带头，物价开始大幅上涨。纱布、粮食的价格在一个月内都上涨了两倍以上，有的商品上涨到五六倍。</a:t>
            </a:r>
          </a:p>
          <a:p>
            <a:r>
              <a:rPr lang="zh-CN" altLang="en-US" dirty="0"/>
              <a:t>当时中国的国民人均收入只有24美元，而美国当年的人均收入在1600美元以上，排名世界第三位。1950年中国国内年产钢60万吨，能够排在世界第二十六位，但是在五十年代，排名前20名的都是老牌资本主义强国，20名开外的国家都不值一提。1950年中国国内年产钢60万吨，能够排在世界第二十六位。中国当年的石油产量是20万吨，而美国的原油产量是两亿六千万吨。在发电量方面，中国一年发电量不到45亿度，美国当时是3800亿度。</a:t>
            </a:r>
          </a:p>
          <a:p>
            <a:endParaRPr lang="zh-CN" altLang="en-US" dirty="0"/>
          </a:p>
          <a:p>
            <a:r>
              <a:rPr lang="zh-CN" altLang="en-US" dirty="0"/>
              <a:t>在工业方面，全国的工业基础十分薄弱，根本没有几家像样的工厂。所有的物品全是洋货，我国甚至连一颗螺丝钉，一辆自行车都制造不了。</a:t>
            </a:r>
          </a:p>
          <a:p>
            <a:r>
              <a:rPr lang="zh-CN" altLang="en-US" dirty="0"/>
              <a:t>如果说工业，农业方面落后还能弥补，那么教育上的落后更让当时的领导人感到担忧。建国以前，由于多年战乱，使得我国在教育方面十分落后，全国百分之八十以上的人口都是文盲，更重要的是，就算是接受过教育的人才，也大都是接受的文科教育，尤其是老式的私塾教育，理科和工科人才严重缺乏，而这些人才是当时中国发展强大，急需要培养的。</a:t>
            </a:r>
          </a:p>
          <a:p>
            <a:endParaRPr lang="zh-CN" altLang="en-US" dirty="0"/>
          </a:p>
          <a:p>
            <a:r>
              <a:rPr lang="zh-CN" altLang="en-US" dirty="0"/>
              <a:t>由于多年的战乱，中国的尖端人才和著名科学家全都流亡在国外，根据中国科学院建院初期的粗略统计，新中国成立时，侨居国外的科学家人数大约有5000余人。没有这些科学家的支持，中国根本就无法发展自己的基础工业和国防工业，始终会是一个弱国，贫国。</a:t>
            </a:r>
          </a:p>
          <a:p>
            <a:r>
              <a:rPr lang="zh-CN" altLang="en-US" dirty="0"/>
              <a:t>马大猷（1915.3.1—2012.7.17），男，汉族，广东汕头潮阳人，生于北京，国际著名声学家、中国著名物理学家和教育家， [1-2]  中国现代声学的重要开创者和奠基人， [3]  享誉世界的声学泰斗。 [4] </a:t>
            </a:r>
          </a:p>
          <a:p>
            <a:r>
              <a:rPr lang="zh-CN" altLang="en-US" dirty="0"/>
              <a:t>民国二十五年（1936年）毕业于北京大学物理系获学士学位，民国二十八年（1939年）获哈佛大学硕士，民国二十九年（1940年）获哈佛大学哲学博士，1951年加入中国民主同盟，1955年被选聘为中国科学院学部委员（院士），1979年加入中国共产党，1997年10月被推举为第八届中央委员会名誉副主席，1998年被评为资深院士。 [2]  [5-7] </a:t>
            </a:r>
          </a:p>
          <a:p>
            <a:r>
              <a:rPr lang="zh-CN" altLang="en-US" dirty="0"/>
              <a:t>马大猷毕生致力于声学应用基础研究，取得了两项重要的开创性贡献：创立了声学中的简正波理论，并将其发展到实用阶段，在建筑声学和电磁理论方面取得重要成果；提出微穿孔板理论并应用于建筑声学和噪声控制领域，在气流噪声研究中取得独创性成果。 [7]</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2E132C76-8B9A-4925-BC5A-AA172FF2D24B}" type="slidenum">
              <a:rPr lang="en-US" altLang="zh-CN" sz="1200" b="0">
                <a:solidFill>
                  <a:srgbClr val="000000"/>
                </a:solidFill>
              </a:rPr>
              <a:t>145</a:t>
            </a:fld>
            <a:endParaRPr lang="en-US" altLang="zh-CN" sz="1200" b="0">
              <a:solidFill>
                <a:srgbClr val="000000"/>
              </a:solidFill>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325596A-2CF1-4FA0-988C-EA9EC90915F3}" type="slidenum">
              <a:rPr lang="en-US" altLang="zh-CN" sz="1200" b="0">
                <a:solidFill>
                  <a:srgbClr val="000000"/>
                </a:solidFill>
              </a:rPr>
              <a:t>146</a:t>
            </a:fld>
            <a:endParaRPr lang="en-US" altLang="zh-CN" sz="1200" b="0">
              <a:solidFill>
                <a:srgbClr val="000000"/>
              </a:solidFill>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53E8682-1780-46F4-97A9-1BD724AD7218}" type="slidenum">
              <a:rPr lang="en-US" altLang="zh-CN" sz="1200" b="0">
                <a:solidFill>
                  <a:srgbClr val="000000"/>
                </a:solidFill>
              </a:rPr>
              <a:t>147</a:t>
            </a:fld>
            <a:endParaRPr lang="en-US" altLang="zh-CN" sz="1200" b="0">
              <a:solidFill>
                <a:srgbClr val="000000"/>
              </a:solidFill>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39486006-7DEB-4D2A-A60E-76F31299DE03}" type="slidenum">
              <a:rPr lang="en-US" altLang="zh-CN" sz="1200" b="0" smtClean="0">
                <a:solidFill>
                  <a:srgbClr val="000000"/>
                </a:solidFill>
              </a:rPr>
              <a:t>148</a:t>
            </a:fld>
            <a:endParaRPr lang="en-US" altLang="zh-CN" sz="1200" b="0" smtClean="0">
              <a:solidFill>
                <a:srgbClr val="000000"/>
              </a:solidFill>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C4E3A92B-4227-405E-B013-689C6F5F9A29}" type="slidenum">
              <a:rPr lang="en-US" altLang="zh-CN" sz="1200" b="0" smtClean="0">
                <a:solidFill>
                  <a:srgbClr val="000000"/>
                </a:solidFill>
              </a:rPr>
              <a:t>149</a:t>
            </a:fld>
            <a:endParaRPr lang="en-US" altLang="zh-CN" sz="1200" b="0" smtClean="0">
              <a:solidFill>
                <a:srgbClr val="000000"/>
              </a:solidFill>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3F6F286F-AEAF-4A89-A0C2-374354CCD4E3}" type="slidenum">
              <a:rPr lang="en-US" altLang="zh-CN" sz="1200" b="0">
                <a:solidFill>
                  <a:srgbClr val="000000"/>
                </a:solidFill>
              </a:rPr>
              <a:t>150</a:t>
            </a:fld>
            <a:endParaRPr lang="en-US" altLang="zh-CN" sz="1200" b="0">
              <a:solidFill>
                <a:srgbClr val="000000"/>
              </a:solidFill>
            </a:endParaRPr>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17F58E5-0C3D-4104-885C-EF6D9CD0BE90}" type="slidenum">
              <a:rPr lang="en-US" altLang="zh-CN" sz="1200" b="0">
                <a:solidFill>
                  <a:srgbClr val="000000"/>
                </a:solidFill>
              </a:rPr>
              <a:t>151</a:t>
            </a:fld>
            <a:endParaRPr lang="en-US" altLang="zh-CN" sz="1200" b="0">
              <a:solidFill>
                <a:srgbClr val="000000"/>
              </a:solidFill>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AAA7FCC2-E2A9-4803-B9AF-6B7BBDFCEB8B}" type="slidenum">
              <a:rPr lang="en-US" altLang="zh-CN" sz="1200" b="0">
                <a:solidFill>
                  <a:srgbClr val="000000"/>
                </a:solidFill>
              </a:rPr>
              <a:t>152</a:t>
            </a:fld>
            <a:endParaRPr lang="en-US" altLang="zh-CN" sz="1200" b="0">
              <a:solidFill>
                <a:srgbClr val="000000"/>
              </a:solidFill>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153F8E2-F58F-4494-83A4-88D8C3F5C3E8}" type="slidenum">
              <a:rPr lang="en-US" altLang="zh-CN" sz="1200" b="0">
                <a:solidFill>
                  <a:srgbClr val="000000"/>
                </a:solidFill>
              </a:rPr>
              <a:t>153</a:t>
            </a:fld>
            <a:endParaRPr lang="en-US" altLang="zh-CN" sz="1200" b="0">
              <a:solidFill>
                <a:srgbClr val="000000"/>
              </a:solidFill>
            </a:endParaRPr>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3965"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165"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8365"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5565"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prstClr val="black"/>
              </a:buClr>
            </a:pPr>
            <a:fld id="{7AE327EF-61A8-4748-A8D6-5859E5DBF295}" type="slidenum">
              <a:rPr lang="en-US" altLang="zh-CN" sz="1200" b="0">
                <a:solidFill>
                  <a:srgbClr val="000000"/>
                </a:solidFill>
              </a:rPr>
              <a:t>154</a:t>
            </a:fld>
            <a:endParaRPr lang="en-US" altLang="zh-CN" sz="1200" b="0">
              <a:solidFill>
                <a:srgbClr val="000000"/>
              </a:solidFill>
            </a:endParaRPr>
          </a:p>
        </p:txBody>
      </p:sp>
      <p:sp>
        <p:nvSpPr>
          <p:cNvPr id="56323" name="Rectangle 2"/>
          <p:cNvSpPr>
            <a:spLocks noGrp="1" noRot="1" noChangeAspect="1" noChangeArrowheads="1" noTextEdit="1"/>
          </p:cNvSpPr>
          <p:nvPr>
            <p:ph type="sldImg"/>
          </p:nvPr>
        </p:nvSpPr>
        <p:spPr>
          <a:xfrm>
            <a:off x="958465" y="686474"/>
            <a:ext cx="4941072" cy="3428114"/>
          </a:xfrm>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对流层（troposphere），是指最接近地球表面的一层大气，也是大气的最下层，密度最大，所包含的空气质量几乎占整个大气质量的75%，以及几乎所有的水蒸气及气溶胶。</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951109C-BCD6-4486-BC2D-44E57DF1BE9A}" type="slidenum">
              <a:rPr lang="en-US" altLang="zh-CN" sz="1200" b="0">
                <a:solidFill>
                  <a:srgbClr val="000000"/>
                </a:solidFill>
              </a:rPr>
              <a:t>155</a:t>
            </a:fld>
            <a:endParaRPr lang="en-US" altLang="zh-CN" sz="1200" b="0">
              <a:solidFill>
                <a:srgbClr val="000000"/>
              </a:solidFill>
            </a:endParaRPr>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endParaRPr lang="zh-CN" altLang="en-US" smtClean="0"/>
          </a:p>
        </p:txBody>
      </p:sp>
      <p:sp>
        <p:nvSpPr>
          <p:cNvPr id="103428" name="灯片编号占位符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9016EF-A4AA-4865-9B58-65F9A14182AD}" type="slidenum">
              <a:rPr lang="en-US" altLang="zh-CN" smtClean="0"/>
              <a:t>166</a:t>
            </a:fld>
            <a:endParaRPr lang="en-US"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1</a:t>
            </a:r>
            <a:r>
              <a:rPr lang="zh-CN" altLang="en-US" dirty="0" smtClean="0"/>
              <a:t>（调研）通信网络理论的逐步完善和更新过程调研；</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2</a:t>
            </a:r>
            <a:r>
              <a:rPr lang="zh-CN" altLang="en-US" dirty="0" smtClean="0"/>
              <a:t>（实践）用排队论完成创业规划；</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3</a:t>
            </a:r>
            <a:r>
              <a:rPr lang="zh-CN" altLang="en-US" dirty="0" smtClean="0"/>
              <a:t>（实践）重现排队论的起源研究；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4</a:t>
            </a:r>
            <a:r>
              <a:rPr lang="zh-CN" altLang="en-US" dirty="0" smtClean="0"/>
              <a:t>（实践）建立马尔可夫链；</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5</a:t>
            </a:r>
            <a:r>
              <a:rPr lang="zh-CN" altLang="en-US" dirty="0" smtClean="0"/>
              <a:t>（调研）调研多址接入技术；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分组任务</a:t>
            </a:r>
            <a:r>
              <a:rPr lang="en-US" altLang="zh-CN" dirty="0" smtClean="0"/>
              <a:t>6</a:t>
            </a:r>
            <a:r>
              <a:rPr lang="zh-CN" altLang="en-US" dirty="0" smtClean="0"/>
              <a:t>（实践）多址接入技术仿真对比；</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分组合作</a:t>
            </a:r>
            <a:r>
              <a:rPr lang="en-US" altLang="zh-CN" dirty="0" smtClean="0"/>
              <a:t>7</a:t>
            </a:r>
            <a:r>
              <a:rPr lang="zh-CN" altLang="en-US" dirty="0" smtClean="0"/>
              <a:t>（调研）路由算法调研</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66C3E904-B7BF-4ABF-B27E-64D841E5859F}" type="slidenum">
              <a:rPr lang="zh-CN" altLang="en-US" smtClean="0">
                <a:solidFill>
                  <a:prstClr val="black"/>
                </a:solidFill>
              </a:rPr>
              <a:pPr/>
              <a:t>168</a:t>
            </a:fld>
            <a:endParaRPr lang="zh-CN" altLang="en-US">
              <a:solidFill>
                <a:prstClr val="black"/>
              </a:solidFill>
            </a:endParaRPr>
          </a:p>
        </p:txBody>
      </p:sp>
    </p:spTree>
    <p:extLst>
      <p:ext uri="{BB962C8B-B14F-4D97-AF65-F5344CB8AC3E}">
        <p14:creationId xmlns:p14="http://schemas.microsoft.com/office/powerpoint/2010/main" val="31921430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理论来自于实际，勇于担当，解决业界难题（重现排队论的起源研究过程，完成业务规划实践项目，对输入、呼损、信道、主备线和公用备线等有深入的认识，利用话务量理论对设计系统进行研究，计算呼损、时延等性能指标，让学生明白以合理的费用，如何科学地组织电信网，以提供能使用户满意的良好服务）。</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21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921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fld id="{9148F321-05C4-432C-9497-775B3B5C28CD}" type="slidenum">
              <a:rPr lang="zh-CN" altLang="en-US" smtClean="0"/>
              <a:t>180</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137B9CB-6C72-4469-9B64-2AF82B084482}" type="slidenum">
              <a:rPr lang="en-US" altLang="zh-CN" smtClean="0"/>
              <a:t>18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4.xml"/><Relationship Id="rId1" Type="http://schemas.openxmlformats.org/officeDocument/2006/relationships/themeOverride" Target="../theme/themeOverride5.xml"/><Relationship Id="rId4" Type="http://schemas.openxmlformats.org/officeDocument/2006/relationships/image" Target="../media/image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4.xml"/><Relationship Id="rId1" Type="http://schemas.openxmlformats.org/officeDocument/2006/relationships/themeOverride" Target="../theme/themeOverride6.xml"/><Relationship Id="rId4" Type="http://schemas.openxmlformats.org/officeDocument/2006/relationships/image" Target="../media/image2.jpe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4.xml"/><Relationship Id="rId1" Type="http://schemas.openxmlformats.org/officeDocument/2006/relationships/themeOverride" Target="../theme/themeOverride7.xml"/><Relationship Id="rId4" Type="http://schemas.openxmlformats.org/officeDocument/2006/relationships/image" Target="../media/image2.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4.xml"/><Relationship Id="rId1" Type="http://schemas.openxmlformats.org/officeDocument/2006/relationships/themeOverride" Target="../theme/themeOverride8.xml"/><Relationship Id="rId4" Type="http://schemas.openxmlformats.org/officeDocument/2006/relationships/image" Target="../media/image2.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5.xml"/><Relationship Id="rId1" Type="http://schemas.openxmlformats.org/officeDocument/2006/relationships/themeOverride" Target="../theme/themeOverride9.xml"/><Relationship Id="rId4" Type="http://schemas.openxmlformats.org/officeDocument/2006/relationships/image" Target="../media/image2.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5.xml"/><Relationship Id="rId1" Type="http://schemas.openxmlformats.org/officeDocument/2006/relationships/themeOverride" Target="../theme/themeOverride10.xml"/><Relationship Id="rId4" Type="http://schemas.openxmlformats.org/officeDocument/2006/relationships/image" Target="../media/image2.jpe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5.xml"/><Relationship Id="rId1" Type="http://schemas.openxmlformats.org/officeDocument/2006/relationships/themeOverride" Target="../theme/themeOverride11.xml"/><Relationship Id="rId4"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5.xml"/><Relationship Id="rId1" Type="http://schemas.openxmlformats.org/officeDocument/2006/relationships/themeOverride" Target="../theme/themeOverride12.xml"/><Relationship Id="rId4" Type="http://schemas.openxmlformats.org/officeDocument/2006/relationships/image" Target="../media/image2.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1.xml"/><Relationship Id="rId4" Type="http://schemas.openxmlformats.org/officeDocument/2006/relationships/image" Target="../media/image2.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2.xml"/><Relationship Id="rId4" Type="http://schemas.openxmlformats.org/officeDocument/2006/relationships/image" Target="../media/image2.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3.xml"/><Relationship Id="rId4" Type="http://schemas.openxmlformats.org/officeDocument/2006/relationships/image" Target="../media/image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4.xml"/><Relationship Id="rId4" Type="http://schemas.openxmlformats.org/officeDocument/2006/relationships/image" Target="../media/image2.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EE2F9A6-8D62-4155-A8EC-2E051E0CE735}"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69741DD-000C-4002-B359-49FF9C7D9A91}" type="slidenum">
              <a:rPr lang="en-US" altLang="zh-CN"/>
              <a:t>‹#›</a:t>
            </a:fld>
            <a:endParaRPr lang="en-US" altLang="zh-C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037485" y="189062"/>
            <a:ext cx="6542353" cy="495759"/>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69396" y="1455068"/>
            <a:ext cx="1910471" cy="451224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9C84CC82-1899-407D-9154-AC5D1CD984C1}" type="slidenum">
              <a:rPr lang="en-US" altLang="zh-CN"/>
              <a:t>‹#›</a:t>
            </a:fld>
            <a:endParaRPr lang="en-US" altLang="zh-CN"/>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383664" y="774449"/>
            <a:ext cx="1670941" cy="5192866"/>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69399" y="774449"/>
            <a:ext cx="4875742" cy="5192866"/>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B4E62398-1231-48DF-A07B-16306A3D42CD}" type="slidenum">
              <a:rPr lang="en-US" altLang="zh-CN"/>
              <a:t>‹#›</a:t>
            </a:fld>
            <a:endParaRPr lang="en-US" altLang="zh-CN"/>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04" y="2130086"/>
            <a:ext cx="7773193" cy="1470472"/>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2250" y="3886249"/>
            <a:ext cx="6399501" cy="1751961"/>
          </a:xfrm>
          <a:prstGeom prst="rect">
            <a:avLst/>
          </a:prstGeom>
        </p:spPr>
        <p:txBody>
          <a:bodyPr/>
          <a:lstStyle>
            <a:lvl1pPr marL="0" indent="0" algn="ctr">
              <a:buNone/>
              <a:defRPr/>
            </a:lvl1pPr>
            <a:lvl2pPr marL="410210" indent="0" algn="ctr">
              <a:buNone/>
              <a:defRPr/>
            </a:lvl2pPr>
            <a:lvl3pPr marL="820420" indent="0" algn="ctr">
              <a:buNone/>
              <a:defRPr/>
            </a:lvl3pPr>
            <a:lvl4pPr marL="1229995" indent="0" algn="ctr">
              <a:buNone/>
              <a:defRPr/>
            </a:lvl4pPr>
            <a:lvl5pPr marL="1640205" indent="0" algn="ctr">
              <a:buNone/>
              <a:defRPr/>
            </a:lvl5pPr>
            <a:lvl6pPr marL="2050415" indent="0" algn="ctr">
              <a:buNone/>
              <a:defRPr/>
            </a:lvl6pPr>
            <a:lvl7pPr marL="2460625" indent="0" algn="ctr">
              <a:buNone/>
              <a:defRPr/>
            </a:lvl7pPr>
            <a:lvl8pPr marL="2870200" indent="0" algn="ctr">
              <a:buNone/>
              <a:defRPr/>
            </a:lvl8pPr>
            <a:lvl9pPr marL="3280410" indent="0" algn="ctr">
              <a:buNone/>
              <a:defRPr/>
            </a:lvl9pPr>
          </a:lstStyle>
          <a:p>
            <a:r>
              <a:rPr lang="zh-CN" altLang="en-US" smtClean="0"/>
              <a:t>单击此处编辑母版副标题样式</a:t>
            </a:r>
            <a:endParaRPr lang="zh-CN" altLang="en-US"/>
          </a:p>
        </p:txBody>
      </p:sp>
      <p:sp>
        <p:nvSpPr>
          <p:cNvPr id="4"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84A68D2A-48F3-4DA8-ACE5-4D8DF1DCBDDC}" type="slidenum">
              <a:rPr lang="en-US" altLang="zh-CN"/>
              <a:t>‹#›</a:t>
            </a:fld>
            <a:endParaRPr lang="en-US" altLang="zh-CN"/>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Line 8"/>
          <p:cNvSpPr>
            <a:spLocks noChangeShapeType="1"/>
          </p:cNvSpPr>
          <p:nvPr/>
        </p:nvSpPr>
        <p:spPr bwMode="auto">
          <a:xfrm>
            <a:off x="121208" y="950905"/>
            <a:ext cx="8836650" cy="0"/>
          </a:xfrm>
          <a:prstGeom prst="line">
            <a:avLst/>
          </a:prstGeom>
          <a:noFill/>
          <a:ln w="9525">
            <a:solidFill>
              <a:schemeClr val="accent2"/>
            </a:solidFill>
            <a:round/>
          </a:ln>
        </p:spPr>
        <p:txBody>
          <a:bodyPr lIns="82014" tIns="41007" rIns="82014" bIns="41007"/>
          <a:lstStyle/>
          <a:p>
            <a:pPr>
              <a:defRPr/>
            </a:pPr>
            <a:endParaRPr kumimoji="1" lang="zh-CN" altLang="en-US" sz="1400">
              <a:solidFill>
                <a:srgbClr val="000000"/>
              </a:solidFill>
              <a:latin typeface="Arial" panose="020B0604020202020204" pitchFamily="34" charset="0"/>
              <a:ea typeface="楷体_GB2312" panose="02010609030101010101" pitchFamily="49" charset="-122"/>
            </a:endParaRPr>
          </a:p>
        </p:txBody>
      </p:sp>
      <p:sp>
        <p:nvSpPr>
          <p:cNvPr id="7" name="Line 8"/>
          <p:cNvSpPr>
            <a:spLocks noChangeShapeType="1"/>
          </p:cNvSpPr>
          <p:nvPr userDrawn="1"/>
        </p:nvSpPr>
        <p:spPr bwMode="auto">
          <a:xfrm>
            <a:off x="11544" y="6414057"/>
            <a:ext cx="9132456" cy="0"/>
          </a:xfrm>
          <a:prstGeom prst="line">
            <a:avLst/>
          </a:prstGeom>
          <a:noFill/>
          <a:ln w="31750">
            <a:solidFill>
              <a:srgbClr val="FF6600"/>
            </a:solidFill>
            <a:round/>
          </a:ln>
          <a:effectLst/>
        </p:spPr>
        <p:txBody>
          <a:bodyPr lIns="82040" tIns="41020" rIns="82040" bIns="41020"/>
          <a:lstStyle/>
          <a:p>
            <a:pPr>
              <a:defRPr/>
            </a:pPr>
            <a:endParaRPr kumimoji="1" lang="zh-CN" altLang="en-US" sz="1400">
              <a:solidFill>
                <a:srgbClr val="000000"/>
              </a:solidFill>
              <a:latin typeface="Arial" panose="020B0604020202020204" pitchFamily="34" charset="0"/>
            </a:endParaRPr>
          </a:p>
        </p:txBody>
      </p:sp>
      <p:sp>
        <p:nvSpPr>
          <p:cNvPr id="9" name="Rectangle 10"/>
          <p:cNvSpPr>
            <a:spLocks noChangeArrowheads="1"/>
          </p:cNvSpPr>
          <p:nvPr/>
        </p:nvSpPr>
        <p:spPr bwMode="auto">
          <a:xfrm>
            <a:off x="8139704" y="6565306"/>
            <a:ext cx="883088" cy="294094"/>
          </a:xfrm>
          <a:prstGeom prst="rect">
            <a:avLst/>
          </a:prstGeom>
          <a:noFill/>
          <a:ln w="9525">
            <a:noFill/>
            <a:miter lim="800000"/>
          </a:ln>
          <a:effectLst/>
        </p:spPr>
        <p:txBody>
          <a:bodyPr lIns="0" tIns="0" rIns="0" bIns="0" anchor="ctr"/>
          <a:lstStyle/>
          <a:p>
            <a:pPr algn="r">
              <a:defRPr/>
            </a:pPr>
            <a:fld id="{3699DBC5-5B22-452E-8EA6-6FB3A7DF55A5}" type="slidenum">
              <a:rPr kumimoji="1" lang="zh-CN" altLang="en-US" sz="1300" b="1">
                <a:solidFill>
                  <a:srgbClr val="FFFFFF"/>
                </a:solidFill>
                <a:latin typeface="Arial" panose="020B0604020202020204" pitchFamily="34" charset="0"/>
              </a:rPr>
              <a:t>‹#›</a:t>
            </a:fld>
            <a:endParaRPr kumimoji="1" lang="en-US" altLang="zh-CN" sz="1400">
              <a:solidFill>
                <a:srgbClr val="000000"/>
              </a:solidFill>
              <a:latin typeface="Arial" panose="020B0604020202020204" pitchFamily="34" charset="0"/>
            </a:endParaRPr>
          </a:p>
        </p:txBody>
      </p:sp>
      <p:sp>
        <p:nvSpPr>
          <p:cNvPr id="2" name="标题 1"/>
          <p:cNvSpPr>
            <a:spLocks noGrp="1"/>
          </p:cNvSpPr>
          <p:nvPr>
            <p:ph type="title"/>
          </p:nvPr>
        </p:nvSpPr>
        <p:spPr>
          <a:xfrm>
            <a:off x="1037485" y="189064"/>
            <a:ext cx="6542353" cy="495759"/>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69396" y="1455070"/>
            <a:ext cx="1910471" cy="451224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9"/>
          <p:cNvSpPr txBox="1">
            <a:spLocks noChangeArrowheads="1"/>
          </p:cNvSpPr>
          <p:nvPr userDrawn="1"/>
        </p:nvSpPr>
        <p:spPr bwMode="auto">
          <a:xfrm>
            <a:off x="6940609" y="6453270"/>
            <a:ext cx="2131244" cy="270287"/>
          </a:xfrm>
          <a:prstGeom prst="rect">
            <a:avLst/>
          </a:prstGeom>
          <a:noFill/>
          <a:ln w="9525">
            <a:noFill/>
            <a:miter lim="800000"/>
          </a:ln>
        </p:spPr>
        <p:txBody>
          <a:bodyPr vert="horz" wrap="square" lIns="81752" tIns="40876" rIns="81752" bIns="40876" numCol="1" anchor="t" anchorCtr="0" compatLnSpc="1"/>
          <a:lstStyle>
            <a:lvl1pPr>
              <a:defRPr/>
            </a:lvl1pPr>
          </a:lstStyle>
          <a:p>
            <a:pPr algn="r" defTabSz="819785">
              <a:defRPr/>
            </a:pPr>
            <a:fld id="{D83D0AD7-0B8E-49DE-9211-78A7EF9A2F25}" type="slidenum">
              <a:rPr lang="en-US" altLang="zh-CN" sz="900" smtClean="0">
                <a:solidFill>
                  <a:srgbClr val="000000"/>
                </a:solidFill>
                <a:latin typeface="Arial" panose="020B0604020202020204" pitchFamily="34" charset="0"/>
                <a:ea typeface="楷体_GB2312" panose="02010609030101010101" pitchFamily="49" charset="-122"/>
              </a:rPr>
              <a:t>‹#›</a:t>
            </a:fld>
            <a:endParaRPr lang="en-US" altLang="zh-CN" sz="900">
              <a:solidFill>
                <a:srgbClr val="000000"/>
              </a:solidFill>
              <a:latin typeface="Arial" panose="020B0604020202020204" pitchFamily="34" charset="0"/>
              <a:ea typeface="楷体_GB2312" panose="02010609030101010101" pitchFamily="49" charset="-122"/>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037485" y="189064"/>
            <a:ext cx="6542353" cy="495759"/>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69397" y="1455067"/>
            <a:ext cx="885974" cy="21889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1393896" y="1455067"/>
            <a:ext cx="885974" cy="21889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69397" y="3778413"/>
            <a:ext cx="885974" cy="21889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1393896" y="3778413"/>
            <a:ext cx="885974" cy="21889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A7D4342F-147E-4521-B429-DEBFFB536838}" type="slidenum">
              <a:rPr lang="en-US" altLang="zh-CN"/>
              <a:t>‹#›</a:t>
            </a:fld>
            <a:endParaRPr lang="en-US" altLang="zh-CN"/>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037485" y="189064"/>
            <a:ext cx="6542353" cy="495759"/>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69396" y="1455070"/>
            <a:ext cx="1910471" cy="4512247"/>
          </a:xfrm>
          <a:prstGeom prst="rect">
            <a:avLst/>
          </a:prstGeom>
        </p:spPr>
        <p:txBody>
          <a:bodyPr/>
          <a:lstStyle/>
          <a:p>
            <a:pPr lvl="0"/>
            <a:endParaRPr lang="zh-CN" altLang="en-US" noProof="0"/>
          </a:p>
        </p:txBody>
      </p:sp>
      <p:sp>
        <p:nvSpPr>
          <p:cNvPr id="4"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06D1D281-3CB1-43A3-BF6E-1168C81E19D4}" type="slidenum">
              <a:rPr lang="en-US" altLang="zh-CN"/>
              <a:t>‹#›</a:t>
            </a:fld>
            <a:endParaRPr lang="en-US" altLang="zh-CN"/>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2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3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984E0F9-04BE-4D32-AF62-AA8BE20720A2}" type="slidenum">
              <a:rPr lang="en-US" altLang="zh-CN"/>
              <a:t>‹#›</a:t>
            </a:fld>
            <a:endParaRPr lang="en-US" altLang="zh-C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0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2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6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7_空白">
    <p:bg>
      <p:bgRef idx="1001">
        <a:schemeClr val="bg1"/>
      </p:bgRef>
    </p:bg>
    <p:spTree>
      <p:nvGrpSpPr>
        <p:cNvPr id="1" name=""/>
        <p:cNvGrpSpPr/>
        <p:nvPr/>
      </p:nvGrpSpPr>
      <p:grpSpPr>
        <a:xfrm>
          <a:off x="0" y="0"/>
          <a:ext cx="0" cy="0"/>
          <a:chOff x="0" y="0"/>
          <a:chExt cx="0" cy="0"/>
        </a:xfrm>
      </p:grpSpPr>
      <p:pic>
        <p:nvPicPr>
          <p:cNvPr id="12"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5"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5"/>
          <p:cNvSpPr>
            <a:spLocks noChangeArrowheads="1"/>
          </p:cNvSpPr>
          <p:nvPr/>
        </p:nvSpPr>
        <p:spPr bwMode="auto">
          <a:xfrm>
            <a:off x="3813175" y="6248400"/>
            <a:ext cx="1477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fld id="{FF0BC219-EFE0-48D6-8777-0C53A0C8FCBA}" type="datetime1">
              <a:rPr lang="zh-CN" altLang="en-US" sz="1400">
                <a:solidFill>
                  <a:srgbClr val="000000"/>
                </a:solidFill>
                <a:latin typeface="Tahoma" panose="020B0604030504040204" pitchFamily="34" charset="0"/>
              </a:rPr>
              <a:t>2023/9/19</a:t>
            </a:fld>
            <a:r>
              <a:rPr lang="en-US" altLang="zh-CN" sz="1400">
                <a:solidFill>
                  <a:srgbClr val="000000"/>
                </a:solidFill>
                <a:latin typeface="Tahoma" panose="020B0604030504040204" pitchFamily="34" charset="0"/>
              </a:rPr>
              <a:t> Zhyi</a:t>
            </a:r>
          </a:p>
        </p:txBody>
      </p:sp>
      <p:pic>
        <p:nvPicPr>
          <p:cNvPr id="5" name="Picture 8" descr="未命名-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3" y="5667375"/>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1" name="Rectangle 13"/>
          <p:cNvSpPr>
            <a:spLocks noGrp="1" noChangeArrowheads="1"/>
          </p:cNvSpPr>
          <p:nvPr>
            <p:ph type="ctrTitle" sz="quarter"/>
          </p:nvPr>
        </p:nvSpPr>
        <p:spPr>
          <a:xfrm>
            <a:off x="2049463"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7" name="Rectangle 2"/>
          <p:cNvSpPr>
            <a:spLocks noGrp="1" noChangeArrowheads="1"/>
          </p:cNvSpPr>
          <p:nvPr>
            <p:ph type="dt" sz="half" idx="10"/>
          </p:nvPr>
        </p:nvSpPr>
        <p:spPr>
          <a:xfrm>
            <a:off x="144463" y="6248400"/>
            <a:ext cx="1905000" cy="457200"/>
          </a:xfrm>
        </p:spPr>
        <p:txBody>
          <a:bodyPr anchor="b"/>
          <a:lstStyle>
            <a:lvl1pPr>
              <a:defRPr kumimoji="0" sz="1400" b="0">
                <a:solidFill>
                  <a:srgbClr val="1C1C1C"/>
                </a:solidFill>
                <a:latin typeface="Tahoma" panose="020B0604030504040204" pitchFamily="34" charset="0"/>
                <a:ea typeface="宋体" panose="02010600030101010101" pitchFamily="2" charset="-122"/>
              </a:defRPr>
            </a:lvl1pPr>
          </a:lstStyle>
          <a:p>
            <a:pPr>
              <a:defRPr/>
            </a:pPr>
            <a:fld id="{BF2F5760-6918-4F2D-8FFB-6CDEC11000A4}" type="datetime1">
              <a:rPr lang="zh-CN" altLang="en-US"/>
              <a:t>2023/9/19</a:t>
            </a:fld>
            <a:endParaRPr lang="en-US" altLang="zh-CN"/>
          </a:p>
        </p:txBody>
      </p:sp>
      <p:sp>
        <p:nvSpPr>
          <p:cNvPr id="8" name="Rectangle 3"/>
          <p:cNvSpPr>
            <a:spLocks noGrp="1" noChangeArrowheads="1"/>
          </p:cNvSpPr>
          <p:nvPr>
            <p:ph type="ftr" sz="quarter" idx="11"/>
          </p:nvPr>
        </p:nvSpPr>
        <p:spPr>
          <a:xfrm>
            <a:off x="3186113" y="6248400"/>
            <a:ext cx="2895600" cy="457200"/>
          </a:xfrm>
        </p:spPr>
        <p:txBody>
          <a:bodyPr anchor="b"/>
          <a:lstStyle>
            <a:lvl1pPr>
              <a:defRPr kumimoji="0" sz="1400" b="0">
                <a:solidFill>
                  <a:srgbClr val="1C1C1C"/>
                </a:solidFill>
                <a:latin typeface="Tahoma" panose="020B0604030504040204" pitchFamily="34" charset="0"/>
                <a:ea typeface="宋体" panose="02010600030101010101" pitchFamily="2" charset="-122"/>
              </a:defRPr>
            </a:lvl1pPr>
          </a:lstStyle>
          <a:p>
            <a:pPr>
              <a:defRPr/>
            </a:pPr>
            <a:endParaRPr lang="en-US" altLang="zh-CN"/>
          </a:p>
        </p:txBody>
      </p:sp>
      <p:sp>
        <p:nvSpPr>
          <p:cNvPr id="9" name="Rectangle 4"/>
          <p:cNvSpPr>
            <a:spLocks noGrp="1" noChangeArrowheads="1"/>
          </p:cNvSpPr>
          <p:nvPr>
            <p:ph type="sldNum" sz="quarter" idx="12"/>
          </p:nvPr>
        </p:nvSpPr>
        <p:spPr bwMode="auto">
          <a:xfrm>
            <a:off x="7065963" y="6191250"/>
            <a:ext cx="1905000" cy="457200"/>
          </a:xfrm>
          <a:prstGeom prst="rect">
            <a:avLst/>
          </a:prstGeom>
        </p:spPr>
        <p:txBody>
          <a:bodyPr vert="horz" wrap="square" lIns="91440" tIns="45720" rIns="91440" bIns="45720" numCol="1" anchor="b" anchorCtr="0" compatLnSpc="1"/>
          <a:lstStyle>
            <a:lvl1pPr algn="r">
              <a:spcBef>
                <a:spcPct val="0"/>
              </a:spcBef>
              <a:buClrTx/>
              <a:buSzTx/>
              <a:buFontTx/>
              <a:buNone/>
              <a:defRPr kumimoji="0" sz="1400" b="0">
                <a:solidFill>
                  <a:srgbClr val="1C1C1C"/>
                </a:solidFill>
                <a:latin typeface="+mn-lt"/>
                <a:ea typeface="+mn-ea"/>
              </a:defRPr>
            </a:lvl1pPr>
          </a:lstStyle>
          <a:p>
            <a:pPr>
              <a:defRPr/>
            </a:pPr>
            <a:fld id="{4464131D-3226-4B6A-B9D2-1DBF3160E55C}" type="slidenum">
              <a:rPr lang="en-US" altLang="zh-CN"/>
              <a:t>‹#›</a:t>
            </a:fld>
            <a:endParaRPr lang="en-US" altLang="zh-CN"/>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Rectangle 10"/>
          <p:cNvSpPr>
            <a:spLocks noChangeArrowheads="1"/>
          </p:cNvSpPr>
          <p:nvPr/>
        </p:nvSpPr>
        <p:spPr bwMode="gray">
          <a:xfrm rot="10800000">
            <a:off x="266700" y="4889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kumimoji="1" lang="zh-CN" altLang="zh-CN" sz="2400">
              <a:solidFill>
                <a:srgbClr val="000000"/>
              </a:solidFill>
              <a:latin typeface="Tahoma" panose="020B0604030504040204" pitchFamily="34" charset="0"/>
            </a:endParaRPr>
          </a:p>
        </p:txBody>
      </p:sp>
      <p:sp>
        <p:nvSpPr>
          <p:cNvPr id="2" name="标题 1"/>
          <p:cNvSpPr>
            <a:spLocks noGrp="1"/>
          </p:cNvSpPr>
          <p:nvPr>
            <p:ph type="title"/>
          </p:nvPr>
        </p:nvSpPr>
        <p:spPr>
          <a:xfrm>
            <a:off x="406400" y="-112712"/>
            <a:ext cx="7758113" cy="627062"/>
          </a:xfrm>
        </p:spPr>
        <p:txBody>
          <a:bodyPr/>
          <a:lstStyle>
            <a:lvl1pPr>
              <a:defRPr sz="40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ftr" sz="quarter" idx="10"/>
          </p:nvPr>
        </p:nvSpPr>
        <p:spPr/>
        <p:txBody>
          <a:bodyPr/>
          <a:lstStyle>
            <a:lvl1pPr>
              <a:defRPr kumimoji="0"/>
            </a:lvl1pPr>
          </a:lstStyle>
          <a:p>
            <a:pPr>
              <a:defRPr/>
            </a:pPr>
            <a:endParaRPr lang="en-US" altLang="zh-CN"/>
          </a:p>
        </p:txBody>
      </p:sp>
      <p:sp>
        <p:nvSpPr>
          <p:cNvPr id="6" name="Rectangle 16"/>
          <p:cNvSpPr>
            <a:spLocks noGrp="1" noChangeArrowheads="1"/>
          </p:cNvSpPr>
          <p:nvPr>
            <p:ph type="dt" sz="half" idx="11"/>
          </p:nvPr>
        </p:nvSpPr>
        <p:spPr/>
        <p:txBody>
          <a:bodyPr/>
          <a:lstStyle>
            <a:lvl1pPr>
              <a:defRPr kumimoji="0"/>
            </a:lvl1pPr>
          </a:lstStyle>
          <a:p>
            <a:pPr>
              <a:defRPr/>
            </a:pPr>
            <a:fld id="{001525BB-9CBD-41BD-9999-B88B00E5F7E1}" type="datetime1">
              <a:rPr lang="zh-CN" altLang="en-US"/>
              <a:t>2023/9/19</a:t>
            </a:fld>
            <a:endParaRPr lang="en-US" altLang="zh-C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kumimoji="0"/>
            </a:lvl1pPr>
          </a:lstStyle>
          <a:p>
            <a:pPr>
              <a:defRPr/>
            </a:pPr>
            <a:endParaRPr lang="en-US" altLang="zh-CN"/>
          </a:p>
        </p:txBody>
      </p:sp>
      <p:sp>
        <p:nvSpPr>
          <p:cNvPr id="3" name="Rectangle 16"/>
          <p:cNvSpPr>
            <a:spLocks noGrp="1" noChangeArrowheads="1"/>
          </p:cNvSpPr>
          <p:nvPr>
            <p:ph type="dt" sz="half" idx="11"/>
          </p:nvPr>
        </p:nvSpPr>
        <p:spPr/>
        <p:txBody>
          <a:bodyPr/>
          <a:lstStyle>
            <a:lvl1pPr>
              <a:defRPr kumimoji="0"/>
            </a:lvl1pPr>
          </a:lstStyle>
          <a:p>
            <a:pPr>
              <a:defRPr/>
            </a:pPr>
            <a:fld id="{D0CF17A4-97C1-425E-9BF0-919052C5EE11}" type="datetime1">
              <a:rPr lang="zh-CN" altLang="en-US"/>
              <a:t>2023/9/19</a:t>
            </a:fld>
            <a:endParaRPr lang="en-US" altLang="zh-C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2288" y="762000"/>
            <a:ext cx="8178800" cy="7445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4465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4465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5"/>
          <p:cNvSpPr>
            <a:spLocks noGrp="1" noChangeArrowheads="1"/>
          </p:cNvSpPr>
          <p:nvPr>
            <p:ph type="ftr" sz="quarter" idx="10"/>
          </p:nvPr>
        </p:nvSpPr>
        <p:spPr/>
        <p:txBody>
          <a:bodyPr/>
          <a:lstStyle>
            <a:lvl1pPr>
              <a:defRPr kumimoji="0"/>
            </a:lvl1pPr>
          </a:lstStyle>
          <a:p>
            <a:pPr>
              <a:defRPr/>
            </a:pPr>
            <a:endParaRPr lang="en-US" altLang="zh-CN"/>
          </a:p>
        </p:txBody>
      </p:sp>
      <p:sp>
        <p:nvSpPr>
          <p:cNvPr id="6" name="Rectangle 16"/>
          <p:cNvSpPr>
            <a:spLocks noGrp="1" noChangeArrowheads="1"/>
          </p:cNvSpPr>
          <p:nvPr>
            <p:ph type="dt" sz="half" idx="11"/>
          </p:nvPr>
        </p:nvSpPr>
        <p:spPr/>
        <p:txBody>
          <a:bodyPr/>
          <a:lstStyle>
            <a:lvl1pPr>
              <a:defRPr kumimoji="0"/>
            </a:lvl1pPr>
          </a:lstStyle>
          <a:p>
            <a:pPr>
              <a:defRPr/>
            </a:pPr>
            <a:fld id="{A061FD54-C7C8-43DD-8E2C-E262548FB4A7}" type="datetime1">
              <a:rPr lang="zh-CN" altLang="en-US"/>
              <a:t>2023/9/19</a:t>
            </a:fld>
            <a:endParaRPr lang="en-US" altLang="zh-C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3" name="Rectangle 10"/>
          <p:cNvSpPr>
            <a:spLocks noChangeArrowheads="1"/>
          </p:cNvSpPr>
          <p:nvPr/>
        </p:nvSpPr>
        <p:spPr bwMode="gray">
          <a:xfrm rot="10800000">
            <a:off x="266700" y="7429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kumimoji="1" lang="zh-CN" altLang="zh-CN" sz="2400">
              <a:solidFill>
                <a:srgbClr val="000000"/>
              </a:solidFill>
              <a:latin typeface="Tahoma" panose="020B0604030504040204" pitchFamily="34" charset="0"/>
            </a:endParaRPr>
          </a:p>
        </p:txBody>
      </p:sp>
      <p:pic>
        <p:nvPicPr>
          <p:cNvPr id="4" name="Picture 24" descr="cupt-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37575" y="0"/>
            <a:ext cx="4730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WordArt 25"/>
          <p:cNvSpPr>
            <a:spLocks noChangeArrowheads="1" noChangeShapeType="1" noTextEdit="1"/>
          </p:cNvSpPr>
          <p:nvPr userDrawn="1"/>
        </p:nvSpPr>
        <p:spPr bwMode="auto">
          <a:xfrm>
            <a:off x="8424863" y="366713"/>
            <a:ext cx="706437" cy="407987"/>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CanDown">
              <a:avLst>
                <a:gd name="adj" fmla="val 33333"/>
              </a:avLst>
            </a:prstTxWarp>
          </a:bodyPr>
          <a:lstStyle/>
          <a:p>
            <a:pPr algn="ctr"/>
            <a:r>
              <a:rPr lang="zh-CN" altLang="en-US" sz="2800" kern="10">
                <a:ln w="9525">
                  <a:solidFill>
                    <a:srgbClr val="339966"/>
                  </a:solidFill>
                  <a:round/>
                </a:ln>
                <a:noFill/>
                <a:latin typeface="宋体" panose="02010600030101010101" pitchFamily="2" charset="-122"/>
              </a:rPr>
              <a:t>现代交换与网络</a:t>
            </a:r>
          </a:p>
        </p:txBody>
      </p:sp>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2"/>
          <p:cNvSpPr>
            <a:spLocks noGrp="1"/>
          </p:cNvSpPr>
          <p:nvPr>
            <p:ph type="dt" sz="half" idx="10"/>
          </p:nvPr>
        </p:nvSpPr>
        <p:spPr>
          <a:xfrm>
            <a:off x="685800" y="6248400"/>
            <a:ext cx="1905000" cy="457200"/>
          </a:xfrm>
        </p:spPr>
        <p:txBody>
          <a:bodyPr/>
          <a:lstStyle>
            <a:lvl1pPr>
              <a:defRPr kumimoji="0"/>
            </a:lvl1pPr>
          </a:lstStyle>
          <a:p>
            <a:pPr>
              <a:defRPr/>
            </a:pPr>
            <a:endParaRPr lang="en-US" altLang="zh-CN"/>
          </a:p>
        </p:txBody>
      </p:sp>
      <p:sp>
        <p:nvSpPr>
          <p:cNvPr id="7" name="页脚占位符 3"/>
          <p:cNvSpPr>
            <a:spLocks noGrp="1"/>
          </p:cNvSpPr>
          <p:nvPr>
            <p:ph type="ftr" sz="quarter" idx="11"/>
          </p:nvPr>
        </p:nvSpPr>
        <p:spPr>
          <a:xfrm>
            <a:off x="3124200" y="6248400"/>
            <a:ext cx="2895600" cy="457200"/>
          </a:xfrm>
        </p:spPr>
        <p:txBody>
          <a:bodyPr/>
          <a:lstStyle>
            <a:lvl1pPr>
              <a:defRPr kumimoji="0"/>
            </a:lvl1pPr>
          </a:lstStyle>
          <a:p>
            <a:pPr>
              <a:defRPr/>
            </a:pPr>
            <a:endParaRPr lang="en-US" altLang="zh-CN"/>
          </a:p>
        </p:txBody>
      </p:sp>
      <p:sp>
        <p:nvSpPr>
          <p:cNvPr id="8" name="灯片编号占位符 4"/>
          <p:cNvSpPr>
            <a:spLocks noGrp="1"/>
          </p:cNvSpPr>
          <p:nvPr>
            <p:ph type="sldNum" sz="quarter" idx="12"/>
          </p:nvPr>
        </p:nvSpPr>
        <p:spPr>
          <a:xfrm>
            <a:off x="6553200" y="6248400"/>
            <a:ext cx="1905000" cy="457200"/>
          </a:xfrm>
          <a:prstGeom prst="rect">
            <a:avLst/>
          </a:prstGeom>
        </p:spPr>
        <p:txBody>
          <a:bodyPr/>
          <a:lstStyle>
            <a:lvl1pPr>
              <a:spcBef>
                <a:spcPct val="20000"/>
              </a:spcBef>
              <a:buClr>
                <a:srgbClr val="000000"/>
              </a:buClr>
              <a:buSzPct val="100000"/>
              <a:buFont typeface="Wingdings" panose="05000000000000000000" pitchFamily="2" charset="2"/>
              <a:buChar char="n"/>
              <a:defRPr kumimoji="1" sz="2400">
                <a:solidFill>
                  <a:srgbClr val="000000"/>
                </a:solidFill>
                <a:latin typeface="Times New Roman" panose="02020603050405020304" pitchFamily="18" charset="0"/>
              </a:defRPr>
            </a:lvl1pPr>
          </a:lstStyle>
          <a:p>
            <a:pPr>
              <a:defRPr/>
            </a:pPr>
            <a:fld id="{C39AEB1A-F092-4220-9F9A-8C07416DE172}" type="slidenum">
              <a:rPr lang="zh-CN" altLang="en-US"/>
              <a:t>‹#›</a:t>
            </a:fld>
            <a:endParaRPr lang="en-US" altLang="zh-CN"/>
          </a:p>
        </p:txBody>
      </p:sp>
    </p:spTree>
  </p:cSld>
  <p:clrMapOvr>
    <a:masterClrMapping/>
  </p:clrMapOvr>
  <p:transition>
    <p:check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DCC4C1F-B5BA-4F6A-B215-240DB0420388}" type="slidenum">
              <a:rPr lang="en-US" altLang="zh-CN"/>
              <a:t>‹#›</a:t>
            </a:fld>
            <a:endParaRPr lang="en-US" altLang="zh-CN"/>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06400" y="115888"/>
            <a:ext cx="7758113" cy="6270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901700"/>
            <a:ext cx="4038600" cy="54340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901700"/>
            <a:ext cx="4038600" cy="5434013"/>
          </a:xfrm>
        </p:spPr>
        <p:txBody>
          <a:bodyPr/>
          <a:lstStyle/>
          <a:p>
            <a:pPr lvl="0"/>
            <a:endParaRPr lang="zh-CN" altLang="en-US" noProof="0"/>
          </a:p>
        </p:txBody>
      </p:sp>
      <p:sp>
        <p:nvSpPr>
          <p:cNvPr id="5" name="Rectangle 15"/>
          <p:cNvSpPr>
            <a:spLocks noGrp="1" noChangeArrowheads="1"/>
          </p:cNvSpPr>
          <p:nvPr>
            <p:ph type="ftr" sz="quarter" idx="10"/>
          </p:nvPr>
        </p:nvSpPr>
        <p:spPr/>
        <p:txBody>
          <a:bodyPr/>
          <a:lstStyle>
            <a:lvl1pPr>
              <a:defRPr kumimoji="0"/>
            </a:lvl1pPr>
          </a:lstStyle>
          <a:p>
            <a:pPr>
              <a:defRPr/>
            </a:pPr>
            <a:endParaRPr lang="en-US" altLang="zh-CN"/>
          </a:p>
        </p:txBody>
      </p:sp>
      <p:sp>
        <p:nvSpPr>
          <p:cNvPr id="6" name="Rectangle 16"/>
          <p:cNvSpPr>
            <a:spLocks noGrp="1" noChangeArrowheads="1"/>
          </p:cNvSpPr>
          <p:nvPr>
            <p:ph type="dt" sz="half" idx="11"/>
          </p:nvPr>
        </p:nvSpPr>
        <p:spPr/>
        <p:txBody>
          <a:bodyPr/>
          <a:lstStyle>
            <a:lvl1pPr>
              <a:defRPr kumimoji="0"/>
            </a:lvl1pPr>
          </a:lstStyle>
          <a:p>
            <a:pPr>
              <a:defRPr/>
            </a:pPr>
            <a:fld id="{CAC4A743-9F54-4F83-834A-4F1086E33422}" type="datetime1">
              <a:rPr lang="zh-CN" altLang="en-US"/>
              <a:t>2023/9/19</a:t>
            </a:fld>
            <a:endParaRPr lang="en-US" altLang="zh-C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t>2023/9/19</a:t>
            </a:fld>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908050"/>
            <a:ext cx="3808476"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1012" y="908050"/>
            <a:ext cx="3808476"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E8152BF0-DBA6-42FF-8753-E049206C338D}" type="slidenum">
              <a:rPr lang="en-US"/>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3" y="-117475"/>
            <a:ext cx="1997075" cy="5922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117475"/>
            <a:ext cx="5875453" cy="5922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dirty="0">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t>2023/9/19</a:t>
            </a:fld>
            <a:endParaRPr lang="zh-CN" altLang="en-US" dirty="0">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pPr lvl="0"/>
            <a:fld id="{BB962C8B-B14F-4D97-AF65-F5344CB8AC3E}" type="datetime1">
              <a:rPr lang="zh-CN" altLang="en-US" dirty="0">
                <a:latin typeface="Times New Roman" panose="02020603050405020304" pitchFamily="18" charset="0"/>
              </a:rPr>
              <a:t>2023/9/19</a:t>
            </a:fld>
            <a:endParaRPr lang="zh-CN" altLang="en-US" dirty="0">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a:endParaRPr lang="zh-CN" altLang="en-US" dirty="0">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Ovr>
    <a:masterClrMapping/>
  </p:clrMapOvr>
  <p:transition>
    <p:blinds/>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B962C8B-B14F-4D97-AF65-F5344CB8AC3E}" type="datetime1">
              <a:rPr lang="zh-CN" altLang="en-US" dirty="0">
                <a:solidFill>
                  <a:srgbClr val="000000"/>
                </a:solidFill>
              </a:rPr>
              <a:t>2023/9/19</a:t>
            </a:fld>
            <a:endParaRPr lang="zh-CN" altLang="en-US" dirty="0">
              <a:solidFill>
                <a:srgbClr val="000000"/>
              </a:solidFill>
            </a:endParaRPr>
          </a:p>
        </p:txBody>
      </p:sp>
      <p:sp>
        <p:nvSpPr>
          <p:cNvPr id="5" name="页脚占位符 4"/>
          <p:cNvSpPr>
            <a:spLocks noGrp="1"/>
          </p:cNvSpPr>
          <p:nvPr>
            <p:ph type="ftr" sz="quarter" idx="11"/>
          </p:nvPr>
        </p:nvSpPr>
        <p:spPr/>
        <p:txBody>
          <a:bodyPr/>
          <a:lstStyle/>
          <a:p>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dirty="0">
              <a:solidFill>
                <a:srgbClr val="000000"/>
              </a:solidFill>
            </a:endParaRPr>
          </a:p>
        </p:txBody>
      </p:sp>
      <p:sp>
        <p:nvSpPr>
          <p:cNvPr id="5" name="页脚占位符 4"/>
          <p:cNvSpPr>
            <a:spLocks noGrp="1"/>
          </p:cNvSpPr>
          <p:nvPr>
            <p:ph type="ftr" sz="quarter" idx="11"/>
          </p:nvPr>
        </p:nvSpPr>
        <p:spPr/>
        <p:txBody>
          <a:bodyPr/>
          <a:lstStyle/>
          <a:p>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dirty="0">
              <a:solidFill>
                <a:srgbClr val="000000"/>
              </a:solidFill>
            </a:endParaRPr>
          </a:p>
        </p:txBody>
      </p:sp>
      <p:sp>
        <p:nvSpPr>
          <p:cNvPr id="5" name="页脚占位符 4"/>
          <p:cNvSpPr>
            <a:spLocks noGrp="1"/>
          </p:cNvSpPr>
          <p:nvPr>
            <p:ph type="ftr" sz="quarter" idx="11"/>
          </p:nvPr>
        </p:nvSpPr>
        <p:spPr/>
        <p:txBody>
          <a:bodyPr/>
          <a:lstStyle/>
          <a:p>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908050"/>
            <a:ext cx="3808476"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1012" y="908050"/>
            <a:ext cx="3808476"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dirty="0">
              <a:solidFill>
                <a:srgbClr val="000000"/>
              </a:solidFill>
            </a:endParaRPr>
          </a:p>
        </p:txBody>
      </p:sp>
      <p:sp>
        <p:nvSpPr>
          <p:cNvPr id="6" name="页脚占位符 5"/>
          <p:cNvSpPr>
            <a:spLocks noGrp="1"/>
          </p:cNvSpPr>
          <p:nvPr>
            <p:ph type="ftr" sz="quarter" idx="11"/>
          </p:nvPr>
        </p:nvSpPr>
        <p:spPr/>
        <p:txBody>
          <a:bodyPr/>
          <a:lstStyle/>
          <a:p>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dirty="0">
              <a:solidFill>
                <a:srgbClr val="000000"/>
              </a:solidFill>
            </a:endParaRPr>
          </a:p>
        </p:txBody>
      </p:sp>
      <p:sp>
        <p:nvSpPr>
          <p:cNvPr id="8" name="页脚占位符 7"/>
          <p:cNvSpPr>
            <a:spLocks noGrp="1"/>
          </p:cNvSpPr>
          <p:nvPr>
            <p:ph type="ftr" sz="quarter" idx="11"/>
          </p:nvPr>
        </p:nvSpPr>
        <p:spPr/>
        <p:txBody>
          <a:bodyPr/>
          <a:lstStyle/>
          <a:p>
            <a:endParaRPr lang="zh-CN" altLang="en-US" dirty="0">
              <a:solidFill>
                <a:srgbClr val="000000"/>
              </a:solidFill>
            </a:endParaRPr>
          </a:p>
        </p:txBody>
      </p:sp>
      <p:sp>
        <p:nvSpPr>
          <p:cNvPr id="9" name="灯片编号占位符 8"/>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dirty="0">
              <a:solidFill>
                <a:srgbClr val="000000"/>
              </a:solidFill>
            </a:endParaRPr>
          </a:p>
        </p:txBody>
      </p:sp>
      <p:sp>
        <p:nvSpPr>
          <p:cNvPr id="4" name="页脚占位符 3"/>
          <p:cNvSpPr>
            <a:spLocks noGrp="1"/>
          </p:cNvSpPr>
          <p:nvPr>
            <p:ph type="ftr" sz="quarter" idx="11"/>
          </p:nvPr>
        </p:nvSpPr>
        <p:spPr/>
        <p:txBody>
          <a:bodyPr/>
          <a:lstStyle/>
          <a:p>
            <a:endParaRPr lang="zh-CN" altLang="en-US" dirty="0">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8F378B0A-758B-48B1-B6FF-37E1BEBF2A74}" type="slidenum">
              <a:rPr lang="en-US"/>
              <a:t>‹#›</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dirty="0">
              <a:solidFill>
                <a:srgbClr val="000000"/>
              </a:solidFill>
            </a:endParaRPr>
          </a:p>
        </p:txBody>
      </p:sp>
      <p:sp>
        <p:nvSpPr>
          <p:cNvPr id="3" name="页脚占位符 2"/>
          <p:cNvSpPr>
            <a:spLocks noGrp="1"/>
          </p:cNvSpPr>
          <p:nvPr>
            <p:ph type="ftr" sz="quarter" idx="11"/>
          </p:nvPr>
        </p:nvSpPr>
        <p:spPr/>
        <p:txBody>
          <a:bodyPr/>
          <a:lstStyle/>
          <a:p>
            <a:endParaRPr lang="zh-CN" altLang="en-US" dirty="0">
              <a:solidFill>
                <a:srgbClr val="000000"/>
              </a:solidFill>
            </a:endParaRPr>
          </a:p>
        </p:txBody>
      </p:sp>
      <p:sp>
        <p:nvSpPr>
          <p:cNvPr id="4" name="灯片编号占位符 3"/>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dirty="0">
              <a:solidFill>
                <a:srgbClr val="000000"/>
              </a:solidFill>
            </a:endParaRPr>
          </a:p>
        </p:txBody>
      </p:sp>
      <p:sp>
        <p:nvSpPr>
          <p:cNvPr id="6" name="页脚占位符 5"/>
          <p:cNvSpPr>
            <a:spLocks noGrp="1"/>
          </p:cNvSpPr>
          <p:nvPr>
            <p:ph type="ftr" sz="quarter" idx="11"/>
          </p:nvPr>
        </p:nvSpPr>
        <p:spPr/>
        <p:txBody>
          <a:bodyPr/>
          <a:lstStyle/>
          <a:p>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dirty="0">
              <a:solidFill>
                <a:srgbClr val="000000"/>
              </a:solidFill>
            </a:endParaRPr>
          </a:p>
        </p:txBody>
      </p:sp>
      <p:sp>
        <p:nvSpPr>
          <p:cNvPr id="6" name="页脚占位符 5"/>
          <p:cNvSpPr>
            <a:spLocks noGrp="1"/>
          </p:cNvSpPr>
          <p:nvPr>
            <p:ph type="ftr" sz="quarter" idx="11"/>
          </p:nvPr>
        </p:nvSpPr>
        <p:spPr/>
        <p:txBody>
          <a:bodyPr/>
          <a:lstStyle/>
          <a:p>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dirty="0">
              <a:solidFill>
                <a:srgbClr val="000000"/>
              </a:solidFill>
            </a:endParaRPr>
          </a:p>
        </p:txBody>
      </p:sp>
      <p:sp>
        <p:nvSpPr>
          <p:cNvPr id="5" name="页脚占位符 4"/>
          <p:cNvSpPr>
            <a:spLocks noGrp="1"/>
          </p:cNvSpPr>
          <p:nvPr>
            <p:ph type="ftr" sz="quarter" idx="11"/>
          </p:nvPr>
        </p:nvSpPr>
        <p:spPr/>
        <p:txBody>
          <a:bodyPr/>
          <a:lstStyle/>
          <a:p>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3" y="-117475"/>
            <a:ext cx="1997075" cy="5922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117475"/>
            <a:ext cx="5875453" cy="5922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dirty="0">
              <a:solidFill>
                <a:srgbClr val="000000"/>
              </a:solidFill>
            </a:endParaRPr>
          </a:p>
        </p:txBody>
      </p:sp>
      <p:sp>
        <p:nvSpPr>
          <p:cNvPr id="5" name="页脚占位符 4"/>
          <p:cNvSpPr>
            <a:spLocks noGrp="1"/>
          </p:cNvSpPr>
          <p:nvPr>
            <p:ph type="ftr" sz="quarter" idx="11"/>
          </p:nvPr>
        </p:nvSpPr>
        <p:spPr/>
        <p:txBody>
          <a:bodyPr/>
          <a:lstStyle/>
          <a:p>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BB962C8B-B14F-4D97-AF65-F5344CB8AC3E}" type="datetime1">
              <a:rPr lang="zh-CN" altLang="en-US" dirty="0">
                <a:solidFill>
                  <a:srgbClr val="000000"/>
                </a:solidFill>
              </a:rPr>
              <a:t>2023/9/19</a:t>
            </a:fld>
            <a:endParaRPr lang="zh-CN" altLang="en-US" dirty="0">
              <a:solidFill>
                <a:srgbClr val="000000"/>
              </a:solidFill>
            </a:endParaRPr>
          </a:p>
        </p:txBody>
      </p:sp>
      <p:sp>
        <p:nvSpPr>
          <p:cNvPr id="4" name="页脚占位符 3"/>
          <p:cNvSpPr>
            <a:spLocks noGrp="1"/>
          </p:cNvSpPr>
          <p:nvPr>
            <p:ph type="ftr" sz="quarter" idx="11"/>
          </p:nvPr>
        </p:nvSpPr>
        <p:spPr/>
        <p:txBody>
          <a:bodyPr/>
          <a:lstStyle/>
          <a:p>
            <a:endParaRPr lang="zh-CN" altLang="en-US" dirty="0">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29150" y="1825625"/>
            <a:ext cx="3886200" cy="4351338"/>
          </a:xfrm>
        </p:spPr>
        <p:txBody>
          <a:bodyPr/>
          <a:lstStyle/>
          <a:p>
            <a:endParaRPr lang="zh-CN" altLang="en-US"/>
          </a:p>
        </p:txBody>
      </p:sp>
      <p:sp>
        <p:nvSpPr>
          <p:cNvPr id="5" name="日期占位符 4"/>
          <p:cNvSpPr>
            <a:spLocks noGrp="1"/>
          </p:cNvSpPr>
          <p:nvPr>
            <p:ph type="dt" sz="half" idx="10"/>
          </p:nvPr>
        </p:nvSpPr>
        <p:spPr/>
        <p:txBody>
          <a:bodyPr/>
          <a:lstStyle/>
          <a:p>
            <a:fld id="{BB962C8B-B14F-4D97-AF65-F5344CB8AC3E}" type="datetime1">
              <a:rPr lang="zh-CN" altLang="en-US" dirty="0">
                <a:solidFill>
                  <a:srgbClr val="000000"/>
                </a:solidFill>
              </a:rPr>
              <a:t>2023/9/19</a:t>
            </a:fld>
            <a:endParaRPr lang="zh-CN" altLang="en-US" dirty="0">
              <a:solidFill>
                <a:srgbClr val="000000"/>
              </a:solidFill>
            </a:endParaRPr>
          </a:p>
        </p:txBody>
      </p:sp>
      <p:sp>
        <p:nvSpPr>
          <p:cNvPr id="6" name="页脚占位符 5"/>
          <p:cNvSpPr>
            <a:spLocks noGrp="1"/>
          </p:cNvSpPr>
          <p:nvPr>
            <p:ph type="ftr" sz="quarter" idx="11"/>
          </p:nvPr>
        </p:nvSpPr>
        <p:spPr/>
        <p:txBody>
          <a:bodyPr/>
          <a:lstStyle/>
          <a:p>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zh-CN" altLang="en-US" dirty="0">
                <a:solidFill>
                  <a:srgbClr val="000000"/>
                </a:solidFill>
              </a:rPr>
              <a:t>‹#›</a:t>
            </a:fld>
            <a:endParaRPr lang="zh-CN" altLang="en-US" dirty="0">
              <a:solidFill>
                <a:srgbClr val="000000"/>
              </a:solidFill>
            </a:endParaRPr>
          </a:p>
        </p:txBody>
      </p:sp>
    </p:spTree>
  </p:cSld>
  <p:clrMapOvr>
    <a:masterClrMapping/>
  </p:clrMapOvr>
  <p:transition>
    <p:blinds/>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5"/>
          <p:cNvSpPr>
            <a:spLocks noChangeArrowheads="1"/>
          </p:cNvSpPr>
          <p:nvPr/>
        </p:nvSpPr>
        <p:spPr bwMode="auto">
          <a:xfrm>
            <a:off x="3813175" y="6248400"/>
            <a:ext cx="1477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fld id="{3E8DF493-7A94-475A-A7E0-DF2C4A8EBBBE}" type="datetime1">
              <a:rPr kumimoji="0" lang="zh-CN" altLang="en-US" smtClean="0">
                <a:solidFill>
                  <a:srgbClr val="000000"/>
                </a:solidFill>
                <a:latin typeface="Tahoma" panose="020B0604030504040204" pitchFamily="34" charset="0"/>
              </a:rPr>
              <a:t>2023/9/19</a:t>
            </a:fld>
            <a:r>
              <a:rPr kumimoji="0" lang="en-US" altLang="zh-CN" smtClean="0">
                <a:solidFill>
                  <a:srgbClr val="000000"/>
                </a:solidFill>
                <a:latin typeface="Tahoma" panose="020B0604030504040204" pitchFamily="34" charset="0"/>
              </a:rPr>
              <a:t> Zhyi</a:t>
            </a:r>
          </a:p>
        </p:txBody>
      </p:sp>
      <p:pic>
        <p:nvPicPr>
          <p:cNvPr id="5"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5667375"/>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1" name="Rectangle 13"/>
          <p:cNvSpPr>
            <a:spLocks noGrp="1" noChangeArrowheads="1"/>
          </p:cNvSpPr>
          <p:nvPr>
            <p:ph type="ctrTitle" sz="quarter"/>
          </p:nvPr>
        </p:nvSpPr>
        <p:spPr>
          <a:xfrm>
            <a:off x="2049463"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7" name="Rectangle 2"/>
          <p:cNvSpPr>
            <a:spLocks noGrp="1" noChangeArrowheads="1"/>
          </p:cNvSpPr>
          <p:nvPr>
            <p:ph type="dt" sz="half" idx="10"/>
          </p:nvPr>
        </p:nvSpPr>
        <p:spPr>
          <a:xfrm>
            <a:off x="144463" y="6248400"/>
            <a:ext cx="1905000" cy="457200"/>
          </a:xfrm>
        </p:spPr>
        <p:txBody>
          <a:bodyPr anchor="b"/>
          <a:lstStyle>
            <a:lvl1pPr>
              <a:defRPr kumimoji="0" sz="1400" b="0">
                <a:solidFill>
                  <a:schemeClr val="bg2"/>
                </a:solidFill>
                <a:latin typeface="Tahoma" panose="020B0604030504040204" pitchFamily="34" charset="0"/>
                <a:ea typeface="宋体" panose="02010600030101010101" pitchFamily="2" charset="-122"/>
              </a:defRPr>
            </a:lvl1pPr>
          </a:lstStyle>
          <a:p>
            <a:pPr>
              <a:defRPr/>
            </a:pPr>
            <a:fld id="{2ED3A75E-E1FF-4F02-9012-CC145CD489F7}" type="datetime1">
              <a:rPr lang="zh-CN" altLang="en-US">
                <a:solidFill>
                  <a:srgbClr val="1C1C1C"/>
                </a:solidFill>
              </a:rPr>
              <a:t>2023/9/19</a:t>
            </a:fld>
            <a:endParaRPr lang="en-US" altLang="zh-CN">
              <a:solidFill>
                <a:srgbClr val="1C1C1C"/>
              </a:solidFill>
            </a:endParaRPr>
          </a:p>
        </p:txBody>
      </p:sp>
      <p:sp>
        <p:nvSpPr>
          <p:cNvPr id="8" name="Rectangle 3"/>
          <p:cNvSpPr>
            <a:spLocks noGrp="1" noChangeArrowheads="1"/>
          </p:cNvSpPr>
          <p:nvPr>
            <p:ph type="ftr" sz="quarter" idx="11"/>
          </p:nvPr>
        </p:nvSpPr>
        <p:spPr>
          <a:xfrm>
            <a:off x="3186113" y="6248400"/>
            <a:ext cx="2895600" cy="457200"/>
          </a:xfrm>
        </p:spPr>
        <p:txBody>
          <a:bodyPr anchor="b"/>
          <a:lstStyle>
            <a:lvl1pPr>
              <a:defRPr kumimoji="0" sz="1400" b="0">
                <a:solidFill>
                  <a:schemeClr val="bg2"/>
                </a:solidFill>
                <a:latin typeface="Tahoma" panose="020B0604030504040204" pitchFamily="34" charset="0"/>
                <a:ea typeface="宋体" panose="02010600030101010101" pitchFamily="2" charset="-122"/>
              </a:defRPr>
            </a:lvl1pPr>
          </a:lstStyle>
          <a:p>
            <a:pPr>
              <a:defRPr/>
            </a:pPr>
            <a:endParaRPr lang="en-US" altLang="zh-CN">
              <a:solidFill>
                <a:srgbClr val="1C1C1C"/>
              </a:solidFill>
            </a:endParaRPr>
          </a:p>
        </p:txBody>
      </p:sp>
      <p:sp>
        <p:nvSpPr>
          <p:cNvPr id="9" name="Rectangle 4"/>
          <p:cNvSpPr>
            <a:spLocks noGrp="1" noChangeArrowheads="1"/>
          </p:cNvSpPr>
          <p:nvPr>
            <p:ph type="sldNum" sz="quarter" idx="12"/>
          </p:nvPr>
        </p:nvSpPr>
        <p:spPr bwMode="auto">
          <a:xfrm>
            <a:off x="7065963" y="6191250"/>
            <a:ext cx="1905000" cy="457200"/>
          </a:xfrm>
          <a:prstGeom prst="rect">
            <a:avLst/>
          </a:prstGeom>
        </p:spPr>
        <p:txBody>
          <a:bodyPr vert="horz" wrap="square" lIns="91440" tIns="45720" rIns="91440" bIns="45720" numCol="1" anchor="b" anchorCtr="0" compatLnSpc="1"/>
          <a:lstStyle>
            <a:lvl1pPr algn="r">
              <a:spcBef>
                <a:spcPct val="0"/>
              </a:spcBef>
              <a:buClrTx/>
              <a:buSzTx/>
              <a:buFont typeface="Wingdings" panose="05000000000000000000" pitchFamily="2" charset="2"/>
              <a:buNone/>
              <a:defRPr>
                <a:solidFill>
                  <a:schemeClr val="bg2"/>
                </a:solidFill>
                <a:latin typeface="Tahoma" panose="020B0604030504040204" pitchFamily="34" charset="0"/>
              </a:defRPr>
            </a:lvl1pPr>
          </a:lstStyle>
          <a:p>
            <a:pPr>
              <a:defRPr/>
            </a:pPr>
            <a:fld id="{D473072E-838E-4D03-90F1-59C0F70E6C37}" type="slidenum">
              <a:rPr lang="en-US" altLang="zh-CN">
                <a:solidFill>
                  <a:srgbClr val="1C1C1C"/>
                </a:solidFill>
              </a:rPr>
              <a:t>‹#›</a:t>
            </a:fld>
            <a:endParaRPr lang="en-US" altLang="zh-CN">
              <a:solidFill>
                <a:srgbClr val="1C1C1C"/>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Rectangle 10"/>
          <p:cNvSpPr>
            <a:spLocks noChangeArrowheads="1"/>
          </p:cNvSpPr>
          <p:nvPr/>
        </p:nvSpPr>
        <p:spPr bwMode="auto">
          <a:xfrm rot="10800000">
            <a:off x="266700" y="4889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endParaRPr lang="zh-CN" altLang="zh-CN" sz="2400" smtClean="0">
              <a:solidFill>
                <a:srgbClr val="000000"/>
              </a:solidFill>
              <a:latin typeface="Tahoma" panose="020B0604030504040204" pitchFamily="34" charset="0"/>
            </a:endParaRPr>
          </a:p>
        </p:txBody>
      </p:sp>
      <p:sp>
        <p:nvSpPr>
          <p:cNvPr id="2" name="标题 1"/>
          <p:cNvSpPr>
            <a:spLocks noGrp="1"/>
          </p:cNvSpPr>
          <p:nvPr>
            <p:ph type="title"/>
          </p:nvPr>
        </p:nvSpPr>
        <p:spPr>
          <a:xfrm>
            <a:off x="406400" y="-112712"/>
            <a:ext cx="7758113" cy="627062"/>
          </a:xfrm>
        </p:spPr>
        <p:txBody>
          <a:bodyPr/>
          <a:lstStyle>
            <a:lvl1pPr>
              <a:defRPr sz="40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a:lvl1p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2E3FB357-E65C-4D0A-B2BD-E9D3F2E2CEF1}" type="datetime1">
              <a:rPr lang="zh-CN" altLang="en-US"/>
              <a:t>2023/9/19</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p:txBody>
          <a:bodyPr/>
          <a:lstStyle>
            <a:lvl1pPr>
              <a:defRPr/>
            </a:lvl1pPr>
          </a:lstStyle>
          <a:p>
            <a:pPr>
              <a:defRPr/>
            </a:pPr>
            <a:fld id="{F4C5A63B-6295-4DB7-B5C5-E214FF32DEB7}" type="slidenum">
              <a:rPr lang="en-US"/>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ltLang="zh-CN"/>
          </a:p>
        </p:txBody>
      </p:sp>
      <p:sp>
        <p:nvSpPr>
          <p:cNvPr id="3" name="Rectangle 16"/>
          <p:cNvSpPr>
            <a:spLocks noGrp="1" noChangeArrowheads="1"/>
          </p:cNvSpPr>
          <p:nvPr>
            <p:ph type="dt" sz="half" idx="11"/>
          </p:nvPr>
        </p:nvSpPr>
        <p:spPr/>
        <p:txBody>
          <a:bodyPr/>
          <a:lstStyle>
            <a:lvl1pPr>
              <a:defRPr/>
            </a:lvl1pPr>
          </a:lstStyle>
          <a:p>
            <a:pPr>
              <a:defRPr/>
            </a:pPr>
            <a:fld id="{4594163E-692F-490A-A1F0-9146B03250A3}" type="datetime1">
              <a:rPr lang="zh-CN" altLang="en-US"/>
              <a:t>2023/9/19</a:t>
            </a:fld>
            <a:endParaRPr lang="en-US" altLang="zh-CN"/>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2288" y="762000"/>
            <a:ext cx="8178800" cy="744538"/>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4465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4465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221191F6-2069-464C-99BF-FB1606958773}" type="datetime1">
              <a:rPr lang="zh-CN" altLang="en-US"/>
              <a:t>2023/9/19</a:t>
            </a:fld>
            <a:endParaRPr lang="en-US" altLang="zh-CN"/>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06400" y="115888"/>
            <a:ext cx="7758113" cy="627062"/>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901700"/>
            <a:ext cx="4038600" cy="543401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剪贴画占位符 3"/>
          <p:cNvSpPr>
            <a:spLocks noGrp="1"/>
          </p:cNvSpPr>
          <p:nvPr>
            <p:ph type="clipArt" sz="half" idx="2"/>
          </p:nvPr>
        </p:nvSpPr>
        <p:spPr>
          <a:xfrm>
            <a:off x="4648200" y="901700"/>
            <a:ext cx="4038600" cy="5434013"/>
          </a:xfrm>
        </p:spPr>
        <p:txBody>
          <a:bodyPr/>
          <a:lstStyle/>
          <a:p>
            <a:pPr lvl="0"/>
            <a:endParaRPr lang="zh-CN" altLang="en-US" noProof="0"/>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687C97BB-BD71-4DBF-9E55-4730D08E2921}" type="datetime1">
              <a:rPr lang="zh-CN" altLang="en-US"/>
              <a:t>2023/9/19</a:t>
            </a:fld>
            <a:endParaRPr lang="en-US" altLang="zh-CN"/>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4" name="Picture 9" descr="GIF-3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3888"/>
            <a:ext cx="464026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40" tIns="41020" rIns="82040" bIns="41020"/>
          <a:lstStyle>
            <a:lvl1pPr algn="l">
              <a:defRPr sz="3200" b="1">
                <a:solidFill>
                  <a:srgbClr val="FF0000"/>
                </a:solidFill>
              </a:defRPr>
            </a:lvl1pPr>
          </a:lstStyle>
          <a:p>
            <a:pPr lvl="0"/>
            <a:r>
              <a:rPr lang="zh-CN" altLang="en-US" noProof="1"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40" tIns="41020" rIns="82040" bIns="41020"/>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5" name="Rectangle 6"/>
          <p:cNvSpPr>
            <a:spLocks noGrp="1" noChangeArrowheads="1"/>
          </p:cNvSpPr>
          <p:nvPr>
            <p:ph type="sldNum" sz="quarter" idx="10"/>
          </p:nvPr>
        </p:nvSpPr>
        <p:spPr bwMode="auto">
          <a:xfrm>
            <a:off x="6550025" y="5692775"/>
            <a:ext cx="1730375" cy="403225"/>
          </a:xfrm>
          <a:prstGeom prst="rect">
            <a:avLst/>
          </a:prstGeom>
        </p:spPr>
        <p:txBody>
          <a:bodyPr vert="horz" wrap="square" lIns="82040" tIns="41020" rIns="82040" bIns="41020" numCol="1" anchor="t" anchorCtr="0" compatLnSpc="1"/>
          <a:lstStyle>
            <a:lvl1pPr algn="r">
              <a:defRPr sz="1300" b="1">
                <a:solidFill>
                  <a:srgbClr val="000000"/>
                </a:solidFill>
                <a:latin typeface="Arial" panose="020B0604020202020204" pitchFamily="34" charset="0"/>
              </a:defRPr>
            </a:lvl1pPr>
          </a:lstStyle>
          <a:p>
            <a:pPr>
              <a:buClr>
                <a:srgbClr val="000000"/>
              </a:buClr>
              <a:defRPr/>
            </a:pPr>
            <a:fld id="{93F41189-BB6E-43C5-84A2-75DF71B87134}" type="slidenum">
              <a:rPr lang="en-US" altLang="zh-CN"/>
              <a:t>‹#›</a:t>
            </a:fld>
            <a:endParaRPr lang="en-US" altLang="zh-CN"/>
          </a:p>
        </p:txBody>
      </p:sp>
      <p:sp>
        <p:nvSpPr>
          <p:cNvPr id="6" name="页脚占位符 1"/>
          <p:cNvSpPr>
            <a:spLocks noGrp="1"/>
          </p:cNvSpPr>
          <p:nvPr>
            <p:ph type="ftr" sz="quarter" idx="11"/>
          </p:nvPr>
        </p:nvSpPr>
        <p:spPr/>
        <p:txBody>
          <a:bodyPr/>
          <a:lstStyle>
            <a:lvl1pPr>
              <a:defRPr/>
            </a:lvl1pPr>
          </a:lstStyle>
          <a:p>
            <a:pPr>
              <a:defRPr/>
            </a:pPr>
            <a:endParaRPr lang="en-US" altLang="zh-CN"/>
          </a:p>
        </p:txBody>
      </p:sp>
      <p:sp>
        <p:nvSpPr>
          <p:cNvPr id="7" name="日期占位符 2"/>
          <p:cNvSpPr>
            <a:spLocks noGrp="1"/>
          </p:cNvSpPr>
          <p:nvPr>
            <p:ph type="dt" sz="half" idx="12"/>
          </p:nvPr>
        </p:nvSpPr>
        <p:spPr/>
        <p:txBody>
          <a:bodyPr/>
          <a:lstStyle>
            <a:lvl1pPr>
              <a:defRPr/>
            </a:lvl1pPr>
          </a:lstStyle>
          <a:p>
            <a:pPr>
              <a:defRPr/>
            </a:pPr>
            <a:fld id="{881ED422-4AD9-414F-9F82-2DC4F78782C4}" type="datetime1">
              <a:rPr lang="zh-CN" altLang="en-US"/>
              <a:t>2023/9/19</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48"/>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615DE0A3-07A3-4E48-A039-9E35C2673FF2}" type="datetime1">
              <a:rPr lang="zh-CN" altLang="en-US" sz="1800" smtClean="0"/>
              <a:t>2023/9/19</a:t>
            </a:fld>
            <a:endParaRPr lang="en-US" altLang="zh-CN" sz="1800"/>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fld id="{0E10B09F-CB40-4FFB-94AB-6BC5C47FCCC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505" y="-9525"/>
            <a:ext cx="7772400" cy="5588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3385" y="908685"/>
            <a:ext cx="8455660" cy="5441315"/>
          </a:xfrm>
        </p:spPr>
        <p:txBody>
          <a:bodyPr/>
          <a:lstStyle>
            <a:lvl1pPr marL="342900" indent="-342900" eaLnBrk="0" fontAlgn="base" latinLnBrk="0" hangingPunct="0">
              <a:spcBef>
                <a:spcPts val="600"/>
              </a:spcBef>
              <a:buFont typeface="Wingdings" panose="05000000000000000000" charset="0"/>
              <a:buChar char="Ø"/>
              <a:defRPr sz="2800">
                <a:solidFill>
                  <a:schemeClr val="tx1"/>
                </a:solidFill>
              </a:defRPr>
            </a:lvl1pPr>
            <a:lvl2pPr marL="914400" indent="-457200" eaLnBrk="0" fontAlgn="base" latinLnBrk="0" hangingPunct="0">
              <a:spcBef>
                <a:spcPts val="600"/>
              </a:spcBef>
              <a:buFont typeface="Wingdings" panose="05000000000000000000" charset="0"/>
              <a:buChar char="ü"/>
              <a:defRPr sz="2400"/>
            </a:lvl2pPr>
            <a:lvl3pPr marL="1257300" indent="-342900" eaLnBrk="0" fontAlgn="base" latinLnBrk="0" hangingPunct="0">
              <a:spcBef>
                <a:spcPts val="600"/>
              </a:spcBef>
              <a:buFont typeface="Wingdings" panose="05000000000000000000" charset="0"/>
              <a:buChar char="l"/>
              <a:defRPr sz="2000"/>
            </a:lvl3pPr>
            <a:lvl4pPr marL="1600200" indent="-228600" eaLnBrk="0" fontAlgn="base" latinLnBrk="0" hangingPunct="0">
              <a:spcBef>
                <a:spcPts val="600"/>
              </a:spcBef>
              <a:buFont typeface="Times New Roman" panose="02020603050405020304" pitchFamily="18" charset="0"/>
              <a:buChar char="♠"/>
              <a:defRPr sz="1800"/>
            </a:lvl4pPr>
            <a:lvl5pPr eaLnBrk="0" fontAlgn="base" latinLnBrk="0" hangingPunct="0">
              <a:spcBef>
                <a:spcPts val="600"/>
              </a:spcBef>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469900" y="6381751"/>
            <a:ext cx="19050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85BA4996-4026-4B59-BC51-EC564394F6D8}" type="datetime1">
              <a:rPr lang="zh-CN" altLang="en-US" smtClean="0"/>
              <a:t>2023/9/19</a:t>
            </a:fld>
            <a:endParaRPr lang="en-US" altLang="zh-CN"/>
          </a:p>
        </p:txBody>
      </p:sp>
      <p:sp>
        <p:nvSpPr>
          <p:cNvPr id="5" name="Rectangle 5"/>
          <p:cNvSpPr>
            <a:spLocks noGrp="1" noChangeArrowheads="1"/>
          </p:cNvSpPr>
          <p:nvPr>
            <p:ph type="ftr" sz="quarter" idx="11"/>
          </p:nvPr>
        </p:nvSpPr>
        <p:spPr>
          <a:xfrm>
            <a:off x="2908300" y="6381751"/>
            <a:ext cx="28956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a:p>
        </p:txBody>
      </p:sp>
      <p:sp>
        <p:nvSpPr>
          <p:cNvPr id="6" name="Rectangle 6"/>
          <p:cNvSpPr>
            <a:spLocks noGrp="1" noChangeArrowheads="1"/>
          </p:cNvSpPr>
          <p:nvPr>
            <p:ph type="sldNum" sz="quarter" idx="12"/>
          </p:nvPr>
        </p:nvSpPr>
        <p:spPr>
          <a:xfrm>
            <a:off x="6989763" y="6381751"/>
            <a:ext cx="1905000" cy="457200"/>
          </a:xfrm>
        </p:spPr>
        <p:txBody>
          <a:bodyPr/>
          <a:lstStyle>
            <a:lvl1pPr>
              <a:defRPr sz="1600">
                <a:latin typeface="Arial" panose="020B0604020202020204" pitchFamily="34" charset="0"/>
              </a:defRPr>
            </a:lvl1pPr>
          </a:lstStyle>
          <a:p>
            <a:fld id="{AB4B87A1-2542-47FD-A840-46A91261460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F7D155DB-5EEB-4697-99CA-04158B42A7BA}" type="datetime1">
              <a:rPr lang="zh-CN" altLang="en-US" sz="1800" smtClean="0"/>
              <a:t>2023/9/19</a:t>
            </a:fld>
            <a:endParaRPr lang="en-US" altLang="zh-CN" sz="1800"/>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fld id="{77A18F23-BEED-44ED-8242-5E8E0C4947B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270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7894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B2CD73E7-13FC-4362-9025-50FD4180E8CF}" type="datetime1">
              <a:rPr lang="zh-CN" altLang="en-US" sz="1800" smtClean="0"/>
              <a:t>2023/9/19</a:t>
            </a:fld>
            <a:endParaRPr lang="en-US" altLang="zh-CN" sz="1800"/>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fld id="{D7068F2D-E259-400C-94F6-181E58E58C8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48C7B8BC-4ED2-48FC-BFB7-315193492234}" type="datetime1">
              <a:rPr lang="zh-CN" altLang="en-US" sz="1800" smtClean="0"/>
              <a:t>2023/9/19</a:t>
            </a:fld>
            <a:endParaRPr lang="en-US" altLang="zh-CN" sz="1800"/>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9" name="Rectangle 6"/>
          <p:cNvSpPr>
            <a:spLocks noGrp="1" noChangeArrowheads="1"/>
          </p:cNvSpPr>
          <p:nvPr>
            <p:ph type="sldNum" sz="quarter" idx="12"/>
          </p:nvPr>
        </p:nvSpPr>
        <p:spPr/>
        <p:txBody>
          <a:bodyPr/>
          <a:lstStyle>
            <a:lvl1pPr>
              <a:defRPr>
                <a:latin typeface="Arial" panose="020B0604020202020204" pitchFamily="34" charset="0"/>
              </a:defRPr>
            </a:lvl1pPr>
          </a:lstStyle>
          <a:p>
            <a:fld id="{BB2738DC-DE37-4981-A470-59B78B19C1FE}"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4726C2EC-0E93-401A-BC80-AD5C58B8BCB2}" type="datetime1">
              <a:rPr lang="zh-CN" altLang="en-US" sz="1800" smtClean="0"/>
              <a:t>2023/9/19</a:t>
            </a:fld>
            <a:endParaRPr lang="en-US" altLang="zh-CN" sz="1800"/>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fld id="{9FE8FE46-9CE0-403F-89F5-652396F2AD5F}"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p:txBody>
          <a:bodyPr/>
          <a:lstStyle>
            <a:lvl1pPr>
              <a:defRPr/>
            </a:lvl1pPr>
          </a:lstStyle>
          <a:p>
            <a:pPr>
              <a:defRPr/>
            </a:pPr>
            <a:fld id="{7C7F535B-EC93-49DF-B111-36D1B8B51955}" type="slidenum">
              <a:rPr lang="en-US"/>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C4A2F326-EBE6-4761-92E4-3B656A88422C}" type="datetime1">
              <a:rPr lang="zh-CN" altLang="en-US" sz="1800" smtClean="0"/>
              <a:t>2023/9/19</a:t>
            </a:fld>
            <a:endParaRPr lang="en-US" altLang="zh-CN" sz="1800"/>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4" name="Rectangle 6"/>
          <p:cNvSpPr>
            <a:spLocks noGrp="1" noChangeArrowheads="1"/>
          </p:cNvSpPr>
          <p:nvPr>
            <p:ph type="sldNum" sz="quarter" idx="12"/>
          </p:nvPr>
        </p:nvSpPr>
        <p:spPr/>
        <p:txBody>
          <a:bodyPr/>
          <a:lstStyle>
            <a:lvl1pPr>
              <a:defRPr>
                <a:latin typeface="Arial" panose="020B0604020202020204" pitchFamily="34" charset="0"/>
              </a:defRPr>
            </a:lvl1pPr>
          </a:lstStyle>
          <a:p>
            <a:fld id="{6BACA327-0698-4918-84EC-E22BE5BE7DBA}"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6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CB296393-A754-4CC6-8351-C3103AB6B695}" type="datetime1">
              <a:rPr lang="zh-CN" altLang="en-US" sz="1800" smtClean="0"/>
              <a:t>2023/9/19</a:t>
            </a:fld>
            <a:endParaRPr lang="en-US" altLang="zh-CN" sz="1800"/>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fld id="{B8668B0D-B941-4B8D-AF61-B85B5E8A8207}"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7F783A51-7C0D-41FC-8EA6-5FD46D24D6CC}" type="datetime1">
              <a:rPr lang="zh-CN" altLang="en-US" sz="1800" smtClean="0"/>
              <a:t>2023/9/19</a:t>
            </a:fld>
            <a:endParaRPr lang="en-US" altLang="zh-CN" sz="1800"/>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fld id="{26E8C43D-D53C-4FE3-B4FD-87D08F9BE305}"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52EAAF4D-6006-430D-9B3C-36B2432B6C3F}" type="datetime1">
              <a:rPr lang="zh-CN" altLang="en-US" sz="1800" smtClean="0"/>
              <a:t>2023/9/19</a:t>
            </a:fld>
            <a:endParaRPr lang="en-US" altLang="zh-CN" sz="1800"/>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fld id="{8AE7EE10-BF39-4F77-9027-8648FE53059D}"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7" y="-117475"/>
            <a:ext cx="1997075" cy="59229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11190" y="-117475"/>
            <a:ext cx="5838825" cy="59229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E1CD191C-630B-43A8-81A2-688B4D14887E}" type="datetime1">
              <a:rPr lang="zh-CN" altLang="en-US" sz="1800" smtClean="0"/>
              <a:t>2023/9/19</a:t>
            </a:fld>
            <a:endParaRPr lang="en-US" altLang="zh-CN" sz="1800"/>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fld id="{D51DEFAA-59FE-4B69-B7BA-9F7FA7B62551}"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DDC260A5-CB5B-41DE-8A21-AD1C4ADC9931}" type="datetime1">
              <a:rPr lang="zh-CN" altLang="en-US" sz="1800" smtClean="0"/>
              <a:t>2023/9/19</a:t>
            </a:fld>
            <a:endParaRPr lang="en-US" altLang="zh-CN" sz="1800"/>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fld id="{A8D54A93-28A0-46FC-89C2-1C2B496991D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xAndChart" preserve="1">
  <p:cSld name="标题，文本与图表">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6"/>
            <a:ext cx="7772400" cy="666751"/>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827088" y="908056"/>
            <a:ext cx="3810000" cy="48974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图表占位符 3"/>
          <p:cNvSpPr>
            <a:spLocks noGrp="1"/>
          </p:cNvSpPr>
          <p:nvPr>
            <p:ph type="chart" sz="half" idx="2"/>
          </p:nvPr>
        </p:nvSpPr>
        <p:spPr>
          <a:xfrm>
            <a:off x="4789488" y="908056"/>
            <a:ext cx="3810000" cy="4897439"/>
          </a:xfrm>
        </p:spPr>
        <p:txBody>
          <a:bodyPr/>
          <a:lstStyle/>
          <a:p>
            <a:pPr lvl="0"/>
            <a:endParaRPr lang="zh-CN" altLang="en-US" noProof="0" smtClean="0"/>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fld id="{FA637655-9EEF-4DF1-9C9C-4B0EC4FAC2B3}" type="datetime1">
              <a:rPr lang="zh-CN" altLang="en-US" sz="1800" smtClean="0"/>
              <a:t>2023/9/19</a:t>
            </a:fld>
            <a:endParaRPr lang="en-US" altLang="zh-CN" sz="1800"/>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spcBef>
                <a:spcPct val="0"/>
              </a:spcBef>
              <a:buClrTx/>
              <a:buSzTx/>
              <a:defRPr/>
            </a:pPr>
            <a:endParaRPr lang="en-US" altLang="zh-CN" sz="1800"/>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fld id="{82510851-5EFC-4794-B2DE-D97DADC9631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p:txBody>
          <a:bodyPr/>
          <a:lstStyle>
            <a:lvl1pPr>
              <a:defRPr/>
            </a:lvl1pPr>
          </a:lstStyle>
          <a:p>
            <a:pPr>
              <a:defRPr/>
            </a:pPr>
            <a:fld id="{6314B547-D88A-456D-B57B-E03C01F15CE0}" type="slidenum">
              <a:rPr lang="en-US"/>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7" name="标题 6"/>
          <p:cNvSpPr>
            <a:spLocks noGrp="1"/>
          </p:cNvSpPr>
          <p:nvPr>
            <p:ph type="title"/>
          </p:nvPr>
        </p:nvSpPr>
        <p:spPr/>
        <p:txBody>
          <a:bodyPr rtlCol="0"/>
          <a:lstStyle/>
          <a:p>
            <a:r>
              <a:rPr lang="zh-CN" altLang="en-US" noProof="1" smtClean="0"/>
              <a:t>单击此处编辑母版标题样式</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9028184F-0071-4090-B38D-A18A428707EC}"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5D4A45EE-8344-48F1-BE9D-096B4C2D9446}" type="slidenum">
              <a:rPr lang="zh-CN" altLang="en-US"/>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任意多边形 3"/>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5"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6" name="直角三角形 5"/>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7" name="直接连接符 6"/>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8" name="燕尾形 7"/>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9" name="燕尾形 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zh-CN" altLang="en-US" noProof="1" smtClean="0"/>
              <a:t>单击此处编辑母版标题样式</a:t>
            </a:r>
            <a:endParaRPr lang="en-US" noProof="1"/>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noProof="1" smtClean="0"/>
              <a:t>单击此处编辑母版文本样式</a:t>
            </a:r>
          </a:p>
        </p:txBody>
      </p:sp>
      <p:sp>
        <p:nvSpPr>
          <p:cNvPr id="10" name="日期占位符 3"/>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ECA5DC7B-40C2-4FD3-A24A-1C0BB7019983}" type="datetimeFigureOut">
              <a:rPr lang="zh-CN" altLang="en-US"/>
              <a:t>2023/9/19</a:t>
            </a:fld>
            <a:endParaRPr lang="zh-CN" altLang="en-US"/>
          </a:p>
        </p:txBody>
      </p:sp>
      <p:sp>
        <p:nvSpPr>
          <p:cNvPr id="11" name="页脚占位符 4"/>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2" name="灯片编号占位符 5"/>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B690A561-1834-4F25-A7FF-699680817A47}"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woObj" preserve="1">
  <p:cSld name="两栏内容">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6"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7" name="直角三角形 6"/>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9" name="直接连接符 8"/>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8" name="标题 7"/>
          <p:cNvSpPr>
            <a:spLocks noGrp="1"/>
          </p:cNvSpPr>
          <p:nvPr>
            <p:ph type="title"/>
          </p:nvPr>
        </p:nvSpPr>
        <p:spPr/>
        <p:txBody>
          <a:bodyPr rtlCol="0"/>
          <a:lstStyle/>
          <a:p>
            <a:r>
              <a:rPr lang="zh-CN" altLang="en-US" noProof="1" smtClean="0"/>
              <a:t>单击此处编辑母版标题样式</a:t>
            </a:r>
            <a:endParaRPr lang="en-US" noProof="1"/>
          </a:p>
        </p:txBody>
      </p:sp>
      <p:sp>
        <p:nvSpPr>
          <p:cNvPr id="10"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25654181-C632-48C2-9E57-EFB1B9A1D742}" type="datetimeFigureOut">
              <a:rPr lang="zh-CN" altLang="en-US"/>
              <a:t>2023/9/19</a:t>
            </a:fld>
            <a:endParaRPr lang="zh-CN" altLang="en-US"/>
          </a:p>
        </p:txBody>
      </p:sp>
      <p:sp>
        <p:nvSpPr>
          <p:cNvPr id="11"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2"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114EAFCD-3262-417B-9632-8108C2952241}"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woTxTwoObj" preserve="1">
  <p:cSld name="比较">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noProof="1" smtClean="0"/>
              <a:t>单击此处编辑母版标题样式</a:t>
            </a:r>
            <a:endParaRPr lang="en-US" noProof="1"/>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noProof="1"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noProof="1"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7" name="日期占位符 6"/>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76D8D062-1A35-4A58-AA95-9ED1E636EEBA}" type="datetimeFigureOut">
              <a:rPr lang="zh-CN" altLang="en-US"/>
              <a:t>2023/9/19</a:t>
            </a:fld>
            <a:endParaRPr lang="zh-CN" altLang="en-US"/>
          </a:p>
        </p:txBody>
      </p:sp>
      <p:sp>
        <p:nvSpPr>
          <p:cNvPr id="8" name="页脚占位符 7"/>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9" name="灯片编号占位符 8"/>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9D10B927-B35E-45BE-BC44-945FB31F9907}"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Only" preserve="1">
  <p:cSld name="仅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4"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5" name="直角三角形 4"/>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7" name="直接连接符 6"/>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标题 5"/>
          <p:cNvSpPr>
            <a:spLocks noGrp="1"/>
          </p:cNvSpPr>
          <p:nvPr>
            <p:ph type="title"/>
          </p:nvPr>
        </p:nvSpPr>
        <p:spPr/>
        <p:txBody>
          <a:bodyPr rtlCol="0"/>
          <a:lstStyle/>
          <a:p>
            <a:r>
              <a:rPr lang="zh-CN" altLang="en-US" noProof="1" smtClean="0"/>
              <a:t>单击此处编辑母版标题样式</a:t>
            </a:r>
            <a:endParaRPr lang="en-US" noProof="1"/>
          </a:p>
        </p:txBody>
      </p:sp>
      <p:sp>
        <p:nvSpPr>
          <p:cNvPr id="8" name="日期占位符 2"/>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08818D5A-3E97-4B22-8B66-2DB3F62D33F3}" type="datetimeFigureOut">
              <a:rPr lang="zh-CN" altLang="en-US"/>
              <a:t>2023/9/19</a:t>
            </a:fld>
            <a:endParaRPr lang="zh-CN" altLang="en-US"/>
          </a:p>
        </p:txBody>
      </p:sp>
      <p:sp>
        <p:nvSpPr>
          <p:cNvPr id="9" name="页脚占位符 3"/>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0" name="灯片编号占位符 4"/>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B2312028-4CB5-47A9-BDEE-F76A94ABECB8}"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5DD7D84C-F1F4-49D6-A0A7-2FF2FC99B137}" type="datetimeFigureOut">
              <a:rPr lang="zh-CN" altLang="en-US"/>
              <a:t>2023/9/19</a:t>
            </a:fld>
            <a:endParaRPr lang="zh-CN" altLang="en-US"/>
          </a:p>
        </p:txBody>
      </p:sp>
      <p:sp>
        <p:nvSpPr>
          <p:cNvPr id="3"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4"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0F300EE8-8017-4E57-84D7-880AC763F8B0}" type="slidenum">
              <a:rPr lang="zh-CN" altLang="en-US"/>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zh-CN" altLang="en-US" noProof="1" smtClean="0"/>
              <a:t>单击此处编辑母版标题样式</a:t>
            </a:r>
            <a:endParaRPr lang="en-US" noProof="1"/>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zh-CN" altLang="en-US" noProof="1"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5"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506A63DC-FE9C-4AB0-AF1F-87F7A37436F3}" type="datetimeFigureOut">
              <a:rPr lang="zh-CN" altLang="en-US"/>
              <a:t>2023/9/19</a:t>
            </a:fld>
            <a:endParaRPr lang="zh-CN" altLang="en-US"/>
          </a:p>
        </p:txBody>
      </p:sp>
      <p:sp>
        <p:nvSpPr>
          <p:cNvPr id="6"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7"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FB843439-8D07-407C-995C-78B8D3BBEFDD}"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p:txBody>
          <a:bodyPr/>
          <a:lstStyle>
            <a:lvl1pPr>
              <a:defRPr/>
            </a:lvl1pPr>
          </a:lstStyle>
          <a:p>
            <a:pPr>
              <a:defRPr/>
            </a:pPr>
            <a:fld id="{539B4DFD-63F3-490E-86D6-AD4EE5FBD9D2}" type="slidenum">
              <a:rPr lang="en-US"/>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6" name="任意多边形 15"/>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7" name="直角三角形 6"/>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8" name="直接连接符 7"/>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4" name="文本占位符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zh-CN" altLang="en-US" noProof="1"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zh-CN" altLang="en-US" noProof="1" smtClean="0"/>
              <a:t>单击此处编辑母版标题样式</a:t>
            </a:r>
            <a:endParaRPr lang="en-US" noProof="1"/>
          </a:p>
        </p:txBody>
      </p:sp>
      <p:sp>
        <p:nvSpPr>
          <p:cNvPr id="11"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19668AF7-63BF-4160-9E32-BF6C7FE54DDF}" type="datetimeFigureOut">
              <a:rPr lang="zh-CN" altLang="en-US"/>
              <a:t>2023/9/19</a:t>
            </a:fld>
            <a:endParaRPr lang="zh-CN" altLang="en-US"/>
          </a:p>
        </p:txBody>
      </p:sp>
      <p:sp>
        <p:nvSpPr>
          <p:cNvPr id="12"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3"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CF587DF6-52C4-482B-BDB9-66D36F68BECD}"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en-US" noProof="1"/>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762E2336-672B-48AC-B7BB-87918BAABE57}"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CF68710A-B9F3-4F65-B3FF-6640BA2C10B4}" type="slidenum">
              <a:rPr lang="zh-CN" altLang="en-US"/>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noProof="1" smtClean="0"/>
              <a:t>单击此处编辑母版标题样式</a:t>
            </a:r>
            <a:endParaRPr lang="en-US" noProof="1"/>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F6C40095-F6CA-46FE-AAA6-9862A0F11A8D}"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1E59CB08-04F4-4F30-933C-740B3046C118}" type="slidenum">
              <a:rPr lang="zh-CN" altLang="en-US"/>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black"/>
              </a:solidFill>
              <a:latin typeface="Lucida Sans Unicode" panose="020B0602030504020204"/>
            </a:endParaRPr>
          </a:p>
        </p:txBody>
      </p:sp>
      <p:sp>
        <p:nvSpPr>
          <p:cNvPr id="6"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black"/>
              </a:buClr>
            </a:pPr>
            <a:endParaRPr lang="zh-CN" altLang="en-US" sz="1400" smtClean="0">
              <a:solidFill>
                <a:prstClr val="black"/>
              </a:solidFill>
            </a:endParaRPr>
          </a:p>
        </p:txBody>
      </p:sp>
      <p:sp>
        <p:nvSpPr>
          <p:cNvPr id="7" name="直角三角形 6"/>
          <p:cNvSpPr/>
          <p:nvPr/>
        </p:nvSpPr>
        <p:spPr bwMode="auto">
          <a:xfrm>
            <a:off x="-6042" y="5791253"/>
            <a:ext cx="3402313"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8" name="直接连接符 7"/>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2133600" y="0"/>
            <a:ext cx="7010400" cy="9906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4213" y="1524000"/>
            <a:ext cx="3810000" cy="25749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6613" y="1524000"/>
            <a:ext cx="3810000" cy="25749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9" name="日期占位符 4"/>
          <p:cNvSpPr>
            <a:spLocks noGrp="1"/>
          </p:cNvSpPr>
          <p:nvPr>
            <p:ph type="dt" sz="half" idx="10"/>
          </p:nvPr>
        </p:nvSpPr>
        <p:spPr>
          <a:xfrm>
            <a:off x="685800" y="6248400"/>
            <a:ext cx="1905000" cy="457200"/>
          </a:xfrm>
        </p:spPr>
        <p:txBody>
          <a:bodyPr/>
          <a:lstStyle>
            <a:lvl1pPr>
              <a:buClr>
                <a:schemeClr val="tx1"/>
              </a:buClr>
              <a:buSzPct val="100000"/>
              <a:buFont typeface="Wingdings" panose="05000000000000000000" pitchFamily="2" charset="2"/>
              <a:buChar char="n"/>
              <a:defRPr/>
            </a:lvl1pPr>
          </a:lstStyle>
          <a:p>
            <a:pPr>
              <a:buClr>
                <a:prstClr val="black"/>
              </a:buClr>
              <a:defRPr/>
            </a:pPr>
            <a:endParaRPr lang="en-US" altLang="zh-CN"/>
          </a:p>
        </p:txBody>
      </p:sp>
      <p:sp>
        <p:nvSpPr>
          <p:cNvPr id="10" name="页脚占位符 5"/>
          <p:cNvSpPr>
            <a:spLocks noGrp="1"/>
          </p:cNvSpPr>
          <p:nvPr>
            <p:ph type="ftr" sz="quarter" idx="11"/>
          </p:nvPr>
        </p:nvSpPr>
        <p:spPr>
          <a:xfrm>
            <a:off x="3124200" y="6248400"/>
            <a:ext cx="2895600" cy="457200"/>
          </a:xfrm>
        </p:spPr>
        <p:txBody>
          <a:bodyPr/>
          <a:lstStyle>
            <a:lvl1pPr>
              <a:buClr>
                <a:schemeClr val="tx1"/>
              </a:buClr>
              <a:buSzPct val="100000"/>
              <a:buFont typeface="Wingdings" panose="05000000000000000000" pitchFamily="2" charset="2"/>
              <a:buChar char="n"/>
              <a:defRPr/>
            </a:lvl1pPr>
          </a:lstStyle>
          <a:p>
            <a:pPr>
              <a:buClr>
                <a:prstClr val="black"/>
              </a:buClr>
              <a:defRPr/>
            </a:pPr>
            <a:endParaRPr lang="en-US" altLang="zh-CN"/>
          </a:p>
        </p:txBody>
      </p:sp>
      <p:sp>
        <p:nvSpPr>
          <p:cNvPr id="11" name="灯片编号占位符 6"/>
          <p:cNvSpPr>
            <a:spLocks noGrp="1"/>
          </p:cNvSpPr>
          <p:nvPr>
            <p:ph type="sldNum" sz="quarter" idx="12"/>
          </p:nvPr>
        </p:nvSpPr>
        <p:spPr>
          <a:xfrm>
            <a:off x="6553200" y="6248400"/>
            <a:ext cx="1905000" cy="457200"/>
          </a:xfrm>
        </p:spPr>
        <p:txBody>
          <a:bodyPr/>
          <a:lstStyle>
            <a:lvl1pPr>
              <a:buClr>
                <a:schemeClr val="tx1"/>
              </a:buClr>
              <a:buSzPct val="100000"/>
              <a:buFont typeface="Arial" panose="020B0604020202020204" pitchFamily="34" charset="0"/>
              <a:buChar char="n"/>
              <a:defRPr/>
            </a:lvl1pPr>
          </a:lstStyle>
          <a:p>
            <a:pPr>
              <a:buClr>
                <a:prstClr val="black"/>
              </a:buClr>
              <a:defRPr/>
            </a:pPr>
            <a:fld id="{EE43D92B-5F3F-4330-8260-0A53C0D74748}" type="slidenum">
              <a:rPr lang="en-US" altLang="zh-CN"/>
              <a:t>‹#›</a:t>
            </a:fld>
            <a:endParaRPr lang="en-US" altLang="zh-CN"/>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481138"/>
            <a:ext cx="4038600" cy="45259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481138"/>
            <a:ext cx="4038600" cy="45259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0B2359C0-9A96-4C41-9DB9-11D12B99DB6D}" type="datetimeFigureOut">
              <a:rPr lang="zh-CN" altLang="en-US"/>
              <a:t>2023/9/19</a:t>
            </a:fld>
            <a:endParaRPr lang="zh-CN" altLang="en-US"/>
          </a:p>
        </p:txBody>
      </p:sp>
      <p:sp>
        <p:nvSpPr>
          <p:cNvPr id="6"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7"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FB53DCF3-C084-412F-9FDE-166253743279}" type="slidenum">
              <a:rPr lang="zh-CN" altLang="en-US"/>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7" name="标题 6"/>
          <p:cNvSpPr>
            <a:spLocks noGrp="1"/>
          </p:cNvSpPr>
          <p:nvPr>
            <p:ph type="title"/>
          </p:nvPr>
        </p:nvSpPr>
        <p:spPr/>
        <p:txBody>
          <a:bodyPr rtlCol="0"/>
          <a:lstStyle/>
          <a:p>
            <a:r>
              <a:rPr lang="zh-CN" altLang="en-US" noProof="1" smtClean="0"/>
              <a:t>单击此处编辑母版标题样式</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9028184F-0071-4090-B38D-A18A428707EC}"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D61B8ECB-4288-4B1E-AE4F-54A9147DFC08}" type="slidenum">
              <a:rPr lang="zh-CN" altLang="en-US"/>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任意多边形 3"/>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5"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6" name="直角三角形 5"/>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7" name="直接连接符 6"/>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8" name="燕尾形 7"/>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9" name="燕尾形 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zh-CN" altLang="en-US" noProof="1" smtClean="0"/>
              <a:t>单击此处编辑母版标题样式</a:t>
            </a:r>
            <a:endParaRPr lang="en-US" noProof="1"/>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noProof="1" smtClean="0"/>
              <a:t>单击此处编辑母版文本样式</a:t>
            </a:r>
          </a:p>
        </p:txBody>
      </p:sp>
      <p:sp>
        <p:nvSpPr>
          <p:cNvPr id="10" name="日期占位符 3"/>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ECA5DC7B-40C2-4FD3-A24A-1C0BB7019983}" type="datetimeFigureOut">
              <a:rPr lang="zh-CN" altLang="en-US"/>
              <a:t>2023/9/19</a:t>
            </a:fld>
            <a:endParaRPr lang="zh-CN" altLang="en-US"/>
          </a:p>
        </p:txBody>
      </p:sp>
      <p:sp>
        <p:nvSpPr>
          <p:cNvPr id="11" name="页脚占位符 4"/>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2" name="灯片编号占位符 5"/>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AC998AC0-6D1C-49B0-8020-D8B5D9A0968F}"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woObj" preserve="1">
  <p:cSld name="两栏内容">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6"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7" name="直角三角形 6"/>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9" name="直接连接符 8"/>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8" name="标题 7"/>
          <p:cNvSpPr>
            <a:spLocks noGrp="1"/>
          </p:cNvSpPr>
          <p:nvPr>
            <p:ph type="title"/>
          </p:nvPr>
        </p:nvSpPr>
        <p:spPr/>
        <p:txBody>
          <a:bodyPr rtlCol="0"/>
          <a:lstStyle/>
          <a:p>
            <a:r>
              <a:rPr lang="zh-CN" altLang="en-US" noProof="1" smtClean="0"/>
              <a:t>单击此处编辑母版标题样式</a:t>
            </a:r>
            <a:endParaRPr lang="en-US" noProof="1"/>
          </a:p>
        </p:txBody>
      </p:sp>
      <p:sp>
        <p:nvSpPr>
          <p:cNvPr id="10"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25654181-C632-48C2-9E57-EFB1B9A1D742}" type="datetimeFigureOut">
              <a:rPr lang="zh-CN" altLang="en-US"/>
              <a:t>2023/9/19</a:t>
            </a:fld>
            <a:endParaRPr lang="zh-CN" altLang="en-US"/>
          </a:p>
        </p:txBody>
      </p:sp>
      <p:sp>
        <p:nvSpPr>
          <p:cNvPr id="11"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2"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B4BDF15C-B398-464F-8EA9-D7B22197E7B6}"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woTxTwoObj" preserve="1">
  <p:cSld name="比较">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noProof="1" smtClean="0"/>
              <a:t>单击此处编辑母版标题样式</a:t>
            </a:r>
            <a:endParaRPr lang="en-US" noProof="1"/>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noProof="1"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noProof="1"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7" name="日期占位符 6"/>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76D8D062-1A35-4A58-AA95-9ED1E636EEBA}" type="datetimeFigureOut">
              <a:rPr lang="zh-CN" altLang="en-US"/>
              <a:t>2023/9/19</a:t>
            </a:fld>
            <a:endParaRPr lang="zh-CN" altLang="en-US"/>
          </a:p>
        </p:txBody>
      </p:sp>
      <p:sp>
        <p:nvSpPr>
          <p:cNvPr id="8" name="页脚占位符 7"/>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9" name="灯片编号占位符 8"/>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365D170F-9E63-41B8-97D1-24676948FA4A}"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Only" preserve="1">
  <p:cSld name="仅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4"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5" name="直角三角形 4"/>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7" name="直接连接符 6"/>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标题 5"/>
          <p:cNvSpPr>
            <a:spLocks noGrp="1"/>
          </p:cNvSpPr>
          <p:nvPr>
            <p:ph type="title"/>
          </p:nvPr>
        </p:nvSpPr>
        <p:spPr/>
        <p:txBody>
          <a:bodyPr rtlCol="0"/>
          <a:lstStyle/>
          <a:p>
            <a:r>
              <a:rPr lang="zh-CN" altLang="en-US" noProof="1" smtClean="0"/>
              <a:t>单击此处编辑母版标题样式</a:t>
            </a:r>
            <a:endParaRPr lang="en-US" noProof="1"/>
          </a:p>
        </p:txBody>
      </p:sp>
      <p:sp>
        <p:nvSpPr>
          <p:cNvPr id="8" name="日期占位符 2"/>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08818D5A-3E97-4B22-8B66-2DB3F62D33F3}" type="datetimeFigureOut">
              <a:rPr lang="zh-CN" altLang="en-US"/>
              <a:t>2023/9/19</a:t>
            </a:fld>
            <a:endParaRPr lang="zh-CN" altLang="en-US"/>
          </a:p>
        </p:txBody>
      </p:sp>
      <p:sp>
        <p:nvSpPr>
          <p:cNvPr id="9" name="页脚占位符 3"/>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0" name="灯片编号占位符 4"/>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76D1EBDF-894B-4840-9E0B-99F61443191F}"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a:defRPr/>
            </a:lvl1pPr>
          </a:lstStyle>
          <a:p>
            <a:pPr>
              <a:defRPr/>
            </a:pPr>
            <a:fld id="{4937A44F-D697-4CAC-86F2-C14E71D75FB1}" type="slidenum">
              <a:rPr lang="en-US"/>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5DD7D84C-F1F4-49D6-A0A7-2FF2FC99B137}" type="datetimeFigureOut">
              <a:rPr lang="zh-CN" altLang="en-US"/>
              <a:t>2023/9/19</a:t>
            </a:fld>
            <a:endParaRPr lang="zh-CN" altLang="en-US"/>
          </a:p>
        </p:txBody>
      </p:sp>
      <p:sp>
        <p:nvSpPr>
          <p:cNvPr id="3"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4"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57AB2A60-F5C9-44F6-82AC-0C839DB017F6}" type="slidenum">
              <a:rPr lang="zh-CN" altLang="en-US"/>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zh-CN" altLang="en-US" noProof="1" smtClean="0"/>
              <a:t>单击此处编辑母版标题样式</a:t>
            </a:r>
            <a:endParaRPr lang="en-US" noProof="1"/>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zh-CN" altLang="en-US" noProof="1"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5"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506A63DC-FE9C-4AB0-AF1F-87F7A37436F3}" type="datetimeFigureOut">
              <a:rPr lang="zh-CN" altLang="en-US"/>
              <a:t>2023/9/19</a:t>
            </a:fld>
            <a:endParaRPr lang="zh-CN" altLang="en-US"/>
          </a:p>
        </p:txBody>
      </p:sp>
      <p:sp>
        <p:nvSpPr>
          <p:cNvPr id="6"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7"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58AD33E0-42B9-46D7-B6DB-4267226040DC}"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white"/>
              </a:solidFill>
              <a:latin typeface="Lucida Sans Unicode" panose="020B0602030504020204"/>
            </a:endParaRPr>
          </a:p>
        </p:txBody>
      </p:sp>
      <p:sp>
        <p:nvSpPr>
          <p:cNvPr id="6" name="任意多边形 15"/>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white"/>
              </a:buClr>
            </a:pPr>
            <a:endParaRPr lang="zh-CN" altLang="en-US" sz="1400" smtClean="0">
              <a:solidFill>
                <a:prstClr val="white"/>
              </a:solidFill>
            </a:endParaRPr>
          </a:p>
        </p:txBody>
      </p:sp>
      <p:sp>
        <p:nvSpPr>
          <p:cNvPr id="7" name="直角三角形 6"/>
          <p:cNvSpPr/>
          <p:nvPr/>
        </p:nvSpPr>
        <p:spPr bwMode="auto">
          <a:xfrm>
            <a:off x="-6042" y="5791253"/>
            <a:ext cx="3402313"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8" name="直接连接符 7"/>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buClrTx/>
              <a:buSzTx/>
              <a:buFontTx/>
              <a:buNone/>
              <a:defRPr/>
            </a:pPr>
            <a:endParaRPr lang="en-US" sz="1800">
              <a:solidFill>
                <a:prstClr val="white"/>
              </a:solidFill>
            </a:endParaRPr>
          </a:p>
        </p:txBody>
      </p:sp>
      <p:sp>
        <p:nvSpPr>
          <p:cNvPr id="4" name="文本占位符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zh-CN" altLang="en-US" noProof="1"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zh-CN" altLang="en-US" noProof="1" smtClean="0"/>
              <a:t>单击此处编辑母版标题样式</a:t>
            </a:r>
            <a:endParaRPr lang="en-US" noProof="1"/>
          </a:p>
        </p:txBody>
      </p:sp>
      <p:sp>
        <p:nvSpPr>
          <p:cNvPr id="11" name="日期占位符 4"/>
          <p:cNvSpPr>
            <a:spLocks noGrp="1"/>
          </p:cNvSpPr>
          <p:nvPr>
            <p:ph type="dt" sz="half" idx="10"/>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fld id="{19668AF7-63BF-4160-9E32-BF6C7FE54DDF}" type="datetimeFigureOut">
              <a:rPr lang="zh-CN" altLang="en-US"/>
              <a:t>2023/9/19</a:t>
            </a:fld>
            <a:endParaRPr lang="zh-CN" altLang="en-US"/>
          </a:p>
        </p:txBody>
      </p:sp>
      <p:sp>
        <p:nvSpPr>
          <p:cNvPr id="12" name="页脚占位符 5"/>
          <p:cNvSpPr>
            <a:spLocks noGrp="1"/>
          </p:cNvSpPr>
          <p:nvPr>
            <p:ph type="ftr" sz="quarter" idx="11"/>
          </p:nvPr>
        </p:nvSpPr>
        <p:spPr/>
        <p:txBody>
          <a:bodyPr/>
          <a:lstStyle>
            <a:lvl1pPr>
              <a:buClr>
                <a:schemeClr val="tx1"/>
              </a:buClr>
              <a:buSzPct val="100000"/>
              <a:buFont typeface="Wingdings" panose="05000000000000000000" pitchFamily="2" charset="2"/>
              <a:buChar char="n"/>
              <a:defRPr>
                <a:solidFill>
                  <a:prstClr val="white"/>
                </a:solidFill>
              </a:defRPr>
            </a:lvl1pPr>
          </a:lstStyle>
          <a:p>
            <a:pPr>
              <a:buClr>
                <a:prstClr val="white"/>
              </a:buClr>
              <a:defRPr/>
            </a:pPr>
            <a:endParaRPr lang="zh-CN" altLang="en-US"/>
          </a:p>
        </p:txBody>
      </p:sp>
      <p:sp>
        <p:nvSpPr>
          <p:cNvPr id="13" name="灯片编号占位符 6"/>
          <p:cNvSpPr>
            <a:spLocks noGrp="1"/>
          </p:cNvSpPr>
          <p:nvPr>
            <p:ph type="sldNum" sz="quarter" idx="12"/>
          </p:nvPr>
        </p:nvSpPr>
        <p:spPr/>
        <p:txBody>
          <a:bodyPr/>
          <a:lstStyle>
            <a:lvl1pPr>
              <a:buClr>
                <a:schemeClr val="tx1"/>
              </a:buClr>
              <a:buSzPct val="100000"/>
              <a:buFont typeface="Arial" panose="020B0604020202020204" pitchFamily="34" charset="0"/>
              <a:buChar char="n"/>
              <a:defRPr>
                <a:solidFill>
                  <a:srgbClr val="FFFFFF"/>
                </a:solidFill>
              </a:defRPr>
            </a:lvl1pPr>
          </a:lstStyle>
          <a:p>
            <a:pPr>
              <a:buClr>
                <a:prstClr val="white"/>
              </a:buClr>
              <a:defRPr/>
            </a:pPr>
            <a:fld id="{CC8FF4FC-F851-4AEA-AC9D-189D7FDC8275}" type="slidenum">
              <a:rPr lang="zh-CN" altLang="en-US"/>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en-US" noProof="1"/>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762E2336-672B-48AC-B7BB-87918BAABE57}"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9A88AD97-5BB8-42BC-9A7C-9A7CE77C81DD}" type="slidenum">
              <a:rPr lang="zh-CN" altLang="en-US"/>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noProof="1" smtClean="0"/>
              <a:t>单击此处编辑母版标题样式</a:t>
            </a:r>
            <a:endParaRPr lang="en-US" noProof="1"/>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F6C40095-F6CA-46FE-AAA6-9862A0F11A8D}" type="datetimeFigureOut">
              <a:rPr lang="zh-CN" altLang="en-US"/>
              <a:t>2023/9/19</a:t>
            </a:fld>
            <a:endParaRPr lang="zh-CN" altLang="en-US"/>
          </a:p>
        </p:txBody>
      </p:sp>
      <p:sp>
        <p:nvSpPr>
          <p:cNvPr id="5"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6"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9F95B25F-BF01-44B7-A1F8-339178748081}" type="slidenum">
              <a:rPr lang="zh-CN" altLang="en-US"/>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buClrTx/>
              <a:buSzTx/>
              <a:buFontTx/>
              <a:buNone/>
              <a:defRPr/>
            </a:pPr>
            <a:endParaRPr lang="en-US" sz="1800">
              <a:solidFill>
                <a:prstClr val="black"/>
              </a:solidFill>
              <a:latin typeface="Lucida Sans Unicode" panose="020B0602030504020204"/>
            </a:endParaRPr>
          </a:p>
        </p:txBody>
      </p:sp>
      <p:sp>
        <p:nvSpPr>
          <p:cNvPr id="6" name="任意多边形 11"/>
          <p:cNvSpPr>
            <a:spLocks noChangeArrowheads="1"/>
          </p:cNvSpPr>
          <p:nvPr/>
        </p:nvSpPr>
        <p:spPr bwMode="auto">
          <a:xfrm>
            <a:off x="485775" y="5938838"/>
            <a:ext cx="3690938" cy="933450"/>
          </a:xfrm>
          <a:custGeom>
            <a:avLst/>
            <a:gdLst>
              <a:gd name="T0" fmla="*/ 0 w 5591"/>
              <a:gd name="T1" fmla="*/ 0 h 588"/>
              <a:gd name="T2" fmla="*/ 2147483647 w 5591"/>
              <a:gd name="T3" fmla="*/ 1474292200 h 588"/>
              <a:gd name="T4" fmla="*/ 1924089082 w 5591"/>
              <a:gd name="T5" fmla="*/ 1481851875 h 588"/>
              <a:gd name="T6" fmla="*/ 5229764 w 5591"/>
              <a:gd name="T7" fmla="*/ 10080625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black"/>
              </a:buClr>
            </a:pPr>
            <a:endParaRPr lang="zh-CN" altLang="en-US" sz="1400" smtClean="0">
              <a:solidFill>
                <a:prstClr val="black"/>
              </a:solidFill>
            </a:endParaRPr>
          </a:p>
        </p:txBody>
      </p:sp>
      <p:sp>
        <p:nvSpPr>
          <p:cNvPr id="7" name="直角三角形 6"/>
          <p:cNvSpPr/>
          <p:nvPr/>
        </p:nvSpPr>
        <p:spPr bwMode="auto">
          <a:xfrm>
            <a:off x="-6042" y="5791253"/>
            <a:ext cx="3402313"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cxnSp>
        <p:nvCxnSpPr>
          <p:cNvPr id="8" name="直接连接符 7"/>
          <p:cNvCxnSpPr/>
          <p:nvPr/>
        </p:nvCxnSpPr>
        <p:spPr>
          <a:xfrm>
            <a:off x="-9238"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2133600" y="0"/>
            <a:ext cx="7010400" cy="9906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84213" y="1524000"/>
            <a:ext cx="3810000" cy="25749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6613" y="1524000"/>
            <a:ext cx="3810000" cy="257492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9" name="日期占位符 4"/>
          <p:cNvSpPr>
            <a:spLocks noGrp="1"/>
          </p:cNvSpPr>
          <p:nvPr>
            <p:ph type="dt" sz="half" idx="10"/>
          </p:nvPr>
        </p:nvSpPr>
        <p:spPr>
          <a:xfrm>
            <a:off x="685800" y="6248400"/>
            <a:ext cx="1905000" cy="457200"/>
          </a:xfrm>
        </p:spPr>
        <p:txBody>
          <a:bodyPr/>
          <a:lstStyle>
            <a:lvl1pPr>
              <a:buClr>
                <a:schemeClr val="tx1"/>
              </a:buClr>
              <a:buSzPct val="100000"/>
              <a:buFont typeface="Wingdings" panose="05000000000000000000" pitchFamily="2" charset="2"/>
              <a:buChar char="n"/>
              <a:defRPr/>
            </a:lvl1pPr>
          </a:lstStyle>
          <a:p>
            <a:pPr>
              <a:buClr>
                <a:prstClr val="black"/>
              </a:buClr>
              <a:defRPr/>
            </a:pPr>
            <a:endParaRPr lang="en-US" altLang="zh-CN"/>
          </a:p>
        </p:txBody>
      </p:sp>
      <p:sp>
        <p:nvSpPr>
          <p:cNvPr id="10" name="页脚占位符 5"/>
          <p:cNvSpPr>
            <a:spLocks noGrp="1"/>
          </p:cNvSpPr>
          <p:nvPr>
            <p:ph type="ftr" sz="quarter" idx="11"/>
          </p:nvPr>
        </p:nvSpPr>
        <p:spPr>
          <a:xfrm>
            <a:off x="3124200" y="6248400"/>
            <a:ext cx="2895600" cy="457200"/>
          </a:xfrm>
        </p:spPr>
        <p:txBody>
          <a:bodyPr/>
          <a:lstStyle>
            <a:lvl1pPr>
              <a:buClr>
                <a:schemeClr val="tx1"/>
              </a:buClr>
              <a:buSzPct val="100000"/>
              <a:buFont typeface="Wingdings" panose="05000000000000000000" pitchFamily="2" charset="2"/>
              <a:buChar char="n"/>
              <a:defRPr/>
            </a:lvl1pPr>
          </a:lstStyle>
          <a:p>
            <a:pPr>
              <a:buClr>
                <a:prstClr val="black"/>
              </a:buClr>
              <a:defRPr/>
            </a:pPr>
            <a:endParaRPr lang="en-US" altLang="zh-CN"/>
          </a:p>
        </p:txBody>
      </p:sp>
      <p:sp>
        <p:nvSpPr>
          <p:cNvPr id="11" name="灯片编号占位符 6"/>
          <p:cNvSpPr>
            <a:spLocks noGrp="1"/>
          </p:cNvSpPr>
          <p:nvPr>
            <p:ph type="sldNum" sz="quarter" idx="12"/>
          </p:nvPr>
        </p:nvSpPr>
        <p:spPr>
          <a:xfrm>
            <a:off x="6553200" y="6248400"/>
            <a:ext cx="1905000" cy="457200"/>
          </a:xfrm>
        </p:spPr>
        <p:txBody>
          <a:bodyPr/>
          <a:lstStyle>
            <a:lvl1pPr>
              <a:buClr>
                <a:schemeClr val="tx1"/>
              </a:buClr>
              <a:buSzPct val="100000"/>
              <a:buFont typeface="Arial" panose="020B0604020202020204" pitchFamily="34" charset="0"/>
              <a:buChar char="n"/>
              <a:defRPr/>
            </a:lvl1pPr>
          </a:lstStyle>
          <a:p>
            <a:pPr>
              <a:buClr>
                <a:prstClr val="black"/>
              </a:buClr>
              <a:defRPr/>
            </a:pPr>
            <a:fld id="{F7EC2F06-075D-405D-9B6C-86915D01C77C}" type="slidenum">
              <a:rPr lang="en-US" altLang="zh-CN"/>
              <a:t>‹#›</a:t>
            </a:fld>
            <a:endParaRPr lang="en-US" altLang="zh-CN"/>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481138"/>
            <a:ext cx="4038600" cy="45259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481138"/>
            <a:ext cx="4038600" cy="45259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9"/>
          <p:cNvSpPr>
            <a:spLocks noGrp="1"/>
          </p:cNvSpPr>
          <p:nvPr>
            <p:ph type="dt" sz="half" idx="10"/>
          </p:nvPr>
        </p:nvSpPr>
        <p:spPr/>
        <p:txBody>
          <a:bodyPr/>
          <a:lstStyle>
            <a:lvl1pPr>
              <a:buClr>
                <a:schemeClr val="tx1"/>
              </a:buClr>
              <a:buSzPct val="100000"/>
              <a:buFont typeface="Wingdings" panose="05000000000000000000" pitchFamily="2" charset="2"/>
              <a:buChar char="n"/>
              <a:defRPr/>
            </a:lvl1pPr>
          </a:lstStyle>
          <a:p>
            <a:pPr>
              <a:buClr>
                <a:prstClr val="black"/>
              </a:buClr>
              <a:defRPr/>
            </a:pPr>
            <a:fld id="{0B2359C0-9A96-4C41-9DB9-11D12B99DB6D}" type="datetimeFigureOut">
              <a:rPr lang="zh-CN" altLang="en-US"/>
              <a:t>2023/9/19</a:t>
            </a:fld>
            <a:endParaRPr lang="zh-CN" altLang="en-US"/>
          </a:p>
        </p:txBody>
      </p:sp>
      <p:sp>
        <p:nvSpPr>
          <p:cNvPr id="6" name="页脚占位符 21"/>
          <p:cNvSpPr>
            <a:spLocks noGrp="1"/>
          </p:cNvSpPr>
          <p:nvPr>
            <p:ph type="ftr" sz="quarter" idx="11"/>
          </p:nvPr>
        </p:nvSpPr>
        <p:spPr/>
        <p:txBody>
          <a:bodyPr/>
          <a:lstStyle>
            <a:lvl1pPr>
              <a:buClr>
                <a:schemeClr val="tx1"/>
              </a:buClr>
              <a:buSzPct val="100000"/>
              <a:buFont typeface="Wingdings" panose="05000000000000000000" pitchFamily="2" charset="2"/>
              <a:buChar char="n"/>
              <a:defRPr/>
            </a:lvl1pPr>
          </a:lstStyle>
          <a:p>
            <a:pPr>
              <a:buClr>
                <a:prstClr val="black"/>
              </a:buClr>
              <a:defRPr/>
            </a:pPr>
            <a:endParaRPr lang="zh-CN" altLang="en-US"/>
          </a:p>
        </p:txBody>
      </p:sp>
      <p:sp>
        <p:nvSpPr>
          <p:cNvPr id="7" name="灯片编号占位符 17"/>
          <p:cNvSpPr>
            <a:spLocks noGrp="1"/>
          </p:cNvSpPr>
          <p:nvPr>
            <p:ph type="sldNum" sz="quarter" idx="12"/>
          </p:nvPr>
        </p:nvSpPr>
        <p:spPr/>
        <p:txBody>
          <a:bodyPr/>
          <a:lstStyle>
            <a:lvl1pPr>
              <a:buClr>
                <a:schemeClr val="tx1"/>
              </a:buClr>
              <a:buSzPct val="100000"/>
              <a:buFont typeface="Arial" panose="020B0604020202020204" pitchFamily="34" charset="0"/>
              <a:buChar char="n"/>
              <a:defRPr/>
            </a:lvl1pPr>
          </a:lstStyle>
          <a:p>
            <a:pPr>
              <a:buClr>
                <a:prstClr val="black"/>
              </a:buClr>
              <a:defRPr/>
            </a:pPr>
            <a:fld id="{67FC24C0-A93C-49CF-AF70-3DEC44BBD47B}" type="slidenum">
              <a:rPr lang="zh-CN" altLang="en-US"/>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未命名-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3" y="5667375"/>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0"/>
          <p:cNvGrpSpPr/>
          <p:nvPr userDrawn="1"/>
        </p:nvGrpSpPr>
        <p:grpSpPr bwMode="auto">
          <a:xfrm>
            <a:off x="42863" y="1852613"/>
            <a:ext cx="8910637" cy="2527300"/>
            <a:chOff x="24" y="1157"/>
            <a:chExt cx="5613" cy="1592"/>
          </a:xfrm>
        </p:grpSpPr>
        <p:sp>
          <p:nvSpPr>
            <p:cNvPr id="6" name="Line 11"/>
            <p:cNvSpPr>
              <a:spLocks noChangeShapeType="1"/>
            </p:cNvSpPr>
            <p:nvPr/>
          </p:nvSpPr>
          <p:spPr bwMode="auto">
            <a:xfrm>
              <a:off x="24" y="1892"/>
              <a:ext cx="971"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7" name="Line 12"/>
            <p:cNvSpPr>
              <a:spLocks noChangeShapeType="1"/>
            </p:cNvSpPr>
            <p:nvPr/>
          </p:nvSpPr>
          <p:spPr bwMode="auto">
            <a:xfrm>
              <a:off x="1084" y="1157"/>
              <a:ext cx="0" cy="65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8" name="Line 13"/>
            <p:cNvSpPr>
              <a:spLocks noChangeShapeType="1"/>
            </p:cNvSpPr>
            <p:nvPr/>
          </p:nvSpPr>
          <p:spPr bwMode="auto">
            <a:xfrm>
              <a:off x="1083" y="1981"/>
              <a:ext cx="0" cy="768"/>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9" name="Line 14"/>
            <p:cNvSpPr>
              <a:spLocks noChangeShapeType="1"/>
            </p:cNvSpPr>
            <p:nvPr/>
          </p:nvSpPr>
          <p:spPr bwMode="auto">
            <a:xfrm>
              <a:off x="1184" y="1892"/>
              <a:ext cx="4453"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grpSp>
      <p:sp>
        <p:nvSpPr>
          <p:cNvPr id="424963" name="Rectangle 3"/>
          <p:cNvSpPr>
            <a:spLocks noGrp="1" noChangeArrowheads="1"/>
          </p:cNvSpPr>
          <p:nvPr>
            <p:ph type="subTitle" idx="1"/>
          </p:nvPr>
        </p:nvSpPr>
        <p:spPr>
          <a:xfrm>
            <a:off x="1905000" y="3124200"/>
            <a:ext cx="6400800" cy="1752600"/>
          </a:xfrm>
        </p:spPr>
        <p:txBody>
          <a:bodyPr/>
          <a:lstStyle>
            <a:lvl1pPr marL="0" indent="0" algn="ctr">
              <a:buFont typeface="Wingdings" panose="05000000000000000000" pitchFamily="2" charset="2"/>
              <a:buNone/>
              <a:defRPr sz="3200"/>
            </a:lvl1pPr>
          </a:lstStyle>
          <a:p>
            <a:pPr lvl="0"/>
            <a:r>
              <a:rPr lang="zh-CN" altLang="en-US" noProof="0" smtClean="0"/>
              <a:t>单击此处编辑母版副标题样式</a:t>
            </a:r>
          </a:p>
        </p:txBody>
      </p:sp>
      <p:sp>
        <p:nvSpPr>
          <p:cNvPr id="10"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11"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12"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26AE98C7-A966-4E80-9378-F1DDDB8D93D7}" type="slidenum">
              <a:rPr lang="en-US" altLang="zh-CN"/>
              <a:t>‹#›</a:t>
            </a:fld>
            <a:endParaRPr lang="en-US" altLang="zh-CN"/>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5"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56718BFE-5ED3-457A-9B12-51BCCBC6577A}" type="slidenum">
              <a:rPr lang="en-US" altLang="zh-CN"/>
              <a:t>‹#›</a:t>
            </a:fld>
            <a:endParaRPr lang="en-US" altLang="zh-CN"/>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5"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8C6F583B-2643-44BC-9B3C-FFD0B56D50B3}"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59FA998-850D-4D04-ABD7-1D2E37B92C85}"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p:txBody>
          <a:bodyPr/>
          <a:lstStyle>
            <a:lvl1pPr>
              <a:defRPr/>
            </a:lvl1pPr>
          </a:lstStyle>
          <a:p>
            <a:pPr>
              <a:defRPr/>
            </a:pPr>
            <a:fld id="{238546A3-2649-4119-8931-7E18C0495D61}" type="slidenum">
              <a:rPr lang="en-US"/>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28600" y="990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419600" y="9906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7"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336D8E7F-ECF2-4C8F-8285-264C7B68B654}" type="slidenum">
              <a:rPr lang="en-US" altLang="zh-CN"/>
              <a:t>‹#›</a:t>
            </a:fld>
            <a:endParaRPr lang="en-US" altLang="zh-CN"/>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8"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9"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A408D124-7FF1-4CA3-BD67-46C47623D96A}" type="slidenum">
              <a:rPr lang="en-US" altLang="zh-CN"/>
              <a:t>‹#›</a:t>
            </a:fld>
            <a:endParaRPr lang="en-US" altLang="zh-CN"/>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4"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5"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924FA0B7-9290-4CE5-A3E9-CB4636CFF937}" type="slidenum">
              <a:rPr lang="en-US" altLang="zh-CN"/>
              <a:t>‹#›</a:t>
            </a:fld>
            <a:endParaRPr lang="en-US" altLang="zh-CN"/>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3"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4"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5EA5DE45-2996-4EDE-AA8D-FFC066FFC524}" type="slidenum">
              <a:rPr lang="en-US" altLang="zh-CN"/>
              <a:t>‹#›</a:t>
            </a:fld>
            <a:endParaRPr lang="en-US" altLang="zh-CN"/>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7"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599A2AEF-BCE4-44B0-9AFC-146D63A7DB82}" type="slidenum">
              <a:rPr lang="en-US" altLang="zh-CN"/>
              <a:t>‹#›</a:t>
            </a:fld>
            <a:endParaRPr lang="en-US" altLang="zh-CN"/>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7"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CD93AAC5-9CAE-4A4F-989E-1D5D3FFB2B30}" type="slidenum">
              <a:rPr lang="en-US" altLang="zh-CN"/>
              <a:t>‹#›</a:t>
            </a:fld>
            <a:endParaRPr lang="en-US" altLang="zh-CN"/>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5"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7BECEE85-1654-4B35-BE2C-AEE25612866D}" type="slidenum">
              <a:rPr lang="en-US" altLang="zh-CN"/>
              <a:t>‹#›</a:t>
            </a:fld>
            <a:endParaRPr lang="en-US" altLang="zh-CN"/>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0800" y="274638"/>
            <a:ext cx="2057400" cy="52419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228600" y="274638"/>
            <a:ext cx="6019800" cy="5241925"/>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5" name="Rectangle 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a:latin typeface="Times New Roman" panose="02020603050405020304" pitchFamily="18" charset="0"/>
              </a:defRPr>
            </a:lvl1pPr>
          </a:lstStyle>
          <a:p>
            <a:pPr>
              <a:buClr>
                <a:srgbClr val="000000"/>
              </a:buClr>
              <a:defRPr/>
            </a:pPr>
            <a:endParaRPr lang="en-US" altLang="zh-CN"/>
          </a:p>
        </p:txBody>
      </p:sp>
      <p:sp>
        <p:nvSpPr>
          <p:cNvPr id="6" name="Rectangle 6"/>
          <p:cNvSpPr>
            <a:spLocks noGrp="1" noChangeArrowheads="1"/>
          </p:cNvSpPr>
          <p:nvPr>
            <p:ph type="sldNum" sz="quarter" idx="12"/>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5969EBD3-986D-4C02-B517-6F46E09625F7}" type="slidenum">
              <a:rPr lang="en-US" altLang="zh-CN"/>
              <a:t>‹#›</a:t>
            </a:fld>
            <a:endParaRPr lang="en-US" altLang="zh-CN"/>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56C80404-7C2D-4231-AFF6-39B0C4354BFF}" type="slidenum">
              <a:rPr lang="zh-CN" altLang="zh-CN"/>
              <a:t>‹#›</a:t>
            </a:fld>
            <a:r>
              <a:rPr lang="zh-CN" altLang="zh-CN"/>
              <a:t>/</a:t>
            </a:r>
            <a:r>
              <a:rPr lang="zh-CN" altLang="en-US"/>
              <a:t>172</a:t>
            </a:r>
          </a:p>
        </p:txBody>
      </p:sp>
      <p:sp>
        <p:nvSpPr>
          <p:cNvPr id="5"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6"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61BA16D7-ADA3-4B3E-80B2-0A9830A2C4E8}" type="datetime1">
              <a:rPr lang="zh-CN" altLang="en-US"/>
              <a:t>2023/9/19</a:t>
            </a:fld>
            <a:endParaRPr lang="zh-CN" altLang="en-US"/>
          </a:p>
        </p:txBody>
      </p:sp>
    </p:spTree>
  </p:cSld>
  <p:clrMapOvr>
    <a:masterClrMapping/>
  </p:clrMapOvr>
  <p:hf hdr="0" ftr="0"/>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AED9A1BE-9B9E-41A5-A498-A48127BFBD20}" type="slidenum">
              <a:rPr lang="zh-CN" altLang="zh-CN"/>
              <a:t>‹#›</a:t>
            </a:fld>
            <a:r>
              <a:rPr lang="zh-CN" altLang="zh-CN"/>
              <a:t>/</a:t>
            </a:r>
            <a:r>
              <a:rPr lang="zh-CN" altLang="en-US"/>
              <a:t>172</a:t>
            </a:r>
          </a:p>
        </p:txBody>
      </p:sp>
      <p:sp>
        <p:nvSpPr>
          <p:cNvPr id="5"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6"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80A321FF-FCAF-4BE4-ADF3-C389948FBCAE}" type="datetime1">
              <a:rPr lang="zh-CN" altLang="en-US"/>
              <a:t>2023/9/19</a:t>
            </a:fld>
            <a:endParaRPr lang="zh-CN" altLang="en-US"/>
          </a:p>
        </p:txBody>
      </p:sp>
    </p:spTree>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p:txBody>
          <a:bodyPr/>
          <a:lstStyle>
            <a:lvl1pPr>
              <a:defRPr/>
            </a:lvl1pPr>
          </a:lstStyle>
          <a:p>
            <a:pPr>
              <a:defRPr/>
            </a:pPr>
            <a:fld id="{06AAF5CD-6656-4B0A-8109-264172E83D30}" type="slidenum">
              <a:rPr lang="en-US"/>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CFA1D2EC-E04A-46F9-8682-8FDF77E96321}" type="slidenum">
              <a:rPr lang="zh-CN" altLang="zh-CN"/>
              <a:t>‹#›</a:t>
            </a:fld>
            <a:r>
              <a:rPr lang="zh-CN" altLang="zh-CN"/>
              <a:t>/</a:t>
            </a:r>
            <a:r>
              <a:rPr lang="zh-CN" altLang="en-US"/>
              <a:t>172</a:t>
            </a:r>
          </a:p>
        </p:txBody>
      </p:sp>
      <p:sp>
        <p:nvSpPr>
          <p:cNvPr id="5"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6"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E26B17B0-D7B7-491D-B88D-964651C42425}" type="datetime1">
              <a:rPr lang="zh-CN" altLang="en-US"/>
              <a:t>2023/9/19</a:t>
            </a:fld>
            <a:endParaRPr lang="zh-CN" altLang="en-US"/>
          </a:p>
        </p:txBody>
      </p:sp>
    </p:spTree>
  </p:cSld>
  <p:clrMapOvr>
    <a:masterClrMapping/>
  </p:clrMapOvr>
  <p:hf hdr="0" ftr="0"/>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901700"/>
            <a:ext cx="4032504" cy="54340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901700"/>
            <a:ext cx="4032504" cy="54340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16E03681-B505-4C20-8D7A-CE0A9560447E}" type="slidenum">
              <a:rPr lang="zh-CN" altLang="zh-CN"/>
              <a:t>‹#›</a:t>
            </a:fld>
            <a:r>
              <a:rPr lang="zh-CN" altLang="zh-CN"/>
              <a:t>/</a:t>
            </a:r>
            <a:r>
              <a:rPr lang="zh-CN" altLang="en-US"/>
              <a:t>172</a:t>
            </a:r>
          </a:p>
        </p:txBody>
      </p:sp>
      <p:sp>
        <p:nvSpPr>
          <p:cNvPr id="6"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7"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C7096C24-ED4E-4009-BBF5-D5E600BE3BCF}" type="datetime1">
              <a:rPr lang="zh-CN" altLang="en-US"/>
              <a:t>2023/9/19</a:t>
            </a:fld>
            <a:endParaRPr lang="zh-CN" altLang="en-US"/>
          </a:p>
        </p:txBody>
      </p:sp>
    </p:spTree>
  </p:cSld>
  <p:clrMapOvr>
    <a:masterClrMapping/>
  </p:clrMapOvr>
  <p:hf hdr="0" ftr="0"/>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674537AA-9E7D-4467-9071-74C77A3B4B3A}" type="slidenum">
              <a:rPr lang="zh-CN" altLang="zh-CN"/>
              <a:t>‹#›</a:t>
            </a:fld>
            <a:r>
              <a:rPr lang="zh-CN" altLang="zh-CN"/>
              <a:t>/</a:t>
            </a:r>
            <a:r>
              <a:rPr lang="zh-CN" altLang="en-US"/>
              <a:t>172</a:t>
            </a:r>
          </a:p>
        </p:txBody>
      </p:sp>
      <p:sp>
        <p:nvSpPr>
          <p:cNvPr id="8"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9"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650462A4-0F02-4229-941C-C19191A9C425}" type="datetime1">
              <a:rPr lang="zh-CN" altLang="en-US"/>
              <a:t>2023/9/19</a:t>
            </a:fld>
            <a:endParaRPr lang="zh-CN" altLang="en-US"/>
          </a:p>
        </p:txBody>
      </p:sp>
    </p:spTree>
  </p:cSld>
  <p:clrMapOvr>
    <a:masterClrMapping/>
  </p:clrMapOvr>
  <p:hf hdr="0" ftr="0"/>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C37AA6E0-F32E-4051-A2E7-2022182FEE53}" type="slidenum">
              <a:rPr lang="zh-CN" altLang="zh-CN"/>
              <a:t>‹#›</a:t>
            </a:fld>
            <a:r>
              <a:rPr lang="zh-CN" altLang="zh-CN"/>
              <a:t>/</a:t>
            </a:r>
            <a:r>
              <a:rPr lang="zh-CN" altLang="en-US"/>
              <a:t>172</a:t>
            </a:r>
          </a:p>
        </p:txBody>
      </p:sp>
      <p:sp>
        <p:nvSpPr>
          <p:cNvPr id="4"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5"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FEFFCE39-11B6-48C6-8705-339229A6DE44}" type="datetime1">
              <a:rPr lang="zh-CN" altLang="en-US"/>
              <a:t>2023/9/19</a:t>
            </a:fld>
            <a:endParaRPr lang="zh-CN" altLang="en-US"/>
          </a:p>
        </p:txBody>
      </p:sp>
    </p:spTree>
  </p:cSld>
  <p:clrMapOvr>
    <a:masterClrMapping/>
  </p:clrMapOvr>
  <p:hf hdr="0" ftr="0"/>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25EC6116-3A9B-4B6C-BA09-919A058747D5}" type="slidenum">
              <a:rPr lang="zh-CN" altLang="zh-CN"/>
              <a:t>‹#›</a:t>
            </a:fld>
            <a:r>
              <a:rPr lang="zh-CN" altLang="zh-CN"/>
              <a:t>/136</a:t>
            </a:r>
          </a:p>
        </p:txBody>
      </p:sp>
      <p:sp>
        <p:nvSpPr>
          <p:cNvPr id="3" name="页脚占位符 2"/>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4" name="日期占位符 3"/>
          <p:cNvSpPr>
            <a:spLocks noGrp="1"/>
          </p:cNvSpPr>
          <p:nvPr>
            <p:ph type="dt" sz="half" idx="12"/>
          </p:nvPr>
        </p:nvSpPr>
        <p:spPr/>
        <p:txBody>
          <a:bodyPr/>
          <a:lstStyle>
            <a:lvl1pPr marL="0" indent="0">
              <a:spcBef>
                <a:spcPct val="20000"/>
              </a:spcBef>
              <a:buClr>
                <a:schemeClr val="tx1"/>
              </a:buClr>
              <a:buSzPct val="100000"/>
              <a:buFont typeface="Arial" panose="020B0604020202020204" pitchFamily="34" charset="0"/>
              <a:buNone/>
              <a:defRPr/>
            </a:lvl1pPr>
          </a:lstStyle>
          <a:p>
            <a:pPr>
              <a:buClr>
                <a:srgbClr val="000000"/>
              </a:buClr>
              <a:defRPr/>
            </a:pPr>
            <a:fld id="{F7818C66-D48C-452A-9ABD-EDB6B908F219}" type="datetime1">
              <a:rPr lang="zh-CN" altLang="en-US"/>
              <a:t>2023/9/19</a:t>
            </a:fld>
            <a:endParaRPr lang="zh-CN" altLang="en-US"/>
          </a:p>
        </p:txBody>
      </p:sp>
    </p:spTree>
  </p:cSld>
  <p:clrMapOvr>
    <a:masterClrMapping/>
  </p:clrMapOvr>
  <p:hf hdr="0" ftr="0"/>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67F81442-498F-41A8-B2D0-FA2733D3D054}" type="slidenum">
              <a:rPr lang="zh-CN" altLang="zh-CN"/>
              <a:t>‹#›</a:t>
            </a:fld>
            <a:r>
              <a:rPr lang="zh-CN" altLang="zh-CN"/>
              <a:t>/</a:t>
            </a:r>
            <a:r>
              <a:rPr lang="zh-CN" altLang="en-US"/>
              <a:t>172</a:t>
            </a:r>
          </a:p>
        </p:txBody>
      </p:sp>
      <p:sp>
        <p:nvSpPr>
          <p:cNvPr id="6"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7"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D90ECF4D-A3E3-42DD-A701-AC249916FCCD}" type="datetime1">
              <a:rPr lang="zh-CN" altLang="en-US"/>
              <a:t>2023/9/19</a:t>
            </a:fld>
            <a:endParaRPr lang="zh-CN" altLang="en-US"/>
          </a:p>
        </p:txBody>
      </p:sp>
    </p:spTree>
  </p:cSld>
  <p:clrMapOvr>
    <a:masterClrMapping/>
  </p:clrMapOvr>
  <p:hf hdr="0" ftr="0"/>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0478797F-4D1A-499D-BD2B-14A41E92DCF4}" type="slidenum">
              <a:rPr lang="zh-CN" altLang="zh-CN"/>
              <a:t>‹#›</a:t>
            </a:fld>
            <a:r>
              <a:rPr lang="zh-CN" altLang="zh-CN"/>
              <a:t>/</a:t>
            </a:r>
            <a:r>
              <a:rPr lang="zh-CN" altLang="en-US"/>
              <a:t>172</a:t>
            </a:r>
          </a:p>
        </p:txBody>
      </p:sp>
      <p:sp>
        <p:nvSpPr>
          <p:cNvPr id="6"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7"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E483D488-0611-442F-80DE-18526EA4B7F0}" type="datetime1">
              <a:rPr lang="zh-CN" altLang="en-US"/>
              <a:t>2023/9/19</a:t>
            </a:fld>
            <a:endParaRPr lang="zh-CN" altLang="en-US"/>
          </a:p>
        </p:txBody>
      </p:sp>
    </p:spTree>
  </p:cSld>
  <p:clrMapOvr>
    <a:masterClrMapping/>
  </p:clrMapOvr>
  <p:hf hdr="0" ftr="0"/>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2BC9C4C9-FF72-48ED-A116-E33441E7959E}" type="slidenum">
              <a:rPr lang="zh-CN" altLang="zh-CN"/>
              <a:t>‹#›</a:t>
            </a:fld>
            <a:r>
              <a:rPr lang="zh-CN" altLang="zh-CN"/>
              <a:t>/</a:t>
            </a:r>
            <a:r>
              <a:rPr lang="zh-CN" altLang="en-US"/>
              <a:t>172</a:t>
            </a:r>
          </a:p>
        </p:txBody>
      </p:sp>
      <p:sp>
        <p:nvSpPr>
          <p:cNvPr id="5"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6"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C38C3A8C-649F-475D-85DD-90765E08F166}" type="datetime1">
              <a:rPr lang="zh-CN" altLang="en-US"/>
              <a:t>2023/9/19</a:t>
            </a:fld>
            <a:endParaRPr lang="zh-CN" altLang="en-US"/>
          </a:p>
        </p:txBody>
      </p:sp>
    </p:spTree>
  </p:cSld>
  <p:clrMapOvr>
    <a:masterClrMapping/>
  </p:clrMapOvr>
  <p:hf hdr="0" ftr="0"/>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6700" y="115888"/>
            <a:ext cx="2070100" cy="621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06400" y="115888"/>
            <a:ext cx="6090294" cy="621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4"/>
          <p:cNvSpPr>
            <a:spLocks noGrp="1"/>
          </p:cNvSpPr>
          <p:nvPr>
            <p:ph type="sldNum" sz="quarter" idx="10"/>
          </p:nvPr>
        </p:nvSpPr>
        <p:spPr/>
        <p:txBody>
          <a:bodyPr/>
          <a:lstStyle>
            <a:lvl1pPr eaLnBrk="0" hangingPunct="0">
              <a:spcBef>
                <a:spcPct val="20000"/>
              </a:spcBef>
              <a:buClr>
                <a:schemeClr val="tx1"/>
              </a:buClr>
              <a:buSzPct val="100000"/>
              <a:defRPr/>
            </a:lvl1pPr>
          </a:lstStyle>
          <a:p>
            <a:pPr>
              <a:buClr>
                <a:srgbClr val="000000"/>
              </a:buClr>
              <a:defRPr/>
            </a:pPr>
            <a:r>
              <a:rPr lang="zh-CN" altLang="zh-CN"/>
              <a:t>1-</a:t>
            </a:r>
            <a:fld id="{A38464A8-4E51-4DE1-8188-D232ADA08589}" type="slidenum">
              <a:rPr lang="zh-CN" altLang="zh-CN"/>
              <a:t>‹#›</a:t>
            </a:fld>
            <a:r>
              <a:rPr lang="zh-CN" altLang="zh-CN"/>
              <a:t>/</a:t>
            </a:r>
            <a:r>
              <a:rPr lang="zh-CN" altLang="en-US"/>
              <a:t>172</a:t>
            </a:r>
          </a:p>
        </p:txBody>
      </p:sp>
      <p:sp>
        <p:nvSpPr>
          <p:cNvPr id="5" name="Rectangle 15"/>
          <p:cNvSpPr>
            <a:spLocks noGrp="1"/>
          </p:cNvSpPr>
          <p:nvPr>
            <p:ph type="ftr" sz="quarter" idx="11"/>
          </p:nvPr>
        </p:nvSpPr>
        <p:spPr/>
        <p:txBody>
          <a:bodyPr/>
          <a:lstStyle>
            <a:lvl1pPr>
              <a:spcBef>
                <a:spcPct val="20000"/>
              </a:spcBef>
              <a:buClr>
                <a:schemeClr val="tx1"/>
              </a:buClr>
              <a:buSzPct val="100000"/>
              <a:defRPr/>
            </a:lvl1pPr>
          </a:lstStyle>
          <a:p>
            <a:pPr>
              <a:buClr>
                <a:srgbClr val="000000"/>
              </a:buClr>
              <a:defRPr/>
            </a:pPr>
            <a:endParaRPr lang="en-US" altLang="x-none"/>
          </a:p>
        </p:txBody>
      </p:sp>
      <p:sp>
        <p:nvSpPr>
          <p:cNvPr id="6" name="Rectangle 16"/>
          <p:cNvSpPr>
            <a:spLocks noGrp="1"/>
          </p:cNvSpPr>
          <p:nvPr>
            <p:ph type="dt" sz="half" idx="12"/>
          </p:nvPr>
        </p:nvSpPr>
        <p:spPr/>
        <p:txBody>
          <a:bodyPr/>
          <a:lstStyle>
            <a:lvl1pPr>
              <a:spcBef>
                <a:spcPct val="20000"/>
              </a:spcBef>
              <a:buClr>
                <a:schemeClr val="tx1"/>
              </a:buClr>
              <a:buSzPct val="100000"/>
              <a:defRPr/>
            </a:lvl1pPr>
          </a:lstStyle>
          <a:p>
            <a:pPr>
              <a:buClr>
                <a:srgbClr val="000000"/>
              </a:buClr>
              <a:defRPr/>
            </a:pPr>
            <a:fld id="{651BE99A-7F07-464D-A232-EB9D46607D1B}" type="datetime1">
              <a:rPr lang="zh-CN" altLang="en-US"/>
              <a:t>2023/9/19</a:t>
            </a:fld>
            <a:endParaRPr lang="zh-CN" altLang="en-US"/>
          </a:p>
        </p:txBody>
      </p:sp>
    </p:spTree>
  </p:cSld>
  <p:clrMapOvr>
    <a:masterClrMapping/>
  </p:clrMapOvr>
  <p:hf hdr="0" ftr="0"/>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5"/>
          <p:cNvSpPr>
            <a:spLocks noChangeArrowheads="1"/>
          </p:cNvSpPr>
          <p:nvPr/>
        </p:nvSpPr>
        <p:spPr bwMode="auto">
          <a:xfrm>
            <a:off x="3813175" y="6248400"/>
            <a:ext cx="1477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eaLnBrk="1" hangingPunct="1">
              <a:defRPr/>
            </a:pPr>
            <a:fld id="{3E8DF493-7A94-475A-A7E0-DF2C4A8EBBBE}" type="datetime1">
              <a:rPr kumimoji="0" lang="zh-CN" altLang="en-US" smtClean="0">
                <a:solidFill>
                  <a:srgbClr val="000000"/>
                </a:solidFill>
                <a:latin typeface="Tahoma" panose="020B0604030504040204" pitchFamily="34" charset="0"/>
              </a:rPr>
              <a:t>2023/9/19</a:t>
            </a:fld>
            <a:r>
              <a:rPr kumimoji="0" lang="en-US" altLang="zh-CN" smtClean="0">
                <a:solidFill>
                  <a:srgbClr val="000000"/>
                </a:solidFill>
                <a:latin typeface="Tahoma" panose="020B0604030504040204" pitchFamily="34" charset="0"/>
              </a:rPr>
              <a:t> Zhyi</a:t>
            </a:r>
          </a:p>
        </p:txBody>
      </p:sp>
      <p:pic>
        <p:nvPicPr>
          <p:cNvPr id="5"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5667375"/>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1" name="Rectangle 13"/>
          <p:cNvSpPr>
            <a:spLocks noGrp="1" noChangeArrowheads="1"/>
          </p:cNvSpPr>
          <p:nvPr>
            <p:ph type="ctrTitle" sz="quarter"/>
          </p:nvPr>
        </p:nvSpPr>
        <p:spPr>
          <a:xfrm>
            <a:off x="2049463"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7" name="Rectangle 2"/>
          <p:cNvSpPr>
            <a:spLocks noGrp="1" noChangeArrowheads="1"/>
          </p:cNvSpPr>
          <p:nvPr>
            <p:ph type="dt" sz="half" idx="10"/>
          </p:nvPr>
        </p:nvSpPr>
        <p:spPr>
          <a:xfrm>
            <a:off x="144463" y="6248400"/>
            <a:ext cx="1905000" cy="457200"/>
          </a:xfrm>
        </p:spPr>
        <p:txBody>
          <a:bodyPr anchor="b"/>
          <a:lstStyle>
            <a:lvl1pPr>
              <a:defRPr kumimoji="0" sz="1400" b="0">
                <a:solidFill>
                  <a:schemeClr val="bg2"/>
                </a:solidFill>
                <a:latin typeface="Tahoma" panose="020B0604030504040204" pitchFamily="34" charset="0"/>
                <a:ea typeface="宋体" panose="02010600030101010101" pitchFamily="2" charset="-122"/>
              </a:defRPr>
            </a:lvl1pPr>
          </a:lstStyle>
          <a:p>
            <a:pPr>
              <a:defRPr/>
            </a:pPr>
            <a:fld id="{2ED3A75E-E1FF-4F02-9012-CC145CD489F7}" type="datetime1">
              <a:rPr lang="zh-CN" altLang="en-US">
                <a:solidFill>
                  <a:srgbClr val="1C1C1C"/>
                </a:solidFill>
              </a:rPr>
              <a:t>2023/9/19</a:t>
            </a:fld>
            <a:endParaRPr lang="en-US" altLang="zh-CN">
              <a:solidFill>
                <a:srgbClr val="1C1C1C"/>
              </a:solidFill>
            </a:endParaRPr>
          </a:p>
        </p:txBody>
      </p:sp>
      <p:sp>
        <p:nvSpPr>
          <p:cNvPr id="8" name="Rectangle 3"/>
          <p:cNvSpPr>
            <a:spLocks noGrp="1" noChangeArrowheads="1"/>
          </p:cNvSpPr>
          <p:nvPr>
            <p:ph type="ftr" sz="quarter" idx="11"/>
          </p:nvPr>
        </p:nvSpPr>
        <p:spPr>
          <a:xfrm>
            <a:off x="3186113" y="6248400"/>
            <a:ext cx="2895600" cy="457200"/>
          </a:xfrm>
        </p:spPr>
        <p:txBody>
          <a:bodyPr anchor="b"/>
          <a:lstStyle>
            <a:lvl1pPr>
              <a:defRPr kumimoji="0" sz="1400" b="0">
                <a:solidFill>
                  <a:schemeClr val="bg2"/>
                </a:solidFill>
                <a:latin typeface="Tahoma" panose="020B0604030504040204" pitchFamily="34" charset="0"/>
                <a:ea typeface="宋体" panose="02010600030101010101" pitchFamily="2" charset="-122"/>
              </a:defRPr>
            </a:lvl1pPr>
          </a:lstStyle>
          <a:p>
            <a:pPr>
              <a:defRPr/>
            </a:pPr>
            <a:endParaRPr lang="en-US" altLang="zh-CN">
              <a:solidFill>
                <a:srgbClr val="1C1C1C"/>
              </a:solidFill>
            </a:endParaRPr>
          </a:p>
        </p:txBody>
      </p:sp>
      <p:sp>
        <p:nvSpPr>
          <p:cNvPr id="9" name="Rectangle 4"/>
          <p:cNvSpPr>
            <a:spLocks noGrp="1" noChangeArrowheads="1"/>
          </p:cNvSpPr>
          <p:nvPr>
            <p:ph type="sldNum" sz="quarter" idx="12"/>
          </p:nvPr>
        </p:nvSpPr>
        <p:spPr bwMode="auto">
          <a:xfrm>
            <a:off x="7065963" y="6191250"/>
            <a:ext cx="1905000" cy="457200"/>
          </a:xfrm>
          <a:prstGeom prst="rect">
            <a:avLst/>
          </a:prstGeom>
        </p:spPr>
        <p:txBody>
          <a:bodyPr vert="horz" wrap="square" lIns="91440" tIns="45720" rIns="91440" bIns="45720" numCol="1" anchor="b" anchorCtr="0" compatLnSpc="1"/>
          <a:lstStyle>
            <a:lvl1pPr algn="r">
              <a:spcBef>
                <a:spcPct val="0"/>
              </a:spcBef>
              <a:buClrTx/>
              <a:buSzTx/>
              <a:buFont typeface="Wingdings" panose="05000000000000000000" pitchFamily="2" charset="2"/>
              <a:buNone/>
              <a:defRPr>
                <a:solidFill>
                  <a:schemeClr val="bg2"/>
                </a:solidFill>
                <a:latin typeface="Tahoma" panose="020B0604030504040204" pitchFamily="34" charset="0"/>
              </a:defRPr>
            </a:lvl1pPr>
          </a:lstStyle>
          <a:p>
            <a:pPr>
              <a:defRPr/>
            </a:pPr>
            <a:fld id="{D473072E-838E-4D03-90F1-59C0F70E6C37}" type="slidenum">
              <a:rPr lang="en-US" altLang="zh-CN" sz="1400">
                <a:solidFill>
                  <a:srgbClr val="1C1C1C"/>
                </a:solidFill>
              </a:rPr>
              <a:t>‹#›</a:t>
            </a:fld>
            <a:endParaRPr lang="en-US" altLang="zh-CN" sz="1400">
              <a:solidFill>
                <a:srgbClr val="1C1C1C"/>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528403AE-646A-4D84-8A08-FBECE77CDE1B}" type="slidenum">
              <a:rPr lang="en-US"/>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4" name="Rectangle 10"/>
          <p:cNvSpPr>
            <a:spLocks noChangeArrowheads="1"/>
          </p:cNvSpPr>
          <p:nvPr/>
        </p:nvSpPr>
        <p:spPr bwMode="auto">
          <a:xfrm rot="10800000">
            <a:off x="266700" y="4889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endParaRPr lang="zh-CN" altLang="zh-CN" sz="2400" smtClean="0">
              <a:solidFill>
                <a:srgbClr val="000000"/>
              </a:solidFill>
              <a:latin typeface="Tahoma" panose="020B0604030504040204" pitchFamily="34" charset="0"/>
            </a:endParaRPr>
          </a:p>
        </p:txBody>
      </p:sp>
      <p:sp>
        <p:nvSpPr>
          <p:cNvPr id="2" name="标题 1"/>
          <p:cNvSpPr>
            <a:spLocks noGrp="1"/>
          </p:cNvSpPr>
          <p:nvPr>
            <p:ph type="title"/>
          </p:nvPr>
        </p:nvSpPr>
        <p:spPr>
          <a:xfrm>
            <a:off x="406400" y="-112712"/>
            <a:ext cx="7758113" cy="627062"/>
          </a:xfrm>
        </p:spPr>
        <p:txBody>
          <a:bodyPr/>
          <a:lstStyle>
            <a:lvl1pPr>
              <a:defRPr sz="40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000"/>
            </a:lvl1p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446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2E3FB357-E65C-4D0A-B2BD-E9D3F2E2CEF1}" type="datetime1">
              <a:rPr lang="zh-CN" altLang="en-US"/>
              <a:t>2023/9/19</a:t>
            </a:fld>
            <a:endParaRPr lang="en-US" altLang="zh-CN"/>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ltLang="zh-CN"/>
          </a:p>
        </p:txBody>
      </p:sp>
      <p:sp>
        <p:nvSpPr>
          <p:cNvPr id="3" name="Rectangle 16"/>
          <p:cNvSpPr>
            <a:spLocks noGrp="1" noChangeArrowheads="1"/>
          </p:cNvSpPr>
          <p:nvPr>
            <p:ph type="dt" sz="half" idx="11"/>
          </p:nvPr>
        </p:nvSpPr>
        <p:spPr/>
        <p:txBody>
          <a:bodyPr/>
          <a:lstStyle>
            <a:lvl1pPr>
              <a:defRPr/>
            </a:lvl1pPr>
          </a:lstStyle>
          <a:p>
            <a:pPr>
              <a:defRPr/>
            </a:pPr>
            <a:fld id="{4594163E-692F-490A-A1F0-9146B03250A3}" type="datetime1">
              <a:rPr lang="zh-CN" altLang="en-US"/>
              <a:t>2023/9/19</a:t>
            </a:fld>
            <a:endParaRPr lang="en-US" altLang="zh-CN"/>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2288" y="762000"/>
            <a:ext cx="8178800" cy="744538"/>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164465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44650"/>
            <a:ext cx="4038600" cy="4525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221191F6-2069-464C-99BF-FB1606958773}" type="datetime1">
              <a:rPr lang="zh-CN" altLang="en-US"/>
              <a:t>2023/9/19</a:t>
            </a:fld>
            <a:endParaRPr lang="en-US" altLang="zh-CN"/>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06400" y="115888"/>
            <a:ext cx="7758113" cy="627062"/>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57200" y="901700"/>
            <a:ext cx="4038600" cy="543401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剪贴画占位符 3"/>
          <p:cNvSpPr>
            <a:spLocks noGrp="1"/>
          </p:cNvSpPr>
          <p:nvPr>
            <p:ph type="clipArt" sz="half" idx="2"/>
          </p:nvPr>
        </p:nvSpPr>
        <p:spPr>
          <a:xfrm>
            <a:off x="4648200" y="901700"/>
            <a:ext cx="4038600" cy="5434013"/>
          </a:xfrm>
        </p:spPr>
        <p:txBody>
          <a:bodyPr/>
          <a:lstStyle/>
          <a:p>
            <a:pPr lvl="0"/>
            <a:endParaRPr lang="zh-CN" altLang="en-US" noProof="0"/>
          </a:p>
        </p:txBody>
      </p:sp>
      <p:sp>
        <p:nvSpPr>
          <p:cNvPr id="5" name="Rectangle 15"/>
          <p:cNvSpPr>
            <a:spLocks noGrp="1" noChangeArrowheads="1"/>
          </p:cNvSpPr>
          <p:nvPr>
            <p:ph type="ftr" sz="quarter" idx="10"/>
          </p:nvPr>
        </p:nvSpPr>
        <p:spPr/>
        <p:txBody>
          <a:bodyPr/>
          <a:lstStyle>
            <a:lvl1pPr>
              <a:defRPr/>
            </a:lvl1pPr>
          </a:lstStyle>
          <a:p>
            <a:pPr>
              <a:defRPr/>
            </a:pPr>
            <a:endParaRPr lang="en-US" altLang="zh-CN"/>
          </a:p>
        </p:txBody>
      </p:sp>
      <p:sp>
        <p:nvSpPr>
          <p:cNvPr id="6" name="Rectangle 16"/>
          <p:cNvSpPr>
            <a:spLocks noGrp="1" noChangeArrowheads="1"/>
          </p:cNvSpPr>
          <p:nvPr>
            <p:ph type="dt" sz="half" idx="11"/>
          </p:nvPr>
        </p:nvSpPr>
        <p:spPr/>
        <p:txBody>
          <a:bodyPr/>
          <a:lstStyle>
            <a:lvl1pPr>
              <a:defRPr/>
            </a:lvl1pPr>
          </a:lstStyle>
          <a:p>
            <a:pPr>
              <a:defRPr/>
            </a:pPr>
            <a:fld id="{687C97BB-BD71-4DBF-9E55-4730D08E2921}" type="datetime1">
              <a:rPr lang="zh-CN" altLang="en-US"/>
              <a:t>2023/9/19</a:t>
            </a:fld>
            <a:endParaRPr lang="en-US" altLang="zh-CN"/>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4" name="Picture 9" descr="GIF-3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3888"/>
            <a:ext cx="464026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40" tIns="41020" rIns="82040" bIns="41020"/>
          <a:lstStyle>
            <a:lvl1pPr algn="l">
              <a:defRPr sz="3200" b="1">
                <a:solidFill>
                  <a:srgbClr val="FF0000"/>
                </a:solidFill>
              </a:defRPr>
            </a:lvl1pPr>
          </a:lstStyle>
          <a:p>
            <a:pPr lvl="0"/>
            <a:r>
              <a:rPr lang="zh-CN" altLang="en-US" noProof="1" smtClean="0"/>
              <a:t>单击此处编辑母版标题样式</a:t>
            </a:r>
          </a:p>
        </p:txBody>
      </p:sp>
      <p:sp>
        <p:nvSpPr>
          <p:cNvPr id="14"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40" tIns="41020" rIns="82040" bIns="41020"/>
          <a:lstStyle>
            <a:lvl1pPr>
              <a:defRPr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5" name="Rectangle 6"/>
          <p:cNvSpPr>
            <a:spLocks noGrp="1" noChangeArrowheads="1"/>
          </p:cNvSpPr>
          <p:nvPr>
            <p:ph type="sldNum" sz="quarter" idx="10"/>
          </p:nvPr>
        </p:nvSpPr>
        <p:spPr bwMode="auto">
          <a:xfrm>
            <a:off x="6550025" y="5692775"/>
            <a:ext cx="1730375" cy="403225"/>
          </a:xfrm>
          <a:prstGeom prst="rect">
            <a:avLst/>
          </a:prstGeom>
        </p:spPr>
        <p:txBody>
          <a:bodyPr vert="horz" wrap="square" lIns="82040" tIns="41020" rIns="82040" bIns="41020" numCol="1" anchor="t" anchorCtr="0" compatLnSpc="1"/>
          <a:lstStyle>
            <a:lvl1pPr algn="r">
              <a:defRPr sz="1300" b="1">
                <a:solidFill>
                  <a:srgbClr val="000000"/>
                </a:solidFill>
                <a:latin typeface="Arial" panose="020B0604020202020204" pitchFamily="34" charset="0"/>
              </a:defRPr>
            </a:lvl1pPr>
          </a:lstStyle>
          <a:p>
            <a:pPr>
              <a:spcBef>
                <a:spcPct val="20000"/>
              </a:spcBef>
              <a:buClr>
                <a:srgbClr val="000000"/>
              </a:buClr>
              <a:buSzPct val="100000"/>
              <a:buFont typeface="Wingdings" panose="05000000000000000000" pitchFamily="2" charset="2"/>
              <a:buChar char="n"/>
              <a:defRPr/>
            </a:pPr>
            <a:fld id="{93F41189-BB6E-43C5-84A2-75DF71B87134}" type="slidenum">
              <a:rPr lang="en-US" altLang="zh-CN"/>
              <a:t>‹#›</a:t>
            </a:fld>
            <a:endParaRPr lang="en-US" altLang="zh-CN"/>
          </a:p>
        </p:txBody>
      </p:sp>
      <p:sp>
        <p:nvSpPr>
          <p:cNvPr id="6" name="页脚占位符 1"/>
          <p:cNvSpPr>
            <a:spLocks noGrp="1"/>
          </p:cNvSpPr>
          <p:nvPr>
            <p:ph type="ftr" sz="quarter" idx="11"/>
          </p:nvPr>
        </p:nvSpPr>
        <p:spPr/>
        <p:txBody>
          <a:bodyPr/>
          <a:lstStyle>
            <a:lvl1pPr>
              <a:defRPr/>
            </a:lvl1pPr>
          </a:lstStyle>
          <a:p>
            <a:pPr>
              <a:defRPr/>
            </a:pPr>
            <a:endParaRPr lang="en-US" altLang="zh-CN"/>
          </a:p>
        </p:txBody>
      </p:sp>
      <p:sp>
        <p:nvSpPr>
          <p:cNvPr id="7" name="日期占位符 2"/>
          <p:cNvSpPr>
            <a:spLocks noGrp="1"/>
          </p:cNvSpPr>
          <p:nvPr>
            <p:ph type="dt" sz="half" idx="12"/>
          </p:nvPr>
        </p:nvSpPr>
        <p:spPr/>
        <p:txBody>
          <a:bodyPr/>
          <a:lstStyle>
            <a:lvl1pPr>
              <a:defRPr/>
            </a:lvl1pPr>
          </a:lstStyle>
          <a:p>
            <a:pPr>
              <a:defRPr/>
            </a:pPr>
            <a:fld id="{881ED422-4AD9-414F-9F82-2DC4F78782C4}" type="datetime1">
              <a:rPr lang="zh-CN" altLang="en-US"/>
              <a:t>2023/9/19</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p:nvPr/>
        </p:nvGrpSpPr>
        <p:grpSpPr bwMode="auto">
          <a:xfrm>
            <a:off x="42863" y="1852613"/>
            <a:ext cx="8910637" cy="2527300"/>
            <a:chOff x="24" y="1157"/>
            <a:chExt cx="5613" cy="1592"/>
          </a:xfrm>
        </p:grpSpPr>
        <p:sp>
          <p:nvSpPr>
            <p:cNvPr id="5" name="Line 7"/>
            <p:cNvSpPr>
              <a:spLocks noChangeShapeType="1"/>
            </p:cNvSpPr>
            <p:nvPr/>
          </p:nvSpPr>
          <p:spPr bwMode="auto">
            <a:xfrm>
              <a:off x="24" y="1892"/>
              <a:ext cx="971"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6" name="Line 8"/>
            <p:cNvSpPr>
              <a:spLocks noChangeShapeType="1"/>
            </p:cNvSpPr>
            <p:nvPr/>
          </p:nvSpPr>
          <p:spPr bwMode="auto">
            <a:xfrm>
              <a:off x="1084" y="1157"/>
              <a:ext cx="0" cy="65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 name="Line 9"/>
            <p:cNvSpPr>
              <a:spLocks noChangeShapeType="1"/>
            </p:cNvSpPr>
            <p:nvPr/>
          </p:nvSpPr>
          <p:spPr bwMode="auto">
            <a:xfrm>
              <a:off x="1083" y="1981"/>
              <a:ext cx="0" cy="768"/>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8" name="Line 10"/>
            <p:cNvSpPr>
              <a:spLocks noChangeShapeType="1"/>
            </p:cNvSpPr>
            <p:nvPr/>
          </p:nvSpPr>
          <p:spPr bwMode="auto">
            <a:xfrm>
              <a:off x="1184" y="1892"/>
              <a:ext cx="4453"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pic>
        <p:nvPicPr>
          <p:cNvPr id="9"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5732463"/>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42863" y="2433638"/>
            <a:ext cx="1724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0" tIns="45695" rIns="91390" bIns="45695">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defRPr/>
            </a:pPr>
            <a:r>
              <a:rPr lang="zh-CN" altLang="en-US" b="1" dirty="0" smtClean="0">
                <a:solidFill>
                  <a:srgbClr val="3333FF"/>
                </a:solidFill>
                <a:ea typeface="华文行楷" panose="02010800040101010101" pitchFamily="2" charset="-122"/>
              </a:rPr>
              <a:t>交换与网络</a:t>
            </a:r>
          </a:p>
        </p:txBody>
      </p:sp>
      <p:sp>
        <p:nvSpPr>
          <p:cNvPr id="165901" name="Rectangle 13"/>
          <p:cNvSpPr>
            <a:spLocks noGrp="1" noChangeArrowheads="1"/>
          </p:cNvSpPr>
          <p:nvPr>
            <p:ph type="ctrTitle" sz="quarter"/>
          </p:nvPr>
        </p:nvSpPr>
        <p:spPr>
          <a:xfrm>
            <a:off x="2049469"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BDF09D67-94E3-4922-93AC-7D1F93E965D4}" type="slidenum">
              <a:rPr lang="en-US" altLang="zh-CN"/>
              <a:t>‹#›</a:t>
            </a:fld>
            <a:endParaRPr lang="en-US" altLang="zh-CN"/>
          </a:p>
        </p:txBody>
      </p:sp>
      <p:sp>
        <p:nvSpPr>
          <p:cNvPr id="5"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6"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74CB9160-198E-4D40-B6FA-3BFEB165FD13}" type="datetime6">
              <a:rPr lang="zh-CN" altLang="en-US"/>
              <a:t>2023年9月</a:t>
            </a:fld>
            <a:endParaRPr lang="en-US" altLang="zh-CN"/>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68316" y="836617"/>
            <a:ext cx="3990975"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836617"/>
            <a:ext cx="3992562"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r>
              <a:rPr lang="en-US" altLang="zh-CN"/>
              <a:t>2-</a:t>
            </a:r>
            <a:fld id="{C9E84154-D479-4BB4-B92B-27C08C028C45}" type="slidenum">
              <a:rPr lang="en-US" altLang="zh-CN"/>
              <a:t>‹#›</a:t>
            </a:fld>
            <a:endParaRPr lang="en-US" altLang="zh-CN"/>
          </a:p>
        </p:txBody>
      </p:sp>
      <p:sp>
        <p:nvSpPr>
          <p:cNvPr id="6"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7" name="Rectangle 16"/>
          <p:cNvSpPr>
            <a:spLocks noGrp="1" noChangeArrowheads="1"/>
          </p:cNvSpPr>
          <p:nvPr>
            <p:ph type="dt" sz="half" idx="12"/>
          </p:nvPr>
        </p:nvSpPr>
        <p:spPr>
          <a:xfrm>
            <a:off x="381000" y="6540500"/>
            <a:ext cx="1574800" cy="303213"/>
          </a:xfrm>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165BD24E-A829-45D5-9125-DA0755A7CEA6}" type="datetime6">
              <a:rPr lang="zh-CN" altLang="en-US"/>
              <a:t>2023年9月</a:t>
            </a:fld>
            <a:endParaRPr lang="en-US" altLang="zh-CN"/>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6D82DCF5-6C44-41F3-BF9C-58008CBB2EBF}" type="slidenum">
              <a:rPr lang="en-US" altLang="zh-CN"/>
              <a:t>‹#›</a:t>
            </a:fld>
            <a:endParaRPr lang="en-US" altLang="zh-CN"/>
          </a:p>
        </p:txBody>
      </p:sp>
      <p:sp>
        <p:nvSpPr>
          <p:cNvPr id="3"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4"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9DB4D97B-7A4C-4CCC-89D0-6CC75F7F2935}" type="datetime6">
              <a:rPr lang="zh-CN" altLang="en-US"/>
              <a:t>2023年9月</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457200"/>
            <a:ext cx="56769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56083DEC-449B-44D4-8C3E-F054FC78F901}" type="slidenum">
              <a:rPr lang="en-US"/>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50865" y="111125"/>
            <a:ext cx="5832475" cy="509588"/>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68316" y="836617"/>
            <a:ext cx="3990975" cy="547211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11688" y="836617"/>
            <a:ext cx="3992562" cy="26590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11688" y="3648079"/>
            <a:ext cx="3992562" cy="266065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B1EF19AF-74D8-4814-A3E9-90C068E33B86}" type="slidenum">
              <a:rPr lang="en-US" altLang="zh-CN"/>
              <a:t>‹#›</a:t>
            </a:fld>
            <a:endParaRPr lang="en-US" altLang="zh-CN"/>
          </a:p>
        </p:txBody>
      </p:sp>
      <p:sp>
        <p:nvSpPr>
          <p:cNvPr id="7"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8"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76D7CEB3-4178-41D6-9932-89C8E8CF4529}" type="datetime6">
              <a:rPr lang="zh-CN" altLang="en-US"/>
              <a:t>2023年9月</a:t>
            </a:fld>
            <a:endParaRPr lang="en-US" altLang="zh-CN"/>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9" y="111125"/>
            <a:ext cx="8135937" cy="61976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5A7D8E5E-6171-42C7-882D-8AAF31421948}" type="slidenum">
              <a:rPr lang="en-US" altLang="zh-CN"/>
              <a:t>‹#›</a:t>
            </a:fld>
            <a:endParaRPr lang="en-US" altLang="zh-CN"/>
          </a:p>
        </p:txBody>
      </p:sp>
      <p:sp>
        <p:nvSpPr>
          <p:cNvPr id="4"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5"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473A1E37-E147-4416-86D8-45525D231329}" type="datetime6">
              <a:rPr lang="zh-CN" altLang="en-US"/>
              <a:t>2023年9月</a:t>
            </a:fld>
            <a:endParaRPr lang="en-US" altLang="zh-CN"/>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EE2F9A6-8D62-4155-A8EC-2E051E0CE73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59FA998-850D-4D04-ABD7-1D2E37B92C8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9D8047F-2A93-440B-A1F0-ACC902115DF9}"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9D150F8D-51E2-40A6-80D4-857BF8563BC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9" name="Rectangle 6"/>
          <p:cNvSpPr>
            <a:spLocks noGrp="1" noChangeArrowheads="1"/>
          </p:cNvSpPr>
          <p:nvPr>
            <p:ph type="sldNum" sz="quarter" idx="12"/>
          </p:nvPr>
        </p:nvSpPr>
        <p:spPr/>
        <p:txBody>
          <a:bodyPr/>
          <a:lstStyle>
            <a:lvl1pPr>
              <a:defRPr/>
            </a:lvl1pPr>
          </a:lstStyle>
          <a:p>
            <a:pPr>
              <a:defRPr/>
            </a:pPr>
            <a:fld id="{8E28077F-42FE-422E-9904-695C2297EC7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5" name="Rectangle 6"/>
          <p:cNvSpPr>
            <a:spLocks noGrp="1" noChangeArrowheads="1"/>
          </p:cNvSpPr>
          <p:nvPr>
            <p:ph type="sldNum" sz="quarter" idx="12"/>
          </p:nvPr>
        </p:nvSpPr>
        <p:spPr/>
        <p:txBody>
          <a:bodyPr/>
          <a:lstStyle>
            <a:lvl1pPr>
              <a:defRPr/>
            </a:lvl1pPr>
          </a:lstStyle>
          <a:p>
            <a:pPr>
              <a:defRPr/>
            </a:pPr>
            <a:fld id="{0BF5EEB3-8862-4439-AA24-29727F6C2E9A}"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4" name="Rectangle 6"/>
          <p:cNvSpPr>
            <a:spLocks noGrp="1" noChangeArrowheads="1"/>
          </p:cNvSpPr>
          <p:nvPr>
            <p:ph type="sldNum" sz="quarter" idx="12"/>
          </p:nvPr>
        </p:nvSpPr>
        <p:spPr/>
        <p:txBody>
          <a:bodyPr/>
          <a:lstStyle>
            <a:lvl1pPr>
              <a:defRPr/>
            </a:lvl1pPr>
          </a:lstStyle>
          <a:p>
            <a:pPr>
              <a:defRPr/>
            </a:pPr>
            <a:fld id="{50AA33E7-A452-4954-BD02-5199F7EF6A02}"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F6A92C76-5741-4154-B745-192DC803222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3152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p:txBody>
          <a:bodyPr/>
          <a:lstStyle>
            <a:lvl1pPr>
              <a:defRPr/>
            </a:lvl1pPr>
          </a:lstStyle>
          <a:p>
            <a:pPr>
              <a:defRPr/>
            </a:pPr>
            <a:fld id="{C9F4CFF8-F297-4994-BDB5-29BB3CDAF421}" type="slidenum">
              <a:rPr lang="en-US"/>
              <a:t>‹#›</a:t>
            </a:fld>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755576" y="612775"/>
            <a:ext cx="652311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A36D832-4CB6-468E-A88C-EE1820509F5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69741DD-000C-4002-B359-49FF9C7D9A91}"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984E0F9-04BE-4D32-AF62-AA8BE20720A2}"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DCC4C1F-B5BA-4F6A-B215-240DB0420388}"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p:nvPr/>
        </p:nvGrpSpPr>
        <p:grpSpPr bwMode="auto">
          <a:xfrm>
            <a:off x="42863" y="1852613"/>
            <a:ext cx="8910637" cy="2527300"/>
            <a:chOff x="24" y="1157"/>
            <a:chExt cx="5613" cy="1592"/>
          </a:xfrm>
        </p:grpSpPr>
        <p:sp>
          <p:nvSpPr>
            <p:cNvPr id="5" name="Line 7"/>
            <p:cNvSpPr>
              <a:spLocks noChangeShapeType="1"/>
            </p:cNvSpPr>
            <p:nvPr/>
          </p:nvSpPr>
          <p:spPr bwMode="auto">
            <a:xfrm>
              <a:off x="24" y="1892"/>
              <a:ext cx="971"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6" name="Line 8"/>
            <p:cNvSpPr>
              <a:spLocks noChangeShapeType="1"/>
            </p:cNvSpPr>
            <p:nvPr/>
          </p:nvSpPr>
          <p:spPr bwMode="auto">
            <a:xfrm>
              <a:off x="1084" y="1157"/>
              <a:ext cx="0" cy="65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 name="Line 9"/>
            <p:cNvSpPr>
              <a:spLocks noChangeShapeType="1"/>
            </p:cNvSpPr>
            <p:nvPr/>
          </p:nvSpPr>
          <p:spPr bwMode="auto">
            <a:xfrm>
              <a:off x="1083" y="1981"/>
              <a:ext cx="0" cy="768"/>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8" name="Line 10"/>
            <p:cNvSpPr>
              <a:spLocks noChangeShapeType="1"/>
            </p:cNvSpPr>
            <p:nvPr/>
          </p:nvSpPr>
          <p:spPr bwMode="auto">
            <a:xfrm>
              <a:off x="1184" y="1892"/>
              <a:ext cx="4453"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pic>
        <p:nvPicPr>
          <p:cNvPr id="9"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5732463"/>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42863" y="2433638"/>
            <a:ext cx="1724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0" tIns="45695" rIns="91390" bIns="45695">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defRPr/>
            </a:pPr>
            <a:r>
              <a:rPr lang="zh-CN" altLang="en-US" b="1" dirty="0" smtClean="0">
                <a:solidFill>
                  <a:srgbClr val="3333FF"/>
                </a:solidFill>
                <a:ea typeface="华文行楷" panose="02010800040101010101" pitchFamily="2" charset="-122"/>
              </a:rPr>
              <a:t>交换与网络</a:t>
            </a:r>
          </a:p>
        </p:txBody>
      </p:sp>
      <p:sp>
        <p:nvSpPr>
          <p:cNvPr id="165901" name="Rectangle 13"/>
          <p:cNvSpPr>
            <a:spLocks noGrp="1" noChangeArrowheads="1"/>
          </p:cNvSpPr>
          <p:nvPr>
            <p:ph type="ctrTitle" sz="quarter"/>
          </p:nvPr>
        </p:nvSpPr>
        <p:spPr>
          <a:xfrm>
            <a:off x="2049469"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B149C2F6-26EC-4139-AF33-318F77150B5F}" type="slidenum">
              <a:rPr lang="en-US" altLang="zh-CN"/>
              <a:t>‹#›</a:t>
            </a:fld>
            <a:endParaRPr lang="en-US" altLang="zh-CN"/>
          </a:p>
        </p:txBody>
      </p:sp>
      <p:sp>
        <p:nvSpPr>
          <p:cNvPr id="5"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68316" y="836617"/>
            <a:ext cx="3990975"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836617"/>
            <a:ext cx="3992562"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r>
              <a:rPr lang="en-US" altLang="zh-CN"/>
              <a:t>2-</a:t>
            </a:r>
            <a:fld id="{8813E549-3D01-4716-B521-2A2C06A0AC75}" type="slidenum">
              <a:rPr lang="en-US" altLang="zh-CN"/>
              <a:t>‹#›</a:t>
            </a:fld>
            <a:endParaRPr lang="en-US" altLang="zh-CN"/>
          </a:p>
        </p:txBody>
      </p:sp>
      <p:sp>
        <p:nvSpPr>
          <p:cNvPr id="6"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7" name="Rectangle 16"/>
          <p:cNvSpPr>
            <a:spLocks noGrp="1" noChangeArrowheads="1"/>
          </p:cNvSpPr>
          <p:nvPr>
            <p:ph type="dt" sz="half" idx="12"/>
          </p:nvPr>
        </p:nvSpPr>
        <p:spPr>
          <a:xfrm>
            <a:off x="381000" y="6540500"/>
            <a:ext cx="1574800" cy="303213"/>
          </a:xfrm>
          <a:prstGeom prst="rect">
            <a:avLst/>
          </a:prstGeom>
        </p:spPr>
        <p:txBody>
          <a:bodyPr/>
          <a:lstStyle>
            <a:lvl1pPr>
              <a:defRPr/>
            </a:lvl1pPr>
          </a:lstStyle>
          <a:p>
            <a:pPr>
              <a:spcBef>
                <a:spcPct val="20000"/>
              </a:spcBef>
              <a:buClr>
                <a:srgbClr val="000000"/>
              </a:buClr>
              <a:buSzPct val="100000"/>
              <a:buFont typeface="Wingdings" panose="05000000000000000000" pitchFamily="2" charset="2"/>
              <a:buChar char="n"/>
              <a:defRPr/>
            </a:pPr>
            <a:fld id="{165BD24E-A829-45D5-9125-DA0755A7CEA6}" type="datetime6">
              <a:rPr lang="zh-CN" altLang="en-US" sz="1400">
                <a:solidFill>
                  <a:srgbClr val="000000"/>
                </a:solidFill>
                <a:latin typeface="Times New Roman" panose="02020603050405020304" pitchFamily="18" charset="0"/>
              </a:rPr>
              <a:t>2023年9月</a:t>
            </a:fld>
            <a:endParaRPr lang="en-US" altLang="zh-CN" sz="1400">
              <a:solidFill>
                <a:srgbClr val="000000"/>
              </a:solidFill>
              <a:latin typeface="Times New Roman" panose="02020603050405020304" pitchFamily="18" charset="0"/>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D92C70FB-924D-4E21-B7BA-119FE0B0C2F5}" type="slidenum">
              <a:rPr lang="en-US" altLang="zh-CN"/>
              <a:t>‹#›</a:t>
            </a:fld>
            <a:endParaRPr lang="en-US" altLang="zh-CN"/>
          </a:p>
        </p:txBody>
      </p:sp>
      <p:sp>
        <p:nvSpPr>
          <p:cNvPr id="3"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4" name="Rectangle 16"/>
          <p:cNvSpPr>
            <a:spLocks noGrp="1" noChangeArrowheads="1"/>
          </p:cNvSpPr>
          <p:nvPr>
            <p:ph type="dt" sz="half" idx="12"/>
          </p:nvPr>
        </p:nvSpPr>
        <p:spPr>
          <a:xfrm>
            <a:off x="381000" y="6554788"/>
            <a:ext cx="1574800" cy="303212"/>
          </a:xfrm>
          <a:prstGeom prst="rect">
            <a:avLst/>
          </a:prstGeom>
        </p:spPr>
        <p:txBody>
          <a:bodyPr/>
          <a:lstStyle>
            <a:lvl1pPr>
              <a:defRPr/>
            </a:lvl1pPr>
          </a:lstStyle>
          <a:p>
            <a:pPr>
              <a:spcBef>
                <a:spcPct val="20000"/>
              </a:spcBef>
              <a:buClr>
                <a:srgbClr val="000000"/>
              </a:buClr>
              <a:buSzPct val="100000"/>
              <a:buFont typeface="Wingdings" panose="05000000000000000000" pitchFamily="2" charset="2"/>
              <a:buChar char="n"/>
              <a:defRPr/>
            </a:pPr>
            <a:fld id="{9DB4D97B-7A4C-4CCC-89D0-6CC75F7F2935}" type="datetime6">
              <a:rPr lang="zh-CN" altLang="en-US" sz="1400">
                <a:solidFill>
                  <a:srgbClr val="000000"/>
                </a:solidFill>
                <a:latin typeface="Times New Roman" panose="02020603050405020304" pitchFamily="18" charset="0"/>
              </a:rPr>
              <a:t>2023年9月</a:t>
            </a:fld>
            <a:endParaRPr lang="en-US" altLang="zh-CN" sz="1400">
              <a:solidFill>
                <a:srgbClr val="000000"/>
              </a:solidFill>
              <a:latin typeface="Times New Roman" panose="02020603050405020304" pitchFamily="18" charset="0"/>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50865" y="111125"/>
            <a:ext cx="5832475" cy="509588"/>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68316" y="836617"/>
            <a:ext cx="3990975" cy="547211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11688" y="836617"/>
            <a:ext cx="3992562" cy="26590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11688" y="3648079"/>
            <a:ext cx="3992562" cy="266065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A19EE752-743C-459C-94B0-30A42D3F7ED8}" type="slidenum">
              <a:rPr lang="en-US" altLang="zh-CN"/>
              <a:t>‹#›</a:t>
            </a:fld>
            <a:endParaRPr lang="en-US" altLang="zh-CN"/>
          </a:p>
        </p:txBody>
      </p:sp>
      <p:sp>
        <p:nvSpPr>
          <p:cNvPr id="7"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8" name="Rectangle 16"/>
          <p:cNvSpPr>
            <a:spLocks noGrp="1" noChangeArrowheads="1"/>
          </p:cNvSpPr>
          <p:nvPr>
            <p:ph type="dt" sz="half" idx="12"/>
          </p:nvPr>
        </p:nvSpPr>
        <p:spPr>
          <a:xfrm>
            <a:off x="381000" y="6554788"/>
            <a:ext cx="1574800" cy="303212"/>
          </a:xfrm>
          <a:prstGeom prst="rect">
            <a:avLst/>
          </a:prstGeom>
        </p:spPr>
        <p:txBody>
          <a:bodyPr/>
          <a:lstStyle>
            <a:lvl1pPr>
              <a:defRPr/>
            </a:lvl1pPr>
          </a:lstStyle>
          <a:p>
            <a:pPr>
              <a:spcBef>
                <a:spcPct val="20000"/>
              </a:spcBef>
              <a:buClr>
                <a:srgbClr val="000000"/>
              </a:buClr>
              <a:buSzPct val="100000"/>
              <a:buFont typeface="Wingdings" panose="05000000000000000000" pitchFamily="2" charset="2"/>
              <a:buChar char="n"/>
              <a:defRPr/>
            </a:pPr>
            <a:fld id="{76D7CEB3-4178-41D6-9932-89C8E8CF4529}" type="datetime6">
              <a:rPr lang="zh-CN" altLang="en-US" sz="1400">
                <a:solidFill>
                  <a:srgbClr val="000000"/>
                </a:solidFill>
                <a:latin typeface="Times New Roman" panose="02020603050405020304" pitchFamily="18" charset="0"/>
              </a:rPr>
              <a:t>2023年9月</a:t>
            </a:fld>
            <a:endParaRPr lang="en-US" altLang="zh-CN" sz="1400">
              <a:solidFill>
                <a:srgbClr val="000000"/>
              </a:solidFill>
              <a:latin typeface="Times New Roman" panose="02020603050405020304" pitchFamily="18" charset="0"/>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9" y="111125"/>
            <a:ext cx="8135937" cy="61976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D27AE8D1-AD92-4F69-BA50-258522952FDB}" type="slidenum">
              <a:rPr lang="en-US" altLang="zh-CN"/>
              <a:t>‹#›</a:t>
            </a:fld>
            <a:endParaRPr lang="en-US" altLang="zh-CN"/>
          </a:p>
        </p:txBody>
      </p:sp>
      <p:sp>
        <p:nvSpPr>
          <p:cNvPr id="4"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457200"/>
            <a:ext cx="7315200" cy="609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p:txBody>
          <a:bodyPr/>
          <a:lstStyle>
            <a:lvl1pPr>
              <a:defRPr/>
            </a:lvl1pPr>
          </a:lstStyle>
          <a:p>
            <a:pPr>
              <a:defRPr/>
            </a:pPr>
            <a:fld id="{68F70ECF-82DF-4A55-9260-906FCEB57A43}" type="slidenum">
              <a:rPr lang="en-US"/>
              <a:t>‹#›</a:t>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6"/>
          <p:cNvGrpSpPr/>
          <p:nvPr/>
        </p:nvGrpSpPr>
        <p:grpSpPr bwMode="auto">
          <a:xfrm>
            <a:off x="42863" y="1852613"/>
            <a:ext cx="8910637" cy="2527300"/>
            <a:chOff x="24" y="1157"/>
            <a:chExt cx="5613" cy="1592"/>
          </a:xfrm>
        </p:grpSpPr>
        <p:sp>
          <p:nvSpPr>
            <p:cNvPr id="5" name="Line 7"/>
            <p:cNvSpPr>
              <a:spLocks noChangeShapeType="1"/>
            </p:cNvSpPr>
            <p:nvPr/>
          </p:nvSpPr>
          <p:spPr bwMode="auto">
            <a:xfrm>
              <a:off x="24" y="1892"/>
              <a:ext cx="971"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6" name="Line 8"/>
            <p:cNvSpPr>
              <a:spLocks noChangeShapeType="1"/>
            </p:cNvSpPr>
            <p:nvPr/>
          </p:nvSpPr>
          <p:spPr bwMode="auto">
            <a:xfrm>
              <a:off x="1084" y="1157"/>
              <a:ext cx="0" cy="654"/>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 name="Line 9"/>
            <p:cNvSpPr>
              <a:spLocks noChangeShapeType="1"/>
            </p:cNvSpPr>
            <p:nvPr/>
          </p:nvSpPr>
          <p:spPr bwMode="auto">
            <a:xfrm>
              <a:off x="1083" y="1981"/>
              <a:ext cx="0" cy="768"/>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8" name="Line 10"/>
            <p:cNvSpPr>
              <a:spLocks noChangeShapeType="1"/>
            </p:cNvSpPr>
            <p:nvPr/>
          </p:nvSpPr>
          <p:spPr bwMode="auto">
            <a:xfrm>
              <a:off x="1184" y="1892"/>
              <a:ext cx="4453" cy="0"/>
            </a:xfrm>
            <a:prstGeom prst="line">
              <a:avLst/>
            </a:prstGeom>
            <a:noFill/>
            <a:ln w="9525">
              <a:solidFill>
                <a:srgbClr val="0066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pic>
        <p:nvPicPr>
          <p:cNvPr id="9"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5732463"/>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42863" y="2433638"/>
            <a:ext cx="1724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0" tIns="45695" rIns="91390" bIns="45695">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defRPr/>
            </a:pPr>
            <a:r>
              <a:rPr lang="zh-CN" altLang="en-US" b="1" dirty="0" smtClean="0">
                <a:solidFill>
                  <a:srgbClr val="3333FF"/>
                </a:solidFill>
                <a:ea typeface="华文行楷" panose="02010800040101010101" pitchFamily="2" charset="-122"/>
              </a:rPr>
              <a:t>交换与网络</a:t>
            </a:r>
          </a:p>
        </p:txBody>
      </p:sp>
      <p:sp>
        <p:nvSpPr>
          <p:cNvPr id="165901" name="Rectangle 13"/>
          <p:cNvSpPr>
            <a:spLocks noGrp="1" noChangeArrowheads="1"/>
          </p:cNvSpPr>
          <p:nvPr>
            <p:ph type="ctrTitle" sz="quarter"/>
          </p:nvPr>
        </p:nvSpPr>
        <p:spPr>
          <a:xfrm>
            <a:off x="2049469"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6A5A234C-2E50-450D-A8B8-B052176F091F}" type="slidenum">
              <a:rPr lang="en-US" altLang="zh-CN"/>
              <a:t>‹#›</a:t>
            </a:fld>
            <a:endParaRPr lang="en-US" altLang="zh-CN"/>
          </a:p>
        </p:txBody>
      </p:sp>
      <p:sp>
        <p:nvSpPr>
          <p:cNvPr id="5"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6"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74CB9160-198E-4D40-B6FA-3BFEB165FD13}" type="datetime6">
              <a:rPr lang="zh-CN" altLang="en-US"/>
              <a:t>2023年9月</a:t>
            </a:fld>
            <a:endParaRPr lang="en-US" altLang="zh-CN"/>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68316" y="836617"/>
            <a:ext cx="3990975"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11688" y="836617"/>
            <a:ext cx="3992562"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r>
              <a:rPr lang="en-US" altLang="zh-CN"/>
              <a:t>2-</a:t>
            </a:r>
            <a:fld id="{B70A01E5-144C-4608-A0A6-1EFAF48AC2C0}" type="slidenum">
              <a:rPr lang="en-US" altLang="zh-CN"/>
              <a:t>‹#›</a:t>
            </a:fld>
            <a:endParaRPr lang="en-US" altLang="zh-CN"/>
          </a:p>
        </p:txBody>
      </p:sp>
      <p:sp>
        <p:nvSpPr>
          <p:cNvPr id="6"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7" name="Rectangle 16"/>
          <p:cNvSpPr>
            <a:spLocks noGrp="1" noChangeArrowheads="1"/>
          </p:cNvSpPr>
          <p:nvPr>
            <p:ph type="dt" sz="half" idx="12"/>
          </p:nvPr>
        </p:nvSpPr>
        <p:spPr>
          <a:xfrm>
            <a:off x="381000" y="6540500"/>
            <a:ext cx="1574800" cy="303213"/>
          </a:xfrm>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165BD24E-A829-45D5-9125-DA0755A7CEA6}" type="datetime6">
              <a:rPr lang="zh-CN" altLang="en-US"/>
              <a:t>2023年9月</a:t>
            </a:fld>
            <a:endParaRPr lang="en-US" altLang="zh-CN"/>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A2D4F6E1-70F9-4A80-873C-E0C93940A208}" type="slidenum">
              <a:rPr lang="en-US" altLang="zh-CN"/>
              <a:t>‹#›</a:t>
            </a:fld>
            <a:endParaRPr lang="en-US" altLang="zh-CN"/>
          </a:p>
        </p:txBody>
      </p:sp>
      <p:sp>
        <p:nvSpPr>
          <p:cNvPr id="3"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4" name="日期占位符 1"/>
          <p:cNvSpPr>
            <a:spLocks noGrp="1"/>
          </p:cNvSpPr>
          <p:nvPr>
            <p:ph type="dt" sz="half" idx="12"/>
          </p:nvPr>
        </p:nvSpPr>
        <p:spPr/>
        <p:txBody>
          <a:bodyPr/>
          <a:lstStyle>
            <a:lvl1pPr>
              <a:defRPr/>
            </a:lvl1pPr>
          </a:lstStyle>
          <a:p>
            <a:pPr>
              <a:defRPr/>
            </a:pPr>
            <a:fld id="{64DA853A-9470-4711-B7B8-037FA43F745A}" type="datetime6">
              <a:rPr lang="zh-CN" altLang="en-US"/>
              <a:t>2023年9月</a:t>
            </a:fld>
            <a:endParaRPr lang="en-US" altLang="zh-CN"/>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50865" y="111125"/>
            <a:ext cx="5832475" cy="509588"/>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468316" y="836617"/>
            <a:ext cx="3990975" cy="547211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611688" y="836617"/>
            <a:ext cx="3992562" cy="2659062"/>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611688" y="3648079"/>
            <a:ext cx="3992562" cy="266065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0808BBFE-DF4C-469C-85D5-E57E30FE957F}" type="slidenum">
              <a:rPr lang="en-US" altLang="zh-CN"/>
              <a:t>‹#›</a:t>
            </a:fld>
            <a:endParaRPr lang="en-US" altLang="zh-CN"/>
          </a:p>
        </p:txBody>
      </p:sp>
      <p:sp>
        <p:nvSpPr>
          <p:cNvPr id="7"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8" name="日期占位符 5"/>
          <p:cNvSpPr>
            <a:spLocks noGrp="1"/>
          </p:cNvSpPr>
          <p:nvPr>
            <p:ph type="dt" sz="half" idx="12"/>
          </p:nvPr>
        </p:nvSpPr>
        <p:spPr/>
        <p:txBody>
          <a:bodyPr/>
          <a:lstStyle>
            <a:lvl1pPr>
              <a:defRPr/>
            </a:lvl1pPr>
          </a:lstStyle>
          <a:p>
            <a:pPr>
              <a:defRPr/>
            </a:pPr>
            <a:fld id="{64DA853A-9470-4711-B7B8-037FA43F745A}" type="datetime6">
              <a:rPr lang="zh-CN" altLang="en-US"/>
              <a:t>2023年9月</a:t>
            </a:fld>
            <a:endParaRPr lang="en-US" altLang="zh-CN"/>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9" y="111125"/>
            <a:ext cx="8135937" cy="61976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14"/>
          <p:cNvSpPr>
            <a:spLocks noGrp="1" noChangeArrowheads="1"/>
          </p:cNvSpPr>
          <p:nvPr>
            <p:ph type="sldNum" sz="quarter" idx="10"/>
          </p:nvPr>
        </p:nvSpPr>
        <p:spPr/>
        <p:txBody>
          <a:bodyPr/>
          <a:lstStyle>
            <a:lvl1pPr>
              <a:spcBef>
                <a:spcPct val="20000"/>
              </a:spcBef>
              <a:buClr>
                <a:schemeClr val="tx1"/>
              </a:buClr>
              <a:buSzPct val="100000"/>
              <a:buFont typeface="Arial" panose="020B0604020202020204" pitchFamily="34" charset="0"/>
              <a:buChar char="n"/>
              <a:defRPr/>
            </a:lvl1pPr>
          </a:lstStyle>
          <a:p>
            <a:pPr>
              <a:buClr>
                <a:srgbClr val="000000"/>
              </a:buClr>
              <a:defRPr/>
            </a:pPr>
            <a:fld id="{060D4991-4860-4357-B981-4DFC6AF7B6F7}" type="slidenum">
              <a:rPr lang="en-US" altLang="zh-CN"/>
              <a:t>‹#›</a:t>
            </a:fld>
            <a:endParaRPr lang="en-US" altLang="zh-CN"/>
          </a:p>
        </p:txBody>
      </p:sp>
      <p:sp>
        <p:nvSpPr>
          <p:cNvPr id="4" name="Rectangle 15"/>
          <p:cNvSpPr>
            <a:spLocks noGrp="1" noChangeArrowheads="1"/>
          </p:cNvSpPr>
          <p:nvPr>
            <p:ph type="ftr" sz="quarter" idx="11"/>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endParaRPr lang="en-US" altLang="zh-CN"/>
          </a:p>
        </p:txBody>
      </p:sp>
      <p:sp>
        <p:nvSpPr>
          <p:cNvPr id="5" name="Rectangle 16"/>
          <p:cNvSpPr>
            <a:spLocks noGrp="1" noChangeArrowheads="1"/>
          </p:cNvSpPr>
          <p:nvPr>
            <p:ph type="dt" sz="half" idx="12"/>
          </p:nvPr>
        </p:nvSpPr>
        <p:spPr/>
        <p:txBody>
          <a:bodyPr/>
          <a:lstStyle>
            <a:lvl1pPr>
              <a:spcBef>
                <a:spcPct val="20000"/>
              </a:spcBef>
              <a:buClr>
                <a:schemeClr val="tx1"/>
              </a:buClr>
              <a:buSzPct val="100000"/>
              <a:buFont typeface="Wingdings" panose="05000000000000000000" pitchFamily="2" charset="2"/>
              <a:buChar char="n"/>
              <a:defRPr kumimoji="0"/>
            </a:lvl1pPr>
          </a:lstStyle>
          <a:p>
            <a:pPr>
              <a:buClr>
                <a:srgbClr val="000000"/>
              </a:buClr>
              <a:defRPr/>
            </a:pPr>
            <a:fld id="{473A1E37-E147-4416-86D8-45525D231329}" type="datetime6">
              <a:rPr lang="zh-CN" altLang="en-US"/>
              <a:t>2023年9月</a:t>
            </a:fld>
            <a:endParaRPr lang="en-US" altLang="zh-CN"/>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Group 6"/>
          <p:cNvGrpSpPr/>
          <p:nvPr/>
        </p:nvGrpSpPr>
        <p:grpSpPr>
          <a:xfrm>
            <a:off x="42863" y="1852613"/>
            <a:ext cx="8910637" cy="2527300"/>
            <a:chOff x="24" y="1157"/>
            <a:chExt cx="5613" cy="1592"/>
          </a:xfrm>
        </p:grpSpPr>
        <p:sp>
          <p:nvSpPr>
            <p:cNvPr id="5128" name="Line 7"/>
            <p:cNvSpPr/>
            <p:nvPr/>
          </p:nvSpPr>
          <p:spPr>
            <a:xfrm>
              <a:off x="24" y="1892"/>
              <a:ext cx="971" cy="0"/>
            </a:xfrm>
            <a:prstGeom prst="line">
              <a:avLst/>
            </a:prstGeom>
            <a:ln w="9525" cap="flat" cmpd="sng">
              <a:solidFill>
                <a:srgbClr val="0066FF"/>
              </a:solidFill>
              <a:prstDash val="solid"/>
              <a:headEnd type="none" w="med" len="med"/>
              <a:tailEnd type="none" w="med" len="med"/>
            </a:ln>
          </p:spPr>
        </p:sp>
        <p:sp>
          <p:nvSpPr>
            <p:cNvPr id="5129" name="Line 8"/>
            <p:cNvSpPr/>
            <p:nvPr/>
          </p:nvSpPr>
          <p:spPr>
            <a:xfrm>
              <a:off x="1084" y="1157"/>
              <a:ext cx="0" cy="654"/>
            </a:xfrm>
            <a:prstGeom prst="line">
              <a:avLst/>
            </a:prstGeom>
            <a:ln w="9525" cap="flat" cmpd="sng">
              <a:solidFill>
                <a:srgbClr val="0066FF"/>
              </a:solidFill>
              <a:prstDash val="solid"/>
              <a:headEnd type="none" w="med" len="med"/>
              <a:tailEnd type="none" w="med" len="med"/>
            </a:ln>
          </p:spPr>
        </p:sp>
        <p:sp>
          <p:nvSpPr>
            <p:cNvPr id="5130" name="Line 9"/>
            <p:cNvSpPr/>
            <p:nvPr/>
          </p:nvSpPr>
          <p:spPr>
            <a:xfrm>
              <a:off x="1083" y="1981"/>
              <a:ext cx="0" cy="768"/>
            </a:xfrm>
            <a:prstGeom prst="line">
              <a:avLst/>
            </a:prstGeom>
            <a:ln w="9525" cap="flat" cmpd="sng">
              <a:solidFill>
                <a:srgbClr val="0066FF"/>
              </a:solidFill>
              <a:prstDash val="solid"/>
              <a:headEnd type="none" w="med" len="med"/>
              <a:tailEnd type="none" w="med" len="med"/>
            </a:ln>
          </p:spPr>
        </p:sp>
        <p:sp>
          <p:nvSpPr>
            <p:cNvPr id="5131" name="Line 10"/>
            <p:cNvSpPr/>
            <p:nvPr/>
          </p:nvSpPr>
          <p:spPr>
            <a:xfrm>
              <a:off x="1184" y="1892"/>
              <a:ext cx="4453" cy="0"/>
            </a:xfrm>
            <a:prstGeom prst="line">
              <a:avLst/>
            </a:prstGeom>
            <a:ln w="9525" cap="flat" cmpd="sng">
              <a:solidFill>
                <a:srgbClr val="0066FF"/>
              </a:solidFill>
              <a:prstDash val="solid"/>
              <a:headEnd type="none" w="med" len="med"/>
              <a:tailEnd type="none" w="med" len="med"/>
            </a:ln>
          </p:spPr>
        </p:sp>
      </p:grpSp>
      <p:pic>
        <p:nvPicPr>
          <p:cNvPr id="5123" name="Picture 8" descr="未命名-3"/>
          <p:cNvPicPr>
            <a:picLocks noChangeAspect="1"/>
          </p:cNvPicPr>
          <p:nvPr/>
        </p:nvPicPr>
        <p:blipFill>
          <a:blip r:embed="rId2"/>
          <a:stretch>
            <a:fillRect/>
          </a:stretch>
        </p:blipFill>
        <p:spPr>
          <a:xfrm>
            <a:off x="144463" y="5732463"/>
            <a:ext cx="9144000" cy="1206500"/>
          </a:xfrm>
          <a:prstGeom prst="rect">
            <a:avLst/>
          </a:prstGeom>
          <a:noFill/>
          <a:ln w="9525">
            <a:noFill/>
          </a:ln>
        </p:spPr>
      </p:pic>
      <p:pic>
        <p:nvPicPr>
          <p:cNvPr id="5124" name="Picture 10"/>
          <p:cNvPicPr>
            <a:picLocks noChangeAspect="1"/>
          </p:cNvPicPr>
          <p:nvPr/>
        </p:nvPicPr>
        <p:blipFill>
          <a:blip r:embed="rId3"/>
          <a:stretch>
            <a:fillRect/>
          </a:stretch>
        </p:blipFill>
        <p:spPr>
          <a:xfrm>
            <a:off x="144463" y="130175"/>
            <a:ext cx="2676525" cy="573088"/>
          </a:xfrm>
          <a:prstGeom prst="rect">
            <a:avLst/>
          </a:prstGeom>
          <a:noFill/>
          <a:ln w="9525">
            <a:noFill/>
          </a:ln>
        </p:spPr>
      </p:pic>
      <p:sp>
        <p:nvSpPr>
          <p:cNvPr id="15" name="Text Box 15"/>
          <p:cNvSpPr txBox="1">
            <a:spLocks noChangeArrowheads="1"/>
          </p:cNvSpPr>
          <p:nvPr/>
        </p:nvSpPr>
        <p:spPr bwMode="auto">
          <a:xfrm>
            <a:off x="42863" y="2433638"/>
            <a:ext cx="1724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0" tIns="45695" rIns="91390" bIns="45695">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defRPr/>
            </a:pPr>
            <a:r>
              <a:rPr lang="zh-CN" altLang="en-US" b="1" dirty="0" smtClean="0">
                <a:solidFill>
                  <a:srgbClr val="3333FF"/>
                </a:solidFill>
                <a:ea typeface="华文行楷" panose="02010800040101010101" pitchFamily="2" charset="-122"/>
              </a:rPr>
              <a:t>交换与网络</a:t>
            </a:r>
          </a:p>
        </p:txBody>
      </p:sp>
      <p:sp>
        <p:nvSpPr>
          <p:cNvPr id="165901" name="Rectangle 13"/>
          <p:cNvSpPr>
            <a:spLocks noGrp="1" noChangeArrowheads="1"/>
          </p:cNvSpPr>
          <p:nvPr>
            <p:ph type="ctrTitle" sz="quarter"/>
          </p:nvPr>
        </p:nvSpPr>
        <p:spPr>
          <a:xfrm>
            <a:off x="2049469" y="1420813"/>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eaLnBrk="1" hangingPunct="1"/>
            <a:fld id="{9A0DB2DC-4C9A-4742-B13C-FB6460FD3503}" type="slidenum">
              <a:rPr lang="en-US" altLang="zh-CN" dirty="0"/>
              <a:t>‹#›</a:t>
            </a:fld>
            <a:endParaRPr lang="en-US" altLang="zh-CN" dirty="0"/>
          </a:p>
        </p:txBody>
      </p:sp>
      <p:sp>
        <p:nvSpPr>
          <p:cNvPr id="5" name="页脚占位符 4"/>
          <p:cNvSpPr>
            <a:spLocks noGrp="1"/>
          </p:cNvSpPr>
          <p:nvPr>
            <p:ph type="ftr" sz="quarter" idx="11"/>
          </p:nvPr>
        </p:nvSpPr>
        <p:spPr/>
        <p:txBody>
          <a:bodyPr/>
          <a:lstStyle/>
          <a:p>
            <a:pPr>
              <a:defRPr/>
            </a:pPr>
            <a:endParaRPr kumimoji="1" lang="en-US" altLang="zh-CN" smtClean="0"/>
          </a:p>
        </p:txBody>
      </p:sp>
      <p:sp>
        <p:nvSpPr>
          <p:cNvPr id="6" name="日期占位符 5"/>
          <p:cNvSpPr>
            <a:spLocks noGrp="1"/>
          </p:cNvSpPr>
          <p:nvPr>
            <p:ph type="dt" sz="half" idx="12"/>
          </p:nvPr>
        </p:nvSpPr>
        <p:spPr/>
        <p:txBody>
          <a:bodyPr/>
          <a:lstStyle/>
          <a:p>
            <a:pPr>
              <a:defRPr/>
            </a:pPr>
            <a:fld id="{84298096-7894-4447-95F3-87EFD85C3AE9}" type="datetime6">
              <a:rPr kumimoji="1" lang="zh-CN" altLang="en-US" smtClean="0"/>
              <a:t>2023年9月</a:t>
            </a:fld>
            <a:endParaRPr kumimoji="1" lang="en-US" altLang="zh-CN" smtClean="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6" y="836617"/>
            <a:ext cx="3990975"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1688" y="836617"/>
            <a:ext cx="3992562"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Rectangle 14"/>
          <p:cNvSpPr>
            <a:spLocks noGrp="1" noChangeArrowheads="1"/>
          </p:cNvSpPr>
          <p:nvPr>
            <p:ph type="sldNum" sz="quarter" idx="4"/>
          </p:nvPr>
        </p:nvSpPr>
        <p:spPr bwMode="auto">
          <a:xfrm>
            <a:off x="7392988" y="6550025"/>
            <a:ext cx="1582738"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p>
            <a:pPr eaLnBrk="1" hangingPunct="1"/>
            <a:r>
              <a:rPr lang="en-US" altLang="zh-CN" dirty="0"/>
              <a:t>2-</a:t>
            </a:r>
            <a:fld id="{9A0DB2DC-4C9A-4742-B13C-FB6460FD3503}" type="slidenum">
              <a:rPr lang="en-US" altLang="zh-CN" dirty="0"/>
              <a:t>‹#›</a:t>
            </a:fld>
            <a:endParaRPr lang="en-US" altLang="zh-CN" dirty="0"/>
          </a:p>
        </p:txBody>
      </p:sp>
      <p:sp>
        <p:nvSpPr>
          <p:cNvPr id="9" name="Rectangle 15"/>
          <p:cNvSpPr>
            <a:spLocks noGrp="1" noChangeArrowheads="1"/>
          </p:cNvSpPr>
          <p:nvPr>
            <p:ph type="ftr" sz="quarter" idx="3"/>
          </p:nvPr>
        </p:nvSpPr>
        <p:spPr bwMode="auto">
          <a:xfrm>
            <a:off x="2147888" y="6540500"/>
            <a:ext cx="4935538" cy="3032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defRPr/>
            </a:lvl1pPr>
          </a:lstStyle>
          <a:p>
            <a:pPr>
              <a:defRPr/>
            </a:pPr>
            <a:endParaRPr kumimoji="1" lang="en-US" altLang="zh-CN" smtClean="0"/>
          </a:p>
        </p:txBody>
      </p:sp>
      <p:sp>
        <p:nvSpPr>
          <p:cNvPr id="10" name="Rectangle 16"/>
          <p:cNvSpPr>
            <a:spLocks noGrp="1" noChangeArrowheads="1"/>
          </p:cNvSpPr>
          <p:nvPr>
            <p:ph type="dt" sz="half" idx="12"/>
          </p:nvPr>
        </p:nvSpPr>
        <p:spPr bwMode="auto">
          <a:xfrm>
            <a:off x="381000" y="6540500"/>
            <a:ext cx="1574800" cy="3032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defRPr/>
            </a:lvl1pPr>
          </a:lstStyle>
          <a:p>
            <a:pPr>
              <a:defRPr/>
            </a:pPr>
            <a:fld id="{980A7040-1B20-4B8A-AA59-AB14F665EA81}" type="datetime6">
              <a:rPr kumimoji="1" lang="zh-CN" altLang="en-US" smtClean="0"/>
              <a:t>2023年9月</a:t>
            </a:fld>
            <a:endParaRPr kumimoji="1" lang="en-US" altLang="zh-CN" smtClean="0"/>
          </a:p>
        </p:txBody>
      </p:sp>
    </p:spTree>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eaLnBrk="1" hangingPunct="1"/>
            <a:fld id="{9A0DB2DC-4C9A-4742-B13C-FB6460FD3503}" type="slidenum">
              <a:rPr lang="en-US" altLang="zh-CN" dirty="0"/>
              <a:t>‹#›</a:t>
            </a:fld>
            <a:endParaRPr lang="en-US" altLang="zh-CN" dirty="0"/>
          </a:p>
        </p:txBody>
      </p:sp>
      <p:sp>
        <p:nvSpPr>
          <p:cNvPr id="3" name="页脚占位符 2"/>
          <p:cNvSpPr>
            <a:spLocks noGrp="1"/>
          </p:cNvSpPr>
          <p:nvPr>
            <p:ph type="ftr" sz="quarter" idx="11"/>
          </p:nvPr>
        </p:nvSpPr>
        <p:spPr/>
        <p:txBody>
          <a:bodyPr/>
          <a:lstStyle/>
          <a:p>
            <a:pPr>
              <a:defRPr/>
            </a:pPr>
            <a:endParaRPr kumimoji="1" lang="en-US" altLang="zh-CN" smtClean="0"/>
          </a:p>
        </p:txBody>
      </p:sp>
      <p:sp>
        <p:nvSpPr>
          <p:cNvPr id="4" name="日期占位符 3"/>
          <p:cNvSpPr>
            <a:spLocks noGrp="1"/>
          </p:cNvSpPr>
          <p:nvPr>
            <p:ph type="dt" sz="half" idx="12"/>
          </p:nvPr>
        </p:nvSpPr>
        <p:spPr/>
        <p:txBody>
          <a:bodyPr/>
          <a:lstStyle/>
          <a:p>
            <a:pPr>
              <a:defRPr/>
            </a:pPr>
            <a:fld id="{84298096-7894-4447-95F3-87EFD85C3AE9}" type="datetime6">
              <a:rPr kumimoji="1" lang="zh-CN" altLang="en-US" smtClean="0"/>
              <a:t>2023年9月</a:t>
            </a:fld>
            <a:endParaRPr kumimoji="1" lang="en-US" altLang="zh-CN"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301625" y="6245225"/>
            <a:ext cx="2289175" cy="476250"/>
          </a:xfrm>
          <a:prstGeom prst="rect">
            <a:avLst/>
          </a:prstGeom>
        </p:spPr>
        <p:txBody>
          <a:bodyPr/>
          <a:lstStyle>
            <a:lvl1pPr algn="ctr">
              <a:defRPr b="1">
                <a:solidFill>
                  <a:srgbClr val="FFFF00"/>
                </a:solidFill>
                <a:latin typeface="华文新魏" panose="02010800040101010101" pitchFamily="2" charset="-122"/>
                <a:ea typeface="华文新魏" panose="02010800040101010101" pitchFamily="2" charset="-122"/>
              </a:defRPr>
            </a:lvl1pPr>
          </a:lstStyle>
          <a:p>
            <a:pPr>
              <a:defRPr/>
            </a:pPr>
            <a:endParaRPr lang="en-US" altLang="zh-CN"/>
          </a:p>
        </p:txBody>
      </p:sp>
      <p:sp>
        <p:nvSpPr>
          <p:cNvPr id="7" name="Rectangle 5"/>
          <p:cNvSpPr>
            <a:spLocks noGrp="1" noChangeArrowheads="1"/>
          </p:cNvSpPr>
          <p:nvPr>
            <p:ph type="ftr" sz="quarter" idx="11"/>
          </p:nvPr>
        </p:nvSpPr>
        <p:spPr>
          <a:xfrm>
            <a:off x="3124200" y="6245225"/>
            <a:ext cx="2895600" cy="476250"/>
          </a:xfrm>
          <a:prstGeom prst="rect">
            <a:avLst/>
          </a:prstGeom>
        </p:spPr>
        <p:txBody>
          <a:bodyPr/>
          <a:lstStyle>
            <a:lvl1pPr algn="ctr">
              <a:defRPr b="1">
                <a:solidFill>
                  <a:srgbClr val="FFFF00"/>
                </a:solidFill>
                <a:latin typeface="华文新魏" panose="02010800040101010101" pitchFamily="2" charset="-122"/>
                <a:ea typeface="华文新魏" panose="02010800040101010101" pitchFamily="2" charset="-122"/>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E1CC34B0-F13E-4389-B3A5-7055F2AA2000}" type="slidenum">
              <a:rPr lang="en-US" altLang="zh-CN"/>
              <a:t>‹#›</a:t>
            </a:fld>
            <a:endParaRPr lang="en-US" altLang="zh-CN"/>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50865" y="111125"/>
            <a:ext cx="5832475" cy="5095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6" y="836617"/>
            <a:ext cx="3990975" cy="54721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1688" y="836617"/>
            <a:ext cx="3992562" cy="26590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1688" y="3648079"/>
            <a:ext cx="3992562" cy="266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eaLnBrk="1" hangingPunct="1"/>
            <a:fld id="{9A0DB2DC-4C9A-4742-B13C-FB6460FD3503}" type="slidenum">
              <a:rPr lang="en-US" altLang="zh-CN" dirty="0"/>
              <a:t>‹#›</a:t>
            </a:fld>
            <a:endParaRPr lang="en-US" altLang="zh-CN" dirty="0"/>
          </a:p>
        </p:txBody>
      </p:sp>
      <p:sp>
        <p:nvSpPr>
          <p:cNvPr id="7" name="页脚占位符 6"/>
          <p:cNvSpPr>
            <a:spLocks noGrp="1"/>
          </p:cNvSpPr>
          <p:nvPr>
            <p:ph type="ftr" sz="quarter" idx="11"/>
          </p:nvPr>
        </p:nvSpPr>
        <p:spPr/>
        <p:txBody>
          <a:bodyPr/>
          <a:lstStyle/>
          <a:p>
            <a:pPr>
              <a:defRPr/>
            </a:pPr>
            <a:endParaRPr kumimoji="1" lang="en-US" altLang="zh-CN" smtClean="0"/>
          </a:p>
        </p:txBody>
      </p:sp>
      <p:sp>
        <p:nvSpPr>
          <p:cNvPr id="8" name="日期占位符 7"/>
          <p:cNvSpPr>
            <a:spLocks noGrp="1"/>
          </p:cNvSpPr>
          <p:nvPr>
            <p:ph type="dt" sz="half" idx="12"/>
          </p:nvPr>
        </p:nvSpPr>
        <p:spPr/>
        <p:txBody>
          <a:bodyPr/>
          <a:lstStyle/>
          <a:p>
            <a:pPr>
              <a:defRPr/>
            </a:pPr>
            <a:fld id="{84298096-7894-4447-95F3-87EFD85C3AE9}" type="datetime6">
              <a:rPr kumimoji="1" lang="zh-CN" altLang="en-US" smtClean="0"/>
              <a:t>2023年9月</a:t>
            </a:fld>
            <a:endParaRPr kumimoji="1" lang="en-US" altLang="zh-CN" smtClean="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68319" y="111125"/>
            <a:ext cx="8135937" cy="6197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eaLnBrk="1" hangingPunct="1"/>
            <a:fld id="{9A0DB2DC-4C9A-4742-B13C-FB6460FD3503}" type="slidenum">
              <a:rPr lang="en-US" altLang="zh-CN" dirty="0"/>
              <a:t>‹#›</a:t>
            </a:fld>
            <a:endParaRPr lang="en-US" altLang="zh-CN" dirty="0"/>
          </a:p>
        </p:txBody>
      </p:sp>
      <p:sp>
        <p:nvSpPr>
          <p:cNvPr id="4" name="页脚占位符 3"/>
          <p:cNvSpPr>
            <a:spLocks noGrp="1"/>
          </p:cNvSpPr>
          <p:nvPr>
            <p:ph type="ftr" sz="quarter" idx="11"/>
          </p:nvPr>
        </p:nvSpPr>
        <p:spPr/>
        <p:txBody>
          <a:bodyPr/>
          <a:lstStyle/>
          <a:p>
            <a:pPr>
              <a:defRPr/>
            </a:pPr>
            <a:endParaRPr kumimoji="1" lang="en-US" altLang="zh-CN" smtClean="0"/>
          </a:p>
        </p:txBody>
      </p:sp>
      <p:sp>
        <p:nvSpPr>
          <p:cNvPr id="5" name="日期占位符 4"/>
          <p:cNvSpPr>
            <a:spLocks noGrp="1"/>
          </p:cNvSpPr>
          <p:nvPr>
            <p:ph type="dt" sz="half" idx="12"/>
          </p:nvPr>
        </p:nvSpPr>
        <p:spPr/>
        <p:txBody>
          <a:bodyPr/>
          <a:lstStyle/>
          <a:p>
            <a:pPr>
              <a:defRPr/>
            </a:pPr>
            <a:fld id="{84298096-7894-4447-95F3-87EFD85C3AE9}" type="datetime6">
              <a:rPr kumimoji="1" lang="zh-CN" altLang="en-US" smtClean="0"/>
              <a:t>2023年9月</a:t>
            </a:fld>
            <a:endParaRPr kumimoji="1" lang="en-US" altLang="zh-CN" smtClean="0"/>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48"/>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615DE0A3-07A3-4E48-A039-9E35C2673FF2}"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0E10B09F-CB40-4FFB-94AB-6BC5C47FCCC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505" y="-9525"/>
            <a:ext cx="7772400" cy="5588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3385" y="908685"/>
            <a:ext cx="8455660" cy="5441315"/>
          </a:xfrm>
        </p:spPr>
        <p:txBody>
          <a:bodyPr/>
          <a:lstStyle>
            <a:lvl1pPr marL="342900" indent="-342900" eaLnBrk="0" fontAlgn="base" latinLnBrk="0" hangingPunct="0">
              <a:spcBef>
                <a:spcPts val="600"/>
              </a:spcBef>
              <a:buFont typeface="Wingdings" panose="05000000000000000000" charset="0"/>
              <a:buChar char="Ø"/>
              <a:defRPr sz="2800">
                <a:solidFill>
                  <a:schemeClr val="tx1"/>
                </a:solidFill>
              </a:defRPr>
            </a:lvl1pPr>
            <a:lvl2pPr marL="914400" indent="-457200" eaLnBrk="0" fontAlgn="base" latinLnBrk="0" hangingPunct="0">
              <a:spcBef>
                <a:spcPts val="600"/>
              </a:spcBef>
              <a:buFont typeface="Wingdings" panose="05000000000000000000" charset="0"/>
              <a:buChar char="ü"/>
              <a:defRPr sz="2400"/>
            </a:lvl2pPr>
            <a:lvl3pPr marL="1257300" indent="-342900" eaLnBrk="0" fontAlgn="base" latinLnBrk="0" hangingPunct="0">
              <a:spcBef>
                <a:spcPts val="600"/>
              </a:spcBef>
              <a:buFont typeface="Wingdings" panose="05000000000000000000" charset="0"/>
              <a:buChar char="l"/>
              <a:defRPr sz="2000"/>
            </a:lvl3pPr>
            <a:lvl4pPr marL="1600200" indent="-228600" eaLnBrk="0" fontAlgn="base" latinLnBrk="0" hangingPunct="0">
              <a:spcBef>
                <a:spcPts val="600"/>
              </a:spcBef>
              <a:buFont typeface="Times New Roman" panose="02020603050405020304" pitchFamily="18" charset="0"/>
              <a:buChar char="♠"/>
              <a:defRPr sz="1800"/>
            </a:lvl4pPr>
            <a:lvl5pPr eaLnBrk="0" fontAlgn="base" latinLnBrk="0" hangingPunct="0">
              <a:spcBef>
                <a:spcPts val="600"/>
              </a:spcBef>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469900" y="6381751"/>
            <a:ext cx="19050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defRPr/>
            </a:pPr>
            <a:fld id="{85BA4996-4026-4B59-BC51-EC564394F6D8}" type="datetime1">
              <a:rPr lang="zh-CN" altLang="en-US" smtClean="0"/>
              <a:t>2023/9/19</a:t>
            </a:fld>
            <a:endParaRPr lang="en-US" altLang="zh-CN"/>
          </a:p>
        </p:txBody>
      </p:sp>
      <p:sp>
        <p:nvSpPr>
          <p:cNvPr id="5" name="Rectangle 5"/>
          <p:cNvSpPr>
            <a:spLocks noGrp="1" noChangeArrowheads="1"/>
          </p:cNvSpPr>
          <p:nvPr>
            <p:ph type="ftr" sz="quarter" idx="11"/>
          </p:nvPr>
        </p:nvSpPr>
        <p:spPr>
          <a:xfrm>
            <a:off x="2908300" y="6381751"/>
            <a:ext cx="28956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989763" y="6381751"/>
            <a:ext cx="1905000" cy="457200"/>
          </a:xfrm>
        </p:spPr>
        <p:txBody>
          <a:bodyPr/>
          <a:lstStyle>
            <a:lvl1pPr>
              <a:defRPr sz="1600">
                <a:latin typeface="Arial" panose="020B0604020202020204" pitchFamily="34" charset="0"/>
              </a:defRPr>
            </a:lvl1pPr>
          </a:lstStyle>
          <a:p>
            <a:pPr>
              <a:buClr>
                <a:srgbClr val="000000"/>
              </a:buClr>
            </a:pPr>
            <a:fld id="{AB4B87A1-2542-47FD-A840-46A91261460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F7D155DB-5EEB-4697-99CA-04158B42A7BA}"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77A18F23-BEED-44ED-8242-5E8E0C4947B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270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7894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B2CD73E7-13FC-4362-9025-50FD4180E8CF}"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D7068F2D-E259-400C-94F6-181E58E58C8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48C7B8BC-4ED2-48FC-BFB7-315193492234}" type="datetime1">
              <a:rPr lang="zh-CN" altLang="en-US" smtClean="0"/>
              <a:t>2023/9/19</a:t>
            </a:fld>
            <a:endParaRPr lang="en-US" altLang="zh-CN"/>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BB2738DC-DE37-4981-A470-59B78B19C1FE}"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4726C2EC-0E93-401A-BC80-AD5C58B8BCB2}"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9FE8FE46-9CE0-403F-89F5-652396F2AD5F}"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C4A2F326-EBE6-4761-92E4-3B656A88422C}" type="datetime1">
              <a:rPr lang="zh-CN" altLang="en-US" smtClean="0"/>
              <a:t>2023/9/19</a:t>
            </a:fld>
            <a:endParaRPr lang="en-US" altLang="zh-CN"/>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6BACA327-0698-4918-84EC-E22BE5BE7DBA}"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6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CB296393-A754-4CC6-8351-C3103AB6B695}"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B8668B0D-B941-4B8D-AF61-B85B5E8A8207}"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AD180B4E-D069-4A33-A468-F31B1F1F4DA4}" type="slidenum">
              <a:rPr lang="en-US"/>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7F783A51-7C0D-41FC-8EA6-5FD46D24D6CC}"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26E8C43D-D53C-4FE3-B4FD-87D08F9BE305}"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52EAAF4D-6006-430D-9B3C-36B2432B6C3F}"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8AE7EE10-BF39-4F77-9027-8648FE53059D}"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7" y="-117475"/>
            <a:ext cx="1997075" cy="59229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11190" y="-117475"/>
            <a:ext cx="5838825" cy="59229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E1CD191C-630B-43A8-81A2-688B4D14887E}"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D51DEFAA-59FE-4B69-B7BA-9F7FA7B62551}"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DDC260A5-CB5B-41DE-8A21-AD1C4ADC9931}"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A8D54A93-28A0-46FC-89C2-1C2B496991D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xAndChart" preserve="1">
  <p:cSld name="标题，文本与图表">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6"/>
            <a:ext cx="7772400" cy="666751"/>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827088" y="908056"/>
            <a:ext cx="3810000" cy="48974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图表占位符 3"/>
          <p:cNvSpPr>
            <a:spLocks noGrp="1"/>
          </p:cNvSpPr>
          <p:nvPr>
            <p:ph type="chart" sz="half" idx="2"/>
          </p:nvPr>
        </p:nvSpPr>
        <p:spPr>
          <a:xfrm>
            <a:off x="4789488" y="908056"/>
            <a:ext cx="3810000" cy="4897439"/>
          </a:xfrm>
        </p:spPr>
        <p:txBody>
          <a:bodyPr/>
          <a:lstStyle/>
          <a:p>
            <a:pPr lvl="0"/>
            <a:endParaRPr lang="zh-CN" altLang="en-US" noProof="0" smtClean="0"/>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FA637655-9EEF-4DF1-9C9C-4B0EC4FAC2B3}"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82510851-5EFC-4794-B2DE-D97DADC9631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6B2881E4-E92B-4506-8B7D-AAD96158758A}" type="slidenum">
              <a:rPr lang="en-US"/>
              <a:t>‹#›</a:t>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48"/>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615DE0A3-07A3-4E48-A039-9E35C2673FF2}"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0E10B09F-CB40-4FFB-94AB-6BC5C47FCCC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505" y="-9525"/>
            <a:ext cx="7772400" cy="5588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3385" y="908685"/>
            <a:ext cx="8455660" cy="5441315"/>
          </a:xfrm>
        </p:spPr>
        <p:txBody>
          <a:bodyPr/>
          <a:lstStyle>
            <a:lvl1pPr marL="342900" indent="-342900" eaLnBrk="0" fontAlgn="base" latinLnBrk="0" hangingPunct="0">
              <a:spcBef>
                <a:spcPts val="600"/>
              </a:spcBef>
              <a:buFont typeface="Wingdings" panose="05000000000000000000" charset="0"/>
              <a:buChar char="Ø"/>
              <a:defRPr sz="2800">
                <a:solidFill>
                  <a:schemeClr val="tx1"/>
                </a:solidFill>
              </a:defRPr>
            </a:lvl1pPr>
            <a:lvl2pPr marL="914400" indent="-457200" eaLnBrk="0" fontAlgn="base" latinLnBrk="0" hangingPunct="0">
              <a:spcBef>
                <a:spcPts val="600"/>
              </a:spcBef>
              <a:buFont typeface="Wingdings" panose="05000000000000000000" charset="0"/>
              <a:buChar char="ü"/>
              <a:defRPr sz="2400"/>
            </a:lvl2pPr>
            <a:lvl3pPr marL="1257300" indent="-342900" eaLnBrk="0" fontAlgn="base" latinLnBrk="0" hangingPunct="0">
              <a:spcBef>
                <a:spcPts val="600"/>
              </a:spcBef>
              <a:buFont typeface="Wingdings" panose="05000000000000000000" charset="0"/>
              <a:buChar char="l"/>
              <a:defRPr sz="2000"/>
            </a:lvl3pPr>
            <a:lvl4pPr marL="1600200" indent="-228600" eaLnBrk="0" fontAlgn="base" latinLnBrk="0" hangingPunct="0">
              <a:spcBef>
                <a:spcPts val="600"/>
              </a:spcBef>
              <a:buFont typeface="Times New Roman" panose="02020603050405020304" pitchFamily="18" charset="0"/>
              <a:buChar char="♠"/>
              <a:defRPr sz="1800"/>
            </a:lvl4pPr>
            <a:lvl5pPr eaLnBrk="0" fontAlgn="base" latinLnBrk="0" hangingPunct="0">
              <a:spcBef>
                <a:spcPts val="600"/>
              </a:spcBef>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469900" y="6381751"/>
            <a:ext cx="19050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defRPr/>
            </a:pPr>
            <a:fld id="{85BA4996-4026-4B59-BC51-EC564394F6D8}" type="datetime1">
              <a:rPr lang="zh-CN" altLang="en-US" smtClean="0"/>
              <a:t>2023/9/19</a:t>
            </a:fld>
            <a:endParaRPr lang="en-US" altLang="zh-CN"/>
          </a:p>
        </p:txBody>
      </p:sp>
      <p:sp>
        <p:nvSpPr>
          <p:cNvPr id="5" name="Rectangle 5"/>
          <p:cNvSpPr>
            <a:spLocks noGrp="1" noChangeArrowheads="1"/>
          </p:cNvSpPr>
          <p:nvPr>
            <p:ph type="ftr" sz="quarter" idx="11"/>
          </p:nvPr>
        </p:nvSpPr>
        <p:spPr>
          <a:xfrm>
            <a:off x="2908300" y="6381751"/>
            <a:ext cx="2895600" cy="457200"/>
          </a:xfrm>
          <a:prstGeom prst="rect">
            <a:avLst/>
          </a:prstGeom>
        </p:spPr>
        <p:txBody>
          <a:bodyPr/>
          <a:lstStyle>
            <a:lvl1pPr eaLnBrk="1" hangingPunct="1">
              <a:buFontTx/>
              <a:buNone/>
              <a:defRPr sz="160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989763" y="6381751"/>
            <a:ext cx="1905000" cy="457200"/>
          </a:xfrm>
        </p:spPr>
        <p:txBody>
          <a:bodyPr/>
          <a:lstStyle>
            <a:lvl1pPr>
              <a:defRPr sz="1600">
                <a:latin typeface="Arial" panose="020B0604020202020204" pitchFamily="34" charset="0"/>
              </a:defRPr>
            </a:lvl1pPr>
          </a:lstStyle>
          <a:p>
            <a:pPr>
              <a:buClr>
                <a:srgbClr val="000000"/>
              </a:buClr>
            </a:pPr>
            <a:fld id="{AB4B87A1-2542-47FD-A840-46A91261460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F7D155DB-5EEB-4697-99CA-04158B42A7BA}"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77A18F23-BEED-44ED-8242-5E8E0C4947B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270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7894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B2CD73E7-13FC-4362-9025-50FD4180E8CF}"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D7068F2D-E259-400C-94F6-181E58E58C8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48C7B8BC-4ED2-48FC-BFB7-315193492234}" type="datetime1">
              <a:rPr lang="zh-CN" altLang="en-US" smtClean="0"/>
              <a:t>2023/9/19</a:t>
            </a:fld>
            <a:endParaRPr lang="en-US" altLang="zh-CN"/>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BB2738DC-DE37-4981-A470-59B78B19C1FE}"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4726C2EC-0E93-401A-BC80-AD5C58B8BCB2}"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9FE8FE46-9CE0-403F-89F5-652396F2AD5F}"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C4A2F326-EBE6-4761-92E4-3B656A88422C}" type="datetime1">
              <a:rPr lang="zh-CN" altLang="en-US" smtClean="0"/>
              <a:t>2023/9/19</a:t>
            </a:fld>
            <a:endParaRPr lang="en-US" altLang="zh-CN"/>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6BACA327-0698-4918-84EC-E22BE5BE7DBA}"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6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CB296393-A754-4CC6-8351-C3103AB6B695}"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B8668B0D-B941-4B8D-AF61-B85B5E8A8207}"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7F783A51-7C0D-41FC-8EA6-5FD46D24D6CC}"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26E8C43D-D53C-4FE3-B4FD-87D08F9BE305}"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sldNum" sz="quarter" idx="10"/>
          </p:nvPr>
        </p:nvSpPr>
        <p:spPr/>
        <p:txBody>
          <a:bodyPr/>
          <a:lstStyle>
            <a:lvl1pPr>
              <a:defRPr/>
            </a:lvl1pPr>
          </a:lstStyle>
          <a:p>
            <a:pPr>
              <a:defRPr/>
            </a:pPr>
            <a:fld id="{9D3095C6-CCCE-4167-9F36-25064ED6A696}" type="slidenum">
              <a:rPr lang="en-US"/>
              <a:t>‹#›</a:t>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52EAAF4D-6006-430D-9B3C-36B2432B6C3F}"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8AE7EE10-BF39-4F77-9027-8648FE53059D}"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7" y="-117475"/>
            <a:ext cx="1997075" cy="59229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11190" y="-117475"/>
            <a:ext cx="5838825" cy="59229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E1CD191C-630B-43A8-81A2-688B4D14887E}"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D51DEFAA-59FE-4B69-B7BA-9F7FA7B62551}"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DDC260A5-CB5B-41DE-8A21-AD1C4ADC9931}"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A8D54A93-28A0-46FC-89C2-1C2B496991D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xAndChart" preserve="1">
  <p:cSld name="标题，文本与图表">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6"/>
            <a:ext cx="7772400" cy="666751"/>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827088" y="908056"/>
            <a:ext cx="3810000" cy="48974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图表占位符 3"/>
          <p:cNvSpPr>
            <a:spLocks noGrp="1"/>
          </p:cNvSpPr>
          <p:nvPr>
            <p:ph type="chart" sz="half" idx="2"/>
          </p:nvPr>
        </p:nvSpPr>
        <p:spPr>
          <a:xfrm>
            <a:off x="4789488" y="908056"/>
            <a:ext cx="3810000" cy="4897439"/>
          </a:xfrm>
        </p:spPr>
        <p:txBody>
          <a:bodyPr/>
          <a:lstStyle/>
          <a:p>
            <a:pPr lvl="0"/>
            <a:endParaRPr lang="zh-CN" altLang="en-US" noProof="0" smtClean="0"/>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fld id="{FA637655-9EEF-4DF1-9C9C-4B0EC4FAC2B3}"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eaLnBrk="1" hangingPunct="1">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atin typeface="Arial" panose="020B0604020202020204" pitchFamily="34" charset="0"/>
              </a:defRPr>
            </a:lvl1pPr>
          </a:lstStyle>
          <a:p>
            <a:pPr>
              <a:buClr>
                <a:srgbClr val="000000"/>
              </a:buClr>
            </a:pPr>
            <a:fld id="{82510851-5EFC-4794-B2DE-D97DADC9631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ransition>
    <p:blinds/>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9D8047F-2A93-440B-A1F0-ACC902115DF9}"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p:txBody>
          <a:bodyPr/>
          <a:lstStyle>
            <a:lvl1pPr>
              <a:defRPr/>
            </a:lvl1pPr>
          </a:lstStyle>
          <a:p>
            <a:pPr>
              <a:defRPr/>
            </a:pPr>
            <a:fld id="{00D448CF-341C-405E-9D32-EE7331AF6D5B}" type="slidenum">
              <a:rPr lang="en-US"/>
              <a:t>‹#›</a:t>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48"/>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6FCD1864-6E2C-435A-802B-7E1FEE164E78}"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207176AF-6836-46C8-8467-F86C33336E12}"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505" y="-9525"/>
            <a:ext cx="7772400" cy="558800"/>
          </a:xfrm>
        </p:spPr>
        <p:txBody>
          <a:bodyPr/>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3385" y="908685"/>
            <a:ext cx="8455660" cy="5441315"/>
          </a:xfrm>
        </p:spPr>
        <p:txBody>
          <a:bodyPr/>
          <a:lstStyle>
            <a:lvl1pPr marL="342900" indent="-342900" eaLnBrk="0" fontAlgn="base" latinLnBrk="0" hangingPunct="0">
              <a:spcBef>
                <a:spcPts val="600"/>
              </a:spcBef>
              <a:buFont typeface="Wingdings" panose="05000000000000000000" charset="0"/>
              <a:buChar char="Ø"/>
              <a:defRPr sz="2800">
                <a:solidFill>
                  <a:schemeClr val="tx1"/>
                </a:solidFill>
              </a:defRPr>
            </a:lvl1pPr>
            <a:lvl2pPr marL="914400" indent="-457200" eaLnBrk="0" fontAlgn="base" latinLnBrk="0" hangingPunct="0">
              <a:spcBef>
                <a:spcPts val="600"/>
              </a:spcBef>
              <a:buFont typeface="Wingdings" panose="05000000000000000000" charset="0"/>
              <a:buChar char="ü"/>
              <a:defRPr sz="2400"/>
            </a:lvl2pPr>
            <a:lvl3pPr marL="1257300" indent="-342900" eaLnBrk="0" fontAlgn="base" latinLnBrk="0" hangingPunct="0">
              <a:spcBef>
                <a:spcPts val="600"/>
              </a:spcBef>
              <a:buFont typeface="Wingdings" panose="05000000000000000000" charset="0"/>
              <a:buChar char="l"/>
              <a:defRPr sz="2000"/>
            </a:lvl3pPr>
            <a:lvl4pPr marL="1600200" indent="-228600" eaLnBrk="0" fontAlgn="base" latinLnBrk="0" hangingPunct="0">
              <a:spcBef>
                <a:spcPts val="600"/>
              </a:spcBef>
              <a:buFont typeface="Times New Roman" panose="02020603050405020304" pitchFamily="18" charset="0"/>
              <a:buChar char="♠"/>
              <a:defRPr sz="1800"/>
            </a:lvl4pPr>
            <a:lvl5pPr eaLnBrk="0" fontAlgn="base" latinLnBrk="0" hangingPunct="0">
              <a:spcBef>
                <a:spcPts val="600"/>
              </a:spcBef>
              <a:defRPr sz="18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469900" y="6381751"/>
            <a:ext cx="1905000" cy="457200"/>
          </a:xfrm>
          <a:prstGeom prst="rect">
            <a:avLst/>
          </a:prstGeom>
        </p:spPr>
        <p:txBody>
          <a:bodyPr/>
          <a:lstStyle>
            <a:lvl1pPr>
              <a:buFontTx/>
              <a:buNone/>
              <a:defRPr sz="1600">
                <a:solidFill>
                  <a:srgbClr val="000000"/>
                </a:solidFill>
                <a:latin typeface="Arial" panose="020B0604020202020204" pitchFamily="34" charset="0"/>
                <a:ea typeface="宋体" panose="02010600030101010101" pitchFamily="2" charset="-122"/>
              </a:defRPr>
            </a:lvl1pPr>
          </a:lstStyle>
          <a:p>
            <a:pPr>
              <a:defRPr/>
            </a:pPr>
            <a:fld id="{2A5B628E-2279-4C5D-A9EF-825279048495}" type="datetime1">
              <a:rPr lang="zh-CN" altLang="en-US" smtClean="0"/>
              <a:t>2023/9/19</a:t>
            </a:fld>
            <a:endParaRPr lang="en-US" altLang="zh-CN"/>
          </a:p>
        </p:txBody>
      </p:sp>
      <p:sp>
        <p:nvSpPr>
          <p:cNvPr id="5" name="Rectangle 5"/>
          <p:cNvSpPr>
            <a:spLocks noGrp="1" noChangeArrowheads="1"/>
          </p:cNvSpPr>
          <p:nvPr>
            <p:ph type="ftr" sz="quarter" idx="11"/>
          </p:nvPr>
        </p:nvSpPr>
        <p:spPr>
          <a:xfrm>
            <a:off x="2908300" y="6381751"/>
            <a:ext cx="2895600" cy="457200"/>
          </a:xfrm>
          <a:prstGeom prst="rect">
            <a:avLst/>
          </a:prstGeom>
        </p:spPr>
        <p:txBody>
          <a:bodyPr/>
          <a:lstStyle>
            <a:lvl1pPr>
              <a:buFontTx/>
              <a:buNone/>
              <a:defRPr sz="160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a:xfrm>
            <a:off x="6989763" y="6381751"/>
            <a:ext cx="1905000" cy="457200"/>
          </a:xfrm>
        </p:spPr>
        <p:txBody>
          <a:bodyPr/>
          <a:lstStyle>
            <a:lvl1pPr>
              <a:defRPr sz="1600" smtClean="0">
                <a:latin typeface="Arial" panose="020B0604020202020204" pitchFamily="34" charset="0"/>
              </a:defRPr>
            </a:lvl1pPr>
          </a:lstStyle>
          <a:p>
            <a:pPr>
              <a:buClr>
                <a:srgbClr val="000000"/>
              </a:buClr>
              <a:defRPr/>
            </a:pPr>
            <a:fld id="{A45C81AB-67CC-4F0E-9A14-6842C0BF3D3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18BF3740-297E-4D4E-8985-CD014F6E57CE}"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B8FC9B42-5EDD-4095-B242-251A000ABE9C}"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270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789488" y="908056"/>
            <a:ext cx="3810000" cy="4897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0C6F8410-BAD5-4EBB-A7BB-78CF6C49EABA}"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18029681-E287-4EBB-86A9-DFA5BE09C49C}"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FB31BB06-5776-4156-92D1-A709973F1EBC}" type="datetime1">
              <a:rPr lang="zh-CN" altLang="en-US" smtClean="0"/>
              <a:t>2023/9/19</a:t>
            </a:fld>
            <a:endParaRPr lang="en-US" altLang="zh-CN"/>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7E997A4F-0122-4CA7-A121-0A2AD4F84440}"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7219E4AE-BEF4-477C-B1CD-75FC967C94F7}"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B34628B7-763A-4148-908D-B3D46B428438}"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63279FE9-D339-43E6-B449-5F0F62A1CB75}" type="datetime1">
              <a:rPr lang="zh-CN" altLang="en-US" smtClean="0"/>
              <a:t>2023/9/19</a:t>
            </a:fld>
            <a:endParaRPr lang="en-US" altLang="zh-CN"/>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EC4FC1D3-8778-445D-9A22-01673B55E146}"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6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D57491D2-44AC-4FEF-8F7B-1E00DE3B36F2}"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5D346DC3-88FC-4E9A-BC1D-3C16F1FC279E}"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9"/>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F1855F4B-4BF1-40E1-8183-1F4F3AC6FB2D}"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6A867C94-021C-4242-96AB-3D87F42EB440}"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BE8D1E20-102F-46D1-92F2-6A3FCED8E8E6}"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05E52A6F-3B72-4D5E-9E6B-4925D3E3C673}"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p:txBody>
          <a:bodyPr/>
          <a:lstStyle>
            <a:lvl1pPr>
              <a:defRPr/>
            </a:lvl1pPr>
          </a:lstStyle>
          <a:p>
            <a:pPr>
              <a:defRPr/>
            </a:pPr>
            <a:fld id="{7E4E64CA-383D-4DAD-B9FC-58D85545A174}" type="slidenum">
              <a:rPr lang="en-US"/>
              <a:t>‹#›</a:t>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7" y="-117475"/>
            <a:ext cx="1997075" cy="59229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11190" y="-117475"/>
            <a:ext cx="5838825" cy="59229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F51A37F8-3321-44F4-9538-532401D342EC}" type="datetime1">
              <a:rPr lang="zh-CN" altLang="en-US" smtClean="0"/>
              <a:t>2023/9/19</a:t>
            </a:fld>
            <a:endParaRPr lang="en-US" altLang="zh-CN"/>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9C337DF6-9FCF-4059-88FA-AAEEADA333D0}"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objOnly" preserve="1">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B600AFE3-0899-4F18-9E78-323698E839DC}" type="datetime1">
              <a:rPr lang="zh-CN" altLang="en-US" smtClean="0"/>
              <a:t>2023/9/19</a:t>
            </a:fld>
            <a:endParaRPr lang="en-US" altLang="zh-CN"/>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7A8D502D-D753-4B06-932D-765B77E1693A}"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Chart" preserve="1">
  <p:cSld name="标题，文本与图表">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6"/>
            <a:ext cx="7772400" cy="666751"/>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827088" y="908056"/>
            <a:ext cx="3810000" cy="48974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图表占位符 3"/>
          <p:cNvSpPr>
            <a:spLocks noGrp="1"/>
          </p:cNvSpPr>
          <p:nvPr>
            <p:ph type="chart" sz="half" idx="2"/>
          </p:nvPr>
        </p:nvSpPr>
        <p:spPr>
          <a:xfrm>
            <a:off x="4789488" y="908056"/>
            <a:ext cx="3810000" cy="4897439"/>
          </a:xfrm>
        </p:spPr>
        <p:txBody>
          <a:bodyPr/>
          <a:lstStyle/>
          <a:p>
            <a:pPr lvl="0"/>
            <a:endParaRPr lang="zh-CN" altLang="en-US" noProof="0" smtClean="0"/>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fld id="{7B2F5267-ECA9-4036-9DB3-AD0ED1B5EC7B}" type="datetime1">
              <a:rPr lang="zh-CN" altLang="en-US" smtClean="0"/>
              <a:t>2023/9/19</a:t>
            </a:fld>
            <a:endParaRPr lang="en-US" altLang="zh-CN"/>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buFontTx/>
              <a:buNone/>
              <a:defRPr>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smtClean="0">
                <a:latin typeface="Arial" panose="020B0604020202020204" pitchFamily="34" charset="0"/>
              </a:defRPr>
            </a:lvl1pPr>
          </a:lstStyle>
          <a:p>
            <a:pPr>
              <a:buClr>
                <a:srgbClr val="000000"/>
              </a:buClr>
              <a:defRPr/>
            </a:pPr>
            <a:fld id="{C3FFA3B9-6DC0-4DE5-AAE3-ECCF0431F01B}" type="slidenum">
              <a:rPr lang="en-US" altLang="zh-CN"/>
              <a:t>‹#›</a:t>
            </a:fld>
            <a:endParaRPr lang="en-US" altLang="zh-CN">
              <a:latin typeface="Times New Roman" panose="02020603050405020304" pitchFamily="18" charset="0"/>
            </a:endParaRPr>
          </a:p>
        </p:txBody>
      </p:sp>
    </p:spTree>
  </p:cSld>
  <p:clrMapOvr>
    <a:masterClrMapping/>
  </p:clrMapOvr>
  <p:transition>
    <p:blinds/>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12B63587-37B4-45BE-B4D7-38D11056E177}" type="datetime1">
              <a:rPr lang="zh-CN" altLang="en-US"/>
              <a:t>2023/9/19</a:t>
            </a:fld>
            <a:endParaRPr lang="zh-CN" altLang="en-US"/>
          </a:p>
        </p:txBody>
      </p:sp>
    </p:spTree>
  </p:cSld>
  <p:clrMapOvr>
    <a:masterClrMapping/>
  </p:clrMapOvr>
  <p:hf hdr="0" ftr="0"/>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C446F3C7-F0C5-4A0E-98AE-A321F90BB233}" type="datetime1">
              <a:rPr lang="zh-CN" altLang="en-US"/>
              <a:t>2023/9/19</a:t>
            </a:fld>
            <a:endParaRPr lang="zh-CN" altLang="en-US"/>
          </a:p>
        </p:txBody>
      </p:sp>
    </p:spTree>
  </p:cSld>
  <p:clrMapOvr>
    <a:masterClrMapping/>
  </p:clrMapOvr>
  <p:hf hdr="0" ftr="0"/>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CBD1392C-89FF-431A-A12B-23102B597E41}" type="datetime1">
              <a:rPr lang="zh-CN" altLang="en-US"/>
              <a:t>2023/9/19</a:t>
            </a:fld>
            <a:endParaRPr lang="zh-CN" altLang="en-US"/>
          </a:p>
        </p:txBody>
      </p:sp>
    </p:spTree>
  </p:cSld>
  <p:clrMapOvr>
    <a:masterClrMapping/>
  </p:clrMapOvr>
  <p:hf hdr="0" ftr="0"/>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901700"/>
            <a:ext cx="4032504" cy="54340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901700"/>
            <a:ext cx="4032504" cy="54340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1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59D2EC8E-65ED-4696-8DF5-56BF789BE083}" type="datetime1">
              <a:rPr lang="zh-CN" altLang="en-US"/>
              <a:t>2023/9/19</a:t>
            </a:fld>
            <a:endParaRPr lang="zh-CN" altLang="en-US"/>
          </a:p>
        </p:txBody>
      </p:sp>
    </p:spTree>
  </p:cSld>
  <p:clrMapOvr>
    <a:masterClrMapping/>
  </p:clrMapOvr>
  <p:hf hdr="0" ftr="0"/>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Rectangle 14"/>
          <p:cNvSpPr>
            <a:spLocks noGrp="1"/>
          </p:cNvSpPr>
          <p:nvPr>
            <p:ph type="sldNum" sz="quarter" idx="1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1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1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609E2523-1278-4F7E-823C-619A6582D784}" type="datetime1">
              <a:rPr lang="zh-CN" altLang="en-US"/>
              <a:t>2023/9/19</a:t>
            </a:fld>
            <a:endParaRPr lang="zh-CN" altLang="en-US"/>
          </a:p>
        </p:txBody>
      </p:sp>
    </p:spTree>
  </p:cSld>
  <p:clrMapOvr>
    <a:masterClrMapping/>
  </p:clrMapOvr>
  <p:hf hdr="0" ftr="0"/>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F4156E19-0DA1-408B-A6FA-63DDC1E986BB}" type="datetime1">
              <a:rPr lang="zh-CN" altLang="en-US"/>
              <a:t>2023/9/19</a:t>
            </a:fld>
            <a:endParaRPr lang="zh-CN" altLang="en-US"/>
          </a:p>
        </p:txBody>
      </p:sp>
    </p:spTree>
  </p:cSld>
  <p:clrMapOvr>
    <a:masterClrMapping/>
  </p:clrMapOvr>
  <p:hf hdr="0" ftr="0"/>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灯片编号占位符 1"/>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/136</a:t>
            </a:r>
          </a:p>
        </p:txBody>
      </p:sp>
      <p:sp>
        <p:nvSpPr>
          <p:cNvPr id="11" name="页脚占位符 2"/>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日期占位符 3"/>
          <p:cNvSpPr>
            <a:spLocks noGrp="1"/>
          </p:cNvSpPr>
          <p:nvPr>
            <p:ph type="dt" sz="half" idx="2"/>
          </p:nvPr>
        </p:nvSpPr>
        <p:spPr>
          <a:xfrm>
            <a:off x="381000" y="6483350"/>
            <a:ext cx="1574800" cy="374650"/>
          </a:xfrm>
          <a:prstGeom prst="rect">
            <a:avLst/>
          </a:prstGeom>
          <a:ln>
            <a:miter/>
          </a:ln>
        </p:spPr>
        <p:txBody>
          <a:bodyPr/>
          <a:lstStyle>
            <a:lvl1pPr marL="0" indent="0">
              <a:spcBef>
                <a:spcPct val="20000"/>
              </a:spcBef>
              <a:buClr>
                <a:schemeClr val="tx1"/>
              </a:buClr>
              <a:buSzPct val="100000"/>
              <a:buFont typeface="Arial" panose="020B0604020202020204" pitchFamily="34" charset="0"/>
              <a:buNone/>
              <a:defRPr/>
            </a:lvl1pPr>
          </a:lstStyle>
          <a:p>
            <a:pPr fontAlgn="base">
              <a:spcAft>
                <a:spcPct val="0"/>
              </a:spcAft>
              <a:buClr>
                <a:srgbClr val="000000"/>
              </a:buClr>
              <a:defRPr/>
            </a:pPr>
            <a:fld id="{AB575DBE-8FBB-439F-A686-0F654754FF4B}" type="datetime1">
              <a:rPr lang="zh-CN" altLang="en-US"/>
              <a:t>2023/9/19</a:t>
            </a:fld>
            <a:endParaRPr lang="zh-CN" altLang="en-US"/>
          </a:p>
        </p:txBody>
      </p:sp>
    </p:spTree>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sldNum" sz="quarter" idx="10"/>
          </p:nvPr>
        </p:nvSpPr>
        <p:spPr/>
        <p:txBody>
          <a:bodyPr/>
          <a:lstStyle>
            <a:lvl1pPr>
              <a:defRPr/>
            </a:lvl1pPr>
          </a:lstStyle>
          <a:p>
            <a:pPr>
              <a:defRPr/>
            </a:pPr>
            <a:fld id="{1F86FE06-B022-4860-92FA-307F17557134}" type="slidenum">
              <a:rPr lang="en-US"/>
              <a:t>‹#›</a:t>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1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606A2F3D-781B-4AE7-9736-2C96DE097E40}" type="datetime1">
              <a:rPr lang="zh-CN" altLang="en-US"/>
              <a:t>2023/9/19</a:t>
            </a:fld>
            <a:endParaRPr lang="zh-CN" altLang="en-US"/>
          </a:p>
        </p:txBody>
      </p:sp>
    </p:spTree>
  </p:cSld>
  <p:clrMapOvr>
    <a:masterClrMapping/>
  </p:clrMapOvr>
  <p:hf hdr="0" ftr="0"/>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anose="05000000000000000000" pitchFamily="2" charset="2"/>
              <a:buNone/>
              <a:defRPr/>
            </a:pPr>
            <a:endParaRPr kumimoji="0" lang="zh-CN" altLang="en-US" sz="2400" b="1"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1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3FBD4D47-4A6A-45DB-8365-F581151C4C8F}" type="datetime1">
              <a:rPr lang="zh-CN" altLang="en-US"/>
              <a:t>2023/9/19</a:t>
            </a:fld>
            <a:endParaRPr lang="zh-CN" altLang="en-US"/>
          </a:p>
        </p:txBody>
      </p:sp>
    </p:spTree>
  </p:cSld>
  <p:clrMapOvr>
    <a:masterClrMapping/>
  </p:clrMapOvr>
  <p:hf hdr="0" ftr="0"/>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425C6F91-293E-470B-9957-8536008330A2}" type="datetime1">
              <a:rPr lang="zh-CN" altLang="en-US"/>
              <a:t>2023/9/19</a:t>
            </a:fld>
            <a:endParaRPr lang="zh-CN" altLang="en-US"/>
          </a:p>
        </p:txBody>
      </p:sp>
    </p:spTree>
  </p:cSld>
  <p:clrMapOvr>
    <a:masterClrMapping/>
  </p:clrMapOvr>
  <p:hf hdr="0" ftr="0"/>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6700" y="115888"/>
            <a:ext cx="2070100" cy="6219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06400" y="115888"/>
            <a:ext cx="6090294" cy="6219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 name="Rectangle 14"/>
          <p:cNvSpPr>
            <a:spLocks noGrp="1"/>
          </p:cNvSpPr>
          <p:nvPr>
            <p:ph type="sldNum" sz="quarter" idx="4"/>
          </p:nvPr>
        </p:nvSpPr>
        <p:spPr>
          <a:xfrm>
            <a:off x="7392988" y="6499225"/>
            <a:ext cx="1582738" cy="344488"/>
          </a:xfrm>
          <a:prstGeom prst="rect">
            <a:avLst/>
          </a:prstGeom>
          <a:ln>
            <a:miter/>
          </a:ln>
        </p:spPr>
        <p:txBody>
          <a:bodyPr vert="horz" wrap="square" lIns="91440" tIns="45720" rIns="91440" bIns="45720" numCol="1" anchor="t" anchorCtr="0" compatLnSpc="1"/>
          <a:lstStyle/>
          <a:p>
            <a:r>
              <a:rPr lang="en-US" altLang="zh-CN" dirty="0"/>
              <a:t>1-</a:t>
            </a:r>
            <a:fld id="{9A0DB2DC-4C9A-4742-B13C-FB6460FD3503}" type="slidenum">
              <a:rPr lang="en-US" altLang="zh-CN" dirty="0"/>
              <a:t>‹#›</a:t>
            </a:fld>
            <a:r>
              <a:rPr lang="en-US" altLang="zh-CN" dirty="0"/>
              <a:t>/</a:t>
            </a:r>
            <a:r>
              <a:rPr lang="en-US" altLang="en-US" dirty="0"/>
              <a:t>172</a:t>
            </a:r>
          </a:p>
        </p:txBody>
      </p:sp>
      <p:sp>
        <p:nvSpPr>
          <p:cNvPr id="11" name="Rectangle 15"/>
          <p:cNvSpPr>
            <a:spLocks noGrp="1"/>
          </p:cNvSpPr>
          <p:nvPr>
            <p:ph type="ftr" sz="quarter" idx="3"/>
          </p:nvPr>
        </p:nvSpPr>
        <p:spPr>
          <a:xfrm>
            <a:off x="1955800" y="6483350"/>
            <a:ext cx="56769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endParaRPr lang="en-US" altLang="x-none"/>
          </a:p>
        </p:txBody>
      </p:sp>
      <p:sp>
        <p:nvSpPr>
          <p:cNvPr id="12" name="Rectangle 16"/>
          <p:cNvSpPr>
            <a:spLocks noGrp="1"/>
          </p:cNvSpPr>
          <p:nvPr>
            <p:ph type="dt" sz="half" idx="2"/>
          </p:nvPr>
        </p:nvSpPr>
        <p:spPr>
          <a:xfrm>
            <a:off x="381000" y="6483350"/>
            <a:ext cx="1574800" cy="374650"/>
          </a:xfrm>
          <a:prstGeom prst="rect">
            <a:avLst/>
          </a:prstGeom>
          <a:ln>
            <a:miter/>
          </a:ln>
        </p:spPr>
        <p:txBody>
          <a:bodyPr/>
          <a:lstStyle>
            <a:lvl1pPr>
              <a:spcBef>
                <a:spcPct val="20000"/>
              </a:spcBef>
              <a:buClr>
                <a:schemeClr val="tx1"/>
              </a:buClr>
              <a:buSzPct val="100000"/>
              <a:defRPr/>
            </a:lvl1pPr>
          </a:lstStyle>
          <a:p>
            <a:pPr fontAlgn="base">
              <a:spcAft>
                <a:spcPct val="0"/>
              </a:spcAft>
              <a:buClr>
                <a:srgbClr val="000000"/>
              </a:buClr>
              <a:defRPr/>
            </a:pPr>
            <a:fld id="{142DB05A-8BD6-4366-A8AC-EB06F87F8BBC}" type="datetime1">
              <a:rPr lang="zh-CN" altLang="en-US"/>
              <a:t>2023/9/19</a:t>
            </a:fld>
            <a:endParaRPr lang="zh-CN" altLang="en-US"/>
          </a:p>
        </p:txBody>
      </p:sp>
    </p:spTree>
  </p:cSld>
  <p:clrMapOvr>
    <a:masterClrMapping/>
  </p:clrMapOvr>
  <p:hf hdr="0" ftr="0"/>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7" name="Rectangle 4"/>
          <p:cNvSpPr>
            <a:spLocks noGrp="1" noChangeArrowheads="1"/>
          </p:cNvSpPr>
          <p:nvPr>
            <p:ph type="dt" sz="half" idx="2"/>
          </p:nvPr>
        </p:nvSpPr>
        <p:spPr bwMode="auto">
          <a:xfrm>
            <a:off x="301625" y="6245225"/>
            <a:ext cx="2289175" cy="476250"/>
          </a:xfrm>
          <a:prstGeom prst="rect">
            <a:avLst/>
          </a:prstGeom>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a:defRPr/>
            </a:lvl1pPr>
          </a:lstStyle>
          <a:p>
            <a:pPr marL="0" marR="0" indent="0" defTabSz="914400" rtl="0" eaLnBrk="1" fontAlgn="base" latinLnBrk="0" hangingPunct="1">
              <a:lnSpc>
                <a:spcPct val="100000"/>
              </a:lnSpc>
              <a:spcBef>
                <a:spcPct val="0"/>
              </a:spcBef>
              <a:spcAft>
                <a:spcPct val="0"/>
              </a:spcAft>
              <a:buClrTx/>
              <a:buSzTx/>
              <a:buFontTx/>
              <a:buNone/>
              <a:defRPr/>
            </a:pPr>
            <a:endParaRPr kumimoji="0" lang="en-US" altLang="zh-CN" b="0" i="0" kern="1200" cap="none" spc="0" normalizeH="0" baseline="0" noProof="0">
              <a:solidFill>
                <a:schemeClr val="tx1"/>
              </a:solidFill>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289175" cy="476250"/>
          </a:xfrm>
          <a:prstGeom prst="rect">
            <a:avLst/>
          </a:prstGeom>
        </p:spPr>
        <p:txBody>
          <a:bodyPr vert="horz" wrap="square" lIns="91440" tIns="45720" rIns="91440" bIns="45720" numCol="1" anchor="t" anchorCtr="0" compatLnSpc="1"/>
          <a:lstStyle/>
          <a:p>
            <a:pPr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p:txBody>
          <a:bodyPr/>
          <a:lstStyle>
            <a:lvl1pPr>
              <a:defRPr/>
            </a:lvl1pPr>
          </a:lstStyle>
          <a:p>
            <a:pPr>
              <a:defRPr/>
            </a:pPr>
            <a:fld id="{7B22D797-4540-48C0-A7F7-689B1DB8F44A}" type="slidenum">
              <a:rPr lang="en-US"/>
              <a:t>‹#›</a:t>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50825" y="490538"/>
            <a:ext cx="8540750" cy="596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algn="r" eaLnBrk="1" hangingPunct="1"/>
            <a:fld id="{9A0DB2DC-4C9A-4742-B13C-FB6460FD3503}" type="slidenum">
              <a:rPr lang="en-US" altLang="zh-CN" sz="1400" dirty="0"/>
              <a:t>‹#›</a:t>
            </a:fld>
            <a:endParaRPr lang="en-US" altLang="zh-CN" sz="1400" dirty="0"/>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36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4B73FBE-9E56-4AFC-88C9-7796AC12DA84}" type="slidenum">
              <a:rPr lang="en-US" altLang="zh-CN"/>
              <a:t>‹#›</a:t>
            </a:fld>
            <a:endParaRPr lang="en-US" altLang="zh-CN"/>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7D425CE-EA6B-4505-B149-6A5FB898A62F}" type="slidenum">
              <a:rPr lang="en-US" altLang="zh-CN"/>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p:txBody>
          <a:bodyPr/>
          <a:lstStyle>
            <a:lvl1pPr>
              <a:defRPr/>
            </a:lvl1pPr>
          </a:lstStyle>
          <a:p>
            <a:pPr>
              <a:defRPr/>
            </a:pPr>
            <a:fld id="{5F7FB787-0928-4ED2-99E6-4148F103725C}" type="slidenum">
              <a:rPr lang="en-US"/>
              <a:t>‹#›</a:t>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3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FAB9B61-95BC-4559-8432-DE10D6357B87}" type="slidenum">
              <a:rPr lang="en-US" altLang="zh-CN"/>
              <a:t>‹#›</a:t>
            </a:fld>
            <a:endParaRPr lang="en-US" altLang="zh-CN"/>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1268413"/>
            <a:ext cx="4194175" cy="51847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597400" y="1268413"/>
            <a:ext cx="4194175" cy="51847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A0BEC68-623B-4125-A456-5C7B5F567280}" type="slidenum">
              <a:rPr lang="en-US" altLang="zh-CN"/>
              <a:t>‹#›</a:t>
            </a:fld>
            <a:endParaRPr lang="en-US" altLang="zh-CN"/>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C7C921D-7E0C-407F-A555-4D73C3B121BE}" type="slidenum">
              <a:rPr lang="en-US" altLang="zh-CN"/>
              <a:t>‹#›</a:t>
            </a:fld>
            <a:endParaRPr lang="en-US" altLang="zh-CN"/>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442FD1FB-ED8A-4503-926D-ACA158FEF29A}" type="slidenum">
              <a:rPr lang="en-US" altLang="zh-CN"/>
              <a:t>‹#›</a:t>
            </a:fld>
            <a:endParaRPr lang="en-US" altLang="zh-CN"/>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A2FB76C1-122C-4B50-B5C3-683B5472D924}" type="slidenum">
              <a:rPr lang="en-US" altLang="zh-CN"/>
              <a:t>‹#›</a:t>
            </a:fld>
            <a:endParaRPr lang="en-US" altLang="zh-CN"/>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15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0E4B6E8-3F08-405C-9071-03247CB93FEB}" type="slidenum">
              <a:rPr lang="en-US" altLang="zh-CN"/>
              <a:t>‹#›</a:t>
            </a:fld>
            <a:endParaRPr lang="en-US" altLang="zh-CN"/>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6AD22C6-1EF3-4CAC-8374-9FD7D2A77DA5}" type="slidenum">
              <a:rPr lang="en-US" altLang="zh-CN"/>
              <a:t>‹#›</a:t>
            </a:fld>
            <a:endParaRPr lang="en-US" altLang="zh-CN"/>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CF0DBD9-E9F9-44EE-A269-0E56A264D702}" type="slidenum">
              <a:rPr lang="en-US" altLang="zh-CN"/>
              <a:t>‹#›</a:t>
            </a:fld>
            <a:endParaRPr lang="en-US" altLang="zh-CN"/>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D09AA30-DC9C-4C03-89D8-D235988293EC}" type="slidenum">
              <a:rPr lang="en-US" altLang="zh-CN"/>
              <a:t>‹#›</a:t>
            </a:fld>
            <a:endParaRPr lang="en-US" altLang="zh-CN"/>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597400"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F7C3360-C1AA-4B47-9B97-C7510BA9763C}" type="slidenum">
              <a:rPr lang="en-US" altLang="zh-CN"/>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sldNum" sz="quarter" idx="10"/>
          </p:nvPr>
        </p:nvSpPr>
        <p:spPr/>
        <p:txBody>
          <a:bodyPr/>
          <a:lstStyle>
            <a:lvl1pPr>
              <a:defRPr/>
            </a:lvl1pPr>
          </a:lstStyle>
          <a:p>
            <a:pPr>
              <a:defRPr/>
            </a:pPr>
            <a:fld id="{A39F80AA-E6ED-4B24-A5CF-7AA6053B6B6B}" type="slidenum">
              <a:rPr lang="en-US"/>
              <a:t>‹#›</a:t>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989B42BC-BB8F-404E-8B5D-6AA51587BC09}" type="slidenum">
              <a:rPr lang="en-US" altLang="zh-CN"/>
              <a:t>‹#›</a:t>
            </a:fld>
            <a:endParaRPr lang="en-US" altLang="zh-CN"/>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47ED0007-E180-4FC2-B6A7-BA71BCF12546}" type="slidenum">
              <a:rPr lang="en-US" altLang="zh-CN"/>
              <a:t>‹#›</a:t>
            </a:fld>
            <a:endParaRPr lang="en-US" altLang="zh-CN"/>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7" name="Rectangle 4"/>
          <p:cNvSpPr>
            <a:spLocks noGrp="1" noChangeArrowheads="1"/>
          </p:cNvSpPr>
          <p:nvPr>
            <p:ph type="dt" sz="half" idx="2"/>
          </p:nvPr>
        </p:nvSpPr>
        <p:spPr bwMode="auto">
          <a:xfrm>
            <a:off x="301625" y="6245225"/>
            <a:ext cx="2289175" cy="476250"/>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289175" cy="476250"/>
          </a:xfrm>
          <a:prstGeom prst="rect">
            <a:avLst/>
          </a:prstGeom>
        </p:spPr>
        <p:txBody>
          <a:bodyPr vert="horz" wrap="square" lIns="91440" tIns="45720" rIns="91440" bIns="45720" numCol="1" anchor="t" anchorCtr="0" compatLnSpc="1"/>
          <a:lstStyle/>
          <a:p>
            <a:pPr algn="r">
              <a:buNone/>
            </a:pPr>
            <a:fld id="{9A0DB2DC-4C9A-4742-B13C-FB6460FD3503}" type="slidenum">
              <a:rPr lang="en-US" altLang="zh-CN" dirty="0"/>
              <a:t>‹#›</a:t>
            </a:fld>
            <a:endParaRPr lang="en-US" altLang="zh-CN" dirty="0"/>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C1792202-7C24-4A82-A04D-C3C913DBEF6E}" type="slidenum">
              <a:rPr lang="en-US"/>
              <a:t>‹#›</a:t>
            </a:fld>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597400"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250825" y="1268413"/>
            <a:ext cx="8540750" cy="51847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endParaRPr kumimoji="0" lang="zh-CN" altLang="en-US" sz="3600" b="1" i="0" u="none" strike="noStrike" kern="0" cap="none" spc="0" normalizeH="0" baseline="0" noProof="0" smtClean="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pic>
        <p:nvPicPr>
          <p:cNvPr id="11266" name="图片 9"/>
          <p:cNvPicPr>
            <a:picLocks noChangeAspect="1"/>
          </p:cNvPicPr>
          <p:nvPr/>
        </p:nvPicPr>
        <p:blipFill>
          <a:blip r:embed="rId2"/>
          <a:stretch>
            <a:fillRect/>
          </a:stretch>
        </p:blipFill>
        <p:spPr>
          <a:xfrm>
            <a:off x="0" y="0"/>
            <a:ext cx="9144000" cy="6858000"/>
          </a:xfrm>
          <a:prstGeom prst="rect">
            <a:avLst/>
          </a:prstGeom>
          <a:noFill/>
          <a:ln w="9525">
            <a:noFill/>
          </a:ln>
        </p:spPr>
      </p:pic>
      <p:cxnSp>
        <p:nvCxnSpPr>
          <p:cNvPr id="10" name="直接连接符 9"/>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13"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4"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4BF1E43-B587-4D34-94D7-4567D61FCB45}"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12290" name="图片 9"/>
          <p:cNvPicPr>
            <a:picLocks noChangeAspect="1"/>
          </p:cNvPicPr>
          <p:nvPr/>
        </p:nvPicPr>
        <p:blipFill>
          <a:blip r:embed="rId2"/>
          <a:srcRect l="13448"/>
          <a:stretch>
            <a:fillRect/>
          </a:stretch>
        </p:blipFill>
        <p:spPr>
          <a:xfrm>
            <a:off x="0" y="0"/>
            <a:ext cx="9144000" cy="6858000"/>
          </a:xfrm>
          <a:prstGeom prst="rect">
            <a:avLst/>
          </a:prstGeom>
          <a:noFill/>
          <a:ln w="9525">
            <a:noFill/>
          </a:ln>
        </p:spPr>
      </p:pic>
      <p:sp>
        <p:nvSpPr>
          <p:cNvPr id="2" name="KSO_ST1"/>
          <p:cNvSpPr>
            <a:spLocks noGrp="1"/>
          </p:cNvSpPr>
          <p:nvPr>
            <p:ph type="title"/>
          </p:nvPr>
        </p:nvSpPr>
        <p:spPr>
          <a:xfrm>
            <a:off x="2201094" y="2481944"/>
            <a:ext cx="4696096" cy="811257"/>
          </a:xfrm>
          <a:blipFill>
            <a:blip r:embed="rId3"/>
            <a:stretch>
              <a:fillRect/>
            </a:stretch>
          </a:blipFill>
        </p:spPr>
        <p:txBody>
          <a:bodyPr anchor="ctr">
            <a:normAutofit/>
          </a:bodyPr>
          <a:lstStyle>
            <a:lvl1pPr algn="ctr">
              <a:defRPr sz="4000"/>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600" spc="180" baseline="0">
                <a:solidFill>
                  <a:schemeClr val="accent1">
                    <a:lumMod val="75000"/>
                  </a:schemeClr>
                </a:solidFill>
                <a:latin typeface="Elephant" panose="0202090409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E83A91-93FB-4152-A9F0-59C3A14C7250}"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0"/>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499" y="1244600"/>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5638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457200"/>
            <a:ext cx="5676900" cy="5638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sldNum" sz="quarter" idx="10"/>
          </p:nvPr>
        </p:nvSpPr>
        <p:spPr/>
        <p:txBody>
          <a:bodyPr/>
          <a:lstStyle>
            <a:lvl1pPr>
              <a:defRPr/>
            </a:lvl1pPr>
          </a:lstStyle>
          <a:p>
            <a:pPr>
              <a:defRPr/>
            </a:pPr>
            <a:fld id="{EF0F47EE-256F-4F5C-8FAD-3ADDCA68B36C}" type="slidenum">
              <a:rPr lang="en-US"/>
              <a:t>‹#›</a:t>
            </a:fld>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pic>
        <p:nvPicPr>
          <p:cNvPr id="13314" name="图片 9"/>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6D27F19-431D-4456-8EBD-40354366A2F5}"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994839-9E6D-4209-9E7D-8B48A650EC64}"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1400"/>
              </a:spcBef>
              <a:spcAft>
                <a:spcPct val="0"/>
              </a:spcAft>
              <a:buClr>
                <a:srgbClr val="956B21"/>
              </a:buClr>
              <a:buSzPct val="50000"/>
              <a:buFont typeface="Wingdings" panose="05000000000000000000" pitchFamily="2" charset="2"/>
              <a:buNone/>
              <a:defRPr/>
            </a:pPr>
            <a:r>
              <a:rPr kumimoji="0" lang="zh-CN" altLang="en-US" sz="3200" b="1" i="0" u="none" strike="noStrike" kern="1200" cap="none" spc="0" normalizeH="0" baseline="0" noProof="0">
                <a:ln>
                  <a:noFill/>
                </a:ln>
                <a:solidFill>
                  <a:srgbClr val="0000FF"/>
                </a:solidFill>
                <a:effectLst/>
                <a:uLnTx/>
                <a:uFillTx/>
                <a:latin typeface="幼圆" panose="02010509060101010101" pitchFamily="49" charset="-122"/>
                <a:ea typeface="幼圆" panose="02010509060101010101" pitchFamily="49" charset="-122"/>
                <a:cs typeface="+mn-cs"/>
              </a:rPr>
              <a:t>单击图标添加图片</a:t>
            </a:r>
            <a:endParaRPr kumimoji="0" lang="en-US" sz="32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endParaRPr>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081B34A-643C-4D05-89D2-C46B4695FFF2}"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C55B18C-7AA9-4349-A693-D467D93A80E5}"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2023/9/19</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solidFill>
                  <a:srgbClr val="5F5F5F">
                    <a:tint val="75000"/>
                  </a:srgb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solidFill>
                  <a:srgbClr val="9D9D9D"/>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FAF2CF-C9EB-47E9-A331-CC43D609A27C}"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0" y="1268413"/>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0"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4872EBF-F17F-4681-BC13-6157568A6BB5}" type="slidenum">
              <a:rPr lang="en-US" altLang="zh-CN"/>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3152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sldNum" sz="quarter" idx="10"/>
          </p:nvPr>
        </p:nvSpPr>
        <p:spPr/>
        <p:txBody>
          <a:bodyPr/>
          <a:lstStyle>
            <a:lvl1pPr>
              <a:defRPr/>
            </a:lvl1pPr>
          </a:lstStyle>
          <a:p>
            <a:pPr>
              <a:defRPr/>
            </a:pPr>
            <a:fld id="{9A3F3215-9617-45DA-967B-53A9F4028812}" type="slidenum">
              <a:rPr lang="en-US"/>
              <a:t>‹#›</a:t>
            </a:fld>
            <a:endParaRPr 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C3E2143-2FCE-4481-B69E-F37FA050C84A}" type="slidenum">
              <a:rPr lang="en-US" altLang="zh-CN"/>
              <a:t>‹#›</a:t>
            </a:fld>
            <a:endParaRPr lang="en-US" altLang="zh-CN"/>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0ACF5AB-B836-4581-9906-FD2276DF419F}" type="slidenum">
              <a:rPr lang="en-US" altLang="zh-CN"/>
              <a:t>‹#›</a:t>
            </a:fld>
            <a:endParaRPr lang="en-US" altLang="zh-CN"/>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892E2B7-36F8-42DC-AAE3-4BBEF37C68DE}" type="slidenum">
              <a:rPr lang="en-US" altLang="zh-CN"/>
              <a:t>‹#›</a:t>
            </a:fld>
            <a:endParaRPr lang="en-US" altLang="zh-CN"/>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C11F92-4DCA-4582-A1CA-F847B8CC5E2C}" type="slidenum">
              <a:rPr lang="en-US" altLang="zh-CN"/>
              <a:t>‹#›</a:t>
            </a:fld>
            <a:endParaRPr lang="en-US" altLang="zh-CN"/>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BA21F57-6C35-4977-BD52-D39D071F2B7D}" type="slidenum">
              <a:rPr lang="en-US" altLang="zh-CN"/>
              <a:t>‹#›</a:t>
            </a:fld>
            <a:endParaRPr lang="en-US" altLang="zh-CN"/>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F703FA2-0BF4-43D0-AA18-6204CA9340F5}" type="slidenum">
              <a:rPr lang="en-US" altLang="zh-CN"/>
              <a:t>‹#›</a:t>
            </a:fld>
            <a:endParaRPr lang="en-US" altLang="zh-CN"/>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5D5E7BC-D50F-417E-935C-CBD753EE3B05}" type="slidenum">
              <a:rPr lang="en-US" altLang="zh-CN"/>
              <a:t>‹#›</a:t>
            </a:fld>
            <a:endParaRPr lang="en-US" altLang="zh-CN"/>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85F54CA-9384-468A-BB03-E4C4FF258545}" type="slidenum">
              <a:rPr lang="en-US" altLang="zh-CN"/>
              <a:t>‹#›</a:t>
            </a:fld>
            <a:endParaRPr lang="en-US" altLang="zh-CN"/>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DD77665-3A12-4205-8E97-899F992E455A}" type="slidenum">
              <a:rPr lang="en-US" altLang="zh-CN"/>
              <a:t>‹#›</a:t>
            </a:fld>
            <a:endParaRPr lang="en-US" altLang="zh-CN"/>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8484ADA-998A-49F5-A13F-D8A84002C36D}" type="slidenum">
              <a:rPr lang="en-US" altLang="zh-CN"/>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457200"/>
            <a:ext cx="7315200" cy="609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sldNum" sz="quarter" idx="10"/>
          </p:nvPr>
        </p:nvSpPr>
        <p:spPr/>
        <p:txBody>
          <a:bodyPr/>
          <a:lstStyle>
            <a:lvl1pPr>
              <a:defRPr/>
            </a:lvl1pPr>
          </a:lstStyle>
          <a:p>
            <a:pPr>
              <a:defRPr/>
            </a:pPr>
            <a:fld id="{919049B2-A29F-44B5-880D-ECF7C4CC7270}" type="slidenum">
              <a:rPr lang="en-US"/>
              <a:t>‹#›</a:t>
            </a:fld>
            <a:endParaRPr 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4BCAF6A-5669-4255-8732-C47D2D9746FE}" type="slidenum">
              <a:rPr lang="en-US" altLang="zh-CN"/>
              <a:t>‹#›</a:t>
            </a:fld>
            <a:endParaRPr lang="en-US" altLang="zh-CN"/>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5B126096-3F85-4548-83A9-9AFED7345F9D}" type="slidenum">
              <a:rPr lang="en-US" altLang="zh-CN"/>
              <a:t>‹#›</a:t>
            </a:fld>
            <a:endParaRPr lang="en-US" altLang="zh-CN"/>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a:off x="0" y="3213100"/>
            <a:ext cx="9144000" cy="3644900"/>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pic>
        <p:nvPicPr>
          <p:cNvPr id="10" name="Picture 3" descr="C:\Users\Nir\Desktop\未vv标题-1.png"/>
          <p:cNvPicPr>
            <a:picLocks noChangeAspect="1" noChangeArrowheads="1"/>
          </p:cNvPicPr>
          <p:nvPr userDrawn="1"/>
        </p:nvPicPr>
        <p:blipFill>
          <a:blip r:embed="rId2">
            <a:extLst>
              <a:ext uri="{28A0092B-C50C-407E-A947-70E740481C1C}">
                <a14:useLocalDpi xmlns:a14="http://schemas.microsoft.com/office/drawing/2010/main" val="0"/>
              </a:ext>
            </a:extLst>
          </a:blip>
          <a:srcRect t="7571"/>
          <a:stretch>
            <a:fillRect/>
          </a:stretch>
        </p:blipFill>
        <p:spPr bwMode="auto">
          <a:xfrm>
            <a:off x="3637378" y="1242661"/>
            <a:ext cx="5389562"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3" name="KSO_CT2"/>
          <p:cNvSpPr>
            <a:spLocks noGrp="1"/>
          </p:cNvSpPr>
          <p:nvPr>
            <p:ph type="subTitle" idx="1" hasCustomPrompt="1"/>
          </p:nvPr>
        </p:nvSpPr>
        <p:spPr>
          <a:xfrm>
            <a:off x="445771" y="3720649"/>
            <a:ext cx="4213315" cy="467211"/>
          </a:xfrm>
          <a:noFill/>
        </p:spPr>
        <p:txBody>
          <a:bodyPr>
            <a:noAutofit/>
          </a:bodyPr>
          <a:lstStyle>
            <a:lvl1pPr marL="0" indent="0" algn="l">
              <a:buNone/>
              <a:defRPr sz="1800">
                <a:solidFill>
                  <a:srgbClr val="FFFFFF"/>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445771" y="1242661"/>
            <a:ext cx="5162549" cy="877679"/>
          </a:xfrm>
        </p:spPr>
        <p:txBody>
          <a:bodyPr>
            <a:noAutofit/>
          </a:bodyPr>
          <a:lstStyle>
            <a:lvl1pPr algn="l">
              <a:lnSpc>
                <a:spcPct val="110000"/>
              </a:lnSpc>
              <a:defRPr sz="3200" b="0" baseline="0">
                <a:solidFill>
                  <a:srgbClr val="C00000"/>
                </a:solidFill>
                <a:effectLst/>
                <a:latin typeface="+mj-ea"/>
                <a:ea typeface="+mj-ea"/>
              </a:defRPr>
            </a:lvl1pPr>
          </a:lstStyle>
          <a:p>
            <a:r>
              <a:rPr lang="zh-CN" altLang="en-US" dirty="0"/>
              <a:t>单击此处添加您的标题文字</a:t>
            </a:r>
          </a:p>
        </p:txBody>
      </p:sp>
      <p:pic>
        <p:nvPicPr>
          <p:cNvPr id="2"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14193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lvl1pPr>
              <a:defRPr>
                <a:solidFill>
                  <a:schemeClr val="accent1"/>
                </a:solidFill>
              </a:defRPr>
            </a:lvl1p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78282931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108199"/>
            <a:ext cx="5995988" cy="1235075"/>
          </a:xfrm>
        </p:spPr>
        <p:txBody>
          <a:bodyPr anchor="b">
            <a:normAutofit/>
          </a:bodyPr>
          <a:lstStyle>
            <a:lvl1pPr algn="ctr">
              <a:defRPr sz="3600">
                <a:solidFill>
                  <a:schemeClr val="tx2"/>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038169" y="3400425"/>
            <a:ext cx="3067663"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02066743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499" y="1244600"/>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405452962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8" name="KSO_FT"/>
          <p:cNvSpPr>
            <a:spLocks noGrp="1"/>
          </p:cNvSpPr>
          <p:nvPr>
            <p:ph type="ftr" sz="quarter" idx="11"/>
          </p:nvPr>
        </p:nvSpPr>
        <p:spPr/>
        <p:txBody>
          <a:bodyPr/>
          <a:lstStyle/>
          <a:p>
            <a:endParaRPr lang="zh-CN" altLang="en-US">
              <a:solidFill>
                <a:srgbClr val="5F5F5F">
                  <a:tint val="75000"/>
                </a:srgbClr>
              </a:solidFill>
            </a:endParaRPr>
          </a:p>
        </p:txBody>
      </p:sp>
      <p:sp>
        <p:nvSpPr>
          <p:cNvPr id="9"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57068240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4" name="KSO_FT"/>
          <p:cNvSpPr>
            <a:spLocks noGrp="1"/>
          </p:cNvSpPr>
          <p:nvPr>
            <p:ph type="ftr" sz="quarter" idx="11"/>
          </p:nvPr>
        </p:nvSpPr>
        <p:spPr/>
        <p:txBody>
          <a:bodyPr/>
          <a:lstStyle/>
          <a:p>
            <a:endParaRPr lang="zh-CN" altLang="en-US">
              <a:solidFill>
                <a:srgbClr val="5F5F5F">
                  <a:tint val="75000"/>
                </a:srgbClr>
              </a:solidFill>
            </a:endParaRPr>
          </a:p>
        </p:txBody>
      </p:sp>
      <p:sp>
        <p:nvSpPr>
          <p:cNvPr id="5"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21215751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3" name="KSO_FT"/>
          <p:cNvSpPr>
            <a:spLocks noGrp="1"/>
          </p:cNvSpPr>
          <p:nvPr>
            <p:ph type="ftr" sz="quarter" idx="11"/>
          </p:nvPr>
        </p:nvSpPr>
        <p:spPr/>
        <p:txBody>
          <a:bodyPr/>
          <a:lstStyle/>
          <a:p>
            <a:endParaRPr lang="zh-CN" altLang="en-US">
              <a:solidFill>
                <a:srgbClr val="5F5F5F">
                  <a:tint val="75000"/>
                </a:srgbClr>
              </a:solidFill>
            </a:endParaRPr>
          </a:p>
        </p:txBody>
      </p:sp>
      <p:sp>
        <p:nvSpPr>
          <p:cNvPr id="4"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44813493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4009068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9D150F8D-51E2-40A6-80D4-857BF8563BCF}"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301625" y="6245225"/>
            <a:ext cx="2289175" cy="476250"/>
          </a:xfrm>
          <a:prstGeom prst="rect">
            <a:avLst/>
          </a:prstGeom>
        </p:spPr>
        <p:txBody>
          <a:bodyPr/>
          <a:lstStyle>
            <a:lvl1pPr algn="ctr">
              <a:defRPr b="1">
                <a:solidFill>
                  <a:srgbClr val="FFFF00"/>
                </a:solidFill>
                <a:latin typeface="华文新魏" panose="02010800040101010101" pitchFamily="2" charset="-122"/>
                <a:ea typeface="华文新魏" panose="02010800040101010101" pitchFamily="2" charset="-122"/>
              </a:defRPr>
            </a:lvl1pPr>
          </a:lstStyle>
          <a:p>
            <a:pPr>
              <a:defRPr/>
            </a:pPr>
            <a:endParaRPr lang="en-US" altLang="zh-CN"/>
          </a:p>
        </p:txBody>
      </p:sp>
      <p:sp>
        <p:nvSpPr>
          <p:cNvPr id="7" name="Rectangle 5"/>
          <p:cNvSpPr>
            <a:spLocks noGrp="1" noChangeArrowheads="1"/>
          </p:cNvSpPr>
          <p:nvPr>
            <p:ph type="ftr" sz="quarter" idx="11"/>
          </p:nvPr>
        </p:nvSpPr>
        <p:spPr>
          <a:xfrm>
            <a:off x="3124200" y="6245225"/>
            <a:ext cx="2895600" cy="476250"/>
          </a:xfrm>
          <a:prstGeom prst="rect">
            <a:avLst/>
          </a:prstGeom>
        </p:spPr>
        <p:txBody>
          <a:bodyPr/>
          <a:lstStyle>
            <a:lvl1pPr algn="ctr">
              <a:defRPr b="1">
                <a:solidFill>
                  <a:srgbClr val="FFFF00"/>
                </a:solidFill>
                <a:latin typeface="华文新魏" panose="02010800040101010101" pitchFamily="2" charset="-122"/>
                <a:ea typeface="华文新魏" panose="02010800040101010101" pitchFamily="2" charset="-122"/>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353A3818-F265-466A-89C5-E3A9DEFBAC18}" type="slidenum">
              <a:rPr lang="en-US" altLang="zh-CN"/>
              <a:t>‹#›</a:t>
            </a:fld>
            <a:endParaRPr lang="en-US" altLang="zh-CN"/>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136627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6698776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66471045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smtClean="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4" name="Rectangle 4"/>
          <p:cNvSpPr>
            <a:spLocks noGrp="1" noChangeArrowheads="1"/>
          </p:cNvSpPr>
          <p:nvPr>
            <p:ph type="dt" sz="half" idx="10"/>
          </p:nvPr>
        </p:nvSpPr>
        <p:spPr>
          <a:xfrm>
            <a:off x="323850" y="6381750"/>
            <a:ext cx="2289175" cy="476250"/>
          </a:xfrm>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A6C592D-621B-4101-A257-DA7202695731}"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422754906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粗黑宋简体" panose="02000000000000000000" charset="-122"/>
                <a:ea typeface="方正粗黑宋简体" panose="02000000000000000000"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方正粗黑宋简体" panose="02000000000000000000" charset="-122"/>
                <a:ea typeface="方正粗黑宋简体" panose="02000000000000000000" charset="-122"/>
              </a:defRPr>
            </a:lvl1pPr>
            <a:lvl2pPr>
              <a:defRPr>
                <a:latin typeface="方正粗黑宋简体" panose="02000000000000000000" charset="-122"/>
                <a:ea typeface="方正粗黑宋简体" panose="02000000000000000000" charset="-122"/>
              </a:defRPr>
            </a:lvl2pPr>
            <a:lvl3pPr>
              <a:defRPr>
                <a:latin typeface="方正粗黑宋简体" panose="02000000000000000000" charset="-122"/>
                <a:ea typeface="方正粗黑宋简体" panose="02000000000000000000" charset="-122"/>
              </a:defRPr>
            </a:lvl3pPr>
            <a:lvl4pPr>
              <a:defRPr>
                <a:latin typeface="方正粗黑宋简体" panose="02000000000000000000" charset="-122"/>
                <a:ea typeface="方正粗黑宋简体" panose="02000000000000000000" charset="-122"/>
              </a:defRPr>
            </a:lvl4pPr>
            <a:lvl5pPr>
              <a:defRPr>
                <a:latin typeface="方正粗黑宋简体" panose="02000000000000000000" charset="-122"/>
                <a:ea typeface="方正粗黑宋简体" panose="02000000000000000000"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D9F318A-5A1B-4BAB-86B2-BD28C35915FE}"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411733082"/>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387BF8C-6CC0-46C3-BB1C-8A0A0AB0B0C3}"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8750961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775CE78C-FAC9-48FE-ACC8-7F0110D3CF39}"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73766346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9" name="Rectangle 6"/>
          <p:cNvSpPr>
            <a:spLocks noGrp="1" noChangeArrowheads="1"/>
          </p:cNvSpPr>
          <p:nvPr>
            <p:ph type="sldNum" sz="quarter" idx="12"/>
          </p:nvPr>
        </p:nvSpPr>
        <p:spPr/>
        <p:txBody>
          <a:bodyPr/>
          <a:lstStyle>
            <a:lvl1pPr>
              <a:defRPr/>
            </a:lvl1pPr>
          </a:lstStyle>
          <a:p>
            <a:pPr>
              <a:defRPr/>
            </a:pPr>
            <a:fld id="{1EEA7F8B-05EC-411D-845B-19CA2BD11DE2}"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226728718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5" name="Rectangle 6"/>
          <p:cNvSpPr>
            <a:spLocks noGrp="1" noChangeArrowheads="1"/>
          </p:cNvSpPr>
          <p:nvPr>
            <p:ph type="sldNum" sz="quarter" idx="12"/>
          </p:nvPr>
        </p:nvSpPr>
        <p:spPr/>
        <p:txBody>
          <a:bodyPr/>
          <a:lstStyle>
            <a:lvl1pPr>
              <a:defRPr/>
            </a:lvl1pPr>
          </a:lstStyle>
          <a:p>
            <a:pPr>
              <a:defRPr/>
            </a:pPr>
            <a:fld id="{D59615D8-73A4-47A1-85F2-7704BAF46A15}"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524834671"/>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4" name="Rectangle 6"/>
          <p:cNvSpPr>
            <a:spLocks noGrp="1" noChangeArrowheads="1"/>
          </p:cNvSpPr>
          <p:nvPr>
            <p:ph type="sldNum" sz="quarter" idx="12"/>
          </p:nvPr>
        </p:nvSpPr>
        <p:spPr/>
        <p:txBody>
          <a:bodyPr/>
          <a:lstStyle>
            <a:lvl1pPr>
              <a:defRPr/>
            </a:lvl1pPr>
          </a:lstStyle>
          <a:p>
            <a:pPr>
              <a:defRPr/>
            </a:pPr>
            <a:fld id="{480031AA-7A94-4FAA-A6A1-CC47B5CC2E4D}"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484728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61E27AF-6B76-4C91-B451-5EB09F8B7E06}"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A2E7369-4BF4-4EF4-9F6B-675AFFD79E11}"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26537300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33DD7BB-C5B9-4AF1-BA41-67EBF404A229}"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211535501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DD0A40A-909E-4439-912D-6ED6624D0B42}"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73649349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69F875B-CC70-49FA-BD07-BF8C0C1C4F5C}"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21482221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97400" y="1268413"/>
            <a:ext cx="4194175"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97400" y="3937000"/>
            <a:ext cx="4194175"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A8E0162-A0F6-4363-A435-D9EBA3612CBC}"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33907135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1"/>
            <a:ext cx="8540750" cy="476672"/>
          </a:xfrm>
          <a:solidFill>
            <a:schemeClr val="accent5"/>
          </a:solidFill>
        </p:spPr>
        <p:txBody>
          <a:bodyPr/>
          <a:lstStyle>
            <a:lvl1pPr>
              <a:defRPr sz="3600">
                <a:solidFill>
                  <a:srgbClr val="FF0000"/>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250825"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268413"/>
            <a:ext cx="4194175"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5FBE"/>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5FBE"/>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49B14FC-7868-449F-BB62-61D1B407BF3E}"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150283097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7813"/>
            <a:ext cx="8229600" cy="11398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41763"/>
            <a:ext cx="4038600" cy="2189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p:txBody>
          <a:bodyPr/>
          <a:lstStyle>
            <a:lvl1pPr>
              <a:defRPr/>
            </a:lvl1pPr>
          </a:lstStyle>
          <a:p>
            <a:pPr>
              <a:defRPr/>
            </a:pPr>
            <a:fld id="{D8E072C8-5233-467F-A522-FAD9E3D36D28}" type="slidenum">
              <a:rPr lang="en-US" altLang="zh-CN">
                <a:solidFill>
                  <a:srgbClr val="005FBE"/>
                </a:solidFill>
              </a:rPr>
              <a:pPr>
                <a:defRPr/>
              </a:pPr>
              <a:t>‹#›</a:t>
            </a:fld>
            <a:endParaRPr lang="en-US" altLang="zh-CN">
              <a:solidFill>
                <a:srgbClr val="005FBE"/>
              </a:solidFill>
            </a:endParaRPr>
          </a:p>
        </p:txBody>
      </p:sp>
    </p:spTree>
    <p:extLst>
      <p:ext uri="{BB962C8B-B14F-4D97-AF65-F5344CB8AC3E}">
        <p14:creationId xmlns:p14="http://schemas.microsoft.com/office/powerpoint/2010/main" val="75611928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a:off x="0" y="3213100"/>
            <a:ext cx="9144000" cy="3644900"/>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pic>
        <p:nvPicPr>
          <p:cNvPr id="10" name="Picture 3" descr="C:\Users\Nir\Desktop\未vv标题-1.png"/>
          <p:cNvPicPr>
            <a:picLocks noChangeAspect="1" noChangeArrowheads="1"/>
          </p:cNvPicPr>
          <p:nvPr userDrawn="1"/>
        </p:nvPicPr>
        <p:blipFill>
          <a:blip r:embed="rId2">
            <a:extLst>
              <a:ext uri="{28A0092B-C50C-407E-A947-70E740481C1C}">
                <a14:useLocalDpi xmlns:a14="http://schemas.microsoft.com/office/drawing/2010/main" val="0"/>
              </a:ext>
            </a:extLst>
          </a:blip>
          <a:srcRect t="7571"/>
          <a:stretch>
            <a:fillRect/>
          </a:stretch>
        </p:blipFill>
        <p:spPr bwMode="auto">
          <a:xfrm>
            <a:off x="3637378" y="1242661"/>
            <a:ext cx="5389562"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3" name="KSO_CT2"/>
          <p:cNvSpPr>
            <a:spLocks noGrp="1"/>
          </p:cNvSpPr>
          <p:nvPr>
            <p:ph type="subTitle" idx="1" hasCustomPrompt="1"/>
          </p:nvPr>
        </p:nvSpPr>
        <p:spPr>
          <a:xfrm>
            <a:off x="445771" y="3720649"/>
            <a:ext cx="4213315" cy="467211"/>
          </a:xfrm>
          <a:noFill/>
        </p:spPr>
        <p:txBody>
          <a:bodyPr>
            <a:noAutofit/>
          </a:bodyPr>
          <a:lstStyle>
            <a:lvl1pPr marL="0" indent="0" algn="l">
              <a:buNone/>
              <a:defRPr sz="1800">
                <a:solidFill>
                  <a:srgbClr val="FFFFFF"/>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445771" y="1242661"/>
            <a:ext cx="5162549" cy="877679"/>
          </a:xfrm>
        </p:spPr>
        <p:txBody>
          <a:bodyPr>
            <a:noAutofit/>
          </a:bodyPr>
          <a:lstStyle>
            <a:lvl1pPr algn="l">
              <a:lnSpc>
                <a:spcPct val="110000"/>
              </a:lnSpc>
              <a:defRPr sz="3200" b="0" baseline="0">
                <a:solidFill>
                  <a:srgbClr val="C00000"/>
                </a:solidFill>
                <a:effectLst/>
                <a:latin typeface="+mj-ea"/>
                <a:ea typeface="+mj-ea"/>
              </a:defRPr>
            </a:lvl1pPr>
          </a:lstStyle>
          <a:p>
            <a:r>
              <a:rPr lang="zh-CN" altLang="en-US" dirty="0"/>
              <a:t>单击此处添加您的标题文字</a:t>
            </a:r>
          </a:p>
        </p:txBody>
      </p:sp>
      <p:pic>
        <p:nvPicPr>
          <p:cNvPr id="2"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50379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lvl1pPr>
              <a:defRPr>
                <a:solidFill>
                  <a:schemeClr val="accent1"/>
                </a:solidFill>
              </a:defRPr>
            </a:lvl1p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20162432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2108199"/>
            <a:ext cx="5995988" cy="1235075"/>
          </a:xfrm>
        </p:spPr>
        <p:txBody>
          <a:bodyPr anchor="b">
            <a:normAutofit/>
          </a:bodyPr>
          <a:lstStyle>
            <a:lvl1pPr algn="ctr">
              <a:defRPr sz="3600">
                <a:solidFill>
                  <a:schemeClr val="tx2"/>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038169" y="3400425"/>
            <a:ext cx="3067663"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391980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6710318-F198-438B-A637-69FA634EF418}"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499" y="1244600"/>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12909828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8" name="KSO_FT"/>
          <p:cNvSpPr>
            <a:spLocks noGrp="1"/>
          </p:cNvSpPr>
          <p:nvPr>
            <p:ph type="ftr" sz="quarter" idx="11"/>
          </p:nvPr>
        </p:nvSpPr>
        <p:spPr/>
        <p:txBody>
          <a:bodyPr/>
          <a:lstStyle/>
          <a:p>
            <a:endParaRPr lang="zh-CN" altLang="en-US">
              <a:solidFill>
                <a:srgbClr val="5F5F5F">
                  <a:tint val="75000"/>
                </a:srgbClr>
              </a:solidFill>
            </a:endParaRPr>
          </a:p>
        </p:txBody>
      </p:sp>
      <p:sp>
        <p:nvSpPr>
          <p:cNvPr id="9"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5275428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4" name="KSO_FT"/>
          <p:cNvSpPr>
            <a:spLocks noGrp="1"/>
          </p:cNvSpPr>
          <p:nvPr>
            <p:ph type="ftr" sz="quarter" idx="11"/>
          </p:nvPr>
        </p:nvSpPr>
        <p:spPr/>
        <p:txBody>
          <a:bodyPr/>
          <a:lstStyle/>
          <a:p>
            <a:endParaRPr lang="zh-CN" altLang="en-US">
              <a:solidFill>
                <a:srgbClr val="5F5F5F">
                  <a:tint val="75000"/>
                </a:srgbClr>
              </a:solidFill>
            </a:endParaRPr>
          </a:p>
        </p:txBody>
      </p:sp>
      <p:sp>
        <p:nvSpPr>
          <p:cNvPr id="5"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98731231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3" name="KSO_FT"/>
          <p:cNvSpPr>
            <a:spLocks noGrp="1"/>
          </p:cNvSpPr>
          <p:nvPr>
            <p:ph type="ftr" sz="quarter" idx="11"/>
          </p:nvPr>
        </p:nvSpPr>
        <p:spPr/>
        <p:txBody>
          <a:bodyPr/>
          <a:lstStyle/>
          <a:p>
            <a:endParaRPr lang="zh-CN" altLang="en-US">
              <a:solidFill>
                <a:srgbClr val="5F5F5F">
                  <a:tint val="75000"/>
                </a:srgbClr>
              </a:solidFill>
            </a:endParaRPr>
          </a:p>
        </p:txBody>
      </p:sp>
      <p:sp>
        <p:nvSpPr>
          <p:cNvPr id="4"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86773426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nchor="b"/>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20949563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02739184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66842570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7478A0B5-5E02-4D4B-809B-D4A44CDCE7A2}" type="datetimeFigureOut">
              <a:rPr lang="zh-CN" altLang="en-US" smtClean="0">
                <a:solidFill>
                  <a:srgbClr val="5F5F5F">
                    <a:tint val="75000"/>
                  </a:srgbClr>
                </a:solidFill>
              </a:rPr>
              <a:pPr/>
              <a:t>2023/9/19</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22AE7B70-93DD-4E2E-8A24-15AEC669443B}"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852789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7EBCFEF4-FE4C-4003-AA75-0B0D82F781C4}"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908050"/>
            <a:ext cx="381000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89488" y="908050"/>
            <a:ext cx="381000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90441A8-E935-4027-895A-C16F56FC37A2}"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FA4C00D5-BE8E-479F-8C16-0E62004EBEC5}"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32E046BD-1E25-4257-A38B-13E8ACDFE664}"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E57697AB-3931-47FA-8DCC-E8A6A1A5FE0F}"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2EBF1D3-D340-44BB-B735-0AA83E282CE0}"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A2C1DBE9-EE32-4B11-BBE3-285BBD92D4CD}"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8E28077F-42FE-422E-9904-695C2297EC75}" type="slidenum">
              <a:rPr lang="en-US" altLang="zh-CN"/>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87F8A0D-4DB9-4E51-82A7-12B700E5D893}"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3" y="-117475"/>
            <a:ext cx="1997075" cy="5922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117475"/>
            <a:ext cx="5838825" cy="5922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5A31F10-651B-4F90-93DB-D3D94098F463}"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F919CA33-9883-422A-9963-2C7CD69B4C0B}"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5"/>
            <a:ext cx="7772400" cy="6667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7088" y="908050"/>
            <a:ext cx="3810000"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789488" y="908050"/>
            <a:ext cx="3810000" cy="4897438"/>
          </a:xfrm>
        </p:spPr>
        <p:txBody>
          <a:bodyPr/>
          <a:lstStyle/>
          <a:p>
            <a:pPr lvl="0"/>
            <a:endParaRPr lang="zh-CN" altLang="en-US" noProof="0"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E1E1728A-59DB-4661-8C33-A0B36528DEA4}"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标题 6"/>
          <p:cNvSpPr>
            <a:spLocks noGrp="1"/>
          </p:cNvSpPr>
          <p:nvPr>
            <p:ph type="title"/>
          </p:nvPr>
        </p:nvSpPr>
        <p:spPr/>
        <p:txBody>
          <a:bodyPr rtlCol="0"/>
          <a:lstStyle/>
          <a:p>
            <a:r>
              <a:rPr lang="zh-CN" altLang="en-US" smtClean="0"/>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fld id="{9028184F-0071-4090-B38D-A18A428707EC}" type="datetimeFigureOut">
              <a:rPr lang="zh-CN" altLang="en-US">
                <a:solidFill>
                  <a:prstClr val="black"/>
                </a:solidFill>
              </a:rPr>
              <a:t>2023/9/19</a:t>
            </a:fld>
            <a:endParaRPr lang="zh-CN" altLang="en-US">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B1DF2D38-2CB3-4D05-AD79-2FE01570AC5A}" type="slidenum">
              <a:rPr lang="zh-CN" altLang="en-US">
                <a:solidFill>
                  <a:prstClr val="black"/>
                </a:solidFill>
              </a:rPr>
              <a:t>‹#›</a:t>
            </a:fld>
            <a:endParaRPr lang="zh-CN" altLang="en-US">
              <a:solidFill>
                <a:prstClr val="black"/>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任意多边形 3"/>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solidFill>
                <a:prstClr val="white"/>
              </a:solidFill>
              <a:latin typeface="Lucida Sans Unicode" panose="020B0602030504020204"/>
            </a:endParaRPr>
          </a:p>
        </p:txBody>
      </p:sp>
      <p:sp>
        <p:nvSpPr>
          <p:cNvPr id="5" name="任意多边形 4"/>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white"/>
              </a:solidFill>
              <a:latin typeface="Arial" panose="020B0604020202020204" pitchFamily="34" charset="0"/>
            </a:endParaRPr>
          </a:p>
        </p:txBody>
      </p:sp>
      <p:sp>
        <p:nvSpPr>
          <p:cNvPr id="6" name="直角三角形 5"/>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7" name="直接连接符 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8" name="燕尾形 7"/>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solidFill>
                <a:prstClr val="white"/>
              </a:solidFill>
            </a:endParaRPr>
          </a:p>
        </p:txBody>
      </p:sp>
      <p:sp>
        <p:nvSpPr>
          <p:cNvPr id="9" name="燕尾形 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solidFill>
                <a:prstClr val="white"/>
              </a:solidFill>
            </a:endParaRPr>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10" name="日期占位符 3"/>
          <p:cNvSpPr>
            <a:spLocks noGrp="1"/>
          </p:cNvSpPr>
          <p:nvPr>
            <p:ph type="dt" sz="half" idx="10"/>
          </p:nvPr>
        </p:nvSpPr>
        <p:spPr/>
        <p:txBody>
          <a:bodyPr/>
          <a:lstStyle>
            <a:lvl1pPr>
              <a:defRPr/>
            </a:lvl1pPr>
          </a:lstStyle>
          <a:p>
            <a:pPr>
              <a:defRPr/>
            </a:pPr>
            <a:fld id="{ECA5DC7B-40C2-4FD3-A24A-1C0BB7019983}" type="datetimeFigureOut">
              <a:rPr lang="zh-CN" altLang="en-US">
                <a:solidFill>
                  <a:prstClr val="white"/>
                </a:solidFill>
              </a:rPr>
              <a:t>2023/9/19</a:t>
            </a:fld>
            <a:endParaRPr lang="zh-CN" altLang="en-US">
              <a:solidFill>
                <a:prstClr val="white"/>
              </a:solidFill>
            </a:endParaRPr>
          </a:p>
        </p:txBody>
      </p:sp>
      <p:sp>
        <p:nvSpPr>
          <p:cNvPr id="11" name="页脚占位符 4"/>
          <p:cNvSpPr>
            <a:spLocks noGrp="1"/>
          </p:cNvSpPr>
          <p:nvPr>
            <p:ph type="ftr" sz="quarter" idx="11"/>
          </p:nvPr>
        </p:nvSpPr>
        <p:spPr/>
        <p:txBody>
          <a:bodyPr/>
          <a:lstStyle>
            <a:lvl1pPr>
              <a:defRPr/>
            </a:lvl1pPr>
          </a:lstStyle>
          <a:p>
            <a:pPr>
              <a:defRPr/>
            </a:pPr>
            <a:endParaRPr lang="zh-CN" altLang="en-US">
              <a:solidFill>
                <a:prstClr val="white"/>
              </a:solidFill>
            </a:endParaRPr>
          </a:p>
        </p:txBody>
      </p:sp>
      <p:sp>
        <p:nvSpPr>
          <p:cNvPr id="12" name="灯片编号占位符 5"/>
          <p:cNvSpPr>
            <a:spLocks noGrp="1"/>
          </p:cNvSpPr>
          <p:nvPr>
            <p:ph type="sldNum" sz="quarter" idx="12"/>
          </p:nvPr>
        </p:nvSpPr>
        <p:spPr/>
        <p:txBody>
          <a:bodyPr/>
          <a:lstStyle>
            <a:lvl1pPr>
              <a:defRPr/>
            </a:lvl1pPr>
          </a:lstStyle>
          <a:p>
            <a:pPr>
              <a:defRPr/>
            </a:pPr>
            <a:fld id="{3880BB01-B366-4CCD-8A0E-8FDD42D418D0}" type="slidenum">
              <a:rPr lang="zh-CN" altLang="en-US">
                <a:solidFill>
                  <a:prstClr val="white"/>
                </a:solidFill>
              </a:rPr>
              <a:t>‹#›</a:t>
            </a:fld>
            <a:endParaRPr lang="zh-CN" altLang="en-US">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solidFill>
                <a:prstClr val="white"/>
              </a:solidFill>
              <a:latin typeface="Lucida Sans Unicode" panose="020B0602030504020204"/>
            </a:endParaRPr>
          </a:p>
        </p:txBody>
      </p:sp>
      <p:sp>
        <p:nvSpPr>
          <p:cNvPr id="6" name="任意多边形 5"/>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white"/>
              </a:solidFill>
              <a:latin typeface="Arial" panose="020B0604020202020204" pitchFamily="34" charset="0"/>
            </a:endParaRPr>
          </a:p>
        </p:txBody>
      </p:sp>
      <p:sp>
        <p:nvSpPr>
          <p:cNvPr id="7" name="直角三角形 6"/>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9" name="直接连接符 8"/>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p>
            <a:r>
              <a:rPr lang="zh-CN" altLang="en-US" smtClean="0"/>
              <a:t>单击此处编辑母版标题样式</a:t>
            </a:r>
            <a:endParaRPr lang="en-US"/>
          </a:p>
        </p:txBody>
      </p:sp>
      <p:sp>
        <p:nvSpPr>
          <p:cNvPr id="10" name="日期占位符 4"/>
          <p:cNvSpPr>
            <a:spLocks noGrp="1"/>
          </p:cNvSpPr>
          <p:nvPr>
            <p:ph type="dt" sz="half" idx="10"/>
          </p:nvPr>
        </p:nvSpPr>
        <p:spPr/>
        <p:txBody>
          <a:bodyPr/>
          <a:lstStyle>
            <a:lvl1pPr>
              <a:defRPr/>
            </a:lvl1pPr>
          </a:lstStyle>
          <a:p>
            <a:pPr>
              <a:defRPr/>
            </a:pPr>
            <a:fld id="{25654181-C632-48C2-9E57-EFB1B9A1D742}" type="datetimeFigureOut">
              <a:rPr lang="zh-CN" altLang="en-US">
                <a:solidFill>
                  <a:prstClr val="white"/>
                </a:solidFill>
              </a:rPr>
              <a:t>2023/9/19</a:t>
            </a:fld>
            <a:endParaRPr lang="zh-CN" altLang="en-US">
              <a:solidFill>
                <a:prstClr val="white"/>
              </a:solidFill>
            </a:endParaRPr>
          </a:p>
        </p:txBody>
      </p:sp>
      <p:sp>
        <p:nvSpPr>
          <p:cNvPr id="11" name="页脚占位符 5"/>
          <p:cNvSpPr>
            <a:spLocks noGrp="1"/>
          </p:cNvSpPr>
          <p:nvPr>
            <p:ph type="ftr" sz="quarter" idx="11"/>
          </p:nvPr>
        </p:nvSpPr>
        <p:spPr/>
        <p:txBody>
          <a:bodyPr/>
          <a:lstStyle>
            <a:lvl1pPr>
              <a:defRPr/>
            </a:lvl1pPr>
          </a:lstStyle>
          <a:p>
            <a:pPr>
              <a:defRPr/>
            </a:pPr>
            <a:endParaRPr lang="zh-CN" altLang="en-US">
              <a:solidFill>
                <a:prstClr val="white"/>
              </a:solidFill>
            </a:endParaRPr>
          </a:p>
        </p:txBody>
      </p:sp>
      <p:sp>
        <p:nvSpPr>
          <p:cNvPr id="12" name="灯片编号占位符 6"/>
          <p:cNvSpPr>
            <a:spLocks noGrp="1"/>
          </p:cNvSpPr>
          <p:nvPr>
            <p:ph type="sldNum" sz="quarter" idx="12"/>
          </p:nvPr>
        </p:nvSpPr>
        <p:spPr/>
        <p:txBody>
          <a:bodyPr/>
          <a:lstStyle>
            <a:lvl1pPr>
              <a:defRPr/>
            </a:lvl1pPr>
          </a:lstStyle>
          <a:p>
            <a:pPr>
              <a:defRPr/>
            </a:pPr>
            <a:fld id="{668CF904-02C9-41E3-B048-3EE5C0DD9D4E}" type="slidenum">
              <a:rPr lang="zh-CN" altLang="en-US">
                <a:solidFill>
                  <a:prstClr val="white"/>
                </a:solidFill>
              </a:rPr>
              <a:t>‹#›</a:t>
            </a:fld>
            <a:endParaRPr lang="zh-CN" altLang="en-US">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lstStyle>
          <a:p>
            <a:pPr>
              <a:defRPr/>
            </a:pPr>
            <a:fld id="{76D8D062-1A35-4A58-AA95-9ED1E636EEBA}" type="datetimeFigureOut">
              <a:rPr lang="zh-CN" altLang="en-US">
                <a:solidFill>
                  <a:prstClr val="black"/>
                </a:solidFill>
              </a:rPr>
              <a:t>2023/9/19</a:t>
            </a:fld>
            <a:endParaRPr lang="zh-CN" altLang="en-US">
              <a:solidFill>
                <a:prstClr val="black"/>
              </a:solidFill>
            </a:endParaRPr>
          </a:p>
        </p:txBody>
      </p:sp>
      <p:sp>
        <p:nvSpPr>
          <p:cNvPr id="8" name="页脚占位符 7"/>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p:txBody>
          <a:bodyPr/>
          <a:lstStyle>
            <a:lvl1pPr>
              <a:defRPr/>
            </a:lvl1pPr>
          </a:lstStyle>
          <a:p>
            <a:pPr>
              <a:defRPr/>
            </a:pPr>
            <a:fld id="{95FA2AD9-BD70-42F2-B8DF-D3D1EC8C24CE}" type="slidenum">
              <a:rPr lang="zh-CN" altLang="en-US">
                <a:solidFill>
                  <a:prstClr val="black"/>
                </a:solidFill>
              </a:rPr>
              <a:t>‹#›</a:t>
            </a:fld>
            <a:endParaRPr lang="zh-CN" altLang="en-US">
              <a:solidFill>
                <a:prstClr val="black"/>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任意多边形 2"/>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solidFill>
                <a:prstClr val="white"/>
              </a:solidFill>
              <a:latin typeface="Lucida Sans Unicode" panose="020B0602030504020204"/>
            </a:endParaRPr>
          </a:p>
        </p:txBody>
      </p:sp>
      <p:sp>
        <p:nvSpPr>
          <p:cNvPr id="4" name="任意多边形 3"/>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white"/>
              </a:solidFill>
              <a:latin typeface="Arial" panose="020B0604020202020204" pitchFamily="34" charset="0"/>
            </a:endParaRPr>
          </a:p>
        </p:txBody>
      </p:sp>
      <p:sp>
        <p:nvSpPr>
          <p:cNvPr id="5" name="直角三角形 4"/>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7" name="直接连接符 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标题 5"/>
          <p:cNvSpPr>
            <a:spLocks noGrp="1"/>
          </p:cNvSpPr>
          <p:nvPr>
            <p:ph type="title"/>
          </p:nvPr>
        </p:nvSpPr>
        <p:spPr/>
        <p:txBody>
          <a:bodyPr rtlCol="0"/>
          <a:lstStyle/>
          <a:p>
            <a:r>
              <a:rPr lang="zh-CN" altLang="en-US" smtClean="0"/>
              <a:t>单击此处编辑母版标题样式</a:t>
            </a:r>
            <a:endParaRPr lang="en-US"/>
          </a:p>
        </p:txBody>
      </p:sp>
      <p:sp>
        <p:nvSpPr>
          <p:cNvPr id="8" name="日期占位符 2"/>
          <p:cNvSpPr>
            <a:spLocks noGrp="1"/>
          </p:cNvSpPr>
          <p:nvPr>
            <p:ph type="dt" sz="half" idx="10"/>
          </p:nvPr>
        </p:nvSpPr>
        <p:spPr/>
        <p:txBody>
          <a:bodyPr/>
          <a:lstStyle>
            <a:lvl1pPr>
              <a:defRPr/>
            </a:lvl1pPr>
          </a:lstStyle>
          <a:p>
            <a:pPr>
              <a:defRPr/>
            </a:pPr>
            <a:fld id="{08818D5A-3E97-4B22-8B66-2DB3F62D33F3}" type="datetimeFigureOut">
              <a:rPr lang="zh-CN" altLang="en-US">
                <a:solidFill>
                  <a:prstClr val="white"/>
                </a:solidFill>
              </a:rPr>
              <a:t>2023/9/19</a:t>
            </a:fld>
            <a:endParaRPr lang="zh-CN" altLang="en-US">
              <a:solidFill>
                <a:prstClr val="white"/>
              </a:solidFill>
            </a:endParaRPr>
          </a:p>
        </p:txBody>
      </p:sp>
      <p:sp>
        <p:nvSpPr>
          <p:cNvPr id="9" name="页脚占位符 3"/>
          <p:cNvSpPr>
            <a:spLocks noGrp="1"/>
          </p:cNvSpPr>
          <p:nvPr>
            <p:ph type="ftr" sz="quarter" idx="11"/>
          </p:nvPr>
        </p:nvSpPr>
        <p:spPr/>
        <p:txBody>
          <a:bodyPr/>
          <a:lstStyle>
            <a:lvl1pPr>
              <a:defRPr/>
            </a:lvl1pPr>
          </a:lstStyle>
          <a:p>
            <a:pPr>
              <a:defRPr/>
            </a:pPr>
            <a:endParaRPr lang="zh-CN" altLang="en-US">
              <a:solidFill>
                <a:prstClr val="white"/>
              </a:solidFill>
            </a:endParaRPr>
          </a:p>
        </p:txBody>
      </p:sp>
      <p:sp>
        <p:nvSpPr>
          <p:cNvPr id="10" name="灯片编号占位符 4"/>
          <p:cNvSpPr>
            <a:spLocks noGrp="1"/>
          </p:cNvSpPr>
          <p:nvPr>
            <p:ph type="sldNum" sz="quarter" idx="12"/>
          </p:nvPr>
        </p:nvSpPr>
        <p:spPr/>
        <p:txBody>
          <a:bodyPr/>
          <a:lstStyle>
            <a:lvl1pPr>
              <a:defRPr/>
            </a:lvl1pPr>
          </a:lstStyle>
          <a:p>
            <a:pPr>
              <a:defRPr/>
            </a:pPr>
            <a:fld id="{59DF80F1-F162-4169-B716-7B9B658C9C76}" type="slidenum">
              <a:rPr lang="zh-CN" altLang="en-US">
                <a:solidFill>
                  <a:prstClr val="white"/>
                </a:solidFill>
              </a:rPr>
              <a:t>‹#›</a:t>
            </a:fld>
            <a:endParaRPr lang="zh-CN" altLang="en-US">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5DD7D84C-F1F4-49D6-A0A7-2FF2FC99B137}" type="datetimeFigureOut">
              <a:rPr lang="zh-CN" altLang="en-US">
                <a:solidFill>
                  <a:prstClr val="black"/>
                </a:solidFill>
              </a:rPr>
              <a:t>2023/9/19</a:t>
            </a:fld>
            <a:endParaRPr lang="zh-CN" altLang="en-US">
              <a:solidFill>
                <a:prstClr val="black"/>
              </a:solidFill>
            </a:endParaRPr>
          </a:p>
        </p:txBody>
      </p:sp>
      <p:sp>
        <p:nvSpPr>
          <p:cNvPr id="3" name="页脚占位符 21"/>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4" name="灯片编号占位符 17"/>
          <p:cNvSpPr>
            <a:spLocks noGrp="1"/>
          </p:cNvSpPr>
          <p:nvPr>
            <p:ph type="sldNum" sz="quarter" idx="12"/>
          </p:nvPr>
        </p:nvSpPr>
        <p:spPr/>
        <p:txBody>
          <a:bodyPr/>
          <a:lstStyle>
            <a:lvl1pPr>
              <a:defRPr/>
            </a:lvl1pPr>
          </a:lstStyle>
          <a:p>
            <a:pPr>
              <a:defRPr/>
            </a:pPr>
            <a:fld id="{77C49301-A1B6-4CAD-9557-55747C24A152}" type="slidenum">
              <a:rPr lang="zh-CN" altLang="en-US">
                <a:solidFill>
                  <a:prstClr val="black"/>
                </a:solidFill>
              </a:rPr>
              <a:t>‹#›</a:t>
            </a:fld>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0BF5EEB3-8862-4439-AA24-29727F6C2E9A}" type="slidenum">
              <a:rPr lang="en-US" altLang="zh-CN"/>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fld id="{506A63DC-FE9C-4AB0-AF1F-87F7A37436F3}" type="datetimeFigureOut">
              <a:rPr lang="zh-CN" altLang="en-US">
                <a:solidFill>
                  <a:prstClr val="black"/>
                </a:solidFill>
              </a:rPr>
              <a:t>2023/9/19</a:t>
            </a:fld>
            <a:endParaRPr lang="zh-CN" altLang="en-US">
              <a:solidFill>
                <a:prstClr val="black"/>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p:txBody>
          <a:bodyPr/>
          <a:lstStyle>
            <a:lvl1pPr>
              <a:defRPr/>
            </a:lvl1pPr>
          </a:lstStyle>
          <a:p>
            <a:pPr>
              <a:defRPr/>
            </a:pPr>
            <a:fld id="{36DA52B0-ACFD-4244-8502-DD3052CE9BC4}" type="slidenum">
              <a:rPr lang="zh-CN" altLang="en-US">
                <a:solidFill>
                  <a:prstClr val="black"/>
                </a:solidFill>
              </a:rPr>
              <a:t>‹#›</a:t>
            </a:fld>
            <a:endParaRPr lang="zh-CN" altLang="en-US">
              <a:solidFill>
                <a:prstClr val="black"/>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solidFill>
                <a:prstClr val="white"/>
              </a:solidFill>
              <a:latin typeface="Lucida Sans Unicode" panose="020B0602030504020204"/>
            </a:endParaRPr>
          </a:p>
        </p:txBody>
      </p:sp>
      <p:sp>
        <p:nvSpPr>
          <p:cNvPr id="6" name="任意多边形 15"/>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white"/>
              </a:solidFill>
              <a:latin typeface="Arial" panose="020B0604020202020204" pitchFamily="34" charset="0"/>
            </a:endParaRPr>
          </a:p>
        </p:txBody>
      </p:sp>
      <p:sp>
        <p:nvSpPr>
          <p:cNvPr id="7" name="直角三角形 6"/>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solidFill>
                <a:prstClr val="white"/>
              </a:solidFill>
            </a:endParaRPr>
          </a:p>
        </p:txBody>
      </p:sp>
      <p:sp>
        <p:nvSpPr>
          <p:cNvPr id="10" name="燕尾形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solidFill>
                <a:prstClr val="white"/>
              </a:solidFill>
            </a:endParaRPr>
          </a:p>
        </p:txBody>
      </p:sp>
      <p:sp>
        <p:nvSpPr>
          <p:cNvPr id="4" name="文本占位符 3"/>
          <p:cNvSpPr>
            <a:spLocks noGrp="1"/>
          </p:cNvSpPr>
          <p:nvPr>
            <p:ph type="body" sz="half" idx="2"/>
          </p:nvPr>
        </p:nvSpPr>
        <p:spPr>
          <a:xfrm>
            <a:off x="1141232" y="5443402"/>
            <a:ext cx="7162800" cy="648232"/>
          </a:xfrm>
          <a:noFill/>
        </p:spPr>
        <p:txBody>
          <a:bodyPr tIns="0"/>
          <a:lstStyle>
            <a:lvl1pPr marL="0" marR="18415" indent="0" algn="r">
              <a:buNone/>
              <a:defRPr sz="14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lstStyle>
          <a:p>
            <a:pPr>
              <a:defRPr/>
            </a:pPr>
            <a:fld id="{19668AF7-63BF-4160-9E32-BF6C7FE54DDF}" type="datetimeFigureOut">
              <a:rPr lang="zh-CN" altLang="en-US">
                <a:solidFill>
                  <a:prstClr val="white"/>
                </a:solidFill>
              </a:rPr>
              <a:t>2023/9/19</a:t>
            </a:fld>
            <a:endParaRPr lang="zh-CN" altLang="en-US">
              <a:solidFill>
                <a:prstClr val="white"/>
              </a:solidFill>
            </a:endParaRPr>
          </a:p>
        </p:txBody>
      </p:sp>
      <p:sp>
        <p:nvSpPr>
          <p:cNvPr id="12" name="页脚占位符 5"/>
          <p:cNvSpPr>
            <a:spLocks noGrp="1"/>
          </p:cNvSpPr>
          <p:nvPr>
            <p:ph type="ftr" sz="quarter" idx="11"/>
          </p:nvPr>
        </p:nvSpPr>
        <p:spPr/>
        <p:txBody>
          <a:bodyPr/>
          <a:lstStyle>
            <a:lvl1pPr>
              <a:defRPr>
                <a:solidFill>
                  <a:schemeClr val="tx1"/>
                </a:solidFill>
              </a:defRPr>
            </a:lvl1pPr>
          </a:lstStyle>
          <a:p>
            <a:pPr>
              <a:defRPr/>
            </a:pPr>
            <a:endParaRPr lang="zh-CN" altLang="en-US">
              <a:solidFill>
                <a:prstClr val="white"/>
              </a:solidFill>
            </a:endParaRPr>
          </a:p>
        </p:txBody>
      </p:sp>
      <p:sp>
        <p:nvSpPr>
          <p:cNvPr id="13" name="灯片编号占位符 6"/>
          <p:cNvSpPr>
            <a:spLocks noGrp="1"/>
          </p:cNvSpPr>
          <p:nvPr>
            <p:ph type="sldNum" sz="quarter" idx="12"/>
          </p:nvPr>
        </p:nvSpPr>
        <p:spPr/>
        <p:txBody>
          <a:bodyPr/>
          <a:lstStyle>
            <a:lvl1pPr>
              <a:defRPr>
                <a:solidFill>
                  <a:schemeClr val="tx1"/>
                </a:solidFill>
              </a:defRPr>
            </a:lvl1pPr>
          </a:lstStyle>
          <a:p>
            <a:pPr>
              <a:defRPr/>
            </a:pPr>
            <a:fld id="{CCCD02EE-850F-4D89-B649-6C6E25F82ED7}" type="slidenum">
              <a:rPr lang="zh-CN" altLang="en-US">
                <a:solidFill>
                  <a:prstClr val="white"/>
                </a:solidFill>
              </a:rPr>
              <a:t>‹#›</a:t>
            </a:fld>
            <a:endParaRPr lang="zh-CN" altLang="en-US">
              <a:solidFill>
                <a:prstClr val="whit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762E2336-672B-48AC-B7BB-87918BAABE57}" type="datetimeFigureOut">
              <a:rPr lang="zh-CN" altLang="en-US">
                <a:solidFill>
                  <a:prstClr val="black"/>
                </a:solidFill>
              </a:rPr>
              <a:t>2023/9/19</a:t>
            </a:fld>
            <a:endParaRPr lang="zh-CN" altLang="en-US">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176F8F8C-958A-4C11-9CE9-6476793B3A7E}" type="slidenum">
              <a:rPr lang="zh-CN" altLang="en-US">
                <a:solidFill>
                  <a:prstClr val="black"/>
                </a:solidFill>
              </a:rPr>
              <a:t>‹#›</a:t>
            </a:fld>
            <a:endParaRPr lang="zh-CN" altLang="en-US">
              <a:solidFill>
                <a:prstClr val="black"/>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F6C40095-F6CA-46FE-AAA6-9862A0F11A8D}" type="datetimeFigureOut">
              <a:rPr lang="zh-CN" altLang="en-US">
                <a:solidFill>
                  <a:prstClr val="black"/>
                </a:solidFill>
              </a:rPr>
              <a:t>2023/9/19</a:t>
            </a:fld>
            <a:endParaRPr lang="zh-CN" altLang="en-US">
              <a:solidFill>
                <a:prstClr val="black"/>
              </a:solidFill>
            </a:endParaRPr>
          </a:p>
        </p:txBody>
      </p:sp>
      <p:sp>
        <p:nvSpPr>
          <p:cNvPr id="5" name="页脚占位符 21"/>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6" name="灯片编号占位符 17"/>
          <p:cNvSpPr>
            <a:spLocks noGrp="1"/>
          </p:cNvSpPr>
          <p:nvPr>
            <p:ph type="sldNum" sz="quarter" idx="12"/>
          </p:nvPr>
        </p:nvSpPr>
        <p:spPr/>
        <p:txBody>
          <a:bodyPr/>
          <a:lstStyle>
            <a:lvl1pPr>
              <a:defRPr/>
            </a:lvl1pPr>
          </a:lstStyle>
          <a:p>
            <a:pPr>
              <a:defRPr/>
            </a:pPr>
            <a:fld id="{773F4399-F517-47E5-975E-8879F93A4E68}" type="slidenum">
              <a:rPr lang="zh-CN" altLang="en-US">
                <a:solidFill>
                  <a:prstClr val="black"/>
                </a:solidFill>
              </a:rPr>
              <a:t>‹#›</a:t>
            </a:fld>
            <a:endParaRPr lang="zh-CN" altLang="en-US">
              <a:solidFill>
                <a:prstClr val="black"/>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5" name="任意多边形 4"/>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solidFill>
                <a:prstClr val="black"/>
              </a:solidFill>
              <a:latin typeface="Lucida Sans Unicode" panose="020B0602030504020204"/>
            </a:endParaRPr>
          </a:p>
        </p:txBody>
      </p:sp>
      <p:sp>
        <p:nvSpPr>
          <p:cNvPr id="6" name="任意多边形 5"/>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black"/>
              </a:solidFill>
              <a:latin typeface="Arial" panose="020B0604020202020204" pitchFamily="34" charset="0"/>
            </a:endParaRPr>
          </a:p>
        </p:txBody>
      </p:sp>
      <p:sp>
        <p:nvSpPr>
          <p:cNvPr id="7" name="直角三角形 6"/>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8" name="直接连接符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a:xfrm>
            <a:off x="2133600" y="0"/>
            <a:ext cx="7010400" cy="990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524000"/>
            <a:ext cx="3810000" cy="25749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6613" y="1524000"/>
            <a:ext cx="3810000" cy="25749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日期占位符 4"/>
          <p:cNvSpPr>
            <a:spLocks noGrp="1"/>
          </p:cNvSpPr>
          <p:nvPr>
            <p:ph type="dt" sz="half" idx="10"/>
          </p:nvPr>
        </p:nvSpPr>
        <p:spPr>
          <a:xfrm>
            <a:off x="685800" y="6248400"/>
            <a:ext cx="1905000" cy="457200"/>
          </a:xfrm>
        </p:spPr>
        <p:txBody>
          <a:bodyPr/>
          <a:lstStyle>
            <a:lvl1pPr>
              <a:defRPr/>
            </a:lvl1pPr>
          </a:lstStyle>
          <a:p>
            <a:pPr>
              <a:defRPr/>
            </a:pPr>
            <a:endParaRPr lang="en-US" altLang="zh-CN">
              <a:solidFill>
                <a:prstClr val="black"/>
              </a:solidFill>
            </a:endParaRPr>
          </a:p>
        </p:txBody>
      </p:sp>
      <p:sp>
        <p:nvSpPr>
          <p:cNvPr id="10"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solidFill>
                <a:prstClr val="black"/>
              </a:solidFill>
            </a:endParaRPr>
          </a:p>
        </p:txBody>
      </p:sp>
      <p:sp>
        <p:nvSpPr>
          <p:cNvPr id="11" name="灯片编号占位符 6"/>
          <p:cNvSpPr>
            <a:spLocks noGrp="1"/>
          </p:cNvSpPr>
          <p:nvPr>
            <p:ph type="sldNum" sz="quarter" idx="12"/>
          </p:nvPr>
        </p:nvSpPr>
        <p:spPr>
          <a:xfrm>
            <a:off x="6553200" y="6248400"/>
            <a:ext cx="1905000" cy="457200"/>
          </a:xfrm>
        </p:spPr>
        <p:txBody>
          <a:bodyPr/>
          <a:lstStyle>
            <a:lvl1pPr>
              <a:defRPr/>
            </a:lvl1pPr>
          </a:lstStyle>
          <a:p>
            <a:pPr>
              <a:defRPr/>
            </a:pPr>
            <a:fld id="{9A3D7B18-58DC-4466-82D2-88EED6457382}" type="slidenum">
              <a:rPr lang="en-US" altLang="zh-CN">
                <a:solidFill>
                  <a:prstClr val="black"/>
                </a:solidFill>
              </a:rPr>
              <a:t>‹#›</a:t>
            </a:fld>
            <a:endParaRPr lang="en-US" altLang="zh-CN">
              <a:solidFill>
                <a:prstClr val="black"/>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481138"/>
            <a:ext cx="4038600" cy="45259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81138"/>
            <a:ext cx="4038600" cy="45259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9"/>
          <p:cNvSpPr>
            <a:spLocks noGrp="1"/>
          </p:cNvSpPr>
          <p:nvPr>
            <p:ph type="dt" sz="half" idx="10"/>
          </p:nvPr>
        </p:nvSpPr>
        <p:spPr/>
        <p:txBody>
          <a:bodyPr/>
          <a:lstStyle>
            <a:lvl1pPr>
              <a:defRPr/>
            </a:lvl1pPr>
          </a:lstStyle>
          <a:p>
            <a:pPr>
              <a:defRPr/>
            </a:pPr>
            <a:fld id="{0B2359C0-9A96-4C41-9DB9-11D12B99DB6D}" type="datetimeFigureOut">
              <a:rPr lang="zh-CN" altLang="en-US">
                <a:solidFill>
                  <a:prstClr val="black"/>
                </a:solidFill>
              </a:rPr>
              <a:t>2023/9/19</a:t>
            </a:fld>
            <a:endParaRPr lang="zh-CN" altLang="en-US">
              <a:solidFill>
                <a:prstClr val="black"/>
              </a:solidFill>
            </a:endParaRPr>
          </a:p>
        </p:txBody>
      </p:sp>
      <p:sp>
        <p:nvSpPr>
          <p:cNvPr id="6" name="页脚占位符 21"/>
          <p:cNvSpPr>
            <a:spLocks noGrp="1"/>
          </p:cNvSpPr>
          <p:nvPr>
            <p:ph type="ftr" sz="quarter" idx="11"/>
          </p:nvPr>
        </p:nvSpPr>
        <p:spPr/>
        <p:txBody>
          <a:bodyPr/>
          <a:lstStyle>
            <a:lvl1pPr>
              <a:defRPr/>
            </a:lvl1pPr>
          </a:lstStyle>
          <a:p>
            <a:pPr>
              <a:defRPr/>
            </a:pPr>
            <a:endParaRPr lang="zh-CN" altLang="en-US">
              <a:solidFill>
                <a:prstClr val="black"/>
              </a:solidFill>
            </a:endParaRPr>
          </a:p>
        </p:txBody>
      </p:sp>
      <p:sp>
        <p:nvSpPr>
          <p:cNvPr id="7" name="灯片编号占位符 17"/>
          <p:cNvSpPr>
            <a:spLocks noGrp="1"/>
          </p:cNvSpPr>
          <p:nvPr>
            <p:ph type="sldNum" sz="quarter" idx="12"/>
          </p:nvPr>
        </p:nvSpPr>
        <p:spPr/>
        <p:txBody>
          <a:bodyPr/>
          <a:lstStyle>
            <a:lvl1pPr>
              <a:defRPr/>
            </a:lvl1pPr>
          </a:lstStyle>
          <a:p>
            <a:pPr>
              <a:defRPr/>
            </a:pPr>
            <a:fld id="{9E8E7E52-8F0E-420E-BA76-637196D4A90F}" type="slidenum">
              <a:rPr lang="zh-CN" altLang="en-US">
                <a:solidFill>
                  <a:prstClr val="black"/>
                </a:solidFill>
              </a:rPr>
              <a:t>‹#›</a:t>
            </a:fld>
            <a:endParaRPr lang="zh-CN" altLang="en-US">
              <a:solidFill>
                <a:prstClr val="black"/>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7"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8190"/>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9"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sz="3200"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86C45B7-31B7-4B59-9A19-568BB28312DE}"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08428673-6FC3-4D42-874E-0D66C3B37985}"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6FC5228C-E5FD-41EE-B7C1-DB9FF7D0CD8B}"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50AA33E7-A452-4954-BD02-5199F7EF6A02}" type="slidenum">
              <a:rPr lang="en-US" altLang="zh-CN"/>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7088" y="908050"/>
            <a:ext cx="381000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89488" y="908050"/>
            <a:ext cx="381000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9949683F-2605-47B5-A354-6F86478E2818}"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DB315791-FF67-4F52-91FA-8EE5049582E5}"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85B1F43A-3D1F-462F-BA18-B0E0AE9172D1}"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46289F32-7B84-48EA-B5DA-29869B05D3E8}"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9527EEC2-E666-45C2-B380-0AC01D4624B4}"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963EA687-8103-412F-8896-E6C8C1F7CB66}"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BBB0A48-DDD5-4F5F-8141-E44ACB671649}"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2413" y="-117475"/>
            <a:ext cx="1997075" cy="5922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117475"/>
            <a:ext cx="5838825" cy="5922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D71F2D89-B669-4859-96C8-DC9537769B5D}"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117475"/>
            <a:ext cx="7988300" cy="5922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EEF4E0F1-5697-4D59-9150-E29F18165DB6}"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611188" y="-117475"/>
            <a:ext cx="7772400" cy="6667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7088" y="908050"/>
            <a:ext cx="3810000" cy="4897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789488" y="908050"/>
            <a:ext cx="3810000" cy="4897438"/>
          </a:xfrm>
        </p:spPr>
        <p:txBody>
          <a:bodyPr/>
          <a:lstStyle/>
          <a:p>
            <a:pPr lvl="0"/>
            <a:endParaRPr lang="zh-CN" altLang="en-US" noProof="0"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159C3D0-0026-4CF7-9FE6-41E6DBA3E505}" type="slidenum">
              <a:rPr lang="en-US" altLang="zh-CN">
                <a:solidFill>
                  <a:srgbClr val="000000"/>
                </a:solidFill>
              </a:rPr>
              <a:t>‹#›</a:t>
            </a:fld>
            <a:endParaRPr lang="en-US" altLang="zh-CN">
              <a:solidFill>
                <a:srgbClr val="000000"/>
              </a:solidFill>
            </a:endParaRPr>
          </a:p>
        </p:txBody>
      </p:sp>
    </p:spTree>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F6A92C76-5741-4154-B745-192DC803222F}" type="slidenum">
              <a:rPr lang="en-US" altLang="zh-CN"/>
              <a:t>‹#›</a:t>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561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2561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5388" y="17732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755576" y="612775"/>
            <a:ext cx="652311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A36D832-4CB6-468E-A88C-EE1820509F5F}" type="slidenum">
              <a:rPr lang="en-US" altLang="zh-CN"/>
              <a:t>‹#›</a:t>
            </a:fld>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69125" y="214313"/>
            <a:ext cx="1974850" cy="5673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42988" y="214313"/>
            <a:ext cx="5773737" cy="5673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grpSp>
        <p:nvGrpSpPr>
          <p:cNvPr id="4" name="Group 6"/>
          <p:cNvGrpSpPr/>
          <p:nvPr/>
        </p:nvGrpSpPr>
        <p:grpSpPr bwMode="auto">
          <a:xfrm>
            <a:off x="42863" y="1852614"/>
            <a:ext cx="8910637" cy="2527300"/>
            <a:chOff x="24" y="1157"/>
            <a:chExt cx="5613" cy="1592"/>
          </a:xfrm>
        </p:grpSpPr>
        <p:sp>
          <p:nvSpPr>
            <p:cNvPr id="5" name="Line 7"/>
            <p:cNvSpPr>
              <a:spLocks noChangeShapeType="1"/>
            </p:cNvSpPr>
            <p:nvPr/>
          </p:nvSpPr>
          <p:spPr bwMode="auto">
            <a:xfrm>
              <a:off x="24" y="1892"/>
              <a:ext cx="971" cy="0"/>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1400">
                <a:solidFill>
                  <a:srgbClr val="000000"/>
                </a:solidFill>
                <a:ea typeface="宋体" panose="02010600030101010101" pitchFamily="2" charset="-122"/>
              </a:endParaRPr>
            </a:p>
          </p:txBody>
        </p:sp>
        <p:sp>
          <p:nvSpPr>
            <p:cNvPr id="6" name="Line 8"/>
            <p:cNvSpPr>
              <a:spLocks noChangeShapeType="1"/>
            </p:cNvSpPr>
            <p:nvPr/>
          </p:nvSpPr>
          <p:spPr bwMode="auto">
            <a:xfrm>
              <a:off x="1084" y="1157"/>
              <a:ext cx="0" cy="654"/>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1400">
                <a:solidFill>
                  <a:srgbClr val="000000"/>
                </a:solidFill>
                <a:ea typeface="宋体" panose="02010600030101010101" pitchFamily="2" charset="-122"/>
              </a:endParaRPr>
            </a:p>
          </p:txBody>
        </p:sp>
        <p:sp>
          <p:nvSpPr>
            <p:cNvPr id="7" name="Line 9"/>
            <p:cNvSpPr>
              <a:spLocks noChangeShapeType="1"/>
            </p:cNvSpPr>
            <p:nvPr/>
          </p:nvSpPr>
          <p:spPr bwMode="auto">
            <a:xfrm>
              <a:off x="1083" y="1981"/>
              <a:ext cx="0" cy="768"/>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1400">
                <a:solidFill>
                  <a:srgbClr val="000000"/>
                </a:solidFill>
                <a:ea typeface="宋体" panose="02010600030101010101" pitchFamily="2" charset="-122"/>
              </a:endParaRPr>
            </a:p>
          </p:txBody>
        </p:sp>
        <p:sp>
          <p:nvSpPr>
            <p:cNvPr id="8" name="Line 10"/>
            <p:cNvSpPr>
              <a:spLocks noChangeShapeType="1"/>
            </p:cNvSpPr>
            <p:nvPr/>
          </p:nvSpPr>
          <p:spPr bwMode="auto">
            <a:xfrm>
              <a:off x="1184" y="1892"/>
              <a:ext cx="4453" cy="0"/>
            </a:xfrm>
            <a:prstGeom prst="line">
              <a:avLst/>
            </a:prstGeom>
            <a:noFill/>
            <a:ln w="952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zh-CN" altLang="en-US" sz="1400">
                <a:solidFill>
                  <a:srgbClr val="000000"/>
                </a:solidFill>
                <a:ea typeface="宋体" panose="02010600030101010101" pitchFamily="2" charset="-122"/>
              </a:endParaRPr>
            </a:p>
          </p:txBody>
        </p:sp>
      </p:grpSp>
      <p:pic>
        <p:nvPicPr>
          <p:cNvPr id="9" name="Picture 8" descr="未命名-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5732463"/>
            <a:ext cx="9144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130175"/>
            <a:ext cx="2676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42864" y="2433639"/>
            <a:ext cx="172352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6" tIns="45712" rIns="91426" bIns="45712">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defRPr/>
            </a:pPr>
            <a:r>
              <a:rPr lang="zh-CN" altLang="en-US" b="1" dirty="0" smtClean="0">
                <a:solidFill>
                  <a:srgbClr val="3333FF"/>
                </a:solidFill>
                <a:ea typeface="华文行楷" panose="02010800040101010101" pitchFamily="2" charset="-122"/>
              </a:rPr>
              <a:t>交换与网络</a:t>
            </a:r>
          </a:p>
        </p:txBody>
      </p:sp>
      <p:sp>
        <p:nvSpPr>
          <p:cNvPr id="165901" name="Rectangle 13"/>
          <p:cNvSpPr>
            <a:spLocks noGrp="1" noChangeArrowheads="1"/>
          </p:cNvSpPr>
          <p:nvPr>
            <p:ph type="ctrTitle" sz="quarter"/>
          </p:nvPr>
        </p:nvSpPr>
        <p:spPr>
          <a:xfrm>
            <a:off x="2049464" y="1420814"/>
            <a:ext cx="6300787" cy="1470025"/>
          </a:xfrm>
        </p:spPr>
        <p:txBody>
          <a:bodyPr/>
          <a:lstStyle>
            <a:lvl1pPr>
              <a:defRPr/>
            </a:lvl1pPr>
          </a:lstStyle>
          <a:p>
            <a:pPr lvl="0"/>
            <a:r>
              <a:rPr lang="zh-CN" altLang="en-US" noProof="0" smtClean="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7"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88190"/>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bwMode="auto">
          <a:xfrm>
            <a:off x="555538" y="-103633"/>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a:defRPr sz="3200" b="1">
                <a:solidFill>
                  <a:srgbClr val="FF0000"/>
                </a:solidFill>
              </a:defRPr>
            </a:lvl1pPr>
          </a:lstStyle>
          <a:p>
            <a:pPr lvl="0"/>
            <a:r>
              <a:rPr lang="zh-CN" altLang="en-US" smtClean="0"/>
              <a:t>单击此处编辑母版标题样式</a:t>
            </a:r>
          </a:p>
        </p:txBody>
      </p:sp>
      <p:sp>
        <p:nvSpPr>
          <p:cNvPr id="9" name="Rectangle 3"/>
          <p:cNvSpPr>
            <a:spLocks noGrp="1" noChangeArrowheads="1"/>
          </p:cNvSpPr>
          <p:nvPr>
            <p:ph idx="1"/>
          </p:nvPr>
        </p:nvSpPr>
        <p:spPr bwMode="auto">
          <a:xfrm>
            <a:off x="751779" y="801057"/>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lvl1pPr>
              <a:defRPr sz="3200" b="1">
                <a:solidFill>
                  <a:srgbClr val="0000FF"/>
                </a:solidFill>
              </a:defRPr>
            </a:lvl1pPr>
            <a:lvl2pPr>
              <a:defRPr sz="2900" b="1">
                <a:solidFill>
                  <a:srgbClr val="002060"/>
                </a:solidFill>
              </a:defRPr>
            </a:lvl2pPr>
            <a:lvl3pPr>
              <a:defRPr b="1"/>
            </a:lvl3pPr>
            <a:lvl4pPr>
              <a:defRPr b="1"/>
            </a:lvl4pPr>
            <a:lvl5pPr>
              <a:defRPr b="1"/>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smtClean="0"/>
              <a:t>‹#›</a:t>
            </a:fld>
            <a:endParaRPr lang="en-US" altLang="zh-CN"/>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bwMode="auto">
          <a:xfrm>
            <a:off x="579459" y="-19081"/>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p>
            <a:pPr lvl="0"/>
            <a:r>
              <a:rPr lang="zh-CN" altLang="en-US" smtClean="0"/>
              <a:t>单击此处编辑母版标题样式</a:t>
            </a:r>
          </a:p>
        </p:txBody>
      </p:sp>
      <p:sp>
        <p:nvSpPr>
          <p:cNvPr id="7" name="Rectangle 3"/>
          <p:cNvSpPr>
            <a:spLocks noGrp="1" noChangeArrowheads="1"/>
          </p:cNvSpPr>
          <p:nvPr>
            <p:ph idx="1"/>
          </p:nvPr>
        </p:nvSpPr>
        <p:spPr bwMode="auto">
          <a:xfrm>
            <a:off x="775814" y="888060"/>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a:t>‹#›</a:t>
            </a:fld>
            <a:endParaRPr lang="en-US" altLang="zh-CN"/>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6" name="Picture 9" descr="GIF-396"/>
          <p:cNvPicPr>
            <a:picLocks noChangeAspect="1" noChangeArrowheads="1" noCrop="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667"/>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bwMode="auto">
          <a:xfrm>
            <a:off x="579459" y="-19081"/>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p>
            <a:pPr lvl="0"/>
            <a:r>
              <a:rPr lang="zh-CN" altLang="en-US" smtClean="0"/>
              <a:t>单击此处编辑母版标题样式</a:t>
            </a:r>
          </a:p>
        </p:txBody>
      </p:sp>
      <p:sp>
        <p:nvSpPr>
          <p:cNvPr id="8" name="Rectangle 3"/>
          <p:cNvSpPr>
            <a:spLocks noGrp="1" noChangeArrowheads="1"/>
          </p:cNvSpPr>
          <p:nvPr>
            <p:ph idx="1"/>
          </p:nvPr>
        </p:nvSpPr>
        <p:spPr bwMode="auto">
          <a:xfrm>
            <a:off x="775814" y="888060"/>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a:t>‹#›</a:t>
            </a:fld>
            <a:endParaRPr lang="en-US" altLang="zh-CN"/>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417" y="274490"/>
            <a:ext cx="8229166" cy="114276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419" y="1534892"/>
            <a:ext cx="4040271" cy="640006"/>
          </a:xfrm>
          <a:prstGeom prst="rect">
            <a:avLst/>
          </a:prstGeom>
        </p:spPr>
        <p:txBody>
          <a:bodyPr anchor="b"/>
          <a:lstStyle>
            <a:lvl1pPr marL="0" indent="0">
              <a:buNone/>
              <a:defRPr sz="2200" b="1"/>
            </a:lvl1pPr>
            <a:lvl2pPr marL="410210" indent="0">
              <a:buNone/>
              <a:defRPr sz="1800" b="1"/>
            </a:lvl2pPr>
            <a:lvl3pPr marL="820420" indent="0">
              <a:buNone/>
              <a:defRPr sz="1600" b="1"/>
            </a:lvl3pPr>
            <a:lvl4pPr marL="1229995" indent="0">
              <a:buNone/>
              <a:defRPr sz="1400" b="1"/>
            </a:lvl4pPr>
            <a:lvl5pPr marL="1640205" indent="0">
              <a:buNone/>
              <a:defRPr sz="1400" b="1"/>
            </a:lvl5pPr>
            <a:lvl6pPr marL="2050415" indent="0">
              <a:buNone/>
              <a:defRPr sz="1400" b="1"/>
            </a:lvl6pPr>
            <a:lvl7pPr marL="2460625" indent="0">
              <a:buNone/>
              <a:defRPr sz="1400" b="1"/>
            </a:lvl7pPr>
            <a:lvl8pPr marL="2870200" indent="0">
              <a:buNone/>
              <a:defRPr sz="1400" b="1"/>
            </a:lvl8pPr>
            <a:lvl9pPr marL="3280410" indent="0">
              <a:buNone/>
              <a:defRPr sz="1400" b="1"/>
            </a:lvl9pPr>
          </a:lstStyle>
          <a:p>
            <a:pPr lvl="0"/>
            <a:r>
              <a:rPr lang="zh-CN" altLang="en-US" smtClean="0"/>
              <a:t>单击此处编辑母版文本样式</a:t>
            </a:r>
          </a:p>
        </p:txBody>
      </p:sp>
      <p:sp>
        <p:nvSpPr>
          <p:cNvPr id="4" name="内容占位符 3"/>
          <p:cNvSpPr>
            <a:spLocks noGrp="1"/>
          </p:cNvSpPr>
          <p:nvPr>
            <p:ph sz="half" idx="2"/>
          </p:nvPr>
        </p:nvSpPr>
        <p:spPr>
          <a:xfrm>
            <a:off x="457419" y="2174900"/>
            <a:ext cx="4040271" cy="3950667"/>
          </a:xfrm>
          <a:prstGeom prst="rect">
            <a:avLst/>
          </a:prstGeo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872" y="1534892"/>
            <a:ext cx="4041714" cy="640006"/>
          </a:xfrm>
          <a:prstGeom prst="rect">
            <a:avLst/>
          </a:prstGeom>
        </p:spPr>
        <p:txBody>
          <a:bodyPr anchor="b"/>
          <a:lstStyle>
            <a:lvl1pPr marL="0" indent="0">
              <a:buNone/>
              <a:defRPr sz="2200" b="1"/>
            </a:lvl1pPr>
            <a:lvl2pPr marL="410210" indent="0">
              <a:buNone/>
              <a:defRPr sz="1800" b="1"/>
            </a:lvl2pPr>
            <a:lvl3pPr marL="820420" indent="0">
              <a:buNone/>
              <a:defRPr sz="1600" b="1"/>
            </a:lvl3pPr>
            <a:lvl4pPr marL="1229995" indent="0">
              <a:buNone/>
              <a:defRPr sz="1400" b="1"/>
            </a:lvl4pPr>
            <a:lvl5pPr marL="1640205" indent="0">
              <a:buNone/>
              <a:defRPr sz="1400" b="1"/>
            </a:lvl5pPr>
            <a:lvl6pPr marL="2050415" indent="0">
              <a:buNone/>
              <a:defRPr sz="1400" b="1"/>
            </a:lvl6pPr>
            <a:lvl7pPr marL="2460625" indent="0">
              <a:buNone/>
              <a:defRPr sz="1400" b="1"/>
            </a:lvl7pPr>
            <a:lvl8pPr marL="2870200" indent="0">
              <a:buNone/>
              <a:defRPr sz="1400" b="1"/>
            </a:lvl8pPr>
            <a:lvl9pPr marL="3280410" indent="0">
              <a:buNone/>
              <a:defRPr sz="1400" b="1"/>
            </a:lvl9pPr>
          </a:lstStyle>
          <a:p>
            <a:pPr lvl="0"/>
            <a:r>
              <a:rPr lang="zh-CN" altLang="en-US" smtClean="0"/>
              <a:t>单击此处编辑母版文本样式</a:t>
            </a:r>
          </a:p>
        </p:txBody>
      </p:sp>
      <p:sp>
        <p:nvSpPr>
          <p:cNvPr id="6" name="内容占位符 5"/>
          <p:cNvSpPr>
            <a:spLocks noGrp="1"/>
          </p:cNvSpPr>
          <p:nvPr>
            <p:ph sz="quarter" idx="4"/>
          </p:nvPr>
        </p:nvSpPr>
        <p:spPr>
          <a:xfrm>
            <a:off x="4644872" y="2174900"/>
            <a:ext cx="4041714" cy="3950667"/>
          </a:xfrm>
          <a:prstGeom prst="rect">
            <a:avLst/>
          </a:prstGeo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B7C35AD6-50D5-438D-B432-9043DBF74744}" type="slidenum">
              <a:rPr lang="en-US" altLang="zh-CN"/>
              <a:t>‹#›</a:t>
            </a:fld>
            <a:endParaRPr lang="en-US" altLang="zh-CN"/>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37485" y="189062"/>
            <a:ext cx="6542353" cy="495759"/>
          </a:xfrm>
          <a:prstGeom prst="rect">
            <a:avLst/>
          </a:prstGeom>
        </p:spPr>
        <p:txBody>
          <a:bodyPr/>
          <a:lstStyle/>
          <a:p>
            <a:r>
              <a:rPr lang="zh-CN" altLang="en-US" smtClean="0"/>
              <a:t>单击此处编辑母版标题样式</a:t>
            </a:r>
            <a:endParaRPr lang="zh-CN" altLang="en-US"/>
          </a:p>
        </p:txBody>
      </p:sp>
      <p:sp>
        <p:nvSpPr>
          <p:cNvPr id="3"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ED491CF6-06C9-460C-AC86-3FE90E131A2A}" type="slidenum">
              <a:rPr lang="en-US" altLang="zh-CN"/>
              <a:t>‹#›</a:t>
            </a:fld>
            <a:endParaRPr lang="en-US" altLang="zh-CN"/>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Line 8"/>
          <p:cNvSpPr>
            <a:spLocks noChangeShapeType="1"/>
          </p:cNvSpPr>
          <p:nvPr/>
        </p:nvSpPr>
        <p:spPr bwMode="auto">
          <a:xfrm>
            <a:off x="121208" y="950905"/>
            <a:ext cx="8836650" cy="0"/>
          </a:xfrm>
          <a:prstGeom prst="line">
            <a:avLst/>
          </a:prstGeom>
          <a:noFill/>
          <a:ln w="9525">
            <a:solidFill>
              <a:schemeClr val="accent2"/>
            </a:solidFill>
            <a:round/>
          </a:ln>
        </p:spPr>
        <p:txBody>
          <a:bodyPr lIns="82014" tIns="41007" rIns="82014" bIns="41007"/>
          <a:lstStyle/>
          <a:p>
            <a:pPr>
              <a:defRPr/>
            </a:pPr>
            <a:endParaRPr kumimoji="1" lang="zh-CN" altLang="en-US" sz="1400">
              <a:solidFill>
                <a:srgbClr val="000000"/>
              </a:solidFill>
              <a:latin typeface="Arial" panose="020B0604020202020204" pitchFamily="34" charset="0"/>
              <a:ea typeface="楷体_GB2312" panose="02010609030101010101" pitchFamily="49" charset="-122"/>
            </a:endParaRPr>
          </a:p>
        </p:txBody>
      </p:sp>
      <p:sp>
        <p:nvSpPr>
          <p:cNvPr id="3" name="AutoShape 8" descr="image001"/>
          <p:cNvSpPr>
            <a:spLocks noChangeAspect="1" noChangeArrowheads="1"/>
          </p:cNvSpPr>
          <p:nvPr userDrawn="1"/>
        </p:nvSpPr>
        <p:spPr bwMode="auto">
          <a:xfrm>
            <a:off x="3584298" y="3016568"/>
            <a:ext cx="1973961" cy="823464"/>
          </a:xfrm>
          <a:prstGeom prst="rect">
            <a:avLst/>
          </a:prstGeom>
          <a:noFill/>
        </p:spPr>
        <p:txBody>
          <a:bodyPr lIns="82040" tIns="41020" rIns="82040" bIns="41020"/>
          <a:lstStyle/>
          <a:p>
            <a:pPr>
              <a:defRPr/>
            </a:pPr>
            <a:endParaRPr kumimoji="1" lang="zh-CN" altLang="en-US" sz="1400">
              <a:solidFill>
                <a:srgbClr val="000000"/>
              </a:solidFill>
              <a:ea typeface="宋体" panose="02010600030101010101" pitchFamily="2" charset="-122"/>
            </a:endParaRPr>
          </a:p>
        </p:txBody>
      </p:sp>
      <p:sp>
        <p:nvSpPr>
          <p:cNvPr id="4" name="AutoShape 10" descr="image001"/>
          <p:cNvSpPr>
            <a:spLocks noChangeAspect="1" noChangeArrowheads="1"/>
          </p:cNvSpPr>
          <p:nvPr userDrawn="1"/>
        </p:nvSpPr>
        <p:spPr bwMode="auto">
          <a:xfrm>
            <a:off x="3584298" y="3016568"/>
            <a:ext cx="1973961" cy="823464"/>
          </a:xfrm>
          <a:prstGeom prst="rect">
            <a:avLst/>
          </a:prstGeom>
          <a:noFill/>
        </p:spPr>
        <p:txBody>
          <a:bodyPr lIns="82040" tIns="41020" rIns="82040" bIns="41020"/>
          <a:lstStyle/>
          <a:p>
            <a:pPr>
              <a:defRPr/>
            </a:pPr>
            <a:endParaRPr kumimoji="1" lang="zh-CN" altLang="en-US" sz="1400">
              <a:solidFill>
                <a:srgbClr val="000000"/>
              </a:solidFill>
              <a:ea typeface="宋体" panose="02010600030101010101" pitchFamily="2" charset="-122"/>
            </a:endParaRPr>
          </a:p>
        </p:txBody>
      </p:sp>
      <p:sp>
        <p:nvSpPr>
          <p:cNvPr id="5" name="AutoShape 13" descr="image001"/>
          <p:cNvSpPr>
            <a:spLocks noChangeAspect="1" noChangeArrowheads="1"/>
          </p:cNvSpPr>
          <p:nvPr userDrawn="1"/>
        </p:nvSpPr>
        <p:spPr bwMode="auto">
          <a:xfrm>
            <a:off x="3584298" y="3016568"/>
            <a:ext cx="1973961" cy="823464"/>
          </a:xfrm>
          <a:prstGeom prst="rect">
            <a:avLst/>
          </a:prstGeom>
          <a:noFill/>
        </p:spPr>
        <p:txBody>
          <a:bodyPr lIns="82040" tIns="41020" rIns="82040" bIns="41020"/>
          <a:lstStyle/>
          <a:p>
            <a:pPr>
              <a:defRPr/>
            </a:pPr>
            <a:endParaRPr kumimoji="1" lang="zh-CN" altLang="en-US" sz="1400">
              <a:solidFill>
                <a:srgbClr val="000000"/>
              </a:solidFill>
              <a:ea typeface="宋体" panose="02010600030101010101" pitchFamily="2" charset="-122"/>
            </a:endParaRPr>
          </a:p>
        </p:txBody>
      </p:sp>
      <p:sp>
        <p:nvSpPr>
          <p:cNvPr id="9" name="Line 12"/>
          <p:cNvSpPr>
            <a:spLocks noChangeShapeType="1"/>
          </p:cNvSpPr>
          <p:nvPr userDrawn="1"/>
        </p:nvSpPr>
        <p:spPr bwMode="auto">
          <a:xfrm>
            <a:off x="11544" y="6414057"/>
            <a:ext cx="9132456" cy="0"/>
          </a:xfrm>
          <a:prstGeom prst="line">
            <a:avLst/>
          </a:prstGeom>
          <a:noFill/>
          <a:ln w="31750">
            <a:solidFill>
              <a:srgbClr val="FF6600"/>
            </a:solidFill>
            <a:round/>
          </a:ln>
          <a:effectLst/>
        </p:spPr>
        <p:txBody>
          <a:bodyPr lIns="82040" tIns="41020" rIns="82040" bIns="41020"/>
          <a:lstStyle/>
          <a:p>
            <a:pPr>
              <a:defRPr/>
            </a:pPr>
            <a:endParaRPr kumimoji="1" lang="zh-CN" altLang="en-US" sz="1400">
              <a:solidFill>
                <a:srgbClr val="000000"/>
              </a:solidFill>
              <a:latin typeface="Arial" panose="020B0604020202020204" pitchFamily="34" charset="0"/>
            </a:endParaRPr>
          </a:p>
        </p:txBody>
      </p:sp>
      <p:sp>
        <p:nvSpPr>
          <p:cNvPr id="14"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D83D0AD7-0B8E-49DE-9211-78A7EF9A2F25}" type="slidenum">
              <a:rPr lang="en-US" altLang="zh-CN"/>
              <a:t>‹#›</a:t>
            </a:fld>
            <a:endParaRPr lang="en-US" altLang="zh-CN"/>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419" y="273090"/>
            <a:ext cx="3008559" cy="1162373"/>
          </a:xfrm>
          <a:prstGeom prst="rect">
            <a:avLst/>
          </a:prstGeo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643" y="273090"/>
            <a:ext cx="5110943" cy="5852477"/>
          </a:xfrm>
          <a:prstGeom prst="rect">
            <a:avLst/>
          </a:prstGeo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419" y="1435461"/>
            <a:ext cx="3008559" cy="4690104"/>
          </a:xfrm>
          <a:prstGeom prst="rect">
            <a:avLst/>
          </a:prstGeom>
        </p:spPr>
        <p:txBody>
          <a:bodyPr/>
          <a:lstStyle>
            <a:lvl1pPr marL="0" indent="0">
              <a:buNone/>
              <a:defRPr sz="1300"/>
            </a:lvl1pPr>
            <a:lvl2pPr marL="410210" indent="0">
              <a:buNone/>
              <a:defRPr sz="1100"/>
            </a:lvl2pPr>
            <a:lvl3pPr marL="820420" indent="0">
              <a:buNone/>
              <a:defRPr sz="900"/>
            </a:lvl3pPr>
            <a:lvl4pPr marL="1229995" indent="0">
              <a:buNone/>
              <a:defRPr sz="800"/>
            </a:lvl4pPr>
            <a:lvl5pPr marL="1640205" indent="0">
              <a:buNone/>
              <a:defRPr sz="800"/>
            </a:lvl5pPr>
            <a:lvl6pPr marL="2050415" indent="0">
              <a:buNone/>
              <a:defRPr sz="800"/>
            </a:lvl6pPr>
            <a:lvl7pPr marL="2460625" indent="0">
              <a:buNone/>
              <a:defRPr sz="800"/>
            </a:lvl7pPr>
            <a:lvl8pPr marL="2870200" indent="0">
              <a:buNone/>
              <a:defRPr sz="800"/>
            </a:lvl8pPr>
            <a:lvl9pPr marL="3280410" indent="0">
              <a:buNone/>
              <a:defRPr sz="800"/>
            </a:lvl9pPr>
          </a:lstStyle>
          <a:p>
            <a:pPr lvl="0"/>
            <a:r>
              <a:rPr lang="zh-CN" altLang="en-US" smtClean="0"/>
              <a:t>单击此处编辑母版文本样式</a:t>
            </a:r>
          </a:p>
        </p:txBody>
      </p:sp>
      <p:sp>
        <p:nvSpPr>
          <p:cNvPr id="5"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D164185C-C3CA-4C19-8343-AC921D42A99B}" type="slidenum">
              <a:rPr lang="en-US" altLang="zh-CN"/>
              <a:t>‹#›</a:t>
            </a:fld>
            <a:endParaRPr lang="en-US" altLang="zh-CN"/>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51" y="4800740"/>
            <a:ext cx="5486111" cy="567182"/>
          </a:xfrm>
          <a:prstGeom prst="rect">
            <a:avLst/>
          </a:prstGeo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151" y="613399"/>
            <a:ext cx="5486111" cy="4114520"/>
          </a:xfrm>
          <a:prstGeom prst="rect">
            <a:avLst/>
          </a:prstGeom>
        </p:spPr>
        <p:txBody>
          <a:bodyPr lIns="91294" tIns="45646" rIns="91294" bIns="45646"/>
          <a:lstStyle>
            <a:lvl1pPr marL="0" indent="0">
              <a:buNone/>
              <a:defRPr sz="2900"/>
            </a:lvl1pPr>
            <a:lvl2pPr marL="410210" indent="0">
              <a:buNone/>
              <a:defRPr sz="2500"/>
            </a:lvl2pPr>
            <a:lvl3pPr marL="820420" indent="0">
              <a:buNone/>
              <a:defRPr sz="2200"/>
            </a:lvl3pPr>
            <a:lvl4pPr marL="1229995" indent="0">
              <a:buNone/>
              <a:defRPr sz="1800"/>
            </a:lvl4pPr>
            <a:lvl5pPr marL="1640205" indent="0">
              <a:buNone/>
              <a:defRPr sz="1800"/>
            </a:lvl5pPr>
            <a:lvl6pPr marL="2050415" indent="0">
              <a:buNone/>
              <a:defRPr sz="1800"/>
            </a:lvl6pPr>
            <a:lvl7pPr marL="2460625" indent="0">
              <a:buNone/>
              <a:defRPr sz="1800"/>
            </a:lvl7pPr>
            <a:lvl8pPr marL="2870200" indent="0">
              <a:buNone/>
              <a:defRPr sz="1800"/>
            </a:lvl8pPr>
            <a:lvl9pPr marL="3280410" indent="0">
              <a:buNone/>
              <a:defRPr sz="1800"/>
            </a:lvl9pPr>
          </a:lstStyle>
          <a:p>
            <a:pPr lvl="0"/>
            <a:endParaRPr lang="zh-CN" altLang="en-US" noProof="0" smtClean="0"/>
          </a:p>
        </p:txBody>
      </p:sp>
      <p:sp>
        <p:nvSpPr>
          <p:cNvPr id="4" name="文本占位符 3"/>
          <p:cNvSpPr>
            <a:spLocks noGrp="1"/>
          </p:cNvSpPr>
          <p:nvPr>
            <p:ph type="body" sz="half" idx="2"/>
          </p:nvPr>
        </p:nvSpPr>
        <p:spPr>
          <a:xfrm>
            <a:off x="1792151" y="5367922"/>
            <a:ext cx="5486111" cy="803858"/>
          </a:xfrm>
          <a:prstGeom prst="rect">
            <a:avLst/>
          </a:prstGeom>
        </p:spPr>
        <p:txBody>
          <a:bodyPr/>
          <a:lstStyle>
            <a:lvl1pPr marL="0" indent="0">
              <a:buNone/>
              <a:defRPr sz="1300"/>
            </a:lvl1pPr>
            <a:lvl2pPr marL="410210" indent="0">
              <a:buNone/>
              <a:defRPr sz="1100"/>
            </a:lvl2pPr>
            <a:lvl3pPr marL="820420" indent="0">
              <a:buNone/>
              <a:defRPr sz="900"/>
            </a:lvl3pPr>
            <a:lvl4pPr marL="1229995" indent="0">
              <a:buNone/>
              <a:defRPr sz="800"/>
            </a:lvl4pPr>
            <a:lvl5pPr marL="1640205" indent="0">
              <a:buNone/>
              <a:defRPr sz="800"/>
            </a:lvl5pPr>
            <a:lvl6pPr marL="2050415" indent="0">
              <a:buNone/>
              <a:defRPr sz="800"/>
            </a:lvl6pPr>
            <a:lvl7pPr marL="2460625" indent="0">
              <a:buNone/>
              <a:defRPr sz="800"/>
            </a:lvl7pPr>
            <a:lvl8pPr marL="2870200" indent="0">
              <a:buNone/>
              <a:defRPr sz="800"/>
            </a:lvl8pPr>
            <a:lvl9pPr marL="3280410" indent="0">
              <a:buNone/>
              <a:defRPr sz="800"/>
            </a:lvl9pPr>
          </a:lstStyle>
          <a:p>
            <a:pPr lvl="0"/>
            <a:r>
              <a:rPr lang="zh-CN" altLang="en-US" smtClean="0"/>
              <a:t>单击此处编辑母版文本样式</a:t>
            </a:r>
          </a:p>
        </p:txBody>
      </p:sp>
      <p:sp>
        <p:nvSpPr>
          <p:cNvPr id="5" name="Rectangle 9"/>
          <p:cNvSpPr>
            <a:spLocks noGrp="1" noChangeArrowheads="1"/>
          </p:cNvSpPr>
          <p:nvPr>
            <p:ph type="sldNum" sz="quarter" idx="10"/>
          </p:nvPr>
        </p:nvSpPr>
        <p:spPr>
          <a:xfrm>
            <a:off x="6940609" y="6453270"/>
            <a:ext cx="2131244" cy="270287"/>
          </a:xfrm>
          <a:prstGeom prst="rect">
            <a:avLst/>
          </a:prstGeom>
        </p:spPr>
        <p:txBody>
          <a:bodyPr/>
          <a:lstStyle>
            <a:lvl1pPr>
              <a:defRPr/>
            </a:lvl1pPr>
          </a:lstStyle>
          <a:p>
            <a:pPr>
              <a:defRPr/>
            </a:pPr>
            <a:fld id="{6CF36410-C680-4B3E-81BF-C804B59D49F2}" type="slidenum">
              <a:rPr lang="en-US" altLang="zh-CN"/>
              <a:t>‹#›</a:t>
            </a:fld>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1.GIF"/><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image" Target="../media/image1.GIF"/><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image" Target="../media/image1.GIF"/><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theme" Target="../theme/theme1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theme" Target="../theme/theme14.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image" Target="../media/image2.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15.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image" Target="../media/image2.jpe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6.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image" Target="../media/image7.png"/><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7.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5" Type="http://schemas.openxmlformats.org/officeDocument/2006/relationships/slideLayout" Target="../slideLayouts/slideLayout223.xml"/><Relationship Id="rId4" Type="http://schemas.openxmlformats.org/officeDocument/2006/relationships/slideLayout" Target="../slideLayouts/slideLayout222.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228.xml"/><Relationship Id="rId7" Type="http://schemas.openxmlformats.org/officeDocument/2006/relationships/theme" Target="../theme/theme19.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5" Type="http://schemas.openxmlformats.org/officeDocument/2006/relationships/slideLayout" Target="../slideLayouts/slideLayout230.xml"/><Relationship Id="rId4"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20.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246.xml"/><Relationship Id="rId7" Type="http://schemas.openxmlformats.org/officeDocument/2006/relationships/theme" Target="../theme/theme21.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5" Type="http://schemas.openxmlformats.org/officeDocument/2006/relationships/slideLayout" Target="../slideLayouts/slideLayout248.xml"/><Relationship Id="rId4" Type="http://schemas.openxmlformats.org/officeDocument/2006/relationships/slideLayout" Target="../slideLayouts/slideLayout247.xml"/></Relationships>
</file>

<file path=ppt/slideMasters/_rels/slideMaster22.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252.xml"/><Relationship Id="rId7" Type="http://schemas.openxmlformats.org/officeDocument/2006/relationships/theme" Target="../theme/theme22.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5" Type="http://schemas.openxmlformats.org/officeDocument/2006/relationships/slideLayout" Target="../slideLayouts/slideLayout254.xml"/><Relationship Id="rId4" Type="http://schemas.openxmlformats.org/officeDocument/2006/relationships/slideLayout" Target="../slideLayouts/slideLayout253.xml"/></Relationships>
</file>

<file path=ppt/slideMasters/_rels/slideMaster23.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slideLayout" Target="../slideLayouts/slideLayout258.xml"/><Relationship Id="rId7" Type="http://schemas.openxmlformats.org/officeDocument/2006/relationships/theme" Target="../theme/theme23.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image" Target="../media/image1.GIF"/><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theme" Target="../theme/theme24.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21" Type="http://schemas.openxmlformats.org/officeDocument/2006/relationships/image" Target="../media/image1.GIF"/><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theme" Target="../theme/theme25.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5" Type="http://schemas.openxmlformats.org/officeDocument/2006/relationships/image" Target="../media/image1.GIF"/><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image" Target="../media/image7.png"/><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theme" Target="../theme/theme27.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2" Type="http://schemas.openxmlformats.org/officeDocument/2006/relationships/slideLayout" Target="../slideLayouts/slideLayout325.xml"/><Relationship Id="rId16" Type="http://schemas.openxmlformats.org/officeDocument/2006/relationships/image" Target="../media/image8.jpeg"/><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theme" Target="../theme/theme28.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6" Type="http://schemas.openxmlformats.org/officeDocument/2006/relationships/image" Target="../media/image10.jpeg"/><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theme" Target="../theme/theme29.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theme" Target="../theme/theme30.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5" Type="http://schemas.openxmlformats.org/officeDocument/2006/relationships/image" Target="../media/image10.jpeg"/><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86.xml"/><Relationship Id="rId13" Type="http://schemas.openxmlformats.org/officeDocument/2006/relationships/slideLayout" Target="../slideLayouts/slideLayout391.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2" Type="http://schemas.openxmlformats.org/officeDocument/2006/relationships/slideLayout" Target="../slideLayouts/slideLayout380.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image" Target="../media/image13.png"/><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theme" Target="../theme/theme33.xml"/><Relationship Id="rId2" Type="http://schemas.openxmlformats.org/officeDocument/2006/relationships/slideLayout" Target="../slideLayouts/slideLayout39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slideLayout" Target="../slideLayouts/slideLayout415.xml"/><Relationship Id="rId3" Type="http://schemas.openxmlformats.org/officeDocument/2006/relationships/slideLayout" Target="../slideLayouts/slideLayout405.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2" Type="http://schemas.openxmlformats.org/officeDocument/2006/relationships/slideLayout" Target="../slideLayouts/slideLayout404.xml"/><Relationship Id="rId16" Type="http://schemas.openxmlformats.org/officeDocument/2006/relationships/image" Target="../media/image15.jpeg"/><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5" Type="http://schemas.openxmlformats.org/officeDocument/2006/relationships/slideLayout" Target="../slideLayouts/slideLayout407.xml"/><Relationship Id="rId15" Type="http://schemas.openxmlformats.org/officeDocument/2006/relationships/theme" Target="../theme/theme34.xml"/><Relationship Id="rId10" Type="http://schemas.openxmlformats.org/officeDocument/2006/relationships/slideLayout" Target="../slideLayouts/slideLayout412.xml"/><Relationship Id="rId4" Type="http://schemas.openxmlformats.org/officeDocument/2006/relationships/slideLayout" Target="../slideLayouts/slideLayout406.xml"/><Relationship Id="rId9" Type="http://schemas.openxmlformats.org/officeDocument/2006/relationships/slideLayout" Target="../slideLayouts/slideLayout411.xml"/><Relationship Id="rId14" Type="http://schemas.openxmlformats.org/officeDocument/2006/relationships/slideLayout" Target="../slideLayouts/slideLayout41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image" Target="../media/image13.png"/><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theme" Target="../theme/theme35.xml"/><Relationship Id="rId2" Type="http://schemas.openxmlformats.org/officeDocument/2006/relationships/slideLayout" Target="../slideLayouts/slideLayout418.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GI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2.jpe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1.GIF"/><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7.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1.GIF"/><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theme" Target="../theme/theme8.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atin typeface="Arial" panose="020B0604020202020204" pitchFamily="34" charset="0"/>
              </a:defRPr>
            </a:lvl1pPr>
          </a:lstStyle>
          <a:p>
            <a:pPr>
              <a:defRPr/>
            </a:pPr>
            <a:endParaRPr lang="en-US" altLang="zh-CN"/>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Arial" panose="020B0604020202020204" pitchFamily="34" charset="0"/>
              </a:defRPr>
            </a:lvl1pPr>
          </a:lstStyle>
          <a:p>
            <a:pPr>
              <a:defRPr/>
            </a:pPr>
            <a:endParaRPr lang="en-US" altLang="zh-CN"/>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Arial" panose="020B0604020202020204" pitchFamily="34" charset="0"/>
              </a:defRPr>
            </a:lvl1pPr>
          </a:lstStyle>
          <a:p>
            <a:pPr>
              <a:defRPr/>
            </a:pPr>
            <a:fld id="{4877139C-0B13-4535-AB24-873612F5FEB9}"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11188" y="-117475"/>
            <a:ext cx="7772400" cy="66675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827088" y="908050"/>
            <a:ext cx="7772400" cy="48974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3" name="图片 1032" descr="GIF-396"/>
          <p:cNvPicPr>
            <a:picLocks noChangeAspect="1"/>
          </p:cNvPicPr>
          <p:nvPr/>
        </p:nvPicPr>
        <p:blipFill>
          <a:blip r:embed="rId15"/>
          <a:stretch>
            <a:fillRect/>
          </a:stretch>
        </p:blipFill>
        <p:spPr>
          <a:xfrm>
            <a:off x="0" y="457200"/>
            <a:ext cx="5105400" cy="82550"/>
          </a:xfrm>
          <a:prstGeom prst="rect">
            <a:avLst/>
          </a:prstGeom>
          <a:noFill/>
          <a:ln w="9525">
            <a:noFill/>
          </a:ln>
        </p:spPr>
      </p:pic>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b="1"/>
            </a:lvl1pPr>
          </a:lstStyle>
          <a:p>
            <a:pPr lvl="0"/>
            <a:fld id="{BB962C8B-B14F-4D97-AF65-F5344CB8AC3E}" type="datetime1">
              <a:rPr lang="zh-CN" altLang="en-US" dirty="0">
                <a:latin typeface="Times New Roman" panose="02020603050405020304" pitchFamily="18" charset="0"/>
              </a:rPr>
              <a:t>2023/9/19</a:t>
            </a:fld>
            <a:endParaRPr lang="zh-CN" altLang="en-US" dirty="0">
              <a:latin typeface="Times New Roman" panose="02020603050405020304" pitchFamily="18" charset="0"/>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b="1"/>
            </a:lvl1pPr>
          </a:lstStyle>
          <a:p>
            <a:pPr lvl="0"/>
            <a:endParaRPr lang="zh-CN" altLang="en-US" dirty="0">
              <a:latin typeface="Times New Roman" panose="02020603050405020304" pitchFamily="18" charset="0"/>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b="1"/>
            </a:lvl1pPr>
          </a:lstStyle>
          <a:p>
            <a:pPr lvl="0"/>
            <a:fld id="{9A0DB2DC-4C9A-4742-B13C-FB6460FD3503}" type="slidenum">
              <a:rPr lang="zh-CN" altLang="en-US" dirty="0">
                <a:latin typeface="Times New Roman" panose="02020603050405020304" pitchFamily="18" charset="0"/>
              </a:rPr>
              <a:t>‹#›</a:t>
            </a:fld>
            <a:endParaRPr lang="zh-CN" altLang="en-US"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transition>
    <p:blinds/>
  </p:transition>
  <p:hf hdr="0" ftr="0" dt="0"/>
  <p:txStyles>
    <p:titleStyle>
      <a:lvl1pPr marL="0" lvl="0" indent="0" algn="ctr" defTabSz="914400" rtl="0" eaLnBrk="1" fontAlgn="base" latinLnBrk="0" hangingPunct="1">
        <a:lnSpc>
          <a:spcPct val="100000"/>
        </a:lnSpc>
        <a:spcBef>
          <a:spcPct val="0"/>
        </a:spcBef>
        <a:spcAft>
          <a:spcPct val="0"/>
        </a:spcAft>
        <a:buNone/>
        <a:defRPr sz="32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FontTx/>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FontTx/>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11188" y="-117475"/>
            <a:ext cx="7772400" cy="666750"/>
          </a:xfrm>
          <a:prstGeom prst="rect">
            <a:avLst/>
          </a:prstGeom>
          <a:noFill/>
          <a:ln w="9525">
            <a:noFill/>
          </a:ln>
        </p:spPr>
        <p:txBody>
          <a:bodyPr anchor="ctr"/>
          <a:lstStyle/>
          <a:p>
            <a:pPr lvl="0"/>
            <a:r>
              <a:rPr lang="zh-CN" altLang="en-US" dirty="0"/>
              <a:t>单击此处编辑母版标题样式</a:t>
            </a:r>
          </a:p>
        </p:txBody>
      </p:sp>
      <p:sp>
        <p:nvSpPr>
          <p:cNvPr id="1027" name="文本占位符 1026"/>
          <p:cNvSpPr>
            <a:spLocks noGrp="1"/>
          </p:cNvSpPr>
          <p:nvPr>
            <p:ph type="body" idx="1"/>
          </p:nvPr>
        </p:nvSpPr>
        <p:spPr>
          <a:xfrm>
            <a:off x="827088" y="908050"/>
            <a:ext cx="7772400" cy="48974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033" name="图片 1032" descr="GIF-396"/>
          <p:cNvPicPr>
            <a:picLocks noChangeAspect="1"/>
          </p:cNvPicPr>
          <p:nvPr/>
        </p:nvPicPr>
        <p:blipFill>
          <a:blip r:embed="rId15"/>
          <a:stretch>
            <a:fillRect/>
          </a:stretch>
        </p:blipFill>
        <p:spPr>
          <a:xfrm>
            <a:off x="0" y="457200"/>
            <a:ext cx="5105400" cy="82550"/>
          </a:xfrm>
          <a:prstGeom prst="rect">
            <a:avLst/>
          </a:prstGeom>
          <a:noFill/>
          <a:ln w="9525">
            <a:noFill/>
          </a:ln>
        </p:spPr>
      </p:pic>
      <p:sp>
        <p:nvSpPr>
          <p:cNvPr id="1028" name="日期占位符 1027"/>
          <p:cNvSpPr>
            <a:spLocks noGrp="1"/>
          </p:cNvSpPr>
          <p:nvPr>
            <p:ph type="dt" sz="half" idx="2"/>
          </p:nvPr>
        </p:nvSpPr>
        <p:spPr>
          <a:xfrm>
            <a:off x="685800" y="6248400"/>
            <a:ext cx="1905000" cy="457200"/>
          </a:xfrm>
          <a:prstGeom prst="rect">
            <a:avLst/>
          </a:prstGeom>
          <a:noFill/>
          <a:ln w="9525">
            <a:noFill/>
          </a:ln>
        </p:spPr>
        <p:txBody>
          <a:bodyPr/>
          <a:lstStyle>
            <a:lvl1pPr>
              <a:defRPr sz="1400" b="1"/>
            </a:lvl1pPr>
          </a:lstStyle>
          <a:p>
            <a:pPr>
              <a:spcBef>
                <a:spcPct val="0"/>
              </a:spcBef>
              <a:buClrTx/>
              <a:buSzTx/>
              <a:buFontTx/>
              <a:buNone/>
            </a:pPr>
            <a:fld id="{BB962C8B-B14F-4D97-AF65-F5344CB8AC3E}" type="datetime1">
              <a:rPr lang="zh-CN" altLang="en-US" dirty="0">
                <a:solidFill>
                  <a:srgbClr val="000000"/>
                </a:solidFill>
              </a:rPr>
              <a:t>2023/9/19</a:t>
            </a:fld>
            <a:endParaRPr lang="zh-CN" altLang="en-US" dirty="0">
              <a:solidFill>
                <a:srgbClr val="000000"/>
              </a:solidFill>
            </a:endParaRPr>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400" b="1"/>
            </a:lvl1pPr>
          </a:lstStyle>
          <a:p>
            <a:pPr>
              <a:spcBef>
                <a:spcPct val="0"/>
              </a:spcBef>
              <a:buClrTx/>
              <a:buSzTx/>
              <a:buFontTx/>
              <a:buNone/>
            </a:pPr>
            <a:endParaRPr lang="zh-CN" altLang="en-US" dirty="0">
              <a:solidFill>
                <a:srgbClr val="000000"/>
              </a:solidFill>
            </a:endParaRPr>
          </a:p>
        </p:txBody>
      </p:sp>
      <p:sp>
        <p:nvSpPr>
          <p:cNvPr id="1030" name="灯片编号占位符 1029"/>
          <p:cNvSpPr>
            <a:spLocks noGrp="1"/>
          </p:cNvSpPr>
          <p:nvPr>
            <p:ph type="sldNum" sz="quarter" idx="4"/>
          </p:nvPr>
        </p:nvSpPr>
        <p:spPr>
          <a:xfrm>
            <a:off x="6553200" y="6248400"/>
            <a:ext cx="1905000" cy="457200"/>
          </a:xfrm>
          <a:prstGeom prst="rect">
            <a:avLst/>
          </a:prstGeom>
          <a:noFill/>
          <a:ln w="9525">
            <a:noFill/>
          </a:ln>
        </p:spPr>
        <p:txBody>
          <a:bodyPr/>
          <a:lstStyle>
            <a:lvl1pPr algn="r">
              <a:defRPr sz="1400" b="1"/>
            </a:lvl1pPr>
          </a:lstStyle>
          <a:p>
            <a:pPr>
              <a:spcBef>
                <a:spcPct val="0"/>
              </a:spcBef>
              <a:buClrTx/>
              <a:buSzTx/>
              <a:buFontTx/>
              <a:buNone/>
            </a:pPr>
            <a:fld id="{9A0DB2DC-4C9A-4742-B13C-FB6460FD3503}" type="slidenum">
              <a:rPr lang="zh-CN" altLang="en-US" dirty="0">
                <a:solidFill>
                  <a:srgbClr val="000000"/>
                </a:solidFill>
              </a:rPr>
              <a:t>‹#›</a:t>
            </a:fld>
            <a:endParaRPr lang="zh-CN" altLang="en-US"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transition>
    <p:blinds/>
  </p:transition>
  <p:hf hdr="0" ftr="0" dt="0"/>
  <p:txStyles>
    <p:titleStyle>
      <a:lvl1pPr marL="0" lvl="0" indent="0" algn="ctr" defTabSz="914400" rtl="0" eaLnBrk="1" fontAlgn="base" latinLnBrk="0" hangingPunct="1">
        <a:lnSpc>
          <a:spcPct val="100000"/>
        </a:lnSpc>
        <a:spcBef>
          <a:spcPct val="0"/>
        </a:spcBef>
        <a:spcAft>
          <a:spcPct val="0"/>
        </a:spcAft>
        <a:buNone/>
        <a:defRPr sz="3200" b="1"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Font typeface="Wingdings" panose="05000000000000000000" pitchFamily="2" charset="2"/>
        <a:buChar char="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FontTx/>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FontTx/>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FontTx/>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idx="4294967295"/>
          </p:nvPr>
        </p:nvSpPr>
        <p:spPr bwMode="auto">
          <a:xfrm>
            <a:off x="406400" y="58738"/>
            <a:ext cx="775811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9"/>
          <p:cNvSpPr>
            <a:spLocks noGrp="1" noChangeArrowheads="1"/>
          </p:cNvSpPr>
          <p:nvPr>
            <p:ph type="body" idx="9"/>
          </p:nvPr>
        </p:nvSpPr>
        <p:spPr bwMode="auto">
          <a:xfrm>
            <a:off x="457200" y="901700"/>
            <a:ext cx="8229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10"/>
          <p:cNvSpPr>
            <a:spLocks noChangeArrowheads="1"/>
          </p:cNvSpPr>
          <p:nvPr/>
        </p:nvSpPr>
        <p:spPr bwMode="auto">
          <a:xfrm rot="10800000">
            <a:off x="266700" y="6794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endParaRPr lang="zh-CN" altLang="zh-CN" sz="2400" smtClean="0">
              <a:solidFill>
                <a:srgbClr val="000000"/>
              </a:solidFill>
              <a:latin typeface="Tahoma" panose="020B0604030504040204" pitchFamily="34" charset="0"/>
            </a:endParaRPr>
          </a:p>
        </p:txBody>
      </p:sp>
      <p:sp>
        <p:nvSpPr>
          <p:cNvPr id="164879" name="Rectangle 15"/>
          <p:cNvSpPr>
            <a:spLocks noGrp="1" noChangeArrowheads="1"/>
          </p:cNvSpPr>
          <p:nvPr>
            <p:ph type="ftr" sz="quarter" idx="3"/>
          </p:nvPr>
        </p:nvSpPr>
        <p:spPr bwMode="auto">
          <a:xfrm>
            <a:off x="1955800" y="6483350"/>
            <a:ext cx="5676900" cy="374650"/>
          </a:xfrm>
          <a:prstGeom prst="rect">
            <a:avLst/>
          </a:prstGeom>
          <a:noFill/>
          <a:ln>
            <a:noFill/>
          </a:ln>
          <a:effectLst/>
        </p:spPr>
        <p:txBody>
          <a:bodyPr vert="horz" wrap="square" lIns="91440" tIns="45720" rIns="91440" bIns="45720" numCol="1" anchor="t" anchorCtr="0" compatLnSpc="1"/>
          <a:lstStyle>
            <a:lvl1pPr algn="ct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endParaRPr lang="en-US" altLang="zh-CN"/>
          </a:p>
        </p:txBody>
      </p:sp>
      <p:sp>
        <p:nvSpPr>
          <p:cNvPr id="164880" name="Rectangle 16"/>
          <p:cNvSpPr>
            <a:spLocks noGrp="1" noChangeArrowheads="1"/>
          </p:cNvSpPr>
          <p:nvPr>
            <p:ph type="dt" sz="half" idx="2"/>
          </p:nvPr>
        </p:nvSpPr>
        <p:spPr bwMode="auto">
          <a:xfrm>
            <a:off x="381000" y="6483350"/>
            <a:ext cx="1574800" cy="374650"/>
          </a:xfrm>
          <a:prstGeom prst="rect">
            <a:avLst/>
          </a:prstGeom>
          <a:noFill/>
          <a:ln>
            <a:noFill/>
          </a:ln>
          <a:effectLst/>
        </p:spPr>
        <p:txBody>
          <a:bodyPr vert="horz" wrap="square" lIns="91440" tIns="45720" rIns="91440" bIns="45720" numCol="1" anchor="t" anchorCtr="0" compatLnSpc="1"/>
          <a:lstStyle>
            <a:lvl1pP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fld id="{1BC6F0C7-DDFF-4A95-AC32-8B4519769477}" type="datetime1">
              <a:rPr lang="zh-CN" altLang="en-US"/>
              <a:t>2023/9/19</a:t>
            </a:fld>
            <a:endParaRPr lang="en-US" altLang="zh-CN"/>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Lst>
  <p:hf sldNum="0" hdr="0" ftr="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p"/>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Ø"/>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ü"/>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11188" y="-117476"/>
            <a:ext cx="7772400"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1" name="Rectangle 3"/>
          <p:cNvSpPr>
            <a:spLocks noGrp="1" noChangeArrowheads="1"/>
          </p:cNvSpPr>
          <p:nvPr>
            <p:ph type="body" idx="9"/>
          </p:nvPr>
        </p:nvSpPr>
        <p:spPr bwMode="auto">
          <a:xfrm>
            <a:off x="827088" y="908056"/>
            <a:ext cx="7772400" cy="489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2052" name="Picture 9" descr="GIF-39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457222"/>
            <a:ext cx="5105400" cy="8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205663" y="6453188"/>
            <a:ext cx="19050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b="1">
                <a:solidFill>
                  <a:srgbClr val="000000"/>
                </a:solidFill>
                <a:latin typeface="Times New Roman" panose="02020603050405020304" pitchFamily="18" charset="0"/>
                <a:ea typeface="宋体" panose="02010600030101010101" pitchFamily="2" charset="-122"/>
              </a:defRPr>
            </a:lvl1pPr>
          </a:lstStyle>
          <a:p>
            <a:pPr>
              <a:spcBef>
                <a:spcPct val="0"/>
              </a:spcBef>
              <a:buClrTx/>
              <a:buSzTx/>
            </a:pPr>
            <a:fld id="{FFF9A6BD-0994-4024-921C-93FC140F3183}"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Lst>
  <p:transition>
    <p:blinds/>
  </p:transition>
  <p:hf hdr="0" ftr="0" dt="0"/>
  <p:txStyles>
    <p:titleStyle>
      <a:lvl1pPr algn="ctr" rtl="0" eaLnBrk="0" fontAlgn="base" hangingPunct="0">
        <a:spcBef>
          <a:spcPct val="0"/>
        </a:spcBef>
        <a:spcAft>
          <a:spcPct val="0"/>
        </a:spcAft>
        <a:defRPr sz="3600" b="1">
          <a:solidFill>
            <a:srgbClr val="FF0000"/>
          </a:solidFill>
          <a:latin typeface="+mj-lt"/>
          <a:ea typeface="+mj-ea"/>
          <a:cs typeface="+mj-cs"/>
        </a:defRPr>
      </a:lvl1pPr>
      <a:lvl2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sz="3200" b="1">
          <a:solidFill>
            <a:srgbClr val="A50021"/>
          </a:solidFill>
          <a:latin typeface="+mn-lt"/>
          <a:ea typeface="+mn-ea"/>
          <a:cs typeface="+mn-cs"/>
        </a:defRPr>
      </a:lvl1pPr>
      <a:lvl2pPr marL="742950" indent="-285750" algn="l" rtl="0" eaLnBrk="0" fontAlgn="base" hangingPunct="0">
        <a:spcBef>
          <a:spcPct val="20000"/>
        </a:spcBef>
        <a:spcAft>
          <a:spcPct val="0"/>
        </a:spcAft>
        <a:buChar char="–"/>
        <a:defRPr sz="2800" b="1">
          <a:solidFill>
            <a:srgbClr val="0000FF"/>
          </a:solidFill>
          <a:latin typeface="+mn-lt"/>
          <a:ea typeface="+mn-ea"/>
        </a:defRPr>
      </a:lvl2pPr>
      <a:lvl3pPr marL="1143000" indent="-228600" algn="l" rtl="0" eaLnBrk="0" fontAlgn="base" hangingPunct="0">
        <a:spcBef>
          <a:spcPct val="20000"/>
        </a:spcBef>
        <a:spcAft>
          <a:spcPct val="0"/>
        </a:spcAft>
        <a:buChar char="•"/>
        <a:defRPr sz="2400" b="1">
          <a:solidFill>
            <a:srgbClr val="0000FF"/>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7410" name="任意多边形 11"/>
          <p:cNvSpPr>
            <a:spLocks noChangeArrowheads="1"/>
          </p:cNvSpPr>
          <p:nvPr/>
        </p:nvSpPr>
        <p:spPr bwMode="auto">
          <a:xfrm>
            <a:off x="0" y="6308725"/>
            <a:ext cx="611188" cy="549275"/>
          </a:xfrm>
          <a:custGeom>
            <a:avLst/>
            <a:gdLst>
              <a:gd name="T0" fmla="*/ 0 w 5591"/>
              <a:gd name="T1" fmla="*/ 0 h 588"/>
              <a:gd name="T2" fmla="*/ 66812873 w 5591"/>
              <a:gd name="T3" fmla="*/ 510482920 h 588"/>
              <a:gd name="T4" fmla="*/ 52759593 w 5591"/>
              <a:gd name="T5" fmla="*/ 513100384 h 588"/>
              <a:gd name="T6" fmla="*/ 143423 w 5591"/>
              <a:gd name="T7" fmla="*/ 3490886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black"/>
              </a:buClr>
            </a:pPr>
            <a:endParaRPr lang="zh-CN" altLang="en-US" sz="1400" smtClean="0">
              <a:solidFill>
                <a:prstClr val="black"/>
              </a:solidFill>
            </a:endParaRPr>
          </a:p>
        </p:txBody>
      </p:sp>
      <p:sp>
        <p:nvSpPr>
          <p:cNvPr id="14" name="直角三角形 13"/>
          <p:cNvSpPr/>
          <p:nvPr/>
        </p:nvSpPr>
        <p:spPr bwMode="auto">
          <a:xfrm>
            <a:off x="153" y="6788153"/>
            <a:ext cx="1692425" cy="69939"/>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noProof="1" smtClean="0"/>
              <a:t>单击此处编辑母版标题样式</a:t>
            </a:r>
            <a:endParaRPr lang="en-US" noProof="1"/>
          </a:p>
        </p:txBody>
      </p:sp>
      <p:sp>
        <p:nvSpPr>
          <p:cNvPr id="17415" name="文本占位符 29"/>
          <p:cNvSpPr>
            <a:spLocks noGrp="1" noChangeArrowheads="1"/>
          </p:cNvSpPr>
          <p:nvPr>
            <p:ph type="body" idx="4294967295"/>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buClrTx/>
              <a:buSzTx/>
              <a:buFontTx/>
              <a:buNone/>
              <a:defRPr kumimoji="0" sz="1000">
                <a:solidFill>
                  <a:prstClr val="black"/>
                </a:solidFill>
                <a:latin typeface="+mn-lt"/>
                <a:ea typeface="+mn-ea"/>
              </a:defRPr>
            </a:lvl1pPr>
          </a:lstStyle>
          <a:p>
            <a:pPr>
              <a:defRPr/>
            </a:pPr>
            <a:fld id="{3FAF58C2-CDA5-4445-8737-8CD7ADCAB4F6}" type="datetimeFigureOut">
              <a:rPr lang="zh-CN" altLang="en-US"/>
              <a:t>2023/9/19</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buClrTx/>
              <a:buSzTx/>
              <a:buFontTx/>
              <a:buNone/>
              <a:defRPr kumimoji="0" sz="1000">
                <a:solidFill>
                  <a:prstClr val="black"/>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lstStyle>
            <a:lvl1pPr algn="r">
              <a:spcBef>
                <a:spcPct val="0"/>
              </a:spcBef>
              <a:buClrTx/>
              <a:buSzTx/>
              <a:buFontTx/>
              <a:buNone/>
              <a:defRPr sz="1000">
                <a:solidFill>
                  <a:srgbClr val="000000"/>
                </a:solidFill>
                <a:latin typeface="Lucida Sans Unicode" panose="020B0602030504020204" pitchFamily="34" charset="0"/>
                <a:ea typeface="黑体" panose="02010609060101010101" pitchFamily="49" charset="-122"/>
              </a:defRPr>
            </a:lvl1pPr>
          </a:lstStyle>
          <a:p>
            <a:pPr>
              <a:defRPr/>
            </a:pPr>
            <a:fld id="{0915E212-0C09-43BD-8B8B-32443AD4B23C}"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p:titleStyle>
    <p:body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任意多边形 11"/>
          <p:cNvSpPr>
            <a:spLocks noChangeArrowheads="1"/>
          </p:cNvSpPr>
          <p:nvPr/>
        </p:nvSpPr>
        <p:spPr bwMode="auto">
          <a:xfrm>
            <a:off x="0" y="6308725"/>
            <a:ext cx="611188" cy="549275"/>
          </a:xfrm>
          <a:custGeom>
            <a:avLst/>
            <a:gdLst>
              <a:gd name="T0" fmla="*/ 0 w 5591"/>
              <a:gd name="T1" fmla="*/ 0 h 588"/>
              <a:gd name="T2" fmla="*/ 66812873 w 5591"/>
              <a:gd name="T3" fmla="*/ 510482920 h 588"/>
              <a:gd name="T4" fmla="*/ 52759593 w 5591"/>
              <a:gd name="T5" fmla="*/ 513100384 h 588"/>
              <a:gd name="T6" fmla="*/ 143423 w 5591"/>
              <a:gd name="T7" fmla="*/ 3490886 h 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buClr>
                <a:prstClr val="black"/>
              </a:buClr>
            </a:pPr>
            <a:endParaRPr lang="zh-CN" altLang="en-US" sz="1400" smtClean="0">
              <a:solidFill>
                <a:prstClr val="black"/>
              </a:solidFill>
            </a:endParaRPr>
          </a:p>
        </p:txBody>
      </p:sp>
      <p:sp>
        <p:nvSpPr>
          <p:cNvPr id="14" name="直角三角形 13"/>
          <p:cNvSpPr/>
          <p:nvPr/>
        </p:nvSpPr>
        <p:spPr bwMode="auto">
          <a:xfrm>
            <a:off x="153" y="6788153"/>
            <a:ext cx="1692425" cy="69939"/>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defRPr/>
            </a:pPr>
            <a:endParaRPr lang="en-US" sz="1800">
              <a:solidFill>
                <a:prstClr val="white"/>
              </a:solidFill>
            </a:endParaRPr>
          </a:p>
        </p:txBody>
      </p: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noProof="1" smtClean="0"/>
              <a:t>单击此处编辑母版标题样式</a:t>
            </a:r>
            <a:endParaRPr lang="en-US" noProof="1"/>
          </a:p>
        </p:txBody>
      </p:sp>
      <p:sp>
        <p:nvSpPr>
          <p:cNvPr id="18439" name="文本占位符 29"/>
          <p:cNvSpPr>
            <a:spLocks noGrp="1" noChangeArrowheads="1"/>
          </p:cNvSpPr>
          <p:nvPr>
            <p:ph type="body" idx="4294967295"/>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buClrTx/>
              <a:buSzTx/>
              <a:buFontTx/>
              <a:buNone/>
              <a:defRPr kumimoji="0" sz="1000">
                <a:solidFill>
                  <a:prstClr val="black"/>
                </a:solidFill>
                <a:latin typeface="+mn-lt"/>
                <a:ea typeface="+mn-ea"/>
              </a:defRPr>
            </a:lvl1pPr>
          </a:lstStyle>
          <a:p>
            <a:pPr>
              <a:defRPr/>
            </a:pPr>
            <a:fld id="{3FAF58C2-CDA5-4445-8737-8CD7ADCAB4F6}" type="datetimeFigureOut">
              <a:rPr lang="zh-CN" altLang="en-US"/>
              <a:t>2023/9/19</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buClrTx/>
              <a:buSzTx/>
              <a:buFontTx/>
              <a:buNone/>
              <a:defRPr kumimoji="0" sz="1000">
                <a:solidFill>
                  <a:prstClr val="black"/>
                </a:solidFill>
                <a:latin typeface="+mn-lt"/>
                <a:ea typeface="+mn-ea"/>
              </a:defRPr>
            </a:lvl1pPr>
          </a:lstStyle>
          <a:p>
            <a:pPr>
              <a:defRPr/>
            </a:pP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lstStyle>
            <a:lvl1pPr algn="r">
              <a:spcBef>
                <a:spcPct val="0"/>
              </a:spcBef>
              <a:buClrTx/>
              <a:buSzTx/>
              <a:buFontTx/>
              <a:buNone/>
              <a:defRPr sz="1000">
                <a:solidFill>
                  <a:srgbClr val="000000"/>
                </a:solidFill>
                <a:latin typeface="Lucida Sans Unicode" panose="020B0602030504020204" pitchFamily="34" charset="0"/>
                <a:ea typeface="黑体" panose="02010609060101010101" pitchFamily="49" charset="-122"/>
              </a:defRPr>
            </a:lvl1pPr>
          </a:lstStyle>
          <a:p>
            <a:pPr>
              <a:defRPr/>
            </a:pPr>
            <a:fld id="{FC5B65F4-3585-4DE5-AFBC-FAD038D1FBC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p:titleStyle>
    <p:body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bwMode="auto">
          <a:xfrm>
            <a:off x="457200" y="274638"/>
            <a:ext cx="6248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483" name="Rectangle 3"/>
          <p:cNvSpPr>
            <a:spLocks noGrp="1" noChangeArrowheads="1"/>
          </p:cNvSpPr>
          <p:nvPr>
            <p:ph type="body" idx="9"/>
          </p:nvPr>
        </p:nvSpPr>
        <p:spPr bwMode="auto">
          <a:xfrm>
            <a:off x="228600" y="9906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23940"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eaLnBrk="1" hangingPunct="1">
              <a:spcBef>
                <a:spcPct val="0"/>
              </a:spcBef>
              <a:buClrTx/>
              <a:buSzTx/>
              <a:buFontTx/>
              <a:buNone/>
              <a:defRPr sz="1400">
                <a:solidFill>
                  <a:srgbClr val="000000"/>
                </a:solidFill>
                <a:latin typeface="Arial" panose="020B0604020202020204" pitchFamily="34" charset="0"/>
              </a:defRPr>
            </a:lvl1pPr>
          </a:lstStyle>
          <a:p>
            <a:pPr>
              <a:defRPr/>
            </a:pPr>
            <a:endParaRPr lang="en-US" altLang="zh-CN"/>
          </a:p>
        </p:txBody>
      </p:sp>
      <p:sp>
        <p:nvSpPr>
          <p:cNvPr id="423941"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spcBef>
                <a:spcPct val="0"/>
              </a:spcBef>
              <a:buClrTx/>
              <a:buSzTx/>
              <a:buFontTx/>
              <a:buNone/>
              <a:defRPr sz="1400">
                <a:solidFill>
                  <a:srgbClr val="000000"/>
                </a:solidFill>
                <a:latin typeface="Arial" panose="020B0604020202020204" pitchFamily="34" charset="0"/>
              </a:defRPr>
            </a:lvl1pPr>
          </a:lstStyle>
          <a:p>
            <a:pPr>
              <a:defRPr/>
            </a:pPr>
            <a:endParaRPr lang="en-US" altLang="zh-CN"/>
          </a:p>
        </p:txBody>
      </p:sp>
      <p:sp>
        <p:nvSpPr>
          <p:cNvPr id="423942"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spcBef>
                <a:spcPct val="0"/>
              </a:spcBef>
              <a:buClrTx/>
              <a:buSzTx/>
              <a:buFontTx/>
              <a:buNone/>
              <a:defRPr sz="1800">
                <a:solidFill>
                  <a:srgbClr val="000000"/>
                </a:solidFill>
                <a:latin typeface="Arial" panose="020B0604020202020204" pitchFamily="34" charset="0"/>
              </a:defRPr>
            </a:lvl1pPr>
          </a:lstStyle>
          <a:p>
            <a:pPr>
              <a:defRPr/>
            </a:pPr>
            <a:fld id="{9E161E47-0DF5-4366-96F3-11AD152BC596}" type="slidenum">
              <a:rPr lang="en-US" altLang="zh-CN"/>
              <a:t>‹#›</a:t>
            </a:fld>
            <a:endParaRPr lang="en-US" altLang="zh-CN">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rtl="0" eaLnBrk="0" fontAlgn="base" hangingPunct="0">
        <a:spcBef>
          <a:spcPct val="0"/>
        </a:spcBef>
        <a:spcAft>
          <a:spcPct val="0"/>
        </a:spcAft>
        <a:defRPr sz="3600" b="1">
          <a:solidFill>
            <a:srgbClr val="003399"/>
          </a:solidFill>
          <a:latin typeface="+mj-lt"/>
          <a:ea typeface="+mj-ea"/>
          <a:cs typeface="+mj-cs"/>
        </a:defRPr>
      </a:lvl1pPr>
      <a:lvl2pPr algn="l" rtl="0" eaLnBrk="0" fontAlgn="base" hangingPunct="0">
        <a:spcBef>
          <a:spcPct val="0"/>
        </a:spcBef>
        <a:spcAft>
          <a:spcPct val="0"/>
        </a:spcAft>
        <a:defRPr sz="3600" b="1">
          <a:solidFill>
            <a:srgbClr val="003399"/>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rgbClr val="003399"/>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rgbClr val="003399"/>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rgbClr val="003399"/>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rgbClr val="003399"/>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rgbClr val="003399"/>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rgbClr val="003399"/>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rgbClr val="003399"/>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000FF"/>
        </a:buClr>
        <a:buFont typeface="Wingdings" panose="05000000000000000000" pitchFamily="2" charset="2"/>
        <a:buChar char="u"/>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l"/>
        <a:defRPr sz="2400" b="1">
          <a:solidFill>
            <a:schemeClr val="tx1"/>
          </a:solidFill>
          <a:latin typeface="+mn-lt"/>
          <a:ea typeface="+mn-ea"/>
        </a:defRPr>
      </a:lvl2pPr>
      <a:lvl3pPr marL="1143000" indent="-228600" algn="l" rtl="0" eaLnBrk="0" fontAlgn="base" hangingPunct="0">
        <a:spcBef>
          <a:spcPct val="20000"/>
        </a:spcBef>
        <a:spcAft>
          <a:spcPct val="0"/>
        </a:spcAft>
        <a:buClr>
          <a:srgbClr val="008000"/>
        </a:buClr>
        <a:buFont typeface="Wingdings" panose="05000000000000000000" pitchFamily="2" charset="2"/>
        <a:buChar char="Ø"/>
        <a:defRPr sz="2000" b="1">
          <a:solidFill>
            <a:schemeClr val="tx1"/>
          </a:solidFill>
          <a:latin typeface="+mn-lt"/>
          <a:ea typeface="+mn-ea"/>
        </a:defRPr>
      </a:lvl3pPr>
      <a:lvl4pPr marL="1600200" indent="-228600" algn="l" rtl="0" eaLnBrk="0" fontAlgn="base" hangingPunct="0">
        <a:spcBef>
          <a:spcPct val="20000"/>
        </a:spcBef>
        <a:spcAft>
          <a:spcPct val="0"/>
        </a:spcAft>
        <a:buClr>
          <a:srgbClr val="0033CC"/>
        </a:buClr>
        <a:buFont typeface="Wingdings" panose="05000000000000000000" pitchFamily="2" charset="2"/>
        <a:buChar char="p"/>
        <a:defRPr sz="20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Rectangle 10"/>
          <p:cNvSpPr>
            <a:spLocks noChangeArrowheads="1"/>
          </p:cNvSpPr>
          <p:nvPr/>
        </p:nvSpPr>
        <p:spPr bwMode="auto">
          <a:xfrm rot="10800000">
            <a:off x="266700" y="7429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a:buClrTx/>
              <a:buFont typeface="Wingdings" panose="05000000000000000000" pitchFamily="2" charset="2"/>
              <a:buNone/>
            </a:pPr>
            <a:endParaRPr lang="zh-CN" altLang="en-US" sz="2400" smtClean="0">
              <a:solidFill>
                <a:srgbClr val="000000"/>
              </a:solidFill>
              <a:latin typeface="Tahoma" panose="020B0604030504040204" pitchFamily="34" charset="0"/>
            </a:endParaRPr>
          </a:p>
        </p:txBody>
      </p:sp>
      <p:pic>
        <p:nvPicPr>
          <p:cNvPr id="11267" name="Picture 24" descr="cupt-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537575" y="0"/>
            <a:ext cx="4730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WordArt 25"/>
          <p:cNvSpPr>
            <a:spLocks noChangeArrowheads="1" noChangeShapeType="1" noTextEdit="1"/>
          </p:cNvSpPr>
          <p:nvPr userDrawn="1"/>
        </p:nvSpPr>
        <p:spPr bwMode="auto">
          <a:xfrm>
            <a:off x="8424863" y="366713"/>
            <a:ext cx="706437" cy="407987"/>
          </a:xfrm>
          <a:prstGeom prst="rect">
            <a:avLst/>
          </a:prstGeom>
          <a:extLst>
            <a:ext uri="{909E8E84-426E-40DD-AFC4-6F175D3DCCD1}">
              <a14:hiddenFill xmlns:a14="http://schemas.microsoft.com/office/drawing/2010/main">
                <a:solidFill>
                  <a:srgbClr val="FFFFFF"/>
                </a:solidFill>
              </a14:hiddenFill>
            </a:ext>
          </a:extLst>
        </p:spPr>
        <p:txBody>
          <a:bodyPr wrap="none" fromWordArt="1">
            <a:prstTxWarp prst="textCanDown">
              <a:avLst>
                <a:gd name="adj" fmla="val 33333"/>
              </a:avLst>
            </a:prstTxWarp>
          </a:bodyPr>
          <a:lstStyle/>
          <a:p>
            <a:pPr algn="ctr">
              <a:buClr>
                <a:srgbClr val="000000"/>
              </a:buClr>
              <a:buFont typeface="Wingdings" panose="05000000000000000000" pitchFamily="2" charset="2"/>
              <a:buNone/>
            </a:pPr>
            <a:r>
              <a:rPr lang="zh-CN" altLang="en-US" sz="2800" kern="10" smtClean="0">
                <a:ln w="9525">
                  <a:solidFill>
                    <a:srgbClr val="339966"/>
                  </a:solidFill>
                  <a:round/>
                </a:ln>
                <a:noFill/>
                <a:latin typeface="宋体" panose="02010600030101010101" pitchFamily="2" charset="-122"/>
                <a:ea typeface="宋体" panose="02010600030101010101" pitchFamily="2" charset="-122"/>
              </a:rPr>
              <a:t>现代交换与网络</a:t>
            </a:r>
          </a:p>
        </p:txBody>
      </p:sp>
      <p:sp>
        <p:nvSpPr>
          <p:cNvPr id="11269" name="Rectangle 8"/>
          <p:cNvSpPr>
            <a:spLocks noGrp="1" noChangeArrowheads="1"/>
          </p:cNvSpPr>
          <p:nvPr>
            <p:ph type="title" idx="4294967295"/>
          </p:nvPr>
        </p:nvSpPr>
        <p:spPr bwMode="auto">
          <a:xfrm>
            <a:off x="406400" y="115888"/>
            <a:ext cx="775811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1270" name="Rectangle 9"/>
          <p:cNvSpPr>
            <a:spLocks noGrp="1" noChangeArrowheads="1"/>
          </p:cNvSpPr>
          <p:nvPr>
            <p:ph type="body" idx="9"/>
          </p:nvPr>
        </p:nvSpPr>
        <p:spPr bwMode="auto">
          <a:xfrm>
            <a:off x="457200" y="901700"/>
            <a:ext cx="8229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5" name="Rectangle 14"/>
          <p:cNvSpPr>
            <a:spLocks noGrp="1"/>
          </p:cNvSpPr>
          <p:nvPr>
            <p:ph type="sldNum" sz="quarter" idx="4"/>
          </p:nvPr>
        </p:nvSpPr>
        <p:spPr>
          <a:xfrm>
            <a:off x="7392988" y="6499225"/>
            <a:ext cx="1582737" cy="344488"/>
          </a:xfrm>
          <a:prstGeom prst="rect">
            <a:avLst/>
          </a:prstGeom>
          <a:noFill/>
          <a:ln w="9525">
            <a:noFill/>
            <a:miter/>
          </a:ln>
        </p:spPr>
        <p:txBody>
          <a:bodyPr vert="horz" wrap="square" lIns="91440" tIns="45720" rIns="91440" bIns="45720" numCol="1" anchor="t" anchorCtr="0" compatLnSpc="1"/>
          <a:lstStyle>
            <a:lvl1pPr algn="r">
              <a:spcBef>
                <a:spcPct val="0"/>
              </a:spcBef>
              <a:buClrTx/>
              <a:buSzTx/>
              <a:buFont typeface="Arial" panose="020B0604020202020204" pitchFamily="34" charset="0"/>
              <a:buNone/>
              <a:defRPr sz="1500" b="1" noProof="1">
                <a:solidFill>
                  <a:srgbClr val="3333FF"/>
                </a:solidFill>
                <a:latin typeface="微软雅黑" panose="020B0503020204020204" pitchFamily="34" charset="-122"/>
                <a:ea typeface="微软雅黑" panose="020B0503020204020204" pitchFamily="34" charset="-122"/>
              </a:defRPr>
            </a:lvl1pPr>
          </a:lstStyle>
          <a:p>
            <a:pPr>
              <a:defRPr/>
            </a:pPr>
            <a:r>
              <a:rPr lang="zh-CN" altLang="zh-CN"/>
              <a:t>1-</a:t>
            </a:r>
            <a:fld id="{B6735156-851C-4300-9D41-A88396FF6A97}" type="slidenum">
              <a:rPr lang="zh-CN" altLang="zh-CN"/>
              <a:t>‹#›</a:t>
            </a:fld>
            <a:r>
              <a:rPr lang="zh-CN" altLang="zh-CN"/>
              <a:t>/</a:t>
            </a:r>
            <a:r>
              <a:rPr lang="zh-CN" altLang="en-US"/>
              <a:t>172</a:t>
            </a:r>
          </a:p>
        </p:txBody>
      </p:sp>
      <p:sp>
        <p:nvSpPr>
          <p:cNvPr id="2056" name="Rectangle 15"/>
          <p:cNvSpPr>
            <a:spLocks noGrp="1"/>
          </p:cNvSpPr>
          <p:nvPr>
            <p:ph type="ftr" sz="quarter" idx="3"/>
          </p:nvPr>
        </p:nvSpPr>
        <p:spPr>
          <a:xfrm>
            <a:off x="1955800" y="6483350"/>
            <a:ext cx="5676900" cy="374650"/>
          </a:xfrm>
          <a:prstGeom prst="rect">
            <a:avLst/>
          </a:prstGeom>
          <a:noFill/>
          <a:ln w="9525">
            <a:noFill/>
            <a:miter/>
          </a:ln>
        </p:spPr>
        <p:txBody>
          <a:bodyPr/>
          <a:lstStyle>
            <a:lvl1pPr algn="ctr" eaLnBrk="1" hangingPunct="1">
              <a:spcBef>
                <a:spcPct val="0"/>
              </a:spcBef>
              <a:buClrTx/>
              <a:buSzTx/>
              <a:buFont typeface="Arial" panose="020B0604020202020204" pitchFamily="34" charset="0"/>
              <a:buNone/>
              <a:defRPr sz="1500" b="1" noProof="1">
                <a:solidFill>
                  <a:srgbClr val="3333FF"/>
                </a:solidFill>
                <a:latin typeface="微软雅黑" panose="020B0503020204020204" pitchFamily="34" charset="-122"/>
                <a:ea typeface="微软雅黑" panose="020B0503020204020204" pitchFamily="34" charset="-122"/>
              </a:defRPr>
            </a:lvl1pPr>
          </a:lstStyle>
          <a:p>
            <a:pPr>
              <a:defRPr/>
            </a:pPr>
            <a:endParaRPr lang="en-US" altLang="x-none"/>
          </a:p>
        </p:txBody>
      </p:sp>
      <p:sp>
        <p:nvSpPr>
          <p:cNvPr id="2057" name="Rectangle 16"/>
          <p:cNvSpPr>
            <a:spLocks noGrp="1"/>
          </p:cNvSpPr>
          <p:nvPr>
            <p:ph type="dt" sz="half" idx="2"/>
          </p:nvPr>
        </p:nvSpPr>
        <p:spPr>
          <a:xfrm>
            <a:off x="381000" y="6483350"/>
            <a:ext cx="1574800" cy="374650"/>
          </a:xfrm>
          <a:prstGeom prst="rect">
            <a:avLst/>
          </a:prstGeom>
          <a:noFill/>
          <a:ln w="9525">
            <a:noFill/>
            <a:miter/>
          </a:ln>
        </p:spPr>
        <p:txBody>
          <a:bodyPr/>
          <a:lstStyle>
            <a:lvl1pPr eaLnBrk="1" hangingPunct="1">
              <a:spcBef>
                <a:spcPct val="0"/>
              </a:spcBef>
              <a:buClrTx/>
              <a:buSzTx/>
              <a:buFont typeface="Arial" panose="020B0604020202020204" pitchFamily="34" charset="0"/>
              <a:buNone/>
              <a:defRPr sz="1500" b="1" noProof="1">
                <a:solidFill>
                  <a:srgbClr val="3333FF"/>
                </a:solidFill>
                <a:latin typeface="微软雅黑" panose="020B0503020204020204" pitchFamily="34" charset="-122"/>
                <a:ea typeface="微软雅黑" panose="020B0503020204020204" pitchFamily="34" charset="-122"/>
                <a:cs typeface="+mn-ea"/>
              </a:defRPr>
            </a:lvl1pPr>
          </a:lstStyle>
          <a:p>
            <a:pPr>
              <a:defRPr/>
            </a:pPr>
            <a:fld id="{A1DD217D-C4F6-4A52-8A56-282A2855BCD1}" type="datetime1">
              <a:rPr lang="zh-CN" altLang="en-US"/>
              <a:t>2023/9/19</a:t>
            </a:fld>
            <a:endParaRPr lang="zh-CN" altLang="en-US"/>
          </a:p>
        </p:txBody>
      </p:sp>
    </p:spTree>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ftr="0"/>
  <p:txStyles>
    <p:titleStyle>
      <a:lvl1pPr algn="l" rtl="0" eaLnBrk="0" fontAlgn="base" hangingPunct="0">
        <a:spcBef>
          <a:spcPct val="0"/>
        </a:spcBef>
        <a:spcAft>
          <a:spcPct val="0"/>
        </a:spcAft>
        <a:defRPr sz="3600" b="1" kern="1200">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sz="3200" b="1"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folHlink"/>
        </a:buClr>
        <a:buSzPct val="60000"/>
        <a:buFont typeface="Wingdings" panose="05000000000000000000" pitchFamily="2" charset="2"/>
        <a:buChar char="ü"/>
        <a:defRPr sz="2800" b="1"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b="1"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b="1"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b="1"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9pPr>
    </p:bodyStyle>
    <p:otherStyle>
      <a:lvl1pPr marL="0" lvl="0" indent="0" algn="l" defTabSz="914400" eaLnBrk="0" fontAlgn="base" latinLnBrk="0" hangingPunct="0">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1pPr>
      <a:lvl2pPr marL="457200" lvl="1"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2pPr>
      <a:lvl3pPr marL="914400" lvl="2"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3pPr>
      <a:lvl4pPr marL="1371600" lvl="3"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4pPr>
      <a:lvl5pPr marL="1828800" lvl="4"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5pPr>
      <a:lvl6pPr marL="2286000" lvl="5"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6pPr>
      <a:lvl7pPr marL="2743200" lvl="6"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7pPr>
      <a:lvl8pPr marL="3200400" lvl="7"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8pPr>
      <a:lvl9pPr marL="3657600" lvl="8"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idx="4294967295"/>
          </p:nvPr>
        </p:nvSpPr>
        <p:spPr bwMode="auto">
          <a:xfrm>
            <a:off x="406400" y="58738"/>
            <a:ext cx="775811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9"/>
          <p:cNvSpPr>
            <a:spLocks noGrp="1" noChangeArrowheads="1"/>
          </p:cNvSpPr>
          <p:nvPr>
            <p:ph type="body" idx="9"/>
          </p:nvPr>
        </p:nvSpPr>
        <p:spPr bwMode="auto">
          <a:xfrm>
            <a:off x="457200" y="901700"/>
            <a:ext cx="8229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10"/>
          <p:cNvSpPr>
            <a:spLocks noChangeArrowheads="1"/>
          </p:cNvSpPr>
          <p:nvPr/>
        </p:nvSpPr>
        <p:spPr bwMode="auto">
          <a:xfrm rot="10800000">
            <a:off x="266700" y="6794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endParaRPr lang="zh-CN" altLang="zh-CN" sz="2400" smtClean="0">
              <a:solidFill>
                <a:srgbClr val="000000"/>
              </a:solidFill>
              <a:latin typeface="Tahoma" panose="020B0604030504040204" pitchFamily="34" charset="0"/>
            </a:endParaRPr>
          </a:p>
        </p:txBody>
      </p:sp>
      <p:sp>
        <p:nvSpPr>
          <p:cNvPr id="164879" name="Rectangle 15"/>
          <p:cNvSpPr>
            <a:spLocks noGrp="1" noChangeArrowheads="1"/>
          </p:cNvSpPr>
          <p:nvPr>
            <p:ph type="ftr" sz="quarter" idx="3"/>
          </p:nvPr>
        </p:nvSpPr>
        <p:spPr bwMode="auto">
          <a:xfrm>
            <a:off x="1955800" y="6483350"/>
            <a:ext cx="5676900" cy="374650"/>
          </a:xfrm>
          <a:prstGeom prst="rect">
            <a:avLst/>
          </a:prstGeom>
          <a:noFill/>
          <a:ln>
            <a:noFill/>
          </a:ln>
          <a:effectLst/>
        </p:spPr>
        <p:txBody>
          <a:bodyPr vert="horz" wrap="square" lIns="91440" tIns="45720" rIns="91440" bIns="45720" numCol="1" anchor="t" anchorCtr="0" compatLnSpc="1"/>
          <a:lstStyle>
            <a:lvl1pPr algn="ct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endParaRPr lang="en-US" altLang="zh-CN"/>
          </a:p>
        </p:txBody>
      </p:sp>
      <p:sp>
        <p:nvSpPr>
          <p:cNvPr id="164880" name="Rectangle 16"/>
          <p:cNvSpPr>
            <a:spLocks noGrp="1" noChangeArrowheads="1"/>
          </p:cNvSpPr>
          <p:nvPr>
            <p:ph type="dt" sz="half" idx="2"/>
          </p:nvPr>
        </p:nvSpPr>
        <p:spPr bwMode="auto">
          <a:xfrm>
            <a:off x="381000" y="6483350"/>
            <a:ext cx="1574800" cy="374650"/>
          </a:xfrm>
          <a:prstGeom prst="rect">
            <a:avLst/>
          </a:prstGeom>
          <a:noFill/>
          <a:ln>
            <a:noFill/>
          </a:ln>
          <a:effectLst/>
        </p:spPr>
        <p:txBody>
          <a:bodyPr vert="horz" wrap="square" lIns="91440" tIns="45720" rIns="91440" bIns="45720" numCol="1" anchor="t" anchorCtr="0" compatLnSpc="1"/>
          <a:lstStyle>
            <a:lvl1pP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fld id="{1BC6F0C7-DDFF-4A95-AC32-8B4519769477}" type="datetime1">
              <a:rPr lang="zh-CN" altLang="en-US"/>
              <a:t>2023/9/19</a:t>
            </a:fld>
            <a:endParaRPr lang="en-US" altLang="zh-CN"/>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Lst>
  <p:hf sldNum="0" hdr="0" ftr="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b="1">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p"/>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Ø"/>
        <a:defRPr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ü"/>
        <a:defRPr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8"/>
          <p:cNvSpPr>
            <a:spLocks noGrp="1" noChangeArrowheads="1"/>
          </p:cNvSpPr>
          <p:nvPr>
            <p:ph type="title" idx="4294967295"/>
          </p:nvPr>
        </p:nvSpPr>
        <p:spPr bwMode="auto">
          <a:xfrm>
            <a:off x="550863" y="111125"/>
            <a:ext cx="58324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lstStyle/>
          <a:p>
            <a:pPr lvl="0"/>
            <a:r>
              <a:rPr lang="zh-CN" altLang="en-US" smtClean="0"/>
              <a:t>单击此处编辑母版标题样式</a:t>
            </a:r>
          </a:p>
        </p:txBody>
      </p:sp>
      <p:sp>
        <p:nvSpPr>
          <p:cNvPr id="5123" name="Rectangle 9"/>
          <p:cNvSpPr>
            <a:spLocks noGrp="1" noChangeArrowheads="1"/>
          </p:cNvSpPr>
          <p:nvPr>
            <p:ph type="body" idx="9"/>
          </p:nvPr>
        </p:nvSpPr>
        <p:spPr bwMode="auto">
          <a:xfrm>
            <a:off x="468313" y="836613"/>
            <a:ext cx="813593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9198" name="Rectangle 14"/>
          <p:cNvSpPr>
            <a:spLocks noGrp="1" noChangeArrowheads="1"/>
          </p:cNvSpPr>
          <p:nvPr>
            <p:ph type="sldNum" sz="quarter" idx="4"/>
          </p:nvPr>
        </p:nvSpPr>
        <p:spPr bwMode="auto">
          <a:xfrm>
            <a:off x="7392988" y="6550025"/>
            <a:ext cx="1582737"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r">
              <a:spcBef>
                <a:spcPct val="0"/>
              </a:spcBef>
              <a:buClrTx/>
              <a:buSzTx/>
              <a:buFontTx/>
              <a:buNone/>
              <a:defRPr sz="1200">
                <a:solidFill>
                  <a:srgbClr val="3333FF"/>
                </a:solidFill>
                <a:latin typeface="微软雅黑" panose="020B0503020204020204" pitchFamily="34" charset="-122"/>
                <a:ea typeface="微软雅黑" panose="020B0503020204020204" pitchFamily="34" charset="-122"/>
              </a:defRPr>
            </a:lvl1pPr>
          </a:lstStyle>
          <a:p>
            <a:pPr>
              <a:defRPr/>
            </a:pPr>
            <a:fld id="{87B483F1-969A-4138-825B-436F6055D759}" type="slidenum">
              <a:rPr lang="en-US" altLang="zh-CN"/>
              <a:t>‹#›</a:t>
            </a:fld>
            <a:endParaRPr lang="en-US" altLang="zh-CN"/>
          </a:p>
        </p:txBody>
      </p:sp>
      <p:sp>
        <p:nvSpPr>
          <p:cNvPr id="349199" name="Rectangle 15"/>
          <p:cNvSpPr>
            <a:spLocks noGrp="1" noChangeArrowheads="1"/>
          </p:cNvSpPr>
          <p:nvPr>
            <p:ph type="ftr" sz="quarter" idx="3"/>
          </p:nvPr>
        </p:nvSpPr>
        <p:spPr bwMode="auto">
          <a:xfrm>
            <a:off x="2147888" y="6540500"/>
            <a:ext cx="493553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ctr" eaLnBrk="1" hangingPunct="1">
              <a:spcBef>
                <a:spcPct val="0"/>
              </a:spcBef>
              <a:buClrTx/>
              <a:buSzTx/>
              <a:buFontTx/>
              <a:buNone/>
              <a:defRPr kumimoji="1" sz="1200">
                <a:solidFill>
                  <a:srgbClr val="7F7F7F"/>
                </a:solidFill>
                <a:latin typeface="华文行楷" panose="02010800040101010101" pitchFamily="2" charset="-122"/>
                <a:ea typeface="华文行楷" panose="02010800040101010101" pitchFamily="2" charset="-122"/>
              </a:defRPr>
            </a:lvl1pPr>
          </a:lstStyle>
          <a:p>
            <a:pPr>
              <a:defRPr/>
            </a:pPr>
            <a:endParaRPr lang="en-US" altLang="zh-CN"/>
          </a:p>
        </p:txBody>
      </p:sp>
      <p:sp>
        <p:nvSpPr>
          <p:cNvPr id="349200" name="Rectangle 16"/>
          <p:cNvSpPr>
            <a:spLocks noGrp="1" noChangeArrowheads="1"/>
          </p:cNvSpPr>
          <p:nvPr>
            <p:ph type="dt" sz="half" idx="2"/>
          </p:nvPr>
        </p:nvSpPr>
        <p:spPr bwMode="auto">
          <a:xfrm>
            <a:off x="381000" y="6554788"/>
            <a:ext cx="15748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eaLnBrk="1" hangingPunct="1">
              <a:spcBef>
                <a:spcPct val="0"/>
              </a:spcBef>
              <a:buClrTx/>
              <a:buSzTx/>
              <a:buFontTx/>
              <a:buNone/>
              <a:defRPr kumimoji="1" sz="1200">
                <a:solidFill>
                  <a:srgbClr val="3333FF"/>
                </a:solidFill>
                <a:latin typeface="微软雅黑" panose="020B0503020204020204" pitchFamily="34" charset="-122"/>
                <a:ea typeface="微软雅黑" panose="020B0503020204020204" pitchFamily="34" charset="-122"/>
              </a:defRPr>
            </a:lvl1pPr>
          </a:lstStyle>
          <a:p>
            <a:pPr>
              <a:defRPr/>
            </a:pPr>
            <a:fld id="{64DA853A-9470-4711-B7B8-037FA43F745A}" type="datetime6">
              <a:rPr lang="zh-CN" altLang="en-US"/>
              <a:t>2023年9月</a:t>
            </a:fld>
            <a:endParaRPr lang="en-US" altLang="zh-CN"/>
          </a:p>
        </p:txBody>
      </p:sp>
      <p:pic>
        <p:nvPicPr>
          <p:cNvPr id="5127" name="Picture 9" descr="GIF-396"/>
          <p:cNvPicPr>
            <a:picLocks noChangeAspect="1" noChangeArrowheads="1"/>
          </p:cNvPicPr>
          <p:nvPr userDrawn="1"/>
        </p:nvPicPr>
        <p:blipFill>
          <a:blip r:embed="rId8"/>
          <a:srcRect/>
          <a:stretch>
            <a:fillRect/>
          </a:stretch>
        </p:blipFill>
        <p:spPr bwMode="auto">
          <a:xfrm>
            <a:off x="201613" y="727075"/>
            <a:ext cx="5891212"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Lst>
  <p:hf sldNum="0" hdr="0" ftr="0"/>
  <p:txStyles>
    <p:titleStyle>
      <a:lvl1pPr algn="l" rtl="0" eaLnBrk="0" fontAlgn="base" hangingPunct="0">
        <a:spcBef>
          <a:spcPct val="0"/>
        </a:spcBef>
        <a:spcAft>
          <a:spcPct val="0"/>
        </a:spcAft>
        <a:defRPr sz="3000" b="1">
          <a:solidFill>
            <a:schemeClr val="folHlink"/>
          </a:solidFill>
          <a:latin typeface="+mj-lt"/>
          <a:ea typeface="+mj-ea"/>
          <a:cs typeface="+mj-cs"/>
        </a:defRPr>
      </a:lvl1pPr>
      <a:lvl2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6pPr>
      <a:lvl7pPr marL="9137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7pPr>
      <a:lvl8pPr marL="13709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8pPr>
      <a:lvl9pPr marL="182753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9pPr>
    </p:titleStyle>
    <p:bodyStyle>
      <a:lvl1pPr marL="341630" indent="-341630" algn="l" rtl="0" eaLnBrk="0" fontAlgn="base" hangingPunct="0">
        <a:spcBef>
          <a:spcPct val="10000"/>
        </a:spcBef>
        <a:spcAft>
          <a:spcPct val="0"/>
        </a:spcAft>
        <a:buClr>
          <a:schemeClr val="folHlink"/>
        </a:buClr>
        <a:buSzPct val="60000"/>
        <a:buFont typeface="Wingdings" panose="05000000000000000000" pitchFamily="2" charset="2"/>
        <a:defRPr sz="2400" b="1">
          <a:solidFill>
            <a:schemeClr val="tx1"/>
          </a:solidFill>
          <a:latin typeface="+mn-lt"/>
          <a:ea typeface="+mn-ea"/>
          <a:cs typeface="+mn-cs"/>
        </a:defRPr>
      </a:lvl1pPr>
      <a:lvl2pPr marL="741680" indent="-284480" algn="l" rtl="0" eaLnBrk="0" fontAlgn="base" hangingPunct="0">
        <a:spcBef>
          <a:spcPct val="10000"/>
        </a:spcBef>
        <a:spcAft>
          <a:spcPct val="0"/>
        </a:spcAft>
        <a:buClr>
          <a:schemeClr val="hlink"/>
        </a:buClr>
        <a:buSzPct val="55000"/>
        <a:buFont typeface="Wingdings" panose="05000000000000000000" pitchFamily="2" charset="2"/>
        <a:defRPr sz="2300" b="1">
          <a:solidFill>
            <a:schemeClr val="tx1"/>
          </a:solidFill>
          <a:latin typeface="+mn-lt"/>
          <a:ea typeface="+mn-ea"/>
        </a:defRPr>
      </a:lvl2pPr>
      <a:lvl3pPr marL="1141730" indent="-227330" algn="l" rtl="0" eaLnBrk="0" fontAlgn="base" hangingPunct="0">
        <a:spcBef>
          <a:spcPct val="10000"/>
        </a:spcBef>
        <a:spcAft>
          <a:spcPct val="0"/>
        </a:spcAft>
        <a:buClr>
          <a:schemeClr val="folHlink"/>
        </a:buClr>
        <a:buSzPct val="50000"/>
        <a:buFont typeface="Wingdings" panose="05000000000000000000" pitchFamily="2" charset="2"/>
        <a:defRPr sz="2200" b="1">
          <a:solidFill>
            <a:schemeClr val="tx1"/>
          </a:solidFill>
          <a:latin typeface="+mn-lt"/>
          <a:ea typeface="+mn-ea"/>
        </a:defRPr>
      </a:lvl3pPr>
      <a:lvl4pPr marL="1598930" indent="-227330" algn="l" rtl="0" eaLnBrk="0" fontAlgn="base" hangingPunct="0">
        <a:spcBef>
          <a:spcPct val="10000"/>
        </a:spcBef>
        <a:spcAft>
          <a:spcPct val="0"/>
        </a:spcAft>
        <a:buClr>
          <a:schemeClr val="accent2"/>
        </a:buClr>
        <a:buSzPct val="55000"/>
        <a:buFont typeface="Wingdings" panose="05000000000000000000" pitchFamily="2" charset="2"/>
        <a:defRPr sz="2000" b="1">
          <a:solidFill>
            <a:schemeClr val="tx1"/>
          </a:solidFill>
          <a:latin typeface="+mn-lt"/>
          <a:ea typeface="+mn-ea"/>
        </a:defRPr>
      </a:lvl4pPr>
      <a:lvl5pPr marL="2056130" indent="-227330" algn="l" rtl="0" eaLnBrk="0" fontAlgn="base" hangingPunct="0">
        <a:spcBef>
          <a:spcPct val="10000"/>
        </a:spcBef>
        <a:spcAft>
          <a:spcPct val="0"/>
        </a:spcAft>
        <a:buClr>
          <a:schemeClr val="accent1"/>
        </a:buClr>
        <a:buSzPct val="50000"/>
        <a:buFont typeface="Wingdings" panose="05000000000000000000" pitchFamily="2" charset="2"/>
        <a:defRPr sz="2000" b="1">
          <a:solidFill>
            <a:schemeClr val="tx1"/>
          </a:solidFill>
          <a:latin typeface="+mn-lt"/>
          <a:ea typeface="+mn-ea"/>
        </a:defRPr>
      </a:lvl5pPr>
      <a:lvl6pPr marL="2513330"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6pPr>
      <a:lvl7pPr marL="29698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7pPr>
      <a:lvl8pPr marL="34270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8pPr>
      <a:lvl9pPr marL="38842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4572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n-US" altLang="zh-CN" smtClean="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sldNum" sz="quarter" idx="4"/>
          </p:nvPr>
        </p:nvSpPr>
        <p:spPr bwMode="auto">
          <a:xfrm>
            <a:off x="7010400" y="0"/>
            <a:ext cx="1905000" cy="457200"/>
          </a:xfrm>
          <a:prstGeom prst="rect">
            <a:avLst/>
          </a:prstGeom>
          <a:noFill/>
          <a:ln w="9525">
            <a:noFill/>
            <a:miter lim="800000"/>
          </a:ln>
        </p:spPr>
        <p:txBody>
          <a:bodyPr vert="horz" wrap="none" lIns="92075" tIns="46038" rIns="92075" bIns="46038" numCol="1" anchor="ctr" anchorCtr="0" compatLnSpc="1"/>
          <a:lstStyle>
            <a:lvl1pPr algn="r" eaLnBrk="0" hangingPunct="0">
              <a:defRPr sz="2000" b="0">
                <a:solidFill>
                  <a:srgbClr val="000000"/>
                </a:solidFill>
                <a:latin typeface="CordiaUPC" panose="020B0304020202020204" pitchFamily="34" charset="-34"/>
                <a:ea typeface="+mj-ea"/>
              </a:defRPr>
            </a:lvl1pPr>
          </a:lstStyle>
          <a:p>
            <a:pPr>
              <a:defRPr/>
            </a:pPr>
            <a:fld id="{351B2D16-A6C1-4385-901F-7291A4BC211E}"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762000" rtl="0" eaLnBrk="0" fontAlgn="base" hangingPunct="0">
        <a:spcBef>
          <a:spcPct val="0"/>
        </a:spcBef>
        <a:spcAft>
          <a:spcPct val="0"/>
        </a:spcAft>
        <a:defRPr sz="3600" b="1">
          <a:solidFill>
            <a:srgbClr val="990000"/>
          </a:solidFill>
          <a:latin typeface="+mj-lt"/>
          <a:ea typeface="+mj-ea"/>
          <a:cs typeface="+mj-cs"/>
        </a:defRPr>
      </a:lvl1pPr>
      <a:lvl2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2pPr>
      <a:lvl3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3pPr>
      <a:lvl4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4pPr>
      <a:lvl5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5pPr>
      <a:lvl6pPr marL="4572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6pPr>
      <a:lvl7pPr marL="9144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7pPr>
      <a:lvl8pPr marL="13716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8pPr>
      <a:lvl9pPr marL="18288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9pPr>
    </p:titleStyle>
    <p:bodyStyle>
      <a:lvl1pPr marL="342900" indent="-342900" algn="l" defTabSz="762000" rtl="0" eaLnBrk="0" fontAlgn="base" hangingPunct="0">
        <a:spcBef>
          <a:spcPct val="20000"/>
        </a:spcBef>
        <a:spcAft>
          <a:spcPct val="0"/>
        </a:spcAft>
        <a:buClr>
          <a:srgbClr val="990000"/>
        </a:buClr>
        <a:buFont typeface="Wingdings" panose="05000000000000000000" pitchFamily="2" charset="2"/>
        <a:buChar char="q"/>
        <a:defRPr sz="3600" b="1">
          <a:solidFill>
            <a:schemeClr val="tx1"/>
          </a:solidFill>
          <a:latin typeface="+mn-lt"/>
          <a:ea typeface="+mn-ea"/>
          <a:cs typeface="+mn-cs"/>
        </a:defRPr>
      </a:lvl1pPr>
      <a:lvl2pPr marL="742950" indent="-285750" algn="l" defTabSz="762000" rtl="0" eaLnBrk="0" fontAlgn="base" hangingPunct="0">
        <a:spcBef>
          <a:spcPct val="20000"/>
        </a:spcBef>
        <a:spcAft>
          <a:spcPct val="0"/>
        </a:spcAft>
        <a:buClr>
          <a:srgbClr val="990000"/>
        </a:buClr>
        <a:buFont typeface="Wingdings" panose="05000000000000000000" pitchFamily="2" charset="2"/>
        <a:buChar char="Ø"/>
        <a:defRPr sz="3200" b="1">
          <a:solidFill>
            <a:schemeClr val="tx1"/>
          </a:solidFill>
          <a:latin typeface="+mn-lt"/>
          <a:ea typeface="+mn-ea"/>
        </a:defRPr>
      </a:lvl2pPr>
      <a:lvl3pPr marL="1143000" indent="-228600" algn="l" defTabSz="762000" rtl="0" eaLnBrk="0" fontAlgn="base" hangingPunct="0">
        <a:spcBef>
          <a:spcPct val="20000"/>
        </a:spcBef>
        <a:spcAft>
          <a:spcPct val="0"/>
        </a:spcAft>
        <a:buClr>
          <a:srgbClr val="990000"/>
        </a:buClr>
        <a:buFont typeface="Wingdings" panose="05000000000000000000" pitchFamily="2" charset="2"/>
        <a:buChar char="ü"/>
        <a:defRPr sz="3200" b="1">
          <a:solidFill>
            <a:schemeClr val="tx1"/>
          </a:solidFill>
          <a:latin typeface="+mn-lt"/>
          <a:ea typeface="+mn-ea"/>
        </a:defRPr>
      </a:lvl3pPr>
      <a:lvl4pPr marL="1600200" indent="-228600" algn="l" defTabSz="762000" rtl="0" eaLnBrk="0" fontAlgn="base" hangingPunct="0">
        <a:spcBef>
          <a:spcPct val="20000"/>
        </a:spcBef>
        <a:spcAft>
          <a:spcPct val="0"/>
        </a:spcAft>
        <a:buClr>
          <a:srgbClr val="990000"/>
        </a:buClr>
        <a:buFont typeface="Wingdings" panose="05000000000000000000" pitchFamily="2" charset="2"/>
        <a:buChar char="n"/>
        <a:defRPr sz="3200" b="1">
          <a:solidFill>
            <a:schemeClr val="tx1"/>
          </a:solidFill>
          <a:latin typeface="+mn-lt"/>
          <a:ea typeface="+mn-ea"/>
        </a:defRPr>
      </a:lvl4pPr>
      <a:lvl5pPr marL="20574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5pPr>
      <a:lvl6pPr marL="25146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6pPr>
      <a:lvl7pPr marL="29718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7pPr>
      <a:lvl8pPr marL="34290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8pPr>
      <a:lvl9pPr marL="38862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atin typeface="Arial" panose="020B0604020202020204" pitchFamily="34" charset="0"/>
              </a:defRPr>
            </a:lvl1pPr>
          </a:lstStyle>
          <a:p>
            <a:pPr>
              <a:defRPr/>
            </a:pPr>
            <a:endParaRPr lang="en-US" altLang="zh-CN">
              <a:solidFill>
                <a:srgbClr val="007A77"/>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Arial" panose="020B0604020202020204" pitchFamily="34" charset="0"/>
              </a:defRPr>
            </a:lvl1pPr>
          </a:lstStyle>
          <a:p>
            <a:pPr>
              <a:defRPr/>
            </a:pPr>
            <a:endParaRPr lang="en-US" altLang="zh-CN">
              <a:solidFill>
                <a:srgbClr val="007A77"/>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Arial" panose="020B0604020202020204" pitchFamily="34" charset="0"/>
              </a:defRPr>
            </a:lvl1pPr>
          </a:lstStyle>
          <a:p>
            <a:pPr>
              <a:defRPr/>
            </a:pPr>
            <a:fld id="{4877139C-0B13-4535-AB24-873612F5FEB9}" type="slidenum">
              <a:rPr lang="en-US" altLang="zh-CN">
                <a:solidFill>
                  <a:srgbClr val="007A77"/>
                </a:solidFill>
              </a:rPr>
              <a:t>‹#›</a:t>
            </a:fld>
            <a:endParaRPr lang="en-US" altLang="zh-CN">
              <a:solidFill>
                <a:srgbClr val="007A77"/>
              </a:solidFill>
            </a:endParaRPr>
          </a:p>
        </p:txBody>
      </p: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8"/>
          <p:cNvSpPr>
            <a:spLocks noGrp="1" noChangeArrowheads="1"/>
          </p:cNvSpPr>
          <p:nvPr>
            <p:ph type="title" idx="4294967295"/>
          </p:nvPr>
        </p:nvSpPr>
        <p:spPr bwMode="auto">
          <a:xfrm>
            <a:off x="550863" y="111125"/>
            <a:ext cx="58324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lstStyle/>
          <a:p>
            <a:pPr lvl="0"/>
            <a:r>
              <a:rPr lang="zh-CN" altLang="en-US" smtClean="0"/>
              <a:t>单击此处编辑母版标题样式</a:t>
            </a:r>
          </a:p>
        </p:txBody>
      </p:sp>
      <p:sp>
        <p:nvSpPr>
          <p:cNvPr id="7171" name="Rectangle 9"/>
          <p:cNvSpPr>
            <a:spLocks noGrp="1" noChangeArrowheads="1"/>
          </p:cNvSpPr>
          <p:nvPr>
            <p:ph type="body" idx="9"/>
          </p:nvPr>
        </p:nvSpPr>
        <p:spPr bwMode="auto">
          <a:xfrm>
            <a:off x="468313" y="836613"/>
            <a:ext cx="813593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9198" name="Rectangle 14"/>
          <p:cNvSpPr>
            <a:spLocks noGrp="1" noChangeArrowheads="1"/>
          </p:cNvSpPr>
          <p:nvPr>
            <p:ph type="sldNum" sz="quarter" idx="4"/>
          </p:nvPr>
        </p:nvSpPr>
        <p:spPr bwMode="auto">
          <a:xfrm>
            <a:off x="7392988" y="6550025"/>
            <a:ext cx="1582737"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r">
              <a:spcBef>
                <a:spcPct val="0"/>
              </a:spcBef>
              <a:buClrTx/>
              <a:buSzTx/>
              <a:buFontTx/>
              <a:buNone/>
              <a:defRPr sz="1200">
                <a:solidFill>
                  <a:srgbClr val="3333FF"/>
                </a:solidFill>
                <a:latin typeface="微软雅黑" panose="020B0503020204020204" pitchFamily="34" charset="-122"/>
                <a:ea typeface="微软雅黑" panose="020B0503020204020204" pitchFamily="34" charset="-122"/>
              </a:defRPr>
            </a:lvl1pPr>
          </a:lstStyle>
          <a:p>
            <a:pPr>
              <a:defRPr/>
            </a:pPr>
            <a:fld id="{A95C14A9-4CFD-44D7-AEB4-E0AA499624D7}" type="slidenum">
              <a:rPr lang="en-US" altLang="zh-CN"/>
              <a:t>‹#›</a:t>
            </a:fld>
            <a:endParaRPr lang="en-US" altLang="zh-CN"/>
          </a:p>
        </p:txBody>
      </p:sp>
      <p:sp>
        <p:nvSpPr>
          <p:cNvPr id="349199" name="Rectangle 15"/>
          <p:cNvSpPr>
            <a:spLocks noGrp="1" noChangeArrowheads="1"/>
          </p:cNvSpPr>
          <p:nvPr>
            <p:ph type="ftr" sz="quarter" idx="3"/>
          </p:nvPr>
        </p:nvSpPr>
        <p:spPr bwMode="auto">
          <a:xfrm>
            <a:off x="2147888" y="6540500"/>
            <a:ext cx="493553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ctr" eaLnBrk="1" hangingPunct="1">
              <a:spcBef>
                <a:spcPct val="0"/>
              </a:spcBef>
              <a:buClrTx/>
              <a:buSzTx/>
              <a:buFontTx/>
              <a:buNone/>
              <a:defRPr kumimoji="1" sz="1200">
                <a:solidFill>
                  <a:srgbClr val="7F7F7F"/>
                </a:solidFill>
                <a:latin typeface="华文行楷" panose="02010800040101010101" pitchFamily="2" charset="-122"/>
                <a:ea typeface="华文行楷" panose="02010800040101010101" pitchFamily="2" charset="-122"/>
              </a:defRPr>
            </a:lvl1pPr>
          </a:lstStyle>
          <a:p>
            <a:pPr>
              <a:defRPr/>
            </a:pPr>
            <a:endParaRPr lang="en-US" altLang="zh-CN"/>
          </a:p>
        </p:txBody>
      </p:sp>
      <p:pic>
        <p:nvPicPr>
          <p:cNvPr id="7174" name="Picture 9" descr="GIF-396"/>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01613" y="727075"/>
            <a:ext cx="5891212"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Lst>
  <p:txStyles>
    <p:titleStyle>
      <a:lvl1pPr algn="l" rtl="0" eaLnBrk="0" fontAlgn="base" hangingPunct="0">
        <a:spcBef>
          <a:spcPct val="0"/>
        </a:spcBef>
        <a:spcAft>
          <a:spcPct val="0"/>
        </a:spcAft>
        <a:defRPr sz="3000" b="1">
          <a:solidFill>
            <a:schemeClr val="folHlink"/>
          </a:solidFill>
          <a:latin typeface="+mj-lt"/>
          <a:ea typeface="+mj-ea"/>
          <a:cs typeface="+mj-cs"/>
        </a:defRPr>
      </a:lvl1pPr>
      <a:lvl2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6pPr>
      <a:lvl7pPr marL="9137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7pPr>
      <a:lvl8pPr marL="13709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8pPr>
      <a:lvl9pPr marL="182753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9pPr>
    </p:titleStyle>
    <p:bodyStyle>
      <a:lvl1pPr marL="341630" indent="-341630" algn="l" rtl="0" eaLnBrk="0" fontAlgn="base" hangingPunct="0">
        <a:spcBef>
          <a:spcPct val="10000"/>
        </a:spcBef>
        <a:spcAft>
          <a:spcPct val="0"/>
        </a:spcAft>
        <a:buClr>
          <a:schemeClr val="folHlink"/>
        </a:buClr>
        <a:buSzPct val="60000"/>
        <a:buFont typeface="Wingdings" panose="05000000000000000000" pitchFamily="2" charset="2"/>
        <a:defRPr sz="2400" b="1">
          <a:solidFill>
            <a:schemeClr val="tx1"/>
          </a:solidFill>
          <a:latin typeface="+mn-lt"/>
          <a:ea typeface="+mn-ea"/>
          <a:cs typeface="+mn-cs"/>
        </a:defRPr>
      </a:lvl1pPr>
      <a:lvl2pPr marL="741680" indent="-284480" algn="l" rtl="0" eaLnBrk="0" fontAlgn="base" hangingPunct="0">
        <a:spcBef>
          <a:spcPct val="10000"/>
        </a:spcBef>
        <a:spcAft>
          <a:spcPct val="0"/>
        </a:spcAft>
        <a:buClr>
          <a:schemeClr val="hlink"/>
        </a:buClr>
        <a:buSzPct val="55000"/>
        <a:buFont typeface="Wingdings" panose="05000000000000000000" pitchFamily="2" charset="2"/>
        <a:defRPr sz="2300" b="1">
          <a:solidFill>
            <a:schemeClr val="tx1"/>
          </a:solidFill>
          <a:latin typeface="+mn-lt"/>
          <a:ea typeface="+mn-ea"/>
        </a:defRPr>
      </a:lvl2pPr>
      <a:lvl3pPr marL="1141730" indent="-227330" algn="l" rtl="0" eaLnBrk="0" fontAlgn="base" hangingPunct="0">
        <a:spcBef>
          <a:spcPct val="10000"/>
        </a:spcBef>
        <a:spcAft>
          <a:spcPct val="0"/>
        </a:spcAft>
        <a:buClr>
          <a:schemeClr val="folHlink"/>
        </a:buClr>
        <a:buSzPct val="50000"/>
        <a:buFont typeface="Wingdings" panose="05000000000000000000" pitchFamily="2" charset="2"/>
        <a:defRPr sz="2200" b="1">
          <a:solidFill>
            <a:schemeClr val="tx1"/>
          </a:solidFill>
          <a:latin typeface="+mn-lt"/>
          <a:ea typeface="+mn-ea"/>
        </a:defRPr>
      </a:lvl3pPr>
      <a:lvl4pPr marL="1598930" indent="-227330" algn="l" rtl="0" eaLnBrk="0" fontAlgn="base" hangingPunct="0">
        <a:spcBef>
          <a:spcPct val="10000"/>
        </a:spcBef>
        <a:spcAft>
          <a:spcPct val="0"/>
        </a:spcAft>
        <a:buClr>
          <a:schemeClr val="accent2"/>
        </a:buClr>
        <a:buSzPct val="55000"/>
        <a:buFont typeface="Wingdings" panose="05000000000000000000" pitchFamily="2" charset="2"/>
        <a:defRPr sz="2000" b="1">
          <a:solidFill>
            <a:schemeClr val="tx1"/>
          </a:solidFill>
          <a:latin typeface="+mn-lt"/>
          <a:ea typeface="+mn-ea"/>
        </a:defRPr>
      </a:lvl4pPr>
      <a:lvl5pPr marL="2056130" indent="-227330" algn="l" rtl="0" eaLnBrk="0" fontAlgn="base" hangingPunct="0">
        <a:spcBef>
          <a:spcPct val="10000"/>
        </a:spcBef>
        <a:spcAft>
          <a:spcPct val="0"/>
        </a:spcAft>
        <a:buClr>
          <a:schemeClr val="accent1"/>
        </a:buClr>
        <a:buSzPct val="50000"/>
        <a:buFont typeface="Wingdings" panose="05000000000000000000" pitchFamily="2" charset="2"/>
        <a:defRPr sz="2000" b="1">
          <a:solidFill>
            <a:schemeClr val="tx1"/>
          </a:solidFill>
          <a:latin typeface="+mn-lt"/>
          <a:ea typeface="+mn-ea"/>
        </a:defRPr>
      </a:lvl5pPr>
      <a:lvl6pPr marL="2513330"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6pPr>
      <a:lvl7pPr marL="29698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7pPr>
      <a:lvl8pPr marL="34270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8pPr>
      <a:lvl9pPr marL="38842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8"/>
          <p:cNvSpPr>
            <a:spLocks noGrp="1" noChangeArrowheads="1"/>
          </p:cNvSpPr>
          <p:nvPr>
            <p:ph type="title" idx="4294967295"/>
          </p:nvPr>
        </p:nvSpPr>
        <p:spPr bwMode="auto">
          <a:xfrm>
            <a:off x="550863" y="111125"/>
            <a:ext cx="58324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ctr" anchorCtr="0" compatLnSpc="1"/>
          <a:lstStyle/>
          <a:p>
            <a:pPr lvl="0"/>
            <a:r>
              <a:rPr lang="zh-CN" altLang="en-US" smtClean="0"/>
              <a:t>单击此处编辑母版标题样式</a:t>
            </a:r>
          </a:p>
        </p:txBody>
      </p:sp>
      <p:sp>
        <p:nvSpPr>
          <p:cNvPr id="6147" name="Rectangle 9"/>
          <p:cNvSpPr>
            <a:spLocks noGrp="1" noChangeArrowheads="1"/>
          </p:cNvSpPr>
          <p:nvPr>
            <p:ph type="body" idx="9"/>
          </p:nvPr>
        </p:nvSpPr>
        <p:spPr bwMode="auto">
          <a:xfrm>
            <a:off x="468313" y="836613"/>
            <a:ext cx="813593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9198" name="Rectangle 14"/>
          <p:cNvSpPr>
            <a:spLocks noGrp="1" noChangeArrowheads="1"/>
          </p:cNvSpPr>
          <p:nvPr>
            <p:ph type="sldNum" sz="quarter" idx="4"/>
          </p:nvPr>
        </p:nvSpPr>
        <p:spPr bwMode="auto">
          <a:xfrm>
            <a:off x="7392988" y="6550025"/>
            <a:ext cx="1582737"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r">
              <a:spcBef>
                <a:spcPct val="0"/>
              </a:spcBef>
              <a:buClrTx/>
              <a:buSzTx/>
              <a:buFontTx/>
              <a:buNone/>
              <a:defRPr sz="1200">
                <a:solidFill>
                  <a:srgbClr val="3333FF"/>
                </a:solidFill>
                <a:latin typeface="微软雅黑" panose="020B0503020204020204" pitchFamily="34" charset="-122"/>
                <a:ea typeface="微软雅黑" panose="020B0503020204020204" pitchFamily="34" charset="-122"/>
              </a:defRPr>
            </a:lvl1pPr>
          </a:lstStyle>
          <a:p>
            <a:pPr>
              <a:defRPr/>
            </a:pPr>
            <a:fld id="{98776431-4251-4534-A913-EED80D5221F9}" type="slidenum">
              <a:rPr lang="en-US" altLang="zh-CN"/>
              <a:t>‹#›</a:t>
            </a:fld>
            <a:endParaRPr lang="en-US" altLang="zh-CN"/>
          </a:p>
        </p:txBody>
      </p:sp>
      <p:sp>
        <p:nvSpPr>
          <p:cNvPr id="349199" name="Rectangle 15"/>
          <p:cNvSpPr>
            <a:spLocks noGrp="1" noChangeArrowheads="1"/>
          </p:cNvSpPr>
          <p:nvPr>
            <p:ph type="ftr" sz="quarter" idx="3"/>
          </p:nvPr>
        </p:nvSpPr>
        <p:spPr bwMode="auto">
          <a:xfrm>
            <a:off x="2147888" y="6540500"/>
            <a:ext cx="4935537"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ctr" eaLnBrk="1" hangingPunct="1">
              <a:spcBef>
                <a:spcPct val="0"/>
              </a:spcBef>
              <a:buClrTx/>
              <a:buSzTx/>
              <a:buFontTx/>
              <a:buNone/>
              <a:defRPr kumimoji="1" sz="1200">
                <a:solidFill>
                  <a:srgbClr val="7F7F7F"/>
                </a:solidFill>
                <a:latin typeface="华文行楷" panose="02010800040101010101" pitchFamily="2" charset="-122"/>
                <a:ea typeface="华文行楷" panose="02010800040101010101" pitchFamily="2" charset="-122"/>
              </a:defRPr>
            </a:lvl1pPr>
          </a:lstStyle>
          <a:p>
            <a:pPr>
              <a:defRPr/>
            </a:pPr>
            <a:endParaRPr lang="en-US" altLang="zh-CN"/>
          </a:p>
        </p:txBody>
      </p:sp>
      <p:sp>
        <p:nvSpPr>
          <p:cNvPr id="349200" name="Rectangle 16"/>
          <p:cNvSpPr>
            <a:spLocks noGrp="1" noChangeArrowheads="1"/>
          </p:cNvSpPr>
          <p:nvPr>
            <p:ph type="dt" sz="half" idx="2"/>
          </p:nvPr>
        </p:nvSpPr>
        <p:spPr bwMode="auto">
          <a:xfrm>
            <a:off x="381000" y="6554788"/>
            <a:ext cx="15748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eaLnBrk="1" hangingPunct="1">
              <a:spcBef>
                <a:spcPct val="0"/>
              </a:spcBef>
              <a:buClrTx/>
              <a:buSzTx/>
              <a:buFontTx/>
              <a:buNone/>
              <a:defRPr kumimoji="1" sz="1200">
                <a:solidFill>
                  <a:srgbClr val="3333FF"/>
                </a:solidFill>
                <a:latin typeface="微软雅黑" panose="020B0503020204020204" pitchFamily="34" charset="-122"/>
                <a:ea typeface="微软雅黑" panose="020B0503020204020204" pitchFamily="34" charset="-122"/>
              </a:defRPr>
            </a:lvl1pPr>
          </a:lstStyle>
          <a:p>
            <a:pPr>
              <a:defRPr/>
            </a:pPr>
            <a:fld id="{64DA853A-9470-4711-B7B8-037FA43F745A}" type="datetime6">
              <a:rPr lang="zh-CN" altLang="en-US"/>
              <a:t>2023年9月</a:t>
            </a:fld>
            <a:endParaRPr lang="en-US" altLang="zh-CN"/>
          </a:p>
        </p:txBody>
      </p:sp>
      <p:pic>
        <p:nvPicPr>
          <p:cNvPr id="6151" name="Picture 9" descr="GIF-396"/>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01613" y="727075"/>
            <a:ext cx="5891212"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Lst>
  <p:hf sldNum="0" hdr="0" ftr="0"/>
  <p:txStyles>
    <p:titleStyle>
      <a:lvl1pPr algn="l" rtl="0" eaLnBrk="0" fontAlgn="base" hangingPunct="0">
        <a:spcBef>
          <a:spcPct val="0"/>
        </a:spcBef>
        <a:spcAft>
          <a:spcPct val="0"/>
        </a:spcAft>
        <a:defRPr sz="3000" b="1">
          <a:solidFill>
            <a:schemeClr val="folHlink"/>
          </a:solidFill>
          <a:latin typeface="+mj-lt"/>
          <a:ea typeface="+mj-ea"/>
          <a:cs typeface="+mj-cs"/>
        </a:defRPr>
      </a:lvl1pPr>
      <a:lvl2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3000" b="1">
          <a:solidFill>
            <a:schemeClr val="folHlink"/>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6pPr>
      <a:lvl7pPr marL="9137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7pPr>
      <a:lvl8pPr marL="13709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8pPr>
      <a:lvl9pPr marL="182753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9pPr>
    </p:titleStyle>
    <p:bodyStyle>
      <a:lvl1pPr marL="341630" indent="-341630" algn="l" rtl="0" eaLnBrk="0" fontAlgn="base" hangingPunct="0">
        <a:spcBef>
          <a:spcPct val="10000"/>
        </a:spcBef>
        <a:spcAft>
          <a:spcPct val="0"/>
        </a:spcAft>
        <a:buClr>
          <a:schemeClr val="folHlink"/>
        </a:buClr>
        <a:buSzPct val="60000"/>
        <a:buFont typeface="Wingdings" panose="05000000000000000000" pitchFamily="2" charset="2"/>
        <a:defRPr sz="2400" b="1">
          <a:solidFill>
            <a:schemeClr val="tx1"/>
          </a:solidFill>
          <a:latin typeface="+mn-lt"/>
          <a:ea typeface="+mn-ea"/>
          <a:cs typeface="+mn-cs"/>
        </a:defRPr>
      </a:lvl1pPr>
      <a:lvl2pPr marL="741680" indent="-284480" algn="l" rtl="0" eaLnBrk="0" fontAlgn="base" hangingPunct="0">
        <a:spcBef>
          <a:spcPct val="10000"/>
        </a:spcBef>
        <a:spcAft>
          <a:spcPct val="0"/>
        </a:spcAft>
        <a:buClr>
          <a:schemeClr val="hlink"/>
        </a:buClr>
        <a:buSzPct val="55000"/>
        <a:buFont typeface="Wingdings" panose="05000000000000000000" pitchFamily="2" charset="2"/>
        <a:defRPr sz="2300" b="1">
          <a:solidFill>
            <a:schemeClr val="tx1"/>
          </a:solidFill>
          <a:latin typeface="+mn-lt"/>
          <a:ea typeface="+mn-ea"/>
        </a:defRPr>
      </a:lvl2pPr>
      <a:lvl3pPr marL="1141730" indent="-227330" algn="l" rtl="0" eaLnBrk="0" fontAlgn="base" hangingPunct="0">
        <a:spcBef>
          <a:spcPct val="10000"/>
        </a:spcBef>
        <a:spcAft>
          <a:spcPct val="0"/>
        </a:spcAft>
        <a:buClr>
          <a:schemeClr val="folHlink"/>
        </a:buClr>
        <a:buSzPct val="50000"/>
        <a:buFont typeface="Wingdings" panose="05000000000000000000" pitchFamily="2" charset="2"/>
        <a:defRPr sz="2200" b="1">
          <a:solidFill>
            <a:schemeClr val="tx1"/>
          </a:solidFill>
          <a:latin typeface="+mn-lt"/>
          <a:ea typeface="+mn-ea"/>
        </a:defRPr>
      </a:lvl3pPr>
      <a:lvl4pPr marL="1598930" indent="-227330" algn="l" rtl="0" eaLnBrk="0" fontAlgn="base" hangingPunct="0">
        <a:spcBef>
          <a:spcPct val="10000"/>
        </a:spcBef>
        <a:spcAft>
          <a:spcPct val="0"/>
        </a:spcAft>
        <a:buClr>
          <a:schemeClr val="accent2"/>
        </a:buClr>
        <a:buSzPct val="55000"/>
        <a:buFont typeface="Wingdings" panose="05000000000000000000" pitchFamily="2" charset="2"/>
        <a:defRPr sz="2000" b="1">
          <a:solidFill>
            <a:schemeClr val="tx1"/>
          </a:solidFill>
          <a:latin typeface="+mn-lt"/>
          <a:ea typeface="+mn-ea"/>
        </a:defRPr>
      </a:lvl4pPr>
      <a:lvl5pPr marL="2056130" indent="-227330" algn="l" rtl="0" eaLnBrk="0" fontAlgn="base" hangingPunct="0">
        <a:spcBef>
          <a:spcPct val="10000"/>
        </a:spcBef>
        <a:spcAft>
          <a:spcPct val="0"/>
        </a:spcAft>
        <a:buClr>
          <a:schemeClr val="accent1"/>
        </a:buClr>
        <a:buSzPct val="50000"/>
        <a:buFont typeface="Wingdings" panose="05000000000000000000" pitchFamily="2" charset="2"/>
        <a:defRPr sz="2000" b="1">
          <a:solidFill>
            <a:schemeClr val="tx1"/>
          </a:solidFill>
          <a:latin typeface="+mn-lt"/>
          <a:ea typeface="+mn-ea"/>
        </a:defRPr>
      </a:lvl5pPr>
      <a:lvl6pPr marL="2513330"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6pPr>
      <a:lvl7pPr marL="29698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7pPr>
      <a:lvl8pPr marL="34270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8pPr>
      <a:lvl9pPr marL="38842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8"/>
          <p:cNvSpPr>
            <a:spLocks noGrp="1"/>
          </p:cNvSpPr>
          <p:nvPr>
            <p:ph type="title"/>
          </p:nvPr>
        </p:nvSpPr>
        <p:spPr>
          <a:xfrm>
            <a:off x="550863" y="111125"/>
            <a:ext cx="5832475" cy="509588"/>
          </a:xfrm>
          <a:prstGeom prst="rect">
            <a:avLst/>
          </a:prstGeom>
          <a:noFill/>
          <a:ln w="9525">
            <a:noFill/>
          </a:ln>
        </p:spPr>
        <p:txBody>
          <a:bodyPr lIns="91390" tIns="45695" rIns="91390" bIns="45695" anchor="ctr"/>
          <a:lstStyle/>
          <a:p>
            <a:pPr lvl="0"/>
            <a:r>
              <a:rPr lang="zh-CN" altLang="en-US" dirty="0"/>
              <a:t>单击此处编辑母版标题样式</a:t>
            </a:r>
          </a:p>
        </p:txBody>
      </p:sp>
      <p:sp>
        <p:nvSpPr>
          <p:cNvPr id="2051" name="Rectangle 9"/>
          <p:cNvSpPr>
            <a:spLocks noGrp="1"/>
          </p:cNvSpPr>
          <p:nvPr>
            <p:ph type="body" idx="1"/>
          </p:nvPr>
        </p:nvSpPr>
        <p:spPr>
          <a:xfrm>
            <a:off x="468313" y="836613"/>
            <a:ext cx="8135937" cy="5472112"/>
          </a:xfrm>
          <a:prstGeom prst="rect">
            <a:avLst/>
          </a:prstGeom>
          <a:noFill/>
          <a:ln w="9525">
            <a:noFill/>
          </a:ln>
        </p:spPr>
        <p:txBody>
          <a:bodyPr lIns="91390" tIns="45695" rIns="91390" bIns="45695"/>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49198" name="Rectangle 14"/>
          <p:cNvSpPr>
            <a:spLocks noGrp="1" noChangeArrowheads="1"/>
          </p:cNvSpPr>
          <p:nvPr>
            <p:ph type="sldNum" sz="quarter" idx="4"/>
          </p:nvPr>
        </p:nvSpPr>
        <p:spPr bwMode="auto">
          <a:xfrm>
            <a:off x="7392988" y="6550025"/>
            <a:ext cx="1582738"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r">
              <a:defRPr sz="1200">
                <a:solidFill>
                  <a:srgbClr val="3333FF"/>
                </a:solidFill>
                <a:latin typeface="微软雅黑" panose="020B0503020204020204" pitchFamily="34" charset="-122"/>
                <a:ea typeface="微软雅黑" panose="020B0503020204020204" pitchFamily="34" charset="-122"/>
              </a:defRPr>
            </a:lvl1pPr>
          </a:lstStyle>
          <a:p>
            <a:fld id="{9A0DB2DC-4C9A-4742-B13C-FB6460FD3503}" type="slidenum">
              <a:rPr lang="en-US" altLang="zh-CN" dirty="0"/>
              <a:t>‹#›</a:t>
            </a:fld>
            <a:endParaRPr lang="en-US" altLang="zh-CN" dirty="0"/>
          </a:p>
        </p:txBody>
      </p:sp>
      <p:sp>
        <p:nvSpPr>
          <p:cNvPr id="349199" name="Rectangle 15"/>
          <p:cNvSpPr>
            <a:spLocks noGrp="1" noChangeArrowheads="1"/>
          </p:cNvSpPr>
          <p:nvPr>
            <p:ph type="ftr" sz="quarter" idx="3"/>
          </p:nvPr>
        </p:nvSpPr>
        <p:spPr bwMode="auto">
          <a:xfrm>
            <a:off x="2147888" y="6540500"/>
            <a:ext cx="493553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algn="ctr" eaLnBrk="1" hangingPunct="1">
              <a:defRPr sz="1200">
                <a:solidFill>
                  <a:srgbClr val="7F7F7F"/>
                </a:solidFill>
                <a:latin typeface="华文行楷" panose="02010800040101010101" pitchFamily="2" charset="-122"/>
                <a:ea typeface="华文行楷" panose="02010800040101010101" pitchFamily="2" charset="-122"/>
              </a:defRPr>
            </a:lvl1pPr>
          </a:lstStyle>
          <a:p>
            <a:pPr>
              <a:defRPr/>
            </a:pPr>
            <a:endParaRPr kumimoji="1" lang="en-US" altLang="zh-CN" smtClean="0"/>
          </a:p>
        </p:txBody>
      </p:sp>
      <p:sp>
        <p:nvSpPr>
          <p:cNvPr id="349200" name="Rectangle 16"/>
          <p:cNvSpPr>
            <a:spLocks noGrp="1" noChangeArrowheads="1"/>
          </p:cNvSpPr>
          <p:nvPr>
            <p:ph type="dt" sz="half" idx="2"/>
          </p:nvPr>
        </p:nvSpPr>
        <p:spPr bwMode="auto">
          <a:xfrm>
            <a:off x="381000" y="6554788"/>
            <a:ext cx="157480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0" tIns="45695" rIns="91390" bIns="45695" numCol="1" anchor="t" anchorCtr="0" compatLnSpc="1"/>
          <a:lstStyle>
            <a:lvl1pPr eaLnBrk="1" hangingPunct="1">
              <a:defRPr sz="1200">
                <a:solidFill>
                  <a:srgbClr val="3333FF"/>
                </a:solidFill>
                <a:latin typeface="微软雅黑" panose="020B0503020204020204" pitchFamily="34" charset="-122"/>
                <a:ea typeface="微软雅黑" panose="020B0503020204020204" pitchFamily="34" charset="-122"/>
              </a:defRPr>
            </a:lvl1pPr>
          </a:lstStyle>
          <a:p>
            <a:pPr>
              <a:defRPr/>
            </a:pPr>
            <a:fld id="{84298096-7894-4447-95F3-87EFD85C3AE9}" type="datetime6">
              <a:rPr kumimoji="1" lang="zh-CN" altLang="en-US" smtClean="0"/>
              <a:t>2023年9月</a:t>
            </a:fld>
            <a:endParaRPr kumimoji="1" lang="en-US" altLang="zh-CN" smtClean="0"/>
          </a:p>
        </p:txBody>
      </p:sp>
      <p:pic>
        <p:nvPicPr>
          <p:cNvPr id="2055" name="Picture 9" descr="GIF-396"/>
          <p:cNvPicPr>
            <a:picLocks noChangeAspect="1"/>
          </p:cNvPicPr>
          <p:nvPr userDrawn="1"/>
        </p:nvPicPr>
        <p:blipFill>
          <a:blip r:embed="rId8"/>
          <a:stretch>
            <a:fillRect/>
          </a:stretch>
        </p:blipFill>
        <p:spPr>
          <a:xfrm>
            <a:off x="201613" y="727075"/>
            <a:ext cx="5891212" cy="95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Lst>
  <p:timing>
    <p:tnLst>
      <p:par>
        <p:cTn id="1" dur="indefinite" restart="never" nodeType="tmRoot"/>
      </p:par>
    </p:tnLst>
  </p:timing>
  <p:hf sldNum="0" hdr="0" ftr="0"/>
  <p:txStyles>
    <p:titleStyle>
      <a:lvl1pPr algn="l" rtl="0" eaLnBrk="0" fontAlgn="base" hangingPunct="0">
        <a:spcBef>
          <a:spcPct val="0"/>
        </a:spcBef>
        <a:spcAft>
          <a:spcPct val="0"/>
        </a:spcAft>
        <a:defRPr kumimoji="1" sz="3000" b="1">
          <a:solidFill>
            <a:schemeClr val="folHlink"/>
          </a:solidFill>
          <a:latin typeface="+mj-lt"/>
          <a:ea typeface="+mj-ea"/>
          <a:cs typeface="+mj-cs"/>
        </a:defRPr>
      </a:lvl1pPr>
      <a:lvl2pPr algn="l" rtl="0" eaLnBrk="0" fontAlgn="base" hangingPunct="0">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6pPr>
      <a:lvl7pPr marL="9137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7pPr>
      <a:lvl8pPr marL="1370965"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8pPr>
      <a:lvl9pPr marL="1827530" algn="l" rtl="0" fontAlgn="base">
        <a:spcBef>
          <a:spcPct val="0"/>
        </a:spcBef>
        <a:spcAft>
          <a:spcPct val="0"/>
        </a:spcAft>
        <a:defRPr kumimoji="1" sz="3000" b="1">
          <a:solidFill>
            <a:schemeClr val="folHlink"/>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10000"/>
        </a:spcBef>
        <a:spcAft>
          <a:spcPct val="0"/>
        </a:spcAft>
        <a:buClr>
          <a:schemeClr val="folHlink"/>
        </a:buClr>
        <a:buSzPct val="60000"/>
        <a:buFont typeface="Wingdings" panose="05000000000000000000" pitchFamily="2" charset="2"/>
        <a:defRPr kumimoji="1" sz="2400" b="1">
          <a:solidFill>
            <a:schemeClr val="tx1"/>
          </a:solidFill>
          <a:latin typeface="+mn-lt"/>
          <a:ea typeface="+mn-ea"/>
          <a:cs typeface="+mn-cs"/>
        </a:defRPr>
      </a:lvl1pPr>
      <a:lvl2pPr marL="742315" indent="-285750" algn="l" rtl="0" eaLnBrk="0" fontAlgn="base" hangingPunct="0">
        <a:spcBef>
          <a:spcPct val="10000"/>
        </a:spcBef>
        <a:spcAft>
          <a:spcPct val="0"/>
        </a:spcAft>
        <a:buClr>
          <a:schemeClr val="hlink"/>
        </a:buClr>
        <a:buSzPct val="55000"/>
        <a:buFont typeface="Wingdings" panose="05000000000000000000" pitchFamily="2" charset="2"/>
        <a:defRPr kumimoji="1" sz="2300" b="1">
          <a:solidFill>
            <a:schemeClr val="tx1"/>
          </a:solidFill>
          <a:latin typeface="+mn-lt"/>
          <a:ea typeface="+mn-ea"/>
        </a:defRPr>
      </a:lvl2pPr>
      <a:lvl3pPr marL="1142365" indent="-228600" algn="l" rtl="0" eaLnBrk="0" fontAlgn="base" hangingPunct="0">
        <a:spcBef>
          <a:spcPct val="10000"/>
        </a:spcBef>
        <a:spcAft>
          <a:spcPct val="0"/>
        </a:spcAft>
        <a:buClr>
          <a:schemeClr val="folHlink"/>
        </a:buClr>
        <a:buSzPct val="50000"/>
        <a:buFont typeface="Wingdings" panose="05000000000000000000" pitchFamily="2" charset="2"/>
        <a:defRPr kumimoji="1" sz="2200" b="1">
          <a:solidFill>
            <a:schemeClr val="tx1"/>
          </a:solidFill>
          <a:latin typeface="+mn-lt"/>
          <a:ea typeface="+mn-ea"/>
        </a:defRPr>
      </a:lvl3pPr>
      <a:lvl4pPr marL="1599565" indent="-228600" algn="l" rtl="0" eaLnBrk="0" fontAlgn="base" hangingPunct="0">
        <a:spcBef>
          <a:spcPct val="10000"/>
        </a:spcBef>
        <a:spcAft>
          <a:spcPct val="0"/>
        </a:spcAft>
        <a:buClr>
          <a:schemeClr val="accent2"/>
        </a:buClr>
        <a:buSzPct val="55000"/>
        <a:buFont typeface="Wingdings" panose="05000000000000000000" pitchFamily="2" charset="2"/>
        <a:defRPr kumimoji="1" sz="2000" b="1">
          <a:solidFill>
            <a:schemeClr val="tx1"/>
          </a:solidFill>
          <a:latin typeface="+mn-lt"/>
          <a:ea typeface="+mn-ea"/>
        </a:defRPr>
      </a:lvl4pPr>
      <a:lvl5pPr marL="2056130" indent="-228600" algn="l" rtl="0" eaLnBrk="0" fontAlgn="base" hangingPunct="0">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5pPr>
      <a:lvl6pPr marL="2513330"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6pPr>
      <a:lvl7pPr marL="29698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7pPr>
      <a:lvl8pPr marL="34270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8pPr>
      <a:lvl9pPr marL="3884295" indent="-228600" algn="l" rtl="0" fontAlgn="base">
        <a:spcBef>
          <a:spcPct val="10000"/>
        </a:spcBef>
        <a:spcAft>
          <a:spcPct val="0"/>
        </a:spcAft>
        <a:buClr>
          <a:schemeClr val="accent1"/>
        </a:buClr>
        <a:buSzPct val="50000"/>
        <a:buFont typeface="Wingdings" panose="05000000000000000000" pitchFamily="2" charset="2"/>
        <a:defRPr kumimoji="1" sz="2000" b="1">
          <a:solidFill>
            <a:schemeClr val="tx1"/>
          </a:solidFill>
          <a:latin typeface="+mn-lt"/>
          <a:ea typeface="+mn-ea"/>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11188" y="-117476"/>
            <a:ext cx="7772400"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1" name="Rectangle 3"/>
          <p:cNvSpPr>
            <a:spLocks noGrp="1" noChangeArrowheads="1"/>
          </p:cNvSpPr>
          <p:nvPr>
            <p:ph type="body" idx="9"/>
          </p:nvPr>
        </p:nvSpPr>
        <p:spPr bwMode="auto">
          <a:xfrm>
            <a:off x="827088" y="908056"/>
            <a:ext cx="7772400" cy="489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2052" name="Picture 9" descr="GIF-39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457222"/>
            <a:ext cx="5105400" cy="8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205663" y="6453188"/>
            <a:ext cx="19050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b="1">
                <a:solidFill>
                  <a:srgbClr val="000000"/>
                </a:solidFill>
                <a:latin typeface="Times New Roman" panose="02020603050405020304" pitchFamily="18" charset="0"/>
                <a:ea typeface="宋体" panose="02010600030101010101" pitchFamily="2" charset="-122"/>
              </a:defRPr>
            </a:lvl1pPr>
          </a:lstStyle>
          <a:p>
            <a:fld id="{FFF9A6BD-0994-4024-921C-93FC140F3183}"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Lst>
  <p:transition>
    <p:blinds/>
  </p:transition>
  <p:hf hdr="0" ftr="0" dt="0"/>
  <p:txStyles>
    <p:titleStyle>
      <a:lvl1pPr algn="ctr" rtl="0" eaLnBrk="0" fontAlgn="base" hangingPunct="0">
        <a:spcBef>
          <a:spcPct val="0"/>
        </a:spcBef>
        <a:spcAft>
          <a:spcPct val="0"/>
        </a:spcAft>
        <a:defRPr sz="3600" b="1">
          <a:solidFill>
            <a:srgbClr val="FF0000"/>
          </a:solidFill>
          <a:latin typeface="+mj-lt"/>
          <a:ea typeface="+mj-ea"/>
          <a:cs typeface="+mj-cs"/>
        </a:defRPr>
      </a:lvl1pPr>
      <a:lvl2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sz="3200" b="1">
          <a:solidFill>
            <a:srgbClr val="A50021"/>
          </a:solidFill>
          <a:latin typeface="+mn-lt"/>
          <a:ea typeface="+mn-ea"/>
          <a:cs typeface="+mn-cs"/>
        </a:defRPr>
      </a:lvl1pPr>
      <a:lvl2pPr marL="742950" indent="-285750" algn="l" rtl="0" eaLnBrk="0" fontAlgn="base" hangingPunct="0">
        <a:spcBef>
          <a:spcPct val="20000"/>
        </a:spcBef>
        <a:spcAft>
          <a:spcPct val="0"/>
        </a:spcAft>
        <a:buChar char="–"/>
        <a:defRPr sz="2800" b="1">
          <a:solidFill>
            <a:srgbClr val="0000FF"/>
          </a:solidFill>
          <a:latin typeface="+mn-lt"/>
          <a:ea typeface="+mn-ea"/>
        </a:defRPr>
      </a:lvl2pPr>
      <a:lvl3pPr marL="1143000" indent="-228600" algn="l" rtl="0" eaLnBrk="0" fontAlgn="base" hangingPunct="0">
        <a:spcBef>
          <a:spcPct val="20000"/>
        </a:spcBef>
        <a:spcAft>
          <a:spcPct val="0"/>
        </a:spcAft>
        <a:buChar char="•"/>
        <a:defRPr sz="2400" b="1">
          <a:solidFill>
            <a:srgbClr val="0000FF"/>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11188" y="-117476"/>
            <a:ext cx="7772400"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1" name="Rectangle 3"/>
          <p:cNvSpPr>
            <a:spLocks noGrp="1" noChangeArrowheads="1"/>
          </p:cNvSpPr>
          <p:nvPr>
            <p:ph type="body" idx="9"/>
          </p:nvPr>
        </p:nvSpPr>
        <p:spPr bwMode="auto">
          <a:xfrm>
            <a:off x="827088" y="908056"/>
            <a:ext cx="7772400" cy="489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2052" name="Picture 9" descr="GIF-39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457222"/>
            <a:ext cx="5105400" cy="8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205663" y="6453188"/>
            <a:ext cx="19050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400" b="1">
                <a:solidFill>
                  <a:srgbClr val="000000"/>
                </a:solidFill>
                <a:latin typeface="Times New Roman" panose="02020603050405020304" pitchFamily="18" charset="0"/>
                <a:ea typeface="宋体" panose="02010600030101010101" pitchFamily="2" charset="-122"/>
              </a:defRPr>
            </a:lvl1pPr>
          </a:lstStyle>
          <a:p>
            <a:fld id="{FFF9A6BD-0994-4024-921C-93FC140F3183}"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Lst>
  <p:transition>
    <p:blinds/>
  </p:transition>
  <p:hf hdr="0" ftr="0" dt="0"/>
  <p:txStyles>
    <p:titleStyle>
      <a:lvl1pPr algn="ctr" rtl="0" eaLnBrk="0" fontAlgn="base" hangingPunct="0">
        <a:spcBef>
          <a:spcPct val="0"/>
        </a:spcBef>
        <a:spcAft>
          <a:spcPct val="0"/>
        </a:spcAft>
        <a:defRPr sz="3600" b="1">
          <a:solidFill>
            <a:srgbClr val="FF0000"/>
          </a:solidFill>
          <a:latin typeface="+mj-lt"/>
          <a:ea typeface="+mj-ea"/>
          <a:cs typeface="+mj-cs"/>
        </a:defRPr>
      </a:lvl1pPr>
      <a:lvl2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sz="3200" b="1">
          <a:solidFill>
            <a:srgbClr val="A50021"/>
          </a:solidFill>
          <a:latin typeface="+mn-lt"/>
          <a:ea typeface="+mn-ea"/>
          <a:cs typeface="+mn-cs"/>
        </a:defRPr>
      </a:lvl1pPr>
      <a:lvl2pPr marL="742950" indent="-285750" algn="l" rtl="0" eaLnBrk="0" fontAlgn="base" hangingPunct="0">
        <a:spcBef>
          <a:spcPct val="20000"/>
        </a:spcBef>
        <a:spcAft>
          <a:spcPct val="0"/>
        </a:spcAft>
        <a:buChar char="–"/>
        <a:defRPr sz="2800" b="1">
          <a:solidFill>
            <a:srgbClr val="0000FF"/>
          </a:solidFill>
          <a:latin typeface="+mn-lt"/>
          <a:ea typeface="+mn-ea"/>
        </a:defRPr>
      </a:lvl2pPr>
      <a:lvl3pPr marL="1143000" indent="-228600" algn="l" rtl="0" eaLnBrk="0" fontAlgn="base" hangingPunct="0">
        <a:spcBef>
          <a:spcPct val="20000"/>
        </a:spcBef>
        <a:spcAft>
          <a:spcPct val="0"/>
        </a:spcAft>
        <a:buChar char="•"/>
        <a:defRPr sz="2400" b="1">
          <a:solidFill>
            <a:srgbClr val="0000FF"/>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bwMode="auto">
          <a:xfrm>
            <a:off x="611188" y="-117476"/>
            <a:ext cx="7772400"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2051" name="Rectangle 3"/>
          <p:cNvSpPr>
            <a:spLocks noGrp="1" noChangeArrowheads="1"/>
          </p:cNvSpPr>
          <p:nvPr>
            <p:ph type="body" idx="9"/>
          </p:nvPr>
        </p:nvSpPr>
        <p:spPr bwMode="auto">
          <a:xfrm>
            <a:off x="827088" y="908056"/>
            <a:ext cx="7772400" cy="489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2052" name="Picture 9" descr="GIF-39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457222"/>
            <a:ext cx="5105400" cy="8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6"/>
          <p:cNvSpPr>
            <a:spLocks noGrp="1" noChangeArrowheads="1"/>
          </p:cNvSpPr>
          <p:nvPr>
            <p:ph type="sldNum" sz="quarter" idx="4"/>
          </p:nvPr>
        </p:nvSpPr>
        <p:spPr bwMode="auto">
          <a:xfrm>
            <a:off x="7205663" y="6453188"/>
            <a:ext cx="1905000" cy="457200"/>
          </a:xfrm>
          <a:prstGeom prst="rect">
            <a:avLst/>
          </a:prstGeom>
          <a:noFill/>
          <a:ln>
            <a:noFill/>
          </a:ln>
          <a:effectLst/>
        </p:spPr>
        <p:txBody>
          <a:bodyPr vert="horz" wrap="square" lIns="91440" tIns="45720" rIns="91440" bIns="45720" numCol="1" anchor="t" anchorCtr="0" compatLnSpc="1"/>
          <a:lstStyle>
            <a:lvl1pPr algn="r">
              <a:defRPr sz="1400" b="1" smtClean="0">
                <a:solidFill>
                  <a:srgbClr val="000000"/>
                </a:solidFill>
                <a:latin typeface="Times New Roman" panose="02020603050405020304" pitchFamily="18" charset="0"/>
                <a:ea typeface="宋体" panose="02010600030101010101" pitchFamily="2" charset="-122"/>
              </a:defRPr>
            </a:lvl1pPr>
          </a:lstStyle>
          <a:p>
            <a:pPr>
              <a:buFont typeface="Arial" panose="020B0604020202020204" pitchFamily="34" charset="0"/>
              <a:buNone/>
              <a:defRPr/>
            </a:pPr>
            <a:fld id="{7C1A2782-859E-4A55-A282-AFAAC19D4A81}"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transition>
    <p:blinds/>
  </p:transition>
  <p:hf hdr="0" ftr="0" dt="0"/>
  <p:txStyles>
    <p:titleStyle>
      <a:lvl1pPr algn="ctr" rtl="0" eaLnBrk="0" fontAlgn="base" hangingPunct="0">
        <a:spcBef>
          <a:spcPct val="0"/>
        </a:spcBef>
        <a:spcAft>
          <a:spcPct val="0"/>
        </a:spcAft>
        <a:defRPr sz="3600" b="1">
          <a:solidFill>
            <a:srgbClr val="FF0000"/>
          </a:solidFill>
          <a:latin typeface="+mj-lt"/>
          <a:ea typeface="+mj-ea"/>
          <a:cs typeface="+mj-cs"/>
        </a:defRPr>
      </a:lvl1pPr>
      <a:lvl2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sz="3200" b="1">
          <a:solidFill>
            <a:srgbClr val="A50021"/>
          </a:solidFill>
          <a:latin typeface="+mn-lt"/>
          <a:ea typeface="+mn-ea"/>
          <a:cs typeface="+mn-cs"/>
        </a:defRPr>
      </a:lvl1pPr>
      <a:lvl2pPr marL="742950" indent="-285750" algn="l" rtl="0" eaLnBrk="0" fontAlgn="base" hangingPunct="0">
        <a:spcBef>
          <a:spcPct val="20000"/>
        </a:spcBef>
        <a:spcAft>
          <a:spcPct val="0"/>
        </a:spcAft>
        <a:buChar char="–"/>
        <a:defRPr sz="2800" b="1">
          <a:solidFill>
            <a:srgbClr val="0000FF"/>
          </a:solidFill>
          <a:latin typeface="+mn-lt"/>
          <a:ea typeface="+mn-ea"/>
        </a:defRPr>
      </a:lvl2pPr>
      <a:lvl3pPr marL="1143000" indent="-228600" algn="l" rtl="0" eaLnBrk="0" fontAlgn="base" hangingPunct="0">
        <a:spcBef>
          <a:spcPct val="20000"/>
        </a:spcBef>
        <a:spcAft>
          <a:spcPct val="0"/>
        </a:spcAft>
        <a:buChar char="•"/>
        <a:defRPr sz="2400" b="1">
          <a:solidFill>
            <a:srgbClr val="0000FF"/>
          </a:solidFill>
          <a:latin typeface="+mn-lt"/>
          <a:ea typeface="+mn-ea"/>
        </a:defRPr>
      </a:lvl3pPr>
      <a:lvl4pPr marL="1600200" indent="-228600" algn="l" rtl="0" eaLnBrk="0" fontAlgn="base" hangingPunct="0">
        <a:spcBef>
          <a:spcPct val="20000"/>
        </a:spcBef>
        <a:spcAft>
          <a:spcPct val="0"/>
        </a:spcAft>
        <a:buChar char="–"/>
        <a:defRPr sz="2000" b="1">
          <a:solidFill>
            <a:schemeClr val="tx1"/>
          </a:solidFill>
          <a:latin typeface="+mn-lt"/>
          <a:ea typeface="+mn-ea"/>
        </a:defRPr>
      </a:lvl4pPr>
      <a:lvl5pPr marL="2057400" indent="-228600" algn="l" rtl="0" eaLnBrk="0" fontAlgn="base" hangingPunct="0">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
          <p:cNvSpPr/>
          <p:nvPr/>
        </p:nvSpPr>
        <p:spPr>
          <a:xfrm rot="10800000">
            <a:off x="266700" y="742950"/>
            <a:ext cx="8277225" cy="28575"/>
          </a:xfrm>
          <a:prstGeom prst="rect">
            <a:avLst/>
          </a:prstGeom>
          <a:gradFill rotWithShape="0">
            <a:gsLst>
              <a:gs pos="0">
                <a:srgbClr val="3333FF"/>
              </a:gs>
              <a:gs pos="100000">
                <a:srgbClr val="F5F5F5"/>
              </a:gs>
            </a:gsLst>
            <a:lin ang="0" scaled="1"/>
            <a:tileRect/>
          </a:gradFill>
          <a:ln w="9525">
            <a:noFill/>
          </a:ln>
        </p:spPr>
        <p:txBody>
          <a:bodyPr rot="10800000" wrap="none" anchor="ctr"/>
          <a:lstStyle/>
          <a:p>
            <a:pPr algn="ctr" eaLnBrk="0" fontAlgn="auto" hangingPunct="0">
              <a:spcBef>
                <a:spcPts val="0"/>
              </a:spcBef>
              <a:spcAft>
                <a:spcPts val="0"/>
              </a:spcAft>
            </a:pPr>
            <a:endParaRPr lang="zh-CN" altLang="en-US" sz="2400" dirty="0">
              <a:solidFill>
                <a:srgbClr val="000000"/>
              </a:solidFill>
              <a:latin typeface="Tahoma" panose="020B0604030504040204" pitchFamily="34" charset="0"/>
              <a:ea typeface="宋体" panose="02010600030101010101" pitchFamily="2" charset="-122"/>
            </a:endParaRPr>
          </a:p>
        </p:txBody>
      </p:sp>
      <p:pic>
        <p:nvPicPr>
          <p:cNvPr id="3075" name="Picture 24" descr="cupt-3"/>
          <p:cNvPicPr>
            <a:picLocks noChangeAspect="1"/>
          </p:cNvPicPr>
          <p:nvPr userDrawn="1"/>
        </p:nvPicPr>
        <p:blipFill>
          <a:blip r:embed="rId13"/>
          <a:stretch>
            <a:fillRect/>
          </a:stretch>
        </p:blipFill>
        <p:spPr>
          <a:xfrm>
            <a:off x="8465820" y="0"/>
            <a:ext cx="473075" cy="473075"/>
          </a:xfrm>
          <a:prstGeom prst="rect">
            <a:avLst/>
          </a:prstGeom>
          <a:noFill/>
          <a:ln w="9525">
            <a:noFill/>
          </a:ln>
        </p:spPr>
      </p:pic>
      <p:sp>
        <p:nvSpPr>
          <p:cNvPr id="3076" name="WordArt 25"/>
          <p:cNvSpPr>
            <a:spLocks noTextEdit="1"/>
          </p:cNvSpPr>
          <p:nvPr userDrawn="1"/>
        </p:nvSpPr>
        <p:spPr>
          <a:xfrm>
            <a:off x="8353108" y="366713"/>
            <a:ext cx="706437" cy="407987"/>
          </a:xfrm>
          <a:prstGeom prst="rect">
            <a:avLst/>
          </a:prstGeom>
        </p:spPr>
        <p:txBody>
          <a:bodyPr wrap="none" fromWordArt="1">
            <a:prstTxWarp prst="textCanDown">
              <a:avLst>
                <a:gd name="adj" fmla="val 33333"/>
              </a:avLst>
            </a:prstTxWarp>
            <a:normAutofit fontScale="90000" lnSpcReduction="20000"/>
          </a:bodyPr>
          <a:lstStyle/>
          <a:p>
            <a:pPr algn="ctr" fontAlgn="auto">
              <a:spcBef>
                <a:spcPts val="0"/>
              </a:spcBef>
              <a:spcAft>
                <a:spcPts val="0"/>
              </a:spcAft>
            </a:pPr>
            <a:r>
              <a:rPr lang="zh-CN" altLang="zh-CN" sz="2800">
                <a:ln w="9525" cap="flat" cmpd="sng">
                  <a:solidFill>
                    <a:srgbClr val="339966"/>
                  </a:solidFill>
                  <a:prstDash val="solid"/>
                  <a:headEnd type="none" w="med" len="med"/>
                  <a:tailEnd type="none" w="med" len="med"/>
                </a:ln>
                <a:noFill/>
                <a:latin typeface="宋体" panose="02010600030101010101" pitchFamily="2" charset="-122"/>
                <a:ea typeface="宋体" panose="02010600030101010101" pitchFamily="2" charset="-122"/>
              </a:rPr>
              <a:t>通信网络理论</a:t>
            </a:r>
          </a:p>
        </p:txBody>
      </p:sp>
      <p:sp>
        <p:nvSpPr>
          <p:cNvPr id="3077" name="Rectangle 8"/>
          <p:cNvSpPr>
            <a:spLocks noGrp="1"/>
          </p:cNvSpPr>
          <p:nvPr>
            <p:ph type="title"/>
          </p:nvPr>
        </p:nvSpPr>
        <p:spPr>
          <a:xfrm>
            <a:off x="406400" y="115888"/>
            <a:ext cx="7758113" cy="627062"/>
          </a:xfrm>
          <a:prstGeom prst="rect">
            <a:avLst/>
          </a:prstGeom>
          <a:noFill/>
          <a:ln w="9525">
            <a:noFill/>
          </a:ln>
        </p:spPr>
        <p:txBody>
          <a:bodyPr anchor="ctr"/>
          <a:lstStyle/>
          <a:p>
            <a:pPr lvl="0"/>
            <a:r>
              <a:rPr lang="zh-CN" altLang="en-US" dirty="0"/>
              <a:t>单击此处编辑母版标题样式</a:t>
            </a:r>
          </a:p>
        </p:txBody>
      </p:sp>
      <p:sp>
        <p:nvSpPr>
          <p:cNvPr id="3078" name="Rectangle 9"/>
          <p:cNvSpPr>
            <a:spLocks noGrp="1"/>
          </p:cNvSpPr>
          <p:nvPr>
            <p:ph type="body"/>
          </p:nvPr>
        </p:nvSpPr>
        <p:spPr>
          <a:xfrm>
            <a:off x="457200" y="901700"/>
            <a:ext cx="8229600" cy="543401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55" name="Rectangle 14"/>
          <p:cNvSpPr>
            <a:spLocks noGrp="1"/>
          </p:cNvSpPr>
          <p:nvPr>
            <p:ph type="sldNum" sz="quarter" idx="4"/>
          </p:nvPr>
        </p:nvSpPr>
        <p:spPr>
          <a:xfrm>
            <a:off x="7392988" y="6499225"/>
            <a:ext cx="1582738" cy="344488"/>
          </a:xfrm>
          <a:prstGeom prst="rect">
            <a:avLst/>
          </a:prstGeom>
          <a:noFill/>
          <a:ln w="9525">
            <a:noFill/>
            <a:miter/>
          </a:ln>
        </p:spPr>
        <p:txBody>
          <a:bodyPr vert="horz" wrap="square" lIns="91440" tIns="45720" rIns="91440" bIns="45720" numCol="1" anchor="t" anchorCtr="0" compatLnSpc="1"/>
          <a:lstStyle>
            <a:lvl1pPr algn="r">
              <a:buFont typeface="Arial" panose="020B0604020202020204" pitchFamily="34" charset="0"/>
              <a:defRPr sz="1500" b="1">
                <a:solidFill>
                  <a:srgbClr val="3333FF"/>
                </a:solidFill>
                <a:latin typeface="微软雅黑" panose="020B0503020204020204" pitchFamily="34" charset="-122"/>
                <a:ea typeface="微软雅黑" panose="020B0503020204020204" pitchFamily="34" charset="-122"/>
              </a:defRPr>
            </a:lvl1pPr>
          </a:lstStyle>
          <a:p>
            <a:pPr fontAlgn="auto">
              <a:spcAft>
                <a:spcPts val="0"/>
              </a:spcAft>
            </a:pPr>
            <a:r>
              <a:rPr lang="en-US" altLang="zh-CN" dirty="0"/>
              <a:t>1-</a:t>
            </a:r>
            <a:fld id="{9A0DB2DC-4C9A-4742-B13C-FB6460FD3503}" type="slidenum">
              <a:rPr lang="en-US" altLang="zh-CN" dirty="0"/>
              <a:t>‹#›</a:t>
            </a:fld>
            <a:r>
              <a:rPr lang="en-US" altLang="zh-CN" dirty="0"/>
              <a:t>/</a:t>
            </a:r>
            <a:r>
              <a:rPr lang="en-US" altLang="en-US" dirty="0"/>
              <a:t>172</a:t>
            </a:r>
          </a:p>
        </p:txBody>
      </p:sp>
      <p:sp>
        <p:nvSpPr>
          <p:cNvPr id="2056" name="Rectangle 15"/>
          <p:cNvSpPr>
            <a:spLocks noGrp="1"/>
          </p:cNvSpPr>
          <p:nvPr>
            <p:ph type="ftr" sz="quarter" idx="3"/>
          </p:nvPr>
        </p:nvSpPr>
        <p:spPr>
          <a:xfrm>
            <a:off x="1955800" y="6483350"/>
            <a:ext cx="5676900" cy="374650"/>
          </a:xfrm>
          <a:prstGeom prst="rect">
            <a:avLst/>
          </a:prstGeom>
          <a:noFill/>
          <a:ln w="9525">
            <a:noFill/>
            <a:miter/>
          </a:ln>
        </p:spPr>
        <p:txBody>
          <a:bodyPr/>
          <a:lstStyle>
            <a:lvl1pPr algn="ctr" eaLnBrk="1" hangingPunct="1">
              <a:spcBef>
                <a:spcPct val="0"/>
              </a:spcBef>
              <a:buClrTx/>
              <a:buSzTx/>
              <a:buFont typeface="Arial" panose="020B0604020202020204" pitchFamily="34" charset="0"/>
              <a:buNone/>
              <a:defRPr sz="1500" b="1" noProof="1">
                <a:solidFill>
                  <a:srgbClr val="3333FF"/>
                </a:solidFill>
                <a:latin typeface="微软雅黑" panose="020B0503020204020204" pitchFamily="34" charset="-122"/>
                <a:ea typeface="微软雅黑" panose="020B0503020204020204" pitchFamily="34" charset="-122"/>
              </a:defRPr>
            </a:lvl1pPr>
          </a:lstStyle>
          <a:p>
            <a:pPr>
              <a:defRPr/>
            </a:pPr>
            <a:endParaRPr lang="en-US" altLang="x-none"/>
          </a:p>
        </p:txBody>
      </p:sp>
      <p:sp>
        <p:nvSpPr>
          <p:cNvPr id="2057" name="Rectangle 16"/>
          <p:cNvSpPr>
            <a:spLocks noGrp="1"/>
          </p:cNvSpPr>
          <p:nvPr>
            <p:ph type="dt" sz="half" idx="2"/>
          </p:nvPr>
        </p:nvSpPr>
        <p:spPr>
          <a:xfrm>
            <a:off x="381000" y="6483350"/>
            <a:ext cx="1574800" cy="374650"/>
          </a:xfrm>
          <a:prstGeom prst="rect">
            <a:avLst/>
          </a:prstGeom>
          <a:noFill/>
          <a:ln w="9525">
            <a:noFill/>
            <a:miter/>
          </a:ln>
        </p:spPr>
        <p:txBody>
          <a:bodyPr/>
          <a:lstStyle>
            <a:lvl1pPr eaLnBrk="1" hangingPunct="1">
              <a:spcBef>
                <a:spcPct val="0"/>
              </a:spcBef>
              <a:buClrTx/>
              <a:buSzTx/>
              <a:buFont typeface="Arial" panose="020B0604020202020204" pitchFamily="34" charset="0"/>
              <a:buNone/>
              <a:defRPr sz="1500" b="1" noProof="1">
                <a:solidFill>
                  <a:srgbClr val="3333FF"/>
                </a:solidFill>
                <a:latin typeface="微软雅黑" panose="020B0503020204020204" pitchFamily="34" charset="-122"/>
                <a:ea typeface="微软雅黑" panose="020B0503020204020204" pitchFamily="34" charset="-122"/>
                <a:cs typeface="+mn-ea"/>
              </a:defRPr>
            </a:lvl1pPr>
          </a:lstStyle>
          <a:p>
            <a:pPr>
              <a:defRPr/>
            </a:pPr>
            <a:fld id="{17A77D49-6E56-4458-BBBF-C89C088F407A}" type="datetime1">
              <a:rPr lang="zh-CN" altLang="en-US"/>
              <a:t>2023/9/19</a:t>
            </a:fld>
            <a:endParaRPr lang="zh-CN" altLang="en-US"/>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sldNum="0" hdr="0" ftr="0"/>
  <p:txStyles>
    <p:titleStyle>
      <a:lvl1pPr algn="l" rtl="0" eaLnBrk="0" fontAlgn="base" hangingPunct="0">
        <a:spcBef>
          <a:spcPct val="0"/>
        </a:spcBef>
        <a:spcAft>
          <a:spcPct val="0"/>
        </a:spcAft>
        <a:defRPr sz="3600" b="1" kern="1200">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36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sz="3200" b="1"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folHlink"/>
        </a:buClr>
        <a:buSzPct val="60000"/>
        <a:buFont typeface="Wingdings" panose="05000000000000000000" pitchFamily="2" charset="2"/>
        <a:buChar char="ü"/>
        <a:defRPr sz="2800" b="1"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b="1"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b="1"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folHlink"/>
        </a:buClr>
        <a:buSzPct val="60000"/>
        <a:buFont typeface="Wingdings" panose="05000000000000000000" pitchFamily="2" charset="2"/>
        <a:buChar char="n"/>
        <a:defRPr sz="2000" b="1"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lr>
          <a:schemeClr val="folHlink"/>
        </a:buClr>
        <a:buSzPct val="60000"/>
        <a:buFont typeface="Wingdings" panose="05000000000000000000" pitchFamily="2" charset="2"/>
        <a:buChar char="n"/>
        <a:defRPr sz="2000" b="1" i="0" u="none" kern="1200" baseline="0">
          <a:solidFill>
            <a:schemeClr val="tx1"/>
          </a:solidFill>
          <a:latin typeface="+mn-lt"/>
          <a:ea typeface="+mn-ea"/>
          <a:cs typeface="+mn-cs"/>
        </a:defRPr>
      </a:lvl9pPr>
    </p:bodyStyle>
    <p:otherStyle>
      <a:lvl1pPr marL="0" lvl="0" indent="0" algn="l" defTabSz="914400" eaLnBrk="0" fontAlgn="base" latinLnBrk="0" hangingPunct="0">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1pPr>
      <a:lvl2pPr marL="457200" lvl="1"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2pPr>
      <a:lvl3pPr marL="914400" lvl="2"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3pPr>
      <a:lvl4pPr marL="1371600" lvl="3"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4pPr>
      <a:lvl5pPr marL="1828800" lvl="4"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5pPr>
      <a:lvl6pPr marL="2286000" lvl="5"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6pPr>
      <a:lvl7pPr marL="2743200" lvl="6"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7pPr>
      <a:lvl8pPr marL="3200400" lvl="7"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8pPr>
      <a:lvl9pPr marL="3657600" lvl="8" indent="0" algn="l" defTabSz="914400" eaLnBrk="1" fontAlgn="base" latinLnBrk="0" hangingPunct="1">
        <a:spcBef>
          <a:spcPct val="20000"/>
        </a:spcBef>
        <a:spcAft>
          <a:spcPct val="0"/>
        </a:spcAft>
        <a:buClr>
          <a:schemeClr val="tx1"/>
        </a:buClr>
        <a:buSzPct val="100000"/>
        <a:buFont typeface="Wingdings" panose="05000000000000000000" pitchFamily="2" charset="2"/>
        <a:buChar char="n"/>
        <a:defRPr sz="2400" b="0" i="0" u="none" kern="1200" baseline="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p>
            <a:pPr lvl="0" algn="r" eaLnBrk="1" hangingPunct="1"/>
            <a:fld id="{9A0DB2DC-4C9A-4742-B13C-FB6460FD3503}" type="slidenum">
              <a:rPr lang="en-US" altLang="zh-CN" sz="1400" dirty="0"/>
              <a:t>‹#›</a:t>
            </a:fld>
            <a:endParaRPr lang="en-US" altLang="zh-CN" sz="1400" dirty="0"/>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Lst>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9"/>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Rot="1" noChangeArrowheads="1"/>
          </p:cNvSpPr>
          <p:nvPr>
            <p:ph type="title"/>
          </p:nvPr>
        </p:nvSpPr>
        <p:spPr bwMode="auto">
          <a:xfrm>
            <a:off x="301625" y="230188"/>
            <a:ext cx="8540750" cy="720725"/>
          </a:xfrm>
          <a:prstGeom prst="rect">
            <a:avLst/>
          </a:prstGeom>
          <a:noFill/>
          <a:ln>
            <a:noFill/>
          </a:ln>
          <a:effec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defRPr sz="1400" b="0">
                <a:latin typeface="Arial" panose="020B0604020202020204" pitchFamily="34" charset="0"/>
                <a:ea typeface="宋体" panose="02010600030101010101" pitchFamily="2" charset="-122"/>
              </a:defRPr>
            </a:lvl1pPr>
          </a:lstStyle>
          <a:p>
            <a:pPr>
              <a:defRPr/>
            </a:pPr>
            <a:endParaRPr lang="en-US" altLang="zh-CN"/>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b="0">
                <a:latin typeface="Arial" panose="020B0604020202020204" pitchFamily="34" charset="0"/>
                <a:ea typeface="宋体" panose="02010600030101010101" pitchFamily="2" charset="-122"/>
              </a:defRPr>
            </a:lvl1pPr>
          </a:lstStyle>
          <a:p>
            <a:pPr>
              <a:defRPr/>
            </a:pPr>
            <a:endParaRPr lang="en-US" altLang="zh-CN"/>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000" b="0"/>
            </a:lvl1pPr>
          </a:lstStyle>
          <a:p>
            <a:pPr>
              <a:defRPr/>
            </a:pPr>
            <a:fld id="{8FA6FF5C-EE1C-4852-B301-C48E1E5CF2E1}"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5123">
                                            <p:bg/>
                                          </p:spTgt>
                                        </p:tgtEl>
                                        <p:attrNameLst>
                                          <p:attrName>style.visibility</p:attrName>
                                        </p:attrNameLst>
                                      </p:cBhvr>
                                      <p:to>
                                        <p:strVal val="visible"/>
                                      </p:to>
                                    </p:set>
                                    <p:animEffect transition="in" filter="wipe(down)">
                                      <p:cBhvr>
                                        <p:cTn id="7" dur="500"/>
                                        <p:tgtEl>
                                          <p:spTgt spid="512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1" nodeType="clickEffect">
                                  <p:stCondLst>
                                    <p:cond delay="0"/>
                                  </p:stCondLst>
                                  <p:childTnLst>
                                    <p:set>
                                      <p:cBhvr>
                                        <p:cTn id="11" dur="1" fill="hold">
                                          <p:stCondLst>
                                            <p:cond delay="0"/>
                                          </p:stCondLst>
                                        </p:cTn>
                                        <p:tgtEl>
                                          <p:spTgt spid="5123">
                                            <p:txEl>
                                              <p:pRg st="0" end="0"/>
                                            </p:txEl>
                                          </p:spTgt>
                                        </p:tgtEl>
                                        <p:attrNameLst>
                                          <p:attrName>style.visibility</p:attrName>
                                        </p:attrNameLst>
                                      </p:cBhvr>
                                      <p:to>
                                        <p:strVal val="visible"/>
                                      </p:to>
                                    </p:set>
                                    <p:animEffect transition="in" filter="wipe(down)">
                                      <p:cBhvr>
                                        <p:cTn id="12" dur="500"/>
                                        <p:tgtEl>
                                          <p:spTgt spid="51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1" nodeType="clickEffect">
                                  <p:stCondLst>
                                    <p:cond delay="0"/>
                                  </p:stCondLst>
                                  <p:childTnLst>
                                    <p:set>
                                      <p:cBhvr>
                                        <p:cTn id="16" dur="1" fill="hold">
                                          <p:stCondLst>
                                            <p:cond delay="0"/>
                                          </p:stCondLst>
                                        </p:cTn>
                                        <p:tgtEl>
                                          <p:spTgt spid="5123">
                                            <p:txEl>
                                              <p:pRg st="0" end="0"/>
                                            </p:txEl>
                                          </p:spTgt>
                                        </p:tgtEl>
                                        <p:attrNameLst>
                                          <p:attrName>style.visibility</p:attrName>
                                        </p:attrNameLst>
                                      </p:cBhvr>
                                      <p:to>
                                        <p:strVal val="visible"/>
                                      </p:to>
                                    </p:set>
                                    <p:animEffect transition="in" filter="wipe(down)">
                                      <p:cBhvr>
                                        <p:cTn id="17" dur="500"/>
                                        <p:tgtEl>
                                          <p:spTgt spid="51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1" nodeType="clickEffect">
                                  <p:stCondLst>
                                    <p:cond delay="0"/>
                                  </p:stCondLst>
                                  <p:childTnLst>
                                    <p:set>
                                      <p:cBhvr>
                                        <p:cTn id="21" dur="1" fill="hold">
                                          <p:stCondLst>
                                            <p:cond delay="0"/>
                                          </p:stCondLst>
                                        </p:cTn>
                                        <p:tgtEl>
                                          <p:spTgt spid="5123">
                                            <p:txEl>
                                              <p:pRg st="1" end="1"/>
                                            </p:txEl>
                                          </p:spTgt>
                                        </p:tgtEl>
                                        <p:attrNameLst>
                                          <p:attrName>style.visibility</p:attrName>
                                        </p:attrNameLst>
                                      </p:cBhvr>
                                      <p:to>
                                        <p:strVal val="visible"/>
                                      </p:to>
                                    </p:set>
                                    <p:animEffect transition="in" filter="wipe(down)">
                                      <p:cBhvr>
                                        <p:cTn id="22" dur="500"/>
                                        <p:tgtEl>
                                          <p:spTgt spid="51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1" nodeType="clickEffect">
                                  <p:stCondLst>
                                    <p:cond delay="0"/>
                                  </p:stCondLst>
                                  <p:childTnLst>
                                    <p:set>
                                      <p:cBhvr>
                                        <p:cTn id="26" dur="1" fill="hold">
                                          <p:stCondLst>
                                            <p:cond delay="0"/>
                                          </p:stCondLst>
                                        </p:cTn>
                                        <p:tgtEl>
                                          <p:spTgt spid="5123">
                                            <p:txEl>
                                              <p:pRg st="2" end="2"/>
                                            </p:txEl>
                                          </p:spTgt>
                                        </p:tgtEl>
                                        <p:attrNameLst>
                                          <p:attrName>style.visibility</p:attrName>
                                        </p:attrNameLst>
                                      </p:cBhvr>
                                      <p:to>
                                        <p:strVal val="visible"/>
                                      </p:to>
                                    </p:set>
                                    <p:animEffect transition="in" filter="wipe(down)">
                                      <p:cBhvr>
                                        <p:cTn id="27" dur="500"/>
                                        <p:tgtEl>
                                          <p:spTgt spid="51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1" nodeType="clickEffect">
                                  <p:stCondLst>
                                    <p:cond delay="0"/>
                                  </p:stCondLst>
                                  <p:childTnLst>
                                    <p:set>
                                      <p:cBhvr>
                                        <p:cTn id="31" dur="1" fill="hold">
                                          <p:stCondLst>
                                            <p:cond delay="0"/>
                                          </p:stCondLst>
                                        </p:cTn>
                                        <p:tgtEl>
                                          <p:spTgt spid="5123">
                                            <p:txEl>
                                              <p:pRg st="3" end="3"/>
                                            </p:txEl>
                                          </p:spTgt>
                                        </p:tgtEl>
                                        <p:attrNameLst>
                                          <p:attrName>style.visibility</p:attrName>
                                        </p:attrNameLst>
                                      </p:cBhvr>
                                      <p:to>
                                        <p:strVal val="visible"/>
                                      </p:to>
                                    </p:set>
                                    <p:animEffect transition="in" filter="wipe(down)">
                                      <p:cBhvr>
                                        <p:cTn id="32" dur="500"/>
                                        <p:tgtEl>
                                          <p:spTgt spid="51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1" nodeType="clickEffect">
                                  <p:stCondLst>
                                    <p:cond delay="0"/>
                                  </p:stCondLst>
                                  <p:childTnLst>
                                    <p:set>
                                      <p:cBhvr>
                                        <p:cTn id="36" dur="1" fill="hold">
                                          <p:stCondLst>
                                            <p:cond delay="0"/>
                                          </p:stCondLst>
                                        </p:cTn>
                                        <p:tgtEl>
                                          <p:spTgt spid="5123">
                                            <p:txEl>
                                              <p:pRg st="4" end="4"/>
                                            </p:txEl>
                                          </p:spTgt>
                                        </p:tgtEl>
                                        <p:attrNameLst>
                                          <p:attrName>style.visibility</p:attrName>
                                        </p:attrNameLst>
                                      </p:cBhvr>
                                      <p:to>
                                        <p:strVal val="visible"/>
                                      </p:to>
                                    </p:set>
                                    <p:animEffect transition="in" filter="wipe(down)">
                                      <p:cBhvr>
                                        <p:cTn id="37" dur="500"/>
                                        <p:tgtEl>
                                          <p:spTgt spid="512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edge">
                                      <p:cBhvr>
                                        <p:cTn id="4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nimBg="1">
        <p:tmplLst>
          <p:tmpl lvl="1">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Lst>
      </p:bldP>
      <p:bldP spid="5123" grpId="1" build="p" bldLvl="5">
        <p:tmplLst>
          <p:tmpl lvl="1">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2">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3">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4">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lvl="5">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
            <p:tnLst>
              <p:par>
                <p:cTn presetID="22" presetClass="entr" presetSubtype="4"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wipe(down)">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方正粗黑宋简体" panose="02000000000000000000" charset="-122"/>
          <a:ea typeface="方正粗黑宋简体" panose="02000000000000000000" charset="-122"/>
          <a:cs typeface="+mj-cs"/>
        </a:defRPr>
      </a:lvl1pPr>
      <a:lvl2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方正粗黑宋简体" panose="02000000000000000000" charset="-122"/>
          <a:ea typeface="方正粗黑宋简体" panose="02000000000000000000" charset="-122"/>
        </a:defRPr>
      </a:lvl2pPr>
      <a:lvl3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方正粗黑宋简体" panose="02000000000000000000" charset="-122"/>
          <a:ea typeface="方正粗黑宋简体" panose="02000000000000000000" charset="-122"/>
        </a:defRPr>
      </a:lvl3pPr>
      <a:lvl4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方正粗黑宋简体" panose="02000000000000000000" charset="-122"/>
          <a:ea typeface="方正粗黑宋简体" panose="02000000000000000000" charset="-122"/>
        </a:defRPr>
      </a:lvl4pPr>
      <a:lvl5pPr algn="ctr" rtl="0" eaLnBrk="0" fontAlgn="base" hangingPunct="0">
        <a:spcBef>
          <a:spcPct val="0"/>
        </a:spcBef>
        <a:spcAft>
          <a:spcPct val="0"/>
        </a:spcAft>
        <a:defRPr sz="3300" b="1">
          <a:solidFill>
            <a:schemeClr val="tx2"/>
          </a:solidFill>
          <a:effectLst>
            <a:outerShdw blurRad="38100" dist="38100" dir="2700000" algn="tl">
              <a:srgbClr val="C0C0C0"/>
            </a:outerShdw>
          </a:effectLst>
          <a:latin typeface="方正粗黑宋简体" panose="02000000000000000000" charset="-122"/>
          <a:ea typeface="方正粗黑宋简体" panose="02000000000000000000"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257175" indent="-257175" algn="l" rtl="0" eaLnBrk="0" fontAlgn="base" hangingPunct="0">
        <a:spcBef>
          <a:spcPct val="15000"/>
        </a:spcBef>
        <a:spcAft>
          <a:spcPct val="0"/>
        </a:spcAft>
        <a:buClr>
          <a:schemeClr val="hlink"/>
        </a:buClr>
        <a:buSzPct val="75000"/>
        <a:buFont typeface="Wingdings" panose="05000000000000000000" pitchFamily="2" charset="2"/>
        <a:buChar char="v"/>
        <a:defRPr sz="2700" b="1">
          <a:solidFill>
            <a:schemeClr val="tx1"/>
          </a:solidFill>
          <a:effectLst>
            <a:outerShdw blurRad="38100" dist="38100" dir="2700000" algn="tl">
              <a:srgbClr val="C0C0C0"/>
            </a:outerShdw>
          </a:effectLst>
          <a:latin typeface="方正粗黑宋简体" panose="02000000000000000000" charset="-122"/>
          <a:ea typeface="方正粗黑宋简体" panose="02000000000000000000" charset="-122"/>
          <a:cs typeface="+mn-cs"/>
        </a:defRPr>
      </a:lvl1pPr>
      <a:lvl2pPr marL="557530" indent="-214630" algn="l" rtl="0" eaLnBrk="0" fontAlgn="base" hangingPunct="0">
        <a:spcBef>
          <a:spcPct val="15000"/>
        </a:spcBef>
        <a:spcAft>
          <a:spcPct val="0"/>
        </a:spcAft>
        <a:buClr>
          <a:schemeClr val="accent2"/>
        </a:buClr>
        <a:buSzPct val="85000"/>
        <a:buFont typeface="Wingdings" panose="05000000000000000000" pitchFamily="2" charset="2"/>
        <a:buChar char=""/>
        <a:defRPr sz="2400">
          <a:solidFill>
            <a:srgbClr val="3C3C5A"/>
          </a:solidFill>
          <a:latin typeface="方正粗黑宋简体" panose="02000000000000000000" charset="-122"/>
          <a:ea typeface="方正粗黑宋简体" panose="02000000000000000000" charset="-122"/>
        </a:defRPr>
      </a:lvl2pPr>
      <a:lvl3pPr marL="857250" indent="-171450" algn="l" rtl="0" eaLnBrk="0" fontAlgn="base" hangingPunct="0">
        <a:spcBef>
          <a:spcPct val="15000"/>
        </a:spcBef>
        <a:spcAft>
          <a:spcPct val="0"/>
        </a:spcAft>
        <a:buClr>
          <a:schemeClr val="hlink"/>
        </a:buClr>
        <a:buSzPct val="85000"/>
        <a:buFont typeface="Wingdings" panose="05000000000000000000" pitchFamily="2" charset="2"/>
        <a:buChar char="v"/>
        <a:defRPr sz="2700">
          <a:solidFill>
            <a:schemeClr val="tx2"/>
          </a:solidFill>
          <a:latin typeface="方正粗黑宋简体" panose="02000000000000000000" charset="-122"/>
          <a:ea typeface="方正粗黑宋简体" panose="02000000000000000000" charset="-122"/>
        </a:defRPr>
      </a:lvl3pPr>
      <a:lvl4pPr marL="1200150" indent="-171450" algn="l" rtl="0" eaLnBrk="0" fontAlgn="base" hangingPunct="0">
        <a:spcBef>
          <a:spcPct val="15000"/>
        </a:spcBef>
        <a:spcAft>
          <a:spcPct val="0"/>
        </a:spcAft>
        <a:buClr>
          <a:schemeClr val="accent2"/>
        </a:buClr>
        <a:buSzPct val="90000"/>
        <a:buFont typeface="Wingdings" panose="05000000000000000000" pitchFamily="2" charset="2"/>
        <a:buChar char=""/>
        <a:defRPr sz="2400">
          <a:solidFill>
            <a:schemeClr val="tx1"/>
          </a:solidFill>
          <a:latin typeface="方正粗黑宋简体" panose="02000000000000000000" charset="-122"/>
          <a:ea typeface="方正粗黑宋简体" panose="02000000000000000000" charset="-122"/>
        </a:defRPr>
      </a:lvl4pPr>
      <a:lvl5pPr marL="1543050" indent="-171450" algn="l" rtl="0" eaLnBrk="0" fontAlgn="base" hangingPunct="0">
        <a:spcBef>
          <a:spcPct val="15000"/>
        </a:spcBef>
        <a:spcAft>
          <a:spcPct val="0"/>
        </a:spcAft>
        <a:buClr>
          <a:schemeClr val="hlink"/>
        </a:buClr>
        <a:buSzPct val="85000"/>
        <a:buFont typeface="Wingdings" panose="05000000000000000000" pitchFamily="2" charset="2"/>
        <a:buChar char="v"/>
        <a:defRPr sz="2100">
          <a:solidFill>
            <a:schemeClr val="tx1"/>
          </a:solidFill>
          <a:latin typeface="方正粗黑宋简体" panose="02000000000000000000" charset="-122"/>
          <a:ea typeface="方正粗黑宋简体" panose="02000000000000000000" charset="-122"/>
        </a:defRPr>
      </a:lvl5pPr>
      <a:lvl6pPr marL="1885950" indent="-171450" algn="l" rtl="0" fontAlgn="base">
        <a:spcBef>
          <a:spcPct val="15000"/>
        </a:spcBef>
        <a:spcAft>
          <a:spcPct val="0"/>
        </a:spcAft>
        <a:buClr>
          <a:schemeClr val="hlink"/>
        </a:buClr>
        <a:buSzPct val="85000"/>
        <a:buFont typeface="Wingdings" panose="05000000000000000000" pitchFamily="2" charset="2"/>
        <a:buChar char="v"/>
        <a:defRPr sz="1500">
          <a:solidFill>
            <a:schemeClr val="tx1"/>
          </a:solidFill>
          <a:latin typeface="+mn-lt"/>
          <a:ea typeface="+mn-ea"/>
        </a:defRPr>
      </a:lvl6pPr>
      <a:lvl7pPr marL="2228850" indent="-171450" algn="l" rtl="0" fontAlgn="base">
        <a:spcBef>
          <a:spcPct val="15000"/>
        </a:spcBef>
        <a:spcAft>
          <a:spcPct val="0"/>
        </a:spcAft>
        <a:buClr>
          <a:schemeClr val="hlink"/>
        </a:buClr>
        <a:buSzPct val="85000"/>
        <a:buFont typeface="Wingdings" panose="05000000000000000000" pitchFamily="2" charset="2"/>
        <a:buChar char="v"/>
        <a:defRPr sz="1500">
          <a:solidFill>
            <a:schemeClr val="tx1"/>
          </a:solidFill>
          <a:latin typeface="+mn-lt"/>
          <a:ea typeface="+mn-ea"/>
        </a:defRPr>
      </a:lvl7pPr>
      <a:lvl8pPr marL="2571750" indent="-171450" algn="l" rtl="0" fontAlgn="base">
        <a:spcBef>
          <a:spcPct val="15000"/>
        </a:spcBef>
        <a:spcAft>
          <a:spcPct val="0"/>
        </a:spcAft>
        <a:buClr>
          <a:schemeClr val="hlink"/>
        </a:buClr>
        <a:buSzPct val="85000"/>
        <a:buFont typeface="Wingdings" panose="05000000000000000000" pitchFamily="2" charset="2"/>
        <a:buChar char="v"/>
        <a:defRPr sz="1500">
          <a:solidFill>
            <a:schemeClr val="tx1"/>
          </a:solidFill>
          <a:latin typeface="+mn-lt"/>
          <a:ea typeface="+mn-ea"/>
        </a:defRPr>
      </a:lvl8pPr>
      <a:lvl9pPr marL="2914650" indent="-171450" algn="l" rtl="0" fontAlgn="base">
        <a:spcBef>
          <a:spcPct val="15000"/>
        </a:spcBef>
        <a:spcAft>
          <a:spcPct val="0"/>
        </a:spcAft>
        <a:buClr>
          <a:schemeClr val="hlink"/>
        </a:buClr>
        <a:buSzPct val="85000"/>
        <a:buFont typeface="Wingdings" panose="05000000000000000000" pitchFamily="2" charset="2"/>
        <a:buChar char="v"/>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4572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lstStyle/>
          <a:p>
            <a:pPr lvl="0"/>
            <a:r>
              <a:rPr lang="en-US" altLang="zh-CN" smtClean="0"/>
              <a:t>Click to edit Master title style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sldNum" sz="quarter" idx="4"/>
          </p:nvPr>
        </p:nvSpPr>
        <p:spPr bwMode="auto">
          <a:xfrm>
            <a:off x="7010400" y="0"/>
            <a:ext cx="1905000" cy="457200"/>
          </a:xfrm>
          <a:prstGeom prst="rect">
            <a:avLst/>
          </a:prstGeom>
          <a:noFill/>
          <a:ln w="9525">
            <a:noFill/>
            <a:miter lim="800000"/>
          </a:ln>
        </p:spPr>
        <p:txBody>
          <a:bodyPr vert="horz" wrap="none" lIns="92075" tIns="46038" rIns="92075" bIns="46038" numCol="1" anchor="ctr" anchorCtr="0" compatLnSpc="1"/>
          <a:lstStyle>
            <a:lvl1pPr algn="r" eaLnBrk="0" hangingPunct="0">
              <a:defRPr sz="2000" b="0">
                <a:solidFill>
                  <a:srgbClr val="000000"/>
                </a:solidFill>
                <a:latin typeface="CordiaUPC" panose="020B0304020202020204" pitchFamily="34" charset="-34"/>
                <a:ea typeface="+mj-ea"/>
              </a:defRPr>
            </a:lvl1pPr>
          </a:lstStyle>
          <a:p>
            <a:pPr>
              <a:defRPr/>
            </a:pPr>
            <a:fld id="{096C59F2-ACE1-4042-A37D-5C8753D1AFA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762000" rtl="0" eaLnBrk="0" fontAlgn="base" hangingPunct="0">
        <a:spcBef>
          <a:spcPct val="0"/>
        </a:spcBef>
        <a:spcAft>
          <a:spcPct val="0"/>
        </a:spcAft>
        <a:defRPr sz="3600" b="1">
          <a:solidFill>
            <a:srgbClr val="990000"/>
          </a:solidFill>
          <a:latin typeface="+mj-lt"/>
          <a:ea typeface="+mj-ea"/>
          <a:cs typeface="+mj-cs"/>
        </a:defRPr>
      </a:lvl1pPr>
      <a:lvl2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2pPr>
      <a:lvl3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3pPr>
      <a:lvl4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4pPr>
      <a:lvl5pPr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5pPr>
      <a:lvl6pPr marL="4572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6pPr>
      <a:lvl7pPr marL="9144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7pPr>
      <a:lvl8pPr marL="13716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8pPr>
      <a:lvl9pPr marL="1828800" algn="l" defTabSz="762000" rtl="0" eaLnBrk="0" fontAlgn="base" hangingPunct="0">
        <a:spcBef>
          <a:spcPct val="0"/>
        </a:spcBef>
        <a:spcAft>
          <a:spcPct val="0"/>
        </a:spcAft>
        <a:defRPr sz="3600" b="1">
          <a:solidFill>
            <a:srgbClr val="990000"/>
          </a:solidFill>
          <a:latin typeface="Arial" panose="020B0604020202020204" pitchFamily="34" charset="0"/>
          <a:ea typeface="宋体" panose="02010600030101010101" pitchFamily="2" charset="-122"/>
        </a:defRPr>
      </a:lvl9pPr>
    </p:titleStyle>
    <p:bodyStyle>
      <a:lvl1pPr marL="342900" indent="-342900" algn="l" defTabSz="762000" rtl="0" eaLnBrk="0" fontAlgn="base" hangingPunct="0">
        <a:spcBef>
          <a:spcPct val="20000"/>
        </a:spcBef>
        <a:spcAft>
          <a:spcPct val="0"/>
        </a:spcAft>
        <a:buClr>
          <a:srgbClr val="990000"/>
        </a:buClr>
        <a:buFont typeface="Wingdings" panose="05000000000000000000" pitchFamily="2" charset="2"/>
        <a:buChar char="q"/>
        <a:defRPr sz="3600" b="1">
          <a:solidFill>
            <a:schemeClr val="tx1"/>
          </a:solidFill>
          <a:latin typeface="+mn-lt"/>
          <a:ea typeface="+mn-ea"/>
          <a:cs typeface="+mn-cs"/>
        </a:defRPr>
      </a:lvl1pPr>
      <a:lvl2pPr marL="742950" indent="-285750" algn="l" defTabSz="762000" rtl="0" eaLnBrk="0" fontAlgn="base" hangingPunct="0">
        <a:spcBef>
          <a:spcPct val="20000"/>
        </a:spcBef>
        <a:spcAft>
          <a:spcPct val="0"/>
        </a:spcAft>
        <a:buClr>
          <a:srgbClr val="990000"/>
        </a:buClr>
        <a:buFont typeface="Wingdings" panose="05000000000000000000" pitchFamily="2" charset="2"/>
        <a:buChar char="Ø"/>
        <a:defRPr sz="3200" b="1">
          <a:solidFill>
            <a:schemeClr val="tx1"/>
          </a:solidFill>
          <a:latin typeface="+mn-lt"/>
          <a:ea typeface="+mn-ea"/>
        </a:defRPr>
      </a:lvl2pPr>
      <a:lvl3pPr marL="1143000" indent="-228600" algn="l" defTabSz="762000" rtl="0" eaLnBrk="0" fontAlgn="base" hangingPunct="0">
        <a:spcBef>
          <a:spcPct val="20000"/>
        </a:spcBef>
        <a:spcAft>
          <a:spcPct val="0"/>
        </a:spcAft>
        <a:buClr>
          <a:srgbClr val="990000"/>
        </a:buClr>
        <a:buFont typeface="Wingdings" panose="05000000000000000000" pitchFamily="2" charset="2"/>
        <a:buChar char="ü"/>
        <a:defRPr sz="3200" b="1">
          <a:solidFill>
            <a:schemeClr val="tx1"/>
          </a:solidFill>
          <a:latin typeface="+mn-lt"/>
          <a:ea typeface="+mn-ea"/>
        </a:defRPr>
      </a:lvl3pPr>
      <a:lvl4pPr marL="1600200" indent="-228600" algn="l" defTabSz="762000" rtl="0" eaLnBrk="0" fontAlgn="base" hangingPunct="0">
        <a:spcBef>
          <a:spcPct val="20000"/>
        </a:spcBef>
        <a:spcAft>
          <a:spcPct val="0"/>
        </a:spcAft>
        <a:buClr>
          <a:srgbClr val="990000"/>
        </a:buClr>
        <a:buFont typeface="Wingdings" panose="05000000000000000000" pitchFamily="2" charset="2"/>
        <a:buChar char="n"/>
        <a:defRPr sz="3200" b="1">
          <a:solidFill>
            <a:schemeClr val="tx1"/>
          </a:solidFill>
          <a:latin typeface="+mn-lt"/>
          <a:ea typeface="+mn-ea"/>
        </a:defRPr>
      </a:lvl4pPr>
      <a:lvl5pPr marL="20574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5pPr>
      <a:lvl6pPr marL="25146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6pPr>
      <a:lvl7pPr marL="29718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7pPr>
      <a:lvl8pPr marL="34290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8pPr>
      <a:lvl9pPr marL="3886200" indent="-228600" algn="l" defTabSz="762000" rtl="0" eaLnBrk="0" fontAlgn="base" hangingPunct="0">
        <a:spcBef>
          <a:spcPct val="20000"/>
        </a:spcBef>
        <a:spcAft>
          <a:spcPct val="0"/>
        </a:spcAft>
        <a:buClr>
          <a:srgbClr val="990000"/>
        </a:buClr>
        <a:buFont typeface="Wingdings" panose="05000000000000000000" pitchFamily="2" charset="2"/>
        <a:buChar char="n"/>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noProof="1"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buFontTx/>
              <a:buNone/>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buFontTx/>
              <a:buNone/>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Lst>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8"/>
          <p:cNvPicPr>
            <a:picLocks noChangeAspect="1"/>
          </p:cNvPicPr>
          <p:nvPr/>
        </p:nvPicPr>
        <p:blipFill>
          <a:blip r:embed="rId15"/>
          <a:stretch>
            <a:fillRect/>
          </a:stretch>
        </p:blipFill>
        <p:spPr>
          <a:xfrm>
            <a:off x="0" y="0"/>
            <a:ext cx="9144000" cy="6858000"/>
          </a:xfrm>
          <a:prstGeom prst="rect">
            <a:avLst/>
          </a:prstGeom>
          <a:noFill/>
          <a:ln w="9525">
            <a:noFill/>
          </a:ln>
        </p:spPr>
      </p:pic>
      <p:sp>
        <p:nvSpPr>
          <p:cNvPr id="1027" name="KSO_BT1"/>
          <p:cNvSpPr>
            <a:spLocks noGrp="1"/>
          </p:cNvSpPr>
          <p:nvPr>
            <p:ph type="title"/>
          </p:nvPr>
        </p:nvSpPr>
        <p:spPr>
          <a:xfrm>
            <a:off x="479425" y="-26987"/>
            <a:ext cx="8231188" cy="698500"/>
          </a:xfrm>
          <a:prstGeom prst="rect">
            <a:avLst/>
          </a:prstGeom>
          <a:noFill/>
          <a:ln w="9525">
            <a:noFill/>
          </a:ln>
        </p:spPr>
        <p:txBody>
          <a:bodyPr anchor="b"/>
          <a:lstStyle/>
          <a:p>
            <a:pPr lvl="0"/>
            <a:r>
              <a:rPr lang="zh-CN" altLang="en-US" dirty="0"/>
              <a:t>单击此处编辑母版标题样式</a:t>
            </a:r>
            <a:endParaRPr lang="en-US" altLang="zh-CN" dirty="0"/>
          </a:p>
        </p:txBody>
      </p:sp>
      <p:sp>
        <p:nvSpPr>
          <p:cNvPr id="1028" name="KSO_BC1"/>
          <p:cNvSpPr>
            <a:spLocks noGrp="1"/>
          </p:cNvSpPr>
          <p:nvPr>
            <p:ph type="body"/>
          </p:nvPr>
        </p:nvSpPr>
        <p:spPr>
          <a:xfrm>
            <a:off x="479425" y="1166813"/>
            <a:ext cx="8221663" cy="5280025"/>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959696"/>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Lst>
  <p:hf sldNum="0" hdr="0" ftr="0" dt="0"/>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400" b="1" kern="1200">
          <a:solidFill>
            <a:srgbClr val="0000FF"/>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sz="2400" b="1"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defRPr sz="1400">
                <a:latin typeface="Arial" panose="020B0604020202020204" pitchFamily="34" charset="0"/>
                <a:ea typeface="宋体" panose="02010600030101010101" pitchFamily="2" charset="-122"/>
              </a:defRPr>
            </a:lvl1pPr>
          </a:lstStyle>
          <a:p>
            <a:pPr>
              <a:defRPr/>
            </a:pPr>
            <a:endParaRPr lang="en-US" altLang="zh-CN"/>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defRPr/>
            </a:pPr>
            <a:endParaRPr lang="en-US" altLang="zh-CN"/>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a:defRPr/>
            </a:pPr>
            <a:fld id="{07FB050E-5A2B-4D5E-A31E-B4BF46BBEEA9}"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7478A0B5-5E02-4D4B-809B-D4A44CDCE7A2}" type="datetimeFigureOut">
              <a:rPr lang="zh-CN" altLang="en-US" smtClean="0">
                <a:solidFill>
                  <a:srgbClr val="5F5F5F">
                    <a:tint val="75000"/>
                  </a:srgbClr>
                </a:solidFill>
                <a:latin typeface="Arial"/>
                <a:ea typeface="幼圆"/>
              </a:rPr>
              <a:pPr fontAlgn="auto">
                <a:spcBef>
                  <a:spcPts val="0"/>
                </a:spcBef>
                <a:spcAft>
                  <a:spcPts val="0"/>
                </a:spcAft>
              </a:pPr>
              <a:t>2023/9/19</a:t>
            </a:fld>
            <a:endParaRPr lang="zh-CN" altLang="en-US">
              <a:solidFill>
                <a:srgbClr val="5F5F5F">
                  <a:tint val="75000"/>
                </a:srgbClr>
              </a:solidFill>
              <a:latin typeface="Arial"/>
              <a:ea typeface="幼圆"/>
            </a:endParaRPr>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srgbClr val="5F5F5F">
                  <a:tint val="75000"/>
                </a:srgbClr>
              </a:solidFill>
              <a:latin typeface="Arial"/>
              <a:ea typeface="幼圆"/>
            </a:endParaRPr>
          </a:p>
        </p:txBody>
      </p:sp>
      <p:sp>
        <p:nvSpPr>
          <p:cNvPr id="6" name="KSO_FN"/>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2AE7B70-93DD-4E2E-8A24-15AEC669443B}" type="slidenum">
              <a:rPr lang="zh-CN" altLang="en-US" smtClean="0">
                <a:solidFill>
                  <a:srgbClr val="5F5F5F">
                    <a:tint val="75000"/>
                  </a:srgbClr>
                </a:solidFill>
                <a:latin typeface="Arial"/>
                <a:ea typeface="幼圆"/>
              </a:rPr>
              <a:pPr fontAlgn="auto">
                <a:spcBef>
                  <a:spcPts val="0"/>
                </a:spcBef>
                <a:spcAft>
                  <a:spcPts val="0"/>
                </a:spcAft>
              </a:pPr>
              <a:t>‹#›</a:t>
            </a:fld>
            <a:endParaRPr lang="zh-CN" altLang="en-US">
              <a:solidFill>
                <a:srgbClr val="5F5F5F">
                  <a:tint val="75000"/>
                </a:srgbClr>
              </a:solidFill>
              <a:latin typeface="Arial"/>
              <a:ea typeface="幼圆"/>
            </a:endParaRPr>
          </a:p>
        </p:txBody>
      </p:sp>
      <p:sp>
        <p:nvSpPr>
          <p:cNvPr id="2" name="KSO_BT1"/>
          <p:cNvSpPr>
            <a:spLocks noGrp="1"/>
          </p:cNvSpPr>
          <p:nvPr>
            <p:ph type="title"/>
          </p:nvPr>
        </p:nvSpPr>
        <p:spPr>
          <a:xfrm>
            <a:off x="419098" y="162557"/>
            <a:ext cx="8292045"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KSO_BC1"/>
          <p:cNvSpPr>
            <a:spLocks noGrp="1"/>
          </p:cNvSpPr>
          <p:nvPr>
            <p:ph type="body" idx="1"/>
          </p:nvPr>
        </p:nvSpPr>
        <p:spPr>
          <a:xfrm>
            <a:off x="419098" y="1166952"/>
            <a:ext cx="8292045" cy="530261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8" name="Rectangle 10"/>
          <p:cNvSpPr>
            <a:spLocks noChangeArrowheads="1"/>
          </p:cNvSpPr>
          <p:nvPr userDrawn="1"/>
        </p:nvSpPr>
        <p:spPr bwMode="auto">
          <a:xfrm>
            <a:off x="0" y="6484981"/>
            <a:ext cx="9144000" cy="381727"/>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pic>
        <p:nvPicPr>
          <p:cNvPr id="9" name="Picture 3" descr="C:\Users\Nir\Desktop\未vv标题-1.png"/>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t="7571" r="31361" b="36814"/>
          <a:stretch>
            <a:fillRect/>
          </a:stretch>
        </p:blipFill>
        <p:spPr bwMode="auto">
          <a:xfrm>
            <a:off x="7679556" y="5701012"/>
            <a:ext cx="1455735" cy="117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userDrawn="1"/>
        </p:nvSpPr>
        <p:spPr bwMode="auto">
          <a:xfrm>
            <a:off x="-8709" y="930280"/>
            <a:ext cx="9144000" cy="45719"/>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spTree>
    <p:extLst>
      <p:ext uri="{BB962C8B-B14F-4D97-AF65-F5344CB8AC3E}">
        <p14:creationId xmlns:p14="http://schemas.microsoft.com/office/powerpoint/2010/main" val="1125945197"/>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2800" b="0" i="0" kern="1200" baseline="0">
          <a:solidFill>
            <a:srgbClr val="C00000"/>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1"/>
        </a:buClr>
        <a:buSzPct val="80000"/>
        <a:buFont typeface="Wingdings 2" panose="05020102010507070707" pitchFamily="18" charset="2"/>
        <a:buChar char=""/>
        <a:defRPr lang="zh-CN" altLang="en-US" sz="2000" kern="1200" baseline="0" dirty="0" smtClean="0">
          <a:solidFill>
            <a:schemeClr val="accent1"/>
          </a:solidFill>
          <a:latin typeface="+mn-ea"/>
          <a:ea typeface="+mn-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tile tx="0" ty="0" sx="100000" sy="100000" flip="none" algn="tl"/>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250825" y="490538"/>
            <a:ext cx="8540750" cy="720725"/>
          </a:xfrm>
          <a:prstGeom prst="rect">
            <a:avLst/>
          </a:prstGeom>
          <a:noFill/>
          <a:ln>
            <a:noFill/>
          </a:ln>
          <a:effec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3"/>
          <p:cNvSpPr>
            <a:spLocks noGrp="1" noRot="1" noChangeArrowheads="1"/>
          </p:cNvSpPr>
          <p:nvPr>
            <p:ph type="body" idx="1"/>
          </p:nvPr>
        </p:nvSpPr>
        <p:spPr bwMode="auto">
          <a:xfrm>
            <a:off x="250825" y="1268413"/>
            <a:ext cx="8540750" cy="5184775"/>
          </a:xfrm>
          <a:prstGeom prst="rect">
            <a:avLst/>
          </a:prstGeom>
          <a:noFill/>
          <a:ln>
            <a:noFill/>
          </a:ln>
          <a:effec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auto">
              <a:spcAft>
                <a:spcPts val="0"/>
              </a:spcAft>
              <a:defRPr/>
            </a:pPr>
            <a:endParaRPr lang="en-US" altLang="zh-CN">
              <a:solidFill>
                <a:srgbClr val="005FBE"/>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auto">
              <a:spcAft>
                <a:spcPts val="0"/>
              </a:spcAft>
              <a:defRPr/>
            </a:pPr>
            <a:endParaRPr lang="en-US" altLang="zh-CN">
              <a:solidFill>
                <a:srgbClr val="005FBE"/>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lnSpc>
                <a:spcPct val="100000"/>
              </a:lnSpc>
              <a:spcBef>
                <a:spcPct val="0"/>
              </a:spcBef>
              <a:buClrTx/>
              <a:buSzTx/>
              <a:buFontTx/>
              <a:buNone/>
              <a:defRPr sz="1400" b="0">
                <a:latin typeface="Arial" panose="020B0604020202020204" pitchFamily="34" charset="0"/>
                <a:ea typeface="宋体" panose="02010600030101010101" pitchFamily="2" charset="-122"/>
              </a:defRPr>
            </a:lvl1pPr>
          </a:lstStyle>
          <a:p>
            <a:pPr fontAlgn="auto">
              <a:spcAft>
                <a:spcPts val="0"/>
              </a:spcAft>
              <a:defRPr/>
            </a:pPr>
            <a:fld id="{B051437E-2C02-4087-A6E9-7D5F97E6A953}" type="slidenum">
              <a:rPr lang="en-US" altLang="zh-CN">
                <a:solidFill>
                  <a:srgbClr val="005FBE"/>
                </a:solidFill>
              </a:rPr>
              <a:pPr fontAlgn="auto">
                <a:spcAft>
                  <a:spcPts val="0"/>
                </a:spcAft>
                <a:defRPr/>
              </a:pPr>
              <a:t>‹#›</a:t>
            </a:fld>
            <a:endParaRPr lang="en-US" altLang="zh-CN">
              <a:solidFill>
                <a:srgbClr val="005FBE"/>
              </a:solidFill>
            </a:endParaRPr>
          </a:p>
        </p:txBody>
      </p:sp>
    </p:spTree>
    <p:extLst>
      <p:ext uri="{BB962C8B-B14F-4D97-AF65-F5344CB8AC3E}">
        <p14:creationId xmlns:p14="http://schemas.microsoft.com/office/powerpoint/2010/main" val="3495654144"/>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arn(inVertical)">
                                      <p:cBhvr>
                                        <p:cTn id="7" dur="500"/>
                                        <p:tgtEl>
                                          <p:spTgt spid="5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3">
                                            <p:txEl>
                                              <p:pRg st="1" end="1"/>
                                            </p:txEl>
                                          </p:spTgt>
                                        </p:tgtEl>
                                        <p:attrNameLst>
                                          <p:attrName>style.visibility</p:attrName>
                                        </p:attrNameLst>
                                      </p:cBhvr>
                                      <p:to>
                                        <p:strVal val="visible"/>
                                      </p:to>
                                    </p:set>
                                    <p:animEffect transition="in" filter="barn(inVertical)">
                                      <p:cBhvr>
                                        <p:cTn id="12" dur="500"/>
                                        <p:tgtEl>
                                          <p:spTgt spid="512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animEffect transition="in" filter="barn(inVertical)">
                                      <p:cBhvr>
                                        <p:cTn id="15" dur="500"/>
                                        <p:tgtEl>
                                          <p:spTgt spid="512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123">
                                            <p:txEl>
                                              <p:pRg st="3" end="3"/>
                                            </p:txEl>
                                          </p:spTgt>
                                        </p:tgtEl>
                                        <p:attrNameLst>
                                          <p:attrName>style.visibility</p:attrName>
                                        </p:attrNameLst>
                                      </p:cBhvr>
                                      <p:to>
                                        <p:strVal val="visible"/>
                                      </p:to>
                                    </p:set>
                                    <p:animEffect transition="in" filter="barn(inVertical)">
                                      <p:cBhvr>
                                        <p:cTn id="18" dur="500"/>
                                        <p:tgtEl>
                                          <p:spTgt spid="512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123">
                                            <p:txEl>
                                              <p:pRg st="4" end="4"/>
                                            </p:txEl>
                                          </p:spTgt>
                                        </p:tgtEl>
                                        <p:attrNameLst>
                                          <p:attrName>style.visibility</p:attrName>
                                        </p:attrNameLst>
                                      </p:cBhvr>
                                      <p:to>
                                        <p:strVal val="visible"/>
                                      </p:to>
                                    </p:set>
                                    <p:animEffect transition="in" filter="barn(inVertical)">
                                      <p:cBhvr>
                                        <p:cTn id="21"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p:tmplLst>
          <p:tmpl lvl="1">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2">
            <p:tnLst>
              <p:par>
                <p:cTn presetID="16" presetClass="entr" presetSubtype="21" fill="hold" nodeType="click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3">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4">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 lvl="5">
            <p:tnLst>
              <p:par>
                <p:cTn presetID="16" presetClass="entr" presetSubtype="21" fill="hold" nodeType="withEffect">
                  <p:stCondLst>
                    <p:cond delay="0"/>
                  </p:stCondLst>
                  <p:childTnLst>
                    <p:set>
                      <p:cBhvr>
                        <p:cTn dur="1" fill="hold">
                          <p:stCondLst>
                            <p:cond delay="0"/>
                          </p:stCondLst>
                        </p:cTn>
                        <p:tgtEl>
                          <p:spTgt spid="5123"/>
                        </p:tgtEl>
                        <p:attrNameLst>
                          <p:attrName>style.visibility</p:attrName>
                        </p:attrNameLst>
                      </p:cBhvr>
                      <p:to>
                        <p:strVal val="visible"/>
                      </p:to>
                    </p:set>
                    <p:animEffect transition="in" filter="barn(inVertical)">
                      <p:cBhvr>
                        <p:cTn dur="500"/>
                        <p:tgtEl>
                          <p:spTgt spid="5123"/>
                        </p:tgtEl>
                      </p:cBhvr>
                    </p:animEffect>
                  </p:childTnLst>
                </p:cTn>
              </p:par>
            </p:tnLst>
          </p:tmpl>
        </p:tmplLst>
      </p:bldP>
    </p:bld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b="1">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b="1">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b="1">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7478A0B5-5E02-4D4B-809B-D4A44CDCE7A2}" type="datetimeFigureOut">
              <a:rPr lang="zh-CN" altLang="en-US" smtClean="0">
                <a:solidFill>
                  <a:srgbClr val="5F5F5F">
                    <a:tint val="75000"/>
                  </a:srgbClr>
                </a:solidFill>
                <a:latin typeface="Arial"/>
                <a:ea typeface="幼圆"/>
              </a:rPr>
              <a:pPr fontAlgn="auto">
                <a:spcBef>
                  <a:spcPts val="0"/>
                </a:spcBef>
                <a:spcAft>
                  <a:spcPts val="0"/>
                </a:spcAft>
              </a:pPr>
              <a:t>2023/9/19</a:t>
            </a:fld>
            <a:endParaRPr lang="zh-CN" altLang="en-US">
              <a:solidFill>
                <a:srgbClr val="5F5F5F">
                  <a:tint val="75000"/>
                </a:srgbClr>
              </a:solidFill>
              <a:latin typeface="Arial"/>
              <a:ea typeface="幼圆"/>
            </a:endParaRPr>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zh-CN" altLang="en-US">
              <a:solidFill>
                <a:srgbClr val="5F5F5F">
                  <a:tint val="75000"/>
                </a:srgbClr>
              </a:solidFill>
              <a:latin typeface="Arial"/>
              <a:ea typeface="幼圆"/>
            </a:endParaRPr>
          </a:p>
        </p:txBody>
      </p:sp>
      <p:sp>
        <p:nvSpPr>
          <p:cNvPr id="6" name="KSO_FN"/>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2AE7B70-93DD-4E2E-8A24-15AEC669443B}" type="slidenum">
              <a:rPr lang="zh-CN" altLang="en-US" smtClean="0">
                <a:solidFill>
                  <a:srgbClr val="5F5F5F">
                    <a:tint val="75000"/>
                  </a:srgbClr>
                </a:solidFill>
                <a:latin typeface="Arial"/>
                <a:ea typeface="幼圆"/>
              </a:rPr>
              <a:pPr fontAlgn="auto">
                <a:spcBef>
                  <a:spcPts val="0"/>
                </a:spcBef>
                <a:spcAft>
                  <a:spcPts val="0"/>
                </a:spcAft>
              </a:pPr>
              <a:t>‹#›</a:t>
            </a:fld>
            <a:endParaRPr lang="zh-CN" altLang="en-US">
              <a:solidFill>
                <a:srgbClr val="5F5F5F">
                  <a:tint val="75000"/>
                </a:srgbClr>
              </a:solidFill>
              <a:latin typeface="Arial"/>
              <a:ea typeface="幼圆"/>
            </a:endParaRPr>
          </a:p>
        </p:txBody>
      </p:sp>
      <p:sp>
        <p:nvSpPr>
          <p:cNvPr id="2" name="KSO_BT1"/>
          <p:cNvSpPr>
            <a:spLocks noGrp="1"/>
          </p:cNvSpPr>
          <p:nvPr>
            <p:ph type="title"/>
          </p:nvPr>
        </p:nvSpPr>
        <p:spPr>
          <a:xfrm>
            <a:off x="419098" y="162557"/>
            <a:ext cx="8292045"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KSO_BC1"/>
          <p:cNvSpPr>
            <a:spLocks noGrp="1"/>
          </p:cNvSpPr>
          <p:nvPr>
            <p:ph type="body" idx="1"/>
          </p:nvPr>
        </p:nvSpPr>
        <p:spPr>
          <a:xfrm>
            <a:off x="419098" y="1166952"/>
            <a:ext cx="8292045" cy="530261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8" name="Rectangle 10"/>
          <p:cNvSpPr>
            <a:spLocks noChangeArrowheads="1"/>
          </p:cNvSpPr>
          <p:nvPr userDrawn="1"/>
        </p:nvSpPr>
        <p:spPr bwMode="auto">
          <a:xfrm>
            <a:off x="0" y="6484981"/>
            <a:ext cx="9144000" cy="381727"/>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pic>
        <p:nvPicPr>
          <p:cNvPr id="9" name="Picture 3" descr="C:\Users\Nir\Desktop\未vv标题-1.png"/>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t="7571" r="31361" b="36814"/>
          <a:stretch>
            <a:fillRect/>
          </a:stretch>
        </p:blipFill>
        <p:spPr bwMode="auto">
          <a:xfrm>
            <a:off x="7679556" y="5701012"/>
            <a:ext cx="1455735" cy="117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userDrawn="1"/>
        </p:nvSpPr>
        <p:spPr bwMode="auto">
          <a:xfrm>
            <a:off x="-8709" y="930280"/>
            <a:ext cx="9144000" cy="45719"/>
          </a:xfrm>
          <a:prstGeom prst="rect">
            <a:avLst/>
          </a:prstGeom>
          <a:solidFill>
            <a:srgbClr val="FA24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panose="020B0604020202020204" pitchFamily="34" charset="0"/>
                <a:ea typeface="宋体" panose="02010600030101010101" pitchFamily="2" charset="-122"/>
              </a:defRPr>
            </a:lvl1pPr>
            <a:lvl2pPr marL="742950" indent="-285750" eaLnBrk="0" hangingPunct="0">
              <a:defRPr sz="1600" b="1">
                <a:solidFill>
                  <a:schemeClr val="tx1"/>
                </a:solidFill>
                <a:latin typeface="Arial" panose="020B0604020202020204" pitchFamily="34" charset="0"/>
                <a:ea typeface="宋体" panose="02010600030101010101" pitchFamily="2" charset="-122"/>
              </a:defRPr>
            </a:lvl2pPr>
            <a:lvl3pPr marL="1143000" indent="-228600" eaLnBrk="0" hangingPunct="0">
              <a:defRPr sz="1600" b="1">
                <a:solidFill>
                  <a:schemeClr val="tx1"/>
                </a:solidFill>
                <a:latin typeface="Arial" panose="020B0604020202020204" pitchFamily="34" charset="0"/>
                <a:ea typeface="宋体" panose="02010600030101010101" pitchFamily="2" charset="-122"/>
              </a:defRPr>
            </a:lvl3pPr>
            <a:lvl4pPr marL="1600200" indent="-228600" eaLnBrk="0" hangingPunct="0">
              <a:defRPr sz="1600" b="1">
                <a:solidFill>
                  <a:schemeClr val="tx1"/>
                </a:solidFill>
                <a:latin typeface="Arial" panose="020B0604020202020204" pitchFamily="34" charset="0"/>
                <a:ea typeface="宋体" panose="02010600030101010101" pitchFamily="2" charset="-122"/>
              </a:defRPr>
            </a:lvl4pPr>
            <a:lvl5pPr marL="2057400" indent="-228600" eaLnBrk="0" hangingPunct="0">
              <a:defRPr sz="1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pPr>
            <a:endParaRPr lang="zh-CN" altLang="en-US">
              <a:solidFill>
                <a:srgbClr val="5F5F5F"/>
              </a:solidFill>
            </a:endParaRPr>
          </a:p>
        </p:txBody>
      </p:sp>
    </p:spTree>
    <p:extLst>
      <p:ext uri="{BB962C8B-B14F-4D97-AF65-F5344CB8AC3E}">
        <p14:creationId xmlns:p14="http://schemas.microsoft.com/office/powerpoint/2010/main" val="954165662"/>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defTabSz="914400" rtl="0" eaLnBrk="1" latinLnBrk="0" hangingPunct="1">
        <a:lnSpc>
          <a:spcPct val="90000"/>
        </a:lnSpc>
        <a:spcBef>
          <a:spcPct val="0"/>
        </a:spcBef>
        <a:buNone/>
        <a:defRPr sz="2800" b="0" i="0" kern="1200" baseline="0">
          <a:solidFill>
            <a:srgbClr val="C00000"/>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1"/>
        </a:buClr>
        <a:buSzPct val="80000"/>
        <a:buFont typeface="Wingdings 2" panose="05020102010507070707" pitchFamily="18" charset="2"/>
        <a:buChar char=""/>
        <a:defRPr lang="zh-CN" altLang="en-US" sz="2000" kern="1200" baseline="0" dirty="0" smtClean="0">
          <a:solidFill>
            <a:schemeClr val="accent1"/>
          </a:solidFill>
          <a:latin typeface="+mn-ea"/>
          <a:ea typeface="+mn-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17475"/>
            <a:ext cx="77724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7088" y="908050"/>
            <a:ext cx="77724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9" descr="GIF-396"/>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0" y="457200"/>
            <a:ext cx="51054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a:defRPr/>
            </a:pPr>
            <a:endParaRPr kumimoji="1" lang="en-US" altLang="zh-CN" b="1">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a:defRPr/>
            </a:pPr>
            <a:endParaRPr kumimoji="1" lang="en-US" altLang="zh-CN" b="1">
              <a:solidFill>
                <a:srgbClr val="000000"/>
              </a:solidFill>
              <a:latin typeface="Times New Roman" panose="02020603050405020304"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a:defRPr/>
            </a:pPr>
            <a:fld id="{F4AF3F7F-03C1-45BF-AE7A-059B5416461B}" type="slidenum">
              <a:rPr kumimoji="1" lang="en-US" altLang="zh-CN" b="1">
                <a:solidFill>
                  <a:srgbClr val="000000"/>
                </a:solidFill>
                <a:latin typeface="Times New Roman" panose="02020603050405020304" pitchFamily="18" charset="0"/>
              </a:rPr>
              <a:t>‹#›</a:t>
            </a:fld>
            <a:endParaRPr kumimoji="1" lang="en-US" altLang="zh-CN" b="1">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p:blinds/>
  </p:transition>
  <p:timing>
    <p:tnLst>
      <p:par>
        <p:cTn id="1" dur="indefinite" restart="never" nodeType="tmRoot"/>
      </p:par>
    </p:tnLst>
  </p:timing>
  <p:hf hdr="0" ftr="0" dt="0"/>
  <p:txStyles>
    <p:titleStyle>
      <a:lvl1pPr algn="ctr" rtl="0" eaLnBrk="0" fontAlgn="base" hangingPunct="0">
        <a:spcBef>
          <a:spcPct val="0"/>
        </a:spcBef>
        <a:spcAft>
          <a:spcPct val="0"/>
        </a:spcAft>
        <a:defRPr kumimoji="1" sz="3200" b="1">
          <a:solidFill>
            <a:schemeClr val="tx2"/>
          </a:solidFill>
          <a:latin typeface="+mj-lt"/>
          <a:ea typeface="+mj-ea"/>
          <a:cs typeface="+mj-cs"/>
        </a:defRPr>
      </a:lvl1pPr>
      <a:lvl2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任意多边形 11"/>
          <p:cNvSpPr/>
          <p:nvPr/>
        </p:nvSpPr>
        <p:spPr bwMode="auto">
          <a:xfrm>
            <a:off x="0" y="6308725"/>
            <a:ext cx="611188" cy="549275"/>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pPr>
              <a:defRPr/>
            </a:pPr>
            <a:endParaRPr lang="zh-CN" altLang="en-US">
              <a:solidFill>
                <a:prstClr val="black"/>
              </a:solidFill>
              <a:latin typeface="Arial" panose="020B0604020202020204" pitchFamily="34" charset="0"/>
            </a:endParaRPr>
          </a:p>
        </p:txBody>
      </p:sp>
      <p:sp>
        <p:nvSpPr>
          <p:cNvPr id="14" name="直角三角形 13"/>
          <p:cNvSpPr/>
          <p:nvPr/>
        </p:nvSpPr>
        <p:spPr bwMode="auto">
          <a:xfrm>
            <a:off x="153" y="6788153"/>
            <a:ext cx="1692425" cy="69939"/>
          </a:xfrm>
          <a:prstGeom prst="rtTriangle">
            <a:avLst/>
          </a:prstGeom>
          <a:blipFill>
            <a:blip r:embed="rId1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smtClean="0"/>
              <a:t>单击此处编辑母版标题样式</a:t>
            </a:r>
            <a:endParaRPr lang="en-US"/>
          </a:p>
        </p:txBody>
      </p:sp>
      <p:sp>
        <p:nvSpPr>
          <p:cNvPr id="38919"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ea typeface="+mn-ea"/>
              </a:defRPr>
            </a:lvl1pPr>
          </a:lstStyle>
          <a:p>
            <a:pPr>
              <a:defRPr/>
            </a:pPr>
            <a:fld id="{3FAF58C2-CDA5-4445-8737-8CD7ADCAB4F6}" type="datetimeFigureOut">
              <a:rPr lang="zh-CN" altLang="en-US">
                <a:solidFill>
                  <a:prstClr val="black"/>
                </a:solidFill>
              </a:rPr>
              <a:t>2023/9/19</a:t>
            </a:fld>
            <a:endParaRPr lang="zh-CN" altLang="en-US">
              <a:solidFill>
                <a:prstClr val="black"/>
              </a:solidFill>
            </a:endParaRPr>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lstStyle>
          <a:p>
            <a:pPr>
              <a:defRPr/>
            </a:pPr>
            <a:endParaRPr lang="zh-CN" altLang="en-US">
              <a:solidFill>
                <a:prstClr val="black"/>
              </a:solidFill>
            </a:endParaRPr>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ea typeface="+mn-ea"/>
              </a:defRPr>
            </a:lvl1pPr>
          </a:lstStyle>
          <a:p>
            <a:pPr>
              <a:defRPr/>
            </a:pPr>
            <a:fld id="{C13DA0E6-2B26-474D-8810-A26E2DC38D1C}" type="slidenum">
              <a:rPr lang="zh-CN" altLang="en-US">
                <a:solidFill>
                  <a:prstClr val="black"/>
                </a:solidFill>
              </a:rPr>
              <a:t>‹#›</a:t>
            </a:fld>
            <a:endParaRPr lang="zh-CN" alt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2pPr>
      <a:lvl3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3pPr>
      <a:lvl4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4pPr>
      <a:lvl5pPr algn="l" rtl="0" eaLnBrk="0" fontAlgn="base" hangingPunct="0">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5pPr>
      <a:lvl6pPr marL="4572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6pPr>
      <a:lvl7pPr marL="9144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7pPr>
      <a:lvl8pPr marL="13716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8pPr>
      <a:lvl9pPr marL="1828800" algn="l" rtl="0" fontAlgn="base">
        <a:spcBef>
          <a:spcPct val="0"/>
        </a:spcBef>
        <a:spcAft>
          <a:spcPct val="0"/>
        </a:spcAft>
        <a:defRPr sz="4100" b="1">
          <a:solidFill>
            <a:schemeClr val="tx2"/>
          </a:solidFill>
          <a:latin typeface="Lucida Sans Unicode" panose="020B0602030504020204" pitchFamily="34" charset="0"/>
          <a:ea typeface="黑体" panose="02010609060101010101" pitchFamily="49" charset="-122"/>
        </a:defRPr>
      </a:lvl9pPr>
    </p:titleStyle>
    <p:bodyStyle>
      <a:lvl1pPr marL="365125" indent="-255905"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1030"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9155"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28" name="Picture 9" descr="GIF-396"/>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0" y="457200"/>
            <a:ext cx="51054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defRPr sz="1400">
                <a:ea typeface="宋体" panose="02010600030101010101" pitchFamily="2" charset="-122"/>
              </a:defRPr>
            </a:lvl1pPr>
          </a:lstStyle>
          <a:p>
            <a:pPr>
              <a:defRPr/>
            </a:pPr>
            <a:endParaRPr kumimoji="1" lang="en-US" altLang="zh-CN" b="1">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pPr>
              <a:defRPr/>
            </a:pPr>
            <a:endParaRPr kumimoji="1" lang="en-US" altLang="zh-CN" b="1">
              <a:solidFill>
                <a:srgbClr val="000000"/>
              </a:solidFill>
              <a:latin typeface="Times New Roman" panose="02020603050405020304"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a:defRPr/>
            </a:pPr>
            <a:fld id="{7F56174C-6B19-4A31-84FB-B56E0E8A7885}" type="slidenum">
              <a:rPr kumimoji="1" lang="en-US" altLang="zh-CN" b="1">
                <a:solidFill>
                  <a:srgbClr val="000000"/>
                </a:solidFill>
                <a:latin typeface="Times New Roman" panose="02020603050405020304" pitchFamily="18" charset="0"/>
              </a:rPr>
              <a:t>‹#›</a:t>
            </a:fld>
            <a:endParaRPr kumimoji="1" lang="en-US" altLang="zh-CN" b="1">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ransition>
    <p:blinds/>
  </p:transition>
  <p:timing>
    <p:tnLst>
      <p:par>
        <p:cTn id="1" dur="indefinite" restart="never" nodeType="tmRoot"/>
      </p:par>
    </p:tnLst>
  </p:timing>
  <p:hf hdr="0" ftr="0" dt="0"/>
  <p:txStyles>
    <p:titleStyle>
      <a:lvl1pPr algn="ctr" rtl="0" eaLnBrk="0" fontAlgn="base" hangingPunct="0">
        <a:spcBef>
          <a:spcPct val="0"/>
        </a:spcBef>
        <a:spcAft>
          <a:spcPct val="0"/>
        </a:spcAft>
        <a:defRPr kumimoji="1" sz="3200" b="1">
          <a:solidFill>
            <a:schemeClr val="tx2"/>
          </a:solidFill>
          <a:latin typeface="+mj-lt"/>
          <a:ea typeface="+mj-ea"/>
          <a:cs typeface="+mj-cs"/>
        </a:defRPr>
      </a:lvl1pPr>
      <a:lvl2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ChangeArrowheads="1"/>
          </p:cNvSpPr>
          <p:nvPr/>
        </p:nvSpPr>
        <p:spPr bwMode="ltGray">
          <a:xfrm>
            <a:off x="250825" y="476250"/>
            <a:ext cx="328613" cy="474663"/>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lgn="ctr">
              <a:defRPr/>
            </a:pPr>
            <a:endParaRPr kumimoji="1" lang="zh-CN" altLang="zh-CN" sz="2400">
              <a:solidFill>
                <a:srgbClr val="000000"/>
              </a:solidFill>
              <a:latin typeface="Tahoma" panose="020B0604030504040204" pitchFamily="34" charset="0"/>
            </a:endParaRPr>
          </a:p>
        </p:txBody>
      </p:sp>
      <p:sp>
        <p:nvSpPr>
          <p:cNvPr id="2051" name="Rectangle 9"/>
          <p:cNvSpPr>
            <a:spLocks noGrp="1" noChangeArrowheads="1"/>
          </p:cNvSpPr>
          <p:nvPr>
            <p:ph type="title"/>
          </p:nvPr>
        </p:nvSpPr>
        <p:spPr bwMode="auto">
          <a:xfrm>
            <a:off x="468313" y="188913"/>
            <a:ext cx="844073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p>
        </p:txBody>
      </p:sp>
      <p:sp>
        <p:nvSpPr>
          <p:cNvPr id="2052" name="Rectangle 10"/>
          <p:cNvSpPr>
            <a:spLocks noGrp="1" noChangeArrowheads="1"/>
          </p:cNvSpPr>
          <p:nvPr>
            <p:ph type="body" idx="1"/>
          </p:nvPr>
        </p:nvSpPr>
        <p:spPr bwMode="auto">
          <a:xfrm>
            <a:off x="1042988" y="17732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rtl="0" eaLnBrk="0" fontAlgn="base" hangingPunct="0">
        <a:spcBef>
          <a:spcPct val="0"/>
        </a:spcBef>
        <a:spcAft>
          <a:spcPct val="0"/>
        </a:spcAft>
        <a:defRPr sz="4400">
          <a:solidFill>
            <a:schemeClr val="hlink"/>
          </a:solidFill>
          <a:latin typeface="+mj-lt"/>
          <a:ea typeface="+mj-ea"/>
          <a:cs typeface="+mj-cs"/>
        </a:defRPr>
      </a:lvl1pPr>
      <a:lvl2pPr algn="l" rtl="0" eaLnBrk="0" fontAlgn="base" hangingPunct="0">
        <a:spcBef>
          <a:spcPct val="0"/>
        </a:spcBef>
        <a:spcAft>
          <a:spcPct val="0"/>
        </a:spcAft>
        <a:defRPr sz="4400">
          <a:solidFill>
            <a:schemeClr val="hlink"/>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400">
          <a:solidFill>
            <a:schemeClr val="hlink"/>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400">
          <a:solidFill>
            <a:schemeClr val="hlink"/>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400">
          <a:solidFill>
            <a:schemeClr val="hlink"/>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400">
          <a:solidFill>
            <a:srgbClr val="333399"/>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a:solidFill>
            <a:srgbClr val="000066"/>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a:solidFill>
            <a:srgbClr val="000066"/>
          </a:solidFill>
          <a:latin typeface="Tahoma" panose="020B0604030504040204" pitchFamily="34" charset="0"/>
          <a:ea typeface="宋体" panose="02010600030101010101"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a:solidFill>
            <a:srgbClr val="000066"/>
          </a:solidFill>
          <a:latin typeface="Tahoma" panose="020B0604030504040204" pitchFamily="34" charset="0"/>
          <a:ea typeface="宋体" panose="02010600030101010101"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a:solidFill>
            <a:srgbClr val="000066"/>
          </a:solidFill>
          <a:latin typeface="Tahoma" panose="020B0604030504040204" pitchFamily="34" charset="0"/>
          <a:ea typeface="宋体" panose="02010600030101010101"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a:solidFill>
            <a:srgbClr val="000066"/>
          </a:solidFill>
          <a:latin typeface="Tahoma" panose="020B0604030504040204" pitchFamily="34" charset="0"/>
          <a:ea typeface="宋体" panose="02010600030101010101" pitchFamily="2" charset="-122"/>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 name="Picture 9" descr="GIF-396"/>
          <p:cNvPicPr>
            <a:picLocks noChangeAspect="1" noChangeArrowheads="1" noCrop="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0" y="688190"/>
            <a:ext cx="4640540" cy="7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
          <p:cNvSpPr>
            <a:spLocks noGrp="1" noChangeArrowheads="1"/>
          </p:cNvSpPr>
          <p:nvPr>
            <p:ph type="title"/>
          </p:nvPr>
        </p:nvSpPr>
        <p:spPr bwMode="auto">
          <a:xfrm>
            <a:off x="579459" y="-19081"/>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p>
            <a:pPr lvl="0"/>
            <a:r>
              <a:rPr lang="zh-CN" altLang="en-US" smtClean="0"/>
              <a:t>单击此处编辑母版标题样式</a:t>
            </a:r>
          </a:p>
        </p:txBody>
      </p:sp>
      <p:sp>
        <p:nvSpPr>
          <p:cNvPr id="20" name="Rectangle 3"/>
          <p:cNvSpPr>
            <a:spLocks noGrp="1" noChangeArrowheads="1"/>
          </p:cNvSpPr>
          <p:nvPr>
            <p:ph type="body" idx="1"/>
          </p:nvPr>
        </p:nvSpPr>
        <p:spPr bwMode="auto">
          <a:xfrm>
            <a:off x="775814" y="888060"/>
            <a:ext cx="7064703" cy="4320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 name="Rectangle 6"/>
          <p:cNvSpPr>
            <a:spLocks noGrp="1" noChangeArrowheads="1"/>
          </p:cNvSpPr>
          <p:nvPr>
            <p:ph type="sldNum" sz="quarter" idx="4"/>
          </p:nvPr>
        </p:nvSpPr>
        <p:spPr bwMode="auto">
          <a:xfrm>
            <a:off x="6549569" y="5692826"/>
            <a:ext cx="1731545" cy="403329"/>
          </a:xfrm>
          <a:prstGeom prst="rect">
            <a:avLst/>
          </a:prstGeom>
        </p:spPr>
        <p:txBody>
          <a:bodyPr vert="horz" wrap="square" lIns="82040" tIns="41020" rIns="82040" bIns="41020" numCol="1" anchor="t" anchorCtr="0" compatLnSpc="1"/>
          <a:lstStyle>
            <a:lvl1pPr algn="r" eaLnBrk="1" hangingPunct="1">
              <a:defRPr kumimoji="0" sz="1300" b="1">
                <a:solidFill>
                  <a:srgbClr val="000000"/>
                </a:solidFill>
                <a:latin typeface="Arial" panose="020B0604020202020204" pitchFamily="34" charset="0"/>
                <a:ea typeface="宋体" panose="02010600030101010101" pitchFamily="2" charset="-122"/>
              </a:defRPr>
            </a:lvl1pPr>
          </a:lstStyle>
          <a:p>
            <a:pPr>
              <a:defRPr/>
            </a:pPr>
            <a:fld id="{922B9A28-9510-4A9C-AA33-11C93B2D6977}"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Lst>
  <p:transition/>
  <p:timing>
    <p:tnLst>
      <p:par>
        <p:cTn id="1" dur="indefinite" restart="never" nodeType="tmRoot"/>
      </p:par>
    </p:tnLst>
  </p:timing>
  <p:hf hdr="0" ftr="0" dt="0"/>
  <p:txStyles>
    <p:titleStyle>
      <a:lvl1pPr algn="l" defTabSz="911225" rtl="0" eaLnBrk="0" fontAlgn="base" hangingPunct="0">
        <a:spcBef>
          <a:spcPct val="0"/>
        </a:spcBef>
        <a:spcAft>
          <a:spcPct val="0"/>
        </a:spcAft>
        <a:defRPr sz="3200" b="1">
          <a:solidFill>
            <a:srgbClr val="FF0000"/>
          </a:solidFill>
          <a:latin typeface="宋体" panose="02010600030101010101" pitchFamily="2" charset="-122"/>
          <a:ea typeface="宋体" panose="02010600030101010101" pitchFamily="2" charset="-122"/>
          <a:cs typeface="+mj-cs"/>
        </a:defRPr>
      </a:lvl1pPr>
      <a:lvl2pPr algn="l" defTabSz="911225" rtl="0" eaLnBrk="0" fontAlgn="base" hangingPunct="0">
        <a:spcBef>
          <a:spcPct val="0"/>
        </a:spcBef>
        <a:spcAft>
          <a:spcPct val="0"/>
        </a:spcAft>
        <a:defRPr sz="2200" b="1">
          <a:solidFill>
            <a:schemeClr val="accent2"/>
          </a:solidFill>
          <a:latin typeface="Arial" panose="020B0604020202020204" pitchFamily="34" charset="0"/>
          <a:ea typeface="楷体_GB2312" panose="02010609030101010101" pitchFamily="49" charset="-122"/>
        </a:defRPr>
      </a:lvl2pPr>
      <a:lvl3pPr algn="l" defTabSz="911225" rtl="0" eaLnBrk="0" fontAlgn="base" hangingPunct="0">
        <a:spcBef>
          <a:spcPct val="0"/>
        </a:spcBef>
        <a:spcAft>
          <a:spcPct val="0"/>
        </a:spcAft>
        <a:defRPr sz="2200" b="1">
          <a:solidFill>
            <a:schemeClr val="accent2"/>
          </a:solidFill>
          <a:latin typeface="Arial" panose="020B0604020202020204" pitchFamily="34" charset="0"/>
          <a:ea typeface="楷体_GB2312" panose="02010609030101010101" pitchFamily="49" charset="-122"/>
        </a:defRPr>
      </a:lvl3pPr>
      <a:lvl4pPr algn="l" defTabSz="911225" rtl="0" eaLnBrk="0" fontAlgn="base" hangingPunct="0">
        <a:spcBef>
          <a:spcPct val="0"/>
        </a:spcBef>
        <a:spcAft>
          <a:spcPct val="0"/>
        </a:spcAft>
        <a:defRPr sz="2200" b="1">
          <a:solidFill>
            <a:schemeClr val="accent2"/>
          </a:solidFill>
          <a:latin typeface="Arial" panose="020B0604020202020204" pitchFamily="34" charset="0"/>
          <a:ea typeface="楷体_GB2312" panose="02010609030101010101" pitchFamily="49" charset="-122"/>
        </a:defRPr>
      </a:lvl4pPr>
      <a:lvl5pPr algn="l" defTabSz="911225" rtl="0" eaLnBrk="0" fontAlgn="base" hangingPunct="0">
        <a:spcBef>
          <a:spcPct val="0"/>
        </a:spcBef>
        <a:spcAft>
          <a:spcPct val="0"/>
        </a:spcAft>
        <a:defRPr sz="2200" b="1">
          <a:solidFill>
            <a:schemeClr val="accent2"/>
          </a:solidFill>
          <a:latin typeface="Arial" panose="020B0604020202020204" pitchFamily="34" charset="0"/>
          <a:ea typeface="楷体_GB2312" panose="02010609030101010101" pitchFamily="49" charset="-122"/>
        </a:defRPr>
      </a:lvl5pPr>
      <a:lvl6pPr marL="410210" algn="l" defTabSz="913765" rtl="0" fontAlgn="base">
        <a:spcBef>
          <a:spcPct val="0"/>
        </a:spcBef>
        <a:spcAft>
          <a:spcPct val="0"/>
        </a:spcAft>
        <a:defRPr sz="2200" b="1">
          <a:solidFill>
            <a:schemeClr val="tx2"/>
          </a:solidFill>
          <a:latin typeface="Arial" panose="020B0604020202020204" pitchFamily="34" charset="0"/>
          <a:ea typeface="楷体_GB2312" panose="02010609030101010101" pitchFamily="49" charset="-122"/>
        </a:defRPr>
      </a:lvl6pPr>
      <a:lvl7pPr marL="820420" algn="l" defTabSz="913765" rtl="0" fontAlgn="base">
        <a:spcBef>
          <a:spcPct val="0"/>
        </a:spcBef>
        <a:spcAft>
          <a:spcPct val="0"/>
        </a:spcAft>
        <a:defRPr sz="2200" b="1">
          <a:solidFill>
            <a:schemeClr val="tx2"/>
          </a:solidFill>
          <a:latin typeface="Arial" panose="020B0604020202020204" pitchFamily="34" charset="0"/>
          <a:ea typeface="楷体_GB2312" panose="02010609030101010101" pitchFamily="49" charset="-122"/>
        </a:defRPr>
      </a:lvl7pPr>
      <a:lvl8pPr marL="1229995" algn="l" defTabSz="913765" rtl="0" fontAlgn="base">
        <a:spcBef>
          <a:spcPct val="0"/>
        </a:spcBef>
        <a:spcAft>
          <a:spcPct val="0"/>
        </a:spcAft>
        <a:defRPr sz="2200" b="1">
          <a:solidFill>
            <a:schemeClr val="tx2"/>
          </a:solidFill>
          <a:latin typeface="Arial" panose="020B0604020202020204" pitchFamily="34" charset="0"/>
          <a:ea typeface="楷体_GB2312" panose="02010609030101010101" pitchFamily="49" charset="-122"/>
        </a:defRPr>
      </a:lvl8pPr>
      <a:lvl9pPr marL="1640205" algn="l" defTabSz="913765" rtl="0" fontAlgn="base">
        <a:spcBef>
          <a:spcPct val="0"/>
        </a:spcBef>
        <a:spcAft>
          <a:spcPct val="0"/>
        </a:spcAft>
        <a:defRPr sz="2200" b="1">
          <a:solidFill>
            <a:schemeClr val="tx2"/>
          </a:solidFill>
          <a:latin typeface="Arial" panose="020B0604020202020204" pitchFamily="34" charset="0"/>
          <a:ea typeface="楷体_GB2312" panose="02010609030101010101" pitchFamily="49" charset="-122"/>
        </a:defRPr>
      </a:lvl9pPr>
    </p:titleStyle>
    <p:bodyStyle>
      <a:lvl1pPr marL="154940" indent="-154940" algn="just" defTabSz="911225" rtl="0" eaLnBrk="0" fontAlgn="base" hangingPunct="0">
        <a:lnSpc>
          <a:spcPct val="110000"/>
        </a:lnSpc>
        <a:spcBef>
          <a:spcPct val="40000"/>
        </a:spcBef>
        <a:spcAft>
          <a:spcPct val="0"/>
        </a:spcAft>
        <a:buSzPct val="80000"/>
        <a:buFont typeface="Wingdings" panose="05000000000000000000" pitchFamily="2" charset="2"/>
        <a:buChar char="n"/>
        <a:defRPr sz="2900" b="1">
          <a:solidFill>
            <a:srgbClr val="0000FF"/>
          </a:solidFill>
          <a:latin typeface="Times New Roman" panose="02020603050405020304" pitchFamily="18" charset="0"/>
          <a:ea typeface="宋体" panose="02010600030101010101" pitchFamily="2" charset="-122"/>
          <a:cs typeface="Times New Roman" panose="02020603050405020304" pitchFamily="18" charset="0"/>
        </a:defRPr>
      </a:lvl1pPr>
      <a:lvl2pPr marL="473075" indent="-153670" algn="just" defTabSz="911225" rtl="0" eaLnBrk="0" fontAlgn="base" hangingPunct="0">
        <a:lnSpc>
          <a:spcPct val="110000"/>
        </a:lnSpc>
        <a:spcBef>
          <a:spcPct val="40000"/>
        </a:spcBef>
        <a:spcAft>
          <a:spcPct val="0"/>
        </a:spcAft>
        <a:buSzPct val="80000"/>
        <a:buFont typeface="Arial" panose="020B0604020202020204" pitchFamily="34" charset="0"/>
        <a:buChar char="–"/>
        <a:defRPr sz="2500" b="1">
          <a:solidFill>
            <a:srgbClr val="002060"/>
          </a:solidFill>
          <a:latin typeface="Times New Roman" panose="02020603050405020304" pitchFamily="18" charset="0"/>
          <a:ea typeface="宋体" panose="02010600030101010101" pitchFamily="2" charset="-122"/>
          <a:cs typeface="Times New Roman" panose="02020603050405020304" pitchFamily="18" charset="0"/>
        </a:defRPr>
      </a:lvl2pPr>
      <a:lvl3pPr marL="1150620" indent="-224790" algn="l" defTabSz="911225" rtl="0" eaLnBrk="0" fontAlgn="base" hangingPunct="0">
        <a:spcBef>
          <a:spcPct val="20000"/>
        </a:spcBef>
        <a:spcAft>
          <a:spcPct val="0"/>
        </a:spcAft>
        <a:buChar char="•"/>
        <a:defRPr sz="24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539875" indent="-224790" algn="l" defTabSz="911225" rtl="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1928495" indent="-224790" algn="l" defTabSz="911225" rtl="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340610" indent="-227965" algn="l" defTabSz="913765" rtl="0" fontAlgn="base">
        <a:spcBef>
          <a:spcPct val="20000"/>
        </a:spcBef>
        <a:spcAft>
          <a:spcPct val="0"/>
        </a:spcAft>
        <a:buChar char="»"/>
        <a:defRPr sz="2000">
          <a:solidFill>
            <a:schemeClr val="tx1"/>
          </a:solidFill>
          <a:latin typeface="+mn-lt"/>
          <a:ea typeface="宋体" panose="02010600030101010101" pitchFamily="2" charset="-122"/>
        </a:defRPr>
      </a:lvl6pPr>
      <a:lvl7pPr marL="2750820" indent="-227965" algn="l" defTabSz="913765" rtl="0" fontAlgn="base">
        <a:spcBef>
          <a:spcPct val="20000"/>
        </a:spcBef>
        <a:spcAft>
          <a:spcPct val="0"/>
        </a:spcAft>
        <a:buChar char="»"/>
        <a:defRPr sz="2000">
          <a:solidFill>
            <a:schemeClr val="tx1"/>
          </a:solidFill>
          <a:latin typeface="+mn-lt"/>
          <a:ea typeface="宋体" panose="02010600030101010101" pitchFamily="2" charset="-122"/>
        </a:defRPr>
      </a:lvl7pPr>
      <a:lvl8pPr marL="3161030" indent="-227965" algn="l" defTabSz="913765" rtl="0" fontAlgn="base">
        <a:spcBef>
          <a:spcPct val="20000"/>
        </a:spcBef>
        <a:spcAft>
          <a:spcPct val="0"/>
        </a:spcAft>
        <a:buChar char="»"/>
        <a:defRPr sz="2000">
          <a:solidFill>
            <a:schemeClr val="tx1"/>
          </a:solidFill>
          <a:latin typeface="+mn-lt"/>
          <a:ea typeface="宋体" panose="02010600030101010101" pitchFamily="2" charset="-122"/>
        </a:defRPr>
      </a:lvl8pPr>
      <a:lvl9pPr marL="3571240" indent="-227965" algn="l" defTabSz="913765" rtl="0" fontAlgn="base">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819785" rtl="0" eaLnBrk="1" latinLnBrk="0" hangingPunct="1">
        <a:defRPr sz="1600" kern="1200">
          <a:solidFill>
            <a:schemeClr val="tx1"/>
          </a:solidFill>
          <a:latin typeface="+mn-lt"/>
          <a:ea typeface="+mn-ea"/>
          <a:cs typeface="+mn-cs"/>
        </a:defRPr>
      </a:lvl1pPr>
      <a:lvl2pPr marL="410210" algn="l" defTabSz="819785" rtl="0" eaLnBrk="1" latinLnBrk="0" hangingPunct="1">
        <a:defRPr sz="1600" kern="1200">
          <a:solidFill>
            <a:schemeClr val="tx1"/>
          </a:solidFill>
          <a:latin typeface="+mn-lt"/>
          <a:ea typeface="+mn-ea"/>
          <a:cs typeface="+mn-cs"/>
        </a:defRPr>
      </a:lvl2pPr>
      <a:lvl3pPr marL="820420" algn="l" defTabSz="819785" rtl="0" eaLnBrk="1" latinLnBrk="0" hangingPunct="1">
        <a:defRPr sz="1600" kern="1200">
          <a:solidFill>
            <a:schemeClr val="tx1"/>
          </a:solidFill>
          <a:latin typeface="+mn-lt"/>
          <a:ea typeface="+mn-ea"/>
          <a:cs typeface="+mn-cs"/>
        </a:defRPr>
      </a:lvl3pPr>
      <a:lvl4pPr marL="1229995" algn="l" defTabSz="819785" rtl="0" eaLnBrk="1" latinLnBrk="0" hangingPunct="1">
        <a:defRPr sz="1600" kern="1200">
          <a:solidFill>
            <a:schemeClr val="tx1"/>
          </a:solidFill>
          <a:latin typeface="+mn-lt"/>
          <a:ea typeface="+mn-ea"/>
          <a:cs typeface="+mn-cs"/>
        </a:defRPr>
      </a:lvl4pPr>
      <a:lvl5pPr marL="1640205" algn="l" defTabSz="819785" rtl="0" eaLnBrk="1" latinLnBrk="0" hangingPunct="1">
        <a:defRPr sz="1600" kern="1200">
          <a:solidFill>
            <a:schemeClr val="tx1"/>
          </a:solidFill>
          <a:latin typeface="+mn-lt"/>
          <a:ea typeface="+mn-ea"/>
          <a:cs typeface="+mn-cs"/>
        </a:defRPr>
      </a:lvl5pPr>
      <a:lvl6pPr marL="2050415" algn="l" defTabSz="819785" rtl="0" eaLnBrk="1" latinLnBrk="0" hangingPunct="1">
        <a:defRPr sz="1600" kern="1200">
          <a:solidFill>
            <a:schemeClr val="tx1"/>
          </a:solidFill>
          <a:latin typeface="+mn-lt"/>
          <a:ea typeface="+mn-ea"/>
          <a:cs typeface="+mn-cs"/>
        </a:defRPr>
      </a:lvl6pPr>
      <a:lvl7pPr marL="2460625" algn="l" defTabSz="819785" rtl="0" eaLnBrk="1" latinLnBrk="0" hangingPunct="1">
        <a:defRPr sz="1600" kern="1200">
          <a:solidFill>
            <a:schemeClr val="tx1"/>
          </a:solidFill>
          <a:latin typeface="+mn-lt"/>
          <a:ea typeface="+mn-ea"/>
          <a:cs typeface="+mn-cs"/>
        </a:defRPr>
      </a:lvl7pPr>
      <a:lvl8pPr marL="2870200" algn="l" defTabSz="819785" rtl="0" eaLnBrk="1" latinLnBrk="0" hangingPunct="1">
        <a:defRPr sz="1600" kern="1200">
          <a:solidFill>
            <a:schemeClr val="tx1"/>
          </a:solidFill>
          <a:latin typeface="+mn-lt"/>
          <a:ea typeface="+mn-ea"/>
          <a:cs typeface="+mn-cs"/>
        </a:defRPr>
      </a:lvl8pPr>
      <a:lvl9pPr marL="3280410" algn="l" defTabSz="819785" rtl="0" eaLnBrk="1" latinLnBrk="0" hangingPunct="1">
        <a:defRPr sz="1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8"/>
          <p:cNvSpPr>
            <a:spLocks noGrp="1" noChangeArrowheads="1"/>
          </p:cNvSpPr>
          <p:nvPr>
            <p:ph type="title"/>
          </p:nvPr>
        </p:nvSpPr>
        <p:spPr bwMode="auto">
          <a:xfrm>
            <a:off x="406400" y="58738"/>
            <a:ext cx="775811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5123" name="Rectangle 9"/>
          <p:cNvSpPr>
            <a:spLocks noGrp="1" noChangeArrowheads="1"/>
          </p:cNvSpPr>
          <p:nvPr>
            <p:ph type="body" idx="1"/>
          </p:nvPr>
        </p:nvSpPr>
        <p:spPr bwMode="auto">
          <a:xfrm>
            <a:off x="457200" y="901700"/>
            <a:ext cx="8229600" cy="543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10"/>
          <p:cNvSpPr>
            <a:spLocks noChangeArrowheads="1"/>
          </p:cNvSpPr>
          <p:nvPr/>
        </p:nvSpPr>
        <p:spPr bwMode="gray">
          <a:xfrm rot="10800000">
            <a:off x="266700" y="679450"/>
            <a:ext cx="8277225" cy="28575"/>
          </a:xfrm>
          <a:prstGeom prst="rect">
            <a:avLst/>
          </a:prstGeom>
          <a:gradFill rotWithShape="0">
            <a:gsLst>
              <a:gs pos="0">
                <a:srgbClr val="3333FF"/>
              </a:gs>
              <a:gs pos="100000">
                <a:srgbClr val="F5F5F5"/>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kumimoji="1" lang="zh-CN" altLang="zh-CN" sz="2400">
              <a:solidFill>
                <a:srgbClr val="000000"/>
              </a:solidFill>
              <a:latin typeface="Tahoma" panose="020B0604030504040204" pitchFamily="34" charset="0"/>
            </a:endParaRPr>
          </a:p>
        </p:txBody>
      </p:sp>
      <p:sp>
        <p:nvSpPr>
          <p:cNvPr id="164879" name="Rectangle 15"/>
          <p:cNvSpPr>
            <a:spLocks noGrp="1" noChangeArrowheads="1"/>
          </p:cNvSpPr>
          <p:nvPr>
            <p:ph type="ftr" sz="quarter" idx="3"/>
          </p:nvPr>
        </p:nvSpPr>
        <p:spPr bwMode="auto">
          <a:xfrm>
            <a:off x="1955800" y="6483350"/>
            <a:ext cx="5676900" cy="374650"/>
          </a:xfrm>
          <a:prstGeom prst="rect">
            <a:avLst/>
          </a:prstGeom>
          <a:noFill/>
          <a:ln>
            <a:noFill/>
          </a:ln>
          <a:effectLst/>
        </p:spPr>
        <p:txBody>
          <a:bodyPr vert="horz" wrap="square" lIns="91440" tIns="45720" rIns="91440" bIns="45720" numCol="1" anchor="t" anchorCtr="0" compatLnSpc="1"/>
          <a:lstStyle>
            <a:lvl1pPr algn="ct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endParaRPr lang="en-US" altLang="zh-CN"/>
          </a:p>
        </p:txBody>
      </p:sp>
      <p:sp>
        <p:nvSpPr>
          <p:cNvPr id="164880" name="Rectangle 16"/>
          <p:cNvSpPr>
            <a:spLocks noGrp="1" noChangeArrowheads="1"/>
          </p:cNvSpPr>
          <p:nvPr>
            <p:ph type="dt" sz="half" idx="2"/>
          </p:nvPr>
        </p:nvSpPr>
        <p:spPr bwMode="auto">
          <a:xfrm>
            <a:off x="381000" y="6483350"/>
            <a:ext cx="1574800" cy="374650"/>
          </a:xfrm>
          <a:prstGeom prst="rect">
            <a:avLst/>
          </a:prstGeom>
          <a:noFill/>
          <a:ln>
            <a:noFill/>
          </a:ln>
          <a:effectLst/>
        </p:spPr>
        <p:txBody>
          <a:bodyPr vert="horz" wrap="square" lIns="91440" tIns="45720" rIns="91440" bIns="45720" numCol="1" anchor="t" anchorCtr="0" compatLnSpc="1"/>
          <a:lstStyle>
            <a:lvl1pPr>
              <a:spcBef>
                <a:spcPct val="0"/>
              </a:spcBef>
              <a:buClrTx/>
              <a:buSzTx/>
              <a:buFontTx/>
              <a:buNone/>
              <a:defRPr kumimoji="1" sz="1500" b="1">
                <a:solidFill>
                  <a:srgbClr val="3333FF"/>
                </a:solidFill>
                <a:latin typeface="微软雅黑" panose="020B0503020204020204" pitchFamily="34" charset="-122"/>
                <a:ea typeface="微软雅黑" panose="020B0503020204020204" pitchFamily="34" charset="-122"/>
              </a:defRPr>
            </a:lvl1pPr>
          </a:lstStyle>
          <a:p>
            <a:pPr>
              <a:defRPr/>
            </a:pPr>
            <a:fld id="{880CA8AF-58E8-45A6-A1BC-E73DA00B5C08}" type="datetime1">
              <a:rPr lang="zh-CN" altLang="en-US"/>
              <a:t>2023/9/19</a:t>
            </a:fld>
            <a:endParaRPr lang="en-US" altLang="zh-CN"/>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Lst>
  <p:timing>
    <p:tnLst>
      <p:par>
        <p:cTn id="1" dur="indefinite" restart="never" nodeType="tmRoot"/>
      </p:par>
    </p:tnLst>
  </p:timing>
  <p:hf hdr="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p"/>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Ø"/>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ü"/>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9.xml"/><Relationship Id="rId1" Type="http://schemas.openxmlformats.org/officeDocument/2006/relationships/slideLayout" Target="../slideLayouts/slideLayout253.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audio" Target="../media/audio3.wav"/></Relationships>
</file>

<file path=ppt/slides/_rels/slide10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50.xml"/><Relationship Id="rId1" Type="http://schemas.openxmlformats.org/officeDocument/2006/relationships/slideLayout" Target="../slideLayouts/slideLayout251.xml"/><Relationship Id="rId4" Type="http://schemas.openxmlformats.org/officeDocument/2006/relationships/audio" Target="../media/audio3.wav"/></Relationships>
</file>

<file path=ppt/slides/_rels/slide10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51.xml"/><Relationship Id="rId1" Type="http://schemas.openxmlformats.org/officeDocument/2006/relationships/slideLayout" Target="../slideLayouts/slideLayout257.xml"/><Relationship Id="rId4" Type="http://schemas.openxmlformats.org/officeDocument/2006/relationships/audio" Target="../media/audio2.wav"/></Relationships>
</file>

<file path=ppt/slides/_rels/slide103.xml.rels><?xml version="1.0" encoding="UTF-8" standalone="yes"?>
<Relationships xmlns="http://schemas.openxmlformats.org/package/2006/relationships"><Relationship Id="rId3" Type="http://schemas.openxmlformats.org/officeDocument/2006/relationships/hyperlink" Target="http://baike.baidu.com/view/21773.htm" TargetMode="External"/><Relationship Id="rId2" Type="http://schemas.openxmlformats.org/officeDocument/2006/relationships/notesSlide" Target="../notesSlides/notesSlide52.xml"/><Relationship Id="rId1" Type="http://schemas.openxmlformats.org/officeDocument/2006/relationships/slideLayout" Target="../slideLayouts/slideLayout2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22.xml"/><Relationship Id="rId1" Type="http://schemas.openxmlformats.org/officeDocument/2006/relationships/vmlDrawing" Target="../drawings/vmlDrawing23.vml"/><Relationship Id="rId5" Type="http://schemas.openxmlformats.org/officeDocument/2006/relationships/image" Target="../media/image189.wmf"/><Relationship Id="rId4" Type="http://schemas.openxmlformats.org/officeDocument/2006/relationships/oleObject" Target="../embeddings/oleObject29.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11.xml.rels><?xml version="1.0" encoding="UTF-8" standalone="yes"?>
<Relationships xmlns="http://schemas.openxmlformats.org/package/2006/relationships"><Relationship Id="rId3" Type="http://schemas.openxmlformats.org/officeDocument/2006/relationships/hyperlink" Target="http://www.dangdang.com/publish/%BF%C6%D1%A7%B3%F6%B0%E6%C9%E7_1"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91.w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92.wmf"/></Relationships>
</file>

<file path=ppt/slides/_rels/slide1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file:///E:\&#26032;&#24314;&#25991;&#20214;&#22841;\&#35745;&#31639;&#26426;&#36890;&#20449;&#32593;.ppt" TargetMode="Externa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1.wmf"/><Relationship Id="rId7" Type="http://schemas.openxmlformats.org/officeDocument/2006/relationships/image" Target="../media/image118.wmf"/><Relationship Id="rId2" Type="http://schemas.openxmlformats.org/officeDocument/2006/relationships/notesSlide" Target="../notesSlides/notesSlide63.xml"/><Relationship Id="rId1" Type="http://schemas.openxmlformats.org/officeDocument/2006/relationships/slideLayout" Target="../slideLayouts/slideLayout19.xml"/><Relationship Id="rId6" Type="http://schemas.openxmlformats.org/officeDocument/2006/relationships/image" Target="../media/image196.png"/><Relationship Id="rId5" Type="http://schemas.openxmlformats.org/officeDocument/2006/relationships/image" Target="../media/image195.jpeg"/><Relationship Id="rId4" Type="http://schemas.openxmlformats.org/officeDocument/2006/relationships/image" Target="../media/image194.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19.xml"/></Relationships>
</file>

<file path=ppt/slides/_rels/slide130.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7.xml.rels><?xml version="1.0" encoding="UTF-8" standalone="yes"?>
<Relationships xmlns="http://schemas.openxmlformats.org/package/2006/relationships"><Relationship Id="rId3" Type="http://schemas.openxmlformats.org/officeDocument/2006/relationships/hyperlink" Target="http://baike.baidu.com/view/729955.htm" TargetMode="External"/><Relationship Id="rId2" Type="http://schemas.openxmlformats.org/officeDocument/2006/relationships/notesSlide" Target="../notesSlides/notesSlide65.xml"/><Relationship Id="rId1" Type="http://schemas.openxmlformats.org/officeDocument/2006/relationships/slideLayout" Target="../slideLayouts/slideLayout7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7.xml"/><Relationship Id="rId7" Type="http://schemas.openxmlformats.org/officeDocument/2006/relationships/image" Target="../media/image25.wmf"/><Relationship Id="rId2" Type="http://schemas.openxmlformats.org/officeDocument/2006/relationships/slideLayout" Target="../slideLayouts/slideLayout31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7.jpeg"/><Relationship Id="rId10" Type="http://schemas.openxmlformats.org/officeDocument/2006/relationships/image" Target="../media/image29.jpeg"/><Relationship Id="rId4" Type="http://schemas.openxmlformats.org/officeDocument/2006/relationships/image" Target="../media/image26.jpeg"/><Relationship Id="rId9" Type="http://schemas.openxmlformats.org/officeDocument/2006/relationships/image" Target="../media/image23.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1.xml"/></Relationships>
</file>

<file path=ppt/slides/_rels/slide14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6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1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6.xml"/><Relationship Id="rId1" Type="http://schemas.openxmlformats.org/officeDocument/2006/relationships/vmlDrawing" Target="../drawings/vmlDrawing26.vml"/><Relationship Id="rId5" Type="http://schemas.openxmlformats.org/officeDocument/2006/relationships/image" Target="../media/image198.wmf"/><Relationship Id="rId4" Type="http://schemas.openxmlformats.org/officeDocument/2006/relationships/oleObject" Target="../embeddings/oleObject32.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81.xml"/></Relationships>
</file>

<file path=ppt/slides/_rels/slide15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319.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3.bin"/><Relationship Id="rId4" Type="http://schemas.openxmlformats.org/officeDocument/2006/relationships/image" Target="../media/image31.wmf"/></Relationships>
</file>

<file path=ppt/slides/_rels/slide16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1.xml"/></Relationships>
</file>

<file path=ppt/slides/_rels/slide1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4.png"/><Relationship Id="rId1" Type="http://schemas.openxmlformats.org/officeDocument/2006/relationships/slideLayout" Target="../slideLayouts/slideLayout8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9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6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20.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2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22.xml"/><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12.xml"/><Relationship Id="rId7" Type="http://schemas.openxmlformats.org/officeDocument/2006/relationships/image" Target="../media/image38.wmf"/><Relationship Id="rId2" Type="http://schemas.openxmlformats.org/officeDocument/2006/relationships/slideLayout" Target="../slideLayouts/slideLayout22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37.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13" Type="http://schemas.openxmlformats.org/officeDocument/2006/relationships/image" Target="../media/image47.emf"/><Relationship Id="rId18" Type="http://schemas.openxmlformats.org/officeDocument/2006/relationships/image" Target="../media/image52.emf"/><Relationship Id="rId26" Type="http://schemas.openxmlformats.org/officeDocument/2006/relationships/image" Target="../media/image60.emf"/><Relationship Id="rId39" Type="http://schemas.openxmlformats.org/officeDocument/2006/relationships/image" Target="../media/image73.emf"/><Relationship Id="rId3" Type="http://schemas.openxmlformats.org/officeDocument/2006/relationships/notesSlide" Target="../notesSlides/notesSlide13.xml"/><Relationship Id="rId21" Type="http://schemas.openxmlformats.org/officeDocument/2006/relationships/image" Target="../media/image55.emf"/><Relationship Id="rId34" Type="http://schemas.openxmlformats.org/officeDocument/2006/relationships/image" Target="../media/image68.emf"/><Relationship Id="rId42" Type="http://schemas.openxmlformats.org/officeDocument/2006/relationships/image" Target="../media/image76.emf"/><Relationship Id="rId47" Type="http://schemas.openxmlformats.org/officeDocument/2006/relationships/image" Target="../media/image81.emf"/><Relationship Id="rId50" Type="http://schemas.openxmlformats.org/officeDocument/2006/relationships/image" Target="../media/image84.emf"/><Relationship Id="rId7" Type="http://schemas.openxmlformats.org/officeDocument/2006/relationships/image" Target="../media/image41.emf"/><Relationship Id="rId12" Type="http://schemas.openxmlformats.org/officeDocument/2006/relationships/image" Target="../media/image46.emf"/><Relationship Id="rId17" Type="http://schemas.openxmlformats.org/officeDocument/2006/relationships/image" Target="../media/image51.emf"/><Relationship Id="rId25" Type="http://schemas.openxmlformats.org/officeDocument/2006/relationships/image" Target="../media/image59.emf"/><Relationship Id="rId33" Type="http://schemas.openxmlformats.org/officeDocument/2006/relationships/image" Target="../media/image67.emf"/><Relationship Id="rId38" Type="http://schemas.openxmlformats.org/officeDocument/2006/relationships/image" Target="../media/image72.emf"/><Relationship Id="rId46" Type="http://schemas.openxmlformats.org/officeDocument/2006/relationships/image" Target="../media/image80.emf"/><Relationship Id="rId2" Type="http://schemas.openxmlformats.org/officeDocument/2006/relationships/slideLayout" Target="../slideLayouts/slideLayout222.xml"/><Relationship Id="rId16" Type="http://schemas.openxmlformats.org/officeDocument/2006/relationships/image" Target="../media/image50.emf"/><Relationship Id="rId20" Type="http://schemas.openxmlformats.org/officeDocument/2006/relationships/image" Target="../media/image54.emf"/><Relationship Id="rId29" Type="http://schemas.openxmlformats.org/officeDocument/2006/relationships/image" Target="../media/image63.emf"/><Relationship Id="rId41" Type="http://schemas.openxmlformats.org/officeDocument/2006/relationships/image" Target="../media/image75.emf"/><Relationship Id="rId1" Type="http://schemas.openxmlformats.org/officeDocument/2006/relationships/vmlDrawing" Target="../drawings/vmlDrawing4.vml"/><Relationship Id="rId6" Type="http://schemas.openxmlformats.org/officeDocument/2006/relationships/image" Target="../media/image40.emf"/><Relationship Id="rId11" Type="http://schemas.openxmlformats.org/officeDocument/2006/relationships/image" Target="../media/image45.emf"/><Relationship Id="rId24" Type="http://schemas.openxmlformats.org/officeDocument/2006/relationships/image" Target="../media/image58.emf"/><Relationship Id="rId32" Type="http://schemas.openxmlformats.org/officeDocument/2006/relationships/image" Target="../media/image66.emf"/><Relationship Id="rId37" Type="http://schemas.openxmlformats.org/officeDocument/2006/relationships/image" Target="../media/image71.emf"/><Relationship Id="rId40" Type="http://schemas.openxmlformats.org/officeDocument/2006/relationships/image" Target="../media/image74.emf"/><Relationship Id="rId45" Type="http://schemas.openxmlformats.org/officeDocument/2006/relationships/image" Target="../media/image79.emf"/><Relationship Id="rId53" Type="http://schemas.openxmlformats.org/officeDocument/2006/relationships/image" Target="../media/image87.emf"/><Relationship Id="rId5" Type="http://schemas.openxmlformats.org/officeDocument/2006/relationships/image" Target="../media/image39.wmf"/><Relationship Id="rId15" Type="http://schemas.openxmlformats.org/officeDocument/2006/relationships/image" Target="../media/image49.emf"/><Relationship Id="rId23" Type="http://schemas.openxmlformats.org/officeDocument/2006/relationships/image" Target="../media/image57.emf"/><Relationship Id="rId28" Type="http://schemas.openxmlformats.org/officeDocument/2006/relationships/image" Target="../media/image62.emf"/><Relationship Id="rId36" Type="http://schemas.openxmlformats.org/officeDocument/2006/relationships/image" Target="../media/image70.emf"/><Relationship Id="rId49" Type="http://schemas.openxmlformats.org/officeDocument/2006/relationships/image" Target="../media/image83.emf"/><Relationship Id="rId10" Type="http://schemas.openxmlformats.org/officeDocument/2006/relationships/image" Target="../media/image44.emf"/><Relationship Id="rId19" Type="http://schemas.openxmlformats.org/officeDocument/2006/relationships/image" Target="../media/image53.emf"/><Relationship Id="rId31" Type="http://schemas.openxmlformats.org/officeDocument/2006/relationships/image" Target="../media/image65.emf"/><Relationship Id="rId44" Type="http://schemas.openxmlformats.org/officeDocument/2006/relationships/image" Target="../media/image78.emf"/><Relationship Id="rId52" Type="http://schemas.openxmlformats.org/officeDocument/2006/relationships/image" Target="../media/image86.emf"/><Relationship Id="rId4" Type="http://schemas.openxmlformats.org/officeDocument/2006/relationships/oleObject" Target="../embeddings/oleObject7.bin"/><Relationship Id="rId9" Type="http://schemas.openxmlformats.org/officeDocument/2006/relationships/image" Target="../media/image43.emf"/><Relationship Id="rId14" Type="http://schemas.openxmlformats.org/officeDocument/2006/relationships/image" Target="../media/image48.emf"/><Relationship Id="rId22" Type="http://schemas.openxmlformats.org/officeDocument/2006/relationships/image" Target="../media/image56.emf"/><Relationship Id="rId27" Type="http://schemas.openxmlformats.org/officeDocument/2006/relationships/image" Target="../media/image61.emf"/><Relationship Id="rId30" Type="http://schemas.openxmlformats.org/officeDocument/2006/relationships/image" Target="../media/image64.emf"/><Relationship Id="rId35" Type="http://schemas.openxmlformats.org/officeDocument/2006/relationships/image" Target="../media/image69.emf"/><Relationship Id="rId43" Type="http://schemas.openxmlformats.org/officeDocument/2006/relationships/image" Target="../media/image77.emf"/><Relationship Id="rId48" Type="http://schemas.openxmlformats.org/officeDocument/2006/relationships/image" Target="../media/image82.emf"/><Relationship Id="rId8" Type="http://schemas.openxmlformats.org/officeDocument/2006/relationships/image" Target="../media/image42.emf"/><Relationship Id="rId51" Type="http://schemas.openxmlformats.org/officeDocument/2006/relationships/image" Target="../media/image8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8.xml"/><Relationship Id="rId1" Type="http://schemas.openxmlformats.org/officeDocument/2006/relationships/vmlDrawing" Target="../drawings/vmlDrawing5.vml"/><Relationship Id="rId5" Type="http://schemas.openxmlformats.org/officeDocument/2006/relationships/image" Target="../media/image88.emf"/><Relationship Id="rId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2.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7.xml"/><Relationship Id="rId1" Type="http://schemas.openxmlformats.org/officeDocument/2006/relationships/slideLayout" Target="../slideLayouts/slideLayout222.xml"/><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90.jpeg"/><Relationship Id="rId1" Type="http://schemas.openxmlformats.org/officeDocument/2006/relationships/slideLayout" Target="../slideLayouts/slideLayout220.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20.xml"/><Relationship Id="rId5" Type="http://schemas.openxmlformats.org/officeDocument/2006/relationships/image" Target="../media/image93.jpeg"/><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18.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220.xml"/><Relationship Id="rId5" Type="http://schemas.openxmlformats.org/officeDocument/2006/relationships/image" Target="../media/image93.jpe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20.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20.xml"/></Relationships>
</file>

<file path=ppt/slides/_rels/slide3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1.xml"/><Relationship Id="rId1" Type="http://schemas.openxmlformats.org/officeDocument/2006/relationships/slideLayout" Target="../slideLayouts/slideLayout22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27.xml"/><Relationship Id="rId4" Type="http://schemas.openxmlformats.org/officeDocument/2006/relationships/image" Target="../media/image103.jpeg"/></Relationships>
</file>

<file path=ppt/slides/_rels/slide4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27.xml"/></Relationships>
</file>

<file path=ppt/slides/_rels/slide4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27.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5.xml"/><Relationship Id="rId1" Type="http://schemas.openxmlformats.org/officeDocument/2006/relationships/slideLayout" Target="../slideLayouts/slideLayout220.xml"/><Relationship Id="rId5" Type="http://schemas.openxmlformats.org/officeDocument/2006/relationships/image" Target="../media/image108.jpeg"/><Relationship Id="rId4" Type="http://schemas.openxmlformats.org/officeDocument/2006/relationships/hyperlink" Target="http://china.alibaba.com/offer/view_pics.htm?offer_subject=%CF%D6%BB%F5%B9%A9%D3%A6%B4%C5%CA%AF%B5%E7%BB%B0%BB%FA%A3%AC%BD%BB%BB%BB%BB%FA%A3%AC%B1%BB%B8%B4%CF%DF(%CD%BC)&amp;view_url=p1Src=http://img.china.alibaba.com/img/offer/16/50/65/09/16506509&amp;tracelog=jy_picbar_from_sale_detail_img" TargetMode="External"/></Relationships>
</file>

<file path=ppt/slides/_rels/slide44.xml.rels><?xml version="1.0" encoding="UTF-8" standalone="yes"?>
<Relationships xmlns="http://schemas.openxmlformats.org/package/2006/relationships"><Relationship Id="rId13" Type="http://schemas.openxmlformats.org/officeDocument/2006/relationships/image" Target="../media/image51.emf"/><Relationship Id="rId18" Type="http://schemas.openxmlformats.org/officeDocument/2006/relationships/image" Target="../media/image56.emf"/><Relationship Id="rId26" Type="http://schemas.openxmlformats.org/officeDocument/2006/relationships/image" Target="../media/image64.emf"/><Relationship Id="rId39" Type="http://schemas.openxmlformats.org/officeDocument/2006/relationships/image" Target="../media/image77.emf"/><Relationship Id="rId3" Type="http://schemas.openxmlformats.org/officeDocument/2006/relationships/image" Target="../media/image41.emf"/><Relationship Id="rId21" Type="http://schemas.openxmlformats.org/officeDocument/2006/relationships/image" Target="../media/image59.emf"/><Relationship Id="rId34" Type="http://schemas.openxmlformats.org/officeDocument/2006/relationships/image" Target="../media/image72.emf"/><Relationship Id="rId42" Type="http://schemas.openxmlformats.org/officeDocument/2006/relationships/image" Target="../media/image80.emf"/><Relationship Id="rId47" Type="http://schemas.openxmlformats.org/officeDocument/2006/relationships/image" Target="../media/image85.emf"/><Relationship Id="rId7" Type="http://schemas.openxmlformats.org/officeDocument/2006/relationships/image" Target="../media/image45.emf"/><Relationship Id="rId12" Type="http://schemas.openxmlformats.org/officeDocument/2006/relationships/image" Target="../media/image50.emf"/><Relationship Id="rId17" Type="http://schemas.openxmlformats.org/officeDocument/2006/relationships/image" Target="../media/image55.emf"/><Relationship Id="rId25" Type="http://schemas.openxmlformats.org/officeDocument/2006/relationships/image" Target="../media/image63.emf"/><Relationship Id="rId33" Type="http://schemas.openxmlformats.org/officeDocument/2006/relationships/image" Target="../media/image71.emf"/><Relationship Id="rId38" Type="http://schemas.openxmlformats.org/officeDocument/2006/relationships/image" Target="../media/image76.emf"/><Relationship Id="rId46" Type="http://schemas.openxmlformats.org/officeDocument/2006/relationships/image" Target="../media/image84.emf"/><Relationship Id="rId2" Type="http://schemas.openxmlformats.org/officeDocument/2006/relationships/image" Target="../media/image40.emf"/><Relationship Id="rId16" Type="http://schemas.openxmlformats.org/officeDocument/2006/relationships/image" Target="../media/image54.emf"/><Relationship Id="rId20" Type="http://schemas.openxmlformats.org/officeDocument/2006/relationships/image" Target="../media/image58.emf"/><Relationship Id="rId29" Type="http://schemas.openxmlformats.org/officeDocument/2006/relationships/image" Target="../media/image67.emf"/><Relationship Id="rId41" Type="http://schemas.openxmlformats.org/officeDocument/2006/relationships/image" Target="../media/image79.emf"/><Relationship Id="rId1" Type="http://schemas.openxmlformats.org/officeDocument/2006/relationships/slideLayout" Target="../slideLayouts/slideLayout220.xml"/><Relationship Id="rId6" Type="http://schemas.openxmlformats.org/officeDocument/2006/relationships/image" Target="../media/image44.emf"/><Relationship Id="rId11" Type="http://schemas.openxmlformats.org/officeDocument/2006/relationships/image" Target="../media/image49.emf"/><Relationship Id="rId24" Type="http://schemas.openxmlformats.org/officeDocument/2006/relationships/image" Target="../media/image62.emf"/><Relationship Id="rId32" Type="http://schemas.openxmlformats.org/officeDocument/2006/relationships/image" Target="../media/image70.emf"/><Relationship Id="rId37" Type="http://schemas.openxmlformats.org/officeDocument/2006/relationships/image" Target="../media/image75.emf"/><Relationship Id="rId40" Type="http://schemas.openxmlformats.org/officeDocument/2006/relationships/image" Target="../media/image78.emf"/><Relationship Id="rId45" Type="http://schemas.openxmlformats.org/officeDocument/2006/relationships/image" Target="../media/image83.emf"/><Relationship Id="rId5" Type="http://schemas.openxmlformats.org/officeDocument/2006/relationships/image" Target="../media/image43.emf"/><Relationship Id="rId15" Type="http://schemas.openxmlformats.org/officeDocument/2006/relationships/image" Target="../media/image53.emf"/><Relationship Id="rId23" Type="http://schemas.openxmlformats.org/officeDocument/2006/relationships/image" Target="../media/image61.emf"/><Relationship Id="rId28" Type="http://schemas.openxmlformats.org/officeDocument/2006/relationships/image" Target="../media/image66.emf"/><Relationship Id="rId36" Type="http://schemas.openxmlformats.org/officeDocument/2006/relationships/image" Target="../media/image74.emf"/><Relationship Id="rId49" Type="http://schemas.openxmlformats.org/officeDocument/2006/relationships/image" Target="../media/image87.emf"/><Relationship Id="rId10" Type="http://schemas.openxmlformats.org/officeDocument/2006/relationships/image" Target="../media/image48.emf"/><Relationship Id="rId19" Type="http://schemas.openxmlformats.org/officeDocument/2006/relationships/image" Target="../media/image57.emf"/><Relationship Id="rId31" Type="http://schemas.openxmlformats.org/officeDocument/2006/relationships/image" Target="../media/image69.emf"/><Relationship Id="rId44" Type="http://schemas.openxmlformats.org/officeDocument/2006/relationships/image" Target="../media/image82.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 Id="rId22" Type="http://schemas.openxmlformats.org/officeDocument/2006/relationships/image" Target="../media/image60.emf"/><Relationship Id="rId27" Type="http://schemas.openxmlformats.org/officeDocument/2006/relationships/image" Target="../media/image65.emf"/><Relationship Id="rId30" Type="http://schemas.openxmlformats.org/officeDocument/2006/relationships/image" Target="../media/image68.emf"/><Relationship Id="rId35" Type="http://schemas.openxmlformats.org/officeDocument/2006/relationships/image" Target="../media/image73.emf"/><Relationship Id="rId43" Type="http://schemas.openxmlformats.org/officeDocument/2006/relationships/image" Target="../media/image81.emf"/><Relationship Id="rId48" Type="http://schemas.openxmlformats.org/officeDocument/2006/relationships/image" Target="../media/image86.emf"/><Relationship Id="rId8" Type="http://schemas.openxmlformats.org/officeDocument/2006/relationships/image" Target="../media/image46.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7.xml"/><Relationship Id="rId1" Type="http://schemas.openxmlformats.org/officeDocument/2006/relationships/vmlDrawing" Target="../drawings/vmlDrawing6.vml"/><Relationship Id="rId4" Type="http://schemas.openxmlformats.org/officeDocument/2006/relationships/image" Target="../media/image109.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40.xml"/><Relationship Id="rId1" Type="http://schemas.openxmlformats.org/officeDocument/2006/relationships/vmlDrawing" Target="../drawings/vmlDrawing7.vml"/><Relationship Id="rId4" Type="http://schemas.openxmlformats.org/officeDocument/2006/relationships/image" Target="../media/image10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0.xml"/><Relationship Id="rId1" Type="http://schemas.openxmlformats.org/officeDocument/2006/relationships/vmlDrawing" Target="../drawings/vmlDrawing8.vml"/><Relationship Id="rId4" Type="http://schemas.openxmlformats.org/officeDocument/2006/relationships/image" Target="../media/image109.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40.xml"/><Relationship Id="rId1" Type="http://schemas.openxmlformats.org/officeDocument/2006/relationships/vmlDrawing" Target="../drawings/vmlDrawing9.vml"/><Relationship Id="rId4" Type="http://schemas.openxmlformats.org/officeDocument/2006/relationships/image" Target="../media/image10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0.xml"/><Relationship Id="rId1" Type="http://schemas.openxmlformats.org/officeDocument/2006/relationships/vmlDrawing" Target="../drawings/vmlDrawing10.vml"/><Relationship Id="rId4" Type="http://schemas.openxmlformats.org/officeDocument/2006/relationships/image" Target="../media/image109.w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cqupt.fanya.chaoxing.com/" TargetMode="External"/><Relationship Id="rId1" Type="http://schemas.openxmlformats.org/officeDocument/2006/relationships/slideLayout" Target="../slideLayouts/slideLayout418.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0.xml"/><Relationship Id="rId1" Type="http://schemas.openxmlformats.org/officeDocument/2006/relationships/vmlDrawing" Target="../drawings/vmlDrawing11.vml"/><Relationship Id="rId4" Type="http://schemas.openxmlformats.org/officeDocument/2006/relationships/image" Target="../media/image10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40.xml"/><Relationship Id="rId1" Type="http://schemas.openxmlformats.org/officeDocument/2006/relationships/vmlDrawing" Target="../drawings/vmlDrawing12.vml"/><Relationship Id="rId4" Type="http://schemas.openxmlformats.org/officeDocument/2006/relationships/image" Target="../media/image10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0.xml"/><Relationship Id="rId1" Type="http://schemas.openxmlformats.org/officeDocument/2006/relationships/vmlDrawing" Target="../drawings/vmlDrawing13.vml"/><Relationship Id="rId4" Type="http://schemas.openxmlformats.org/officeDocument/2006/relationships/image" Target="../media/image109.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0.xml"/><Relationship Id="rId1" Type="http://schemas.openxmlformats.org/officeDocument/2006/relationships/vmlDrawing" Target="../drawings/vmlDrawing14.vml"/><Relationship Id="rId4" Type="http://schemas.openxmlformats.org/officeDocument/2006/relationships/image" Target="../media/image109.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8.xm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32.xml"/><Relationship Id="rId1" Type="http://schemas.openxmlformats.org/officeDocument/2006/relationships/slideLayout" Target="../slideLayouts/slideLayout160.xml"/><Relationship Id="rId5" Type="http://schemas.openxmlformats.org/officeDocument/2006/relationships/image" Target="../media/image120.wmf"/><Relationship Id="rId4" Type="http://schemas.openxmlformats.org/officeDocument/2006/relationships/image" Target="../media/image119.wmf"/></Relationships>
</file>

<file path=ppt/slides/_rels/slide64.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21.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22.png"/><Relationship Id="rId4" Type="http://schemas.openxmlformats.org/officeDocument/2006/relationships/oleObject" Target="../embeddings/oleObject18.bin"/></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wmf"/><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125.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3.xml"/><Relationship Id="rId1" Type="http://schemas.openxmlformats.org/officeDocument/2006/relationships/vmlDrawing" Target="../drawings/vmlDrawing16.vml"/><Relationship Id="rId5" Type="http://schemas.openxmlformats.org/officeDocument/2006/relationships/image" Target="../media/image127.emf"/><Relationship Id="rId4" Type="http://schemas.openxmlformats.org/officeDocument/2006/relationships/oleObject" Target="../embeddings/oleObject19.bin"/></Relationships>
</file>

<file path=ppt/slides/_rels/slide68.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36.jpe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33.wmf"/><Relationship Id="rId11" Type="http://schemas.openxmlformats.org/officeDocument/2006/relationships/oleObject" Target="../embeddings/oleObject21.bin"/><Relationship Id="rId5" Type="http://schemas.openxmlformats.org/officeDocument/2006/relationships/image" Target="../media/image132.jpeg"/><Relationship Id="rId10" Type="http://schemas.openxmlformats.org/officeDocument/2006/relationships/image" Target="../media/image128.png"/><Relationship Id="rId4" Type="http://schemas.openxmlformats.org/officeDocument/2006/relationships/image" Target="../media/image131.wmf"/><Relationship Id="rId9" Type="http://schemas.openxmlformats.org/officeDocument/2006/relationships/oleObject" Target="../embeddings/oleObject20.bin"/><Relationship Id="rId14" Type="http://schemas.openxmlformats.org/officeDocument/2006/relationships/image" Target="../media/image137.wmf"/></Relationships>
</file>

<file path=ppt/slides/_rels/slide6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oleObject" Target="../embeddings/oleObject22.bin"/><Relationship Id="rId26" Type="http://schemas.openxmlformats.org/officeDocument/2006/relationships/oleObject" Target="../embeddings/oleObject24.bin"/><Relationship Id="rId3" Type="http://schemas.openxmlformats.org/officeDocument/2006/relationships/notesSlide" Target="../notesSlides/notesSlide36.xml"/><Relationship Id="rId21" Type="http://schemas.openxmlformats.org/officeDocument/2006/relationships/oleObject" Target="../embeddings/oleObject23.bin"/><Relationship Id="rId7" Type="http://schemas.openxmlformats.org/officeDocument/2006/relationships/image" Target="../media/image143.jpeg"/><Relationship Id="rId12" Type="http://schemas.openxmlformats.org/officeDocument/2006/relationships/image" Target="../media/image148.png"/><Relationship Id="rId17" Type="http://schemas.openxmlformats.org/officeDocument/2006/relationships/image" Target="../media/image152.jpeg"/><Relationship Id="rId25" Type="http://schemas.openxmlformats.org/officeDocument/2006/relationships/image" Target="../media/image156.png"/><Relationship Id="rId2" Type="http://schemas.openxmlformats.org/officeDocument/2006/relationships/slideLayout" Target="../slideLayouts/slideLayout190.xml"/><Relationship Id="rId16" Type="http://schemas.openxmlformats.org/officeDocument/2006/relationships/image" Target="../media/image151.png"/><Relationship Id="rId20" Type="http://schemas.openxmlformats.org/officeDocument/2006/relationships/image" Target="../media/image153.png"/><Relationship Id="rId29" Type="http://schemas.openxmlformats.org/officeDocument/2006/relationships/image" Target="../media/image159.png"/><Relationship Id="rId1" Type="http://schemas.openxmlformats.org/officeDocument/2006/relationships/vmlDrawing" Target="../drawings/vmlDrawing18.vml"/><Relationship Id="rId6" Type="http://schemas.openxmlformats.org/officeDocument/2006/relationships/image" Target="../media/image142.wmf"/><Relationship Id="rId11" Type="http://schemas.openxmlformats.org/officeDocument/2006/relationships/image" Target="../media/image147.png"/><Relationship Id="rId24" Type="http://schemas.openxmlformats.org/officeDocument/2006/relationships/image" Target="../media/image155.jpeg"/><Relationship Id="rId32" Type="http://schemas.openxmlformats.org/officeDocument/2006/relationships/image" Target="../media/image162.jpeg"/><Relationship Id="rId5" Type="http://schemas.openxmlformats.org/officeDocument/2006/relationships/image" Target="../media/image141.jpeg"/><Relationship Id="rId15" Type="http://schemas.openxmlformats.org/officeDocument/2006/relationships/image" Target="../media/image123.wmf"/><Relationship Id="rId23" Type="http://schemas.openxmlformats.org/officeDocument/2006/relationships/image" Target="../media/image154.png"/><Relationship Id="rId28" Type="http://schemas.openxmlformats.org/officeDocument/2006/relationships/image" Target="../media/image158.jpeg"/><Relationship Id="rId10" Type="http://schemas.openxmlformats.org/officeDocument/2006/relationships/image" Target="../media/image146.png"/><Relationship Id="rId19" Type="http://schemas.openxmlformats.org/officeDocument/2006/relationships/image" Target="../media/image138.png"/><Relationship Id="rId31" Type="http://schemas.openxmlformats.org/officeDocument/2006/relationships/image" Target="../media/image161.png"/><Relationship Id="rId4" Type="http://schemas.openxmlformats.org/officeDocument/2006/relationships/image" Target="../media/image140.wmf"/><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39.png"/><Relationship Id="rId27" Type="http://schemas.openxmlformats.org/officeDocument/2006/relationships/image" Target="../media/image157.png"/><Relationship Id="rId30" Type="http://schemas.openxmlformats.org/officeDocument/2006/relationships/image" Target="../media/image16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03.xml"/><Relationship Id="rId1" Type="http://schemas.openxmlformats.org/officeDocument/2006/relationships/vmlDrawing" Target="../drawings/vmlDrawing19.vml"/><Relationship Id="rId5" Type="http://schemas.openxmlformats.org/officeDocument/2006/relationships/image" Target="../media/image163.emf"/><Relationship Id="rId4" Type="http://schemas.openxmlformats.org/officeDocument/2006/relationships/oleObject" Target="../embeddings/oleObject25.bin"/></Relationships>
</file>

<file path=ppt/slides/_rels/slide71.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9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92.xml"/><Relationship Id="rId1" Type="http://schemas.openxmlformats.org/officeDocument/2006/relationships/vmlDrawing" Target="../drawings/vmlDrawing20.vml"/><Relationship Id="rId4" Type="http://schemas.openxmlformats.org/officeDocument/2006/relationships/image" Target="../media/image166.emf"/></Relationships>
</file>

<file path=ppt/slides/_rels/slide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92.xml"/></Relationships>
</file>

<file path=ppt/slides/_rels/slide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7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92.xml"/></Relationships>
</file>

<file path=ppt/slides/_rels/slide79.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9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4.xml"/><Relationship Id="rId1" Type="http://schemas.openxmlformats.org/officeDocument/2006/relationships/tags" Target="../tags/tag2.xml"/><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72.png"/><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hyperlink" Target="http://www.myhard.com/image20010518/184176.jpg" TargetMode="External"/><Relationship Id="rId3" Type="http://schemas.openxmlformats.org/officeDocument/2006/relationships/image" Target="../media/image174.jpeg"/><Relationship Id="rId7" Type="http://schemas.openxmlformats.org/officeDocument/2006/relationships/image" Target="../media/image177.jpe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hyperlink" Target="http://www.myhard.com/image20010518/184162.jpg" TargetMode="External"/><Relationship Id="rId11" Type="http://schemas.openxmlformats.org/officeDocument/2006/relationships/image" Target="../media/image180.wmf"/><Relationship Id="rId5" Type="http://schemas.openxmlformats.org/officeDocument/2006/relationships/image" Target="../media/image176.png"/><Relationship Id="rId10" Type="http://schemas.openxmlformats.org/officeDocument/2006/relationships/image" Target="../media/image179.wmf"/><Relationship Id="rId4" Type="http://schemas.openxmlformats.org/officeDocument/2006/relationships/image" Target="../media/image175.png"/><Relationship Id="rId9" Type="http://schemas.openxmlformats.org/officeDocument/2006/relationships/image" Target="../media/image178.jpeg"/></Relationships>
</file>

<file path=ppt/slides/_rels/slide93.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xml"/><Relationship Id="rId4" Type="http://schemas.openxmlformats.org/officeDocument/2006/relationships/image" Target="../media/image184.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8.xml"/><Relationship Id="rId1" Type="http://schemas.openxmlformats.org/officeDocument/2006/relationships/vmlDrawing" Target="../drawings/vmlDrawing22.vml"/><Relationship Id="rId5" Type="http://schemas.openxmlformats.org/officeDocument/2006/relationships/image" Target="../media/image185.wmf"/><Relationship Id="rId4" Type="http://schemas.openxmlformats.org/officeDocument/2006/relationships/oleObject" Target="../embeddings/oleObject28.bin"/></Relationships>
</file>

<file path=ppt/slides/_rels/slide9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1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60.xml"/><Relationship Id="rId1" Type="http://schemas.openxmlformats.org/officeDocument/2006/relationships/slideLayout" Target="../slideLayouts/slideLayout2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通信网理论</a:t>
            </a:r>
            <a:endParaRPr lang="zh-CN" altLang="en-US" dirty="0"/>
          </a:p>
        </p:txBody>
      </p:sp>
      <p:sp>
        <p:nvSpPr>
          <p:cNvPr id="3" name="内容占位符 2"/>
          <p:cNvSpPr>
            <a:spLocks noGrp="1"/>
          </p:cNvSpPr>
          <p:nvPr>
            <p:ph idx="1"/>
          </p:nvPr>
        </p:nvSpPr>
        <p:spPr/>
        <p:txBody>
          <a:bodyPr/>
          <a:lstStyle/>
          <a:p>
            <a:pPr>
              <a:defRPr/>
            </a:pPr>
            <a:r>
              <a:rPr lang="zh-CN" altLang="en-US" dirty="0" smtClean="0"/>
              <a:t>第</a:t>
            </a:r>
            <a:r>
              <a:rPr lang="en-US" altLang="zh-CN" dirty="0" smtClean="0"/>
              <a:t>1</a:t>
            </a:r>
            <a:r>
              <a:rPr lang="zh-CN" altLang="en-US" dirty="0" smtClean="0"/>
              <a:t>章 引论</a:t>
            </a:r>
            <a:endParaRPr lang="en-US" altLang="zh-CN" dirty="0" smtClean="0"/>
          </a:p>
          <a:p>
            <a:pPr>
              <a:defRPr/>
            </a:pPr>
            <a:r>
              <a:rPr lang="zh-CN" altLang="en-US" dirty="0" smtClean="0"/>
              <a:t>第</a:t>
            </a:r>
            <a:r>
              <a:rPr lang="en-US" altLang="zh-CN" dirty="0" smtClean="0"/>
              <a:t>2</a:t>
            </a:r>
            <a:r>
              <a:rPr lang="zh-CN" altLang="en-US" dirty="0" smtClean="0"/>
              <a:t>章 网内业务分析</a:t>
            </a:r>
            <a:endParaRPr lang="en-US" altLang="zh-CN" dirty="0" smtClean="0"/>
          </a:p>
          <a:p>
            <a:pPr>
              <a:defRPr/>
            </a:pPr>
            <a:r>
              <a:rPr lang="zh-CN" altLang="en-US" dirty="0" smtClean="0"/>
              <a:t>第</a:t>
            </a:r>
            <a:r>
              <a:rPr lang="en-US" altLang="zh-CN" dirty="0" smtClean="0"/>
              <a:t>3</a:t>
            </a:r>
            <a:r>
              <a:rPr lang="zh-CN" altLang="en-US" dirty="0" smtClean="0"/>
              <a:t>章 通信网网络结构</a:t>
            </a:r>
            <a:endParaRPr lang="en-US" altLang="zh-CN" dirty="0"/>
          </a:p>
          <a:p>
            <a:pPr>
              <a:defRPr/>
            </a:pPr>
            <a:r>
              <a:rPr lang="zh-CN" altLang="en-US" dirty="0" smtClean="0"/>
              <a:t>第</a:t>
            </a:r>
            <a:r>
              <a:rPr lang="en-US" altLang="zh-CN" dirty="0" smtClean="0"/>
              <a:t>4</a:t>
            </a:r>
            <a:r>
              <a:rPr lang="zh-CN" altLang="en-US" dirty="0" smtClean="0"/>
              <a:t>章 匹配理论与染色理论</a:t>
            </a:r>
            <a:endParaRPr lang="en-US" altLang="zh-CN" dirty="0" smtClean="0"/>
          </a:p>
          <a:p>
            <a:pPr>
              <a:defRPr/>
            </a:pPr>
            <a:r>
              <a:rPr lang="zh-CN" altLang="en-US" dirty="0" smtClean="0"/>
              <a:t>第</a:t>
            </a:r>
            <a:r>
              <a:rPr lang="en-US" altLang="zh-CN" dirty="0" smtClean="0"/>
              <a:t>5</a:t>
            </a:r>
            <a:r>
              <a:rPr lang="zh-CN" altLang="en-US" dirty="0" smtClean="0"/>
              <a:t>章 网络流理论与算法</a:t>
            </a:r>
            <a:endParaRPr lang="en-US" altLang="zh-CN" dirty="0" smtClean="0"/>
          </a:p>
          <a:p>
            <a:pPr>
              <a:defRPr/>
            </a:pPr>
            <a:r>
              <a:rPr lang="zh-CN" altLang="en-US" dirty="0" smtClean="0"/>
              <a:t>第</a:t>
            </a:r>
            <a:r>
              <a:rPr lang="en-US" altLang="zh-CN" dirty="0" smtClean="0"/>
              <a:t>6</a:t>
            </a:r>
            <a:r>
              <a:rPr lang="zh-CN" altLang="en-US" dirty="0" smtClean="0"/>
              <a:t>章 通信网的可靠性</a:t>
            </a:r>
          </a:p>
          <a:p>
            <a:pPr>
              <a:defRPr/>
            </a:pPr>
            <a:r>
              <a:rPr lang="zh-CN" altLang="en-US" dirty="0" smtClean="0"/>
              <a:t>第</a:t>
            </a:r>
            <a:r>
              <a:rPr lang="en-US" altLang="zh-CN" dirty="0" smtClean="0"/>
              <a:t>7</a:t>
            </a:r>
            <a:r>
              <a:rPr lang="zh-CN" altLang="en-US" dirty="0" smtClean="0"/>
              <a:t>章 </a:t>
            </a:r>
            <a:r>
              <a:rPr lang="zh-CN" altLang="en-US" dirty="0"/>
              <a:t>多址技术系统分析</a:t>
            </a:r>
          </a:p>
          <a:p>
            <a:pPr>
              <a:defRPr/>
            </a:pP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2"/>
          <p:cNvSpPr txBox="1">
            <a:spLocks noChangeArrowheads="1"/>
          </p:cNvSpPr>
          <p:nvPr/>
        </p:nvSpPr>
        <p:spPr bwMode="auto">
          <a:xfrm>
            <a:off x="457200" y="609600"/>
            <a:ext cx="807720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q"/>
            </a:pPr>
            <a:r>
              <a:rPr kumimoji="1" lang="zh-CN" altLang="en-US" sz="4400" b="1" dirty="0">
                <a:solidFill>
                  <a:schemeClr val="accent2"/>
                </a:solidFill>
                <a:ea typeface="楷体_GB2312" panose="02010609030101010101" pitchFamily="49" charset="-122"/>
              </a:rPr>
              <a:t>课程特点：</a:t>
            </a:r>
          </a:p>
          <a:p>
            <a:pPr eaLnBrk="1" hangingPunct="1">
              <a:lnSpc>
                <a:spcPct val="150000"/>
              </a:lnSpc>
              <a:buFont typeface="Wingdings" panose="05000000000000000000" pitchFamily="2" charset="2"/>
              <a:buChar char="q"/>
            </a:pPr>
            <a:endParaRPr kumimoji="1" lang="zh-CN" altLang="en-US" sz="2400" b="1" dirty="0">
              <a:ea typeface="楷体_GB2312" panose="02010609030101010101" pitchFamily="49" charset="-122"/>
            </a:endParaRPr>
          </a:p>
          <a:p>
            <a:pPr eaLnBrk="1" hangingPunct="1">
              <a:buClr>
                <a:srgbClr val="9C2D1A"/>
              </a:buClr>
              <a:buFont typeface="Wingdings" panose="05000000000000000000" pitchFamily="2" charset="2"/>
              <a:buChar char="q"/>
            </a:pPr>
            <a:r>
              <a:rPr kumimoji="1" lang="zh-CN" altLang="en-US" sz="4400" b="1" dirty="0">
                <a:solidFill>
                  <a:schemeClr val="accent2"/>
                </a:solidFill>
                <a:ea typeface="楷体_GB2312" panose="02010609030101010101" pitchFamily="49" charset="-122"/>
              </a:rPr>
              <a:t>课程的考核及要求</a:t>
            </a:r>
            <a:r>
              <a:rPr kumimoji="1" lang="en-US" altLang="zh-CN" sz="4400" b="1" dirty="0">
                <a:solidFill>
                  <a:schemeClr val="accent2"/>
                </a:solidFill>
                <a:ea typeface="楷体_GB2312" panose="02010609030101010101" pitchFamily="49" charset="-122"/>
              </a:rPr>
              <a:t>:</a:t>
            </a:r>
            <a:r>
              <a:rPr kumimoji="1" lang="zh-CN" altLang="en-US" sz="4400" b="1" dirty="0">
                <a:solidFill>
                  <a:srgbClr val="FF0000"/>
                </a:solidFill>
                <a:ea typeface="楷体_GB2312" panose="02010609030101010101" pitchFamily="49" charset="-122"/>
              </a:rPr>
              <a:t>闭卷</a:t>
            </a:r>
            <a:endParaRPr kumimoji="1" lang="en-US" altLang="zh-CN" sz="4400" b="1" dirty="0">
              <a:solidFill>
                <a:srgbClr val="FF0000"/>
              </a:solidFill>
              <a:ea typeface="楷体_GB2312" panose="02010609030101010101" pitchFamily="49" charset="-122"/>
            </a:endParaRPr>
          </a:p>
        </p:txBody>
      </p:sp>
    </p:spTree>
  </p:cSld>
  <p:clrMapOvr>
    <a:masterClrMapping/>
  </p:clrMapOvr>
  <p:transition advTm="106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0210">
                                            <p:txEl>
                                              <p:pRg st="0" end="0"/>
                                            </p:txEl>
                                          </p:spTgt>
                                        </p:tgtEl>
                                        <p:attrNameLst>
                                          <p:attrName>style.visibility</p:attrName>
                                        </p:attrNameLst>
                                      </p:cBhvr>
                                      <p:to>
                                        <p:strVal val="visible"/>
                                      </p:to>
                                    </p:set>
                                    <p:animEffect transition="in" filter="slide(fromBottom)">
                                      <p:cBhvr>
                                        <p:cTn id="7" dur="500"/>
                                        <p:tgtEl>
                                          <p:spTgt spid="350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0210">
                                            <p:txEl>
                                              <p:pRg st="2" end="2"/>
                                            </p:txEl>
                                          </p:spTgt>
                                        </p:tgtEl>
                                        <p:attrNameLst>
                                          <p:attrName>style.visibility</p:attrName>
                                        </p:attrNameLst>
                                      </p:cBhvr>
                                      <p:to>
                                        <p:strVal val="visible"/>
                                      </p:to>
                                    </p:set>
                                    <p:animEffect transition="in" filter="slide(fromBottom)">
                                      <p:cBhvr>
                                        <p:cTn id="12" dur="500"/>
                                        <p:tgtEl>
                                          <p:spTgt spid="3502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16"/>
          <p:cNvSpPr>
            <a:spLocks noGrp="1" noChangeArrowheads="1"/>
          </p:cNvSpPr>
          <p:nvPr>
            <p:ph type="dt"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fld id="{D4D262B4-7057-4555-8CEE-C4A15307F03F}" type="datetime6">
              <a:rPr kumimoji="0" lang="zh-CN" altLang="en-US" sz="1200" smtClean="0">
                <a:solidFill>
                  <a:srgbClr val="3333FF"/>
                </a:solidFill>
                <a:latin typeface="微软雅黑" panose="020B0503020204020204" pitchFamily="34" charset="-122"/>
                <a:ea typeface="微软雅黑" panose="020B0503020204020204" pitchFamily="34" charset="-122"/>
              </a:rPr>
              <a:t>2023年9月</a:t>
            </a:fld>
            <a:endParaRPr kumimoji="0"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399362" name="Text Box 2"/>
          <p:cNvSpPr txBox="1">
            <a:spLocks noChangeArrowheads="1"/>
          </p:cNvSpPr>
          <p:nvPr/>
        </p:nvSpPr>
        <p:spPr bwMode="auto">
          <a:xfrm>
            <a:off x="2887663" y="1611313"/>
            <a:ext cx="277812" cy="369887"/>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A</a:t>
            </a:r>
          </a:p>
        </p:txBody>
      </p:sp>
      <p:sp>
        <p:nvSpPr>
          <p:cNvPr id="399363" name="Text Box 3"/>
          <p:cNvSpPr txBox="1">
            <a:spLocks noChangeArrowheads="1"/>
          </p:cNvSpPr>
          <p:nvPr/>
        </p:nvSpPr>
        <p:spPr bwMode="auto">
          <a:xfrm>
            <a:off x="5915025" y="1611313"/>
            <a:ext cx="277813" cy="369887"/>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A</a:t>
            </a:r>
          </a:p>
        </p:txBody>
      </p:sp>
      <p:sp>
        <p:nvSpPr>
          <p:cNvPr id="399364" name="Text Box 4"/>
          <p:cNvSpPr txBox="1">
            <a:spLocks noChangeArrowheads="1"/>
          </p:cNvSpPr>
          <p:nvPr/>
        </p:nvSpPr>
        <p:spPr bwMode="auto">
          <a:xfrm>
            <a:off x="3762375" y="2179638"/>
            <a:ext cx="365125" cy="184150"/>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200" b="1" smtClean="0">
                <a:solidFill>
                  <a:srgbClr val="000000"/>
                </a:solidFill>
              </a:rPr>
              <a:t>A</a:t>
            </a:r>
          </a:p>
        </p:txBody>
      </p:sp>
      <p:sp>
        <p:nvSpPr>
          <p:cNvPr id="288774" name="Text Box 5"/>
          <p:cNvSpPr txBox="1">
            <a:spLocks noChangeArrowheads="1"/>
          </p:cNvSpPr>
          <p:nvPr/>
        </p:nvSpPr>
        <p:spPr bwMode="auto">
          <a:xfrm>
            <a:off x="4171950" y="5518150"/>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R</a:t>
            </a:r>
          </a:p>
        </p:txBody>
      </p:sp>
      <p:sp>
        <p:nvSpPr>
          <p:cNvPr id="288775" name="Line 6"/>
          <p:cNvSpPr>
            <a:spLocks noChangeShapeType="1"/>
          </p:cNvSpPr>
          <p:nvPr/>
        </p:nvSpPr>
        <p:spPr bwMode="auto">
          <a:xfrm flipH="1">
            <a:off x="3135313" y="3533775"/>
            <a:ext cx="717550" cy="17463"/>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8776" name="Text Box 7"/>
          <p:cNvSpPr txBox="1">
            <a:spLocks noChangeArrowheads="1"/>
          </p:cNvSpPr>
          <p:nvPr/>
        </p:nvSpPr>
        <p:spPr bwMode="auto">
          <a:xfrm>
            <a:off x="3514725" y="3084513"/>
            <a:ext cx="257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W</a:t>
            </a:r>
          </a:p>
        </p:txBody>
      </p:sp>
      <p:sp>
        <p:nvSpPr>
          <p:cNvPr id="288777" name="Line 8"/>
          <p:cNvSpPr>
            <a:spLocks noChangeShapeType="1"/>
          </p:cNvSpPr>
          <p:nvPr/>
        </p:nvSpPr>
        <p:spPr bwMode="auto">
          <a:xfrm flipH="1">
            <a:off x="1419225" y="1993900"/>
            <a:ext cx="2316163"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8778" name="Text Box 9"/>
          <p:cNvSpPr txBox="1">
            <a:spLocks noChangeArrowheads="1"/>
          </p:cNvSpPr>
          <p:nvPr/>
        </p:nvSpPr>
        <p:spPr bwMode="auto">
          <a:xfrm>
            <a:off x="3397250" y="2762250"/>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31</a:t>
            </a:r>
          </a:p>
        </p:txBody>
      </p:sp>
      <p:sp>
        <p:nvSpPr>
          <p:cNvPr id="288779" name="Text Box 10"/>
          <p:cNvSpPr txBox="1">
            <a:spLocks noChangeArrowheads="1"/>
          </p:cNvSpPr>
          <p:nvPr/>
        </p:nvSpPr>
        <p:spPr bwMode="auto">
          <a:xfrm>
            <a:off x="3459163" y="1422400"/>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0</a:t>
            </a:r>
          </a:p>
        </p:txBody>
      </p:sp>
      <p:sp>
        <p:nvSpPr>
          <p:cNvPr id="288780" name="Rectangle 11"/>
          <p:cNvSpPr>
            <a:spLocks noChangeArrowheads="1"/>
          </p:cNvSpPr>
          <p:nvPr/>
        </p:nvSpPr>
        <p:spPr bwMode="auto">
          <a:xfrm>
            <a:off x="3733800" y="1390650"/>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781" name="Rectangle 12"/>
          <p:cNvSpPr>
            <a:spLocks noChangeArrowheads="1"/>
          </p:cNvSpPr>
          <p:nvPr/>
        </p:nvSpPr>
        <p:spPr bwMode="auto">
          <a:xfrm>
            <a:off x="3733800" y="1722438"/>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782" name="Rectangle 13"/>
          <p:cNvSpPr>
            <a:spLocks noChangeArrowheads="1"/>
          </p:cNvSpPr>
          <p:nvPr/>
        </p:nvSpPr>
        <p:spPr bwMode="auto">
          <a:xfrm>
            <a:off x="3733800" y="2690813"/>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grpSp>
        <p:nvGrpSpPr>
          <p:cNvPr id="288783" name="Group 14"/>
          <p:cNvGrpSpPr/>
          <p:nvPr/>
        </p:nvGrpSpPr>
        <p:grpSpPr bwMode="auto">
          <a:xfrm>
            <a:off x="3733800" y="2373313"/>
            <a:ext cx="414338" cy="463550"/>
            <a:chOff x="2352" y="917"/>
            <a:chExt cx="758" cy="617"/>
          </a:xfrm>
        </p:grpSpPr>
        <p:sp>
          <p:nvSpPr>
            <p:cNvPr id="288865" name="Rectangle 15"/>
            <p:cNvSpPr>
              <a:spLocks noChangeArrowheads="1"/>
            </p:cNvSpPr>
            <p:nvPr/>
          </p:nvSpPr>
          <p:spPr bwMode="auto">
            <a:xfrm>
              <a:off x="2352" y="917"/>
              <a:ext cx="758" cy="617"/>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866" name="Line 16"/>
            <p:cNvSpPr>
              <a:spLocks noChangeShapeType="1"/>
            </p:cNvSpPr>
            <p:nvPr/>
          </p:nvSpPr>
          <p:spPr bwMode="auto">
            <a:xfrm flipH="1">
              <a:off x="2698" y="1076"/>
              <a:ext cx="0" cy="31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8784" name="Text Box 17"/>
          <p:cNvSpPr txBox="1">
            <a:spLocks noChangeArrowheads="1"/>
          </p:cNvSpPr>
          <p:nvPr/>
        </p:nvSpPr>
        <p:spPr bwMode="auto">
          <a:xfrm>
            <a:off x="4127500" y="1058863"/>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SM</a:t>
            </a:r>
          </a:p>
        </p:txBody>
      </p:sp>
      <p:sp>
        <p:nvSpPr>
          <p:cNvPr id="288785" name="Text Box 18"/>
          <p:cNvSpPr txBox="1">
            <a:spLocks noChangeArrowheads="1"/>
          </p:cNvSpPr>
          <p:nvPr/>
        </p:nvSpPr>
        <p:spPr bwMode="auto">
          <a:xfrm>
            <a:off x="2444750" y="4484688"/>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CM</a:t>
            </a:r>
          </a:p>
        </p:txBody>
      </p:sp>
      <p:sp>
        <p:nvSpPr>
          <p:cNvPr id="288786" name="Text Box 19"/>
          <p:cNvSpPr txBox="1">
            <a:spLocks noChangeArrowheads="1"/>
          </p:cNvSpPr>
          <p:nvPr/>
        </p:nvSpPr>
        <p:spPr bwMode="auto">
          <a:xfrm>
            <a:off x="3400425" y="5557838"/>
            <a:ext cx="257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W</a:t>
            </a:r>
          </a:p>
        </p:txBody>
      </p:sp>
      <p:sp>
        <p:nvSpPr>
          <p:cNvPr id="288787" name="Text Box 20"/>
          <p:cNvSpPr txBox="1">
            <a:spLocks noChangeArrowheads="1"/>
          </p:cNvSpPr>
          <p:nvPr/>
        </p:nvSpPr>
        <p:spPr bwMode="auto">
          <a:xfrm>
            <a:off x="1444625" y="5756275"/>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smtClean="0">
                <a:solidFill>
                  <a:srgbClr val="000000"/>
                </a:solidFill>
              </a:rPr>
              <a:t>CPU</a:t>
            </a:r>
            <a:r>
              <a:rPr lang="zh-CN" altLang="en-US" sz="2400" smtClean="0">
                <a:solidFill>
                  <a:srgbClr val="000000"/>
                </a:solidFill>
              </a:rPr>
              <a:t>控制</a:t>
            </a:r>
          </a:p>
        </p:txBody>
      </p:sp>
      <p:sp>
        <p:nvSpPr>
          <p:cNvPr id="288788" name="Text Box 21"/>
          <p:cNvSpPr txBox="1">
            <a:spLocks noChangeArrowheads="1"/>
          </p:cNvSpPr>
          <p:nvPr/>
        </p:nvSpPr>
        <p:spPr bwMode="auto">
          <a:xfrm>
            <a:off x="4816475" y="3079750"/>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R</a:t>
            </a:r>
          </a:p>
        </p:txBody>
      </p:sp>
      <p:sp>
        <p:nvSpPr>
          <p:cNvPr id="288789" name="Text Box 22"/>
          <p:cNvSpPr txBox="1">
            <a:spLocks noChangeArrowheads="1"/>
          </p:cNvSpPr>
          <p:nvPr/>
        </p:nvSpPr>
        <p:spPr bwMode="auto">
          <a:xfrm>
            <a:off x="0" y="6170613"/>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FF"/>
                </a:solidFill>
              </a:rPr>
              <a:t>T</a:t>
            </a:r>
            <a:r>
              <a:rPr lang="zh-CN" altLang="en-US" sz="2400" b="1" smtClean="0">
                <a:solidFill>
                  <a:srgbClr val="0000FF"/>
                </a:solidFill>
              </a:rPr>
              <a:t>接线器  </a:t>
            </a:r>
            <a:r>
              <a:rPr lang="en-US" altLang="zh-CN" sz="2400" b="1" smtClean="0">
                <a:solidFill>
                  <a:srgbClr val="0000FF"/>
                </a:solidFill>
              </a:rPr>
              <a:t>--  </a:t>
            </a:r>
            <a:r>
              <a:rPr lang="zh-CN" altLang="en-US" sz="2400" b="1" smtClean="0">
                <a:solidFill>
                  <a:srgbClr val="0000FF"/>
                </a:solidFill>
              </a:rPr>
              <a:t>控制存储器的输出内容作为语音存储器的读地址</a:t>
            </a:r>
          </a:p>
        </p:txBody>
      </p:sp>
      <p:grpSp>
        <p:nvGrpSpPr>
          <p:cNvPr id="288790" name="Group 23"/>
          <p:cNvGrpSpPr/>
          <p:nvPr/>
        </p:nvGrpSpPr>
        <p:grpSpPr bwMode="auto">
          <a:xfrm>
            <a:off x="4057650" y="5522913"/>
            <a:ext cx="762000" cy="457200"/>
            <a:chOff x="2932" y="3108"/>
            <a:chExt cx="480" cy="288"/>
          </a:xfrm>
        </p:grpSpPr>
        <p:sp>
          <p:nvSpPr>
            <p:cNvPr id="288863" name="Line 24"/>
            <p:cNvSpPr>
              <a:spLocks noChangeShapeType="1"/>
            </p:cNvSpPr>
            <p:nvPr/>
          </p:nvSpPr>
          <p:spPr bwMode="auto">
            <a:xfrm flipH="1" flipV="1">
              <a:off x="2937" y="3108"/>
              <a:ext cx="0" cy="288"/>
            </a:xfrm>
            <a:prstGeom prst="line">
              <a:avLst/>
            </a:prstGeom>
            <a:noFill/>
            <a:ln w="28575">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8864" name="Line 25"/>
            <p:cNvSpPr>
              <a:spLocks noChangeShapeType="1"/>
            </p:cNvSpPr>
            <p:nvPr/>
          </p:nvSpPr>
          <p:spPr bwMode="auto">
            <a:xfrm>
              <a:off x="2932" y="3391"/>
              <a:ext cx="480" cy="0"/>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88791" name="Group 26"/>
          <p:cNvGrpSpPr/>
          <p:nvPr/>
        </p:nvGrpSpPr>
        <p:grpSpPr bwMode="auto">
          <a:xfrm>
            <a:off x="2981325" y="5529263"/>
            <a:ext cx="762000" cy="457200"/>
            <a:chOff x="1982" y="3108"/>
            <a:chExt cx="480" cy="288"/>
          </a:xfrm>
        </p:grpSpPr>
        <p:sp>
          <p:nvSpPr>
            <p:cNvPr id="288861" name="Line 27"/>
            <p:cNvSpPr>
              <a:spLocks noChangeShapeType="1"/>
            </p:cNvSpPr>
            <p:nvPr/>
          </p:nvSpPr>
          <p:spPr bwMode="auto">
            <a:xfrm flipV="1">
              <a:off x="2457" y="3108"/>
              <a:ext cx="0" cy="288"/>
            </a:xfrm>
            <a:prstGeom prst="line">
              <a:avLst/>
            </a:prstGeom>
            <a:noFill/>
            <a:ln w="28575">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8862" name="Line 28"/>
            <p:cNvSpPr>
              <a:spLocks noChangeShapeType="1"/>
            </p:cNvSpPr>
            <p:nvPr/>
          </p:nvSpPr>
          <p:spPr bwMode="auto">
            <a:xfrm flipH="1">
              <a:off x="1982" y="3391"/>
              <a:ext cx="480" cy="0"/>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8792" name="Text Box 29"/>
          <p:cNvSpPr txBox="1">
            <a:spLocks noChangeArrowheads="1"/>
          </p:cNvSpPr>
          <p:nvPr/>
        </p:nvSpPr>
        <p:spPr bwMode="auto">
          <a:xfrm>
            <a:off x="1362075" y="3252788"/>
            <a:ext cx="1843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smtClean="0">
                <a:solidFill>
                  <a:srgbClr val="000000"/>
                </a:solidFill>
              </a:rPr>
              <a:t>地址计数器</a:t>
            </a:r>
          </a:p>
        </p:txBody>
      </p:sp>
      <p:sp>
        <p:nvSpPr>
          <p:cNvPr id="288793" name="Text Box 30"/>
          <p:cNvSpPr txBox="1">
            <a:spLocks noChangeArrowheads="1"/>
          </p:cNvSpPr>
          <p:nvPr/>
        </p:nvSpPr>
        <p:spPr bwMode="auto">
          <a:xfrm>
            <a:off x="1804988" y="2901950"/>
            <a:ext cx="882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smtClean="0">
                <a:solidFill>
                  <a:srgbClr val="000000"/>
                </a:solidFill>
              </a:rPr>
              <a:t>时钟</a:t>
            </a:r>
          </a:p>
        </p:txBody>
      </p:sp>
      <p:sp>
        <p:nvSpPr>
          <p:cNvPr id="288794" name="Text Box 31"/>
          <p:cNvSpPr txBox="1">
            <a:spLocks noChangeArrowheads="1"/>
          </p:cNvSpPr>
          <p:nvPr/>
        </p:nvSpPr>
        <p:spPr bwMode="auto">
          <a:xfrm>
            <a:off x="4943475" y="5708650"/>
            <a:ext cx="1843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smtClean="0">
                <a:solidFill>
                  <a:srgbClr val="000000"/>
                </a:solidFill>
              </a:rPr>
              <a:t>地址计数器</a:t>
            </a:r>
          </a:p>
        </p:txBody>
      </p:sp>
      <p:sp>
        <p:nvSpPr>
          <p:cNvPr id="399392" name="Text Box 32"/>
          <p:cNvSpPr txBox="1">
            <a:spLocks noChangeArrowheads="1"/>
          </p:cNvSpPr>
          <p:nvPr/>
        </p:nvSpPr>
        <p:spPr bwMode="auto">
          <a:xfrm>
            <a:off x="746125" y="912813"/>
            <a:ext cx="1830388" cy="369887"/>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TS6 </a:t>
            </a:r>
            <a:r>
              <a:rPr lang="en-US" altLang="zh-CN" sz="2400" b="1" smtClean="0">
                <a:solidFill>
                  <a:srgbClr val="000000"/>
                </a:solidFill>
                <a:sym typeface="Wingdings" panose="05000000000000000000" pitchFamily="2" charset="2"/>
              </a:rPr>
              <a:t> TS17</a:t>
            </a:r>
            <a:endParaRPr lang="en-US" altLang="zh-CN" sz="2400" b="1" smtClean="0">
              <a:solidFill>
                <a:srgbClr val="000000"/>
              </a:solidFill>
            </a:endParaRPr>
          </a:p>
        </p:txBody>
      </p:sp>
      <p:sp>
        <p:nvSpPr>
          <p:cNvPr id="288796" name="Rectangle 33"/>
          <p:cNvSpPr>
            <a:spLocks noChangeArrowheads="1"/>
          </p:cNvSpPr>
          <p:nvPr/>
        </p:nvSpPr>
        <p:spPr bwMode="auto">
          <a:xfrm>
            <a:off x="3733800" y="2057400"/>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399394" name="Text Box 34"/>
          <p:cNvSpPr txBox="1">
            <a:spLocks noChangeArrowheads="1"/>
          </p:cNvSpPr>
          <p:nvPr/>
        </p:nvSpPr>
        <p:spPr bwMode="auto">
          <a:xfrm>
            <a:off x="3476625" y="2122488"/>
            <a:ext cx="19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FF3300"/>
                </a:solidFill>
              </a:rPr>
              <a:t>6</a:t>
            </a:r>
          </a:p>
        </p:txBody>
      </p:sp>
      <p:sp>
        <p:nvSpPr>
          <p:cNvPr id="288798" name="Line 35"/>
          <p:cNvSpPr>
            <a:spLocks noChangeShapeType="1"/>
          </p:cNvSpPr>
          <p:nvPr/>
        </p:nvSpPr>
        <p:spPr bwMode="auto">
          <a:xfrm flipH="1">
            <a:off x="3940175" y="1852613"/>
            <a:ext cx="0" cy="23653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399396" name="Text Box 36"/>
          <p:cNvSpPr txBox="1">
            <a:spLocks noChangeArrowheads="1"/>
          </p:cNvSpPr>
          <p:nvPr/>
        </p:nvSpPr>
        <p:spPr bwMode="auto">
          <a:xfrm>
            <a:off x="2813050" y="1328738"/>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smtClean="0">
                <a:solidFill>
                  <a:srgbClr val="0000FF"/>
                </a:solidFill>
              </a:rPr>
              <a:t>TS6</a:t>
            </a:r>
          </a:p>
        </p:txBody>
      </p:sp>
      <p:sp>
        <p:nvSpPr>
          <p:cNvPr id="288800" name="Line 37"/>
          <p:cNvSpPr>
            <a:spLocks noChangeShapeType="1"/>
          </p:cNvSpPr>
          <p:nvPr/>
        </p:nvSpPr>
        <p:spPr bwMode="auto">
          <a:xfrm flipH="1">
            <a:off x="4935538" y="1993900"/>
            <a:ext cx="2316162"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399398" name="Text Box 38"/>
          <p:cNvSpPr txBox="1">
            <a:spLocks noChangeArrowheads="1"/>
          </p:cNvSpPr>
          <p:nvPr/>
        </p:nvSpPr>
        <p:spPr bwMode="auto">
          <a:xfrm>
            <a:off x="5800725" y="1296988"/>
            <a:ext cx="61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smtClean="0">
                <a:solidFill>
                  <a:srgbClr val="0000FF"/>
                </a:solidFill>
              </a:rPr>
              <a:t>TS17</a:t>
            </a:r>
          </a:p>
        </p:txBody>
      </p:sp>
      <p:sp>
        <p:nvSpPr>
          <p:cNvPr id="288802" name="Text Box 39"/>
          <p:cNvSpPr txBox="1">
            <a:spLocks noChangeArrowheads="1"/>
          </p:cNvSpPr>
          <p:nvPr/>
        </p:nvSpPr>
        <p:spPr bwMode="auto">
          <a:xfrm>
            <a:off x="3367088" y="5124450"/>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31</a:t>
            </a:r>
          </a:p>
        </p:txBody>
      </p:sp>
      <p:sp>
        <p:nvSpPr>
          <p:cNvPr id="288803" name="Text Box 40"/>
          <p:cNvSpPr txBox="1">
            <a:spLocks noChangeArrowheads="1"/>
          </p:cNvSpPr>
          <p:nvPr/>
        </p:nvSpPr>
        <p:spPr bwMode="auto">
          <a:xfrm>
            <a:off x="3429000" y="3784600"/>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00"/>
                </a:solidFill>
              </a:rPr>
              <a:t>0</a:t>
            </a:r>
          </a:p>
        </p:txBody>
      </p:sp>
      <p:sp>
        <p:nvSpPr>
          <p:cNvPr id="288804" name="Rectangle 41"/>
          <p:cNvSpPr>
            <a:spLocks noChangeArrowheads="1"/>
          </p:cNvSpPr>
          <p:nvPr/>
        </p:nvSpPr>
        <p:spPr bwMode="auto">
          <a:xfrm>
            <a:off x="3703638" y="3752850"/>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805" name="Rectangle 42"/>
          <p:cNvSpPr>
            <a:spLocks noChangeArrowheads="1"/>
          </p:cNvSpPr>
          <p:nvPr/>
        </p:nvSpPr>
        <p:spPr bwMode="auto">
          <a:xfrm>
            <a:off x="3703638" y="4084638"/>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806" name="Rectangle 43"/>
          <p:cNvSpPr>
            <a:spLocks noChangeArrowheads="1"/>
          </p:cNvSpPr>
          <p:nvPr/>
        </p:nvSpPr>
        <p:spPr bwMode="auto">
          <a:xfrm>
            <a:off x="3703638" y="5053013"/>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grpSp>
        <p:nvGrpSpPr>
          <p:cNvPr id="288807" name="Group 44"/>
          <p:cNvGrpSpPr/>
          <p:nvPr/>
        </p:nvGrpSpPr>
        <p:grpSpPr bwMode="auto">
          <a:xfrm>
            <a:off x="3703638" y="4735513"/>
            <a:ext cx="423862" cy="463550"/>
            <a:chOff x="2352" y="917"/>
            <a:chExt cx="758" cy="617"/>
          </a:xfrm>
        </p:grpSpPr>
        <p:sp>
          <p:nvSpPr>
            <p:cNvPr id="288859" name="Rectangle 45"/>
            <p:cNvSpPr>
              <a:spLocks noChangeArrowheads="1"/>
            </p:cNvSpPr>
            <p:nvPr/>
          </p:nvSpPr>
          <p:spPr bwMode="auto">
            <a:xfrm>
              <a:off x="2352" y="917"/>
              <a:ext cx="758" cy="617"/>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860" name="Line 46"/>
            <p:cNvSpPr>
              <a:spLocks noChangeShapeType="1"/>
            </p:cNvSpPr>
            <p:nvPr/>
          </p:nvSpPr>
          <p:spPr bwMode="auto">
            <a:xfrm flipH="1">
              <a:off x="2702" y="1076"/>
              <a:ext cx="0" cy="31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8808" name="Rectangle 47"/>
          <p:cNvSpPr>
            <a:spLocks noChangeArrowheads="1"/>
          </p:cNvSpPr>
          <p:nvPr/>
        </p:nvSpPr>
        <p:spPr bwMode="auto">
          <a:xfrm>
            <a:off x="3703638" y="4419600"/>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399408" name="Text Box 48"/>
          <p:cNvSpPr txBox="1">
            <a:spLocks noChangeArrowheads="1"/>
          </p:cNvSpPr>
          <p:nvPr/>
        </p:nvSpPr>
        <p:spPr bwMode="auto">
          <a:xfrm>
            <a:off x="3279775" y="4452938"/>
            <a:ext cx="411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FF3300"/>
                </a:solidFill>
              </a:rPr>
              <a:t>17</a:t>
            </a:r>
          </a:p>
        </p:txBody>
      </p:sp>
      <p:sp>
        <p:nvSpPr>
          <p:cNvPr id="288810" name="Line 49"/>
          <p:cNvSpPr>
            <a:spLocks noChangeShapeType="1"/>
          </p:cNvSpPr>
          <p:nvPr/>
        </p:nvSpPr>
        <p:spPr bwMode="auto">
          <a:xfrm flipH="1">
            <a:off x="3929063" y="4214813"/>
            <a:ext cx="0" cy="23653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399410" name="Text Box 50"/>
          <p:cNvSpPr txBox="1">
            <a:spLocks noChangeArrowheads="1"/>
          </p:cNvSpPr>
          <p:nvPr/>
        </p:nvSpPr>
        <p:spPr bwMode="auto">
          <a:xfrm>
            <a:off x="3838575" y="4454525"/>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FF3300"/>
                </a:solidFill>
              </a:rPr>
              <a:t>6</a:t>
            </a:r>
          </a:p>
        </p:txBody>
      </p:sp>
      <p:sp>
        <p:nvSpPr>
          <p:cNvPr id="399411" name="Text Box 51"/>
          <p:cNvSpPr txBox="1">
            <a:spLocks noChangeArrowheads="1"/>
          </p:cNvSpPr>
          <p:nvPr/>
        </p:nvSpPr>
        <p:spPr bwMode="auto">
          <a:xfrm>
            <a:off x="3279775" y="4449763"/>
            <a:ext cx="411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FF"/>
                </a:solidFill>
              </a:rPr>
              <a:t>17</a:t>
            </a:r>
          </a:p>
        </p:txBody>
      </p:sp>
      <p:graphicFrame>
        <p:nvGraphicFramePr>
          <p:cNvPr id="399412" name="Group 52"/>
          <p:cNvGraphicFramePr>
            <a:graphicFrameLocks noGrp="1"/>
          </p:cNvGraphicFramePr>
          <p:nvPr/>
        </p:nvGraphicFramePr>
        <p:xfrm>
          <a:off x="557213" y="198438"/>
          <a:ext cx="2759075" cy="496887"/>
        </p:xfrm>
        <a:graphic>
          <a:graphicData uri="http://schemas.openxmlformats.org/drawingml/2006/table">
            <a:tbl>
              <a:tblPr/>
              <a:tblGrid>
                <a:gridCol w="322262"/>
                <a:gridCol w="303213"/>
                <a:gridCol w="393700"/>
                <a:gridCol w="901700"/>
                <a:gridCol w="242887"/>
                <a:gridCol w="260350"/>
                <a:gridCol w="334963"/>
              </a:tblGrid>
              <a:tr h="496887">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31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30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29</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imes New Roman" panose="02020603050405020304"/>
                          <a:ea typeface="宋体" panose="02010600030101010101" pitchFamily="2" charset="-122"/>
                        </a:rPr>
                        <a:t>········</a:t>
                      </a:r>
                      <a:endPar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TS</a:t>
                      </a:r>
                    </a:p>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5"/>
                      <a:srcRect/>
                      <a:tile tx="0" ty="0" sx="100000" sy="100000" flip="none" algn="tl"/>
                    </a:blipFill>
                  </a:tcPr>
                </a:tc>
              </a:tr>
            </a:tbl>
          </a:graphicData>
        </a:graphic>
      </p:graphicFrame>
      <p:graphicFrame>
        <p:nvGraphicFramePr>
          <p:cNvPr id="399430" name="Group 70"/>
          <p:cNvGraphicFramePr>
            <a:graphicFrameLocks noGrp="1"/>
          </p:cNvGraphicFramePr>
          <p:nvPr/>
        </p:nvGraphicFramePr>
        <p:xfrm>
          <a:off x="5334000" y="214313"/>
          <a:ext cx="2759075" cy="501650"/>
        </p:xfrm>
        <a:graphic>
          <a:graphicData uri="http://schemas.openxmlformats.org/drawingml/2006/table">
            <a:tbl>
              <a:tblPr/>
              <a:tblGrid>
                <a:gridCol w="322263"/>
                <a:gridCol w="303212"/>
                <a:gridCol w="393700"/>
                <a:gridCol w="901700"/>
                <a:gridCol w="242888"/>
                <a:gridCol w="260350"/>
                <a:gridCol w="334962"/>
              </a:tblGrid>
              <a:tr h="501650">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31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30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29</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imes New Roman" panose="02020603050405020304"/>
                          <a:ea typeface="宋体" panose="02010600030101010101" pitchFamily="2" charset="-122"/>
                        </a:rPr>
                        <a:t>········</a:t>
                      </a:r>
                      <a:endPar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5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c>
                  <a:txBody>
                    <a:bodyPr/>
                    <a:lstStyle/>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TS</a:t>
                      </a:r>
                    </a:p>
                    <a:p>
                      <a:pPr marL="0" marR="0" lvl="0" indent="0" algn="ctr" defTabSz="914400" rtl="0" eaLnBrk="1" fontAlgn="base" latinLnBrk="0" hangingPunct="1">
                        <a:lnSpc>
                          <a:spcPct val="100000"/>
                        </a:lnSpc>
                        <a:spcBef>
                          <a:spcPct val="10000"/>
                        </a:spcBef>
                        <a:spcAft>
                          <a:spcPct val="0"/>
                        </a:spcAft>
                        <a:buClr>
                          <a:schemeClr val="folHlink"/>
                        </a:buClr>
                        <a:buSzPct val="60000"/>
                        <a:buFont typeface="Wingdings" panose="05000000000000000000" pitchFamily="2" charset="2"/>
                        <a:buNone/>
                      </a:pPr>
                      <a:r>
                        <a:rPr kumimoji="1" lang="en-US" altLang="zh-CN" sz="1300" b="0" i="0" u="none" strike="noStrike" cap="none" normalizeH="0" baseline="0" smtClean="0">
                          <a:ln>
                            <a:noFill/>
                          </a:ln>
                          <a:solidFill>
                            <a:srgbClr val="0000FF"/>
                          </a:solidFill>
                          <a:effectLst/>
                          <a:latin typeface="Tahoma" panose="020B0604030504040204" pitchFamily="34" charset="0"/>
                          <a:ea typeface="宋体" panose="02010600030101010101" pitchFamily="2" charset="-122"/>
                        </a:rPr>
                        <a:t>0</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0">
                      <a:blip r:embed="rId6"/>
                      <a:srcRect/>
                      <a:tile tx="0" ty="0" sx="100000" sy="100000" flip="none" algn="tl"/>
                    </a:blipFill>
                  </a:tcPr>
                </a:tc>
              </a:tr>
            </a:tbl>
          </a:graphicData>
        </a:graphic>
      </p:graphicFrame>
      <p:sp>
        <p:nvSpPr>
          <p:cNvPr id="399448" name="Rectangle 88"/>
          <p:cNvSpPr>
            <a:spLocks noChangeArrowheads="1"/>
          </p:cNvSpPr>
          <p:nvPr/>
        </p:nvSpPr>
        <p:spPr bwMode="auto">
          <a:xfrm>
            <a:off x="5549900" y="2946400"/>
            <a:ext cx="3425825" cy="954088"/>
          </a:xfrm>
          <a:prstGeom prst="rect">
            <a:avLst/>
          </a:prstGeom>
          <a:solidFill>
            <a:schemeClr val="bg2"/>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65000"/>
              </a:spcBef>
            </a:pPr>
            <a:r>
              <a:rPr lang="zh-CN" altLang="en-US" sz="2800" b="1" smtClean="0">
                <a:solidFill>
                  <a:srgbClr val="FFFFFF"/>
                </a:solidFill>
                <a:latin typeface="Arial" panose="020B0604020202020204" pitchFamily="34" charset="0"/>
              </a:rPr>
              <a:t>输出控制：</a:t>
            </a:r>
            <a:r>
              <a:rPr lang="en-US" altLang="zh-CN" sz="2800" b="1" smtClean="0">
                <a:solidFill>
                  <a:srgbClr val="FFFFFF"/>
                </a:solidFill>
                <a:latin typeface="Arial" panose="020B0604020202020204" pitchFamily="34" charset="0"/>
              </a:rPr>
              <a:t>CM</a:t>
            </a:r>
            <a:r>
              <a:rPr lang="zh-CN" altLang="en-US" sz="2800" b="1" smtClean="0">
                <a:solidFill>
                  <a:srgbClr val="FFFFFF"/>
                </a:solidFill>
                <a:latin typeface="Arial" panose="020B0604020202020204" pitchFamily="34" charset="0"/>
              </a:rPr>
              <a:t>的地址与输出</a:t>
            </a:r>
            <a:r>
              <a:rPr lang="en-US" altLang="zh-CN" sz="2800" b="1" smtClean="0">
                <a:solidFill>
                  <a:srgbClr val="FFFFFF"/>
                </a:solidFill>
                <a:latin typeface="Arial" panose="020B0604020202020204" pitchFamily="34" charset="0"/>
              </a:rPr>
              <a:t>TS</a:t>
            </a:r>
            <a:r>
              <a:rPr lang="zh-CN" altLang="en-US" sz="2800" b="1" smtClean="0">
                <a:solidFill>
                  <a:srgbClr val="FFFFFF"/>
                </a:solidFill>
                <a:latin typeface="Arial" panose="020B0604020202020204" pitchFamily="34" charset="0"/>
              </a:rPr>
              <a:t>对应</a:t>
            </a:r>
          </a:p>
        </p:txBody>
      </p:sp>
      <p:sp>
        <p:nvSpPr>
          <p:cNvPr id="288850" name="Line 89"/>
          <p:cNvSpPr>
            <a:spLocks noChangeShapeType="1"/>
          </p:cNvSpPr>
          <p:nvPr/>
        </p:nvSpPr>
        <p:spPr bwMode="auto">
          <a:xfrm flipV="1">
            <a:off x="3860800" y="3128963"/>
            <a:ext cx="0" cy="417512"/>
          </a:xfrm>
          <a:prstGeom prst="line">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8851" name="Line 90"/>
          <p:cNvSpPr>
            <a:spLocks noChangeShapeType="1"/>
          </p:cNvSpPr>
          <p:nvPr/>
        </p:nvSpPr>
        <p:spPr bwMode="auto">
          <a:xfrm flipV="1">
            <a:off x="4073525" y="3135313"/>
            <a:ext cx="0" cy="630237"/>
          </a:xfrm>
          <a:prstGeom prst="line">
            <a:avLst/>
          </a:prstGeom>
          <a:noFill/>
          <a:ln w="19050">
            <a:solidFill>
              <a:schemeClr val="tx1"/>
            </a:solidFill>
            <a:miter lim="800000"/>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399451" name="Text Box 91"/>
          <p:cNvSpPr txBox="1">
            <a:spLocks noChangeArrowheads="1"/>
          </p:cNvSpPr>
          <p:nvPr/>
        </p:nvSpPr>
        <p:spPr bwMode="auto">
          <a:xfrm>
            <a:off x="3840163" y="4454525"/>
            <a:ext cx="258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FF"/>
                </a:solidFill>
              </a:rPr>
              <a:t>6</a:t>
            </a:r>
          </a:p>
        </p:txBody>
      </p:sp>
      <p:sp>
        <p:nvSpPr>
          <p:cNvPr id="399452" name="Text Box 92"/>
          <p:cNvSpPr txBox="1">
            <a:spLocks noChangeArrowheads="1"/>
          </p:cNvSpPr>
          <p:nvPr/>
        </p:nvSpPr>
        <p:spPr bwMode="auto">
          <a:xfrm>
            <a:off x="3478213" y="2130425"/>
            <a:ext cx="258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smtClean="0">
                <a:solidFill>
                  <a:srgbClr val="0000FF"/>
                </a:solidFill>
              </a:rPr>
              <a:t>6</a:t>
            </a:r>
          </a:p>
        </p:txBody>
      </p:sp>
      <p:grpSp>
        <p:nvGrpSpPr>
          <p:cNvPr id="288854" name="Group 93"/>
          <p:cNvGrpSpPr/>
          <p:nvPr/>
        </p:nvGrpSpPr>
        <p:grpSpPr bwMode="auto">
          <a:xfrm>
            <a:off x="4024313" y="-30163"/>
            <a:ext cx="422275" cy="919163"/>
            <a:chOff x="1882" y="-26"/>
            <a:chExt cx="266" cy="579"/>
          </a:xfrm>
        </p:grpSpPr>
        <p:sp>
          <p:nvSpPr>
            <p:cNvPr id="288857" name="AutoShape 94"/>
            <p:cNvSpPr>
              <a:spLocks noChangeArrowheads="1"/>
            </p:cNvSpPr>
            <p:nvPr/>
          </p:nvSpPr>
          <p:spPr bwMode="auto">
            <a:xfrm>
              <a:off x="1882" y="-26"/>
              <a:ext cx="266" cy="579"/>
            </a:xfrm>
            <a:prstGeom prst="triangle">
              <a:avLst>
                <a:gd name="adj" fmla="val 50000"/>
              </a:avLst>
            </a:prstGeom>
            <a:solidFill>
              <a:srgbClr val="FF3300"/>
            </a:solidFill>
            <a:ln>
              <a:noFill/>
            </a:ln>
            <a:extLs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8858" name="Text Box 95"/>
            <p:cNvSpPr txBox="1">
              <a:spLocks noChangeArrowheads="1"/>
            </p:cNvSpPr>
            <p:nvPr/>
          </p:nvSpPr>
          <p:spPr bwMode="auto">
            <a:xfrm>
              <a:off x="1958" y="190"/>
              <a:ext cx="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smtClean="0">
                  <a:solidFill>
                    <a:srgbClr val="3333FF"/>
                  </a:solidFill>
                  <a:latin typeface="Tahoma" panose="020B0604030504040204" pitchFamily="34" charset="0"/>
                </a:rPr>
                <a:t>！</a:t>
              </a:r>
            </a:p>
          </p:txBody>
        </p:sp>
      </p:grpSp>
      <p:sp>
        <p:nvSpPr>
          <p:cNvPr id="288855" name="页脚占位符 3"/>
          <p:cNvSpPr>
            <a:spLocks noGrp="1" noChangeArrowheads="1"/>
          </p:cNvSpPr>
          <p:nvPr>
            <p:ph type="ftr" sz="quarter" idx="11"/>
          </p:nvPr>
        </p:nvSpPr>
        <p:spPr>
          <a:xfrm>
            <a:off x="1982788" y="6635750"/>
            <a:ext cx="4935537" cy="30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en-US" altLang="zh-CN" sz="1200" smtClean="0">
              <a:solidFill>
                <a:srgbClr val="7F7F7F"/>
              </a:solidFill>
              <a:latin typeface="华文行楷" panose="02010800040101010101" pitchFamily="2" charset="-122"/>
              <a:ea typeface="华文行楷" panose="02010800040101010101" pitchFamily="2" charset="-122"/>
            </a:endParaRPr>
          </a:p>
        </p:txBody>
      </p:sp>
      <p:sp>
        <p:nvSpPr>
          <p:cNvPr id="288856"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2214E014-A8B0-4825-9CDA-921F128D2BAC}" type="slidenum">
              <a:rPr lang="en-US" altLang="zh-CN" sz="1200" smtClean="0">
                <a:solidFill>
                  <a:srgbClr val="3333FF"/>
                </a:solidFill>
                <a:latin typeface="微软雅黑" panose="020B0503020204020204" pitchFamily="34" charset="-122"/>
                <a:ea typeface="微软雅黑" panose="020B0503020204020204" pitchFamily="34" charset="-122"/>
              </a:rPr>
              <a:t>100</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9392"/>
                                        </p:tgtEl>
                                        <p:attrNameLst>
                                          <p:attrName>style.visibility</p:attrName>
                                        </p:attrNameLst>
                                      </p:cBhvr>
                                      <p:to>
                                        <p:strVal val="visible"/>
                                      </p:to>
                                    </p:set>
                                    <p:anim calcmode="lin" valueType="num">
                                      <p:cBhvr>
                                        <p:cTn id="7" dur="500" fill="hold"/>
                                        <p:tgtEl>
                                          <p:spTgt spid="399392"/>
                                        </p:tgtEl>
                                        <p:attrNameLst>
                                          <p:attrName>ppt_w</p:attrName>
                                        </p:attrNameLst>
                                      </p:cBhvr>
                                      <p:tavLst>
                                        <p:tav tm="0">
                                          <p:val>
                                            <p:fltVal val="0"/>
                                          </p:val>
                                        </p:tav>
                                        <p:tav tm="100000">
                                          <p:val>
                                            <p:strVal val="#ppt_w"/>
                                          </p:val>
                                        </p:tav>
                                      </p:tavLst>
                                    </p:anim>
                                    <p:anim calcmode="lin" valueType="num">
                                      <p:cBhvr>
                                        <p:cTn id="8" dur="500" fill="hold"/>
                                        <p:tgtEl>
                                          <p:spTgt spid="39939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type="lt">
                                    <p:tmPct val="100000"/>
                                  </p:iterate>
                                  <p:childTnLst>
                                    <p:set>
                                      <p:cBhvr>
                                        <p:cTn id="12" dur="1" fill="hold">
                                          <p:stCondLst>
                                            <p:cond delay="0"/>
                                          </p:stCondLst>
                                        </p:cTn>
                                        <p:tgtEl>
                                          <p:spTgt spid="399408"/>
                                        </p:tgtEl>
                                        <p:attrNameLst>
                                          <p:attrName>style.visibility</p:attrName>
                                        </p:attrNameLst>
                                      </p:cBhvr>
                                      <p:to>
                                        <p:strVal val="visible"/>
                                      </p:to>
                                    </p:set>
                                    <p:anim calcmode="lin" valueType="num">
                                      <p:cBhvr additive="base">
                                        <p:cTn id="13" dur="75" fill="hold"/>
                                        <p:tgtEl>
                                          <p:spTgt spid="399408"/>
                                        </p:tgtEl>
                                        <p:attrNameLst>
                                          <p:attrName>ppt_x</p:attrName>
                                        </p:attrNameLst>
                                      </p:cBhvr>
                                      <p:tavLst>
                                        <p:tav tm="0">
                                          <p:val>
                                            <p:strVal val="0-#ppt_w/2"/>
                                          </p:val>
                                        </p:tav>
                                        <p:tav tm="100000">
                                          <p:val>
                                            <p:strVal val="#ppt_x"/>
                                          </p:val>
                                        </p:tav>
                                      </p:tavLst>
                                    </p:anim>
                                    <p:anim calcmode="lin" valueType="num">
                                      <p:cBhvr additive="base">
                                        <p:cTn id="14" dur="75" fill="hold"/>
                                        <p:tgtEl>
                                          <p:spTgt spid="3994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410"/>
                                        </p:tgtEl>
                                        <p:attrNameLst>
                                          <p:attrName>style.visibility</p:attrName>
                                        </p:attrNameLst>
                                      </p:cBhvr>
                                      <p:to>
                                        <p:strVal val="visible"/>
                                      </p:to>
                                    </p:set>
                                    <p:anim calcmode="lin" valueType="num">
                                      <p:cBhvr additive="base">
                                        <p:cTn id="19" dur="500" fill="hold"/>
                                        <p:tgtEl>
                                          <p:spTgt spid="399410"/>
                                        </p:tgtEl>
                                        <p:attrNameLst>
                                          <p:attrName>ppt_x</p:attrName>
                                        </p:attrNameLst>
                                      </p:cBhvr>
                                      <p:tavLst>
                                        <p:tav tm="0">
                                          <p:val>
                                            <p:strVal val="#ppt_x"/>
                                          </p:val>
                                        </p:tav>
                                        <p:tav tm="100000">
                                          <p:val>
                                            <p:strVal val="#ppt_x"/>
                                          </p:val>
                                        </p:tav>
                                      </p:tavLst>
                                    </p:anim>
                                    <p:anim calcmode="lin" valueType="num">
                                      <p:cBhvr additive="base">
                                        <p:cTn id="20" dur="500" fill="hold"/>
                                        <p:tgtEl>
                                          <p:spTgt spid="3994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9396">
                                            <p:txEl>
                                              <p:pRg st="0" end="0"/>
                                            </p:txEl>
                                          </p:spTgt>
                                        </p:tgtEl>
                                        <p:attrNameLst>
                                          <p:attrName>style.visibility</p:attrName>
                                        </p:attrNameLst>
                                      </p:cBhvr>
                                      <p:to>
                                        <p:strVal val="visible"/>
                                      </p:to>
                                    </p:set>
                                    <p:anim calcmode="lin" valueType="num">
                                      <p:cBhvr additive="base">
                                        <p:cTn id="25" dur="500" fill="hold"/>
                                        <p:tgtEl>
                                          <p:spTgt spid="39939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9939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399362"/>
                                        </p:tgtEl>
                                        <p:attrNameLst>
                                          <p:attrName>style.visibility</p:attrName>
                                        </p:attrNameLst>
                                      </p:cBhvr>
                                      <p:to>
                                        <p:strVal val="visible"/>
                                      </p:to>
                                    </p:set>
                                    <p:animEffect transition="in" filter="blinds(vertical)">
                                      <p:cBhvr>
                                        <p:cTn id="31" dur="500"/>
                                        <p:tgtEl>
                                          <p:spTgt spid="399362"/>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99394"/>
                                        </p:tgtEl>
                                        <p:attrNameLst>
                                          <p:attrName>style.visibility</p:attrName>
                                        </p:attrNameLst>
                                      </p:cBhvr>
                                      <p:to>
                                        <p:strVal val="visible"/>
                                      </p:to>
                                    </p:set>
                                    <p:animEffect transition="in" filter="randombar(horizontal)">
                                      <p:cBhvr>
                                        <p:cTn id="36" dur="500"/>
                                        <p:tgtEl>
                                          <p:spTgt spid="39939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grpId="0" nodeType="clickEffect">
                                  <p:stCondLst>
                                    <p:cond delay="0"/>
                                  </p:stCondLst>
                                  <p:childTnLst>
                                    <p:set>
                                      <p:cBhvr>
                                        <p:cTn id="40" dur="1" fill="hold">
                                          <p:stCondLst>
                                            <p:cond delay="0"/>
                                          </p:stCondLst>
                                        </p:cTn>
                                        <p:tgtEl>
                                          <p:spTgt spid="399364"/>
                                        </p:tgtEl>
                                        <p:attrNameLst>
                                          <p:attrName>style.visibility</p:attrName>
                                        </p:attrNameLst>
                                      </p:cBhvr>
                                      <p:to>
                                        <p:strVal val="visible"/>
                                      </p:to>
                                    </p:set>
                                    <p:animEffect transition="in" filter="slide(fromLeft)">
                                      <p:cBhvr>
                                        <p:cTn id="41" dur="500"/>
                                        <p:tgtEl>
                                          <p:spTgt spid="399364"/>
                                        </p:tgtEl>
                                      </p:cBhvr>
                                    </p:animEffect>
                                  </p:childTnLst>
                                  <p:subTnLst>
                                    <p:audio>
                                      <p:cMediaNode>
                                        <p:cTn display="0" masterRel="sameClick">
                                          <p:stCondLst>
                                            <p:cond evt="begin" delay="0">
                                              <p:tn val="39"/>
                                            </p:cond>
                                          </p:stCondLst>
                                          <p:endCondLst>
                                            <p:cond evt="onStopAudio" delay="0">
                                              <p:tgtEl>
                                                <p:sldTgt/>
                                              </p:tgtEl>
                                            </p:cond>
                                          </p:endCondLst>
                                        </p:cTn>
                                        <p:tgtEl>
                                          <p:sndTgt r:embed="rId4" name="camera.wav"/>
                                        </p:tgtEl>
                                      </p:cMediaNode>
                                    </p:audio>
                                  </p:sub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99398">
                                            <p:txEl>
                                              <p:pRg st="0" end="0"/>
                                            </p:txEl>
                                          </p:spTgt>
                                        </p:tgtEl>
                                        <p:attrNameLst>
                                          <p:attrName>style.visibility</p:attrName>
                                        </p:attrNameLst>
                                      </p:cBhvr>
                                      <p:to>
                                        <p:strVal val="visible"/>
                                      </p:to>
                                    </p:set>
                                    <p:anim calcmode="lin" valueType="num">
                                      <p:cBhvr additive="base">
                                        <p:cTn id="46" dur="500" fill="hold"/>
                                        <p:tgtEl>
                                          <p:spTgt spid="399398">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9939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3" name="whoosh.wav"/>
                                        </p:tgtEl>
                                      </p:cMediaNode>
                                    </p:audio>
                                  </p:subTnLst>
                                </p:cTn>
                              </p:par>
                            </p:childTnLst>
                          </p:cTn>
                        </p:par>
                      </p:childTnLst>
                    </p:cTn>
                  </p:par>
                  <p:par>
                    <p:cTn id="48" fill="hold">
                      <p:stCondLst>
                        <p:cond delay="indefinite"/>
                      </p:stCondLst>
                      <p:childTnLst>
                        <p:par>
                          <p:cTn id="49" fill="hold">
                            <p:stCondLst>
                              <p:cond delay="0"/>
                            </p:stCondLst>
                            <p:childTnLst>
                              <p:par>
                                <p:cTn id="50" presetID="19" presetClass="entr" presetSubtype="10" fill="hold" grpId="0" nodeType="clickEffect">
                                  <p:stCondLst>
                                    <p:cond delay="0"/>
                                  </p:stCondLst>
                                  <p:iterate type="lt">
                                    <p:tmPct val="100000"/>
                                  </p:iterate>
                                  <p:childTnLst>
                                    <p:set>
                                      <p:cBhvr>
                                        <p:cTn id="51" dur="1" fill="hold">
                                          <p:stCondLst>
                                            <p:cond delay="0"/>
                                          </p:stCondLst>
                                        </p:cTn>
                                        <p:tgtEl>
                                          <p:spTgt spid="399411"/>
                                        </p:tgtEl>
                                        <p:attrNameLst>
                                          <p:attrName>style.visibility</p:attrName>
                                        </p:attrNameLst>
                                      </p:cBhvr>
                                      <p:to>
                                        <p:strVal val="visible"/>
                                      </p:to>
                                    </p:set>
                                    <p:anim calcmode="lin" valueType="num">
                                      <p:cBhvr>
                                        <p:cTn id="52" dur="750" fill="hold"/>
                                        <p:tgtEl>
                                          <p:spTgt spid="399411"/>
                                        </p:tgtEl>
                                        <p:attrNameLst>
                                          <p:attrName>ppt_w</p:attrName>
                                        </p:attrNameLst>
                                      </p:cBhvr>
                                      <p:tavLst>
                                        <p:tav tm="0" fmla="#ppt_w*sin(2.5*pi*$)">
                                          <p:val>
                                            <p:fltVal val="0"/>
                                          </p:val>
                                        </p:tav>
                                        <p:tav tm="100000">
                                          <p:val>
                                            <p:fltVal val="1"/>
                                          </p:val>
                                        </p:tav>
                                      </p:tavLst>
                                    </p:anim>
                                    <p:anim calcmode="lin" valueType="num">
                                      <p:cBhvr>
                                        <p:cTn id="53" dur="750" fill="hold"/>
                                        <p:tgtEl>
                                          <p:spTgt spid="39941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0"/>
                                            </p:cond>
                                          </p:stCondLst>
                                          <p:endCondLst>
                                            <p:cond evt="onStopAudio" delay="0">
                                              <p:tgtEl>
                                                <p:sldTgt/>
                                              </p:tgtEl>
                                            </p:cond>
                                          </p:endCondLst>
                                        </p:cTn>
                                        <p:tgtEl>
                                          <p:sndTgt r:embed="rId3" name="whoosh.wav"/>
                                        </p:tgtEl>
                                      </p:cMediaNode>
                                    </p:audio>
                                  </p:subTnLst>
                                </p:cTn>
                              </p:par>
                            </p:childTnLst>
                          </p:cTn>
                        </p:par>
                      </p:childTnLst>
                    </p:cTn>
                  </p:par>
                  <p:par>
                    <p:cTn id="54" fill="hold">
                      <p:stCondLst>
                        <p:cond delay="indefinite"/>
                      </p:stCondLst>
                      <p:childTnLst>
                        <p:par>
                          <p:cTn id="55" fill="hold">
                            <p:stCondLst>
                              <p:cond delay="0"/>
                            </p:stCondLst>
                            <p:childTnLst>
                              <p:par>
                                <p:cTn id="56" presetID="19" presetClass="entr" presetSubtype="10" fill="hold" grpId="0" nodeType="clickEffect">
                                  <p:stCondLst>
                                    <p:cond delay="0"/>
                                  </p:stCondLst>
                                  <p:iterate type="wd">
                                    <p:tmPct val="100000"/>
                                  </p:iterate>
                                  <p:childTnLst>
                                    <p:set>
                                      <p:cBhvr>
                                        <p:cTn id="57" dur="1" fill="hold">
                                          <p:stCondLst>
                                            <p:cond delay="0"/>
                                          </p:stCondLst>
                                        </p:cTn>
                                        <p:tgtEl>
                                          <p:spTgt spid="399451"/>
                                        </p:tgtEl>
                                        <p:attrNameLst>
                                          <p:attrName>style.visibility</p:attrName>
                                        </p:attrNameLst>
                                      </p:cBhvr>
                                      <p:to>
                                        <p:strVal val="visible"/>
                                      </p:to>
                                    </p:set>
                                    <p:anim calcmode="lin" valueType="num">
                                      <p:cBhvr>
                                        <p:cTn id="58" dur="1000" fill="hold"/>
                                        <p:tgtEl>
                                          <p:spTgt spid="399451"/>
                                        </p:tgtEl>
                                        <p:attrNameLst>
                                          <p:attrName>ppt_w</p:attrName>
                                        </p:attrNameLst>
                                      </p:cBhvr>
                                      <p:tavLst>
                                        <p:tav tm="0" fmla="#ppt_w*sin(2.5*pi*$)">
                                          <p:val>
                                            <p:fltVal val="0"/>
                                          </p:val>
                                        </p:tav>
                                        <p:tav tm="100000">
                                          <p:val>
                                            <p:fltVal val="1"/>
                                          </p:val>
                                        </p:tav>
                                      </p:tavLst>
                                    </p:anim>
                                    <p:anim calcmode="lin" valueType="num">
                                      <p:cBhvr>
                                        <p:cTn id="59" dur="1000" fill="hold"/>
                                        <p:tgtEl>
                                          <p:spTgt spid="39945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6"/>
                                            </p:cond>
                                          </p:stCondLst>
                                          <p:endCondLst>
                                            <p:cond evt="onStopAudio" delay="0">
                                              <p:tgtEl>
                                                <p:sldTgt/>
                                              </p:tgtEl>
                                            </p:cond>
                                          </p:endCondLst>
                                        </p:cTn>
                                        <p:tgtEl>
                                          <p:sndTgt r:embed="rId3" name="whoosh.wav"/>
                                        </p:tgtEl>
                                      </p:cMediaNode>
                                    </p:audio>
                                  </p:subTnLst>
                                </p:cTn>
                              </p:par>
                            </p:childTnLst>
                          </p:cTn>
                        </p:par>
                      </p:childTnLst>
                    </p:cTn>
                  </p:par>
                  <p:par>
                    <p:cTn id="60" fill="hold">
                      <p:stCondLst>
                        <p:cond delay="indefinite"/>
                      </p:stCondLst>
                      <p:childTnLst>
                        <p:par>
                          <p:cTn id="61" fill="hold">
                            <p:stCondLst>
                              <p:cond delay="0"/>
                            </p:stCondLst>
                            <p:childTnLst>
                              <p:par>
                                <p:cTn id="62" presetID="19" presetClass="entr" presetSubtype="10" fill="hold" grpId="0" nodeType="clickEffect">
                                  <p:stCondLst>
                                    <p:cond delay="0"/>
                                  </p:stCondLst>
                                  <p:iterate type="wd">
                                    <p:tmPct val="100000"/>
                                  </p:iterate>
                                  <p:childTnLst>
                                    <p:set>
                                      <p:cBhvr>
                                        <p:cTn id="63" dur="1" fill="hold">
                                          <p:stCondLst>
                                            <p:cond delay="0"/>
                                          </p:stCondLst>
                                        </p:cTn>
                                        <p:tgtEl>
                                          <p:spTgt spid="399452"/>
                                        </p:tgtEl>
                                        <p:attrNameLst>
                                          <p:attrName>style.visibility</p:attrName>
                                        </p:attrNameLst>
                                      </p:cBhvr>
                                      <p:to>
                                        <p:strVal val="visible"/>
                                      </p:to>
                                    </p:set>
                                    <p:anim calcmode="lin" valueType="num">
                                      <p:cBhvr>
                                        <p:cTn id="64" dur="1000" fill="hold"/>
                                        <p:tgtEl>
                                          <p:spTgt spid="399452"/>
                                        </p:tgtEl>
                                        <p:attrNameLst>
                                          <p:attrName>ppt_w</p:attrName>
                                        </p:attrNameLst>
                                      </p:cBhvr>
                                      <p:tavLst>
                                        <p:tav tm="0" fmla="#ppt_w*sin(2.5*pi*$)">
                                          <p:val>
                                            <p:fltVal val="0"/>
                                          </p:val>
                                        </p:tav>
                                        <p:tav tm="100000">
                                          <p:val>
                                            <p:fltVal val="1"/>
                                          </p:val>
                                        </p:tav>
                                      </p:tavLst>
                                    </p:anim>
                                    <p:anim calcmode="lin" valueType="num">
                                      <p:cBhvr>
                                        <p:cTn id="65" dur="1000" fill="hold"/>
                                        <p:tgtEl>
                                          <p:spTgt spid="39945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2"/>
                                            </p:cond>
                                          </p:stCondLst>
                                          <p:endCondLst>
                                            <p:cond evt="onStopAudio" delay="0">
                                              <p:tgtEl>
                                                <p:sldTgt/>
                                              </p:tgtEl>
                                            </p:cond>
                                          </p:endCondLst>
                                        </p:cTn>
                                        <p:tgtEl>
                                          <p:sndTgt r:embed="rId3" name="whoosh.wav"/>
                                        </p:tgtEl>
                                      </p:cMediaNode>
                                    </p:audio>
                                  </p:sub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399363"/>
                                        </p:tgtEl>
                                        <p:attrNameLst>
                                          <p:attrName>style.visibility</p:attrName>
                                        </p:attrNameLst>
                                      </p:cBhvr>
                                      <p:to>
                                        <p:strVal val="visible"/>
                                      </p:to>
                                    </p:set>
                                    <p:animEffect transition="in" filter="slide(fromLeft)">
                                      <p:cBhvr>
                                        <p:cTn id="70" dur="500"/>
                                        <p:tgtEl>
                                          <p:spTgt spid="399363"/>
                                        </p:tgtEl>
                                      </p:cBhvr>
                                    </p:animEffect>
                                  </p:childTnLst>
                                  <p:subTnLst>
                                    <p:audio>
                                      <p:cMediaNode>
                                        <p:cTn display="0" masterRel="sameClick">
                                          <p:stCondLst>
                                            <p:cond evt="begin" delay="0">
                                              <p:tn val="68"/>
                                            </p:cond>
                                          </p:stCondLst>
                                          <p:endCondLst>
                                            <p:cond evt="onStopAudio" delay="0">
                                              <p:tgtEl>
                                                <p:sldTgt/>
                                              </p:tgtEl>
                                            </p:cond>
                                          </p:endCondLst>
                                        </p:cTn>
                                        <p:tgtEl>
                                          <p:sndTgt r:embed="rId4" name="camera.wav"/>
                                        </p:tgtEl>
                                      </p:cMediaNode>
                                    </p:audio>
                                  </p:sub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399448"/>
                                        </p:tgtEl>
                                        <p:attrNameLst>
                                          <p:attrName>style.visibility</p:attrName>
                                        </p:attrNameLst>
                                      </p:cBhvr>
                                      <p:to>
                                        <p:strVal val="visible"/>
                                      </p:to>
                                    </p:set>
                                    <p:anim calcmode="lin" valueType="num">
                                      <p:cBhvr additive="base">
                                        <p:cTn id="75" dur="500" fill="hold"/>
                                        <p:tgtEl>
                                          <p:spTgt spid="399448"/>
                                        </p:tgtEl>
                                        <p:attrNameLst>
                                          <p:attrName>ppt_x</p:attrName>
                                        </p:attrNameLst>
                                      </p:cBhvr>
                                      <p:tavLst>
                                        <p:tav tm="0">
                                          <p:val>
                                            <p:strVal val="1+#ppt_w/2"/>
                                          </p:val>
                                        </p:tav>
                                        <p:tav tm="100000">
                                          <p:val>
                                            <p:strVal val="#ppt_x"/>
                                          </p:val>
                                        </p:tav>
                                      </p:tavLst>
                                    </p:anim>
                                    <p:anim calcmode="lin" valueType="num">
                                      <p:cBhvr additive="base">
                                        <p:cTn id="76" dur="500" fill="hold"/>
                                        <p:tgtEl>
                                          <p:spTgt spid="39944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3"/>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2" grpId="0" animBg="1"/>
      <p:bldP spid="399363" grpId="0" animBg="1"/>
      <p:bldP spid="399364" grpId="0" animBg="1"/>
      <p:bldP spid="399392" grpId="0" animBg="1"/>
      <p:bldP spid="399394" grpId="0"/>
      <p:bldP spid="399396" grpId="0" build="p"/>
      <p:bldP spid="399398" grpId="0" build="p"/>
      <p:bldP spid="399408" grpId="0"/>
      <p:bldP spid="399410" grpId="0"/>
      <p:bldP spid="399411" grpId="0"/>
      <p:bldP spid="399448" grpId="0" animBg="1"/>
      <p:bldP spid="399451" grpId="0"/>
      <p:bldP spid="39945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6"/>
          <p:cNvSpPr>
            <a:spLocks noGrp="1" noChangeArrowheads="1"/>
          </p:cNvSpPr>
          <p:nvPr>
            <p:ph type="dt"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fld id="{ABEBACDC-B5DC-4628-9398-E8813AE2F7B3}" type="datetime6">
              <a:rPr lang="zh-CN" altLang="en-US" sz="1200" smtClean="0">
                <a:solidFill>
                  <a:srgbClr val="3333FF"/>
                </a:solidFill>
                <a:latin typeface="微软雅黑" panose="020B0503020204020204" pitchFamily="34" charset="-122"/>
                <a:ea typeface="微软雅黑" panose="020B0503020204020204" pitchFamily="34" charset="-122"/>
              </a:rPr>
              <a:t>2023年9月</a:t>
            </a:fld>
            <a:endParaRPr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400386" name="Text Box 2"/>
          <p:cNvSpPr txBox="1">
            <a:spLocks noChangeArrowheads="1"/>
          </p:cNvSpPr>
          <p:nvPr/>
        </p:nvSpPr>
        <p:spPr bwMode="auto">
          <a:xfrm>
            <a:off x="5572125" y="1287463"/>
            <a:ext cx="277813" cy="369887"/>
          </a:xfrm>
          <a:prstGeom prst="rect">
            <a:avLst/>
          </a:prstGeom>
          <a:solidFill>
            <a:srgbClr val="CC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A</a:t>
            </a:r>
          </a:p>
        </p:txBody>
      </p:sp>
      <p:sp>
        <p:nvSpPr>
          <p:cNvPr id="400387" name="Text Box 3"/>
          <p:cNvSpPr txBox="1">
            <a:spLocks noChangeArrowheads="1"/>
          </p:cNvSpPr>
          <p:nvPr/>
        </p:nvSpPr>
        <p:spPr bwMode="auto">
          <a:xfrm>
            <a:off x="2963863" y="1303338"/>
            <a:ext cx="277812" cy="369887"/>
          </a:xfrm>
          <a:prstGeom prst="rect">
            <a:avLst/>
          </a:prstGeom>
          <a:solidFill>
            <a:srgbClr val="CC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A</a:t>
            </a:r>
          </a:p>
        </p:txBody>
      </p:sp>
      <p:sp>
        <p:nvSpPr>
          <p:cNvPr id="400388" name="Text Box 4"/>
          <p:cNvSpPr txBox="1">
            <a:spLocks noChangeArrowheads="1"/>
          </p:cNvSpPr>
          <p:nvPr/>
        </p:nvSpPr>
        <p:spPr bwMode="auto">
          <a:xfrm>
            <a:off x="3824288" y="1844675"/>
            <a:ext cx="371475" cy="184150"/>
          </a:xfrm>
          <a:prstGeom prst="rect">
            <a:avLst/>
          </a:prstGeom>
          <a:solidFill>
            <a:srgbClr val="CC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200" b="1" smtClean="0">
                <a:solidFill>
                  <a:srgbClr val="000000"/>
                </a:solidFill>
              </a:rPr>
              <a:t>A</a:t>
            </a:r>
          </a:p>
        </p:txBody>
      </p:sp>
      <p:grpSp>
        <p:nvGrpSpPr>
          <p:cNvPr id="289798" name="Group 5"/>
          <p:cNvGrpSpPr/>
          <p:nvPr/>
        </p:nvGrpSpPr>
        <p:grpSpPr bwMode="auto">
          <a:xfrm>
            <a:off x="7553325" y="-1588"/>
            <a:ext cx="422275" cy="919163"/>
            <a:chOff x="1882" y="-26"/>
            <a:chExt cx="266" cy="579"/>
          </a:xfrm>
        </p:grpSpPr>
        <p:sp>
          <p:nvSpPr>
            <p:cNvPr id="289853" name="AutoShape 6"/>
            <p:cNvSpPr>
              <a:spLocks noChangeArrowheads="1"/>
            </p:cNvSpPr>
            <p:nvPr/>
          </p:nvSpPr>
          <p:spPr bwMode="auto">
            <a:xfrm>
              <a:off x="1882" y="-26"/>
              <a:ext cx="266" cy="579"/>
            </a:xfrm>
            <a:prstGeom prst="triangle">
              <a:avLst>
                <a:gd name="adj" fmla="val 50000"/>
              </a:avLst>
            </a:prstGeom>
            <a:solidFill>
              <a:srgbClr val="FF3300"/>
            </a:solidFill>
            <a:ln>
              <a:noFill/>
            </a:ln>
            <a:extLs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54" name="Text Box 7"/>
            <p:cNvSpPr txBox="1">
              <a:spLocks noChangeArrowheads="1"/>
            </p:cNvSpPr>
            <p:nvPr/>
          </p:nvSpPr>
          <p:spPr bwMode="auto">
            <a:xfrm>
              <a:off x="1958" y="190"/>
              <a:ext cx="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smtClean="0">
                  <a:solidFill>
                    <a:srgbClr val="3333FF"/>
                  </a:solidFill>
                  <a:latin typeface="Tahoma" panose="020B0604030504040204" pitchFamily="34" charset="0"/>
                </a:rPr>
                <a:t>！</a:t>
              </a:r>
            </a:p>
          </p:txBody>
        </p:sp>
      </p:grpSp>
      <p:sp>
        <p:nvSpPr>
          <p:cNvPr id="289799" name="Line 8"/>
          <p:cNvSpPr>
            <a:spLocks noChangeShapeType="1"/>
          </p:cNvSpPr>
          <p:nvPr/>
        </p:nvSpPr>
        <p:spPr bwMode="auto">
          <a:xfrm flipV="1">
            <a:off x="3838575" y="2798763"/>
            <a:ext cx="7938" cy="627062"/>
          </a:xfrm>
          <a:prstGeom prst="line">
            <a:avLst/>
          </a:prstGeom>
          <a:noFill/>
          <a:ln w="38100">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9800" name="Text Box 9"/>
          <p:cNvSpPr txBox="1">
            <a:spLocks noChangeArrowheads="1"/>
          </p:cNvSpPr>
          <p:nvPr/>
        </p:nvSpPr>
        <p:spPr bwMode="auto">
          <a:xfrm>
            <a:off x="4292600" y="5203825"/>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R</a:t>
            </a:r>
          </a:p>
        </p:txBody>
      </p:sp>
      <p:grpSp>
        <p:nvGrpSpPr>
          <p:cNvPr id="289801" name="Group 10"/>
          <p:cNvGrpSpPr/>
          <p:nvPr/>
        </p:nvGrpSpPr>
        <p:grpSpPr bwMode="auto">
          <a:xfrm>
            <a:off x="4175125" y="2844800"/>
            <a:ext cx="900113" cy="441325"/>
            <a:chOff x="2946" y="1620"/>
            <a:chExt cx="567" cy="278"/>
          </a:xfrm>
        </p:grpSpPr>
        <p:sp>
          <p:nvSpPr>
            <p:cNvPr id="289851" name="Line 11"/>
            <p:cNvSpPr>
              <a:spLocks noChangeShapeType="1"/>
            </p:cNvSpPr>
            <p:nvPr/>
          </p:nvSpPr>
          <p:spPr bwMode="auto">
            <a:xfrm flipV="1">
              <a:off x="2946" y="1620"/>
              <a:ext cx="1" cy="278"/>
            </a:xfrm>
            <a:prstGeom prst="line">
              <a:avLst/>
            </a:prstGeom>
            <a:noFill/>
            <a:ln w="38100">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9852" name="Line 12"/>
            <p:cNvSpPr>
              <a:spLocks noChangeShapeType="1"/>
            </p:cNvSpPr>
            <p:nvPr/>
          </p:nvSpPr>
          <p:spPr bwMode="auto">
            <a:xfrm flipH="1">
              <a:off x="2947" y="1888"/>
              <a:ext cx="566" cy="0"/>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9802" name="Text Box 13"/>
          <p:cNvSpPr txBox="1">
            <a:spLocks noChangeArrowheads="1"/>
          </p:cNvSpPr>
          <p:nvPr/>
        </p:nvSpPr>
        <p:spPr bwMode="auto">
          <a:xfrm>
            <a:off x="3495675" y="2833688"/>
            <a:ext cx="257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W</a:t>
            </a:r>
          </a:p>
        </p:txBody>
      </p:sp>
      <p:sp>
        <p:nvSpPr>
          <p:cNvPr id="289803" name="Line 14"/>
          <p:cNvSpPr>
            <a:spLocks noChangeShapeType="1"/>
          </p:cNvSpPr>
          <p:nvPr/>
        </p:nvSpPr>
        <p:spPr bwMode="auto">
          <a:xfrm flipH="1">
            <a:off x="1476375" y="1682750"/>
            <a:ext cx="2316163"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9804" name="Text Box 15"/>
          <p:cNvSpPr txBox="1">
            <a:spLocks noChangeArrowheads="1"/>
          </p:cNvSpPr>
          <p:nvPr/>
        </p:nvSpPr>
        <p:spPr bwMode="auto">
          <a:xfrm>
            <a:off x="3473450" y="2435225"/>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31</a:t>
            </a:r>
          </a:p>
        </p:txBody>
      </p:sp>
      <p:sp>
        <p:nvSpPr>
          <p:cNvPr id="289805" name="Text Box 16"/>
          <p:cNvSpPr txBox="1">
            <a:spLocks noChangeArrowheads="1"/>
          </p:cNvSpPr>
          <p:nvPr/>
        </p:nvSpPr>
        <p:spPr bwMode="auto">
          <a:xfrm>
            <a:off x="3535363" y="1095375"/>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0</a:t>
            </a:r>
          </a:p>
        </p:txBody>
      </p:sp>
      <p:sp>
        <p:nvSpPr>
          <p:cNvPr id="289806" name="Rectangle 17"/>
          <p:cNvSpPr>
            <a:spLocks noChangeArrowheads="1"/>
          </p:cNvSpPr>
          <p:nvPr/>
        </p:nvSpPr>
        <p:spPr bwMode="auto">
          <a:xfrm>
            <a:off x="3810000" y="1063625"/>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07" name="Rectangle 18"/>
          <p:cNvSpPr>
            <a:spLocks noChangeArrowheads="1"/>
          </p:cNvSpPr>
          <p:nvPr/>
        </p:nvSpPr>
        <p:spPr bwMode="auto">
          <a:xfrm>
            <a:off x="3810000" y="1395413"/>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08" name="Rectangle 19"/>
          <p:cNvSpPr>
            <a:spLocks noChangeArrowheads="1"/>
          </p:cNvSpPr>
          <p:nvPr/>
        </p:nvSpPr>
        <p:spPr bwMode="auto">
          <a:xfrm>
            <a:off x="3810000" y="2363788"/>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grpSp>
        <p:nvGrpSpPr>
          <p:cNvPr id="289809" name="Group 20"/>
          <p:cNvGrpSpPr/>
          <p:nvPr/>
        </p:nvGrpSpPr>
        <p:grpSpPr bwMode="auto">
          <a:xfrm>
            <a:off x="3810000" y="2046288"/>
            <a:ext cx="414338" cy="463550"/>
            <a:chOff x="2352" y="917"/>
            <a:chExt cx="758" cy="617"/>
          </a:xfrm>
        </p:grpSpPr>
        <p:sp>
          <p:nvSpPr>
            <p:cNvPr id="289849" name="Rectangle 21"/>
            <p:cNvSpPr>
              <a:spLocks noChangeArrowheads="1"/>
            </p:cNvSpPr>
            <p:nvPr/>
          </p:nvSpPr>
          <p:spPr bwMode="auto">
            <a:xfrm>
              <a:off x="2352" y="917"/>
              <a:ext cx="758" cy="617"/>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50" name="Line 22"/>
            <p:cNvSpPr>
              <a:spLocks noChangeShapeType="1"/>
            </p:cNvSpPr>
            <p:nvPr/>
          </p:nvSpPr>
          <p:spPr bwMode="auto">
            <a:xfrm flipH="1">
              <a:off x="2726" y="1076"/>
              <a:ext cx="0" cy="31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9810" name="Text Box 23"/>
          <p:cNvSpPr txBox="1">
            <a:spLocks noChangeArrowheads="1"/>
          </p:cNvSpPr>
          <p:nvPr/>
        </p:nvSpPr>
        <p:spPr bwMode="auto">
          <a:xfrm>
            <a:off x="3784600" y="731838"/>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SM</a:t>
            </a:r>
          </a:p>
        </p:txBody>
      </p:sp>
      <p:sp>
        <p:nvSpPr>
          <p:cNvPr id="289811" name="Text Box 24"/>
          <p:cNvSpPr txBox="1">
            <a:spLocks noChangeArrowheads="1"/>
          </p:cNvSpPr>
          <p:nvPr/>
        </p:nvSpPr>
        <p:spPr bwMode="auto">
          <a:xfrm>
            <a:off x="5168900" y="4227513"/>
            <a:ext cx="582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CM</a:t>
            </a:r>
          </a:p>
        </p:txBody>
      </p:sp>
      <p:sp>
        <p:nvSpPr>
          <p:cNvPr id="289812" name="Text Box 25"/>
          <p:cNvSpPr txBox="1">
            <a:spLocks noChangeArrowheads="1"/>
          </p:cNvSpPr>
          <p:nvPr/>
        </p:nvSpPr>
        <p:spPr bwMode="auto">
          <a:xfrm>
            <a:off x="3552825" y="5199063"/>
            <a:ext cx="257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W</a:t>
            </a:r>
          </a:p>
        </p:txBody>
      </p:sp>
      <p:sp>
        <p:nvSpPr>
          <p:cNvPr id="289813" name="Text Box 26"/>
          <p:cNvSpPr txBox="1">
            <a:spLocks noChangeArrowheads="1"/>
          </p:cNvSpPr>
          <p:nvPr/>
        </p:nvSpPr>
        <p:spPr bwMode="auto">
          <a:xfrm>
            <a:off x="1685925" y="533400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CPU</a:t>
            </a:r>
            <a:r>
              <a:rPr lang="zh-CN" altLang="en-US" sz="2400" b="1" smtClean="0">
                <a:solidFill>
                  <a:srgbClr val="000000"/>
                </a:solidFill>
              </a:rPr>
              <a:t>控制</a:t>
            </a:r>
          </a:p>
        </p:txBody>
      </p:sp>
      <p:sp>
        <p:nvSpPr>
          <p:cNvPr id="289814" name="Text Box 27"/>
          <p:cNvSpPr txBox="1">
            <a:spLocks noChangeArrowheads="1"/>
          </p:cNvSpPr>
          <p:nvPr/>
        </p:nvSpPr>
        <p:spPr bwMode="auto">
          <a:xfrm>
            <a:off x="4314825" y="2860675"/>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R</a:t>
            </a:r>
          </a:p>
        </p:txBody>
      </p:sp>
      <p:sp>
        <p:nvSpPr>
          <p:cNvPr id="289815" name="Text Box 28"/>
          <p:cNvSpPr txBox="1">
            <a:spLocks noChangeArrowheads="1"/>
          </p:cNvSpPr>
          <p:nvPr/>
        </p:nvSpPr>
        <p:spPr bwMode="auto">
          <a:xfrm>
            <a:off x="2482850" y="6083300"/>
            <a:ext cx="3856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FF"/>
                </a:solidFill>
              </a:rPr>
              <a:t>T</a:t>
            </a:r>
            <a:r>
              <a:rPr lang="zh-CN" altLang="en-US" sz="2400" b="1" smtClean="0">
                <a:solidFill>
                  <a:srgbClr val="0000FF"/>
                </a:solidFill>
              </a:rPr>
              <a:t>接线器  </a:t>
            </a:r>
            <a:r>
              <a:rPr lang="en-US" altLang="zh-CN" sz="2400" b="1" smtClean="0">
                <a:solidFill>
                  <a:srgbClr val="0000FF"/>
                </a:solidFill>
              </a:rPr>
              <a:t>--  </a:t>
            </a:r>
            <a:r>
              <a:rPr lang="zh-CN" altLang="en-US" sz="2400" b="1" smtClean="0">
                <a:solidFill>
                  <a:srgbClr val="0000FF"/>
                </a:solidFill>
              </a:rPr>
              <a:t>输入控制</a:t>
            </a:r>
          </a:p>
        </p:txBody>
      </p:sp>
      <p:grpSp>
        <p:nvGrpSpPr>
          <p:cNvPr id="289816" name="Group 29"/>
          <p:cNvGrpSpPr/>
          <p:nvPr/>
        </p:nvGrpSpPr>
        <p:grpSpPr bwMode="auto">
          <a:xfrm>
            <a:off x="4178300" y="5208588"/>
            <a:ext cx="762000" cy="457200"/>
            <a:chOff x="2932" y="3108"/>
            <a:chExt cx="480" cy="288"/>
          </a:xfrm>
        </p:grpSpPr>
        <p:sp>
          <p:nvSpPr>
            <p:cNvPr id="289847" name="Line 30"/>
            <p:cNvSpPr>
              <a:spLocks noChangeShapeType="1"/>
            </p:cNvSpPr>
            <p:nvPr/>
          </p:nvSpPr>
          <p:spPr bwMode="auto">
            <a:xfrm flipH="1" flipV="1">
              <a:off x="2937" y="3108"/>
              <a:ext cx="0" cy="288"/>
            </a:xfrm>
            <a:prstGeom prst="line">
              <a:avLst/>
            </a:prstGeom>
            <a:noFill/>
            <a:ln w="28575">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9848" name="Line 31"/>
            <p:cNvSpPr>
              <a:spLocks noChangeShapeType="1"/>
            </p:cNvSpPr>
            <p:nvPr/>
          </p:nvSpPr>
          <p:spPr bwMode="auto">
            <a:xfrm>
              <a:off x="2932" y="3391"/>
              <a:ext cx="480" cy="0"/>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89817" name="Group 32"/>
          <p:cNvGrpSpPr/>
          <p:nvPr/>
        </p:nvGrpSpPr>
        <p:grpSpPr bwMode="auto">
          <a:xfrm>
            <a:off x="3133725" y="5170488"/>
            <a:ext cx="762000" cy="457200"/>
            <a:chOff x="1982" y="3108"/>
            <a:chExt cx="480" cy="288"/>
          </a:xfrm>
        </p:grpSpPr>
        <p:sp>
          <p:nvSpPr>
            <p:cNvPr id="289845" name="Line 33"/>
            <p:cNvSpPr>
              <a:spLocks noChangeShapeType="1"/>
            </p:cNvSpPr>
            <p:nvPr/>
          </p:nvSpPr>
          <p:spPr bwMode="auto">
            <a:xfrm flipV="1">
              <a:off x="2457" y="3108"/>
              <a:ext cx="0" cy="288"/>
            </a:xfrm>
            <a:prstGeom prst="line">
              <a:avLst/>
            </a:prstGeom>
            <a:noFill/>
            <a:ln w="28575">
              <a:solidFill>
                <a:srgbClr val="336699"/>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89846" name="Line 34"/>
            <p:cNvSpPr>
              <a:spLocks noChangeShapeType="1"/>
            </p:cNvSpPr>
            <p:nvPr/>
          </p:nvSpPr>
          <p:spPr bwMode="auto">
            <a:xfrm flipH="1">
              <a:off x="1982" y="3391"/>
              <a:ext cx="480" cy="0"/>
            </a:xfrm>
            <a:prstGeom prst="line">
              <a:avLst/>
            </a:prstGeom>
            <a:noFill/>
            <a:ln w="28575">
              <a:solidFill>
                <a:srgbClr val="336699"/>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9818" name="Text Box 35"/>
          <p:cNvSpPr txBox="1">
            <a:spLocks noChangeArrowheads="1"/>
          </p:cNvSpPr>
          <p:nvPr/>
        </p:nvSpPr>
        <p:spPr bwMode="auto">
          <a:xfrm>
            <a:off x="4975225" y="2986088"/>
            <a:ext cx="1843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smtClean="0">
                <a:solidFill>
                  <a:srgbClr val="000000"/>
                </a:solidFill>
              </a:rPr>
              <a:t>地址计数器</a:t>
            </a:r>
          </a:p>
        </p:txBody>
      </p:sp>
      <p:sp>
        <p:nvSpPr>
          <p:cNvPr id="289819" name="Text Box 36"/>
          <p:cNvSpPr txBox="1">
            <a:spLocks noChangeArrowheads="1"/>
          </p:cNvSpPr>
          <p:nvPr/>
        </p:nvSpPr>
        <p:spPr bwMode="auto">
          <a:xfrm>
            <a:off x="5038725" y="5286375"/>
            <a:ext cx="1843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400" b="1" smtClean="0">
                <a:solidFill>
                  <a:srgbClr val="000000"/>
                </a:solidFill>
              </a:rPr>
              <a:t>地址计数器</a:t>
            </a:r>
          </a:p>
        </p:txBody>
      </p:sp>
      <p:sp>
        <p:nvSpPr>
          <p:cNvPr id="400421" name="Text Box 37"/>
          <p:cNvSpPr txBox="1">
            <a:spLocks noChangeArrowheads="1"/>
          </p:cNvSpPr>
          <p:nvPr/>
        </p:nvSpPr>
        <p:spPr bwMode="auto">
          <a:xfrm>
            <a:off x="471488" y="1001713"/>
            <a:ext cx="1830387" cy="369887"/>
          </a:xfrm>
          <a:prstGeom prst="rect">
            <a:avLst/>
          </a:prstGeom>
          <a:solidFill>
            <a:srgbClr val="CC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400" b="1" smtClean="0">
                <a:solidFill>
                  <a:srgbClr val="000000"/>
                </a:solidFill>
              </a:rPr>
              <a:t>TS6 </a:t>
            </a:r>
            <a:r>
              <a:rPr lang="en-US" altLang="zh-CN" sz="2400" b="1" smtClean="0">
                <a:solidFill>
                  <a:srgbClr val="000000"/>
                </a:solidFill>
                <a:sym typeface="Wingdings" panose="05000000000000000000" pitchFamily="2" charset="2"/>
              </a:rPr>
              <a:t> TS17</a:t>
            </a:r>
            <a:endParaRPr lang="en-US" altLang="zh-CN" sz="2400" b="1" smtClean="0">
              <a:solidFill>
                <a:srgbClr val="000000"/>
              </a:solidFill>
            </a:endParaRPr>
          </a:p>
        </p:txBody>
      </p:sp>
      <p:sp>
        <p:nvSpPr>
          <p:cNvPr id="289821" name="Rectangle 38"/>
          <p:cNvSpPr>
            <a:spLocks noChangeArrowheads="1"/>
          </p:cNvSpPr>
          <p:nvPr/>
        </p:nvSpPr>
        <p:spPr bwMode="auto">
          <a:xfrm>
            <a:off x="3810000" y="1730375"/>
            <a:ext cx="414338"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400423" name="Text Box 39"/>
          <p:cNvSpPr txBox="1">
            <a:spLocks noChangeArrowheads="1"/>
          </p:cNvSpPr>
          <p:nvPr/>
        </p:nvSpPr>
        <p:spPr bwMode="auto">
          <a:xfrm>
            <a:off x="3444875" y="1754188"/>
            <a:ext cx="319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FF3300"/>
                </a:solidFill>
              </a:rPr>
              <a:t>17</a:t>
            </a:r>
          </a:p>
        </p:txBody>
      </p:sp>
      <p:sp>
        <p:nvSpPr>
          <p:cNvPr id="289823" name="Line 40"/>
          <p:cNvSpPr>
            <a:spLocks noChangeShapeType="1"/>
          </p:cNvSpPr>
          <p:nvPr/>
        </p:nvSpPr>
        <p:spPr bwMode="auto">
          <a:xfrm flipH="1">
            <a:off x="3984625" y="1525588"/>
            <a:ext cx="0" cy="23653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400425" name="Text Box 41"/>
          <p:cNvSpPr txBox="1">
            <a:spLocks noChangeArrowheads="1"/>
          </p:cNvSpPr>
          <p:nvPr/>
        </p:nvSpPr>
        <p:spPr bwMode="auto">
          <a:xfrm>
            <a:off x="2889250" y="1001713"/>
            <a:ext cx="460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smtClean="0">
                <a:solidFill>
                  <a:srgbClr val="0000FF"/>
                </a:solidFill>
              </a:rPr>
              <a:t>TS6</a:t>
            </a:r>
          </a:p>
        </p:txBody>
      </p:sp>
      <p:sp>
        <p:nvSpPr>
          <p:cNvPr id="289825" name="Line 42"/>
          <p:cNvSpPr>
            <a:spLocks noChangeShapeType="1"/>
          </p:cNvSpPr>
          <p:nvPr/>
        </p:nvSpPr>
        <p:spPr bwMode="auto">
          <a:xfrm flipH="1">
            <a:off x="4592638" y="1666875"/>
            <a:ext cx="2316162"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400427" name="Text Box 43"/>
          <p:cNvSpPr txBox="1">
            <a:spLocks noChangeArrowheads="1"/>
          </p:cNvSpPr>
          <p:nvPr/>
        </p:nvSpPr>
        <p:spPr bwMode="auto">
          <a:xfrm>
            <a:off x="5457825" y="969963"/>
            <a:ext cx="612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smtClean="0">
                <a:solidFill>
                  <a:srgbClr val="0000FF"/>
                </a:solidFill>
              </a:rPr>
              <a:t>TS17</a:t>
            </a:r>
          </a:p>
        </p:txBody>
      </p:sp>
      <p:sp>
        <p:nvSpPr>
          <p:cNvPr id="289827" name="Text Box 44"/>
          <p:cNvSpPr txBox="1">
            <a:spLocks noChangeArrowheads="1"/>
          </p:cNvSpPr>
          <p:nvPr/>
        </p:nvSpPr>
        <p:spPr bwMode="auto">
          <a:xfrm>
            <a:off x="3443288" y="4797425"/>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31</a:t>
            </a:r>
          </a:p>
        </p:txBody>
      </p:sp>
      <p:sp>
        <p:nvSpPr>
          <p:cNvPr id="289828" name="Text Box 45"/>
          <p:cNvSpPr txBox="1">
            <a:spLocks noChangeArrowheads="1"/>
          </p:cNvSpPr>
          <p:nvPr/>
        </p:nvSpPr>
        <p:spPr bwMode="auto">
          <a:xfrm>
            <a:off x="3505200" y="3457575"/>
            <a:ext cx="19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00"/>
                </a:solidFill>
              </a:rPr>
              <a:t>0</a:t>
            </a:r>
          </a:p>
        </p:txBody>
      </p:sp>
      <p:sp>
        <p:nvSpPr>
          <p:cNvPr id="289829" name="Rectangle 46"/>
          <p:cNvSpPr>
            <a:spLocks noChangeArrowheads="1"/>
          </p:cNvSpPr>
          <p:nvPr/>
        </p:nvSpPr>
        <p:spPr bwMode="auto">
          <a:xfrm>
            <a:off x="3779838" y="3425825"/>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30" name="Rectangle 47"/>
          <p:cNvSpPr>
            <a:spLocks noChangeArrowheads="1"/>
          </p:cNvSpPr>
          <p:nvPr/>
        </p:nvSpPr>
        <p:spPr bwMode="auto">
          <a:xfrm>
            <a:off x="3779838" y="3757613"/>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31" name="Rectangle 48"/>
          <p:cNvSpPr>
            <a:spLocks noChangeArrowheads="1"/>
          </p:cNvSpPr>
          <p:nvPr/>
        </p:nvSpPr>
        <p:spPr bwMode="auto">
          <a:xfrm>
            <a:off x="3779838" y="4725988"/>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grpSp>
        <p:nvGrpSpPr>
          <p:cNvPr id="289832" name="Group 49"/>
          <p:cNvGrpSpPr/>
          <p:nvPr/>
        </p:nvGrpSpPr>
        <p:grpSpPr bwMode="auto">
          <a:xfrm>
            <a:off x="3779838" y="4408488"/>
            <a:ext cx="415925" cy="463550"/>
            <a:chOff x="2352" y="917"/>
            <a:chExt cx="758" cy="617"/>
          </a:xfrm>
        </p:grpSpPr>
        <p:sp>
          <p:nvSpPr>
            <p:cNvPr id="289843" name="Rectangle 50"/>
            <p:cNvSpPr>
              <a:spLocks noChangeArrowheads="1"/>
            </p:cNvSpPr>
            <p:nvPr/>
          </p:nvSpPr>
          <p:spPr bwMode="auto">
            <a:xfrm>
              <a:off x="2352" y="917"/>
              <a:ext cx="758" cy="617"/>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9844" name="Line 51"/>
            <p:cNvSpPr>
              <a:spLocks noChangeShapeType="1"/>
            </p:cNvSpPr>
            <p:nvPr/>
          </p:nvSpPr>
          <p:spPr bwMode="auto">
            <a:xfrm flipH="1">
              <a:off x="2726" y="1076"/>
              <a:ext cx="0" cy="31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89833" name="Rectangle 52"/>
          <p:cNvSpPr>
            <a:spLocks noChangeArrowheads="1"/>
          </p:cNvSpPr>
          <p:nvPr/>
        </p:nvSpPr>
        <p:spPr bwMode="auto">
          <a:xfrm>
            <a:off x="3779838" y="4092575"/>
            <a:ext cx="414337" cy="460375"/>
          </a:xfrm>
          <a:prstGeom prst="rect">
            <a:avLst/>
          </a:prstGeom>
          <a:noFill/>
          <a:ln w="28575">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91390" tIns="45695" rIns="91390" bIns="45695"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400437" name="Text Box 53"/>
          <p:cNvSpPr txBox="1">
            <a:spLocks noChangeArrowheads="1"/>
          </p:cNvSpPr>
          <p:nvPr/>
        </p:nvSpPr>
        <p:spPr bwMode="auto">
          <a:xfrm>
            <a:off x="3498850" y="4125913"/>
            <a:ext cx="258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FF3300"/>
                </a:solidFill>
              </a:rPr>
              <a:t>6</a:t>
            </a:r>
          </a:p>
        </p:txBody>
      </p:sp>
      <p:sp>
        <p:nvSpPr>
          <p:cNvPr id="289835" name="Line 54"/>
          <p:cNvSpPr>
            <a:spLocks noChangeShapeType="1"/>
          </p:cNvSpPr>
          <p:nvPr/>
        </p:nvSpPr>
        <p:spPr bwMode="auto">
          <a:xfrm flipH="1">
            <a:off x="3954463" y="3887788"/>
            <a:ext cx="0" cy="236537"/>
          </a:xfrm>
          <a:prstGeom prst="line">
            <a:avLst/>
          </a:prstGeom>
          <a:noFill/>
          <a:ln w="38100">
            <a:solidFill>
              <a:srgbClr val="0000FF"/>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400439" name="Text Box 55"/>
          <p:cNvSpPr txBox="1">
            <a:spLocks noChangeArrowheads="1"/>
          </p:cNvSpPr>
          <p:nvPr/>
        </p:nvSpPr>
        <p:spPr bwMode="auto">
          <a:xfrm>
            <a:off x="3800475" y="4127500"/>
            <a:ext cx="395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FF3300"/>
                </a:solidFill>
              </a:rPr>
              <a:t>17</a:t>
            </a:r>
          </a:p>
        </p:txBody>
      </p:sp>
      <p:sp>
        <p:nvSpPr>
          <p:cNvPr id="400440" name="Text Box 56"/>
          <p:cNvSpPr txBox="1">
            <a:spLocks noChangeArrowheads="1"/>
          </p:cNvSpPr>
          <p:nvPr/>
        </p:nvSpPr>
        <p:spPr bwMode="auto">
          <a:xfrm>
            <a:off x="3800475" y="4127500"/>
            <a:ext cx="411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FF"/>
                </a:solidFill>
              </a:rPr>
              <a:t>17</a:t>
            </a:r>
          </a:p>
        </p:txBody>
      </p:sp>
      <p:sp>
        <p:nvSpPr>
          <p:cNvPr id="400441" name="Text Box 57"/>
          <p:cNvSpPr txBox="1">
            <a:spLocks noChangeArrowheads="1"/>
          </p:cNvSpPr>
          <p:nvPr/>
        </p:nvSpPr>
        <p:spPr bwMode="auto">
          <a:xfrm>
            <a:off x="3497263" y="4124325"/>
            <a:ext cx="258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1" smtClean="0">
                <a:solidFill>
                  <a:srgbClr val="0000FF"/>
                </a:solidFill>
              </a:rPr>
              <a:t>6</a:t>
            </a:r>
          </a:p>
        </p:txBody>
      </p:sp>
      <p:sp>
        <p:nvSpPr>
          <p:cNvPr id="400442" name="Rectangle 58"/>
          <p:cNvSpPr>
            <a:spLocks noChangeArrowheads="1"/>
          </p:cNvSpPr>
          <p:nvPr/>
        </p:nvSpPr>
        <p:spPr bwMode="auto">
          <a:xfrm>
            <a:off x="223838" y="3024188"/>
            <a:ext cx="2413000" cy="1384300"/>
          </a:xfrm>
          <a:prstGeom prst="rect">
            <a:avLst/>
          </a:prstGeom>
          <a:solidFill>
            <a:schemeClr val="bg2"/>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1390" tIns="45695" rIns="91390" bIns="45695">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65000"/>
              </a:spcBef>
              <a:buFont typeface="Wingdings" panose="05000000000000000000" pitchFamily="2" charset="2"/>
              <a:buNone/>
            </a:pPr>
            <a:r>
              <a:rPr lang="zh-CN" altLang="en-US" sz="2800" b="1" smtClean="0">
                <a:solidFill>
                  <a:srgbClr val="FFFFFF"/>
                </a:solidFill>
                <a:latin typeface="Arial" panose="020B0604020202020204" pitchFamily="34" charset="0"/>
              </a:rPr>
              <a:t>输入控制</a:t>
            </a:r>
            <a:r>
              <a:rPr lang="en-US" altLang="zh-CN" sz="2800" b="1" smtClean="0">
                <a:solidFill>
                  <a:srgbClr val="FFFFFF"/>
                </a:solidFill>
                <a:latin typeface="Arial" panose="020B0604020202020204" pitchFamily="34" charset="0"/>
              </a:rPr>
              <a:t>:CM</a:t>
            </a:r>
            <a:r>
              <a:rPr lang="zh-CN" altLang="en-US" sz="2800" b="1" smtClean="0">
                <a:solidFill>
                  <a:srgbClr val="FFFFFF"/>
                </a:solidFill>
                <a:latin typeface="Arial" panose="020B0604020202020204" pitchFamily="34" charset="0"/>
              </a:rPr>
              <a:t>的地址与输入</a:t>
            </a:r>
            <a:r>
              <a:rPr lang="en-US" altLang="zh-CN" sz="2800" b="1" smtClean="0">
                <a:solidFill>
                  <a:srgbClr val="FFFFFF"/>
                </a:solidFill>
                <a:latin typeface="Arial" panose="020B0604020202020204" pitchFamily="34" charset="0"/>
              </a:rPr>
              <a:t>TS</a:t>
            </a:r>
            <a:r>
              <a:rPr lang="zh-CN" altLang="en-US" sz="2800" b="1" smtClean="0">
                <a:solidFill>
                  <a:srgbClr val="FFFFFF"/>
                </a:solidFill>
                <a:latin typeface="Arial" panose="020B0604020202020204" pitchFamily="34" charset="0"/>
              </a:rPr>
              <a:t>对应</a:t>
            </a:r>
          </a:p>
        </p:txBody>
      </p:sp>
      <p:sp>
        <p:nvSpPr>
          <p:cNvPr id="289840" name="日期占位符 1"/>
          <p:cNvSpPr txBox="1">
            <a:spLocks noGrp="1" noChangeArrowheads="1"/>
          </p:cNvSpPr>
          <p:nvPr/>
        </p:nvSpPr>
        <p:spPr bwMode="auto">
          <a:xfrm>
            <a:off x="381000" y="6540500"/>
            <a:ext cx="157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89841" name="页脚占位符 3"/>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en-US" altLang="zh-CN" sz="1200" smtClean="0">
              <a:solidFill>
                <a:srgbClr val="7F7F7F"/>
              </a:solidFill>
              <a:latin typeface="华文行楷" panose="02010800040101010101" pitchFamily="2" charset="-122"/>
              <a:ea typeface="华文行楷" panose="02010800040101010101" pitchFamily="2" charset="-122"/>
            </a:endParaRPr>
          </a:p>
        </p:txBody>
      </p:sp>
      <p:sp>
        <p:nvSpPr>
          <p:cNvPr id="289842"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BF8B3C6E-9F62-409E-8D1B-25F44C39A099}" type="slidenum">
              <a:rPr lang="en-US" altLang="zh-CN" sz="1200" smtClean="0">
                <a:solidFill>
                  <a:srgbClr val="3333FF"/>
                </a:solidFill>
                <a:latin typeface="微软雅黑" panose="020B0503020204020204" pitchFamily="34" charset="-122"/>
                <a:ea typeface="微软雅黑" panose="020B0503020204020204" pitchFamily="34" charset="-122"/>
              </a:rPr>
              <a:t>101</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00421"/>
                                        </p:tgtEl>
                                        <p:attrNameLst>
                                          <p:attrName>style.visibility</p:attrName>
                                        </p:attrNameLst>
                                      </p:cBhvr>
                                      <p:to>
                                        <p:strVal val="visible"/>
                                      </p:to>
                                    </p:set>
                                    <p:animEffect transition="in" filter="barn(outHorizontal)">
                                      <p:cBhvr>
                                        <p:cTn id="7" dur="500"/>
                                        <p:tgtEl>
                                          <p:spTgt spid="400421"/>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iterate type="lt">
                                    <p:tmPct val="100000"/>
                                  </p:iterate>
                                  <p:childTnLst>
                                    <p:set>
                                      <p:cBhvr>
                                        <p:cTn id="11" dur="1" fill="hold">
                                          <p:stCondLst>
                                            <p:cond delay="0"/>
                                          </p:stCondLst>
                                        </p:cTn>
                                        <p:tgtEl>
                                          <p:spTgt spid="400437"/>
                                        </p:tgtEl>
                                        <p:attrNameLst>
                                          <p:attrName>style.visibility</p:attrName>
                                        </p:attrNameLst>
                                      </p:cBhvr>
                                      <p:to>
                                        <p:strVal val="visible"/>
                                      </p:to>
                                    </p:set>
                                    <p:anim calcmode="lin" valueType="num">
                                      <p:cBhvr additive="base">
                                        <p:cTn id="12" dur="75" fill="hold"/>
                                        <p:tgtEl>
                                          <p:spTgt spid="400437"/>
                                        </p:tgtEl>
                                        <p:attrNameLst>
                                          <p:attrName>ppt_x</p:attrName>
                                        </p:attrNameLst>
                                      </p:cBhvr>
                                      <p:tavLst>
                                        <p:tav tm="0">
                                          <p:val>
                                            <p:strVal val="1+#ppt_w/2"/>
                                          </p:val>
                                        </p:tav>
                                        <p:tav tm="100000">
                                          <p:val>
                                            <p:strVal val="#ppt_x"/>
                                          </p:val>
                                        </p:tav>
                                      </p:tavLst>
                                    </p:anim>
                                    <p:anim calcmode="lin" valueType="num">
                                      <p:cBhvr additive="base">
                                        <p:cTn id="13" dur="75" fill="hold"/>
                                        <p:tgtEl>
                                          <p:spTgt spid="40043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whoosh.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0439"/>
                                        </p:tgtEl>
                                        <p:attrNameLst>
                                          <p:attrName>style.visibility</p:attrName>
                                        </p:attrNameLst>
                                      </p:cBhvr>
                                      <p:to>
                                        <p:strVal val="visible"/>
                                      </p:to>
                                    </p:set>
                                    <p:anim calcmode="lin" valueType="num">
                                      <p:cBhvr additive="base">
                                        <p:cTn id="18" dur="500" fill="hold"/>
                                        <p:tgtEl>
                                          <p:spTgt spid="400439"/>
                                        </p:tgtEl>
                                        <p:attrNameLst>
                                          <p:attrName>ppt_x</p:attrName>
                                        </p:attrNameLst>
                                      </p:cBhvr>
                                      <p:tavLst>
                                        <p:tav tm="0">
                                          <p:val>
                                            <p:strVal val="#ppt_x"/>
                                          </p:val>
                                        </p:tav>
                                        <p:tav tm="100000">
                                          <p:val>
                                            <p:strVal val="#ppt_x"/>
                                          </p:val>
                                        </p:tav>
                                      </p:tavLst>
                                    </p:anim>
                                    <p:anim calcmode="lin" valueType="num">
                                      <p:cBhvr additive="base">
                                        <p:cTn id="19" dur="500" fill="hold"/>
                                        <p:tgtEl>
                                          <p:spTgt spid="40043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camera.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00425">
                                            <p:txEl>
                                              <p:pRg st="0" end="0"/>
                                            </p:txEl>
                                          </p:spTgt>
                                        </p:tgtEl>
                                        <p:attrNameLst>
                                          <p:attrName>style.visibility</p:attrName>
                                        </p:attrNameLst>
                                      </p:cBhvr>
                                      <p:to>
                                        <p:strVal val="visible"/>
                                      </p:to>
                                    </p:set>
                                    <p:anim calcmode="lin" valueType="num">
                                      <p:cBhvr additive="base">
                                        <p:cTn id="24" dur="500" fill="hold"/>
                                        <p:tgtEl>
                                          <p:spTgt spid="400425">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0042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whoosh.wav"/>
                                        </p:tgtEl>
                                      </p:cMediaNode>
                                    </p:audio>
                                  </p:sub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400387"/>
                                        </p:tgtEl>
                                        <p:attrNameLst>
                                          <p:attrName>style.visibility</p:attrName>
                                        </p:attrNameLst>
                                      </p:cBhvr>
                                      <p:to>
                                        <p:strVal val="visible"/>
                                      </p:to>
                                    </p:set>
                                    <p:animEffect transition="in" filter="blinds(vertical)">
                                      <p:cBhvr>
                                        <p:cTn id="30" dur="500"/>
                                        <p:tgtEl>
                                          <p:spTgt spid="400387"/>
                                        </p:tgtEl>
                                      </p:cBhvr>
                                    </p:animEffect>
                                  </p:childTnLst>
                                </p:cTn>
                              </p:par>
                            </p:childTnLst>
                          </p:cTn>
                        </p:par>
                      </p:childTnLst>
                    </p:cTn>
                  </p:par>
                  <p:par>
                    <p:cTn id="31" fill="hold">
                      <p:stCondLst>
                        <p:cond delay="indefinite"/>
                      </p:stCondLst>
                      <p:childTnLst>
                        <p:par>
                          <p:cTn id="32" fill="hold">
                            <p:stCondLst>
                              <p:cond delay="0"/>
                            </p:stCondLst>
                            <p:childTnLst>
                              <p:par>
                                <p:cTn id="33" presetID="19" presetClass="entr" presetSubtype="10" fill="hold" grpId="0" nodeType="clickEffect">
                                  <p:stCondLst>
                                    <p:cond delay="0"/>
                                  </p:stCondLst>
                                  <p:iterate type="wd">
                                    <p:tmPct val="100000"/>
                                  </p:iterate>
                                  <p:childTnLst>
                                    <p:set>
                                      <p:cBhvr>
                                        <p:cTn id="34" dur="1" fill="hold">
                                          <p:stCondLst>
                                            <p:cond delay="0"/>
                                          </p:stCondLst>
                                        </p:cTn>
                                        <p:tgtEl>
                                          <p:spTgt spid="400441"/>
                                        </p:tgtEl>
                                        <p:attrNameLst>
                                          <p:attrName>style.visibility</p:attrName>
                                        </p:attrNameLst>
                                      </p:cBhvr>
                                      <p:to>
                                        <p:strVal val="visible"/>
                                      </p:to>
                                    </p:set>
                                    <p:anim calcmode="lin" valueType="num">
                                      <p:cBhvr>
                                        <p:cTn id="35" dur="1000" fill="hold"/>
                                        <p:tgtEl>
                                          <p:spTgt spid="400441"/>
                                        </p:tgtEl>
                                        <p:attrNameLst>
                                          <p:attrName>ppt_w</p:attrName>
                                        </p:attrNameLst>
                                      </p:cBhvr>
                                      <p:tavLst>
                                        <p:tav tm="0" fmla="#ppt_w*sin(2.5*pi*$)">
                                          <p:val>
                                            <p:fltVal val="0"/>
                                          </p:val>
                                        </p:tav>
                                        <p:tav tm="100000">
                                          <p:val>
                                            <p:fltVal val="1"/>
                                          </p:val>
                                        </p:tav>
                                      </p:tavLst>
                                    </p:anim>
                                    <p:anim calcmode="lin" valueType="num">
                                      <p:cBhvr>
                                        <p:cTn id="36" dur="1000" fill="hold"/>
                                        <p:tgtEl>
                                          <p:spTgt spid="40044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3" name="whoosh.wav"/>
                                        </p:tgtEl>
                                      </p:cMediaNode>
                                    </p:audio>
                                  </p:subTnLst>
                                </p:cTn>
                              </p:par>
                            </p:childTnLst>
                          </p:cTn>
                        </p:par>
                      </p:childTnLst>
                    </p:cTn>
                  </p:par>
                  <p:par>
                    <p:cTn id="37" fill="hold">
                      <p:stCondLst>
                        <p:cond delay="indefinite"/>
                      </p:stCondLst>
                      <p:childTnLst>
                        <p:par>
                          <p:cTn id="38" fill="hold">
                            <p:stCondLst>
                              <p:cond delay="0"/>
                            </p:stCondLst>
                            <p:childTnLst>
                              <p:par>
                                <p:cTn id="39" presetID="19" presetClass="entr" presetSubtype="10" fill="hold" grpId="0" nodeType="clickEffect">
                                  <p:stCondLst>
                                    <p:cond delay="0"/>
                                  </p:stCondLst>
                                  <p:iterate type="lt">
                                    <p:tmPct val="100000"/>
                                  </p:iterate>
                                  <p:childTnLst>
                                    <p:set>
                                      <p:cBhvr>
                                        <p:cTn id="40" dur="1" fill="hold">
                                          <p:stCondLst>
                                            <p:cond delay="0"/>
                                          </p:stCondLst>
                                        </p:cTn>
                                        <p:tgtEl>
                                          <p:spTgt spid="400440"/>
                                        </p:tgtEl>
                                        <p:attrNameLst>
                                          <p:attrName>style.visibility</p:attrName>
                                        </p:attrNameLst>
                                      </p:cBhvr>
                                      <p:to>
                                        <p:strVal val="visible"/>
                                      </p:to>
                                    </p:set>
                                    <p:anim calcmode="lin" valueType="num">
                                      <p:cBhvr>
                                        <p:cTn id="41" dur="750" fill="hold"/>
                                        <p:tgtEl>
                                          <p:spTgt spid="400440"/>
                                        </p:tgtEl>
                                        <p:attrNameLst>
                                          <p:attrName>ppt_w</p:attrName>
                                        </p:attrNameLst>
                                      </p:cBhvr>
                                      <p:tavLst>
                                        <p:tav tm="0" fmla="#ppt_w*sin(2.5*pi*$)">
                                          <p:val>
                                            <p:fltVal val="0"/>
                                          </p:val>
                                        </p:tav>
                                        <p:tav tm="100000">
                                          <p:val>
                                            <p:fltVal val="1"/>
                                          </p:val>
                                        </p:tav>
                                      </p:tavLst>
                                    </p:anim>
                                    <p:anim calcmode="lin" valueType="num">
                                      <p:cBhvr>
                                        <p:cTn id="42" dur="750" fill="hold"/>
                                        <p:tgtEl>
                                          <p:spTgt spid="40044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9"/>
                                            </p:cond>
                                          </p:stCondLst>
                                          <p:endCondLst>
                                            <p:cond evt="onStopAudio" delay="0">
                                              <p:tgtEl>
                                                <p:sldTgt/>
                                              </p:tgtEl>
                                            </p:cond>
                                          </p:endCondLst>
                                        </p:cTn>
                                        <p:tgtEl>
                                          <p:sndTgt r:embed="rId3" name="whoosh.wav"/>
                                        </p:tgtEl>
                                      </p:cMediaNode>
                                    </p:audio>
                                  </p:sub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0423"/>
                                        </p:tgtEl>
                                        <p:attrNameLst>
                                          <p:attrName>style.visibility</p:attrName>
                                        </p:attrNameLst>
                                      </p:cBhvr>
                                      <p:to>
                                        <p:strVal val="visible"/>
                                      </p:to>
                                    </p:set>
                                    <p:animEffect transition="in" filter="randombar(horizontal)">
                                      <p:cBhvr>
                                        <p:cTn id="47" dur="500"/>
                                        <p:tgtEl>
                                          <p:spTgt spid="400423"/>
                                        </p:tgtEl>
                                      </p:cBhvr>
                                    </p:animEffect>
                                  </p:childTnLst>
                                  <p:subTnLst>
                                    <p:audio>
                                      <p:cMediaNode>
                                        <p:cTn display="0" masterRel="sameClick">
                                          <p:stCondLst>
                                            <p:cond evt="begin" delay="0">
                                              <p:tn val="45"/>
                                            </p:cond>
                                          </p:stCondLst>
                                          <p:endCondLst>
                                            <p:cond evt="onStopAudio" delay="0">
                                              <p:tgtEl>
                                                <p:sldTgt/>
                                              </p:tgtEl>
                                            </p:cond>
                                          </p:endCondLst>
                                        </p:cTn>
                                        <p:tgtEl>
                                          <p:sndTgt r:embed="rId3" name="whoosh.wav"/>
                                        </p:tgtEl>
                                      </p:cMediaNode>
                                    </p:audio>
                                  </p:sub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400388"/>
                                        </p:tgtEl>
                                        <p:attrNameLst>
                                          <p:attrName>style.visibility</p:attrName>
                                        </p:attrNameLst>
                                      </p:cBhvr>
                                      <p:to>
                                        <p:strVal val="visible"/>
                                      </p:to>
                                    </p:set>
                                    <p:animEffect transition="in" filter="slide(fromLeft)">
                                      <p:cBhvr>
                                        <p:cTn id="52" dur="500"/>
                                        <p:tgtEl>
                                          <p:spTgt spid="400388"/>
                                        </p:tgtEl>
                                      </p:cBhvr>
                                    </p:animEffect>
                                  </p:childTnLst>
                                  <p:subTnLst>
                                    <p:audio>
                                      <p:cMediaNode>
                                        <p:cTn display="0" masterRel="sameClick">
                                          <p:stCondLst>
                                            <p:cond evt="begin" delay="0">
                                              <p:tn val="50"/>
                                            </p:cond>
                                          </p:stCondLst>
                                          <p:endCondLst>
                                            <p:cond evt="onStopAudio" delay="0">
                                              <p:tgtEl>
                                                <p:sldTgt/>
                                              </p:tgtEl>
                                            </p:cond>
                                          </p:endCondLst>
                                        </p:cTn>
                                        <p:tgtEl>
                                          <p:sndTgt r:embed="rId4" name="camera.wav"/>
                                        </p:tgtEl>
                                      </p:cMediaNode>
                                    </p:audio>
                                  </p:subTnLst>
                                </p:cTn>
                              </p:par>
                            </p:childTnLst>
                          </p:cTn>
                        </p:par>
                      </p:childTnLst>
                    </p:cTn>
                  </p:par>
                  <p:par>
                    <p:cTn id="53" fill="hold">
                      <p:stCondLst>
                        <p:cond delay="indefinite"/>
                      </p:stCondLst>
                      <p:childTnLst>
                        <p:par>
                          <p:cTn id="54" fill="hold">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400427"/>
                                        </p:tgtEl>
                                        <p:attrNameLst>
                                          <p:attrName>style.visibility</p:attrName>
                                        </p:attrNameLst>
                                      </p:cBhvr>
                                      <p:to>
                                        <p:strVal val="visible"/>
                                      </p:to>
                                    </p:set>
                                    <p:anim calcmode="lin" valueType="num">
                                      <p:cBhvr>
                                        <p:cTn id="57" dur="1000" fill="hold"/>
                                        <p:tgtEl>
                                          <p:spTgt spid="400427"/>
                                        </p:tgtEl>
                                        <p:attrNameLst>
                                          <p:attrName>ppt_w</p:attrName>
                                        </p:attrNameLst>
                                      </p:cBhvr>
                                      <p:tavLst>
                                        <p:tav tm="0">
                                          <p:val>
                                            <p:fltVal val="0"/>
                                          </p:val>
                                        </p:tav>
                                        <p:tav tm="100000">
                                          <p:val>
                                            <p:strVal val="#ppt_w"/>
                                          </p:val>
                                        </p:tav>
                                      </p:tavLst>
                                    </p:anim>
                                    <p:anim calcmode="lin" valueType="num">
                                      <p:cBhvr>
                                        <p:cTn id="58" dur="1000" fill="hold"/>
                                        <p:tgtEl>
                                          <p:spTgt spid="400427"/>
                                        </p:tgtEl>
                                        <p:attrNameLst>
                                          <p:attrName>ppt_h</p:attrName>
                                        </p:attrNameLst>
                                      </p:cBhvr>
                                      <p:tavLst>
                                        <p:tav tm="0">
                                          <p:val>
                                            <p:fltVal val="0"/>
                                          </p:val>
                                        </p:tav>
                                        <p:tav tm="100000">
                                          <p:val>
                                            <p:strVal val="#ppt_h"/>
                                          </p:val>
                                        </p:tav>
                                      </p:tavLst>
                                    </p:anim>
                                    <p:anim calcmode="lin" valueType="num">
                                      <p:cBhvr>
                                        <p:cTn id="59" dur="1000" fill="hold"/>
                                        <p:tgtEl>
                                          <p:spTgt spid="400427"/>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400427"/>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5"/>
                                            </p:cond>
                                          </p:stCondLst>
                                          <p:endCondLst>
                                            <p:cond evt="onStopAudio" delay="0">
                                              <p:tgtEl>
                                                <p:sldTgt/>
                                              </p:tgtEl>
                                            </p:cond>
                                          </p:endCondLst>
                                        </p:cTn>
                                        <p:tgtEl>
                                          <p:sndTgt r:embed="rId4" name="camera.wav"/>
                                        </p:tgtEl>
                                      </p:cMediaNode>
                                    </p:audio>
                                  </p:subTnLst>
                                </p:cTn>
                              </p:par>
                            </p:childTnLst>
                          </p:cTn>
                        </p:par>
                      </p:childTnLst>
                    </p:cTn>
                  </p:par>
                  <p:par>
                    <p:cTn id="61" fill="hold">
                      <p:stCondLst>
                        <p:cond delay="indefinite"/>
                      </p:stCondLst>
                      <p:childTnLst>
                        <p:par>
                          <p:cTn id="62" fill="hold">
                            <p:stCondLst>
                              <p:cond delay="0"/>
                            </p:stCondLst>
                            <p:childTnLst>
                              <p:par>
                                <p:cTn id="63" presetID="12" presetClass="entr" presetSubtype="8" fill="hold" grpId="0" nodeType="clickEffect">
                                  <p:stCondLst>
                                    <p:cond delay="0"/>
                                  </p:stCondLst>
                                  <p:childTnLst>
                                    <p:set>
                                      <p:cBhvr>
                                        <p:cTn id="64" dur="1" fill="hold">
                                          <p:stCondLst>
                                            <p:cond delay="0"/>
                                          </p:stCondLst>
                                        </p:cTn>
                                        <p:tgtEl>
                                          <p:spTgt spid="400386"/>
                                        </p:tgtEl>
                                        <p:attrNameLst>
                                          <p:attrName>style.visibility</p:attrName>
                                        </p:attrNameLst>
                                      </p:cBhvr>
                                      <p:to>
                                        <p:strVal val="visible"/>
                                      </p:to>
                                    </p:set>
                                    <p:animEffect transition="in" filter="slide(fromLeft)">
                                      <p:cBhvr>
                                        <p:cTn id="65" dur="500"/>
                                        <p:tgtEl>
                                          <p:spTgt spid="400386"/>
                                        </p:tgtEl>
                                      </p:cBhvr>
                                    </p:animEffect>
                                  </p:childTnLst>
                                  <p:subTnLst>
                                    <p:audio>
                                      <p:cMediaNode>
                                        <p:cTn display="0" masterRel="sameClick">
                                          <p:stCondLst>
                                            <p:cond evt="begin" delay="0">
                                              <p:tn val="63"/>
                                            </p:cond>
                                          </p:stCondLst>
                                          <p:endCondLst>
                                            <p:cond evt="onStopAudio" delay="0">
                                              <p:tgtEl>
                                                <p:sldTgt/>
                                              </p:tgtEl>
                                            </p:cond>
                                          </p:endCondLst>
                                        </p:cTn>
                                        <p:tgtEl>
                                          <p:sndTgt r:embed="rId4" name="camera.wav"/>
                                        </p:tgtEl>
                                      </p:cMediaNode>
                                    </p:audio>
                                  </p:sub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400442"/>
                                        </p:tgtEl>
                                        <p:attrNameLst>
                                          <p:attrName>style.visibility</p:attrName>
                                        </p:attrNameLst>
                                      </p:cBhvr>
                                      <p:to>
                                        <p:strVal val="visible"/>
                                      </p:to>
                                    </p:set>
                                    <p:anim calcmode="lin" valueType="num">
                                      <p:cBhvr additive="base">
                                        <p:cTn id="70" dur="500" fill="hold"/>
                                        <p:tgtEl>
                                          <p:spTgt spid="400442"/>
                                        </p:tgtEl>
                                        <p:attrNameLst>
                                          <p:attrName>ppt_x</p:attrName>
                                        </p:attrNameLst>
                                      </p:cBhvr>
                                      <p:tavLst>
                                        <p:tav tm="0">
                                          <p:val>
                                            <p:strVal val="0-#ppt_w/2"/>
                                          </p:val>
                                        </p:tav>
                                        <p:tav tm="100000">
                                          <p:val>
                                            <p:strVal val="#ppt_x"/>
                                          </p:val>
                                        </p:tav>
                                      </p:tavLst>
                                    </p:anim>
                                    <p:anim calcmode="lin" valueType="num">
                                      <p:cBhvr additive="base">
                                        <p:cTn id="71" dur="500" fill="hold"/>
                                        <p:tgtEl>
                                          <p:spTgt spid="4004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8"/>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6" grpId="0" animBg="1"/>
      <p:bldP spid="400387" grpId="0" animBg="1"/>
      <p:bldP spid="400388" grpId="0" animBg="1"/>
      <p:bldP spid="400421" grpId="0" animBg="1"/>
      <p:bldP spid="400423" grpId="0"/>
      <p:bldP spid="400425" grpId="0" build="p"/>
      <p:bldP spid="400427" grpId="0"/>
      <p:bldP spid="400437" grpId="0"/>
      <p:bldP spid="400439" grpId="0"/>
      <p:bldP spid="400440" grpId="0"/>
      <p:bldP spid="400441" grpId="0"/>
      <p:bldP spid="400442"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1058" name="Text Box 2"/>
          <p:cNvSpPr txBox="1"/>
          <p:nvPr/>
        </p:nvSpPr>
        <p:spPr>
          <a:xfrm>
            <a:off x="5551488" y="2092439"/>
            <a:ext cx="592137" cy="307975"/>
          </a:xfrm>
          <a:prstGeom prst="rect">
            <a:avLst/>
          </a:prstGeom>
          <a:solidFill>
            <a:srgbClr val="CCFFFF"/>
          </a:solid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TS22</a:t>
            </a:r>
          </a:p>
        </p:txBody>
      </p:sp>
      <p:sp>
        <p:nvSpPr>
          <p:cNvPr id="48131" name="Line 3"/>
          <p:cNvSpPr/>
          <p:nvPr/>
        </p:nvSpPr>
        <p:spPr>
          <a:xfrm>
            <a:off x="5635625" y="2503601"/>
            <a:ext cx="0" cy="228600"/>
          </a:xfrm>
          <a:prstGeom prst="line">
            <a:avLst/>
          </a:prstGeom>
          <a:ln w="28575" cap="flat" cmpd="sng">
            <a:solidFill>
              <a:srgbClr val="0000FF"/>
            </a:solidFill>
            <a:prstDash val="sysDot"/>
            <a:headEnd type="none" w="med" len="med"/>
            <a:tailEnd type="none" w="med" len="med"/>
          </a:ln>
        </p:spPr>
      </p:sp>
      <p:grpSp>
        <p:nvGrpSpPr>
          <p:cNvPr id="48132" name="Group 4"/>
          <p:cNvGrpSpPr/>
          <p:nvPr/>
        </p:nvGrpSpPr>
        <p:grpSpPr>
          <a:xfrm>
            <a:off x="1651000" y="735126"/>
            <a:ext cx="5410200" cy="2133600"/>
            <a:chOff x="960" y="480"/>
            <a:chExt cx="3408" cy="1344"/>
          </a:xfrm>
        </p:grpSpPr>
        <p:grpSp>
          <p:nvGrpSpPr>
            <p:cNvPr id="48217" name="Group 5"/>
            <p:cNvGrpSpPr/>
            <p:nvPr/>
          </p:nvGrpSpPr>
          <p:grpSpPr>
            <a:xfrm>
              <a:off x="1920" y="480"/>
              <a:ext cx="1488" cy="1344"/>
              <a:chOff x="2448" y="1248"/>
              <a:chExt cx="1488" cy="1344"/>
            </a:xfrm>
          </p:grpSpPr>
          <p:grpSp>
            <p:nvGrpSpPr>
              <p:cNvPr id="48226" name="Group 6"/>
              <p:cNvGrpSpPr/>
              <p:nvPr/>
            </p:nvGrpSpPr>
            <p:grpSpPr>
              <a:xfrm>
                <a:off x="2592" y="1248"/>
                <a:ext cx="1344" cy="1296"/>
                <a:chOff x="2592" y="1248"/>
                <a:chExt cx="1344" cy="1296"/>
              </a:xfrm>
            </p:grpSpPr>
            <p:sp>
              <p:nvSpPr>
                <p:cNvPr id="48231" name="Line 7"/>
                <p:cNvSpPr/>
                <p:nvPr/>
              </p:nvSpPr>
              <p:spPr>
                <a:xfrm>
                  <a:off x="3072" y="1248"/>
                  <a:ext cx="864" cy="864"/>
                </a:xfrm>
                <a:prstGeom prst="line">
                  <a:avLst/>
                </a:prstGeom>
                <a:ln w="38100" cap="flat" cmpd="sng">
                  <a:solidFill>
                    <a:srgbClr val="0000FF"/>
                  </a:solidFill>
                  <a:prstDash val="solid"/>
                  <a:headEnd type="none" w="med" len="med"/>
                  <a:tailEnd type="none" w="med" len="med"/>
                </a:ln>
              </p:spPr>
            </p:sp>
            <p:sp>
              <p:nvSpPr>
                <p:cNvPr id="48232" name="Line 8"/>
                <p:cNvSpPr/>
                <p:nvPr/>
              </p:nvSpPr>
              <p:spPr>
                <a:xfrm>
                  <a:off x="2880" y="1440"/>
                  <a:ext cx="864" cy="864"/>
                </a:xfrm>
                <a:prstGeom prst="line">
                  <a:avLst/>
                </a:prstGeom>
                <a:ln w="38100" cap="flat" cmpd="sng">
                  <a:solidFill>
                    <a:srgbClr val="0000FF"/>
                  </a:solidFill>
                  <a:prstDash val="solid"/>
                  <a:headEnd type="none" w="med" len="med"/>
                  <a:tailEnd type="none" w="med" len="med"/>
                </a:ln>
              </p:spPr>
            </p:sp>
            <p:sp>
              <p:nvSpPr>
                <p:cNvPr id="48233" name="Line 9"/>
                <p:cNvSpPr/>
                <p:nvPr/>
              </p:nvSpPr>
              <p:spPr>
                <a:xfrm>
                  <a:off x="2592" y="1680"/>
                  <a:ext cx="864" cy="864"/>
                </a:xfrm>
                <a:prstGeom prst="line">
                  <a:avLst/>
                </a:prstGeom>
                <a:ln w="38100" cap="flat" cmpd="sng">
                  <a:solidFill>
                    <a:srgbClr val="0000FF"/>
                  </a:solidFill>
                  <a:prstDash val="solid"/>
                  <a:headEnd type="none" w="med" len="med"/>
                  <a:tailEnd type="none" w="med" len="med"/>
                </a:ln>
              </p:spPr>
            </p:sp>
          </p:grpSp>
          <p:grpSp>
            <p:nvGrpSpPr>
              <p:cNvPr id="48227" name="Group 10"/>
              <p:cNvGrpSpPr/>
              <p:nvPr/>
            </p:nvGrpSpPr>
            <p:grpSpPr>
              <a:xfrm flipH="1">
                <a:off x="2448" y="1296"/>
                <a:ext cx="1344" cy="1296"/>
                <a:chOff x="2592" y="1248"/>
                <a:chExt cx="1344" cy="1296"/>
              </a:xfrm>
            </p:grpSpPr>
            <p:sp>
              <p:nvSpPr>
                <p:cNvPr id="48228" name="Line 11"/>
                <p:cNvSpPr/>
                <p:nvPr/>
              </p:nvSpPr>
              <p:spPr>
                <a:xfrm>
                  <a:off x="3072" y="1248"/>
                  <a:ext cx="864" cy="864"/>
                </a:xfrm>
                <a:prstGeom prst="line">
                  <a:avLst/>
                </a:prstGeom>
                <a:ln w="38100" cap="flat" cmpd="sng">
                  <a:solidFill>
                    <a:srgbClr val="0000FF"/>
                  </a:solidFill>
                  <a:prstDash val="solid"/>
                  <a:headEnd type="none" w="med" len="med"/>
                  <a:tailEnd type="none" w="med" len="med"/>
                </a:ln>
              </p:spPr>
            </p:sp>
            <p:sp>
              <p:nvSpPr>
                <p:cNvPr id="48229" name="Line 12"/>
                <p:cNvSpPr/>
                <p:nvPr/>
              </p:nvSpPr>
              <p:spPr>
                <a:xfrm>
                  <a:off x="2880" y="1440"/>
                  <a:ext cx="864" cy="864"/>
                </a:xfrm>
                <a:prstGeom prst="line">
                  <a:avLst/>
                </a:prstGeom>
                <a:ln w="38100" cap="flat" cmpd="sng">
                  <a:solidFill>
                    <a:srgbClr val="0000FF"/>
                  </a:solidFill>
                  <a:prstDash val="solid"/>
                  <a:headEnd type="none" w="med" len="med"/>
                  <a:tailEnd type="none" w="med" len="med"/>
                </a:ln>
              </p:spPr>
            </p:sp>
            <p:sp>
              <p:nvSpPr>
                <p:cNvPr id="48230" name="Line 13"/>
                <p:cNvSpPr/>
                <p:nvPr/>
              </p:nvSpPr>
              <p:spPr>
                <a:xfrm>
                  <a:off x="2592" y="1680"/>
                  <a:ext cx="864" cy="864"/>
                </a:xfrm>
                <a:prstGeom prst="line">
                  <a:avLst/>
                </a:prstGeom>
                <a:ln w="38100" cap="flat" cmpd="sng">
                  <a:solidFill>
                    <a:srgbClr val="0000FF"/>
                  </a:solidFill>
                  <a:prstDash val="solid"/>
                  <a:headEnd type="none" w="med" len="med"/>
                  <a:tailEnd type="none" w="med" len="med"/>
                </a:ln>
              </p:spPr>
            </p:sp>
          </p:grpSp>
        </p:grpSp>
        <p:grpSp>
          <p:nvGrpSpPr>
            <p:cNvPr id="48218" name="Group 14"/>
            <p:cNvGrpSpPr/>
            <p:nvPr/>
          </p:nvGrpSpPr>
          <p:grpSpPr>
            <a:xfrm>
              <a:off x="2928" y="1344"/>
              <a:ext cx="1440" cy="432"/>
              <a:chOff x="2928" y="1344"/>
              <a:chExt cx="1440" cy="432"/>
            </a:xfrm>
          </p:grpSpPr>
          <p:sp>
            <p:nvSpPr>
              <p:cNvPr id="48223" name="Line 15"/>
              <p:cNvSpPr/>
              <p:nvPr/>
            </p:nvSpPr>
            <p:spPr>
              <a:xfrm>
                <a:off x="3408" y="1344"/>
                <a:ext cx="960" cy="0"/>
              </a:xfrm>
              <a:prstGeom prst="line">
                <a:avLst/>
              </a:prstGeom>
              <a:ln w="38100" cap="flat" cmpd="sng">
                <a:solidFill>
                  <a:srgbClr val="0000FF"/>
                </a:solidFill>
                <a:prstDash val="solid"/>
                <a:headEnd type="none" w="med" len="med"/>
                <a:tailEnd type="none" w="med" len="med"/>
              </a:ln>
            </p:spPr>
          </p:sp>
          <p:sp>
            <p:nvSpPr>
              <p:cNvPr id="48224" name="Line 16"/>
              <p:cNvSpPr/>
              <p:nvPr/>
            </p:nvSpPr>
            <p:spPr>
              <a:xfrm>
                <a:off x="3216" y="1536"/>
                <a:ext cx="1152" cy="0"/>
              </a:xfrm>
              <a:prstGeom prst="line">
                <a:avLst/>
              </a:prstGeom>
              <a:ln w="38100" cap="flat" cmpd="sng">
                <a:solidFill>
                  <a:srgbClr val="0000FF"/>
                </a:solidFill>
                <a:prstDash val="solid"/>
                <a:headEnd type="none" w="med" len="med"/>
                <a:tailEnd type="none" w="med" len="med"/>
              </a:ln>
            </p:spPr>
          </p:sp>
          <p:sp>
            <p:nvSpPr>
              <p:cNvPr id="48225" name="Line 17"/>
              <p:cNvSpPr/>
              <p:nvPr/>
            </p:nvSpPr>
            <p:spPr>
              <a:xfrm>
                <a:off x="2928" y="1776"/>
                <a:ext cx="1440" cy="0"/>
              </a:xfrm>
              <a:prstGeom prst="line">
                <a:avLst/>
              </a:prstGeom>
              <a:ln w="38100" cap="flat" cmpd="sng">
                <a:solidFill>
                  <a:srgbClr val="0000FF"/>
                </a:solidFill>
                <a:prstDash val="solid"/>
                <a:headEnd type="none" w="med" len="med"/>
                <a:tailEnd type="none" w="med" len="med"/>
              </a:ln>
            </p:spPr>
          </p:sp>
        </p:grpSp>
        <p:grpSp>
          <p:nvGrpSpPr>
            <p:cNvPr id="48219" name="Group 18"/>
            <p:cNvGrpSpPr/>
            <p:nvPr/>
          </p:nvGrpSpPr>
          <p:grpSpPr>
            <a:xfrm flipH="1">
              <a:off x="960" y="1392"/>
              <a:ext cx="1440" cy="432"/>
              <a:chOff x="2928" y="1344"/>
              <a:chExt cx="1440" cy="432"/>
            </a:xfrm>
          </p:grpSpPr>
          <p:sp>
            <p:nvSpPr>
              <p:cNvPr id="48220" name="Line 19"/>
              <p:cNvSpPr/>
              <p:nvPr/>
            </p:nvSpPr>
            <p:spPr>
              <a:xfrm>
                <a:off x="3408" y="1344"/>
                <a:ext cx="960" cy="0"/>
              </a:xfrm>
              <a:prstGeom prst="line">
                <a:avLst/>
              </a:prstGeom>
              <a:ln w="38100" cap="flat" cmpd="sng">
                <a:solidFill>
                  <a:srgbClr val="0000FF"/>
                </a:solidFill>
                <a:prstDash val="solid"/>
                <a:headEnd type="none" w="med" len="med"/>
                <a:tailEnd type="none" w="med" len="med"/>
              </a:ln>
            </p:spPr>
          </p:sp>
          <p:sp>
            <p:nvSpPr>
              <p:cNvPr id="48221" name="Line 20"/>
              <p:cNvSpPr/>
              <p:nvPr/>
            </p:nvSpPr>
            <p:spPr>
              <a:xfrm>
                <a:off x="3216" y="1536"/>
                <a:ext cx="1152" cy="0"/>
              </a:xfrm>
              <a:prstGeom prst="line">
                <a:avLst/>
              </a:prstGeom>
              <a:ln w="38100" cap="flat" cmpd="sng">
                <a:solidFill>
                  <a:srgbClr val="0000FF"/>
                </a:solidFill>
                <a:prstDash val="solid"/>
                <a:headEnd type="none" w="med" len="med"/>
                <a:tailEnd type="none" w="med" len="med"/>
              </a:ln>
            </p:spPr>
          </p:sp>
          <p:sp>
            <p:nvSpPr>
              <p:cNvPr id="48222" name="Line 21"/>
              <p:cNvSpPr/>
              <p:nvPr/>
            </p:nvSpPr>
            <p:spPr>
              <a:xfrm>
                <a:off x="2928" y="1776"/>
                <a:ext cx="1440" cy="0"/>
              </a:xfrm>
              <a:prstGeom prst="line">
                <a:avLst/>
              </a:prstGeom>
              <a:ln w="38100" cap="flat" cmpd="sng">
                <a:solidFill>
                  <a:srgbClr val="0000FF"/>
                </a:solidFill>
                <a:prstDash val="solid"/>
                <a:headEnd type="none" w="med" len="med"/>
                <a:tailEnd type="none" w="med" len="med"/>
              </a:ln>
            </p:spPr>
          </p:sp>
        </p:grpSp>
      </p:grpSp>
      <p:sp>
        <p:nvSpPr>
          <p:cNvPr id="48133" name="Line 22"/>
          <p:cNvSpPr/>
          <p:nvPr/>
        </p:nvSpPr>
        <p:spPr>
          <a:xfrm>
            <a:off x="2759075" y="2563926"/>
            <a:ext cx="0" cy="228600"/>
          </a:xfrm>
          <a:prstGeom prst="line">
            <a:avLst/>
          </a:prstGeom>
          <a:ln w="28575" cap="flat" cmpd="sng">
            <a:solidFill>
              <a:srgbClr val="0000FF"/>
            </a:solidFill>
            <a:prstDash val="sysDot"/>
            <a:headEnd type="none" w="med" len="med"/>
            <a:tailEnd type="none" w="med" len="med"/>
          </a:ln>
        </p:spPr>
      </p:sp>
      <p:sp>
        <p:nvSpPr>
          <p:cNvPr id="48134" name="Text Box 23"/>
          <p:cNvSpPr txBox="1"/>
          <p:nvPr/>
        </p:nvSpPr>
        <p:spPr>
          <a:xfrm>
            <a:off x="2778125" y="3494201"/>
            <a:ext cx="19843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0</a:t>
            </a:r>
          </a:p>
        </p:txBody>
      </p:sp>
      <p:sp>
        <p:nvSpPr>
          <p:cNvPr id="301080" name="Text Box 24"/>
          <p:cNvSpPr txBox="1"/>
          <p:nvPr/>
        </p:nvSpPr>
        <p:spPr>
          <a:xfrm>
            <a:off x="2781300" y="3921239"/>
            <a:ext cx="19843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FF"/>
                </a:solidFill>
                <a:latin typeface="Times New Roman" panose="02020603050405020304" pitchFamily="18" charset="0"/>
              </a:rPr>
              <a:t>4</a:t>
            </a:r>
          </a:p>
        </p:txBody>
      </p:sp>
      <p:sp>
        <p:nvSpPr>
          <p:cNvPr id="48136" name="Text Box 25"/>
          <p:cNvSpPr txBox="1"/>
          <p:nvPr/>
        </p:nvSpPr>
        <p:spPr>
          <a:xfrm>
            <a:off x="2687638" y="5462701"/>
            <a:ext cx="274637"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31</a:t>
            </a:r>
          </a:p>
        </p:txBody>
      </p:sp>
      <p:sp>
        <p:nvSpPr>
          <p:cNvPr id="48137" name="Text Box 26"/>
          <p:cNvSpPr txBox="1"/>
          <p:nvPr/>
        </p:nvSpPr>
        <p:spPr>
          <a:xfrm>
            <a:off x="3038475" y="5859576"/>
            <a:ext cx="290513" cy="862013"/>
          </a:xfrm>
          <a:prstGeom prst="rect">
            <a:avLst/>
          </a:prstGeom>
          <a:noFill/>
          <a:ln w="28575">
            <a:noFill/>
          </a:ln>
        </p:spPr>
        <p:txBody>
          <a:bodyPr lIns="0" tIns="0" rIns="0" bIns="0">
            <a:spAutoFit/>
          </a:bodyPr>
          <a:lstStyle/>
          <a:p>
            <a:pPr algn="ctr">
              <a:lnSpc>
                <a:spcPct val="70000"/>
              </a:lnSpc>
              <a:spcBef>
                <a:spcPct val="50000"/>
              </a:spcBef>
            </a:pPr>
            <a:r>
              <a:rPr lang="en-US" altLang="zh-CN" sz="2000" b="1" dirty="0">
                <a:solidFill>
                  <a:srgbClr val="000000"/>
                </a:solidFill>
                <a:latin typeface="Times New Roman" panose="02020603050405020304" pitchFamily="18" charset="0"/>
              </a:rPr>
              <a:t>CMC0</a:t>
            </a:r>
          </a:p>
        </p:txBody>
      </p:sp>
      <p:sp>
        <p:nvSpPr>
          <p:cNvPr id="48138" name="Text Box 27"/>
          <p:cNvSpPr txBox="1"/>
          <p:nvPr/>
        </p:nvSpPr>
        <p:spPr>
          <a:xfrm>
            <a:off x="3452813" y="5859576"/>
            <a:ext cx="290512" cy="862013"/>
          </a:xfrm>
          <a:prstGeom prst="rect">
            <a:avLst/>
          </a:prstGeom>
          <a:noFill/>
          <a:ln w="28575">
            <a:noFill/>
          </a:ln>
        </p:spPr>
        <p:txBody>
          <a:bodyPr lIns="0" tIns="0" rIns="0" bIns="0">
            <a:spAutoFit/>
          </a:bodyPr>
          <a:lstStyle/>
          <a:p>
            <a:pPr algn="ctr">
              <a:lnSpc>
                <a:spcPct val="70000"/>
              </a:lnSpc>
              <a:spcBef>
                <a:spcPct val="50000"/>
              </a:spcBef>
            </a:pPr>
            <a:r>
              <a:rPr lang="en-US" altLang="zh-CN" sz="2000" b="1" dirty="0">
                <a:solidFill>
                  <a:srgbClr val="000000"/>
                </a:solidFill>
                <a:latin typeface="Times New Roman" panose="02020603050405020304" pitchFamily="18" charset="0"/>
              </a:rPr>
              <a:t>CMC1</a:t>
            </a:r>
          </a:p>
        </p:txBody>
      </p:sp>
      <p:sp>
        <p:nvSpPr>
          <p:cNvPr id="48139" name="Text Box 28"/>
          <p:cNvSpPr txBox="1"/>
          <p:nvPr/>
        </p:nvSpPr>
        <p:spPr>
          <a:xfrm>
            <a:off x="4278313" y="5859576"/>
            <a:ext cx="290512" cy="862013"/>
          </a:xfrm>
          <a:prstGeom prst="rect">
            <a:avLst/>
          </a:prstGeom>
          <a:noFill/>
          <a:ln w="28575">
            <a:noFill/>
          </a:ln>
        </p:spPr>
        <p:txBody>
          <a:bodyPr lIns="0" tIns="0" rIns="0" bIns="0">
            <a:spAutoFit/>
          </a:bodyPr>
          <a:lstStyle/>
          <a:p>
            <a:pPr algn="ctr">
              <a:lnSpc>
                <a:spcPct val="70000"/>
              </a:lnSpc>
              <a:spcBef>
                <a:spcPct val="50000"/>
              </a:spcBef>
            </a:pPr>
            <a:r>
              <a:rPr lang="en-US" altLang="zh-CN" sz="2000" b="1" dirty="0">
                <a:solidFill>
                  <a:srgbClr val="000000"/>
                </a:solidFill>
                <a:latin typeface="Times New Roman" panose="02020603050405020304" pitchFamily="18" charset="0"/>
              </a:rPr>
              <a:t>CMCn</a:t>
            </a:r>
          </a:p>
        </p:txBody>
      </p:sp>
      <p:sp>
        <p:nvSpPr>
          <p:cNvPr id="48140" name="Text Box 29"/>
          <p:cNvSpPr txBox="1"/>
          <p:nvPr/>
        </p:nvSpPr>
        <p:spPr>
          <a:xfrm>
            <a:off x="873125" y="1957501"/>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HW0</a:t>
            </a:r>
          </a:p>
        </p:txBody>
      </p:sp>
      <p:sp>
        <p:nvSpPr>
          <p:cNvPr id="48141" name="Text Box 30"/>
          <p:cNvSpPr txBox="1"/>
          <p:nvPr/>
        </p:nvSpPr>
        <p:spPr>
          <a:xfrm>
            <a:off x="873125" y="2308339"/>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HW1</a:t>
            </a:r>
          </a:p>
        </p:txBody>
      </p:sp>
      <p:sp>
        <p:nvSpPr>
          <p:cNvPr id="48142" name="Text Box 31"/>
          <p:cNvSpPr txBox="1"/>
          <p:nvPr/>
        </p:nvSpPr>
        <p:spPr>
          <a:xfrm>
            <a:off x="873125" y="2702039"/>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HWn</a:t>
            </a:r>
          </a:p>
        </p:txBody>
      </p:sp>
      <p:sp>
        <p:nvSpPr>
          <p:cNvPr id="48143" name="Text Box 32"/>
          <p:cNvSpPr txBox="1"/>
          <p:nvPr/>
        </p:nvSpPr>
        <p:spPr>
          <a:xfrm>
            <a:off x="7061200" y="1897176"/>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HW0</a:t>
            </a:r>
          </a:p>
        </p:txBody>
      </p:sp>
      <p:sp>
        <p:nvSpPr>
          <p:cNvPr id="48144" name="Text Box 33"/>
          <p:cNvSpPr txBox="1"/>
          <p:nvPr/>
        </p:nvSpPr>
        <p:spPr>
          <a:xfrm>
            <a:off x="7061200" y="2248014"/>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HW1</a:t>
            </a:r>
          </a:p>
        </p:txBody>
      </p:sp>
      <p:sp>
        <p:nvSpPr>
          <p:cNvPr id="48145" name="Text Box 34"/>
          <p:cNvSpPr txBox="1"/>
          <p:nvPr/>
        </p:nvSpPr>
        <p:spPr>
          <a:xfrm>
            <a:off x="7061200" y="2641714"/>
            <a:ext cx="776288"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HWn</a:t>
            </a:r>
          </a:p>
        </p:txBody>
      </p:sp>
      <p:sp>
        <p:nvSpPr>
          <p:cNvPr id="301091" name="Text Box 35"/>
          <p:cNvSpPr txBox="1"/>
          <p:nvPr/>
        </p:nvSpPr>
        <p:spPr>
          <a:xfrm>
            <a:off x="2395538" y="1863839"/>
            <a:ext cx="471487" cy="307975"/>
          </a:xfrm>
          <a:prstGeom prst="rect">
            <a:avLst/>
          </a:prstGeom>
          <a:solidFill>
            <a:srgbClr val="CCFFFF"/>
          </a:solid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TS4</a:t>
            </a:r>
          </a:p>
        </p:txBody>
      </p:sp>
      <p:sp>
        <p:nvSpPr>
          <p:cNvPr id="301092" name="Text Box 36"/>
          <p:cNvSpPr txBox="1"/>
          <p:nvPr/>
        </p:nvSpPr>
        <p:spPr>
          <a:xfrm>
            <a:off x="6296025" y="2473439"/>
            <a:ext cx="471488" cy="307975"/>
          </a:xfrm>
          <a:prstGeom prst="rect">
            <a:avLst/>
          </a:prstGeom>
          <a:solidFill>
            <a:srgbClr val="CCFFFF"/>
          </a:solid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TS4</a:t>
            </a:r>
          </a:p>
        </p:txBody>
      </p:sp>
      <p:sp>
        <p:nvSpPr>
          <p:cNvPr id="301093" name="Text Box 37"/>
          <p:cNvSpPr txBox="1"/>
          <p:nvPr/>
        </p:nvSpPr>
        <p:spPr>
          <a:xfrm>
            <a:off x="1787525" y="2549639"/>
            <a:ext cx="592138" cy="307975"/>
          </a:xfrm>
          <a:prstGeom prst="rect">
            <a:avLst/>
          </a:prstGeom>
          <a:solidFill>
            <a:srgbClr val="CCFFFF"/>
          </a:solidFill>
          <a:ln w="28575">
            <a:noFill/>
          </a:ln>
        </p:spPr>
        <p:txBody>
          <a:bodyPr lIns="0" tIns="0" rIns="0" bIns="0">
            <a:spAutoFit/>
          </a:bodyPr>
          <a:lstStyle/>
          <a:p>
            <a:pPr algn="ctr">
              <a:spcBef>
                <a:spcPct val="50000"/>
              </a:spcBef>
            </a:pPr>
            <a:r>
              <a:rPr lang="en-US" altLang="zh-CN" sz="2000" b="1" dirty="0">
                <a:solidFill>
                  <a:srgbClr val="000000"/>
                </a:solidFill>
                <a:latin typeface="Times New Roman" panose="02020603050405020304" pitchFamily="18" charset="0"/>
              </a:rPr>
              <a:t>TS22</a:t>
            </a:r>
          </a:p>
        </p:txBody>
      </p:sp>
      <p:sp>
        <p:nvSpPr>
          <p:cNvPr id="301094" name="Oval 38"/>
          <p:cNvSpPr/>
          <p:nvPr/>
        </p:nvSpPr>
        <p:spPr>
          <a:xfrm>
            <a:off x="3538538" y="1346314"/>
            <a:ext cx="212725" cy="668337"/>
          </a:xfrm>
          <a:prstGeom prst="ellipse">
            <a:avLst/>
          </a:prstGeom>
          <a:solidFill>
            <a:srgbClr val="33CC33"/>
          </a:solidFill>
          <a:ln w="28575" cap="flat" cmpd="sng">
            <a:solidFill>
              <a:srgbClr val="33CC33"/>
            </a:solidFill>
            <a:prstDash val="solid"/>
            <a:headEnd type="none" w="med" len="med"/>
            <a:tailEnd type="none" w="med" len="med"/>
          </a:ln>
        </p:spPr>
        <p:txBody>
          <a:bodyPr lIns="91390" tIns="45695" rIns="91390" bIns="45695" anchor="ctr">
            <a:spAutoFit/>
          </a:bodyPr>
          <a:lstStyle/>
          <a:p>
            <a:pPr>
              <a:spcBef>
                <a:spcPct val="20000"/>
              </a:spcBef>
              <a:buClr>
                <a:srgbClr val="000000"/>
              </a:buClr>
              <a:buSzPct val="100000"/>
              <a:buFont typeface="Wingdings" panose="05000000000000000000" pitchFamily="2" charset="2"/>
              <a:buChar char="n"/>
            </a:pPr>
            <a:endParaRPr lang="zh-CN" altLang="en-US" sz="2400" dirty="0">
              <a:solidFill>
                <a:srgbClr val="000000"/>
              </a:solidFill>
              <a:latin typeface="Times New Roman" panose="02020603050405020304" pitchFamily="18" charset="0"/>
            </a:endParaRPr>
          </a:p>
        </p:txBody>
      </p:sp>
      <p:sp>
        <p:nvSpPr>
          <p:cNvPr id="301095" name="Oval 39"/>
          <p:cNvSpPr/>
          <p:nvPr/>
        </p:nvSpPr>
        <p:spPr>
          <a:xfrm>
            <a:off x="4699000" y="1651114"/>
            <a:ext cx="212725" cy="668337"/>
          </a:xfrm>
          <a:prstGeom prst="ellipse">
            <a:avLst/>
          </a:prstGeom>
          <a:solidFill>
            <a:srgbClr val="33CC33"/>
          </a:solidFill>
          <a:ln w="28575" cap="flat" cmpd="sng">
            <a:solidFill>
              <a:srgbClr val="33CC33"/>
            </a:solidFill>
            <a:prstDash val="solid"/>
            <a:headEnd type="none" w="med" len="med"/>
            <a:tailEnd type="none" w="med" len="med"/>
          </a:ln>
        </p:spPr>
        <p:txBody>
          <a:bodyPr lIns="91390" tIns="45695" rIns="91390" bIns="45695" anchor="ctr">
            <a:spAutoFit/>
          </a:bodyPr>
          <a:lstStyle/>
          <a:p>
            <a:pPr>
              <a:spcBef>
                <a:spcPct val="20000"/>
              </a:spcBef>
              <a:buClr>
                <a:srgbClr val="000000"/>
              </a:buClr>
              <a:buSzPct val="100000"/>
              <a:buFont typeface="Wingdings" panose="05000000000000000000" pitchFamily="2" charset="2"/>
              <a:buChar char="n"/>
            </a:pPr>
            <a:endParaRPr lang="zh-CN" altLang="en-US" sz="2400" dirty="0">
              <a:solidFill>
                <a:srgbClr val="000000"/>
              </a:solidFill>
              <a:latin typeface="Times New Roman" panose="02020603050405020304" pitchFamily="18" charset="0"/>
            </a:endParaRPr>
          </a:p>
        </p:txBody>
      </p:sp>
      <p:sp>
        <p:nvSpPr>
          <p:cNvPr id="48151" name="Rectangle 40"/>
          <p:cNvSpPr/>
          <p:nvPr/>
        </p:nvSpPr>
        <p:spPr>
          <a:xfrm>
            <a:off x="4241800" y="4264139"/>
            <a:ext cx="411163" cy="355600"/>
          </a:xfrm>
          <a:prstGeom prst="rect">
            <a:avLst/>
          </a:prstGeom>
          <a:noFill/>
          <a:ln w="28575">
            <a:noFill/>
          </a:ln>
        </p:spPr>
        <p:txBody>
          <a:bodyPr vert="eaVert"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52" name="Rectangle 41"/>
          <p:cNvSpPr/>
          <p:nvPr/>
        </p:nvSpPr>
        <p:spPr>
          <a:xfrm>
            <a:off x="3417888" y="4264139"/>
            <a:ext cx="412750" cy="355600"/>
          </a:xfrm>
          <a:prstGeom prst="rect">
            <a:avLst/>
          </a:prstGeom>
          <a:noFill/>
          <a:ln w="28575">
            <a:noFill/>
          </a:ln>
        </p:spPr>
        <p:txBody>
          <a:bodyPr vert="eaVert"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53" name="Rectangle 42"/>
          <p:cNvSpPr/>
          <p:nvPr/>
        </p:nvSpPr>
        <p:spPr>
          <a:xfrm>
            <a:off x="3006725" y="4264139"/>
            <a:ext cx="411163" cy="355600"/>
          </a:xfrm>
          <a:prstGeom prst="rect">
            <a:avLst/>
          </a:prstGeom>
          <a:noFill/>
          <a:ln w="28575">
            <a:noFill/>
          </a:ln>
        </p:spPr>
        <p:txBody>
          <a:bodyPr vert="eaVert" lIns="91390" tIns="45695" rIns="91390" bIns="45695" anchor="ctr"/>
          <a:lstStyle/>
          <a:p>
            <a:pPr algn="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54" name="Rectangle 43"/>
          <p:cNvSpPr/>
          <p:nvPr/>
        </p:nvSpPr>
        <p:spPr>
          <a:xfrm>
            <a:off x="4241800" y="5370626"/>
            <a:ext cx="411163"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55" name="Rectangle 44"/>
          <p:cNvSpPr/>
          <p:nvPr/>
        </p:nvSpPr>
        <p:spPr>
          <a:xfrm>
            <a:off x="3417888" y="5370626"/>
            <a:ext cx="412750"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56" name="Rectangle 45"/>
          <p:cNvSpPr/>
          <p:nvPr/>
        </p:nvSpPr>
        <p:spPr>
          <a:xfrm>
            <a:off x="3006725" y="5370626"/>
            <a:ext cx="411163"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57" name="Rectangle 46"/>
          <p:cNvSpPr/>
          <p:nvPr/>
        </p:nvSpPr>
        <p:spPr>
          <a:xfrm>
            <a:off x="4241800" y="5015026"/>
            <a:ext cx="411163" cy="355600"/>
          </a:xfrm>
          <a:prstGeom prst="rect">
            <a:avLst/>
          </a:prstGeom>
          <a:noFill/>
          <a:ln w="28575">
            <a:noFill/>
          </a:ln>
        </p:spPr>
        <p:txBody>
          <a:bodyPr vert="eaVert"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58" name="Rectangle 47"/>
          <p:cNvSpPr/>
          <p:nvPr/>
        </p:nvSpPr>
        <p:spPr>
          <a:xfrm>
            <a:off x="3417888" y="5015026"/>
            <a:ext cx="412750" cy="355600"/>
          </a:xfrm>
          <a:prstGeom prst="rect">
            <a:avLst/>
          </a:prstGeom>
          <a:noFill/>
          <a:ln w="28575">
            <a:noFill/>
          </a:ln>
        </p:spPr>
        <p:txBody>
          <a:bodyPr vert="eaVert"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59" name="Rectangle 48"/>
          <p:cNvSpPr/>
          <p:nvPr/>
        </p:nvSpPr>
        <p:spPr>
          <a:xfrm>
            <a:off x="3006725" y="5015026"/>
            <a:ext cx="411163" cy="355600"/>
          </a:xfrm>
          <a:prstGeom prst="rect">
            <a:avLst/>
          </a:prstGeom>
          <a:noFill/>
          <a:ln w="28575">
            <a:noFill/>
          </a:ln>
        </p:spPr>
        <p:txBody>
          <a:bodyPr vert="eaVert" lIns="91390" tIns="45695" rIns="91390" bIns="45695" anchor="ctr"/>
          <a:lstStyle/>
          <a:p>
            <a:pPr algn="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301105" name="Rectangle 49"/>
          <p:cNvSpPr/>
          <p:nvPr/>
        </p:nvSpPr>
        <p:spPr>
          <a:xfrm>
            <a:off x="4241800" y="4619739"/>
            <a:ext cx="411163"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FF"/>
                </a:solidFill>
                <a:latin typeface="Tahoma" panose="020B0604030504040204" pitchFamily="34" charset="0"/>
              </a:rPr>
              <a:t>1</a:t>
            </a:r>
          </a:p>
        </p:txBody>
      </p:sp>
      <p:sp>
        <p:nvSpPr>
          <p:cNvPr id="48161" name="Rectangle 50"/>
          <p:cNvSpPr/>
          <p:nvPr/>
        </p:nvSpPr>
        <p:spPr>
          <a:xfrm>
            <a:off x="3417888" y="4619739"/>
            <a:ext cx="412750"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62" name="Rectangle 51"/>
          <p:cNvSpPr/>
          <p:nvPr/>
        </p:nvSpPr>
        <p:spPr>
          <a:xfrm>
            <a:off x="3006725" y="4619739"/>
            <a:ext cx="411163"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63" name="Rectangle 52"/>
          <p:cNvSpPr/>
          <p:nvPr/>
        </p:nvSpPr>
        <p:spPr>
          <a:xfrm>
            <a:off x="4241800" y="3868851"/>
            <a:ext cx="411163"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64" name="Rectangle 53"/>
          <p:cNvSpPr/>
          <p:nvPr/>
        </p:nvSpPr>
        <p:spPr>
          <a:xfrm>
            <a:off x="3417888" y="3868851"/>
            <a:ext cx="412750"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301110" name="Rectangle 54"/>
          <p:cNvSpPr/>
          <p:nvPr/>
        </p:nvSpPr>
        <p:spPr>
          <a:xfrm>
            <a:off x="3006725" y="3868851"/>
            <a:ext cx="411163" cy="395288"/>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FF"/>
                </a:solidFill>
                <a:latin typeface="Tahoma" panose="020B0604030504040204" pitchFamily="34" charset="0"/>
              </a:rPr>
              <a:t>n</a:t>
            </a:r>
          </a:p>
        </p:txBody>
      </p:sp>
      <p:sp>
        <p:nvSpPr>
          <p:cNvPr id="48166" name="Rectangle 55"/>
          <p:cNvSpPr/>
          <p:nvPr/>
        </p:nvSpPr>
        <p:spPr>
          <a:xfrm>
            <a:off x="4241800" y="3473564"/>
            <a:ext cx="411163"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67" name="Rectangle 56"/>
          <p:cNvSpPr/>
          <p:nvPr/>
        </p:nvSpPr>
        <p:spPr>
          <a:xfrm>
            <a:off x="3830638" y="3473564"/>
            <a:ext cx="411162" cy="2292350"/>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r>
              <a:rPr lang="en-US" altLang="zh-CN" sz="1700" b="1" dirty="0">
                <a:solidFill>
                  <a:srgbClr val="000000"/>
                </a:solidFill>
                <a:latin typeface="Times New Roman" panose="02020603050405020304" pitchFamily="18" charset="0"/>
              </a:rPr>
              <a:t>…</a:t>
            </a:r>
            <a:endParaRPr lang="en-US" altLang="zh-CN" sz="1700" b="1" dirty="0">
              <a:solidFill>
                <a:srgbClr val="000000"/>
              </a:solidFill>
              <a:latin typeface="Tahoma" panose="020B0604030504040204" pitchFamily="34" charset="0"/>
            </a:endParaRPr>
          </a:p>
        </p:txBody>
      </p:sp>
      <p:sp>
        <p:nvSpPr>
          <p:cNvPr id="48168" name="Rectangle 57"/>
          <p:cNvSpPr/>
          <p:nvPr/>
        </p:nvSpPr>
        <p:spPr>
          <a:xfrm>
            <a:off x="3417888" y="3473564"/>
            <a:ext cx="412750"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69" name="Rectangle 58"/>
          <p:cNvSpPr/>
          <p:nvPr/>
        </p:nvSpPr>
        <p:spPr>
          <a:xfrm>
            <a:off x="3006725" y="3473564"/>
            <a:ext cx="411163" cy="395287"/>
          </a:xfrm>
          <a:prstGeom prst="rect">
            <a:avLst/>
          </a:prstGeom>
          <a:noFill/>
          <a:ln w="28575">
            <a:noFill/>
          </a:ln>
        </p:spPr>
        <p:txBody>
          <a:bodyPr lIns="91390" tIns="45695" rIns="91390" bIns="45695" anchor="ctr"/>
          <a:lstStyle/>
          <a:p>
            <a:pPr algn="ctr">
              <a:spcBef>
                <a:spcPct val="10000"/>
              </a:spcBef>
              <a:buClr>
                <a:srgbClr val="3333CC"/>
              </a:buClr>
              <a:buSzPct val="60000"/>
              <a:buFont typeface="Wingdings" panose="05000000000000000000" pitchFamily="2" charset="2"/>
              <a:buNone/>
            </a:pPr>
            <a:endParaRPr lang="zh-CN" altLang="zh-CN" sz="1700" b="1" dirty="0">
              <a:solidFill>
                <a:srgbClr val="000000"/>
              </a:solidFill>
              <a:latin typeface="Tahoma" panose="020B0604030504040204" pitchFamily="34" charset="0"/>
            </a:endParaRPr>
          </a:p>
        </p:txBody>
      </p:sp>
      <p:sp>
        <p:nvSpPr>
          <p:cNvPr id="48170" name="Line 59"/>
          <p:cNvSpPr/>
          <p:nvPr/>
        </p:nvSpPr>
        <p:spPr>
          <a:xfrm>
            <a:off x="3006725" y="3473564"/>
            <a:ext cx="1646238" cy="0"/>
          </a:xfrm>
          <a:prstGeom prst="line">
            <a:avLst/>
          </a:prstGeom>
          <a:ln w="28575" cap="sq" cmpd="sng">
            <a:solidFill>
              <a:schemeClr val="tx1"/>
            </a:solidFill>
            <a:prstDash val="solid"/>
            <a:headEnd type="none" w="med" len="med"/>
            <a:tailEnd type="none" w="med" len="med"/>
          </a:ln>
        </p:spPr>
      </p:sp>
      <p:sp>
        <p:nvSpPr>
          <p:cNvPr id="48171" name="Line 60"/>
          <p:cNvSpPr/>
          <p:nvPr/>
        </p:nvSpPr>
        <p:spPr>
          <a:xfrm>
            <a:off x="3006725" y="3868851"/>
            <a:ext cx="823913" cy="0"/>
          </a:xfrm>
          <a:prstGeom prst="line">
            <a:avLst/>
          </a:prstGeom>
          <a:ln w="12700" cap="flat" cmpd="sng">
            <a:solidFill>
              <a:schemeClr val="tx1"/>
            </a:solidFill>
            <a:prstDash val="solid"/>
            <a:headEnd type="none" w="med" len="med"/>
            <a:tailEnd type="none" w="med" len="med"/>
          </a:ln>
        </p:spPr>
      </p:sp>
      <p:sp>
        <p:nvSpPr>
          <p:cNvPr id="48172" name="Line 61"/>
          <p:cNvSpPr/>
          <p:nvPr/>
        </p:nvSpPr>
        <p:spPr>
          <a:xfrm>
            <a:off x="3006725" y="4264139"/>
            <a:ext cx="823913" cy="0"/>
          </a:xfrm>
          <a:prstGeom prst="line">
            <a:avLst/>
          </a:prstGeom>
          <a:ln w="12700" cap="flat" cmpd="sng">
            <a:solidFill>
              <a:schemeClr val="tx1"/>
            </a:solidFill>
            <a:prstDash val="solid"/>
            <a:headEnd type="none" w="med" len="med"/>
            <a:tailEnd type="none" w="med" len="med"/>
          </a:ln>
        </p:spPr>
      </p:sp>
      <p:sp>
        <p:nvSpPr>
          <p:cNvPr id="48173" name="Line 62"/>
          <p:cNvSpPr/>
          <p:nvPr/>
        </p:nvSpPr>
        <p:spPr>
          <a:xfrm>
            <a:off x="3006725" y="5015026"/>
            <a:ext cx="823913" cy="0"/>
          </a:xfrm>
          <a:prstGeom prst="line">
            <a:avLst/>
          </a:prstGeom>
          <a:ln w="12700" cap="flat" cmpd="sng">
            <a:solidFill>
              <a:schemeClr val="tx1"/>
            </a:solidFill>
            <a:prstDash val="solid"/>
            <a:headEnd type="none" w="med" len="med"/>
            <a:tailEnd type="none" w="med" len="med"/>
          </a:ln>
        </p:spPr>
      </p:sp>
      <p:sp>
        <p:nvSpPr>
          <p:cNvPr id="48174" name="Line 63"/>
          <p:cNvSpPr/>
          <p:nvPr/>
        </p:nvSpPr>
        <p:spPr>
          <a:xfrm>
            <a:off x="3006725" y="5370626"/>
            <a:ext cx="823913" cy="0"/>
          </a:xfrm>
          <a:prstGeom prst="line">
            <a:avLst/>
          </a:prstGeom>
          <a:ln w="12700" cap="flat" cmpd="sng">
            <a:solidFill>
              <a:schemeClr val="tx1"/>
            </a:solidFill>
            <a:prstDash val="solid"/>
            <a:headEnd type="none" w="med" len="med"/>
            <a:tailEnd type="none" w="med" len="med"/>
          </a:ln>
        </p:spPr>
      </p:sp>
      <p:sp>
        <p:nvSpPr>
          <p:cNvPr id="48175" name="Line 64"/>
          <p:cNvSpPr/>
          <p:nvPr/>
        </p:nvSpPr>
        <p:spPr>
          <a:xfrm>
            <a:off x="3006725" y="5765914"/>
            <a:ext cx="1646238" cy="0"/>
          </a:xfrm>
          <a:prstGeom prst="line">
            <a:avLst/>
          </a:prstGeom>
          <a:ln w="28575" cap="sq" cmpd="sng">
            <a:solidFill>
              <a:schemeClr val="tx1"/>
            </a:solidFill>
            <a:prstDash val="solid"/>
            <a:headEnd type="none" w="med" len="med"/>
            <a:tailEnd type="none" w="med" len="med"/>
          </a:ln>
        </p:spPr>
      </p:sp>
      <p:sp>
        <p:nvSpPr>
          <p:cNvPr id="48176" name="Line 65"/>
          <p:cNvSpPr/>
          <p:nvPr/>
        </p:nvSpPr>
        <p:spPr>
          <a:xfrm>
            <a:off x="3006725" y="3473564"/>
            <a:ext cx="0" cy="2292350"/>
          </a:xfrm>
          <a:prstGeom prst="line">
            <a:avLst/>
          </a:prstGeom>
          <a:ln w="28575" cap="sq" cmpd="sng">
            <a:solidFill>
              <a:schemeClr val="tx1"/>
            </a:solidFill>
            <a:prstDash val="solid"/>
            <a:headEnd type="none" w="med" len="med"/>
            <a:tailEnd type="none" w="med" len="med"/>
          </a:ln>
        </p:spPr>
      </p:sp>
      <p:sp>
        <p:nvSpPr>
          <p:cNvPr id="48177" name="Line 66"/>
          <p:cNvSpPr/>
          <p:nvPr/>
        </p:nvSpPr>
        <p:spPr>
          <a:xfrm>
            <a:off x="3417888" y="3473564"/>
            <a:ext cx="0" cy="2292350"/>
          </a:xfrm>
          <a:prstGeom prst="line">
            <a:avLst/>
          </a:prstGeom>
          <a:ln w="12700" cap="flat" cmpd="sng">
            <a:solidFill>
              <a:schemeClr val="tx1"/>
            </a:solidFill>
            <a:prstDash val="solid"/>
            <a:headEnd type="none" w="med" len="med"/>
            <a:tailEnd type="none" w="med" len="med"/>
          </a:ln>
        </p:spPr>
      </p:sp>
      <p:sp>
        <p:nvSpPr>
          <p:cNvPr id="48178" name="Line 67"/>
          <p:cNvSpPr/>
          <p:nvPr/>
        </p:nvSpPr>
        <p:spPr>
          <a:xfrm>
            <a:off x="3830638" y="3473564"/>
            <a:ext cx="0" cy="2292350"/>
          </a:xfrm>
          <a:prstGeom prst="line">
            <a:avLst/>
          </a:prstGeom>
          <a:ln w="12700" cap="flat" cmpd="sng">
            <a:solidFill>
              <a:schemeClr val="tx1"/>
            </a:solidFill>
            <a:prstDash val="solid"/>
            <a:headEnd type="none" w="med" len="med"/>
            <a:tailEnd type="none" w="med" len="med"/>
          </a:ln>
        </p:spPr>
      </p:sp>
      <p:sp>
        <p:nvSpPr>
          <p:cNvPr id="48179" name="Line 68"/>
          <p:cNvSpPr/>
          <p:nvPr/>
        </p:nvSpPr>
        <p:spPr>
          <a:xfrm>
            <a:off x="4241800" y="3473564"/>
            <a:ext cx="0" cy="2292350"/>
          </a:xfrm>
          <a:prstGeom prst="line">
            <a:avLst/>
          </a:prstGeom>
          <a:ln w="12700" cap="flat" cmpd="sng">
            <a:solidFill>
              <a:schemeClr val="tx1"/>
            </a:solidFill>
            <a:prstDash val="solid"/>
            <a:headEnd type="none" w="med" len="med"/>
            <a:tailEnd type="none" w="med" len="med"/>
          </a:ln>
        </p:spPr>
      </p:sp>
      <p:sp>
        <p:nvSpPr>
          <p:cNvPr id="48180" name="Line 69"/>
          <p:cNvSpPr/>
          <p:nvPr/>
        </p:nvSpPr>
        <p:spPr>
          <a:xfrm>
            <a:off x="4652963" y="3473564"/>
            <a:ext cx="0" cy="2292350"/>
          </a:xfrm>
          <a:prstGeom prst="line">
            <a:avLst/>
          </a:prstGeom>
          <a:ln w="28575" cap="sq" cmpd="sng">
            <a:solidFill>
              <a:schemeClr val="tx1"/>
            </a:solidFill>
            <a:prstDash val="solid"/>
            <a:headEnd type="none" w="med" len="med"/>
            <a:tailEnd type="none" w="med" len="med"/>
          </a:ln>
        </p:spPr>
      </p:sp>
      <p:sp>
        <p:nvSpPr>
          <p:cNvPr id="48181" name="Line 70"/>
          <p:cNvSpPr/>
          <p:nvPr/>
        </p:nvSpPr>
        <p:spPr>
          <a:xfrm>
            <a:off x="3006725" y="4619739"/>
            <a:ext cx="823913" cy="0"/>
          </a:xfrm>
          <a:prstGeom prst="line">
            <a:avLst/>
          </a:prstGeom>
          <a:ln w="12700" cap="flat" cmpd="sng">
            <a:solidFill>
              <a:schemeClr val="tx1"/>
            </a:solidFill>
            <a:prstDash val="solid"/>
            <a:headEnd type="none" w="med" len="med"/>
            <a:tailEnd type="none" w="med" len="med"/>
          </a:ln>
        </p:spPr>
      </p:sp>
      <p:sp>
        <p:nvSpPr>
          <p:cNvPr id="48182" name="Line 71"/>
          <p:cNvSpPr/>
          <p:nvPr/>
        </p:nvSpPr>
        <p:spPr>
          <a:xfrm>
            <a:off x="4241800" y="3868851"/>
            <a:ext cx="411163" cy="0"/>
          </a:xfrm>
          <a:prstGeom prst="line">
            <a:avLst/>
          </a:prstGeom>
          <a:ln w="12700" cap="flat" cmpd="sng">
            <a:solidFill>
              <a:schemeClr val="tx1"/>
            </a:solidFill>
            <a:prstDash val="solid"/>
            <a:headEnd type="none" w="med" len="med"/>
            <a:tailEnd type="none" w="med" len="med"/>
          </a:ln>
        </p:spPr>
      </p:sp>
      <p:sp>
        <p:nvSpPr>
          <p:cNvPr id="48183" name="Line 72"/>
          <p:cNvSpPr/>
          <p:nvPr/>
        </p:nvSpPr>
        <p:spPr>
          <a:xfrm>
            <a:off x="4241800" y="4264139"/>
            <a:ext cx="411163" cy="0"/>
          </a:xfrm>
          <a:prstGeom prst="line">
            <a:avLst/>
          </a:prstGeom>
          <a:ln w="12700" cap="flat" cmpd="sng">
            <a:solidFill>
              <a:schemeClr val="tx1"/>
            </a:solidFill>
            <a:prstDash val="solid"/>
            <a:headEnd type="none" w="med" len="med"/>
            <a:tailEnd type="none" w="med" len="med"/>
          </a:ln>
        </p:spPr>
      </p:sp>
      <p:sp>
        <p:nvSpPr>
          <p:cNvPr id="48184" name="Line 73"/>
          <p:cNvSpPr/>
          <p:nvPr/>
        </p:nvSpPr>
        <p:spPr>
          <a:xfrm>
            <a:off x="4241800" y="4619739"/>
            <a:ext cx="411163" cy="0"/>
          </a:xfrm>
          <a:prstGeom prst="line">
            <a:avLst/>
          </a:prstGeom>
          <a:ln w="12700" cap="flat" cmpd="sng">
            <a:solidFill>
              <a:schemeClr val="tx1"/>
            </a:solidFill>
            <a:prstDash val="solid"/>
            <a:headEnd type="none" w="med" len="med"/>
            <a:tailEnd type="none" w="med" len="med"/>
          </a:ln>
        </p:spPr>
      </p:sp>
      <p:sp>
        <p:nvSpPr>
          <p:cNvPr id="48185" name="Line 74"/>
          <p:cNvSpPr/>
          <p:nvPr/>
        </p:nvSpPr>
        <p:spPr>
          <a:xfrm>
            <a:off x="4241800" y="5015026"/>
            <a:ext cx="411163" cy="0"/>
          </a:xfrm>
          <a:prstGeom prst="line">
            <a:avLst/>
          </a:prstGeom>
          <a:ln w="12700" cap="flat" cmpd="sng">
            <a:solidFill>
              <a:schemeClr val="tx1"/>
            </a:solidFill>
            <a:prstDash val="solid"/>
            <a:headEnd type="none" w="med" len="med"/>
            <a:tailEnd type="none" w="med" len="med"/>
          </a:ln>
        </p:spPr>
      </p:sp>
      <p:sp>
        <p:nvSpPr>
          <p:cNvPr id="48186" name="Line 75"/>
          <p:cNvSpPr/>
          <p:nvPr/>
        </p:nvSpPr>
        <p:spPr>
          <a:xfrm>
            <a:off x="4241800" y="5370626"/>
            <a:ext cx="411163" cy="0"/>
          </a:xfrm>
          <a:prstGeom prst="line">
            <a:avLst/>
          </a:prstGeom>
          <a:ln w="12700" cap="flat" cmpd="sng">
            <a:solidFill>
              <a:schemeClr val="tx1"/>
            </a:solidFill>
            <a:prstDash val="solid"/>
            <a:headEnd type="none" w="med" len="med"/>
            <a:tailEnd type="none" w="med" len="med"/>
          </a:ln>
        </p:spPr>
      </p:sp>
      <p:sp>
        <p:nvSpPr>
          <p:cNvPr id="301132" name="Text Box 76"/>
          <p:cNvSpPr txBox="1"/>
          <p:nvPr/>
        </p:nvSpPr>
        <p:spPr>
          <a:xfrm>
            <a:off x="2630488" y="4683239"/>
            <a:ext cx="319087" cy="307975"/>
          </a:xfrm>
          <a:prstGeom prst="rect">
            <a:avLst/>
          </a:prstGeom>
          <a:noFill/>
          <a:ln w="28575">
            <a:noFill/>
          </a:ln>
        </p:spPr>
        <p:txBody>
          <a:bodyPr lIns="0" tIns="0" rIns="0" bIns="0">
            <a:spAutoFit/>
          </a:bodyPr>
          <a:lstStyle/>
          <a:p>
            <a:pPr algn="ctr">
              <a:spcBef>
                <a:spcPct val="50000"/>
              </a:spcBef>
            </a:pPr>
            <a:r>
              <a:rPr lang="en-US" altLang="zh-CN" sz="2000" b="1" dirty="0">
                <a:solidFill>
                  <a:srgbClr val="0000FF"/>
                </a:solidFill>
                <a:latin typeface="Times New Roman" panose="02020603050405020304" pitchFamily="18" charset="0"/>
              </a:rPr>
              <a:t>22</a:t>
            </a:r>
          </a:p>
        </p:txBody>
      </p:sp>
      <p:grpSp>
        <p:nvGrpSpPr>
          <p:cNvPr id="48188" name="Group 77"/>
          <p:cNvGrpSpPr/>
          <p:nvPr/>
        </p:nvGrpSpPr>
        <p:grpSpPr>
          <a:xfrm>
            <a:off x="3332163" y="968489"/>
            <a:ext cx="2068512" cy="2509837"/>
            <a:chOff x="2149" y="337"/>
            <a:chExt cx="1303" cy="1581"/>
          </a:xfrm>
        </p:grpSpPr>
        <p:sp>
          <p:nvSpPr>
            <p:cNvPr id="48197" name="Line 78"/>
            <p:cNvSpPr/>
            <p:nvPr/>
          </p:nvSpPr>
          <p:spPr>
            <a:xfrm flipH="1">
              <a:off x="2149" y="337"/>
              <a:ext cx="816" cy="816"/>
            </a:xfrm>
            <a:prstGeom prst="line">
              <a:avLst/>
            </a:prstGeom>
            <a:ln w="28575" cap="flat" cmpd="sng">
              <a:solidFill>
                <a:srgbClr val="FF3300"/>
              </a:solidFill>
              <a:prstDash val="solid"/>
              <a:headEnd type="none" w="med" len="med"/>
              <a:tailEnd type="none" w="med" len="med"/>
            </a:ln>
          </p:spPr>
        </p:sp>
        <p:sp>
          <p:nvSpPr>
            <p:cNvPr id="48198" name="Line 79"/>
            <p:cNvSpPr/>
            <p:nvPr/>
          </p:nvSpPr>
          <p:spPr>
            <a:xfrm flipH="1">
              <a:off x="2338" y="554"/>
              <a:ext cx="816" cy="816"/>
            </a:xfrm>
            <a:prstGeom prst="line">
              <a:avLst/>
            </a:prstGeom>
            <a:ln w="28575" cap="flat" cmpd="sng">
              <a:solidFill>
                <a:srgbClr val="FF3300"/>
              </a:solidFill>
              <a:prstDash val="solid"/>
              <a:headEnd type="none" w="med" len="med"/>
              <a:tailEnd type="none" w="med" len="med"/>
            </a:ln>
          </p:spPr>
        </p:sp>
        <p:sp>
          <p:nvSpPr>
            <p:cNvPr id="48199" name="Line 80"/>
            <p:cNvSpPr/>
            <p:nvPr/>
          </p:nvSpPr>
          <p:spPr>
            <a:xfrm flipH="1">
              <a:off x="2636" y="776"/>
              <a:ext cx="816" cy="816"/>
            </a:xfrm>
            <a:prstGeom prst="line">
              <a:avLst/>
            </a:prstGeom>
            <a:ln w="28575" cap="flat" cmpd="sng">
              <a:solidFill>
                <a:srgbClr val="FF3300"/>
              </a:solidFill>
              <a:prstDash val="solid"/>
              <a:headEnd type="none" w="med" len="med"/>
              <a:tailEnd type="none" w="med" len="med"/>
            </a:ln>
          </p:spPr>
        </p:sp>
        <p:sp>
          <p:nvSpPr>
            <p:cNvPr id="48200" name="Line 81"/>
            <p:cNvSpPr/>
            <p:nvPr/>
          </p:nvSpPr>
          <p:spPr>
            <a:xfrm>
              <a:off x="2816" y="1582"/>
              <a:ext cx="0" cy="336"/>
            </a:xfrm>
            <a:prstGeom prst="line">
              <a:avLst/>
            </a:prstGeom>
            <a:ln w="28575" cap="flat" cmpd="sng">
              <a:solidFill>
                <a:srgbClr val="FF3300"/>
              </a:solidFill>
              <a:prstDash val="solid"/>
              <a:headEnd type="none" w="med" len="med"/>
              <a:tailEnd type="none" w="med" len="med"/>
            </a:ln>
          </p:spPr>
        </p:sp>
        <p:sp>
          <p:nvSpPr>
            <p:cNvPr id="48201" name="Line 82"/>
            <p:cNvSpPr/>
            <p:nvPr/>
          </p:nvSpPr>
          <p:spPr>
            <a:xfrm>
              <a:off x="2338" y="1370"/>
              <a:ext cx="0" cy="548"/>
            </a:xfrm>
            <a:prstGeom prst="line">
              <a:avLst/>
            </a:prstGeom>
            <a:ln w="28575" cap="flat" cmpd="sng">
              <a:solidFill>
                <a:srgbClr val="FF3300"/>
              </a:solidFill>
              <a:prstDash val="solid"/>
              <a:headEnd type="none" w="med" len="med"/>
              <a:tailEnd type="none" w="med" len="med"/>
            </a:ln>
          </p:spPr>
        </p:sp>
        <p:sp>
          <p:nvSpPr>
            <p:cNvPr id="48202" name="Line 83"/>
            <p:cNvSpPr/>
            <p:nvPr/>
          </p:nvSpPr>
          <p:spPr>
            <a:xfrm>
              <a:off x="2149" y="1150"/>
              <a:ext cx="0" cy="768"/>
            </a:xfrm>
            <a:prstGeom prst="line">
              <a:avLst/>
            </a:prstGeom>
            <a:ln w="28575" cap="flat" cmpd="sng">
              <a:solidFill>
                <a:srgbClr val="FF3300"/>
              </a:solidFill>
              <a:prstDash val="solid"/>
              <a:headEnd type="none" w="med" len="med"/>
              <a:tailEnd type="none" w="med" len="med"/>
            </a:ln>
          </p:spPr>
        </p:sp>
        <p:sp>
          <p:nvSpPr>
            <p:cNvPr id="48203" name="Line 84"/>
            <p:cNvSpPr/>
            <p:nvPr/>
          </p:nvSpPr>
          <p:spPr>
            <a:xfrm flipH="1">
              <a:off x="2636" y="1592"/>
              <a:ext cx="182" cy="0"/>
            </a:xfrm>
            <a:prstGeom prst="line">
              <a:avLst/>
            </a:prstGeom>
            <a:ln w="28575" cap="flat" cmpd="sng">
              <a:solidFill>
                <a:srgbClr val="FF3300"/>
              </a:solidFill>
              <a:prstDash val="solid"/>
              <a:headEnd type="none" w="med" len="med"/>
              <a:tailEnd type="none" w="med" len="med"/>
            </a:ln>
          </p:spPr>
        </p:sp>
        <p:grpSp>
          <p:nvGrpSpPr>
            <p:cNvPr id="48204" name="Group 85"/>
            <p:cNvGrpSpPr/>
            <p:nvPr/>
          </p:nvGrpSpPr>
          <p:grpSpPr>
            <a:xfrm>
              <a:off x="2356" y="344"/>
              <a:ext cx="915" cy="1073"/>
              <a:chOff x="2226" y="634"/>
              <a:chExt cx="915" cy="1073"/>
            </a:xfrm>
          </p:grpSpPr>
          <p:grpSp>
            <p:nvGrpSpPr>
              <p:cNvPr id="48205" name="Group 86"/>
              <p:cNvGrpSpPr/>
              <p:nvPr/>
            </p:nvGrpSpPr>
            <p:grpSpPr>
              <a:xfrm>
                <a:off x="2681" y="1095"/>
                <a:ext cx="460" cy="612"/>
                <a:chOff x="2681" y="1095"/>
                <a:chExt cx="460" cy="612"/>
              </a:xfrm>
            </p:grpSpPr>
            <p:sp>
              <p:nvSpPr>
                <p:cNvPr id="48214" name="Line 87"/>
                <p:cNvSpPr/>
                <p:nvPr/>
              </p:nvSpPr>
              <p:spPr>
                <a:xfrm flipH="1" flipV="1">
                  <a:off x="2681" y="1553"/>
                  <a:ext cx="0" cy="154"/>
                </a:xfrm>
                <a:prstGeom prst="line">
                  <a:avLst/>
                </a:prstGeom>
                <a:ln w="28575" cap="flat" cmpd="sng">
                  <a:solidFill>
                    <a:srgbClr val="FF3300"/>
                  </a:solidFill>
                  <a:prstDash val="solid"/>
                  <a:headEnd type="none" w="med" len="med"/>
                  <a:tailEnd type="triangle" w="med" len="sm"/>
                </a:ln>
              </p:spPr>
            </p:sp>
            <p:sp>
              <p:nvSpPr>
                <p:cNvPr id="48215" name="Line 88"/>
                <p:cNvSpPr/>
                <p:nvPr/>
              </p:nvSpPr>
              <p:spPr>
                <a:xfrm flipV="1">
                  <a:off x="2945" y="1287"/>
                  <a:ext cx="1" cy="152"/>
                </a:xfrm>
                <a:prstGeom prst="line">
                  <a:avLst/>
                </a:prstGeom>
                <a:ln w="28575" cap="flat" cmpd="sng">
                  <a:solidFill>
                    <a:srgbClr val="FF3300"/>
                  </a:solidFill>
                  <a:prstDash val="solid"/>
                  <a:headEnd type="none" w="med" len="med"/>
                  <a:tailEnd type="triangle" w="med" len="sm"/>
                </a:ln>
              </p:spPr>
            </p:sp>
            <p:sp>
              <p:nvSpPr>
                <p:cNvPr id="48216" name="Line 89"/>
                <p:cNvSpPr/>
                <p:nvPr/>
              </p:nvSpPr>
              <p:spPr>
                <a:xfrm flipV="1">
                  <a:off x="3140" y="1095"/>
                  <a:ext cx="1" cy="147"/>
                </a:xfrm>
                <a:prstGeom prst="line">
                  <a:avLst/>
                </a:prstGeom>
                <a:ln w="28575" cap="flat" cmpd="sng">
                  <a:solidFill>
                    <a:srgbClr val="FF3300"/>
                  </a:solidFill>
                  <a:prstDash val="solid"/>
                  <a:headEnd type="none" w="med" len="med"/>
                  <a:tailEnd type="triangle" w="med" len="sm"/>
                </a:ln>
              </p:spPr>
            </p:sp>
          </p:grpSp>
          <p:grpSp>
            <p:nvGrpSpPr>
              <p:cNvPr id="48206" name="Group 90"/>
              <p:cNvGrpSpPr/>
              <p:nvPr/>
            </p:nvGrpSpPr>
            <p:grpSpPr>
              <a:xfrm>
                <a:off x="2419" y="836"/>
                <a:ext cx="460" cy="612"/>
                <a:chOff x="2681" y="1095"/>
                <a:chExt cx="460" cy="612"/>
              </a:xfrm>
            </p:grpSpPr>
            <p:sp>
              <p:nvSpPr>
                <p:cNvPr id="48211" name="Line 91"/>
                <p:cNvSpPr/>
                <p:nvPr/>
              </p:nvSpPr>
              <p:spPr>
                <a:xfrm flipH="1" flipV="1">
                  <a:off x="2681" y="1553"/>
                  <a:ext cx="0" cy="154"/>
                </a:xfrm>
                <a:prstGeom prst="line">
                  <a:avLst/>
                </a:prstGeom>
                <a:ln w="28575" cap="flat" cmpd="sng">
                  <a:solidFill>
                    <a:srgbClr val="FF3300"/>
                  </a:solidFill>
                  <a:prstDash val="solid"/>
                  <a:headEnd type="none" w="med" len="med"/>
                  <a:tailEnd type="triangle" w="med" len="sm"/>
                </a:ln>
              </p:spPr>
            </p:sp>
            <p:sp>
              <p:nvSpPr>
                <p:cNvPr id="48212" name="Line 92"/>
                <p:cNvSpPr/>
                <p:nvPr/>
              </p:nvSpPr>
              <p:spPr>
                <a:xfrm flipV="1">
                  <a:off x="2945" y="1287"/>
                  <a:ext cx="1" cy="152"/>
                </a:xfrm>
                <a:prstGeom prst="line">
                  <a:avLst/>
                </a:prstGeom>
                <a:ln w="28575" cap="flat" cmpd="sng">
                  <a:solidFill>
                    <a:srgbClr val="FF3300"/>
                  </a:solidFill>
                  <a:prstDash val="solid"/>
                  <a:headEnd type="none" w="med" len="med"/>
                  <a:tailEnd type="triangle" w="med" len="sm"/>
                </a:ln>
              </p:spPr>
            </p:sp>
            <p:sp>
              <p:nvSpPr>
                <p:cNvPr id="48213" name="Line 93"/>
                <p:cNvSpPr/>
                <p:nvPr/>
              </p:nvSpPr>
              <p:spPr>
                <a:xfrm flipV="1">
                  <a:off x="3140" y="1095"/>
                  <a:ext cx="1" cy="147"/>
                </a:xfrm>
                <a:prstGeom prst="line">
                  <a:avLst/>
                </a:prstGeom>
                <a:ln w="28575" cap="flat" cmpd="sng">
                  <a:solidFill>
                    <a:srgbClr val="FF3300"/>
                  </a:solidFill>
                  <a:prstDash val="solid"/>
                  <a:headEnd type="none" w="med" len="med"/>
                  <a:tailEnd type="triangle" w="med" len="sm"/>
                </a:ln>
              </p:spPr>
            </p:sp>
          </p:grpSp>
          <p:grpSp>
            <p:nvGrpSpPr>
              <p:cNvPr id="48207" name="Group 94"/>
              <p:cNvGrpSpPr/>
              <p:nvPr/>
            </p:nvGrpSpPr>
            <p:grpSpPr>
              <a:xfrm>
                <a:off x="2226" y="634"/>
                <a:ext cx="460" cy="612"/>
                <a:chOff x="2681" y="1095"/>
                <a:chExt cx="460" cy="612"/>
              </a:xfrm>
            </p:grpSpPr>
            <p:sp>
              <p:nvSpPr>
                <p:cNvPr id="48208" name="Line 95"/>
                <p:cNvSpPr/>
                <p:nvPr/>
              </p:nvSpPr>
              <p:spPr>
                <a:xfrm flipH="1" flipV="1">
                  <a:off x="2681" y="1553"/>
                  <a:ext cx="0" cy="154"/>
                </a:xfrm>
                <a:prstGeom prst="line">
                  <a:avLst/>
                </a:prstGeom>
                <a:ln w="28575" cap="flat" cmpd="sng">
                  <a:solidFill>
                    <a:srgbClr val="FF3300"/>
                  </a:solidFill>
                  <a:prstDash val="solid"/>
                  <a:headEnd type="none" w="med" len="med"/>
                  <a:tailEnd type="triangle" w="med" len="sm"/>
                </a:ln>
              </p:spPr>
            </p:sp>
            <p:sp>
              <p:nvSpPr>
                <p:cNvPr id="48209" name="Line 96"/>
                <p:cNvSpPr/>
                <p:nvPr/>
              </p:nvSpPr>
              <p:spPr>
                <a:xfrm flipV="1">
                  <a:off x="2945" y="1287"/>
                  <a:ext cx="1" cy="152"/>
                </a:xfrm>
                <a:prstGeom prst="line">
                  <a:avLst/>
                </a:prstGeom>
                <a:ln w="28575" cap="flat" cmpd="sng">
                  <a:solidFill>
                    <a:srgbClr val="FF3300"/>
                  </a:solidFill>
                  <a:prstDash val="solid"/>
                  <a:headEnd type="none" w="med" len="med"/>
                  <a:tailEnd type="triangle" w="med" len="sm"/>
                </a:ln>
              </p:spPr>
            </p:sp>
            <p:sp>
              <p:nvSpPr>
                <p:cNvPr id="48210" name="Line 97"/>
                <p:cNvSpPr/>
                <p:nvPr/>
              </p:nvSpPr>
              <p:spPr>
                <a:xfrm flipV="1">
                  <a:off x="3140" y="1095"/>
                  <a:ext cx="1" cy="147"/>
                </a:xfrm>
                <a:prstGeom prst="line">
                  <a:avLst/>
                </a:prstGeom>
                <a:ln w="28575" cap="flat" cmpd="sng">
                  <a:solidFill>
                    <a:srgbClr val="FF3300"/>
                  </a:solidFill>
                  <a:prstDash val="solid"/>
                  <a:headEnd type="none" w="med" len="med"/>
                  <a:tailEnd type="triangle" w="med" len="sm"/>
                </a:ln>
              </p:spPr>
            </p:sp>
          </p:grpSp>
        </p:grpSp>
      </p:grpSp>
      <p:sp>
        <p:nvSpPr>
          <p:cNvPr id="48189" name="Text Box 98"/>
          <p:cNvSpPr txBox="1"/>
          <p:nvPr/>
        </p:nvSpPr>
        <p:spPr>
          <a:xfrm>
            <a:off x="5473700" y="3771528"/>
            <a:ext cx="2521743" cy="1015612"/>
          </a:xfrm>
          <a:prstGeom prst="rect">
            <a:avLst/>
          </a:prstGeom>
          <a:solidFill>
            <a:schemeClr val="accent2"/>
          </a:solidFill>
          <a:ln w="28575">
            <a:noFill/>
          </a:ln>
        </p:spPr>
        <p:txBody>
          <a:bodyPr wrap="none" lIns="91390" tIns="45695" rIns="91390" bIns="45695">
            <a:spAutoFit/>
          </a:bodyPr>
          <a:lstStyle/>
          <a:p>
            <a:pPr algn="ctr">
              <a:spcBef>
                <a:spcPct val="50000"/>
              </a:spcBef>
            </a:pPr>
            <a:r>
              <a:rPr lang="zh-CN" altLang="en-US" sz="2400" b="1" dirty="0">
                <a:solidFill>
                  <a:srgbClr val="000000"/>
                </a:solidFill>
                <a:latin typeface="Times New Roman" panose="02020603050405020304" pitchFamily="18" charset="0"/>
              </a:rPr>
              <a:t>输入控制方式</a:t>
            </a:r>
          </a:p>
          <a:p>
            <a:pPr algn="ctr">
              <a:spcBef>
                <a:spcPct val="50000"/>
              </a:spcBef>
            </a:pPr>
            <a:r>
              <a:rPr lang="zh-CN" altLang="en-US" sz="2400" b="1" dirty="0" smtClean="0">
                <a:solidFill>
                  <a:srgbClr val="000000"/>
                </a:solidFill>
                <a:latin typeface="Times New Roman" panose="02020603050405020304" pitchFamily="18" charset="0"/>
              </a:rPr>
              <a:t>的</a:t>
            </a:r>
            <a:r>
              <a:rPr lang="en-US" altLang="zh-CN" sz="2400" b="1" dirty="0" smtClean="0">
                <a:solidFill>
                  <a:srgbClr val="000000"/>
                </a:solidFill>
                <a:latin typeface="Times New Roman" panose="02020603050405020304" pitchFamily="18" charset="0"/>
              </a:rPr>
              <a:t>S</a:t>
            </a:r>
            <a:r>
              <a:rPr lang="zh-CN" altLang="en-US" sz="2400" b="1" dirty="0">
                <a:solidFill>
                  <a:srgbClr val="000000"/>
                </a:solidFill>
                <a:latin typeface="Times New Roman" panose="02020603050405020304" pitchFamily="18" charset="0"/>
              </a:rPr>
              <a:t>接线器的结构</a:t>
            </a:r>
          </a:p>
        </p:txBody>
      </p:sp>
      <p:sp>
        <p:nvSpPr>
          <p:cNvPr id="301159" name="Text Box 103"/>
          <p:cNvSpPr txBox="1"/>
          <p:nvPr/>
        </p:nvSpPr>
        <p:spPr>
          <a:xfrm>
            <a:off x="216675" y="3979183"/>
            <a:ext cx="2089187" cy="1200278"/>
          </a:xfrm>
          <a:prstGeom prst="rect">
            <a:avLst/>
          </a:prstGeom>
          <a:noFill/>
          <a:ln w="28575" cap="flat" cmpd="sng">
            <a:solidFill>
              <a:schemeClr val="accent1"/>
            </a:solidFill>
            <a:prstDash val="solid"/>
            <a:miter/>
            <a:headEnd type="none" w="med" len="med"/>
            <a:tailEnd type="none" w="med" len="med"/>
          </a:ln>
        </p:spPr>
        <p:txBody>
          <a:bodyPr wrap="square" lIns="91390" tIns="45695" rIns="91390" bIns="45695">
            <a:spAutoFit/>
          </a:bodyPr>
          <a:lstStyle/>
          <a:p>
            <a:pPr algn="ctr">
              <a:spcBef>
                <a:spcPct val="50000"/>
              </a:spcBef>
            </a:pPr>
            <a:r>
              <a:rPr lang="zh-CN" altLang="en-US" sz="2400" b="1" dirty="0">
                <a:solidFill>
                  <a:srgbClr val="000000"/>
                </a:solidFill>
                <a:latin typeface="Times New Roman" panose="02020603050405020304" pitchFamily="18" charset="0"/>
              </a:rPr>
              <a:t>单元地址为时隙号，内容为</a:t>
            </a:r>
            <a:r>
              <a:rPr lang="en-US" altLang="zh-CN" sz="2400" b="1" dirty="0">
                <a:solidFill>
                  <a:srgbClr val="000000"/>
                </a:solidFill>
                <a:latin typeface="Times New Roman" panose="02020603050405020304" pitchFamily="18" charset="0"/>
              </a:rPr>
              <a:t>HW</a:t>
            </a:r>
            <a:r>
              <a:rPr lang="zh-CN" altLang="en-US" sz="2400" b="1" dirty="0">
                <a:solidFill>
                  <a:srgbClr val="000000"/>
                </a:solidFill>
                <a:latin typeface="Times New Roman" panose="02020603050405020304" pitchFamily="18" charset="0"/>
              </a:rPr>
              <a:t>号（输出）</a:t>
            </a:r>
          </a:p>
        </p:txBody>
      </p:sp>
      <p:sp>
        <p:nvSpPr>
          <p:cNvPr id="301160" name="Text Box 104"/>
          <p:cNvSpPr txBox="1"/>
          <p:nvPr/>
        </p:nvSpPr>
        <p:spPr>
          <a:xfrm>
            <a:off x="573088" y="703376"/>
            <a:ext cx="2587625" cy="461963"/>
          </a:xfrm>
          <a:prstGeom prst="rect">
            <a:avLst/>
          </a:prstGeom>
          <a:noFill/>
          <a:ln w="9525">
            <a:noFill/>
          </a:ln>
        </p:spPr>
        <p:txBody>
          <a:bodyPr wrap="none" lIns="91390" tIns="45695" rIns="91390" bIns="45695">
            <a:spAutoFit/>
          </a:bodyPr>
          <a:lstStyle/>
          <a:p>
            <a:pPr algn="ctr">
              <a:spcBef>
                <a:spcPct val="50000"/>
              </a:spcBef>
            </a:pPr>
            <a:r>
              <a:rPr lang="en-US" altLang="zh-CN" sz="2400" b="1" dirty="0">
                <a:solidFill>
                  <a:srgbClr val="000000"/>
                </a:solidFill>
                <a:latin typeface="Times New Roman" panose="02020603050405020304" pitchFamily="18" charset="0"/>
              </a:rPr>
              <a:t>TS4  HW0</a:t>
            </a:r>
            <a:r>
              <a:rPr lang="en-US" altLang="zh-CN" sz="2400" b="1" dirty="0">
                <a:solidFill>
                  <a:srgbClr val="000000"/>
                </a:solidFill>
                <a:latin typeface="Times New Roman" panose="02020603050405020304" pitchFamily="18" charset="0"/>
                <a:sym typeface="Wingdings" panose="05000000000000000000" pitchFamily="2" charset="2"/>
              </a:rPr>
              <a:t>HWn</a:t>
            </a:r>
            <a:endParaRPr lang="en-US" altLang="zh-CN" sz="2400" b="1" dirty="0">
              <a:solidFill>
                <a:srgbClr val="000000"/>
              </a:solidFill>
              <a:latin typeface="Times New Roman" panose="02020603050405020304" pitchFamily="18" charset="0"/>
            </a:endParaRPr>
          </a:p>
        </p:txBody>
      </p:sp>
      <p:sp>
        <p:nvSpPr>
          <p:cNvPr id="301161" name="Text Box 105"/>
          <p:cNvSpPr txBox="1"/>
          <p:nvPr/>
        </p:nvSpPr>
        <p:spPr>
          <a:xfrm>
            <a:off x="495300" y="1312976"/>
            <a:ext cx="2743200" cy="461963"/>
          </a:xfrm>
          <a:prstGeom prst="rect">
            <a:avLst/>
          </a:prstGeom>
          <a:noFill/>
          <a:ln w="9525">
            <a:noFill/>
          </a:ln>
        </p:spPr>
        <p:txBody>
          <a:bodyPr wrap="none" lIns="91390" tIns="45695" rIns="91390" bIns="45695">
            <a:spAutoFit/>
          </a:bodyPr>
          <a:lstStyle/>
          <a:p>
            <a:pPr algn="ctr">
              <a:spcBef>
                <a:spcPct val="50000"/>
              </a:spcBef>
            </a:pPr>
            <a:r>
              <a:rPr lang="en-US" altLang="zh-CN" sz="2400" b="1" dirty="0">
                <a:solidFill>
                  <a:srgbClr val="000000"/>
                </a:solidFill>
                <a:latin typeface="Times New Roman" panose="02020603050405020304" pitchFamily="18" charset="0"/>
              </a:rPr>
              <a:t>TS22  HWn</a:t>
            </a:r>
            <a:r>
              <a:rPr lang="en-US" altLang="zh-CN" sz="2400" b="1" dirty="0">
                <a:solidFill>
                  <a:srgbClr val="000000"/>
                </a:solidFill>
                <a:latin typeface="Times New Roman" panose="02020603050405020304" pitchFamily="18" charset="0"/>
                <a:sym typeface="Wingdings" panose="05000000000000000000" pitchFamily="2" charset="2"/>
              </a:rPr>
              <a:t>HW1</a:t>
            </a:r>
            <a:endParaRPr lang="en-US" altLang="zh-CN" sz="2400" b="1" dirty="0">
              <a:solidFill>
                <a:srgbClr val="000000"/>
              </a:solidFill>
              <a:latin typeface="Times New Roman" panose="02020603050405020304" pitchFamily="18" charset="0"/>
            </a:endParaRPr>
          </a:p>
        </p:txBody>
      </p:sp>
      <p:sp>
        <p:nvSpPr>
          <p:cNvPr id="48194" name="日期占位符 1"/>
          <p:cNvSpPr txBox="1">
            <a:spLocks noGrp="1"/>
          </p:cNvSpPr>
          <p:nvPr>
            <p:ph type="dt" sz="half" idx="12"/>
          </p:nvPr>
        </p:nvSpPr>
        <p:spPr>
          <a:xfrm>
            <a:off x="301625" y="6767626"/>
            <a:ext cx="1574800" cy="303213"/>
          </a:xfrm>
        </p:spPr>
        <p:txBody>
          <a:bodyPr lIns="91390" tIns="45695" rIns="91390" bIns="45695"/>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5930" lvl="1"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3130" lvl="2"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0330" lvl="3"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7530" lvl="4"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eaLnBrk="1" hangingPunct="1"/>
            <a:endParaRPr lang="en-US" altLang="zh-CN" sz="1200" dirty="0">
              <a:solidFill>
                <a:srgbClr val="3333FF"/>
              </a:solidFill>
              <a:latin typeface="微软雅黑" panose="020B0503020204020204" pitchFamily="34" charset="-122"/>
              <a:ea typeface="微软雅黑" panose="020B0503020204020204" pitchFamily="34" charset="-122"/>
            </a:endParaRPr>
          </a:p>
        </p:txBody>
      </p:sp>
      <p:sp>
        <p:nvSpPr>
          <p:cNvPr id="48195" name="页脚占位符 3"/>
          <p:cNvSpPr txBox="1">
            <a:spLocks noGrp="1"/>
          </p:cNvSpPr>
          <p:nvPr>
            <p:ph type="ftr" sz="quarter" idx="11"/>
          </p:nvPr>
        </p:nvSpPr>
        <p:spPr>
          <a:xfrm>
            <a:off x="2068513" y="6767626"/>
            <a:ext cx="4935537" cy="303213"/>
          </a:xfrm>
        </p:spPr>
        <p:txBody>
          <a:bodyPr lIns="91390" tIns="45695" rIns="91390" bIns="45695"/>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5930" lvl="1"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3130" lvl="2"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0330" lvl="3"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7530" lvl="4"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algn="ctr" eaLnBrk="1" hangingPunct="1"/>
            <a:endParaRPr lang="en-US" altLang="zh-CN" sz="1200" dirty="0">
              <a:solidFill>
                <a:srgbClr val="7F7F7F"/>
              </a:solidFill>
              <a:latin typeface="华文行楷" panose="02010800040101010101" pitchFamily="2" charset="-122"/>
              <a:ea typeface="华文行楷" panose="02010800040101010101" pitchFamily="2" charset="-122"/>
            </a:endParaRPr>
          </a:p>
        </p:txBody>
      </p:sp>
      <p:sp>
        <p:nvSpPr>
          <p:cNvPr id="48196" name="灯片编号占位符 4"/>
          <p:cNvSpPr txBox="1">
            <a:spLocks noGrp="1"/>
          </p:cNvSpPr>
          <p:nvPr>
            <p:ph type="sldNum" sz="quarter" idx="10"/>
          </p:nvPr>
        </p:nvSpPr>
        <p:spPr>
          <a:xfrm>
            <a:off x="7313613" y="6777151"/>
            <a:ext cx="1582737" cy="279400"/>
          </a:xfrm>
        </p:spPr>
        <p:txBody>
          <a:bodyPr lIns="91390" tIns="45695" rIns="91390" bIns="45695"/>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defRPr>
            </a:lvl1pPr>
            <a:lvl2pPr marL="455930" lvl="1"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3130" lvl="2"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0330" lvl="3"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7530" lvl="4" indent="127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stStyle>
          <a:p>
            <a:pPr algn="r" eaLnBrk="1" hangingPunct="1"/>
            <a:fld id="{9A0DB2DC-4C9A-4742-B13C-FB6460FD3503}" type="slidenum">
              <a:rPr lang="en-US" altLang="zh-CN" sz="1200" dirty="0">
                <a:solidFill>
                  <a:srgbClr val="3333FF"/>
                </a:solidFill>
                <a:latin typeface="微软雅黑" panose="020B0503020204020204" pitchFamily="34" charset="-122"/>
                <a:ea typeface="微软雅黑" panose="020B0503020204020204" pitchFamily="34" charset="-122"/>
              </a:rPr>
              <a:t>102</a:t>
            </a:fld>
            <a:endParaRPr lang="en-US" altLang="zh-CN" sz="1200" dirty="0">
              <a:solidFill>
                <a:srgbClr val="3333FF"/>
              </a:solidFill>
              <a:latin typeface="微软雅黑" panose="020B0503020204020204" pitchFamily="34" charset="-122"/>
              <a:ea typeface="微软雅黑" panose="020B0503020204020204" pitchFamily="34" charset="-122"/>
            </a:endParaRPr>
          </a:p>
        </p:txBody>
      </p:sp>
      <p:sp>
        <p:nvSpPr>
          <p:cNvPr id="2" name="矩形 1"/>
          <p:cNvSpPr/>
          <p:nvPr/>
        </p:nvSpPr>
        <p:spPr>
          <a:xfrm>
            <a:off x="234913" y="0"/>
            <a:ext cx="8424936" cy="738664"/>
          </a:xfrm>
          <a:prstGeom prst="rect">
            <a:avLst/>
          </a:prstGeom>
        </p:spPr>
        <p:txBody>
          <a:bodyPr wrap="square">
            <a:spAutoFit/>
          </a:bodyPr>
          <a:lstStyle/>
          <a:p>
            <a:pPr marL="0" indent="0" eaLnBrk="1" hangingPunct="1">
              <a:lnSpc>
                <a:spcPct val="105000"/>
              </a:lnSpc>
              <a:buClr>
                <a:schemeClr val="folHlink"/>
              </a:buClr>
              <a:buSzPct val="60000"/>
              <a:buNone/>
            </a:pPr>
            <a:r>
              <a:rPr lang="zh-CN" altLang="en-US" sz="2000" b="1" dirty="0">
                <a:solidFill>
                  <a:srgbClr val="FF0000"/>
                </a:solidFill>
              </a:rPr>
              <a:t>空间接线器用来完成同步时分复用信号的不同复用线之间的交换功能，而不改变其时隙位置，简称为</a:t>
            </a:r>
            <a:r>
              <a:rPr lang="en-US" altLang="zh-CN" sz="2000" b="1" dirty="0">
                <a:solidFill>
                  <a:srgbClr val="FF0000"/>
                </a:solidFill>
              </a:rPr>
              <a:t>S</a:t>
            </a:r>
            <a:r>
              <a:rPr lang="zh-CN" altLang="en-US" sz="2000" b="1" dirty="0">
                <a:solidFill>
                  <a:srgbClr val="FF0000"/>
                </a:solidFill>
              </a:rPr>
              <a:t>接线器。</a:t>
            </a:r>
          </a:p>
        </p:txBody>
      </p:sp>
      <p:sp>
        <p:nvSpPr>
          <p:cNvPr id="3" name="矩形 2"/>
          <p:cNvSpPr/>
          <p:nvPr/>
        </p:nvSpPr>
        <p:spPr>
          <a:xfrm>
            <a:off x="4927600" y="5229973"/>
            <a:ext cx="4036888" cy="1477328"/>
          </a:xfrm>
          <a:prstGeom prst="rect">
            <a:avLst/>
          </a:prstGeom>
        </p:spPr>
        <p:txBody>
          <a:bodyPr wrap="square">
            <a:spAutoFit/>
          </a:bodyPr>
          <a:lstStyle/>
          <a:p>
            <a:pPr eaLnBrk="1" hangingPunct="1"/>
            <a:r>
              <a:rPr lang="zh-CN" altLang="en-US" b="1" dirty="0"/>
              <a:t>工作方式：</a:t>
            </a:r>
          </a:p>
          <a:p>
            <a:pPr lvl="1" eaLnBrk="1" hangingPunct="1"/>
            <a:r>
              <a:rPr lang="zh-CN" altLang="en-US" b="1" dirty="0"/>
              <a:t>输入控制：</a:t>
            </a:r>
            <a:r>
              <a:rPr lang="en-US" altLang="zh-CN" b="1" dirty="0"/>
              <a:t>CM</a:t>
            </a:r>
            <a:r>
              <a:rPr lang="zh-CN" altLang="en-US" b="1" dirty="0"/>
              <a:t>组号对应输入</a:t>
            </a:r>
            <a:r>
              <a:rPr lang="en-US" altLang="zh-CN" b="1" dirty="0" smtClean="0"/>
              <a:t>HW</a:t>
            </a:r>
            <a:r>
              <a:rPr lang="zh-CN" altLang="en-US" b="1" dirty="0" smtClean="0"/>
              <a:t>（</a:t>
            </a:r>
            <a:r>
              <a:rPr lang="zh-CN" altLang="en-US" b="1" dirty="0"/>
              <a:t>控制线与输入</a:t>
            </a:r>
            <a:r>
              <a:rPr lang="en-US" altLang="zh-CN" b="1" dirty="0"/>
              <a:t>HW</a:t>
            </a:r>
            <a:r>
              <a:rPr lang="zh-CN" altLang="en-US" b="1" dirty="0"/>
              <a:t>平行。）</a:t>
            </a:r>
          </a:p>
          <a:p>
            <a:pPr lvl="1" eaLnBrk="1" hangingPunct="1"/>
            <a:r>
              <a:rPr lang="zh-CN" altLang="en-US" b="1" dirty="0"/>
              <a:t>输出控制： </a:t>
            </a:r>
            <a:r>
              <a:rPr lang="en-US" altLang="zh-CN" b="1" dirty="0"/>
              <a:t>CM</a:t>
            </a:r>
            <a:r>
              <a:rPr lang="zh-CN" altLang="en-US" b="1" dirty="0"/>
              <a:t>组号对应输出</a:t>
            </a:r>
            <a:r>
              <a:rPr lang="en-US" altLang="zh-CN" b="1" dirty="0" smtClean="0"/>
              <a:t>HW</a:t>
            </a:r>
            <a:r>
              <a:rPr lang="zh-CN" altLang="en-US" b="1" dirty="0" smtClean="0"/>
              <a:t>（</a:t>
            </a:r>
            <a:r>
              <a:rPr lang="zh-CN" altLang="en-US" b="1" dirty="0"/>
              <a:t>控制线与输出</a:t>
            </a:r>
            <a:r>
              <a:rPr lang="en-US" altLang="zh-CN" b="1" dirty="0"/>
              <a:t>HW</a:t>
            </a:r>
            <a:r>
              <a:rPr lang="zh-CN" altLang="en-US" b="1" dirty="0"/>
              <a:t>平行。）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iterate type="wd">
                                    <p:tmPct val="100000"/>
                                  </p:iterate>
                                  <p:childTnLst>
                                    <p:set>
                                      <p:cBhvr>
                                        <p:cTn id="6" dur="1" fill="hold">
                                          <p:stCondLst>
                                            <p:cond delay="0"/>
                                          </p:stCondLst>
                                        </p:cTn>
                                        <p:tgtEl>
                                          <p:spTgt spid="301160"/>
                                        </p:tgtEl>
                                        <p:attrNameLst>
                                          <p:attrName>style.visibility</p:attrName>
                                        </p:attrNameLst>
                                      </p:cBhvr>
                                      <p:to>
                                        <p:strVal val="visible"/>
                                      </p:to>
                                    </p:set>
                                    <p:animEffect transition="in" filter="slide(fromTop)">
                                      <p:cBhvr>
                                        <p:cTn id="7" dur="300"/>
                                        <p:tgtEl>
                                          <p:spTgt spid="30116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1080">
                                            <p:txEl>
                                              <p:pRg st="0" end="0"/>
                                            </p:txEl>
                                          </p:spTgt>
                                        </p:tgtEl>
                                        <p:attrNameLst>
                                          <p:attrName>style.visibility</p:attrName>
                                        </p:attrNameLst>
                                      </p:cBhvr>
                                      <p:to>
                                        <p:strVal val="visible"/>
                                      </p:to>
                                    </p:set>
                                    <p:animEffect transition="in" filter="box(out)">
                                      <p:cBhvr>
                                        <p:cTn id="12" dur="500"/>
                                        <p:tgtEl>
                                          <p:spTgt spid="301080">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01110">
                                            <p:txEl>
                                              <p:pRg st="0" end="0"/>
                                            </p:txEl>
                                          </p:spTgt>
                                        </p:tgtEl>
                                        <p:attrNameLst>
                                          <p:attrName>style.visibility</p:attrName>
                                        </p:attrNameLst>
                                      </p:cBhvr>
                                      <p:to>
                                        <p:strVal val="visible"/>
                                      </p:to>
                                    </p:set>
                                    <p:animEffect transition="in" filter="box(out)">
                                      <p:cBhvr>
                                        <p:cTn id="17" dur="500"/>
                                        <p:tgtEl>
                                          <p:spTgt spid="301110">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01091"/>
                                        </p:tgtEl>
                                        <p:attrNameLst>
                                          <p:attrName>style.visibility</p:attrName>
                                        </p:attrNameLst>
                                      </p:cBhvr>
                                      <p:to>
                                        <p:strVal val="visible"/>
                                      </p:to>
                                    </p:set>
                                    <p:anim calcmode="lin" valueType="num">
                                      <p:cBhvr additive="base">
                                        <p:cTn id="22" dur="500" fill="hold"/>
                                        <p:tgtEl>
                                          <p:spTgt spid="301091"/>
                                        </p:tgtEl>
                                        <p:attrNameLst>
                                          <p:attrName>ppt_x</p:attrName>
                                        </p:attrNameLst>
                                      </p:cBhvr>
                                      <p:tavLst>
                                        <p:tav tm="0">
                                          <p:val>
                                            <p:strVal val="0-#ppt_w/2"/>
                                          </p:val>
                                        </p:tav>
                                        <p:tav tm="100000">
                                          <p:val>
                                            <p:strVal val="#ppt_x"/>
                                          </p:val>
                                        </p:tav>
                                      </p:tavLst>
                                    </p:anim>
                                    <p:anim calcmode="lin" valueType="num">
                                      <p:cBhvr additive="base">
                                        <p:cTn id="23" dur="500" fill="hold"/>
                                        <p:tgtEl>
                                          <p:spTgt spid="30109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01094"/>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3" name="camera.wav"/>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01092"/>
                                        </p:tgtEl>
                                        <p:attrNameLst>
                                          <p:attrName>style.visibility</p:attrName>
                                        </p:attrNameLst>
                                      </p:cBhvr>
                                      <p:to>
                                        <p:strVal val="visible"/>
                                      </p:to>
                                    </p:set>
                                    <p:anim calcmode="lin" valueType="num">
                                      <p:cBhvr additive="base">
                                        <p:cTn id="32" dur="500" fill="hold"/>
                                        <p:tgtEl>
                                          <p:spTgt spid="301092"/>
                                        </p:tgtEl>
                                        <p:attrNameLst>
                                          <p:attrName>ppt_x</p:attrName>
                                        </p:attrNameLst>
                                      </p:cBhvr>
                                      <p:tavLst>
                                        <p:tav tm="0">
                                          <p:val>
                                            <p:strVal val="0-#ppt_w/2"/>
                                          </p:val>
                                        </p:tav>
                                        <p:tav tm="100000">
                                          <p:val>
                                            <p:strVal val="#ppt_x"/>
                                          </p:val>
                                        </p:tav>
                                      </p:tavLst>
                                    </p:anim>
                                    <p:anim calcmode="lin" valueType="num">
                                      <p:cBhvr additive="base">
                                        <p:cTn id="33" dur="500" fill="hold"/>
                                        <p:tgtEl>
                                          <p:spTgt spid="30109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4" name="whoosh.wav"/>
                                        </p:tgtEl>
                                      </p:cMediaNode>
                                    </p:audio>
                                  </p:sub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iterate type="wd">
                                    <p:tmPct val="100000"/>
                                  </p:iterate>
                                  <p:childTnLst>
                                    <p:set>
                                      <p:cBhvr>
                                        <p:cTn id="37" dur="1" fill="hold">
                                          <p:stCondLst>
                                            <p:cond delay="0"/>
                                          </p:stCondLst>
                                        </p:cTn>
                                        <p:tgtEl>
                                          <p:spTgt spid="301161"/>
                                        </p:tgtEl>
                                        <p:attrNameLst>
                                          <p:attrName>style.visibility</p:attrName>
                                        </p:attrNameLst>
                                      </p:cBhvr>
                                      <p:to>
                                        <p:strVal val="visible"/>
                                      </p:to>
                                    </p:set>
                                    <p:animEffect transition="in" filter="slide(fromLeft)">
                                      <p:cBhvr>
                                        <p:cTn id="38" dur="300"/>
                                        <p:tgtEl>
                                          <p:spTgt spid="30116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301132">
                                            <p:txEl>
                                              <p:pRg st="0" end="0"/>
                                            </p:txEl>
                                          </p:spTgt>
                                        </p:tgtEl>
                                        <p:attrNameLst>
                                          <p:attrName>style.visibility</p:attrName>
                                        </p:attrNameLst>
                                      </p:cBhvr>
                                      <p:to>
                                        <p:strVal val="visible"/>
                                      </p:to>
                                    </p:set>
                                    <p:animEffect transition="in" filter="box(out)">
                                      <p:cBhvr>
                                        <p:cTn id="43" dur="500"/>
                                        <p:tgtEl>
                                          <p:spTgt spid="301132">
                                            <p:txEl>
                                              <p:pRg st="0" end="0"/>
                                            </p:txEl>
                                          </p:spTgt>
                                        </p:tgtEl>
                                      </p:cBhvr>
                                    </p:animEffect>
                                  </p:childTnLst>
                                  <p:subTnLst>
                                    <p:audio>
                                      <p:cMediaNode>
                                        <p:cTn display="0" masterRel="sameClick">
                                          <p:stCondLst>
                                            <p:cond evt="begin" delay="0">
                                              <p:tn val="41"/>
                                            </p:cond>
                                          </p:stCondLst>
                                          <p:endCondLst>
                                            <p:cond evt="onStopAudio" delay="0">
                                              <p:tgtEl>
                                                <p:sldTgt/>
                                              </p:tgtEl>
                                            </p:cond>
                                          </p:endCondLst>
                                        </p:cTn>
                                        <p:tgtEl>
                                          <p:sndTgt r:embed="rId3" name="camera.wav"/>
                                        </p:tgtEl>
                                      </p:cMediaNode>
                                    </p:audio>
                                  </p:sub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301105">
                                            <p:txEl>
                                              <p:pRg st="0" end="0"/>
                                            </p:txEl>
                                          </p:spTgt>
                                        </p:tgtEl>
                                        <p:attrNameLst>
                                          <p:attrName>style.visibility</p:attrName>
                                        </p:attrNameLst>
                                      </p:cBhvr>
                                      <p:to>
                                        <p:strVal val="visible"/>
                                      </p:to>
                                    </p:set>
                                    <p:animEffect transition="in" filter="box(out)">
                                      <p:cBhvr>
                                        <p:cTn id="48" dur="500"/>
                                        <p:tgtEl>
                                          <p:spTgt spid="301105">
                                            <p:txEl>
                                              <p:pRg st="0" end="0"/>
                                            </p:txEl>
                                          </p:spTgt>
                                        </p:tgtEl>
                                      </p:cBhvr>
                                    </p:animEffect>
                                  </p:childTnLst>
                                  <p:subTnLst>
                                    <p:audio>
                                      <p:cMediaNode>
                                        <p:cTn display="0" masterRel="sameClick">
                                          <p:stCondLst>
                                            <p:cond evt="begin" delay="0">
                                              <p:tn val="46"/>
                                            </p:cond>
                                          </p:stCondLst>
                                          <p:endCondLst>
                                            <p:cond evt="onStopAudio" delay="0">
                                              <p:tgtEl>
                                                <p:sldTgt/>
                                              </p:tgtEl>
                                            </p:cond>
                                          </p:endCondLst>
                                        </p:cTn>
                                        <p:tgtEl>
                                          <p:sndTgt r:embed="rId3" name="camera.wav"/>
                                        </p:tgtEl>
                                      </p:cMediaNode>
                                    </p:audio>
                                  </p:sub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01093"/>
                                        </p:tgtEl>
                                        <p:attrNameLst>
                                          <p:attrName>style.visibility</p:attrName>
                                        </p:attrNameLst>
                                      </p:cBhvr>
                                      <p:to>
                                        <p:strVal val="visible"/>
                                      </p:to>
                                    </p:set>
                                    <p:anim calcmode="lin" valueType="num">
                                      <p:cBhvr additive="base">
                                        <p:cTn id="53" dur="500" fill="hold"/>
                                        <p:tgtEl>
                                          <p:spTgt spid="301093"/>
                                        </p:tgtEl>
                                        <p:attrNameLst>
                                          <p:attrName>ppt_x</p:attrName>
                                        </p:attrNameLst>
                                      </p:cBhvr>
                                      <p:tavLst>
                                        <p:tav tm="0">
                                          <p:val>
                                            <p:strVal val="0-#ppt_w/2"/>
                                          </p:val>
                                        </p:tav>
                                        <p:tav tm="100000">
                                          <p:val>
                                            <p:strVal val="#ppt_x"/>
                                          </p:val>
                                        </p:tav>
                                      </p:tavLst>
                                    </p:anim>
                                    <p:anim calcmode="lin" valueType="num">
                                      <p:cBhvr additive="base">
                                        <p:cTn id="54" dur="500" fill="hold"/>
                                        <p:tgtEl>
                                          <p:spTgt spid="301093"/>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grpId="0" nodeType="clickEffect">
                                  <p:stCondLst>
                                    <p:cond delay="0"/>
                                  </p:stCondLst>
                                  <p:childTnLst>
                                    <p:set>
                                      <p:cBhvr>
                                        <p:cTn id="58" dur="1" fill="hold">
                                          <p:stCondLst>
                                            <p:cond delay="0"/>
                                          </p:stCondLst>
                                        </p:cTn>
                                        <p:tgtEl>
                                          <p:spTgt spid="301095"/>
                                        </p:tgtEl>
                                        <p:attrNameLst>
                                          <p:attrName>style.visibility</p:attrName>
                                        </p:attrNameLst>
                                      </p:cBhvr>
                                      <p:to>
                                        <p:strVal val="visible"/>
                                      </p:to>
                                    </p:set>
                                    <p:animEffect transition="in" filter="barn(outHorizontal)">
                                      <p:cBhvr>
                                        <p:cTn id="59" dur="500"/>
                                        <p:tgtEl>
                                          <p:spTgt spid="301095"/>
                                        </p:tgtEl>
                                      </p:cBhvr>
                                    </p:animEffect>
                                  </p:childTnLst>
                                  <p:subTnLst>
                                    <p:audio>
                                      <p:cMediaNode>
                                        <p:cTn display="0" masterRel="sameClick">
                                          <p:stCondLst>
                                            <p:cond evt="begin" delay="0">
                                              <p:tn val="57"/>
                                            </p:cond>
                                          </p:stCondLst>
                                          <p:endCondLst>
                                            <p:cond evt="onStopAudio" delay="0">
                                              <p:tgtEl>
                                                <p:sldTgt/>
                                              </p:tgtEl>
                                            </p:cond>
                                          </p:endCondLst>
                                        </p:cTn>
                                        <p:tgtEl>
                                          <p:sndTgt r:embed="rId3" name="camera.wav"/>
                                        </p:tgtEl>
                                      </p:cMediaNode>
                                    </p:audio>
                                  </p:sub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301058"/>
                                        </p:tgtEl>
                                        <p:attrNameLst>
                                          <p:attrName>style.visibility</p:attrName>
                                        </p:attrNameLst>
                                      </p:cBhvr>
                                      <p:to>
                                        <p:strVal val="visible"/>
                                      </p:to>
                                    </p:set>
                                    <p:anim calcmode="lin" valueType="num">
                                      <p:cBhvr additive="base">
                                        <p:cTn id="64" dur="500" fill="hold"/>
                                        <p:tgtEl>
                                          <p:spTgt spid="301058"/>
                                        </p:tgtEl>
                                        <p:attrNameLst>
                                          <p:attrName>ppt_x</p:attrName>
                                        </p:attrNameLst>
                                      </p:cBhvr>
                                      <p:tavLst>
                                        <p:tav tm="0">
                                          <p:val>
                                            <p:strVal val="0-#ppt_w/2"/>
                                          </p:val>
                                        </p:tav>
                                        <p:tav tm="100000">
                                          <p:val>
                                            <p:strVal val="#ppt_x"/>
                                          </p:val>
                                        </p:tav>
                                      </p:tavLst>
                                    </p:anim>
                                    <p:anim calcmode="lin" valueType="num">
                                      <p:cBhvr additive="base">
                                        <p:cTn id="65" dur="500" fill="hold"/>
                                        <p:tgtEl>
                                          <p:spTgt spid="30105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2"/>
                                            </p:cond>
                                          </p:stCondLst>
                                          <p:endCondLst>
                                            <p:cond evt="onStopAudio" delay="0">
                                              <p:tgtEl>
                                                <p:sldTgt/>
                                              </p:tgtEl>
                                            </p:cond>
                                          </p:endCondLst>
                                        </p:cTn>
                                        <p:tgtEl>
                                          <p:sndTgt r:embed="rId4" name="whoosh.wav"/>
                                        </p:tgtEl>
                                      </p:cMediaNode>
                                    </p:audio>
                                  </p:subTnLst>
                                </p:cTn>
                              </p:par>
                            </p:childTnLst>
                          </p:cTn>
                        </p:par>
                      </p:childTnLst>
                    </p:cTn>
                  </p:par>
                  <p:par>
                    <p:cTn id="66" fill="hold">
                      <p:stCondLst>
                        <p:cond delay="indefinite"/>
                      </p:stCondLst>
                      <p:childTnLst>
                        <p:par>
                          <p:cTn id="67" fill="hold">
                            <p:stCondLst>
                              <p:cond delay="0"/>
                            </p:stCondLst>
                            <p:childTnLst>
                              <p:par>
                                <p:cTn id="68" presetID="18" presetClass="entr" presetSubtype="6" fill="hold" grpId="0" nodeType="clickEffect">
                                  <p:stCondLst>
                                    <p:cond delay="0"/>
                                  </p:stCondLst>
                                  <p:childTnLst>
                                    <p:set>
                                      <p:cBhvr>
                                        <p:cTn id="69" dur="1" fill="hold">
                                          <p:stCondLst>
                                            <p:cond delay="0"/>
                                          </p:stCondLst>
                                        </p:cTn>
                                        <p:tgtEl>
                                          <p:spTgt spid="301159"/>
                                        </p:tgtEl>
                                        <p:attrNameLst>
                                          <p:attrName>style.visibility</p:attrName>
                                        </p:attrNameLst>
                                      </p:cBhvr>
                                      <p:to>
                                        <p:strVal val="visible"/>
                                      </p:to>
                                    </p:set>
                                    <p:animEffect transition="in" filter="strips(downRight)">
                                      <p:cBhvr>
                                        <p:cTn id="70" dur="500"/>
                                        <p:tgtEl>
                                          <p:spTgt spid="30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animBg="1"/>
      <p:bldP spid="301080" grpId="0" build="p"/>
      <p:bldP spid="301091" grpId="0" animBg="1"/>
      <p:bldP spid="301092" grpId="0" animBg="1"/>
      <p:bldP spid="301093" grpId="0" animBg="1"/>
      <p:bldP spid="301094" grpId="0" animBg="1"/>
      <p:bldP spid="301095" grpId="0" animBg="1"/>
      <p:bldP spid="301105" grpId="0" build="p"/>
      <p:bldP spid="301110" grpId="0" build="p"/>
      <p:bldP spid="301132" grpId="0" build="p"/>
      <p:bldP spid="301159" grpId="0" animBg="1"/>
      <p:bldP spid="301160" grpId="0"/>
      <p:bldP spid="30116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Line 2"/>
          <p:cNvSpPr>
            <a:spLocks noChangeShapeType="1"/>
          </p:cNvSpPr>
          <p:nvPr/>
        </p:nvSpPr>
        <p:spPr bwMode="auto">
          <a:xfrm>
            <a:off x="1905000" y="18097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19" name="Line 3"/>
          <p:cNvSpPr>
            <a:spLocks noChangeShapeType="1"/>
          </p:cNvSpPr>
          <p:nvPr/>
        </p:nvSpPr>
        <p:spPr bwMode="auto">
          <a:xfrm>
            <a:off x="1905000" y="10477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0" name="Line 4"/>
          <p:cNvSpPr>
            <a:spLocks noChangeShapeType="1"/>
          </p:cNvSpPr>
          <p:nvPr/>
        </p:nvSpPr>
        <p:spPr bwMode="auto">
          <a:xfrm>
            <a:off x="1905000" y="28765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1" name="Rectangle 5"/>
          <p:cNvSpPr>
            <a:spLocks noChangeArrowheads="1"/>
          </p:cNvSpPr>
          <p:nvPr/>
        </p:nvSpPr>
        <p:spPr bwMode="auto">
          <a:xfrm>
            <a:off x="2895600" y="666750"/>
            <a:ext cx="1676400" cy="2895600"/>
          </a:xfrm>
          <a:prstGeom prst="rect">
            <a:avLst/>
          </a:prstGeom>
          <a:solidFill>
            <a:schemeClr val="bg1"/>
          </a:solidFill>
          <a:ln w="9525">
            <a:solidFill>
              <a:schemeClr val="tx1"/>
            </a:solidFill>
            <a:miter lim="800000"/>
          </a:ln>
        </p:spPr>
        <p:txBody>
          <a:bodyPr wrap="none"/>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000000"/>
              </a:buClr>
              <a:buSzPct val="100000"/>
              <a:buFont typeface="Wingdings" panose="05000000000000000000" pitchFamily="2" charset="2"/>
              <a:buNone/>
            </a:pPr>
            <a:endParaRPr lang="en-US" altLang="zh-CN" sz="2400" smtClean="0">
              <a:solidFill>
                <a:srgbClr val="000000"/>
              </a:solidFill>
            </a:endParaRPr>
          </a:p>
          <a:p>
            <a:pPr algn="ctr" eaLnBrk="1" hangingPunct="1">
              <a:spcBef>
                <a:spcPct val="20000"/>
              </a:spcBef>
              <a:buClr>
                <a:srgbClr val="000000"/>
              </a:buClr>
              <a:buSzPct val="100000"/>
              <a:buFont typeface="Wingdings" panose="05000000000000000000" pitchFamily="2" charset="2"/>
              <a:buNone/>
            </a:pPr>
            <a:endParaRPr lang="en-US" altLang="zh-CN" sz="2400" smtClean="0">
              <a:solidFill>
                <a:srgbClr val="000000"/>
              </a:solidFill>
            </a:endParaRPr>
          </a:p>
          <a:p>
            <a:pPr algn="ctr" eaLnBrk="1" hangingPunct="1">
              <a:spcBef>
                <a:spcPct val="20000"/>
              </a:spcBef>
              <a:buClr>
                <a:srgbClr val="000000"/>
              </a:buClr>
              <a:buSzPct val="100000"/>
              <a:buFont typeface="Wingdings" panose="05000000000000000000" pitchFamily="2" charset="2"/>
              <a:buNone/>
            </a:pPr>
            <a:r>
              <a:rPr lang="zh-CN" altLang="en-US" sz="2400" smtClean="0">
                <a:solidFill>
                  <a:srgbClr val="000000"/>
                </a:solidFill>
              </a:rPr>
              <a:t>帧中继交换</a:t>
            </a:r>
          </a:p>
        </p:txBody>
      </p:sp>
      <p:grpSp>
        <p:nvGrpSpPr>
          <p:cNvPr id="290822" name="Group 6"/>
          <p:cNvGrpSpPr/>
          <p:nvPr/>
        </p:nvGrpSpPr>
        <p:grpSpPr bwMode="auto">
          <a:xfrm>
            <a:off x="3067050" y="781050"/>
            <a:ext cx="1276350" cy="571500"/>
            <a:chOff x="1212" y="1392"/>
            <a:chExt cx="804" cy="360"/>
          </a:xfrm>
        </p:grpSpPr>
        <p:sp>
          <p:nvSpPr>
            <p:cNvPr id="290891" name="Line 7"/>
            <p:cNvSpPr>
              <a:spLocks noChangeShapeType="1"/>
            </p:cNvSpPr>
            <p:nvPr/>
          </p:nvSpPr>
          <p:spPr bwMode="auto">
            <a:xfrm>
              <a:off x="1392" y="1392"/>
              <a:ext cx="384"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92" name="Line 8"/>
            <p:cNvSpPr>
              <a:spLocks noChangeShapeType="1"/>
            </p:cNvSpPr>
            <p:nvPr/>
          </p:nvSpPr>
          <p:spPr bwMode="auto">
            <a:xfrm>
              <a:off x="1776" y="1728"/>
              <a:ext cx="2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93" name="Line 9"/>
            <p:cNvSpPr>
              <a:spLocks noChangeShapeType="1"/>
            </p:cNvSpPr>
            <p:nvPr/>
          </p:nvSpPr>
          <p:spPr bwMode="auto">
            <a:xfrm rot="21178252" flipV="1">
              <a:off x="1416" y="1440"/>
              <a:ext cx="48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94" name="Line 10"/>
            <p:cNvSpPr>
              <a:spLocks noChangeShapeType="1"/>
            </p:cNvSpPr>
            <p:nvPr/>
          </p:nvSpPr>
          <p:spPr bwMode="auto">
            <a:xfrm>
              <a:off x="1212" y="1752"/>
              <a:ext cx="24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90823" name="Line 11"/>
          <p:cNvSpPr>
            <a:spLocks noChangeShapeType="1"/>
          </p:cNvSpPr>
          <p:nvPr/>
        </p:nvSpPr>
        <p:spPr bwMode="auto">
          <a:xfrm>
            <a:off x="2209800" y="1200150"/>
            <a:ext cx="0" cy="45720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4" name="Line 12"/>
          <p:cNvSpPr>
            <a:spLocks noChangeShapeType="1"/>
          </p:cNvSpPr>
          <p:nvPr/>
        </p:nvSpPr>
        <p:spPr bwMode="auto">
          <a:xfrm>
            <a:off x="2209800" y="2114550"/>
            <a:ext cx="0" cy="45720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5" name="Line 13"/>
          <p:cNvSpPr>
            <a:spLocks noChangeShapeType="1"/>
          </p:cNvSpPr>
          <p:nvPr/>
        </p:nvSpPr>
        <p:spPr bwMode="auto">
          <a:xfrm>
            <a:off x="4572000" y="18859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6" name="Line 14"/>
          <p:cNvSpPr>
            <a:spLocks noChangeShapeType="1"/>
          </p:cNvSpPr>
          <p:nvPr/>
        </p:nvSpPr>
        <p:spPr bwMode="auto">
          <a:xfrm>
            <a:off x="4572000" y="11239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7" name="Line 15"/>
          <p:cNvSpPr>
            <a:spLocks noChangeShapeType="1"/>
          </p:cNvSpPr>
          <p:nvPr/>
        </p:nvSpPr>
        <p:spPr bwMode="auto">
          <a:xfrm>
            <a:off x="4572000" y="2952750"/>
            <a:ext cx="990600" cy="0"/>
          </a:xfrm>
          <a:prstGeom prst="line">
            <a:avLst/>
          </a:prstGeom>
          <a:noFill/>
          <a:ln w="31750">
            <a:solidFill>
              <a:schemeClr val="tx1"/>
            </a:solidFill>
            <a:round/>
            <a:tailEnd type="stealth" w="lg"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8" name="Line 16"/>
          <p:cNvSpPr>
            <a:spLocks noChangeShapeType="1"/>
          </p:cNvSpPr>
          <p:nvPr/>
        </p:nvSpPr>
        <p:spPr bwMode="auto">
          <a:xfrm>
            <a:off x="5105400" y="1276350"/>
            <a:ext cx="0" cy="45720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29" name="Line 17"/>
          <p:cNvSpPr>
            <a:spLocks noChangeShapeType="1"/>
          </p:cNvSpPr>
          <p:nvPr/>
        </p:nvSpPr>
        <p:spPr bwMode="auto">
          <a:xfrm>
            <a:off x="5105400" y="2190750"/>
            <a:ext cx="0" cy="45720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30" name="Text Box 18"/>
          <p:cNvSpPr txBox="1">
            <a:spLocks noChangeArrowheads="1"/>
          </p:cNvSpPr>
          <p:nvPr/>
        </p:nvSpPr>
        <p:spPr bwMode="auto">
          <a:xfrm>
            <a:off x="2468563" y="288925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400" smtClean="0">
                <a:solidFill>
                  <a:srgbClr val="000000"/>
                </a:solidFill>
              </a:rPr>
              <a:t>X</a:t>
            </a:r>
          </a:p>
        </p:txBody>
      </p:sp>
      <p:sp>
        <p:nvSpPr>
          <p:cNvPr id="290831" name="Text Box 19"/>
          <p:cNvSpPr txBox="1">
            <a:spLocks noChangeArrowheads="1"/>
          </p:cNvSpPr>
          <p:nvPr/>
        </p:nvSpPr>
        <p:spPr bwMode="auto">
          <a:xfrm>
            <a:off x="4876800" y="188595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400" smtClean="0">
                <a:solidFill>
                  <a:srgbClr val="000000"/>
                </a:solidFill>
              </a:rPr>
              <a:t>Y</a:t>
            </a:r>
          </a:p>
        </p:txBody>
      </p:sp>
      <p:sp>
        <p:nvSpPr>
          <p:cNvPr id="290832" name="Line 20"/>
          <p:cNvSpPr>
            <a:spLocks noChangeShapeType="1"/>
          </p:cNvSpPr>
          <p:nvPr/>
        </p:nvSpPr>
        <p:spPr bwMode="auto">
          <a:xfrm flipV="1">
            <a:off x="2895600" y="1885950"/>
            <a:ext cx="1676400" cy="990600"/>
          </a:xfrm>
          <a:prstGeom prst="line">
            <a:avLst/>
          </a:prstGeom>
          <a:noFill/>
          <a:ln w="31750">
            <a:solidFill>
              <a:schemeClr val="tx1"/>
            </a:solidFill>
            <a:prstDash val="dash"/>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nvGrpSpPr>
          <p:cNvPr id="290833" name="Group 21"/>
          <p:cNvGrpSpPr/>
          <p:nvPr/>
        </p:nvGrpSpPr>
        <p:grpSpPr bwMode="auto">
          <a:xfrm>
            <a:off x="5334000" y="1657350"/>
            <a:ext cx="3733800" cy="476250"/>
            <a:chOff x="-240" y="3168"/>
            <a:chExt cx="2352" cy="300"/>
          </a:xfrm>
        </p:grpSpPr>
        <p:grpSp>
          <p:nvGrpSpPr>
            <p:cNvPr id="290880" name="Group 22"/>
            <p:cNvGrpSpPr/>
            <p:nvPr/>
          </p:nvGrpSpPr>
          <p:grpSpPr bwMode="auto">
            <a:xfrm>
              <a:off x="48" y="3168"/>
              <a:ext cx="1680" cy="292"/>
              <a:chOff x="192" y="3168"/>
              <a:chExt cx="1680" cy="292"/>
            </a:xfrm>
          </p:grpSpPr>
          <p:sp>
            <p:nvSpPr>
              <p:cNvPr id="290887" name="Text Box 23"/>
              <p:cNvSpPr txBox="1">
                <a:spLocks noChangeArrowheads="1"/>
              </p:cNvSpPr>
              <p:nvPr/>
            </p:nvSpPr>
            <p:spPr bwMode="auto">
              <a:xfrm>
                <a:off x="192" y="3168"/>
                <a:ext cx="528" cy="291"/>
              </a:xfrm>
              <a:prstGeom prst="rect">
                <a:avLst/>
              </a:prstGeom>
              <a:solidFill>
                <a:srgbClr val="00FFFF"/>
              </a:solidFill>
              <a:ln w="9525">
                <a:solidFill>
                  <a:schemeClr val="tx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400" smtClean="0">
                    <a:solidFill>
                      <a:srgbClr val="000000"/>
                    </a:solidFill>
                  </a:rPr>
                  <a:t>FCS</a:t>
                </a:r>
              </a:p>
            </p:txBody>
          </p:sp>
          <p:sp>
            <p:nvSpPr>
              <p:cNvPr id="290888" name="Text Box 24"/>
              <p:cNvSpPr txBox="1">
                <a:spLocks noChangeArrowheads="1"/>
              </p:cNvSpPr>
              <p:nvPr/>
            </p:nvSpPr>
            <p:spPr bwMode="auto">
              <a:xfrm>
                <a:off x="720" y="3168"/>
                <a:ext cx="912" cy="29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zh-CN" altLang="en-US" sz="2400" smtClean="0">
                    <a:solidFill>
                      <a:srgbClr val="000000"/>
                    </a:solidFill>
                  </a:rPr>
                  <a:t>用户数据</a:t>
                </a:r>
              </a:p>
            </p:txBody>
          </p:sp>
          <p:sp>
            <p:nvSpPr>
              <p:cNvPr id="290889" name="Text Box 25"/>
              <p:cNvSpPr txBox="1">
                <a:spLocks noChangeArrowheads="1"/>
              </p:cNvSpPr>
              <p:nvPr/>
            </p:nvSpPr>
            <p:spPr bwMode="auto">
              <a:xfrm>
                <a:off x="720" y="3168"/>
                <a:ext cx="912" cy="291"/>
              </a:xfrm>
              <a:prstGeom prst="rect">
                <a:avLst/>
              </a:prstGeom>
              <a:solidFill>
                <a:srgbClr val="FFFF00"/>
              </a:solidFill>
              <a:ln w="9525">
                <a:solidFill>
                  <a:schemeClr val="tx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zh-CN" altLang="en-US" sz="2400" smtClean="0">
                    <a:solidFill>
                      <a:srgbClr val="000000"/>
                    </a:solidFill>
                  </a:rPr>
                  <a:t>用户数据</a:t>
                </a:r>
              </a:p>
            </p:txBody>
          </p:sp>
          <p:sp>
            <p:nvSpPr>
              <p:cNvPr id="290890" name="Text Box 26"/>
              <p:cNvSpPr txBox="1">
                <a:spLocks noChangeArrowheads="1"/>
              </p:cNvSpPr>
              <p:nvPr/>
            </p:nvSpPr>
            <p:spPr bwMode="auto">
              <a:xfrm>
                <a:off x="1632" y="3168"/>
                <a:ext cx="240" cy="292"/>
              </a:xfrm>
              <a:prstGeom prst="rect">
                <a:avLst/>
              </a:prstGeom>
              <a:solidFill>
                <a:srgbClr val="DFF9ED"/>
              </a:solidFill>
              <a:ln w="9525">
                <a:solidFill>
                  <a:schemeClr val="tx1"/>
                </a:solidFill>
                <a:miter lim="800000"/>
              </a:ln>
            </p:spPr>
            <p:txBody>
              <a:bodyPr bIns="10800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000" smtClean="0">
                    <a:solidFill>
                      <a:srgbClr val="FF0000"/>
                    </a:solidFill>
                  </a:rPr>
                  <a:t>b</a:t>
                </a:r>
              </a:p>
            </p:txBody>
          </p:sp>
        </p:grpSp>
        <p:sp>
          <p:nvSpPr>
            <p:cNvPr id="290881" name="Line 27"/>
            <p:cNvSpPr>
              <a:spLocks noChangeShapeType="1"/>
            </p:cNvSpPr>
            <p:nvPr/>
          </p:nvSpPr>
          <p:spPr bwMode="auto">
            <a:xfrm>
              <a:off x="1680" y="31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82" name="Line 28"/>
            <p:cNvSpPr>
              <a:spLocks noChangeShapeType="1"/>
            </p:cNvSpPr>
            <p:nvPr/>
          </p:nvSpPr>
          <p:spPr bwMode="auto">
            <a:xfrm>
              <a:off x="1680" y="34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83" name="Line 29"/>
            <p:cNvSpPr>
              <a:spLocks noChangeShapeType="1"/>
            </p:cNvSpPr>
            <p:nvPr/>
          </p:nvSpPr>
          <p:spPr bwMode="auto">
            <a:xfrm>
              <a:off x="0" y="31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84" name="Line 30"/>
            <p:cNvSpPr>
              <a:spLocks noChangeShapeType="1"/>
            </p:cNvSpPr>
            <p:nvPr/>
          </p:nvSpPr>
          <p:spPr bwMode="auto">
            <a:xfrm>
              <a:off x="-24" y="34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85" name="Line 31"/>
            <p:cNvSpPr>
              <a:spLocks noChangeShapeType="1"/>
            </p:cNvSpPr>
            <p:nvPr/>
          </p:nvSpPr>
          <p:spPr bwMode="auto">
            <a:xfrm>
              <a:off x="1872" y="3312"/>
              <a:ext cx="240" cy="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86" name="Line 32"/>
            <p:cNvSpPr>
              <a:spLocks noChangeShapeType="1"/>
            </p:cNvSpPr>
            <p:nvPr/>
          </p:nvSpPr>
          <p:spPr bwMode="auto">
            <a:xfrm>
              <a:off x="-240" y="3312"/>
              <a:ext cx="240" cy="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90834" name="Group 33"/>
          <p:cNvGrpSpPr/>
          <p:nvPr/>
        </p:nvGrpSpPr>
        <p:grpSpPr bwMode="auto">
          <a:xfrm>
            <a:off x="0" y="3943350"/>
            <a:ext cx="3733800" cy="476250"/>
            <a:chOff x="-240" y="3168"/>
            <a:chExt cx="2352" cy="300"/>
          </a:xfrm>
        </p:grpSpPr>
        <p:grpSp>
          <p:nvGrpSpPr>
            <p:cNvPr id="290869" name="Group 34"/>
            <p:cNvGrpSpPr/>
            <p:nvPr/>
          </p:nvGrpSpPr>
          <p:grpSpPr bwMode="auto">
            <a:xfrm>
              <a:off x="48" y="3168"/>
              <a:ext cx="1680" cy="252"/>
              <a:chOff x="192" y="3168"/>
              <a:chExt cx="1680" cy="252"/>
            </a:xfrm>
          </p:grpSpPr>
          <p:sp>
            <p:nvSpPr>
              <p:cNvPr id="290876" name="Text Box 35"/>
              <p:cNvSpPr txBox="1">
                <a:spLocks noChangeArrowheads="1"/>
              </p:cNvSpPr>
              <p:nvPr/>
            </p:nvSpPr>
            <p:spPr bwMode="auto">
              <a:xfrm>
                <a:off x="192" y="3168"/>
                <a:ext cx="528" cy="252"/>
              </a:xfrm>
              <a:prstGeom prst="rect">
                <a:avLst/>
              </a:prstGeom>
              <a:solidFill>
                <a:srgbClr val="00FFFF"/>
              </a:solidFill>
              <a:ln w="9525">
                <a:solidFill>
                  <a:schemeClr val="tx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000" smtClean="0">
                    <a:solidFill>
                      <a:srgbClr val="000000"/>
                    </a:solidFill>
                  </a:rPr>
                  <a:t>FCS</a:t>
                </a:r>
              </a:p>
            </p:txBody>
          </p:sp>
          <p:sp>
            <p:nvSpPr>
              <p:cNvPr id="290877" name="Text Box 36"/>
              <p:cNvSpPr txBox="1">
                <a:spLocks noChangeArrowheads="1"/>
              </p:cNvSpPr>
              <p:nvPr/>
            </p:nvSpPr>
            <p:spPr bwMode="auto">
              <a:xfrm>
                <a:off x="720" y="3168"/>
                <a:ext cx="912" cy="2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zh-CN" altLang="en-US" sz="2000" smtClean="0">
                    <a:solidFill>
                      <a:srgbClr val="000000"/>
                    </a:solidFill>
                  </a:rPr>
                  <a:t>用户数据</a:t>
                </a:r>
              </a:p>
            </p:txBody>
          </p:sp>
          <p:sp>
            <p:nvSpPr>
              <p:cNvPr id="290878" name="Text Box 37"/>
              <p:cNvSpPr txBox="1">
                <a:spLocks noChangeArrowheads="1"/>
              </p:cNvSpPr>
              <p:nvPr/>
            </p:nvSpPr>
            <p:spPr bwMode="auto">
              <a:xfrm>
                <a:off x="720" y="3168"/>
                <a:ext cx="912" cy="252"/>
              </a:xfrm>
              <a:prstGeom prst="rect">
                <a:avLst/>
              </a:prstGeom>
              <a:solidFill>
                <a:srgbClr val="FFFF00"/>
              </a:solidFill>
              <a:ln w="9525">
                <a:solidFill>
                  <a:schemeClr val="tx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zh-CN" altLang="en-US" sz="2000" smtClean="0">
                    <a:solidFill>
                      <a:srgbClr val="000000"/>
                    </a:solidFill>
                  </a:rPr>
                  <a:t>用户数据</a:t>
                </a:r>
              </a:p>
            </p:txBody>
          </p:sp>
          <p:sp>
            <p:nvSpPr>
              <p:cNvPr id="290879" name="Text Box 38"/>
              <p:cNvSpPr txBox="1">
                <a:spLocks noChangeArrowheads="1"/>
              </p:cNvSpPr>
              <p:nvPr/>
            </p:nvSpPr>
            <p:spPr bwMode="auto">
              <a:xfrm>
                <a:off x="1632" y="3168"/>
                <a:ext cx="240" cy="252"/>
              </a:xfrm>
              <a:prstGeom prst="rect">
                <a:avLst/>
              </a:prstGeom>
              <a:solidFill>
                <a:srgbClr val="DFF9ED"/>
              </a:solidFill>
              <a:ln w="9525">
                <a:solidFill>
                  <a:schemeClr val="tx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00"/>
                  </a:buClr>
                  <a:buSzPct val="100000"/>
                  <a:buFont typeface="Wingdings" panose="05000000000000000000" pitchFamily="2" charset="2"/>
                  <a:buNone/>
                </a:pPr>
                <a:r>
                  <a:rPr lang="en-US" altLang="zh-CN" sz="2000" smtClean="0">
                    <a:solidFill>
                      <a:srgbClr val="FF0000"/>
                    </a:solidFill>
                  </a:rPr>
                  <a:t>a</a:t>
                </a:r>
              </a:p>
            </p:txBody>
          </p:sp>
        </p:grpSp>
        <p:sp>
          <p:nvSpPr>
            <p:cNvPr id="290870" name="Line 39"/>
            <p:cNvSpPr>
              <a:spLocks noChangeShapeType="1"/>
            </p:cNvSpPr>
            <p:nvPr/>
          </p:nvSpPr>
          <p:spPr bwMode="auto">
            <a:xfrm>
              <a:off x="1680" y="31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71" name="Line 40"/>
            <p:cNvSpPr>
              <a:spLocks noChangeShapeType="1"/>
            </p:cNvSpPr>
            <p:nvPr/>
          </p:nvSpPr>
          <p:spPr bwMode="auto">
            <a:xfrm>
              <a:off x="1680" y="34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72" name="Line 41"/>
            <p:cNvSpPr>
              <a:spLocks noChangeShapeType="1"/>
            </p:cNvSpPr>
            <p:nvPr/>
          </p:nvSpPr>
          <p:spPr bwMode="auto">
            <a:xfrm>
              <a:off x="0" y="31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73" name="Line 42"/>
            <p:cNvSpPr>
              <a:spLocks noChangeShapeType="1"/>
            </p:cNvSpPr>
            <p:nvPr/>
          </p:nvSpPr>
          <p:spPr bwMode="auto">
            <a:xfrm>
              <a:off x="-24" y="3468"/>
              <a:ext cx="3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74" name="Line 43"/>
            <p:cNvSpPr>
              <a:spLocks noChangeShapeType="1"/>
            </p:cNvSpPr>
            <p:nvPr/>
          </p:nvSpPr>
          <p:spPr bwMode="auto">
            <a:xfrm>
              <a:off x="1872" y="3312"/>
              <a:ext cx="240" cy="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0875" name="Line 44"/>
            <p:cNvSpPr>
              <a:spLocks noChangeShapeType="1"/>
            </p:cNvSpPr>
            <p:nvPr/>
          </p:nvSpPr>
          <p:spPr bwMode="auto">
            <a:xfrm>
              <a:off x="-240" y="3312"/>
              <a:ext cx="240" cy="0"/>
            </a:xfrm>
            <a:prstGeom prst="line">
              <a:avLst/>
            </a:prstGeom>
            <a:noFill/>
            <a:ln w="15875">
              <a:solidFill>
                <a:schemeClr val="tx1"/>
              </a:solidFill>
              <a:prstDash val="sysDot"/>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aphicFrame>
        <p:nvGraphicFramePr>
          <p:cNvPr id="572462" name="Group 46"/>
          <p:cNvGraphicFramePr>
            <a:graphicFrameLocks noGrp="1"/>
          </p:cNvGraphicFramePr>
          <p:nvPr/>
        </p:nvGraphicFramePr>
        <p:xfrm>
          <a:off x="4686300" y="4171950"/>
          <a:ext cx="4191000" cy="2540000"/>
        </p:xfrm>
        <a:graphic>
          <a:graphicData uri="http://schemas.openxmlformats.org/drawingml/2006/table">
            <a:tbl>
              <a:tblPr/>
              <a:tblGrid>
                <a:gridCol w="914400"/>
                <a:gridCol w="1143000"/>
                <a:gridCol w="990600"/>
                <a:gridCol w="1143000"/>
              </a:tblGrid>
              <a:tr h="355600">
                <a:tc gridSpan="4">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转发表</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r>
              <a:tr h="322263">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输入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zh-CN" altLang="en-US"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r>
              <a:tr h="37941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端口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DLCI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zh-CN" altLang="en-US"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rPr>
                        <a:t>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rPr>
                        <a:t>DLCI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941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9413">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r>
                        <a:rPr kumimoji="1" lang="en-US" altLang="zh-CN" sz="2000" b="1" i="0" u="none" strike="noStrike" cap="none" normalizeH="0" baseline="0" smtClean="0">
                          <a:ln>
                            <a:noFill/>
                          </a:ln>
                          <a:solidFill>
                            <a:srgbClr val="993300"/>
                          </a:solidFill>
                          <a:effectLst/>
                          <a:latin typeface="Times New Roman" panose="02020603050405020304" pitchFamily="18"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pPr>
                      <a:endParaRPr kumimoji="1" lang="zh-CN"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0867" name="Rectangle 78"/>
          <p:cNvSpPr>
            <a:spLocks noGrp="1" noChangeArrowheads="1"/>
          </p:cNvSpPr>
          <p:nvPr>
            <p:ph type="title"/>
          </p:nvPr>
        </p:nvSpPr>
        <p:spPr>
          <a:xfrm>
            <a:off x="0" y="-228600"/>
            <a:ext cx="7772400" cy="762000"/>
          </a:xfrm>
        </p:spPr>
        <p:txBody>
          <a:bodyPr/>
          <a:lstStyle/>
          <a:p>
            <a:pPr marL="342900" indent="-342900"/>
            <a:r>
              <a:rPr lang="zh-CN" altLang="en-US" sz="2800" smtClean="0"/>
              <a:t>面向连接的实例</a:t>
            </a:r>
            <a:r>
              <a:rPr lang="en-US" altLang="zh-CN" sz="2800" smtClean="0"/>
              <a:t>2</a:t>
            </a:r>
            <a:r>
              <a:rPr lang="zh-CN" altLang="en-US" sz="2800" smtClean="0"/>
              <a:t>：虚电路交换的帧中继</a:t>
            </a:r>
          </a:p>
        </p:txBody>
      </p:sp>
      <p:sp>
        <p:nvSpPr>
          <p:cNvPr id="290868" name="矩形 2"/>
          <p:cNvSpPr>
            <a:spLocks noChangeArrowheads="1"/>
          </p:cNvSpPr>
          <p:nvPr/>
        </p:nvSpPr>
        <p:spPr bwMode="auto">
          <a:xfrm>
            <a:off x="0" y="4638675"/>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000" b="1" smtClean="0">
                <a:solidFill>
                  <a:srgbClr val="000000"/>
                </a:solidFill>
                <a:hlinkClick r:id="rId3" action="ppaction://hlinkfile"/>
              </a:rPr>
              <a:t>帧中继</a:t>
            </a:r>
            <a:r>
              <a:rPr lang="zh-CN" altLang="en-US" sz="2000" b="1" smtClean="0">
                <a:solidFill>
                  <a:srgbClr val="000000"/>
                </a:solidFill>
              </a:rPr>
              <a:t>协议是一种统计复用的协议，它在单一物理传输线路上能够提供多条虚电路。每条虚电路都是用</a:t>
            </a:r>
            <a:r>
              <a:rPr lang="en-US" altLang="zh-CN" sz="2000" b="1" smtClean="0">
                <a:solidFill>
                  <a:srgbClr val="000000"/>
                </a:solidFill>
              </a:rPr>
              <a:t>DLCI</a:t>
            </a:r>
            <a:r>
              <a:rPr lang="zh-CN" altLang="en-US" sz="2000" b="1" smtClean="0">
                <a:solidFill>
                  <a:srgbClr val="000000"/>
                </a:solidFill>
              </a:rPr>
              <a:t>（</a:t>
            </a:r>
            <a:r>
              <a:rPr lang="en-US" altLang="zh-CN" sz="2000" b="1" smtClean="0">
                <a:solidFill>
                  <a:srgbClr val="000000"/>
                </a:solidFill>
              </a:rPr>
              <a:t>Data Link Connection Identifier</a:t>
            </a:r>
            <a:r>
              <a:rPr lang="zh-CN" altLang="en-US" sz="2000" b="1" smtClean="0">
                <a:solidFill>
                  <a:srgbClr val="000000"/>
                </a:solidFill>
              </a:rPr>
              <a:t>）来标识。</a:t>
            </a:r>
            <a:endParaRPr lang="en-US" altLang="zh-CN" sz="2000" b="1" smtClean="0">
              <a:solidFill>
                <a:srgbClr val="000000"/>
              </a:solidFill>
            </a:endParaRPr>
          </a:p>
          <a:p>
            <a:pPr eaLnBrk="1" hangingPunct="1">
              <a:spcBef>
                <a:spcPct val="20000"/>
              </a:spcBef>
              <a:buClr>
                <a:srgbClr val="000000"/>
              </a:buClr>
              <a:buSzPct val="100000"/>
              <a:buFont typeface="Wingdings" panose="05000000000000000000" pitchFamily="2" charset="2"/>
              <a:buChar char="n"/>
            </a:pPr>
            <a:r>
              <a:rPr lang="en-US" altLang="zh-CN" sz="2000" b="1" smtClean="0">
                <a:solidFill>
                  <a:srgbClr val="000000"/>
                </a:solidFill>
              </a:rPr>
              <a:t>FCS</a:t>
            </a:r>
            <a:r>
              <a:rPr lang="zh-CN" altLang="en-US" sz="2000" b="1" smtClean="0">
                <a:solidFill>
                  <a:srgbClr val="000000"/>
                </a:solidFill>
              </a:rPr>
              <a:t>：</a:t>
            </a:r>
            <a:r>
              <a:rPr lang="en-US" altLang="zh-CN" sz="2000" b="1" smtClean="0">
                <a:solidFill>
                  <a:srgbClr val="000000"/>
                </a:solidFill>
              </a:rPr>
              <a:t>Frame Check Sequence</a:t>
            </a:r>
            <a:r>
              <a:rPr lang="zh-CN" altLang="en-US" sz="2000" b="1" smtClean="0">
                <a:solidFill>
                  <a:srgbClr val="000000"/>
                </a:solidFill>
              </a:rPr>
              <a:t>（帧校验序列）</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灯片编号占位符 3"/>
          <p:cNvSpPr>
            <a:spLocks noGrp="1" noChangeArrowheads="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fld id="{4E310AA1-17DA-4624-BAD6-D2C236F7878B}" type="slidenum">
              <a:rPr lang="en-US" altLang="zh-CN" sz="2400" smtClean="0">
                <a:solidFill>
                  <a:srgbClr val="000000"/>
                </a:solidFill>
              </a:rPr>
              <a:t>104</a:t>
            </a:fld>
            <a:endParaRPr lang="en-US" altLang="zh-CN" sz="2400" smtClean="0">
              <a:solidFill>
                <a:srgbClr val="000000"/>
              </a:solidFill>
            </a:endParaRPr>
          </a:p>
        </p:txBody>
      </p:sp>
      <p:sp>
        <p:nvSpPr>
          <p:cNvPr id="291843" name="Rectangle 2"/>
          <p:cNvSpPr>
            <a:spLocks noGrp="1" noChangeArrowheads="1"/>
          </p:cNvSpPr>
          <p:nvPr>
            <p:ph type="title" idx="4294967295"/>
          </p:nvPr>
        </p:nvSpPr>
        <p:spPr>
          <a:xfrm>
            <a:off x="533400" y="5105400"/>
            <a:ext cx="8080375" cy="1143000"/>
          </a:xfrm>
        </p:spPr>
        <p:txBody>
          <a:bodyPr/>
          <a:lstStyle/>
          <a:p>
            <a:pPr eaLnBrk="1" hangingPunct="1"/>
            <a:r>
              <a:rPr lang="zh-CN" altLang="en-US" smtClean="0"/>
              <a:t>图  帧中继虚电路</a:t>
            </a:r>
          </a:p>
        </p:txBody>
      </p:sp>
      <p:sp>
        <p:nvSpPr>
          <p:cNvPr id="291844" name="Oval 3"/>
          <p:cNvSpPr>
            <a:spLocks noChangeArrowheads="1"/>
          </p:cNvSpPr>
          <p:nvPr/>
        </p:nvSpPr>
        <p:spPr bwMode="auto">
          <a:xfrm>
            <a:off x="2971800" y="2133600"/>
            <a:ext cx="990600" cy="914400"/>
          </a:xfrm>
          <a:prstGeom prst="ellipse">
            <a:avLst/>
          </a:prstGeom>
          <a:solidFill>
            <a:schemeClr val="accent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20000"/>
              </a:spcBef>
              <a:buClr>
                <a:srgbClr val="000000"/>
              </a:buClr>
              <a:buSzPct val="100000"/>
              <a:buFont typeface="Wingdings" panose="05000000000000000000" pitchFamily="2" charset="2"/>
              <a:buNone/>
            </a:pPr>
            <a:r>
              <a:rPr lang="en-US" altLang="zh-CN" sz="2400" smtClean="0">
                <a:solidFill>
                  <a:srgbClr val="000066"/>
                </a:solidFill>
              </a:rPr>
              <a:t> </a:t>
            </a:r>
          </a:p>
        </p:txBody>
      </p:sp>
      <p:sp>
        <p:nvSpPr>
          <p:cNvPr id="291845" name="Oval 4"/>
          <p:cNvSpPr>
            <a:spLocks noChangeArrowheads="1"/>
          </p:cNvSpPr>
          <p:nvPr/>
        </p:nvSpPr>
        <p:spPr bwMode="auto">
          <a:xfrm>
            <a:off x="5638800" y="2133600"/>
            <a:ext cx="990600" cy="990600"/>
          </a:xfrm>
          <a:prstGeom prst="ellipse">
            <a:avLst/>
          </a:prstGeom>
          <a:solidFill>
            <a:schemeClr val="accent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46" name="Text Box 5"/>
          <p:cNvSpPr txBox="1">
            <a:spLocks noChangeArrowheads="1"/>
          </p:cNvSpPr>
          <p:nvPr/>
        </p:nvSpPr>
        <p:spPr bwMode="auto">
          <a:xfrm>
            <a:off x="3962400" y="9906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endParaRPr lang="zh-CN" altLang="zh-CN" sz="2400" smtClean="0">
              <a:solidFill>
                <a:srgbClr val="000066"/>
              </a:solidFill>
            </a:endParaRPr>
          </a:p>
        </p:txBody>
      </p:sp>
      <p:sp>
        <p:nvSpPr>
          <p:cNvPr id="291847" name="Line 6"/>
          <p:cNvSpPr>
            <a:spLocks noChangeShapeType="1"/>
          </p:cNvSpPr>
          <p:nvPr/>
        </p:nvSpPr>
        <p:spPr bwMode="auto">
          <a:xfrm>
            <a:off x="6629400" y="2590800"/>
            <a:ext cx="5334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48" name="Line 7"/>
          <p:cNvSpPr>
            <a:spLocks noChangeShapeType="1"/>
          </p:cNvSpPr>
          <p:nvPr/>
        </p:nvSpPr>
        <p:spPr bwMode="auto">
          <a:xfrm flipH="1">
            <a:off x="2667000" y="25146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49" name="Line 8"/>
          <p:cNvSpPr>
            <a:spLocks noChangeShapeType="1"/>
          </p:cNvSpPr>
          <p:nvPr/>
        </p:nvSpPr>
        <p:spPr bwMode="auto">
          <a:xfrm>
            <a:off x="2667000" y="1752600"/>
            <a:ext cx="1588" cy="1447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0" name="Line 9"/>
          <p:cNvSpPr>
            <a:spLocks noChangeShapeType="1"/>
          </p:cNvSpPr>
          <p:nvPr/>
        </p:nvSpPr>
        <p:spPr bwMode="auto">
          <a:xfrm>
            <a:off x="2362200" y="1371600"/>
            <a:ext cx="304800" cy="381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1" name="Line 10"/>
          <p:cNvSpPr>
            <a:spLocks noChangeShapeType="1"/>
          </p:cNvSpPr>
          <p:nvPr/>
        </p:nvSpPr>
        <p:spPr bwMode="auto">
          <a:xfrm flipH="1">
            <a:off x="2362200" y="3200400"/>
            <a:ext cx="304800" cy="381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2" name="Line 11"/>
          <p:cNvSpPr>
            <a:spLocks noChangeShapeType="1"/>
          </p:cNvSpPr>
          <p:nvPr/>
        </p:nvSpPr>
        <p:spPr bwMode="auto">
          <a:xfrm>
            <a:off x="2057400" y="13716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3" name="Line 12"/>
          <p:cNvSpPr>
            <a:spLocks noChangeShapeType="1"/>
          </p:cNvSpPr>
          <p:nvPr/>
        </p:nvSpPr>
        <p:spPr bwMode="auto">
          <a:xfrm>
            <a:off x="2057400" y="35814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4" name="Line 13"/>
          <p:cNvSpPr>
            <a:spLocks noChangeShapeType="1"/>
          </p:cNvSpPr>
          <p:nvPr/>
        </p:nvSpPr>
        <p:spPr bwMode="auto">
          <a:xfrm>
            <a:off x="2057400" y="1371600"/>
            <a:ext cx="1588" cy="2209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5" name="Text Box 14"/>
          <p:cNvSpPr txBox="1">
            <a:spLocks noChangeArrowheads="1"/>
          </p:cNvSpPr>
          <p:nvPr/>
        </p:nvSpPr>
        <p:spPr bwMode="auto">
          <a:xfrm>
            <a:off x="1981200" y="1905000"/>
            <a:ext cx="838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FR</a:t>
            </a:r>
          </a:p>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PAD</a:t>
            </a:r>
          </a:p>
        </p:txBody>
      </p:sp>
      <p:sp>
        <p:nvSpPr>
          <p:cNvPr id="291856" name="Line 15"/>
          <p:cNvSpPr>
            <a:spLocks noChangeShapeType="1"/>
          </p:cNvSpPr>
          <p:nvPr/>
        </p:nvSpPr>
        <p:spPr bwMode="auto">
          <a:xfrm>
            <a:off x="1600200" y="2895600"/>
            <a:ext cx="4572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7" name="Line 16"/>
          <p:cNvSpPr>
            <a:spLocks noChangeShapeType="1"/>
          </p:cNvSpPr>
          <p:nvPr/>
        </p:nvSpPr>
        <p:spPr bwMode="auto">
          <a:xfrm>
            <a:off x="1600200" y="2057400"/>
            <a:ext cx="4572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58" name="AutoShape 17"/>
          <p:cNvSpPr>
            <a:spLocks noChangeArrowheads="1"/>
          </p:cNvSpPr>
          <p:nvPr/>
        </p:nvSpPr>
        <p:spPr bwMode="auto">
          <a:xfrm>
            <a:off x="609600" y="1676400"/>
            <a:ext cx="990600" cy="762000"/>
          </a:xfrm>
          <a:prstGeom prst="flowChartPunchedCard">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59" name="AutoShape 18"/>
          <p:cNvSpPr>
            <a:spLocks noChangeArrowheads="1"/>
          </p:cNvSpPr>
          <p:nvPr/>
        </p:nvSpPr>
        <p:spPr bwMode="auto">
          <a:xfrm>
            <a:off x="609600" y="2590800"/>
            <a:ext cx="990600" cy="762000"/>
          </a:xfrm>
          <a:prstGeom prst="flowChartPunchedCard">
            <a:avLst/>
          </a:prstGeom>
          <a:solidFill>
            <a:schemeClr val="accent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60" name="Text Box 19"/>
          <p:cNvSpPr txBox="1">
            <a:spLocks noChangeArrowheads="1"/>
          </p:cNvSpPr>
          <p:nvPr/>
        </p:nvSpPr>
        <p:spPr bwMode="auto">
          <a:xfrm>
            <a:off x="609600" y="18288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A</a:t>
            </a:r>
          </a:p>
        </p:txBody>
      </p:sp>
      <p:sp>
        <p:nvSpPr>
          <p:cNvPr id="291861" name="Text Box 20"/>
          <p:cNvSpPr txBox="1">
            <a:spLocks noChangeArrowheads="1"/>
          </p:cNvSpPr>
          <p:nvPr/>
        </p:nvSpPr>
        <p:spPr bwMode="auto">
          <a:xfrm>
            <a:off x="609600" y="2819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B</a:t>
            </a:r>
          </a:p>
        </p:txBody>
      </p:sp>
      <p:sp>
        <p:nvSpPr>
          <p:cNvPr id="291862" name="Text Box 21"/>
          <p:cNvSpPr txBox="1">
            <a:spLocks noChangeArrowheads="1"/>
          </p:cNvSpPr>
          <p:nvPr/>
        </p:nvSpPr>
        <p:spPr bwMode="auto">
          <a:xfrm>
            <a:off x="3048000" y="152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endParaRPr lang="zh-CN" altLang="zh-CN" sz="2400" smtClean="0">
              <a:solidFill>
                <a:srgbClr val="000066"/>
              </a:solidFill>
            </a:endParaRPr>
          </a:p>
        </p:txBody>
      </p:sp>
      <p:sp>
        <p:nvSpPr>
          <p:cNvPr id="291863" name="Text Box 22"/>
          <p:cNvSpPr txBox="1">
            <a:spLocks noChangeArrowheads="1"/>
          </p:cNvSpPr>
          <p:nvPr/>
        </p:nvSpPr>
        <p:spPr bwMode="auto">
          <a:xfrm>
            <a:off x="3048000" y="2286000"/>
            <a:ext cx="990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 点</a:t>
            </a:r>
            <a:r>
              <a:rPr lang="en-US" altLang="zh-CN" sz="2400" smtClean="0">
                <a:solidFill>
                  <a:srgbClr val="000066"/>
                </a:solidFill>
                <a:latin typeface="宋体" panose="02010600030101010101" pitchFamily="2" charset="-122"/>
              </a:rPr>
              <a:t>1</a:t>
            </a:r>
            <a:endParaRPr lang="en-US" altLang="zh-CN" sz="2400" smtClean="0">
              <a:solidFill>
                <a:srgbClr val="000066"/>
              </a:solidFill>
            </a:endParaRPr>
          </a:p>
          <a:p>
            <a:pPr algn="ctr" eaLnBrk="1" fontAlgn="b" hangingPunct="1">
              <a:spcBef>
                <a:spcPct val="50000"/>
              </a:spcBef>
              <a:buClr>
                <a:srgbClr val="000000"/>
              </a:buClr>
              <a:buSzPct val="100000"/>
              <a:buFont typeface="Wingdings" panose="05000000000000000000" pitchFamily="2" charset="2"/>
              <a:buNone/>
            </a:pPr>
            <a:endParaRPr lang="en-US" altLang="zh-CN" sz="2400" smtClean="0">
              <a:solidFill>
                <a:srgbClr val="000066"/>
              </a:solidFill>
            </a:endParaRPr>
          </a:p>
        </p:txBody>
      </p:sp>
      <p:sp>
        <p:nvSpPr>
          <p:cNvPr id="291864" name="Text Box 23"/>
          <p:cNvSpPr txBox="1">
            <a:spLocks noChangeArrowheads="1"/>
          </p:cNvSpPr>
          <p:nvPr/>
        </p:nvSpPr>
        <p:spPr bwMode="auto">
          <a:xfrm>
            <a:off x="5791200" y="2209800"/>
            <a:ext cx="99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just"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2</a:t>
            </a:r>
            <a:endParaRPr lang="en-US" altLang="zh-CN" sz="2400" smtClean="0">
              <a:solidFill>
                <a:srgbClr val="000066"/>
              </a:solidFill>
            </a:endParaRPr>
          </a:p>
          <a:p>
            <a:pPr algn="ctr" eaLnBrk="1" fontAlgn="b" hangingPunct="1">
              <a:spcBef>
                <a:spcPct val="50000"/>
              </a:spcBef>
              <a:buClr>
                <a:srgbClr val="000000"/>
              </a:buClr>
              <a:buSzPct val="100000"/>
              <a:buFont typeface="Wingdings" panose="05000000000000000000" pitchFamily="2" charset="2"/>
              <a:buNone/>
            </a:pPr>
            <a:endParaRPr lang="en-US" altLang="zh-CN" sz="2400" smtClean="0">
              <a:solidFill>
                <a:srgbClr val="000066"/>
              </a:solidFill>
            </a:endParaRPr>
          </a:p>
        </p:txBody>
      </p:sp>
      <p:sp>
        <p:nvSpPr>
          <p:cNvPr id="291865" name="Oval 24"/>
          <p:cNvSpPr>
            <a:spLocks noChangeArrowheads="1"/>
          </p:cNvSpPr>
          <p:nvPr/>
        </p:nvSpPr>
        <p:spPr bwMode="auto">
          <a:xfrm>
            <a:off x="4267200" y="533400"/>
            <a:ext cx="990600" cy="990600"/>
          </a:xfrm>
          <a:prstGeom prst="ellipse">
            <a:avLst/>
          </a:prstGeom>
          <a:solidFill>
            <a:schemeClr val="accent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66" name="Oval 25"/>
          <p:cNvSpPr>
            <a:spLocks noChangeArrowheads="1"/>
          </p:cNvSpPr>
          <p:nvPr/>
        </p:nvSpPr>
        <p:spPr bwMode="auto">
          <a:xfrm>
            <a:off x="4267200" y="3505200"/>
            <a:ext cx="990600" cy="990600"/>
          </a:xfrm>
          <a:prstGeom prst="ellipse">
            <a:avLst/>
          </a:prstGeom>
          <a:solidFill>
            <a:schemeClr val="accent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67" name="Text Box 26"/>
          <p:cNvSpPr txBox="1">
            <a:spLocks noChangeArrowheads="1"/>
          </p:cNvSpPr>
          <p:nvPr/>
        </p:nvSpPr>
        <p:spPr bwMode="auto">
          <a:xfrm>
            <a:off x="4191000" y="35052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ctr"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3</a:t>
            </a:r>
            <a:r>
              <a:rPr lang="en-US" altLang="zh-CN" sz="2400" smtClean="0">
                <a:solidFill>
                  <a:srgbClr val="000066"/>
                </a:solidFill>
              </a:rPr>
              <a:t> </a:t>
            </a:r>
          </a:p>
        </p:txBody>
      </p:sp>
      <p:sp>
        <p:nvSpPr>
          <p:cNvPr id="291868" name="Text Box 27"/>
          <p:cNvSpPr txBox="1">
            <a:spLocks noChangeArrowheads="1"/>
          </p:cNvSpPr>
          <p:nvPr/>
        </p:nvSpPr>
        <p:spPr bwMode="auto">
          <a:xfrm>
            <a:off x="4038600" y="533400"/>
            <a:ext cx="1371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ctr"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4</a:t>
            </a:r>
            <a:r>
              <a:rPr lang="en-US" altLang="zh-CN" sz="2400" smtClean="0">
                <a:solidFill>
                  <a:srgbClr val="000066"/>
                </a:solidFill>
              </a:rPr>
              <a:t> </a:t>
            </a:r>
          </a:p>
        </p:txBody>
      </p:sp>
      <p:sp>
        <p:nvSpPr>
          <p:cNvPr id="291869" name="Line 28"/>
          <p:cNvSpPr>
            <a:spLocks noChangeShapeType="1"/>
          </p:cNvSpPr>
          <p:nvPr/>
        </p:nvSpPr>
        <p:spPr bwMode="auto">
          <a:xfrm>
            <a:off x="3581400" y="30480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0" name="Line 29"/>
          <p:cNvSpPr>
            <a:spLocks noChangeShapeType="1"/>
          </p:cNvSpPr>
          <p:nvPr/>
        </p:nvSpPr>
        <p:spPr bwMode="auto">
          <a:xfrm flipV="1">
            <a:off x="3657600" y="13716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1" name="Line 30"/>
          <p:cNvSpPr>
            <a:spLocks noChangeShapeType="1"/>
          </p:cNvSpPr>
          <p:nvPr/>
        </p:nvSpPr>
        <p:spPr bwMode="auto">
          <a:xfrm flipV="1">
            <a:off x="5105400" y="28956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2" name="Line 31"/>
          <p:cNvSpPr>
            <a:spLocks noChangeShapeType="1"/>
          </p:cNvSpPr>
          <p:nvPr/>
        </p:nvSpPr>
        <p:spPr bwMode="auto">
          <a:xfrm>
            <a:off x="5105400" y="14478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3" name="Oval 32"/>
          <p:cNvSpPr>
            <a:spLocks noChangeArrowheads="1"/>
          </p:cNvSpPr>
          <p:nvPr/>
        </p:nvSpPr>
        <p:spPr bwMode="auto">
          <a:xfrm>
            <a:off x="2971800" y="2133600"/>
            <a:ext cx="990600" cy="914400"/>
          </a:xfrm>
          <a:prstGeom prst="ellipse">
            <a:avLst/>
          </a:prstGeom>
          <a:solidFill>
            <a:schemeClr val="bg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20000"/>
              </a:spcBef>
              <a:buClr>
                <a:srgbClr val="000000"/>
              </a:buClr>
              <a:buSzPct val="100000"/>
              <a:buFont typeface="Wingdings" panose="05000000000000000000" pitchFamily="2" charset="2"/>
              <a:buNone/>
            </a:pPr>
            <a:r>
              <a:rPr lang="en-US" altLang="zh-CN" sz="2400" smtClean="0">
                <a:solidFill>
                  <a:srgbClr val="000066"/>
                </a:solidFill>
              </a:rPr>
              <a:t> </a:t>
            </a:r>
          </a:p>
        </p:txBody>
      </p:sp>
      <p:sp>
        <p:nvSpPr>
          <p:cNvPr id="291874" name="Oval 33"/>
          <p:cNvSpPr>
            <a:spLocks noChangeArrowheads="1"/>
          </p:cNvSpPr>
          <p:nvPr/>
        </p:nvSpPr>
        <p:spPr bwMode="auto">
          <a:xfrm>
            <a:off x="5638800" y="2133600"/>
            <a:ext cx="990600" cy="990600"/>
          </a:xfrm>
          <a:prstGeom prst="ellipse">
            <a:avLst/>
          </a:prstGeom>
          <a:solidFill>
            <a:schemeClr val="bg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75" name="Text Box 34"/>
          <p:cNvSpPr txBox="1">
            <a:spLocks noChangeArrowheads="1"/>
          </p:cNvSpPr>
          <p:nvPr/>
        </p:nvSpPr>
        <p:spPr bwMode="auto">
          <a:xfrm>
            <a:off x="3962400" y="9906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endParaRPr lang="zh-CN" altLang="zh-CN" sz="2400" smtClean="0">
              <a:solidFill>
                <a:srgbClr val="000066"/>
              </a:solidFill>
            </a:endParaRPr>
          </a:p>
        </p:txBody>
      </p:sp>
      <p:sp>
        <p:nvSpPr>
          <p:cNvPr id="291876" name="Line 35"/>
          <p:cNvSpPr>
            <a:spLocks noChangeShapeType="1"/>
          </p:cNvSpPr>
          <p:nvPr/>
        </p:nvSpPr>
        <p:spPr bwMode="auto">
          <a:xfrm>
            <a:off x="6629400" y="2590800"/>
            <a:ext cx="5334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7" name="Line 36"/>
          <p:cNvSpPr>
            <a:spLocks noChangeShapeType="1"/>
          </p:cNvSpPr>
          <p:nvPr/>
        </p:nvSpPr>
        <p:spPr bwMode="auto">
          <a:xfrm flipH="1">
            <a:off x="2667000" y="25146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8" name="Line 37"/>
          <p:cNvSpPr>
            <a:spLocks noChangeShapeType="1"/>
          </p:cNvSpPr>
          <p:nvPr/>
        </p:nvSpPr>
        <p:spPr bwMode="auto">
          <a:xfrm>
            <a:off x="2667000" y="1752600"/>
            <a:ext cx="1588" cy="1447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79" name="Line 38"/>
          <p:cNvSpPr>
            <a:spLocks noChangeShapeType="1"/>
          </p:cNvSpPr>
          <p:nvPr/>
        </p:nvSpPr>
        <p:spPr bwMode="auto">
          <a:xfrm>
            <a:off x="2362200" y="1371600"/>
            <a:ext cx="304800" cy="381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0" name="Line 39"/>
          <p:cNvSpPr>
            <a:spLocks noChangeShapeType="1"/>
          </p:cNvSpPr>
          <p:nvPr/>
        </p:nvSpPr>
        <p:spPr bwMode="auto">
          <a:xfrm flipH="1">
            <a:off x="2362200" y="3200400"/>
            <a:ext cx="304800" cy="381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1" name="Line 40"/>
          <p:cNvSpPr>
            <a:spLocks noChangeShapeType="1"/>
          </p:cNvSpPr>
          <p:nvPr/>
        </p:nvSpPr>
        <p:spPr bwMode="auto">
          <a:xfrm>
            <a:off x="2057400" y="13716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2" name="Line 41"/>
          <p:cNvSpPr>
            <a:spLocks noChangeShapeType="1"/>
          </p:cNvSpPr>
          <p:nvPr/>
        </p:nvSpPr>
        <p:spPr bwMode="auto">
          <a:xfrm>
            <a:off x="2057400" y="3581400"/>
            <a:ext cx="304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3" name="Line 42"/>
          <p:cNvSpPr>
            <a:spLocks noChangeShapeType="1"/>
          </p:cNvSpPr>
          <p:nvPr/>
        </p:nvSpPr>
        <p:spPr bwMode="auto">
          <a:xfrm>
            <a:off x="2057400" y="1371600"/>
            <a:ext cx="1588" cy="2209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4" name="Line 43"/>
          <p:cNvSpPr>
            <a:spLocks noChangeShapeType="1"/>
          </p:cNvSpPr>
          <p:nvPr/>
        </p:nvSpPr>
        <p:spPr bwMode="auto">
          <a:xfrm>
            <a:off x="1600200" y="2895600"/>
            <a:ext cx="4572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5" name="Line 44"/>
          <p:cNvSpPr>
            <a:spLocks noChangeShapeType="1"/>
          </p:cNvSpPr>
          <p:nvPr/>
        </p:nvSpPr>
        <p:spPr bwMode="auto">
          <a:xfrm>
            <a:off x="1600200" y="2057400"/>
            <a:ext cx="4572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86" name="AutoShape 45"/>
          <p:cNvSpPr>
            <a:spLocks noChangeArrowheads="1"/>
          </p:cNvSpPr>
          <p:nvPr/>
        </p:nvSpPr>
        <p:spPr bwMode="auto">
          <a:xfrm>
            <a:off x="609600" y="1676400"/>
            <a:ext cx="990600" cy="762000"/>
          </a:xfrm>
          <a:prstGeom prst="flowChartPunchedCard">
            <a:avLst/>
          </a:prstGeom>
          <a:solidFill>
            <a:schemeClr val="bg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87" name="AutoShape 46"/>
          <p:cNvSpPr>
            <a:spLocks noChangeArrowheads="1"/>
          </p:cNvSpPr>
          <p:nvPr/>
        </p:nvSpPr>
        <p:spPr bwMode="auto">
          <a:xfrm>
            <a:off x="609600" y="2590800"/>
            <a:ext cx="990600" cy="762000"/>
          </a:xfrm>
          <a:prstGeom prst="flowChartPunchedCard">
            <a:avLst/>
          </a:prstGeom>
          <a:solidFill>
            <a:schemeClr val="bg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88" name="Text Box 47"/>
          <p:cNvSpPr txBox="1">
            <a:spLocks noChangeArrowheads="1"/>
          </p:cNvSpPr>
          <p:nvPr/>
        </p:nvSpPr>
        <p:spPr bwMode="auto">
          <a:xfrm>
            <a:off x="609600" y="18288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A</a:t>
            </a:r>
          </a:p>
        </p:txBody>
      </p:sp>
      <p:sp>
        <p:nvSpPr>
          <p:cNvPr id="291889" name="Text Box 48"/>
          <p:cNvSpPr txBox="1">
            <a:spLocks noChangeArrowheads="1"/>
          </p:cNvSpPr>
          <p:nvPr/>
        </p:nvSpPr>
        <p:spPr bwMode="auto">
          <a:xfrm>
            <a:off x="609600" y="2819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B</a:t>
            </a:r>
          </a:p>
        </p:txBody>
      </p:sp>
      <p:sp>
        <p:nvSpPr>
          <p:cNvPr id="291890" name="Text Box 49"/>
          <p:cNvSpPr txBox="1">
            <a:spLocks noChangeArrowheads="1"/>
          </p:cNvSpPr>
          <p:nvPr/>
        </p:nvSpPr>
        <p:spPr bwMode="auto">
          <a:xfrm>
            <a:off x="3048000" y="1524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endParaRPr lang="zh-CN" altLang="zh-CN" sz="2400" smtClean="0">
              <a:solidFill>
                <a:srgbClr val="000066"/>
              </a:solidFill>
            </a:endParaRPr>
          </a:p>
        </p:txBody>
      </p:sp>
      <p:sp>
        <p:nvSpPr>
          <p:cNvPr id="291891" name="Text Box 50"/>
          <p:cNvSpPr txBox="1">
            <a:spLocks noChangeArrowheads="1"/>
          </p:cNvSpPr>
          <p:nvPr/>
        </p:nvSpPr>
        <p:spPr bwMode="auto">
          <a:xfrm>
            <a:off x="3124200" y="2133600"/>
            <a:ext cx="838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just"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1</a:t>
            </a:r>
            <a:endParaRPr lang="en-US" altLang="zh-CN" sz="2400" smtClean="0">
              <a:solidFill>
                <a:srgbClr val="000066"/>
              </a:solidFill>
            </a:endParaRPr>
          </a:p>
          <a:p>
            <a:pPr algn="ctr" eaLnBrk="1" fontAlgn="b" hangingPunct="1">
              <a:spcBef>
                <a:spcPct val="50000"/>
              </a:spcBef>
              <a:buClr>
                <a:srgbClr val="000000"/>
              </a:buClr>
              <a:buSzPct val="100000"/>
              <a:buFont typeface="Wingdings" panose="05000000000000000000" pitchFamily="2" charset="2"/>
              <a:buNone/>
            </a:pPr>
            <a:endParaRPr lang="en-US" altLang="zh-CN" sz="2400" smtClean="0">
              <a:solidFill>
                <a:srgbClr val="000066"/>
              </a:solidFill>
            </a:endParaRPr>
          </a:p>
        </p:txBody>
      </p:sp>
      <p:sp>
        <p:nvSpPr>
          <p:cNvPr id="291892" name="Text Box 51"/>
          <p:cNvSpPr txBox="1">
            <a:spLocks noChangeArrowheads="1"/>
          </p:cNvSpPr>
          <p:nvPr/>
        </p:nvSpPr>
        <p:spPr bwMode="auto">
          <a:xfrm>
            <a:off x="5791200" y="2133600"/>
            <a:ext cx="99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just"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2</a:t>
            </a:r>
            <a:endParaRPr lang="en-US" altLang="zh-CN" sz="2400" smtClean="0">
              <a:solidFill>
                <a:srgbClr val="000066"/>
              </a:solidFill>
            </a:endParaRPr>
          </a:p>
          <a:p>
            <a:pPr algn="ctr" eaLnBrk="1" fontAlgn="b" hangingPunct="1">
              <a:spcBef>
                <a:spcPct val="50000"/>
              </a:spcBef>
              <a:buClr>
                <a:srgbClr val="000000"/>
              </a:buClr>
              <a:buSzPct val="100000"/>
              <a:buFont typeface="Wingdings" panose="05000000000000000000" pitchFamily="2" charset="2"/>
              <a:buNone/>
            </a:pPr>
            <a:endParaRPr lang="en-US" altLang="zh-CN" sz="2400" smtClean="0">
              <a:solidFill>
                <a:srgbClr val="000066"/>
              </a:solidFill>
            </a:endParaRPr>
          </a:p>
        </p:txBody>
      </p:sp>
      <p:sp>
        <p:nvSpPr>
          <p:cNvPr id="291893" name="Oval 52"/>
          <p:cNvSpPr>
            <a:spLocks noChangeArrowheads="1"/>
          </p:cNvSpPr>
          <p:nvPr/>
        </p:nvSpPr>
        <p:spPr bwMode="auto">
          <a:xfrm>
            <a:off x="4267200" y="533400"/>
            <a:ext cx="990600" cy="990600"/>
          </a:xfrm>
          <a:prstGeom prst="ellipse">
            <a:avLst/>
          </a:prstGeom>
          <a:solidFill>
            <a:schemeClr val="bg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94" name="Oval 53"/>
          <p:cNvSpPr>
            <a:spLocks noChangeArrowheads="1"/>
          </p:cNvSpPr>
          <p:nvPr/>
        </p:nvSpPr>
        <p:spPr bwMode="auto">
          <a:xfrm>
            <a:off x="4267200" y="3505200"/>
            <a:ext cx="990600" cy="990600"/>
          </a:xfrm>
          <a:prstGeom prst="ellipse">
            <a:avLst/>
          </a:prstGeom>
          <a:solidFill>
            <a:schemeClr val="bg1"/>
          </a:solidFill>
          <a:ln w="28575">
            <a:solidFill>
              <a:schemeClr val="tx1"/>
            </a:solidFill>
            <a:round/>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895" name="Text Box 54"/>
          <p:cNvSpPr txBox="1">
            <a:spLocks noChangeArrowheads="1"/>
          </p:cNvSpPr>
          <p:nvPr/>
        </p:nvSpPr>
        <p:spPr bwMode="auto">
          <a:xfrm>
            <a:off x="4038600" y="35052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ctr"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3</a:t>
            </a:r>
            <a:r>
              <a:rPr lang="en-US" altLang="zh-CN" sz="2400" smtClean="0">
                <a:solidFill>
                  <a:srgbClr val="000066"/>
                </a:solidFill>
              </a:rPr>
              <a:t> </a:t>
            </a:r>
          </a:p>
        </p:txBody>
      </p:sp>
      <p:sp>
        <p:nvSpPr>
          <p:cNvPr id="291896" name="Text Box 55"/>
          <p:cNvSpPr txBox="1">
            <a:spLocks noChangeArrowheads="1"/>
          </p:cNvSpPr>
          <p:nvPr/>
        </p:nvSpPr>
        <p:spPr bwMode="auto">
          <a:xfrm>
            <a:off x="4191000" y="533400"/>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latin typeface="宋体" panose="02010600030101010101" pitchFamily="2" charset="-122"/>
              </a:rPr>
              <a:t>FR</a:t>
            </a:r>
            <a:r>
              <a:rPr lang="zh-CN" altLang="en-US" sz="2400" smtClean="0">
                <a:solidFill>
                  <a:srgbClr val="000066"/>
                </a:solidFill>
                <a:latin typeface="宋体" panose="02010600030101010101" pitchFamily="2" charset="-122"/>
              </a:rPr>
              <a:t>节</a:t>
            </a:r>
          </a:p>
          <a:p>
            <a:pPr algn="ctr"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66"/>
                </a:solidFill>
                <a:latin typeface="宋体" panose="02010600030101010101" pitchFamily="2" charset="-122"/>
              </a:rPr>
              <a:t>点</a:t>
            </a:r>
            <a:r>
              <a:rPr lang="en-US" altLang="zh-CN" sz="2400" smtClean="0">
                <a:solidFill>
                  <a:srgbClr val="000066"/>
                </a:solidFill>
                <a:latin typeface="宋体" panose="02010600030101010101" pitchFamily="2" charset="-122"/>
              </a:rPr>
              <a:t>4</a:t>
            </a:r>
            <a:r>
              <a:rPr lang="en-US" altLang="zh-CN" sz="2400" smtClean="0">
                <a:solidFill>
                  <a:srgbClr val="000066"/>
                </a:solidFill>
              </a:rPr>
              <a:t> </a:t>
            </a:r>
          </a:p>
        </p:txBody>
      </p:sp>
      <p:sp>
        <p:nvSpPr>
          <p:cNvPr id="291897" name="Line 56"/>
          <p:cNvSpPr>
            <a:spLocks noChangeShapeType="1"/>
          </p:cNvSpPr>
          <p:nvPr/>
        </p:nvSpPr>
        <p:spPr bwMode="auto">
          <a:xfrm>
            <a:off x="3581400" y="30480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98" name="Line 57"/>
          <p:cNvSpPr>
            <a:spLocks noChangeShapeType="1"/>
          </p:cNvSpPr>
          <p:nvPr/>
        </p:nvSpPr>
        <p:spPr bwMode="auto">
          <a:xfrm flipV="1">
            <a:off x="3657600" y="13716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899" name="Line 58"/>
          <p:cNvSpPr>
            <a:spLocks noChangeShapeType="1"/>
          </p:cNvSpPr>
          <p:nvPr/>
        </p:nvSpPr>
        <p:spPr bwMode="auto">
          <a:xfrm flipV="1">
            <a:off x="5105400" y="28956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00" name="Line 59"/>
          <p:cNvSpPr>
            <a:spLocks noChangeShapeType="1"/>
          </p:cNvSpPr>
          <p:nvPr/>
        </p:nvSpPr>
        <p:spPr bwMode="auto">
          <a:xfrm>
            <a:off x="5105400" y="1447800"/>
            <a:ext cx="762000" cy="7620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01" name="AutoShape 60"/>
          <p:cNvSpPr>
            <a:spLocks noChangeArrowheads="1"/>
          </p:cNvSpPr>
          <p:nvPr/>
        </p:nvSpPr>
        <p:spPr bwMode="auto">
          <a:xfrm>
            <a:off x="609600" y="4114800"/>
            <a:ext cx="990600" cy="762000"/>
          </a:xfrm>
          <a:prstGeom prst="flowChartPunchedCard">
            <a:avLst/>
          </a:prstGeom>
          <a:solidFill>
            <a:schemeClr val="bg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902" name="Text Box 61"/>
          <p:cNvSpPr txBox="1">
            <a:spLocks noChangeArrowheads="1"/>
          </p:cNvSpPr>
          <p:nvPr/>
        </p:nvSpPr>
        <p:spPr bwMode="auto">
          <a:xfrm>
            <a:off x="609600" y="4267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a:t>
            </a:r>
          </a:p>
        </p:txBody>
      </p:sp>
      <p:sp>
        <p:nvSpPr>
          <p:cNvPr id="291903" name="Line 62"/>
          <p:cNvSpPr>
            <a:spLocks noChangeShapeType="1"/>
          </p:cNvSpPr>
          <p:nvPr/>
        </p:nvSpPr>
        <p:spPr bwMode="auto">
          <a:xfrm>
            <a:off x="1600200" y="4495800"/>
            <a:ext cx="2971800" cy="158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04" name="AutoShape 63"/>
          <p:cNvSpPr>
            <a:spLocks noChangeArrowheads="1"/>
          </p:cNvSpPr>
          <p:nvPr/>
        </p:nvSpPr>
        <p:spPr bwMode="auto">
          <a:xfrm flipH="1">
            <a:off x="7162800" y="2209800"/>
            <a:ext cx="1143000" cy="762000"/>
          </a:xfrm>
          <a:prstGeom prst="flowChartPunchedCard">
            <a:avLst/>
          </a:prstGeom>
          <a:solidFill>
            <a:schemeClr val="bg1"/>
          </a:solidFill>
          <a:ln w="28575">
            <a:solidFill>
              <a:schemeClr val="tx1"/>
            </a:solidFill>
            <a:miter lim="800000"/>
            <a:headEnd type="none" w="sm" len="sm"/>
            <a:tailEnd type="none" w="sm" len="sm"/>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endParaRPr lang="zh-CN" altLang="en-US" sz="2400" smtClean="0">
              <a:solidFill>
                <a:srgbClr val="000000"/>
              </a:solidFill>
            </a:endParaRPr>
          </a:p>
        </p:txBody>
      </p:sp>
      <p:sp>
        <p:nvSpPr>
          <p:cNvPr id="291905" name="Text Box 64"/>
          <p:cNvSpPr txBox="1">
            <a:spLocks noChangeArrowheads="1"/>
          </p:cNvSpPr>
          <p:nvPr/>
        </p:nvSpPr>
        <p:spPr bwMode="auto">
          <a:xfrm>
            <a:off x="7086600" y="2362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C</a:t>
            </a:r>
          </a:p>
        </p:txBody>
      </p:sp>
      <p:sp>
        <p:nvSpPr>
          <p:cNvPr id="291906" name="Text Box 65"/>
          <p:cNvSpPr txBox="1">
            <a:spLocks noChangeArrowheads="1"/>
          </p:cNvSpPr>
          <p:nvPr/>
        </p:nvSpPr>
        <p:spPr bwMode="auto">
          <a:xfrm>
            <a:off x="5867400" y="3657600"/>
            <a:ext cx="3276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00"/>
                </a:solidFill>
              </a:rPr>
              <a:t>终端</a:t>
            </a:r>
            <a:r>
              <a:rPr lang="en-US" altLang="zh-CN" sz="2400" smtClean="0">
                <a:solidFill>
                  <a:srgbClr val="000000"/>
                </a:solidFill>
              </a:rPr>
              <a:t>A</a:t>
            </a:r>
            <a:r>
              <a:rPr lang="zh-CN" altLang="en-US" sz="2400" smtClean="0">
                <a:solidFill>
                  <a:srgbClr val="000000"/>
                </a:solidFill>
              </a:rPr>
              <a:t>到</a:t>
            </a:r>
            <a:r>
              <a:rPr lang="en-US" altLang="zh-CN" sz="2400" smtClean="0">
                <a:solidFill>
                  <a:srgbClr val="000000"/>
                </a:solidFill>
              </a:rPr>
              <a:t>C</a:t>
            </a:r>
            <a:r>
              <a:rPr lang="zh-CN" altLang="en-US" sz="2400" smtClean="0">
                <a:solidFill>
                  <a:srgbClr val="000000"/>
                </a:solidFill>
              </a:rPr>
              <a:t>的虚电路：</a:t>
            </a:r>
            <a:r>
              <a:rPr lang="en-US" altLang="zh-CN" sz="2400" smtClean="0">
                <a:solidFill>
                  <a:srgbClr val="000000"/>
                </a:solidFill>
              </a:rPr>
              <a:t>10</a:t>
            </a:r>
            <a:r>
              <a:rPr lang="zh-CN" altLang="en-US" sz="2400" smtClean="0">
                <a:solidFill>
                  <a:srgbClr val="000000"/>
                </a:solidFill>
                <a:latin typeface="宋体" panose="02010600030101010101" pitchFamily="2" charset="-122"/>
              </a:rPr>
              <a:t>、</a:t>
            </a:r>
            <a:r>
              <a:rPr lang="en-US" altLang="zh-CN" sz="2400" smtClean="0">
                <a:solidFill>
                  <a:srgbClr val="000000"/>
                </a:solidFill>
                <a:latin typeface="宋体" panose="02010600030101010101" pitchFamily="2" charset="-122"/>
              </a:rPr>
              <a:t>20</a:t>
            </a:r>
            <a:r>
              <a:rPr lang="zh-CN" altLang="en-US" sz="2400" smtClean="0">
                <a:solidFill>
                  <a:srgbClr val="000000"/>
                </a:solidFill>
                <a:latin typeface="宋体" panose="02010600030101010101" pitchFamily="2" charset="-122"/>
              </a:rPr>
              <a:t>、</a:t>
            </a:r>
            <a:r>
              <a:rPr lang="en-US" altLang="zh-CN" sz="2400" smtClean="0">
                <a:solidFill>
                  <a:srgbClr val="000000"/>
                </a:solidFill>
                <a:latin typeface="宋体" panose="02010600030101010101" pitchFamily="2" charset="-122"/>
              </a:rPr>
              <a:t>26</a:t>
            </a:r>
            <a:r>
              <a:rPr lang="zh-CN" altLang="en-US" sz="2400" smtClean="0">
                <a:solidFill>
                  <a:srgbClr val="000000"/>
                </a:solidFill>
                <a:latin typeface="宋体" panose="02010600030101010101" pitchFamily="2" charset="-122"/>
              </a:rPr>
              <a:t>、</a:t>
            </a:r>
            <a:r>
              <a:rPr lang="en-US" altLang="zh-CN" sz="2400" smtClean="0">
                <a:solidFill>
                  <a:srgbClr val="000000"/>
                </a:solidFill>
                <a:latin typeface="宋体" panose="02010600030101010101" pitchFamily="2" charset="-122"/>
              </a:rPr>
              <a:t>40</a:t>
            </a:r>
            <a:r>
              <a:rPr lang="en-US" altLang="zh-CN" sz="2400" smtClean="0">
                <a:solidFill>
                  <a:srgbClr val="000000"/>
                </a:solidFill>
              </a:rPr>
              <a:t> </a:t>
            </a:r>
          </a:p>
          <a:p>
            <a:pPr algn="just" eaLnBrk="1" fontAlgn="b" hangingPunct="1">
              <a:spcBef>
                <a:spcPct val="50000"/>
              </a:spcBef>
              <a:buClr>
                <a:srgbClr val="000000"/>
              </a:buClr>
              <a:buSzPct val="100000"/>
              <a:buFont typeface="Wingdings" panose="05000000000000000000" pitchFamily="2" charset="2"/>
              <a:buNone/>
            </a:pPr>
            <a:r>
              <a:rPr lang="zh-CN" altLang="en-US" sz="2400" smtClean="0">
                <a:solidFill>
                  <a:srgbClr val="000000"/>
                </a:solidFill>
              </a:rPr>
              <a:t>终端</a:t>
            </a:r>
            <a:r>
              <a:rPr lang="en-US" altLang="zh-CN" sz="2400" smtClean="0">
                <a:solidFill>
                  <a:srgbClr val="000000"/>
                </a:solidFill>
              </a:rPr>
              <a:t>B</a:t>
            </a:r>
            <a:r>
              <a:rPr lang="zh-CN" altLang="en-US" sz="2400" smtClean="0">
                <a:solidFill>
                  <a:srgbClr val="000000"/>
                </a:solidFill>
              </a:rPr>
              <a:t>到</a:t>
            </a:r>
            <a:r>
              <a:rPr lang="en-US" altLang="zh-CN" sz="2400" smtClean="0">
                <a:solidFill>
                  <a:srgbClr val="000000"/>
                </a:solidFill>
              </a:rPr>
              <a:t>D</a:t>
            </a:r>
            <a:r>
              <a:rPr lang="zh-CN" altLang="en-US" sz="2400" smtClean="0">
                <a:solidFill>
                  <a:srgbClr val="000000"/>
                </a:solidFill>
              </a:rPr>
              <a:t>的虚电路：</a:t>
            </a:r>
            <a:r>
              <a:rPr lang="en-US" altLang="zh-CN" sz="2400" smtClean="0">
                <a:solidFill>
                  <a:srgbClr val="000000"/>
                </a:solidFill>
              </a:rPr>
              <a:t>12</a:t>
            </a:r>
            <a:r>
              <a:rPr lang="zh-CN" altLang="en-US" sz="2400" smtClean="0">
                <a:solidFill>
                  <a:srgbClr val="000000"/>
                </a:solidFill>
                <a:latin typeface="宋体" panose="02010600030101010101" pitchFamily="2" charset="-122"/>
              </a:rPr>
              <a:t>、</a:t>
            </a:r>
            <a:r>
              <a:rPr lang="en-US" altLang="zh-CN" sz="2400" smtClean="0">
                <a:solidFill>
                  <a:srgbClr val="000000"/>
                </a:solidFill>
                <a:latin typeface="宋体" panose="02010600030101010101" pitchFamily="2" charset="-122"/>
              </a:rPr>
              <a:t>27</a:t>
            </a:r>
            <a:r>
              <a:rPr lang="zh-CN" altLang="en-US" sz="2400" smtClean="0">
                <a:solidFill>
                  <a:srgbClr val="000000"/>
                </a:solidFill>
                <a:latin typeface="宋体" panose="02010600030101010101" pitchFamily="2" charset="-122"/>
              </a:rPr>
              <a:t>、</a:t>
            </a:r>
            <a:r>
              <a:rPr lang="en-US" altLang="zh-CN" sz="2400" smtClean="0">
                <a:solidFill>
                  <a:srgbClr val="000000"/>
                </a:solidFill>
                <a:latin typeface="宋体" panose="02010600030101010101" pitchFamily="2" charset="-122"/>
              </a:rPr>
              <a:t>34</a:t>
            </a:r>
            <a:endParaRPr lang="en-US" altLang="zh-CN" sz="2400" smtClean="0">
              <a:solidFill>
                <a:srgbClr val="000000"/>
              </a:solidFill>
            </a:endParaRPr>
          </a:p>
          <a:p>
            <a:pPr algn="ctr" eaLnBrk="1" fontAlgn="b" hangingPunct="1">
              <a:spcBef>
                <a:spcPct val="50000"/>
              </a:spcBef>
              <a:buClr>
                <a:srgbClr val="000000"/>
              </a:buClr>
              <a:buSzPct val="100000"/>
              <a:buFont typeface="Wingdings" panose="05000000000000000000" pitchFamily="2" charset="2"/>
              <a:buNone/>
            </a:pPr>
            <a:endParaRPr lang="en-US" altLang="zh-CN" sz="2400" smtClean="0">
              <a:solidFill>
                <a:srgbClr val="000000"/>
              </a:solidFill>
            </a:endParaRPr>
          </a:p>
        </p:txBody>
      </p:sp>
      <p:sp>
        <p:nvSpPr>
          <p:cNvPr id="749634" name="Line 66"/>
          <p:cNvSpPr>
            <a:spLocks noChangeShapeType="1"/>
          </p:cNvSpPr>
          <p:nvPr/>
        </p:nvSpPr>
        <p:spPr bwMode="auto">
          <a:xfrm>
            <a:off x="1600200" y="1828800"/>
            <a:ext cx="457200" cy="1588"/>
          </a:xfrm>
          <a:prstGeom prst="line">
            <a:avLst/>
          </a:prstGeom>
          <a:noFill/>
          <a:ln w="34925">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35" name="Line 67"/>
          <p:cNvSpPr>
            <a:spLocks noChangeShapeType="1"/>
          </p:cNvSpPr>
          <p:nvPr/>
        </p:nvSpPr>
        <p:spPr bwMode="auto">
          <a:xfrm>
            <a:off x="1600200" y="3124200"/>
            <a:ext cx="457200" cy="1588"/>
          </a:xfrm>
          <a:prstGeom prst="line">
            <a:avLst/>
          </a:prstGeom>
          <a:noFill/>
          <a:ln w="38100">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36" name="Line 68"/>
          <p:cNvSpPr>
            <a:spLocks noChangeShapeType="1"/>
          </p:cNvSpPr>
          <p:nvPr/>
        </p:nvSpPr>
        <p:spPr bwMode="auto">
          <a:xfrm flipV="1">
            <a:off x="2057400" y="2819400"/>
            <a:ext cx="609600" cy="304800"/>
          </a:xfrm>
          <a:prstGeom prst="line">
            <a:avLst/>
          </a:prstGeom>
          <a:noFill/>
          <a:ln w="38100">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37" name="Line 69"/>
          <p:cNvSpPr>
            <a:spLocks noChangeShapeType="1"/>
          </p:cNvSpPr>
          <p:nvPr/>
        </p:nvSpPr>
        <p:spPr bwMode="auto">
          <a:xfrm>
            <a:off x="2057400" y="1828800"/>
            <a:ext cx="609600" cy="457200"/>
          </a:xfrm>
          <a:prstGeom prst="line">
            <a:avLst/>
          </a:prstGeom>
          <a:noFill/>
          <a:ln w="34925">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38" name="Line 70"/>
          <p:cNvSpPr>
            <a:spLocks noChangeShapeType="1"/>
          </p:cNvSpPr>
          <p:nvPr/>
        </p:nvSpPr>
        <p:spPr bwMode="auto">
          <a:xfrm>
            <a:off x="2667000" y="2286000"/>
            <a:ext cx="609600" cy="1588"/>
          </a:xfrm>
          <a:prstGeom prst="line">
            <a:avLst/>
          </a:prstGeom>
          <a:noFill/>
          <a:ln w="34925">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39" name="Line 71"/>
          <p:cNvSpPr>
            <a:spLocks noChangeShapeType="1"/>
          </p:cNvSpPr>
          <p:nvPr/>
        </p:nvSpPr>
        <p:spPr bwMode="auto">
          <a:xfrm flipV="1">
            <a:off x="3352800" y="838200"/>
            <a:ext cx="1447800" cy="1447800"/>
          </a:xfrm>
          <a:prstGeom prst="line">
            <a:avLst/>
          </a:prstGeom>
          <a:noFill/>
          <a:ln w="50800">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40" name="Line 72"/>
          <p:cNvSpPr>
            <a:spLocks noChangeShapeType="1"/>
          </p:cNvSpPr>
          <p:nvPr/>
        </p:nvSpPr>
        <p:spPr bwMode="auto">
          <a:xfrm>
            <a:off x="4876800" y="838200"/>
            <a:ext cx="1524000" cy="1524000"/>
          </a:xfrm>
          <a:prstGeom prst="line">
            <a:avLst/>
          </a:prstGeom>
          <a:noFill/>
          <a:ln w="34925">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41" name="Line 73"/>
          <p:cNvSpPr>
            <a:spLocks noChangeShapeType="1"/>
          </p:cNvSpPr>
          <p:nvPr/>
        </p:nvSpPr>
        <p:spPr bwMode="auto">
          <a:xfrm>
            <a:off x="6400800" y="2362200"/>
            <a:ext cx="1066800" cy="1588"/>
          </a:xfrm>
          <a:prstGeom prst="line">
            <a:avLst/>
          </a:prstGeom>
          <a:noFill/>
          <a:ln w="34925">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42" name="Line 74"/>
          <p:cNvSpPr>
            <a:spLocks noChangeShapeType="1"/>
          </p:cNvSpPr>
          <p:nvPr/>
        </p:nvSpPr>
        <p:spPr bwMode="auto">
          <a:xfrm>
            <a:off x="2667000" y="2819400"/>
            <a:ext cx="914400" cy="1588"/>
          </a:xfrm>
          <a:prstGeom prst="line">
            <a:avLst/>
          </a:prstGeom>
          <a:noFill/>
          <a:ln w="3492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43" name="Line 75"/>
          <p:cNvSpPr>
            <a:spLocks noChangeShapeType="1"/>
          </p:cNvSpPr>
          <p:nvPr/>
        </p:nvSpPr>
        <p:spPr bwMode="auto">
          <a:xfrm>
            <a:off x="3657600" y="2819400"/>
            <a:ext cx="1295400" cy="1295400"/>
          </a:xfrm>
          <a:prstGeom prst="line">
            <a:avLst/>
          </a:prstGeom>
          <a:noFill/>
          <a:ln w="3492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749644" name="Line 76"/>
          <p:cNvSpPr>
            <a:spLocks noChangeShapeType="1"/>
          </p:cNvSpPr>
          <p:nvPr/>
        </p:nvSpPr>
        <p:spPr bwMode="auto">
          <a:xfrm flipV="1">
            <a:off x="1371600" y="4191000"/>
            <a:ext cx="3581400" cy="1588"/>
          </a:xfrm>
          <a:prstGeom prst="line">
            <a:avLst/>
          </a:prstGeom>
          <a:noFill/>
          <a:ln w="34925">
            <a:solidFill>
              <a:srgbClr val="0000FF"/>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18" name="Text Box 77"/>
          <p:cNvSpPr txBox="1">
            <a:spLocks noChangeArrowheads="1"/>
          </p:cNvSpPr>
          <p:nvPr/>
        </p:nvSpPr>
        <p:spPr bwMode="auto">
          <a:xfrm>
            <a:off x="2286000" y="1143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DLCI=10</a:t>
            </a:r>
          </a:p>
        </p:txBody>
      </p:sp>
      <p:sp>
        <p:nvSpPr>
          <p:cNvPr id="291919" name="Text Box 78"/>
          <p:cNvSpPr txBox="1">
            <a:spLocks noChangeArrowheads="1"/>
          </p:cNvSpPr>
          <p:nvPr/>
        </p:nvSpPr>
        <p:spPr bwMode="auto">
          <a:xfrm>
            <a:off x="3200400" y="1371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DLCI=20</a:t>
            </a:r>
          </a:p>
        </p:txBody>
      </p:sp>
      <p:sp>
        <p:nvSpPr>
          <p:cNvPr id="291920" name="Line 79"/>
          <p:cNvSpPr>
            <a:spLocks noChangeShapeType="1"/>
          </p:cNvSpPr>
          <p:nvPr/>
        </p:nvSpPr>
        <p:spPr bwMode="auto">
          <a:xfrm flipV="1">
            <a:off x="2895600" y="1524000"/>
            <a:ext cx="1588" cy="7620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21" name="Text Box 80"/>
          <p:cNvSpPr txBox="1">
            <a:spLocks noChangeArrowheads="1"/>
          </p:cNvSpPr>
          <p:nvPr/>
        </p:nvSpPr>
        <p:spPr bwMode="auto">
          <a:xfrm>
            <a:off x="4876800" y="1447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DLCI=26</a:t>
            </a:r>
          </a:p>
        </p:txBody>
      </p:sp>
      <p:sp>
        <p:nvSpPr>
          <p:cNvPr id="291922" name="Text Box 81"/>
          <p:cNvSpPr txBox="1">
            <a:spLocks noChangeArrowheads="1"/>
          </p:cNvSpPr>
          <p:nvPr/>
        </p:nvSpPr>
        <p:spPr bwMode="auto">
          <a:xfrm>
            <a:off x="6629400" y="1600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DLCI=40</a:t>
            </a:r>
          </a:p>
        </p:txBody>
      </p:sp>
      <p:sp>
        <p:nvSpPr>
          <p:cNvPr id="291923" name="Line 82"/>
          <p:cNvSpPr>
            <a:spLocks noChangeShapeType="1"/>
          </p:cNvSpPr>
          <p:nvPr/>
        </p:nvSpPr>
        <p:spPr bwMode="auto">
          <a:xfrm flipV="1">
            <a:off x="6858000" y="1981200"/>
            <a:ext cx="533400" cy="3810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24" name="Text Box 83"/>
          <p:cNvSpPr txBox="1">
            <a:spLocks noChangeArrowheads="1"/>
          </p:cNvSpPr>
          <p:nvPr/>
        </p:nvSpPr>
        <p:spPr bwMode="auto">
          <a:xfrm>
            <a:off x="2362200" y="3200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DLCI=12</a:t>
            </a:r>
          </a:p>
        </p:txBody>
      </p:sp>
      <p:sp>
        <p:nvSpPr>
          <p:cNvPr id="291925" name="Line 84"/>
          <p:cNvSpPr>
            <a:spLocks noChangeShapeType="1"/>
          </p:cNvSpPr>
          <p:nvPr/>
        </p:nvSpPr>
        <p:spPr bwMode="auto">
          <a:xfrm>
            <a:off x="2819400" y="2819400"/>
            <a:ext cx="228600" cy="533400"/>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1926" name="Text Box 85"/>
          <p:cNvSpPr txBox="1">
            <a:spLocks noChangeArrowheads="1"/>
          </p:cNvSpPr>
          <p:nvPr/>
        </p:nvSpPr>
        <p:spPr bwMode="auto">
          <a:xfrm>
            <a:off x="3810000" y="2895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DLCI=27</a:t>
            </a:r>
          </a:p>
        </p:txBody>
      </p:sp>
      <p:sp>
        <p:nvSpPr>
          <p:cNvPr id="291927" name="Text Box 86"/>
          <p:cNvSpPr txBox="1">
            <a:spLocks noChangeArrowheads="1"/>
          </p:cNvSpPr>
          <p:nvPr/>
        </p:nvSpPr>
        <p:spPr bwMode="auto">
          <a:xfrm>
            <a:off x="2286000" y="3962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b" hangingPunct="1">
              <a:spcBef>
                <a:spcPct val="50000"/>
              </a:spcBef>
              <a:buClr>
                <a:srgbClr val="000000"/>
              </a:buClr>
              <a:buSzPct val="100000"/>
              <a:buFont typeface="Wingdings" panose="05000000000000000000" pitchFamily="2" charset="2"/>
              <a:buNone/>
            </a:pPr>
            <a:r>
              <a:rPr lang="en-US" altLang="zh-CN" sz="2400" smtClean="0">
                <a:solidFill>
                  <a:srgbClr val="000066"/>
                </a:solidFill>
              </a:rPr>
              <a:t>DLCI=34</a:t>
            </a:r>
          </a:p>
        </p:txBody>
      </p:sp>
      <p:sp>
        <p:nvSpPr>
          <p:cNvPr id="291928" name="矩形 1"/>
          <p:cNvSpPr>
            <a:spLocks noChangeArrowheads="1"/>
          </p:cNvSpPr>
          <p:nvPr/>
        </p:nvSpPr>
        <p:spPr bwMode="auto">
          <a:xfrm>
            <a:off x="2098675" y="6246813"/>
            <a:ext cx="4291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mtClean="0">
                <a:solidFill>
                  <a:srgbClr val="000000"/>
                </a:solidFill>
              </a:rPr>
              <a:t>PAD</a:t>
            </a:r>
            <a:r>
              <a:rPr lang="zh-CN" altLang="en-US" smtClean="0">
                <a:solidFill>
                  <a:srgbClr val="000000"/>
                </a:solidFill>
              </a:rPr>
              <a:t>：分组装拆设备</a:t>
            </a:r>
            <a:r>
              <a:rPr lang="en-US" altLang="zh-CN" smtClean="0">
                <a:solidFill>
                  <a:srgbClr val="000000"/>
                </a:solidFill>
              </a:rPr>
              <a:t>(packet assembler disassembler),</a:t>
            </a:r>
            <a:endParaRPr lang="zh-CN" altLang="en-US" smtClean="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9634"/>
                                        </p:tgtEl>
                                        <p:attrNameLst>
                                          <p:attrName>style.visibility</p:attrName>
                                        </p:attrNameLst>
                                      </p:cBhvr>
                                      <p:to>
                                        <p:strVal val="visible"/>
                                      </p:to>
                                    </p:set>
                                    <p:animEffect transition="in" filter="dissolve">
                                      <p:cBhvr>
                                        <p:cTn id="7" dur="500"/>
                                        <p:tgtEl>
                                          <p:spTgt spid="74963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49637"/>
                                        </p:tgtEl>
                                        <p:attrNameLst>
                                          <p:attrName>style.visibility</p:attrName>
                                        </p:attrNameLst>
                                      </p:cBhvr>
                                      <p:to>
                                        <p:strVal val="visible"/>
                                      </p:to>
                                    </p:set>
                                    <p:animEffect transition="in" filter="dissolve">
                                      <p:cBhvr>
                                        <p:cTn id="11" dur="500"/>
                                        <p:tgtEl>
                                          <p:spTgt spid="74963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49638"/>
                                        </p:tgtEl>
                                        <p:attrNameLst>
                                          <p:attrName>style.visibility</p:attrName>
                                        </p:attrNameLst>
                                      </p:cBhvr>
                                      <p:to>
                                        <p:strVal val="visible"/>
                                      </p:to>
                                    </p:set>
                                    <p:animEffect transition="in" filter="dissolve">
                                      <p:cBhvr>
                                        <p:cTn id="15" dur="500"/>
                                        <p:tgtEl>
                                          <p:spTgt spid="74963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49639"/>
                                        </p:tgtEl>
                                        <p:attrNameLst>
                                          <p:attrName>style.visibility</p:attrName>
                                        </p:attrNameLst>
                                      </p:cBhvr>
                                      <p:to>
                                        <p:strVal val="visible"/>
                                      </p:to>
                                    </p:set>
                                    <p:animEffect transition="in" filter="dissolve">
                                      <p:cBhvr>
                                        <p:cTn id="19" dur="500"/>
                                        <p:tgtEl>
                                          <p:spTgt spid="74963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749640"/>
                                        </p:tgtEl>
                                        <p:attrNameLst>
                                          <p:attrName>style.visibility</p:attrName>
                                        </p:attrNameLst>
                                      </p:cBhvr>
                                      <p:to>
                                        <p:strVal val="visible"/>
                                      </p:to>
                                    </p:set>
                                    <p:animEffect transition="in" filter="dissolve">
                                      <p:cBhvr>
                                        <p:cTn id="23" dur="500"/>
                                        <p:tgtEl>
                                          <p:spTgt spid="749640"/>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749641"/>
                                        </p:tgtEl>
                                        <p:attrNameLst>
                                          <p:attrName>style.visibility</p:attrName>
                                        </p:attrNameLst>
                                      </p:cBhvr>
                                      <p:to>
                                        <p:strVal val="visible"/>
                                      </p:to>
                                    </p:set>
                                    <p:animEffect transition="in" filter="dissolve">
                                      <p:cBhvr>
                                        <p:cTn id="27" dur="500"/>
                                        <p:tgtEl>
                                          <p:spTgt spid="749641"/>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749635"/>
                                        </p:tgtEl>
                                        <p:attrNameLst>
                                          <p:attrName>style.visibility</p:attrName>
                                        </p:attrNameLst>
                                      </p:cBhvr>
                                      <p:to>
                                        <p:strVal val="visible"/>
                                      </p:to>
                                    </p:set>
                                    <p:animEffect transition="in" filter="dissolve">
                                      <p:cBhvr>
                                        <p:cTn id="31" dur="500"/>
                                        <p:tgtEl>
                                          <p:spTgt spid="749635"/>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749636"/>
                                        </p:tgtEl>
                                        <p:attrNameLst>
                                          <p:attrName>style.visibility</p:attrName>
                                        </p:attrNameLst>
                                      </p:cBhvr>
                                      <p:to>
                                        <p:strVal val="visible"/>
                                      </p:to>
                                    </p:set>
                                    <p:animEffect transition="in" filter="dissolve">
                                      <p:cBhvr>
                                        <p:cTn id="35" dur="500"/>
                                        <p:tgtEl>
                                          <p:spTgt spid="749636"/>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749642"/>
                                        </p:tgtEl>
                                        <p:attrNameLst>
                                          <p:attrName>style.visibility</p:attrName>
                                        </p:attrNameLst>
                                      </p:cBhvr>
                                      <p:to>
                                        <p:strVal val="visible"/>
                                      </p:to>
                                    </p:set>
                                    <p:animEffect transition="in" filter="dissolve">
                                      <p:cBhvr>
                                        <p:cTn id="39" dur="500"/>
                                        <p:tgtEl>
                                          <p:spTgt spid="749642"/>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749643"/>
                                        </p:tgtEl>
                                        <p:attrNameLst>
                                          <p:attrName>style.visibility</p:attrName>
                                        </p:attrNameLst>
                                      </p:cBhvr>
                                      <p:to>
                                        <p:strVal val="visible"/>
                                      </p:to>
                                    </p:set>
                                    <p:animEffect transition="in" filter="dissolve">
                                      <p:cBhvr>
                                        <p:cTn id="43" dur="500"/>
                                        <p:tgtEl>
                                          <p:spTgt spid="749643"/>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749644"/>
                                        </p:tgtEl>
                                        <p:attrNameLst>
                                          <p:attrName>style.visibility</p:attrName>
                                        </p:attrNameLst>
                                      </p:cBhvr>
                                      <p:to>
                                        <p:strVal val="visible"/>
                                      </p:to>
                                    </p:set>
                                    <p:animEffect transition="in" filter="dissolve">
                                      <p:cBhvr>
                                        <p:cTn id="47" dur="500"/>
                                        <p:tgtEl>
                                          <p:spTgt spid="749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634" grpId="0" animBg="1"/>
      <p:bldP spid="749635" grpId="0" animBg="1"/>
      <p:bldP spid="749636" grpId="0" animBg="1"/>
      <p:bldP spid="749637" grpId="0" animBg="1"/>
      <p:bldP spid="749638" grpId="0" animBg="1"/>
      <p:bldP spid="749639" grpId="0" animBg="1"/>
      <p:bldP spid="749640" grpId="0" animBg="1"/>
      <p:bldP spid="749641" grpId="0" animBg="1"/>
      <p:bldP spid="749642" grpId="0" animBg="1"/>
      <p:bldP spid="749643" grpId="0" animBg="1"/>
      <p:bldP spid="74964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灯片编号占位符 3"/>
          <p:cNvSpPr>
            <a:spLocks noGrp="1" noChangeArrowheads="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fld id="{8DF8EEFA-7A70-4E9C-802C-C4A34CABA42B}" type="slidenum">
              <a:rPr lang="en-US" altLang="zh-CN" smtClean="0">
                <a:solidFill>
                  <a:srgbClr val="000000"/>
                </a:solidFill>
              </a:rPr>
              <a:t>105</a:t>
            </a:fld>
            <a:endParaRPr lang="en-US" altLang="zh-CN" smtClean="0">
              <a:solidFill>
                <a:srgbClr val="000000"/>
              </a:solidFill>
            </a:endParaRPr>
          </a:p>
        </p:txBody>
      </p:sp>
      <p:sp>
        <p:nvSpPr>
          <p:cNvPr id="292867" name="Rectangle 2"/>
          <p:cNvSpPr>
            <a:spLocks noChangeArrowheads="1"/>
          </p:cNvSpPr>
          <p:nvPr/>
        </p:nvSpPr>
        <p:spPr bwMode="auto">
          <a:xfrm>
            <a:off x="3733800" y="5638800"/>
            <a:ext cx="2809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mtClean="0">
                <a:solidFill>
                  <a:srgbClr val="000000"/>
                </a:solidFill>
              </a:rPr>
              <a:t>图</a:t>
            </a:r>
            <a:r>
              <a:rPr lang="en-US" altLang="zh-CN" smtClean="0">
                <a:solidFill>
                  <a:srgbClr val="000000"/>
                </a:solidFill>
              </a:rPr>
              <a:t>9.8  ATM VC</a:t>
            </a:r>
            <a:r>
              <a:rPr lang="zh-CN" altLang="en-US" smtClean="0">
                <a:solidFill>
                  <a:srgbClr val="000000"/>
                </a:solidFill>
              </a:rPr>
              <a:t>交换</a:t>
            </a:r>
          </a:p>
        </p:txBody>
      </p:sp>
      <p:graphicFrame>
        <p:nvGraphicFramePr>
          <p:cNvPr id="292868" name="Object 3"/>
          <p:cNvGraphicFramePr>
            <a:graphicFrameLocks noChangeAspect="1"/>
          </p:cNvGraphicFramePr>
          <p:nvPr/>
        </p:nvGraphicFramePr>
        <p:xfrm>
          <a:off x="0" y="1196975"/>
          <a:ext cx="9144000" cy="4005263"/>
        </p:xfrm>
        <a:graphic>
          <a:graphicData uri="http://schemas.openxmlformats.org/presentationml/2006/ole">
            <mc:AlternateContent xmlns:mc="http://schemas.openxmlformats.org/markup-compatibility/2006">
              <mc:Choice xmlns:v="urn:schemas-microsoft-com:vml" Requires="v">
                <p:oleObj spid="_x0000_s227362" r:id="rId4" imgW="4908550" imgH="2151380" progId="Visio.Drawing.4">
                  <p:embed/>
                </p:oleObj>
              </mc:Choice>
              <mc:Fallback>
                <p:oleObj r:id="rId4" imgW="4908550" imgH="2151380" progId="Visio.Drawing.4">
                  <p:embed/>
                  <p:pic>
                    <p:nvPicPr>
                      <p:cNvPr id="0" name="图片 227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96975"/>
                        <a:ext cx="91440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2869" name="Rectangle 78"/>
          <p:cNvSpPr txBox="1">
            <a:spLocks noChangeArrowheads="1"/>
          </p:cNvSpPr>
          <p:nvPr/>
        </p:nvSpPr>
        <p:spPr bwMode="auto">
          <a:xfrm>
            <a:off x="0" y="0"/>
            <a:ext cx="9055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Times New Roman" panose="02020603050405020304" pitchFamily="18" charset="0"/>
                <a:ea typeface="宋体" panose="02010600030101010101" pitchFamily="2" charset="-122"/>
              </a:defRPr>
            </a:lvl1pPr>
            <a:lvl2pPr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lvl="1">
              <a:buClr>
                <a:srgbClr val="000000"/>
              </a:buClr>
              <a:buSzPct val="100000"/>
              <a:buFont typeface="Wingdings" panose="05000000000000000000" pitchFamily="2" charset="2"/>
              <a:buChar char="n"/>
            </a:pPr>
            <a:r>
              <a:rPr lang="zh-CN" altLang="en-US" sz="2800" b="1" smtClean="0">
                <a:solidFill>
                  <a:srgbClr val="333399"/>
                </a:solidFill>
                <a:latin typeface="Tahoma" panose="020B0604030504040204" pitchFamily="34" charset="0"/>
              </a:rPr>
              <a:t>面向连接的实例</a:t>
            </a:r>
            <a:r>
              <a:rPr lang="en-US" altLang="zh-CN" sz="2800" b="1" smtClean="0">
                <a:solidFill>
                  <a:srgbClr val="333399"/>
                </a:solidFill>
                <a:latin typeface="Tahoma" panose="020B0604030504040204" pitchFamily="34" charset="0"/>
              </a:rPr>
              <a:t>3</a:t>
            </a:r>
            <a:r>
              <a:rPr lang="zh-CN" altLang="en-US" sz="2800" b="1" smtClean="0">
                <a:solidFill>
                  <a:srgbClr val="333399"/>
                </a:solidFill>
                <a:latin typeface="Tahoma" panose="020B0604030504040204" pitchFamily="34" charset="0"/>
              </a:rPr>
              <a:t>：虚电路交换的</a:t>
            </a:r>
            <a:r>
              <a:rPr lang="en-US" altLang="zh-CN" sz="2800" b="1" smtClean="0">
                <a:solidFill>
                  <a:srgbClr val="333399"/>
                </a:solidFill>
                <a:latin typeface="Tahoma" panose="020B0604030504040204" pitchFamily="34" charset="0"/>
              </a:rPr>
              <a:t>ATM VC</a:t>
            </a:r>
            <a:r>
              <a:rPr lang="zh-CN" altLang="en-US" sz="2800" b="1" smtClean="0">
                <a:solidFill>
                  <a:srgbClr val="333399"/>
                </a:solidFill>
                <a:latin typeface="Tahoma" panose="020B0604030504040204" pitchFamily="34" charset="0"/>
              </a:rPr>
              <a:t>交换</a:t>
            </a: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0" name="灯片编号占位符 5"/>
          <p:cNvSpPr>
            <a:spLocks noGrp="1" noChangeArrowheads="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fld id="{0387D49E-8C37-462F-9E8F-816F2E6DB4A1}" type="slidenum">
              <a:rPr lang="en-US" altLang="zh-CN" smtClean="0">
                <a:solidFill>
                  <a:srgbClr val="000000"/>
                </a:solidFill>
              </a:rPr>
              <a:t>106</a:t>
            </a:fld>
            <a:endParaRPr lang="en-US" altLang="zh-CN" smtClean="0">
              <a:solidFill>
                <a:srgbClr val="000000"/>
              </a:solidFill>
            </a:endParaRPr>
          </a:p>
        </p:txBody>
      </p:sp>
      <p:sp>
        <p:nvSpPr>
          <p:cNvPr id="293891" name="Rectangle 2"/>
          <p:cNvSpPr>
            <a:spLocks noGrp="1" noChangeArrowheads="1"/>
          </p:cNvSpPr>
          <p:nvPr>
            <p:ph type="title"/>
          </p:nvPr>
        </p:nvSpPr>
        <p:spPr>
          <a:xfrm>
            <a:off x="715963" y="769938"/>
            <a:ext cx="8224837" cy="750887"/>
          </a:xfrm>
        </p:spPr>
        <p:txBody>
          <a:bodyPr/>
          <a:lstStyle/>
          <a:p>
            <a:pPr>
              <a:lnSpc>
                <a:spcPct val="110000"/>
              </a:lnSpc>
            </a:pPr>
            <a:r>
              <a:rPr lang="en-US" altLang="zh-CN" sz="2000" smtClean="0"/>
              <a:t>VCI </a:t>
            </a:r>
            <a:r>
              <a:rPr lang="zh-CN" altLang="en-US" sz="2000" smtClean="0"/>
              <a:t>与 </a:t>
            </a:r>
            <a:r>
              <a:rPr lang="en-US" altLang="zh-CN" sz="2000" smtClean="0"/>
              <a:t>VPI</a:t>
            </a:r>
            <a:r>
              <a:rPr lang="zh-CN" altLang="en-US" sz="2000" smtClean="0"/>
              <a:t>（ </a:t>
            </a:r>
            <a:r>
              <a:rPr lang="en-US" altLang="zh-CN" sz="2000" smtClean="0"/>
              <a:t>VPI </a:t>
            </a:r>
            <a:r>
              <a:rPr lang="zh-CN" altLang="en-US" sz="2000" smtClean="0"/>
              <a:t>包含 </a:t>
            </a:r>
            <a:r>
              <a:rPr lang="en-US" altLang="zh-CN" sz="2000" smtClean="0"/>
              <a:t>VCI</a:t>
            </a:r>
            <a:r>
              <a:rPr lang="zh-CN" altLang="en-US" sz="2000" smtClean="0"/>
              <a:t>）</a:t>
            </a:r>
          </a:p>
        </p:txBody>
      </p:sp>
      <p:sp>
        <p:nvSpPr>
          <p:cNvPr id="772099" name="Rectangle 3"/>
          <p:cNvSpPr>
            <a:spLocks noGrp="1" noChangeArrowheads="1"/>
          </p:cNvSpPr>
          <p:nvPr>
            <p:ph idx="1"/>
          </p:nvPr>
        </p:nvSpPr>
        <p:spPr>
          <a:xfrm>
            <a:off x="914400" y="1520825"/>
            <a:ext cx="7689850" cy="2243138"/>
          </a:xfrm>
        </p:spPr>
        <p:txBody>
          <a:bodyPr/>
          <a:lstStyle/>
          <a:p>
            <a:pPr algn="just"/>
            <a:r>
              <a:rPr lang="en-US" altLang="zh-CN" sz="2400" smtClean="0"/>
              <a:t>ATM </a:t>
            </a:r>
            <a:r>
              <a:rPr lang="zh-CN" altLang="en-US" sz="2400" smtClean="0"/>
              <a:t>连接用信元首部中的</a:t>
            </a:r>
            <a:r>
              <a:rPr lang="zh-CN" altLang="en-US" sz="2400" smtClean="0">
                <a:solidFill>
                  <a:srgbClr val="DF1142"/>
                </a:solidFill>
              </a:rPr>
              <a:t>两级标号</a:t>
            </a:r>
            <a:r>
              <a:rPr lang="zh-CN" altLang="en-US" sz="2400" smtClean="0"/>
              <a:t>来识别。</a:t>
            </a:r>
          </a:p>
          <a:p>
            <a:pPr algn="just"/>
            <a:r>
              <a:rPr lang="zh-CN" altLang="en-US" sz="2400" smtClean="0"/>
              <a:t>虚通道标识 </a:t>
            </a:r>
            <a:r>
              <a:rPr lang="en-US" altLang="zh-CN" sz="2400" smtClean="0"/>
              <a:t>VCI (Virtual Channel Identifier)</a:t>
            </a:r>
          </a:p>
          <a:p>
            <a:pPr algn="just"/>
            <a:r>
              <a:rPr lang="zh-CN" altLang="en-US" sz="2400" smtClean="0"/>
              <a:t>虚通路标识符 </a:t>
            </a:r>
            <a:r>
              <a:rPr lang="en-US" altLang="zh-CN" sz="2400" smtClean="0"/>
              <a:t>VPI (Virtual Path Identifier) </a:t>
            </a:r>
          </a:p>
        </p:txBody>
      </p:sp>
      <p:sp>
        <p:nvSpPr>
          <p:cNvPr id="293893" name="AutoShape 4"/>
          <p:cNvSpPr>
            <a:spLocks noChangeArrowheads="1"/>
          </p:cNvSpPr>
          <p:nvPr/>
        </p:nvSpPr>
        <p:spPr bwMode="auto">
          <a:xfrm rot="5400000">
            <a:off x="1816100" y="4610101"/>
            <a:ext cx="371475" cy="2127250"/>
          </a:xfrm>
          <a:prstGeom prst="can">
            <a:avLst>
              <a:gd name="adj" fmla="val 46846"/>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4" name="AutoShape 5"/>
          <p:cNvSpPr>
            <a:spLocks noChangeArrowheads="1"/>
          </p:cNvSpPr>
          <p:nvPr/>
        </p:nvSpPr>
        <p:spPr bwMode="auto">
          <a:xfrm rot="5400000">
            <a:off x="1585912" y="4014788"/>
            <a:ext cx="373063" cy="2128838"/>
          </a:xfrm>
          <a:prstGeom prst="can">
            <a:avLst>
              <a:gd name="adj" fmla="val 46681"/>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5" name="AutoShape 6"/>
          <p:cNvSpPr>
            <a:spLocks noChangeArrowheads="1"/>
          </p:cNvSpPr>
          <p:nvPr/>
        </p:nvSpPr>
        <p:spPr bwMode="auto">
          <a:xfrm rot="5400000">
            <a:off x="1738312" y="3494088"/>
            <a:ext cx="373063" cy="2128838"/>
          </a:xfrm>
          <a:prstGeom prst="can">
            <a:avLst>
              <a:gd name="adj" fmla="val 46681"/>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6" name="AutoShape 7"/>
          <p:cNvSpPr>
            <a:spLocks noChangeArrowheads="1"/>
          </p:cNvSpPr>
          <p:nvPr/>
        </p:nvSpPr>
        <p:spPr bwMode="auto">
          <a:xfrm rot="5400000">
            <a:off x="2360613" y="3633788"/>
            <a:ext cx="1857375" cy="2886075"/>
          </a:xfrm>
          <a:prstGeom prst="can">
            <a:avLst>
              <a:gd name="adj" fmla="val 38846"/>
            </a:avLst>
          </a:prstGeom>
          <a:gradFill rotWithShape="1">
            <a:gsLst>
              <a:gs pos="0">
                <a:srgbClr val="00255D"/>
              </a:gs>
              <a:gs pos="50000">
                <a:srgbClr val="0066FF"/>
              </a:gs>
              <a:gs pos="100000">
                <a:srgbClr val="00255D"/>
              </a:gs>
            </a:gsLst>
            <a:lin ang="0" scaled="1"/>
          </a:gradFill>
          <a:ln w="9525">
            <a:solidFill>
              <a:srgbClr val="333399"/>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7" name="AutoShape 8"/>
          <p:cNvSpPr>
            <a:spLocks noChangeArrowheads="1"/>
          </p:cNvSpPr>
          <p:nvPr/>
        </p:nvSpPr>
        <p:spPr bwMode="auto">
          <a:xfrm rot="5400000">
            <a:off x="5006975" y="4090988"/>
            <a:ext cx="373063" cy="1976437"/>
          </a:xfrm>
          <a:prstGeom prst="can">
            <a:avLst>
              <a:gd name="adj" fmla="val 42873"/>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8" name="AutoShape 9"/>
          <p:cNvSpPr>
            <a:spLocks noChangeArrowheads="1"/>
          </p:cNvSpPr>
          <p:nvPr/>
        </p:nvSpPr>
        <p:spPr bwMode="auto">
          <a:xfrm rot="5400000">
            <a:off x="5043488" y="4722813"/>
            <a:ext cx="371475" cy="1901825"/>
          </a:xfrm>
          <a:prstGeom prst="can">
            <a:avLst>
              <a:gd name="adj" fmla="val 42237"/>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899" name="AutoShape 10"/>
          <p:cNvSpPr>
            <a:spLocks noChangeArrowheads="1"/>
          </p:cNvSpPr>
          <p:nvPr/>
        </p:nvSpPr>
        <p:spPr bwMode="auto">
          <a:xfrm rot="5400000">
            <a:off x="5041106" y="3604419"/>
            <a:ext cx="373063" cy="1901825"/>
          </a:xfrm>
          <a:prstGeom prst="can">
            <a:avLst>
              <a:gd name="adj" fmla="val 43757"/>
            </a:avLst>
          </a:prstGeom>
          <a:gradFill rotWithShape="1">
            <a:gsLst>
              <a:gs pos="0">
                <a:srgbClr val="475E76"/>
              </a:gs>
              <a:gs pos="50000">
                <a:srgbClr val="99CCFF"/>
              </a:gs>
              <a:gs pos="100000">
                <a:srgbClr val="475E76"/>
              </a:gs>
            </a:gsLst>
            <a:lin ang="0" scaled="1"/>
          </a:gra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93900" name="Line 11"/>
          <p:cNvSpPr>
            <a:spLocks noChangeShapeType="1"/>
          </p:cNvSpPr>
          <p:nvPr/>
        </p:nvSpPr>
        <p:spPr bwMode="auto">
          <a:xfrm>
            <a:off x="304800" y="4457700"/>
            <a:ext cx="5683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1" name="Freeform 12"/>
          <p:cNvSpPr>
            <a:spLocks noChangeArrowheads="1"/>
          </p:cNvSpPr>
          <p:nvPr/>
        </p:nvSpPr>
        <p:spPr bwMode="auto">
          <a:xfrm>
            <a:off x="6103938" y="4254500"/>
            <a:ext cx="684212" cy="196850"/>
          </a:xfrm>
          <a:custGeom>
            <a:avLst/>
            <a:gdLst>
              <a:gd name="T0" fmla="*/ 0 w 432"/>
              <a:gd name="T1" fmla="*/ 302656875 h 126"/>
              <a:gd name="T2" fmla="*/ 260884334 w 432"/>
              <a:gd name="T3" fmla="*/ 292894052 h 126"/>
              <a:gd name="T4" fmla="*/ 682311411 w 432"/>
              <a:gd name="T5" fmla="*/ 214789909 h 126"/>
              <a:gd name="T6" fmla="*/ 1083671437 w 432"/>
              <a:gd name="T7" fmla="*/ 0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126">
                <a:moveTo>
                  <a:pt x="0" y="124"/>
                </a:moveTo>
                <a:cubicBezTo>
                  <a:pt x="17" y="123"/>
                  <a:pt x="59" y="126"/>
                  <a:pt x="104" y="120"/>
                </a:cubicBezTo>
                <a:cubicBezTo>
                  <a:pt x="149" y="114"/>
                  <a:pt x="217" y="108"/>
                  <a:pt x="272" y="88"/>
                </a:cubicBezTo>
                <a:cubicBezTo>
                  <a:pt x="327" y="68"/>
                  <a:pt x="405" y="15"/>
                  <a:pt x="432"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2" name="Line 13"/>
          <p:cNvSpPr>
            <a:spLocks noChangeShapeType="1"/>
          </p:cNvSpPr>
          <p:nvPr/>
        </p:nvSpPr>
        <p:spPr bwMode="auto">
          <a:xfrm>
            <a:off x="254000" y="4564063"/>
            <a:ext cx="6064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3" name="Line 14"/>
          <p:cNvSpPr>
            <a:spLocks noChangeShapeType="1"/>
          </p:cNvSpPr>
          <p:nvPr/>
        </p:nvSpPr>
        <p:spPr bwMode="auto">
          <a:xfrm>
            <a:off x="315913" y="4657725"/>
            <a:ext cx="56515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4" name="Line 15"/>
          <p:cNvSpPr>
            <a:spLocks noChangeShapeType="1"/>
          </p:cNvSpPr>
          <p:nvPr/>
        </p:nvSpPr>
        <p:spPr bwMode="auto">
          <a:xfrm>
            <a:off x="107950" y="5041900"/>
            <a:ext cx="60801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5" name="Line 16"/>
          <p:cNvSpPr>
            <a:spLocks noChangeShapeType="1"/>
          </p:cNvSpPr>
          <p:nvPr/>
        </p:nvSpPr>
        <p:spPr bwMode="auto">
          <a:xfrm>
            <a:off x="182563" y="5191125"/>
            <a:ext cx="55245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6" name="Line 17"/>
          <p:cNvSpPr>
            <a:spLocks noChangeShapeType="1"/>
          </p:cNvSpPr>
          <p:nvPr/>
        </p:nvSpPr>
        <p:spPr bwMode="auto">
          <a:xfrm flipV="1">
            <a:off x="417513" y="5583238"/>
            <a:ext cx="533400" cy="47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7" name="Line 18"/>
          <p:cNvSpPr>
            <a:spLocks noChangeShapeType="1"/>
          </p:cNvSpPr>
          <p:nvPr/>
        </p:nvSpPr>
        <p:spPr bwMode="auto">
          <a:xfrm>
            <a:off x="334963" y="5686425"/>
            <a:ext cx="60801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8" name="Line 19"/>
          <p:cNvSpPr>
            <a:spLocks noChangeShapeType="1"/>
          </p:cNvSpPr>
          <p:nvPr/>
        </p:nvSpPr>
        <p:spPr bwMode="auto">
          <a:xfrm>
            <a:off x="430213" y="5786438"/>
            <a:ext cx="525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09" name="Freeform 20"/>
          <p:cNvSpPr>
            <a:spLocks noChangeArrowheads="1"/>
          </p:cNvSpPr>
          <p:nvPr/>
        </p:nvSpPr>
        <p:spPr bwMode="auto">
          <a:xfrm>
            <a:off x="6099175" y="5508625"/>
            <a:ext cx="869950" cy="68263"/>
          </a:xfrm>
          <a:custGeom>
            <a:avLst/>
            <a:gdLst>
              <a:gd name="T0" fmla="*/ 0 w 550"/>
              <a:gd name="T1" fmla="*/ 101250716 h 45"/>
              <a:gd name="T2" fmla="*/ 535398865 w 550"/>
              <a:gd name="T3" fmla="*/ 96648272 h 45"/>
              <a:gd name="T4" fmla="*/ 920685484 w 550"/>
              <a:gd name="T5" fmla="*/ 64432687 h 45"/>
              <a:gd name="T6" fmla="*/ 1376023641 w 550"/>
              <a:gd name="T7" fmla="*/ 0 h 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0" h="45">
                <a:moveTo>
                  <a:pt x="0" y="44"/>
                </a:moveTo>
                <a:cubicBezTo>
                  <a:pt x="36" y="44"/>
                  <a:pt x="153" y="45"/>
                  <a:pt x="214" y="42"/>
                </a:cubicBezTo>
                <a:cubicBezTo>
                  <a:pt x="275" y="39"/>
                  <a:pt x="312" y="35"/>
                  <a:pt x="368" y="28"/>
                </a:cubicBezTo>
                <a:cubicBezTo>
                  <a:pt x="424" y="21"/>
                  <a:pt x="512" y="6"/>
                  <a:pt x="550"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0" name="Freeform 21"/>
          <p:cNvSpPr>
            <a:spLocks noChangeArrowheads="1"/>
          </p:cNvSpPr>
          <p:nvPr/>
        </p:nvSpPr>
        <p:spPr bwMode="auto">
          <a:xfrm>
            <a:off x="6110288" y="5781675"/>
            <a:ext cx="811212" cy="227013"/>
          </a:xfrm>
          <a:custGeom>
            <a:avLst/>
            <a:gdLst>
              <a:gd name="T0" fmla="*/ 0 w 512"/>
              <a:gd name="T1" fmla="*/ 4835688 h 146"/>
              <a:gd name="T2" fmla="*/ 150619253 w 512"/>
              <a:gd name="T3" fmla="*/ 4835688 h 146"/>
              <a:gd name="T4" fmla="*/ 371527174 w 512"/>
              <a:gd name="T5" fmla="*/ 24176885 h 146"/>
              <a:gd name="T6" fmla="*/ 843467183 w 512"/>
              <a:gd name="T7" fmla="*/ 149895440 h 146"/>
              <a:gd name="T8" fmla="*/ 1285283025 w 512"/>
              <a:gd name="T9" fmla="*/ 352978782 h 1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146">
                <a:moveTo>
                  <a:pt x="0" y="2"/>
                </a:moveTo>
                <a:cubicBezTo>
                  <a:pt x="10" y="2"/>
                  <a:pt x="35" y="1"/>
                  <a:pt x="60" y="2"/>
                </a:cubicBezTo>
                <a:cubicBezTo>
                  <a:pt x="85" y="3"/>
                  <a:pt x="102" y="0"/>
                  <a:pt x="148" y="10"/>
                </a:cubicBezTo>
                <a:cubicBezTo>
                  <a:pt x="194" y="20"/>
                  <a:pt x="275" y="39"/>
                  <a:pt x="336" y="62"/>
                </a:cubicBezTo>
                <a:cubicBezTo>
                  <a:pt x="397" y="85"/>
                  <a:pt x="475" y="129"/>
                  <a:pt x="512" y="146"/>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1" name="Freeform 22"/>
          <p:cNvSpPr>
            <a:spLocks noChangeArrowheads="1"/>
          </p:cNvSpPr>
          <p:nvPr/>
        </p:nvSpPr>
        <p:spPr bwMode="auto">
          <a:xfrm>
            <a:off x="6103938" y="5165725"/>
            <a:ext cx="958850" cy="68263"/>
          </a:xfrm>
          <a:custGeom>
            <a:avLst/>
            <a:gdLst>
              <a:gd name="T0" fmla="*/ 0 w 605"/>
              <a:gd name="T1" fmla="*/ 0 h 44"/>
              <a:gd name="T2" fmla="*/ 607863354 w 605"/>
              <a:gd name="T3" fmla="*/ 40917463 h 44"/>
              <a:gd name="T4" fmla="*/ 1519658384 w 605"/>
              <a:gd name="T5" fmla="*/ 105905390 h 44"/>
              <a:gd name="T6" fmla="*/ 0 60000 65536"/>
              <a:gd name="T7" fmla="*/ 0 60000 65536"/>
              <a:gd name="T8" fmla="*/ 0 60000 65536"/>
            </a:gdLst>
            <a:ahLst/>
            <a:cxnLst>
              <a:cxn ang="T6">
                <a:pos x="T0" y="T1"/>
              </a:cxn>
              <a:cxn ang="T7">
                <a:pos x="T2" y="T3"/>
              </a:cxn>
              <a:cxn ang="T8">
                <a:pos x="T4" y="T5"/>
              </a:cxn>
            </a:cxnLst>
            <a:rect l="0" t="0" r="r" b="b"/>
            <a:pathLst>
              <a:path w="605" h="44">
                <a:moveTo>
                  <a:pt x="0" y="0"/>
                </a:moveTo>
                <a:cubicBezTo>
                  <a:pt x="40" y="3"/>
                  <a:pt x="141" y="10"/>
                  <a:pt x="242" y="17"/>
                </a:cubicBezTo>
                <a:cubicBezTo>
                  <a:pt x="343" y="24"/>
                  <a:pt x="530" y="39"/>
                  <a:pt x="605" y="44"/>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2" name="Freeform 23"/>
          <p:cNvSpPr>
            <a:spLocks noChangeArrowheads="1"/>
          </p:cNvSpPr>
          <p:nvPr/>
        </p:nvSpPr>
        <p:spPr bwMode="auto">
          <a:xfrm>
            <a:off x="6103938" y="4652963"/>
            <a:ext cx="715962" cy="79375"/>
          </a:xfrm>
          <a:custGeom>
            <a:avLst/>
            <a:gdLst>
              <a:gd name="T0" fmla="*/ 0 w 452"/>
              <a:gd name="T1" fmla="*/ 7266703 h 51"/>
              <a:gd name="T2" fmla="*/ 341225588 w 452"/>
              <a:gd name="T3" fmla="*/ 7266703 h 51"/>
              <a:gd name="T4" fmla="*/ 752704156 w 452"/>
              <a:gd name="T5" fmla="*/ 46023493 h 51"/>
              <a:gd name="T6" fmla="*/ 1134074304 w 452"/>
              <a:gd name="T7" fmla="*/ 123537071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2" h="51">
                <a:moveTo>
                  <a:pt x="0" y="3"/>
                </a:moveTo>
                <a:cubicBezTo>
                  <a:pt x="23" y="3"/>
                  <a:pt x="86" y="0"/>
                  <a:pt x="136" y="3"/>
                </a:cubicBezTo>
                <a:cubicBezTo>
                  <a:pt x="186" y="6"/>
                  <a:pt x="247" y="11"/>
                  <a:pt x="300" y="19"/>
                </a:cubicBezTo>
                <a:cubicBezTo>
                  <a:pt x="353" y="27"/>
                  <a:pt x="420" y="44"/>
                  <a:pt x="452" y="51"/>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3" name="Freeform 24"/>
          <p:cNvSpPr>
            <a:spLocks noChangeArrowheads="1"/>
          </p:cNvSpPr>
          <p:nvPr/>
        </p:nvSpPr>
        <p:spPr bwMode="auto">
          <a:xfrm>
            <a:off x="6072188" y="4473575"/>
            <a:ext cx="850900" cy="84138"/>
          </a:xfrm>
          <a:custGeom>
            <a:avLst/>
            <a:gdLst>
              <a:gd name="T0" fmla="*/ 0 w 537"/>
              <a:gd name="T1" fmla="*/ 128712783 h 55"/>
              <a:gd name="T2" fmla="*/ 713060538 w 537"/>
              <a:gd name="T3" fmla="*/ 86588710 h 55"/>
              <a:gd name="T4" fmla="*/ 1348288287 w 537"/>
              <a:gd name="T5" fmla="*/ 0 h 55"/>
              <a:gd name="T6" fmla="*/ 0 60000 65536"/>
              <a:gd name="T7" fmla="*/ 0 60000 65536"/>
              <a:gd name="T8" fmla="*/ 0 60000 65536"/>
            </a:gdLst>
            <a:ahLst/>
            <a:cxnLst>
              <a:cxn ang="T6">
                <a:pos x="T0" y="T1"/>
              </a:cxn>
              <a:cxn ang="T7">
                <a:pos x="T2" y="T3"/>
              </a:cxn>
              <a:cxn ang="T8">
                <a:pos x="T4" y="T5"/>
              </a:cxn>
            </a:cxnLst>
            <a:rect l="0" t="0" r="r" b="b"/>
            <a:pathLst>
              <a:path w="537" h="55">
                <a:moveTo>
                  <a:pt x="0" y="55"/>
                </a:moveTo>
                <a:cubicBezTo>
                  <a:pt x="47" y="52"/>
                  <a:pt x="194" y="46"/>
                  <a:pt x="284" y="37"/>
                </a:cubicBezTo>
                <a:cubicBezTo>
                  <a:pt x="374" y="28"/>
                  <a:pt x="484" y="8"/>
                  <a:pt x="537"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4" name="Freeform 25"/>
          <p:cNvSpPr>
            <a:spLocks noChangeArrowheads="1"/>
          </p:cNvSpPr>
          <p:nvPr/>
        </p:nvSpPr>
        <p:spPr bwMode="auto">
          <a:xfrm>
            <a:off x="6072188" y="4979988"/>
            <a:ext cx="1019175" cy="80962"/>
          </a:xfrm>
          <a:custGeom>
            <a:avLst/>
            <a:gdLst>
              <a:gd name="T0" fmla="*/ 0 w 644"/>
              <a:gd name="T1" fmla="*/ 109085396 h 52"/>
              <a:gd name="T2" fmla="*/ 813971077 w 644"/>
              <a:gd name="T3" fmla="*/ 109085396 h 52"/>
              <a:gd name="T4" fmla="*/ 1612915653 w 644"/>
              <a:gd name="T5" fmla="*/ 0 h 52"/>
              <a:gd name="T6" fmla="*/ 0 60000 65536"/>
              <a:gd name="T7" fmla="*/ 0 60000 65536"/>
              <a:gd name="T8" fmla="*/ 0 60000 65536"/>
            </a:gdLst>
            <a:ahLst/>
            <a:cxnLst>
              <a:cxn ang="T6">
                <a:pos x="T0" y="T1"/>
              </a:cxn>
              <a:cxn ang="T7">
                <a:pos x="T2" y="T3"/>
              </a:cxn>
              <a:cxn ang="T8">
                <a:pos x="T4" y="T5"/>
              </a:cxn>
            </a:cxnLst>
            <a:rect l="0" t="0" r="r" b="b"/>
            <a:pathLst>
              <a:path w="644" h="52">
                <a:moveTo>
                  <a:pt x="0" y="45"/>
                </a:moveTo>
                <a:cubicBezTo>
                  <a:pt x="54" y="45"/>
                  <a:pt x="218" y="52"/>
                  <a:pt x="325" y="45"/>
                </a:cubicBezTo>
                <a:cubicBezTo>
                  <a:pt x="432" y="38"/>
                  <a:pt x="578" y="10"/>
                  <a:pt x="644"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5" name="Freeform 26"/>
          <p:cNvSpPr>
            <a:spLocks noChangeArrowheads="1"/>
          </p:cNvSpPr>
          <p:nvPr/>
        </p:nvSpPr>
        <p:spPr bwMode="auto">
          <a:xfrm>
            <a:off x="6084888" y="5678488"/>
            <a:ext cx="931862" cy="90487"/>
          </a:xfrm>
          <a:custGeom>
            <a:avLst/>
            <a:gdLst>
              <a:gd name="T0" fmla="*/ 0 w 588"/>
              <a:gd name="T1" fmla="*/ 7559633 h 57"/>
              <a:gd name="T2" fmla="*/ 783615117 w 588"/>
              <a:gd name="T3" fmla="*/ 22680487 h 57"/>
              <a:gd name="T4" fmla="*/ 1476814264 w 588"/>
              <a:gd name="T5" fmla="*/ 143647319 h 57"/>
              <a:gd name="T6" fmla="*/ 0 60000 65536"/>
              <a:gd name="T7" fmla="*/ 0 60000 65536"/>
              <a:gd name="T8" fmla="*/ 0 60000 65536"/>
            </a:gdLst>
            <a:ahLst/>
            <a:cxnLst>
              <a:cxn ang="T6">
                <a:pos x="T0" y="T1"/>
              </a:cxn>
              <a:cxn ang="T7">
                <a:pos x="T2" y="T3"/>
              </a:cxn>
              <a:cxn ang="T8">
                <a:pos x="T4" y="T5"/>
              </a:cxn>
            </a:cxnLst>
            <a:rect l="0" t="0" r="r" b="b"/>
            <a:pathLst>
              <a:path w="588" h="57">
                <a:moveTo>
                  <a:pt x="0" y="3"/>
                </a:moveTo>
                <a:cubicBezTo>
                  <a:pt x="52" y="4"/>
                  <a:pt x="214" y="0"/>
                  <a:pt x="312" y="9"/>
                </a:cubicBezTo>
                <a:cubicBezTo>
                  <a:pt x="410" y="18"/>
                  <a:pt x="531" y="47"/>
                  <a:pt x="588" y="57"/>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93916" name="Text Box 27"/>
          <p:cNvSpPr txBox="1">
            <a:spLocks noChangeArrowheads="1"/>
          </p:cNvSpPr>
          <p:nvPr/>
        </p:nvSpPr>
        <p:spPr bwMode="auto">
          <a:xfrm>
            <a:off x="2705100" y="3716338"/>
            <a:ext cx="12017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000" smtClean="0">
                <a:solidFill>
                  <a:srgbClr val="333399"/>
                </a:solidFill>
                <a:latin typeface="Arial" panose="020B0604020202020204" pitchFamily="34" charset="0"/>
                <a:ea typeface="黑体" panose="02010609060101010101" pitchFamily="49" charset="-122"/>
              </a:rPr>
              <a:t>传输链路</a:t>
            </a:r>
          </a:p>
        </p:txBody>
      </p:sp>
      <p:grpSp>
        <p:nvGrpSpPr>
          <p:cNvPr id="293917" name="Group 28"/>
          <p:cNvGrpSpPr/>
          <p:nvPr/>
        </p:nvGrpSpPr>
        <p:grpSpPr bwMode="auto">
          <a:xfrm>
            <a:off x="4279900" y="3565525"/>
            <a:ext cx="1685925" cy="806450"/>
            <a:chOff x="2696" y="2246"/>
            <a:chExt cx="1062" cy="508"/>
          </a:xfrm>
        </p:grpSpPr>
        <p:sp>
          <p:nvSpPr>
            <p:cNvPr id="293938" name="Text Box 29"/>
            <p:cNvSpPr txBox="1">
              <a:spLocks noChangeArrowheads="1"/>
            </p:cNvSpPr>
            <p:nvPr/>
          </p:nvSpPr>
          <p:spPr bwMode="auto">
            <a:xfrm>
              <a:off x="2696" y="2246"/>
              <a:ext cx="10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000" smtClean="0">
                  <a:solidFill>
                    <a:srgbClr val="333399"/>
                  </a:solidFill>
                  <a:latin typeface="Arial" panose="020B0604020202020204" pitchFamily="34" charset="0"/>
                  <a:ea typeface="黑体" panose="02010609060101010101" pitchFamily="49" charset="-122"/>
                </a:rPr>
                <a:t>虚通路 </a:t>
              </a:r>
              <a:r>
                <a:rPr lang="en-US" altLang="zh-CN" sz="2000" smtClean="0">
                  <a:solidFill>
                    <a:srgbClr val="333399"/>
                  </a:solidFill>
                  <a:latin typeface="Arial" panose="020B0604020202020204" pitchFamily="34" charset="0"/>
                  <a:ea typeface="黑体" panose="02010609060101010101" pitchFamily="49" charset="-122"/>
                </a:rPr>
                <a:t>VPx</a:t>
              </a:r>
            </a:p>
          </p:txBody>
        </p:sp>
        <p:sp>
          <p:nvSpPr>
            <p:cNvPr id="293939" name="Line 30"/>
            <p:cNvSpPr>
              <a:spLocks noChangeShapeType="1"/>
            </p:cNvSpPr>
            <p:nvPr/>
          </p:nvSpPr>
          <p:spPr bwMode="auto">
            <a:xfrm>
              <a:off x="3180" y="2473"/>
              <a:ext cx="95" cy="281"/>
            </a:xfrm>
            <a:prstGeom prst="line">
              <a:avLst/>
            </a:prstGeom>
            <a:noFill/>
            <a:ln w="19050">
              <a:solidFill>
                <a:srgbClr val="333399"/>
              </a:solidFill>
              <a:round/>
              <a:tailEnd type="triangle" w="sm"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93918" name="Group 31"/>
          <p:cNvGrpSpPr/>
          <p:nvPr/>
        </p:nvGrpSpPr>
        <p:grpSpPr bwMode="auto">
          <a:xfrm>
            <a:off x="5199063" y="5786438"/>
            <a:ext cx="650875" cy="814387"/>
            <a:chOff x="3275" y="3645"/>
            <a:chExt cx="410" cy="513"/>
          </a:xfrm>
        </p:grpSpPr>
        <p:sp>
          <p:nvSpPr>
            <p:cNvPr id="293936" name="Text Box 32"/>
            <p:cNvSpPr txBox="1">
              <a:spLocks noChangeArrowheads="1"/>
            </p:cNvSpPr>
            <p:nvPr/>
          </p:nvSpPr>
          <p:spPr bwMode="auto">
            <a:xfrm>
              <a:off x="3275" y="3909"/>
              <a:ext cx="41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VPz</a:t>
              </a:r>
            </a:p>
          </p:txBody>
        </p:sp>
        <p:sp>
          <p:nvSpPr>
            <p:cNvPr id="293937" name="Line 33"/>
            <p:cNvSpPr>
              <a:spLocks noChangeShapeType="1"/>
            </p:cNvSpPr>
            <p:nvPr/>
          </p:nvSpPr>
          <p:spPr bwMode="auto">
            <a:xfrm flipV="1">
              <a:off x="3467" y="3645"/>
              <a:ext cx="96" cy="281"/>
            </a:xfrm>
            <a:prstGeom prst="line">
              <a:avLst/>
            </a:prstGeom>
            <a:noFill/>
            <a:ln w="19050">
              <a:solidFill>
                <a:srgbClr val="333399"/>
              </a:solidFill>
              <a:round/>
              <a:tailEnd type="triangle" w="sm"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93919" name="Group 34"/>
          <p:cNvGrpSpPr/>
          <p:nvPr/>
        </p:nvGrpSpPr>
        <p:grpSpPr bwMode="auto">
          <a:xfrm>
            <a:off x="4440238" y="5191125"/>
            <a:ext cx="650875" cy="1335088"/>
            <a:chOff x="2797" y="3270"/>
            <a:chExt cx="410" cy="841"/>
          </a:xfrm>
        </p:grpSpPr>
        <p:sp>
          <p:nvSpPr>
            <p:cNvPr id="293934" name="Text Box 35"/>
            <p:cNvSpPr txBox="1">
              <a:spLocks noChangeArrowheads="1"/>
            </p:cNvSpPr>
            <p:nvPr/>
          </p:nvSpPr>
          <p:spPr bwMode="auto">
            <a:xfrm>
              <a:off x="2797" y="3861"/>
              <a:ext cx="4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VPy</a:t>
              </a:r>
            </a:p>
          </p:txBody>
        </p:sp>
        <p:sp>
          <p:nvSpPr>
            <p:cNvPr id="293935" name="Line 36"/>
            <p:cNvSpPr>
              <a:spLocks noChangeShapeType="1"/>
            </p:cNvSpPr>
            <p:nvPr/>
          </p:nvSpPr>
          <p:spPr bwMode="auto">
            <a:xfrm flipV="1">
              <a:off x="2988" y="3270"/>
              <a:ext cx="192" cy="609"/>
            </a:xfrm>
            <a:prstGeom prst="line">
              <a:avLst/>
            </a:prstGeom>
            <a:noFill/>
            <a:ln w="19050">
              <a:solidFill>
                <a:srgbClr val="333399"/>
              </a:solidFill>
              <a:round/>
              <a:tailEnd type="triangle" w="sm" len="lg"/>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93920" name="Group 37"/>
          <p:cNvGrpSpPr/>
          <p:nvPr/>
        </p:nvGrpSpPr>
        <p:grpSpPr bwMode="auto">
          <a:xfrm>
            <a:off x="6794500" y="3898900"/>
            <a:ext cx="2266950" cy="2332038"/>
            <a:chOff x="4280" y="2456"/>
            <a:chExt cx="1428" cy="1469"/>
          </a:xfrm>
        </p:grpSpPr>
        <p:grpSp>
          <p:nvGrpSpPr>
            <p:cNvPr id="293922" name="Group 38"/>
            <p:cNvGrpSpPr/>
            <p:nvPr/>
          </p:nvGrpSpPr>
          <p:grpSpPr bwMode="auto">
            <a:xfrm>
              <a:off x="4280" y="2456"/>
              <a:ext cx="614" cy="1469"/>
              <a:chOff x="4280" y="2456"/>
              <a:chExt cx="614" cy="1469"/>
            </a:xfrm>
          </p:grpSpPr>
          <p:sp>
            <p:nvSpPr>
              <p:cNvPr id="293926" name="Text Box 39"/>
              <p:cNvSpPr txBox="1">
                <a:spLocks noChangeArrowheads="1"/>
              </p:cNvSpPr>
              <p:nvPr/>
            </p:nvSpPr>
            <p:spPr bwMode="auto">
              <a:xfrm>
                <a:off x="4280" y="2456"/>
                <a:ext cx="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VCx</a:t>
                </a:r>
              </a:p>
            </p:txBody>
          </p:sp>
          <p:sp>
            <p:nvSpPr>
              <p:cNvPr id="293927" name="Text Box 40"/>
              <p:cNvSpPr txBox="1">
                <a:spLocks noChangeArrowheads="1"/>
              </p:cNvSpPr>
              <p:nvPr/>
            </p:nvSpPr>
            <p:spPr bwMode="auto">
              <a:xfrm>
                <a:off x="4423" y="3345"/>
                <a:ext cx="42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VCx</a:t>
                </a:r>
              </a:p>
            </p:txBody>
          </p:sp>
          <p:sp>
            <p:nvSpPr>
              <p:cNvPr id="293928" name="Text Box 41"/>
              <p:cNvSpPr txBox="1">
                <a:spLocks noChangeArrowheads="1"/>
              </p:cNvSpPr>
              <p:nvPr/>
            </p:nvSpPr>
            <p:spPr bwMode="auto">
              <a:xfrm>
                <a:off x="4328" y="2643"/>
                <a:ext cx="41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VCy</a:t>
                </a:r>
              </a:p>
            </p:txBody>
          </p:sp>
          <p:sp>
            <p:nvSpPr>
              <p:cNvPr id="293929" name="Text Box 42"/>
              <p:cNvSpPr txBox="1">
                <a:spLocks noChangeArrowheads="1"/>
              </p:cNvSpPr>
              <p:nvPr/>
            </p:nvSpPr>
            <p:spPr bwMode="auto">
              <a:xfrm>
                <a:off x="4328" y="2832"/>
                <a:ext cx="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VCz</a:t>
                </a:r>
              </a:p>
            </p:txBody>
          </p:sp>
          <p:sp>
            <p:nvSpPr>
              <p:cNvPr id="293930" name="Text Box 43"/>
              <p:cNvSpPr txBox="1">
                <a:spLocks noChangeArrowheads="1"/>
              </p:cNvSpPr>
              <p:nvPr/>
            </p:nvSpPr>
            <p:spPr bwMode="auto">
              <a:xfrm>
                <a:off x="4380" y="3674"/>
                <a:ext cx="41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VCz</a:t>
                </a:r>
              </a:p>
            </p:txBody>
          </p:sp>
          <p:sp>
            <p:nvSpPr>
              <p:cNvPr id="293931" name="Text Box 44"/>
              <p:cNvSpPr txBox="1">
                <a:spLocks noChangeArrowheads="1"/>
              </p:cNvSpPr>
              <p:nvPr/>
            </p:nvSpPr>
            <p:spPr bwMode="auto">
              <a:xfrm>
                <a:off x="4475" y="3148"/>
                <a:ext cx="41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VCy</a:t>
                </a:r>
              </a:p>
            </p:txBody>
          </p:sp>
          <p:sp>
            <p:nvSpPr>
              <p:cNvPr id="293932" name="Text Box 45"/>
              <p:cNvSpPr txBox="1">
                <a:spLocks noChangeArrowheads="1"/>
              </p:cNvSpPr>
              <p:nvPr/>
            </p:nvSpPr>
            <p:spPr bwMode="auto">
              <a:xfrm>
                <a:off x="4414" y="3517"/>
                <a:ext cx="41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VCy</a:t>
                </a:r>
              </a:p>
            </p:txBody>
          </p:sp>
          <p:sp>
            <p:nvSpPr>
              <p:cNvPr id="293933" name="Text Box 46"/>
              <p:cNvSpPr txBox="1">
                <a:spLocks noChangeArrowheads="1"/>
              </p:cNvSpPr>
              <p:nvPr/>
            </p:nvSpPr>
            <p:spPr bwMode="auto">
              <a:xfrm>
                <a:off x="4473" y="2980"/>
                <a:ext cx="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en-US" altLang="zh-CN" sz="2000" smtClean="0">
                    <a:solidFill>
                      <a:srgbClr val="333399"/>
                    </a:solidFill>
                    <a:latin typeface="Arial" panose="020B0604020202020204" pitchFamily="34" charset="0"/>
                    <a:ea typeface="黑体" panose="02010609060101010101" pitchFamily="49" charset="-122"/>
                  </a:rPr>
                  <a:t>VCx</a:t>
                </a:r>
              </a:p>
            </p:txBody>
          </p:sp>
        </p:grpSp>
        <p:grpSp>
          <p:nvGrpSpPr>
            <p:cNvPr id="293923" name="Group 47"/>
            <p:cNvGrpSpPr/>
            <p:nvPr/>
          </p:nvGrpSpPr>
          <p:grpSpPr bwMode="auto">
            <a:xfrm>
              <a:off x="4774" y="2578"/>
              <a:ext cx="934" cy="1302"/>
              <a:chOff x="4774" y="2578"/>
              <a:chExt cx="934" cy="1302"/>
            </a:xfrm>
          </p:grpSpPr>
          <p:sp>
            <p:nvSpPr>
              <p:cNvPr id="293924" name="Text Box 48"/>
              <p:cNvSpPr txBox="1">
                <a:spLocks noChangeArrowheads="1"/>
              </p:cNvSpPr>
              <p:nvPr/>
            </p:nvSpPr>
            <p:spPr bwMode="auto">
              <a:xfrm>
                <a:off x="4987" y="3089"/>
                <a:ext cx="7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000" smtClean="0">
                    <a:solidFill>
                      <a:srgbClr val="333399"/>
                    </a:solidFill>
                    <a:latin typeface="Arial" panose="020B0604020202020204" pitchFamily="34" charset="0"/>
                    <a:ea typeface="黑体" panose="02010609060101010101" pitchFamily="49" charset="-122"/>
                  </a:rPr>
                  <a:t>虚通道</a:t>
                </a:r>
              </a:p>
            </p:txBody>
          </p:sp>
          <p:sp>
            <p:nvSpPr>
              <p:cNvPr id="293925" name="AutoShape 49"/>
              <p:cNvSpPr/>
              <p:nvPr/>
            </p:nvSpPr>
            <p:spPr bwMode="auto">
              <a:xfrm>
                <a:off x="4774" y="2578"/>
                <a:ext cx="238" cy="1302"/>
              </a:xfrm>
              <a:prstGeom prst="rightBrace">
                <a:avLst>
                  <a:gd name="adj1" fmla="val 17172"/>
                  <a:gd name="adj2" fmla="val 49847"/>
                </a:avLst>
              </a:prstGeom>
              <a:noFill/>
              <a:ln w="19050">
                <a:solidFill>
                  <a:srgbClr val="333399"/>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000000"/>
                  </a:buClr>
                  <a:buSzPct val="100000"/>
                  <a:buFont typeface="Wingdings" panose="05000000000000000000" pitchFamily="2" charset="2"/>
                  <a:buChar char="n"/>
                </a:pPr>
                <a:endParaRPr lang="zh-CN" altLang="zh-CN" sz="2000" smtClean="0">
                  <a:solidFill>
                    <a:srgbClr val="333399"/>
                  </a:solidFill>
                  <a:latin typeface="Tahoma" panose="020B0604030504040204" pitchFamily="34" charset="0"/>
                </a:endParaRPr>
              </a:p>
            </p:txBody>
          </p:sp>
        </p:grpSp>
      </p:grpSp>
      <p:sp>
        <p:nvSpPr>
          <p:cNvPr id="293921" name="Rectangle 50"/>
          <p:cNvSpPr>
            <a:spLocks noChangeArrowheads="1"/>
          </p:cNvSpPr>
          <p:nvPr/>
        </p:nvSpPr>
        <p:spPr bwMode="auto">
          <a:xfrm>
            <a:off x="381000" y="7493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762000" indent="-7620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000000"/>
              </a:buClr>
              <a:buSzPct val="100000"/>
              <a:buFont typeface="Wingdings" panose="05000000000000000000" pitchFamily="2" charset="2"/>
              <a:buChar char="•"/>
            </a:pPr>
            <a:r>
              <a:rPr lang="en-US" altLang="zh-CN" sz="3200" smtClean="0">
                <a:solidFill>
                  <a:srgbClr val="993300"/>
                </a:solidFill>
                <a:ea typeface="楷体_GB2312" panose="02010609030101010101" pitchFamily="49" charset="-122"/>
              </a:rPr>
              <a:t>ATM</a:t>
            </a:r>
            <a:r>
              <a:rPr lang="zh-CN" altLang="en-US" sz="3200" smtClean="0">
                <a:solidFill>
                  <a:srgbClr val="993300"/>
                </a:solidFill>
                <a:ea typeface="楷体_GB2312" panose="02010609030101010101" pitchFamily="49" charset="-122"/>
              </a:rPr>
              <a:t>层</a:t>
            </a:r>
            <a:r>
              <a:rPr lang="en-US" altLang="zh-CN" sz="3200" smtClean="0">
                <a:solidFill>
                  <a:srgbClr val="993300"/>
                </a:solidFill>
                <a:ea typeface="楷体_GB2312" panose="02010609030101010101" pitchFamily="49" charset="-122"/>
              </a:rPr>
              <a:t>-</a:t>
            </a:r>
            <a:r>
              <a:rPr lang="zh-CN" altLang="en-US" sz="3200" smtClean="0">
                <a:solidFill>
                  <a:srgbClr val="993300"/>
                </a:solidFill>
                <a:ea typeface="楷体_GB2312" panose="02010609030101010101" pitchFamily="49" charset="-122"/>
              </a:rPr>
              <a:t>交换与路由与复用</a:t>
            </a:r>
            <a:br>
              <a:rPr lang="zh-CN" altLang="en-US" sz="3200" smtClean="0">
                <a:solidFill>
                  <a:srgbClr val="993300"/>
                </a:solidFill>
                <a:ea typeface="楷体_GB2312" panose="02010609030101010101" pitchFamily="49" charset="-122"/>
              </a:rPr>
            </a:br>
            <a:endParaRPr lang="zh-CN" altLang="en-US" sz="3200" smtClean="0">
              <a:solidFill>
                <a:srgbClr val="993300"/>
              </a:solidFill>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2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2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2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标题 1"/>
          <p:cNvSpPr>
            <a:spLocks noGrp="1" noChangeArrowheads="1"/>
          </p:cNvSpPr>
          <p:nvPr>
            <p:ph type="title"/>
          </p:nvPr>
        </p:nvSpPr>
        <p:spPr>
          <a:xfrm>
            <a:off x="406400" y="-112713"/>
            <a:ext cx="7758113" cy="627063"/>
          </a:xfrm>
        </p:spPr>
        <p:txBody>
          <a:bodyPr/>
          <a:lstStyle/>
          <a:p>
            <a:endParaRPr lang="zh-CN" altLang="en-US" smtClean="0"/>
          </a:p>
        </p:txBody>
      </p:sp>
      <p:sp>
        <p:nvSpPr>
          <p:cNvPr id="139267" name="内容占位符 2"/>
          <p:cNvSpPr>
            <a:spLocks noGrp="1"/>
          </p:cNvSpPr>
          <p:nvPr>
            <p:ph idx="1"/>
          </p:nvPr>
        </p:nvSpPr>
        <p:spPr>
          <a:xfrm>
            <a:off x="-144463" y="119063"/>
            <a:ext cx="9255126" cy="5434012"/>
          </a:xfrm>
        </p:spPr>
        <p:txBody>
          <a:bodyPr/>
          <a:lstStyle/>
          <a:p>
            <a:pPr>
              <a:defRPr/>
            </a:pPr>
            <a:r>
              <a:rPr lang="zh-CN" altLang="en-US" sz="2800" dirty="0" smtClean="0"/>
              <a:t>面向连接实例分析</a:t>
            </a:r>
            <a:endParaRPr lang="en-US" altLang="zh-CN" sz="2800" dirty="0" smtClean="0"/>
          </a:p>
          <a:p>
            <a:pPr marL="457200" lvl="1" indent="0">
              <a:buFont typeface="Wingdings" panose="05000000000000000000" pitchFamily="2" charset="2"/>
              <a:buNone/>
              <a:defRPr/>
            </a:pPr>
            <a:r>
              <a:rPr lang="en-US" altLang="zh-CN" dirty="0" smtClean="0">
                <a:cs typeface="+mn-ea"/>
              </a:rPr>
              <a:t>1.</a:t>
            </a:r>
            <a:r>
              <a:rPr lang="zh-CN" altLang="en-US" dirty="0" smtClean="0">
                <a:cs typeface="+mn-ea"/>
              </a:rPr>
              <a:t>实连接的电路交换（传统电话网络）</a:t>
            </a:r>
            <a:endParaRPr lang="en-US" altLang="zh-CN" dirty="0" smtClean="0">
              <a:cs typeface="+mn-ea"/>
            </a:endParaRPr>
          </a:p>
          <a:p>
            <a:pPr lvl="1">
              <a:defRPr/>
            </a:pPr>
            <a:r>
              <a:rPr lang="zh-CN" altLang="en-US" dirty="0" smtClean="0">
                <a:cs typeface="+mn-ea"/>
              </a:rPr>
              <a:t>语音信号可能会在语音存储器中短暂存储，但不存在分组交换所面临的排队；</a:t>
            </a:r>
            <a:endParaRPr lang="en-US" altLang="zh-CN" dirty="0" smtClean="0">
              <a:cs typeface="+mn-ea"/>
            </a:endParaRPr>
          </a:p>
          <a:p>
            <a:pPr lvl="1">
              <a:defRPr/>
            </a:pPr>
            <a:r>
              <a:rPr lang="zh-CN" altLang="en-US" dirty="0" smtClean="0">
                <a:solidFill>
                  <a:srgbClr val="FF0000"/>
                </a:solidFill>
                <a:cs typeface="+mn-ea"/>
              </a:rPr>
              <a:t>实连接：</a:t>
            </a:r>
            <a:r>
              <a:rPr lang="zh-CN" altLang="en-US" dirty="0" smtClean="0">
                <a:cs typeface="+mn-ea"/>
              </a:rPr>
              <a:t>沿固定路径建立实连接；</a:t>
            </a:r>
            <a:endParaRPr lang="en-US" altLang="zh-CN" dirty="0" smtClean="0">
              <a:cs typeface="+mn-ea"/>
            </a:endParaRPr>
          </a:p>
          <a:p>
            <a:pPr lvl="1">
              <a:defRPr/>
            </a:pPr>
            <a:r>
              <a:rPr lang="zh-CN" altLang="en-US" dirty="0" smtClean="0">
                <a:solidFill>
                  <a:srgbClr val="FF0000"/>
                </a:solidFill>
                <a:cs typeface="+mn-ea"/>
              </a:rPr>
              <a:t>基于位置的交换：</a:t>
            </a:r>
            <a:r>
              <a:rPr lang="zh-CN" altLang="en-US" dirty="0" smtClean="0">
                <a:cs typeface="+mn-ea"/>
              </a:rPr>
              <a:t>存储控制器控制话音存储器中的语音信号的读取，又称为基于位置的交换，话音信号本身无须携带地址标识</a:t>
            </a:r>
            <a:endParaRPr lang="en-US" altLang="zh-CN" dirty="0" smtClean="0">
              <a:cs typeface="+mn-ea"/>
            </a:endParaRPr>
          </a:p>
          <a:p>
            <a:pPr marL="457200" lvl="1" indent="0">
              <a:buFont typeface="Wingdings" panose="05000000000000000000" pitchFamily="2" charset="2"/>
              <a:buNone/>
              <a:defRPr/>
            </a:pPr>
            <a:r>
              <a:rPr lang="en-US" altLang="zh-CN" dirty="0" smtClean="0">
                <a:cs typeface="+mn-ea"/>
              </a:rPr>
              <a:t>2.</a:t>
            </a:r>
            <a:r>
              <a:rPr lang="zh-CN" altLang="en-US" dirty="0" smtClean="0">
                <a:cs typeface="+mn-ea"/>
              </a:rPr>
              <a:t>虚电路交换</a:t>
            </a:r>
            <a:endParaRPr lang="en-US" altLang="zh-CN" dirty="0" smtClean="0">
              <a:cs typeface="+mn-ea"/>
            </a:endParaRPr>
          </a:p>
          <a:p>
            <a:pPr lvl="1">
              <a:defRPr/>
            </a:pPr>
            <a:r>
              <a:rPr lang="zh-CN" altLang="en-US" dirty="0" smtClean="0">
                <a:cs typeface="+mn-ea"/>
              </a:rPr>
              <a:t>分组会存储和排队等候；</a:t>
            </a:r>
            <a:endParaRPr lang="en-US" altLang="zh-CN" dirty="0" smtClean="0">
              <a:cs typeface="+mn-ea"/>
            </a:endParaRPr>
          </a:p>
          <a:p>
            <a:pPr lvl="1">
              <a:defRPr/>
            </a:pPr>
            <a:r>
              <a:rPr lang="zh-CN" altLang="en-US" dirty="0" smtClean="0">
                <a:solidFill>
                  <a:srgbClr val="FF0000"/>
                </a:solidFill>
                <a:cs typeface="+mn-ea"/>
              </a:rPr>
              <a:t>基于虚电路号的交换：</a:t>
            </a:r>
            <a:r>
              <a:rPr lang="zh-CN" altLang="en-US" dirty="0" smtClean="0">
                <a:cs typeface="+mn-ea"/>
              </a:rPr>
              <a:t>通过短的虚电路号区分不同的虚连接：</a:t>
            </a:r>
            <a:endParaRPr lang="en-US" altLang="zh-CN" dirty="0" smtClean="0">
              <a:cs typeface="+mn-ea"/>
            </a:endParaRPr>
          </a:p>
          <a:p>
            <a:pPr lvl="1">
              <a:defRPr/>
            </a:pPr>
            <a:r>
              <a:rPr lang="zh-CN" altLang="en-US" dirty="0" smtClean="0">
                <a:solidFill>
                  <a:srgbClr val="FF0000"/>
                </a:solidFill>
                <a:cs typeface="+mn-ea"/>
              </a:rPr>
              <a:t>虚连接：</a:t>
            </a:r>
            <a:r>
              <a:rPr lang="zh-CN" altLang="en-US" dirty="0" smtClean="0">
                <a:cs typeface="+mn-ea"/>
              </a:rPr>
              <a:t>沿固定路径同一虚电路号的数据构成一个虚拟的连接通路。</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B8DCE120-51D0-490B-89F3-63CD6946D4F1}" type="slidenum">
              <a:rPr lang="en-US" altLang="zh-CN" b="1" smtClean="0">
                <a:solidFill>
                  <a:srgbClr val="000000"/>
                </a:solidFill>
              </a:rPr>
              <a:t>108</a:t>
            </a:fld>
            <a:endParaRPr lang="en-US" altLang="zh-CN" b="1" smtClean="0">
              <a:solidFill>
                <a:srgbClr val="000000"/>
              </a:solidFill>
            </a:endParaRPr>
          </a:p>
        </p:txBody>
      </p:sp>
      <p:sp>
        <p:nvSpPr>
          <p:cNvPr id="295939" name="Text Box 2"/>
          <p:cNvSpPr txBox="1">
            <a:spLocks noChangeArrowheads="1"/>
          </p:cNvSpPr>
          <p:nvPr/>
        </p:nvSpPr>
        <p:spPr bwMode="auto">
          <a:xfrm>
            <a:off x="130175" y="-79375"/>
            <a:ext cx="90138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 typeface="Wingdings" panose="05000000000000000000" pitchFamily="2" charset="2"/>
              <a:buNone/>
            </a:pPr>
            <a:r>
              <a:rPr lang="zh-CN" altLang="en-US" sz="2400" b="1" dirty="0" smtClean="0">
                <a:solidFill>
                  <a:srgbClr val="FF3300"/>
                </a:solidFill>
              </a:rPr>
              <a:t>在无连接型的网络中：</a:t>
            </a:r>
          </a:p>
          <a:p>
            <a:pPr eaLnBrk="1" hangingPunct="1">
              <a:lnSpc>
                <a:spcPct val="150000"/>
              </a:lnSpc>
              <a:spcBef>
                <a:spcPct val="50000"/>
              </a:spcBef>
              <a:buFont typeface="Wingdings" panose="05000000000000000000" pitchFamily="2" charset="2"/>
              <a:buChar char="p"/>
            </a:pPr>
            <a:r>
              <a:rPr lang="zh-CN" altLang="en-US" sz="2400" b="1" dirty="0" smtClean="0">
                <a:solidFill>
                  <a:srgbClr val="000000"/>
                </a:solidFill>
              </a:rPr>
              <a:t>交换节点</a:t>
            </a:r>
            <a:r>
              <a:rPr lang="zh-CN" altLang="en-US" sz="2400" b="1" dirty="0" smtClean="0">
                <a:solidFill>
                  <a:srgbClr val="FF3300"/>
                </a:solidFill>
              </a:rPr>
              <a:t>不需要呼叫处理</a:t>
            </a:r>
            <a:r>
              <a:rPr lang="zh-CN" altLang="en-US" sz="2400" b="1" dirty="0" smtClean="0">
                <a:solidFill>
                  <a:srgbClr val="000000"/>
                </a:solidFill>
              </a:rPr>
              <a:t>功能和记录连接状态信息的</a:t>
            </a:r>
            <a:r>
              <a:rPr lang="zh-CN" altLang="en-US" sz="2400" b="1" dirty="0" smtClean="0">
                <a:solidFill>
                  <a:srgbClr val="FF3300"/>
                </a:solidFill>
              </a:rPr>
              <a:t>转发表</a:t>
            </a:r>
            <a:r>
              <a:rPr lang="zh-CN" altLang="en-US" sz="2400" b="1" dirty="0" smtClean="0">
                <a:solidFill>
                  <a:srgbClr val="000000"/>
                </a:solidFill>
              </a:rPr>
              <a:t>。</a:t>
            </a:r>
          </a:p>
          <a:p>
            <a:pPr eaLnBrk="1" hangingPunct="1">
              <a:lnSpc>
                <a:spcPct val="150000"/>
              </a:lnSpc>
              <a:spcBef>
                <a:spcPct val="50000"/>
              </a:spcBef>
              <a:buFont typeface="Wingdings" panose="05000000000000000000" pitchFamily="2" charset="2"/>
              <a:buChar char="p"/>
            </a:pPr>
            <a:r>
              <a:rPr lang="zh-CN" altLang="en-US" sz="2400" b="1" dirty="0" smtClean="0">
                <a:solidFill>
                  <a:srgbClr val="000000"/>
                </a:solidFill>
              </a:rPr>
              <a:t>每一个分组都携带</a:t>
            </a:r>
            <a:r>
              <a:rPr lang="zh-CN" altLang="en-US" sz="2400" b="1" dirty="0" smtClean="0">
                <a:solidFill>
                  <a:srgbClr val="FF0000"/>
                </a:solidFill>
              </a:rPr>
              <a:t>完整的</a:t>
            </a:r>
            <a:r>
              <a:rPr lang="zh-CN" altLang="en-US" sz="2400" b="1" dirty="0" smtClean="0">
                <a:solidFill>
                  <a:srgbClr val="FF3300"/>
                </a:solidFill>
              </a:rPr>
              <a:t>目的地址</a:t>
            </a:r>
            <a:endParaRPr lang="zh-CN" altLang="en-US" sz="2400" b="1" dirty="0" smtClean="0">
              <a:solidFill>
                <a:srgbClr val="000000"/>
              </a:solidFill>
            </a:endParaRPr>
          </a:p>
          <a:p>
            <a:pPr eaLnBrk="1" hangingPunct="1">
              <a:lnSpc>
                <a:spcPct val="150000"/>
              </a:lnSpc>
              <a:spcBef>
                <a:spcPct val="50000"/>
              </a:spcBef>
              <a:buFont typeface="Wingdings" panose="05000000000000000000" pitchFamily="2" charset="2"/>
              <a:buChar char="p"/>
            </a:pPr>
            <a:r>
              <a:rPr lang="zh-CN" altLang="en-US" sz="2400" b="1" dirty="0" smtClean="0">
                <a:solidFill>
                  <a:srgbClr val="000000"/>
                </a:solidFill>
              </a:rPr>
              <a:t>交换节点只需要</a:t>
            </a:r>
            <a:r>
              <a:rPr lang="zh-CN" altLang="en-US" sz="2400" b="1" dirty="0" smtClean="0">
                <a:solidFill>
                  <a:srgbClr val="FF3300"/>
                </a:solidFill>
              </a:rPr>
              <a:t>根据路由表</a:t>
            </a:r>
            <a:r>
              <a:rPr lang="zh-CN" altLang="en-US" sz="2400" b="1" dirty="0" smtClean="0">
                <a:solidFill>
                  <a:srgbClr val="000000"/>
                </a:solidFill>
              </a:rPr>
              <a:t>就可以完成从入端口到出端口的交换。</a:t>
            </a:r>
          </a:p>
        </p:txBody>
      </p:sp>
      <p:pic>
        <p:nvPicPr>
          <p:cNvPr id="2959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2971800"/>
            <a:ext cx="48371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99B7D613-9526-4AD4-9E6C-3DD001D68233}" type="slidenum">
              <a:rPr lang="en-US" altLang="zh-CN" b="1" smtClean="0">
                <a:solidFill>
                  <a:srgbClr val="000000"/>
                </a:solidFill>
              </a:rPr>
              <a:t>109</a:t>
            </a:fld>
            <a:endParaRPr lang="en-US" altLang="zh-CN" b="1" smtClean="0">
              <a:solidFill>
                <a:srgbClr val="000000"/>
              </a:solidFill>
            </a:endParaRPr>
          </a:p>
        </p:txBody>
      </p:sp>
      <p:sp>
        <p:nvSpPr>
          <p:cNvPr id="296963" name="Text Box 2"/>
          <p:cNvSpPr txBox="1">
            <a:spLocks noChangeArrowheads="1"/>
          </p:cNvSpPr>
          <p:nvPr/>
        </p:nvSpPr>
        <p:spPr bwMode="auto">
          <a:xfrm>
            <a:off x="304800" y="762000"/>
            <a:ext cx="86106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buFont typeface="Wingdings" panose="05000000000000000000" pitchFamily="2" charset="2"/>
              <a:buNone/>
            </a:pPr>
            <a:r>
              <a:rPr lang="zh-CN" altLang="en-US" sz="2800" b="1" smtClean="0">
                <a:solidFill>
                  <a:srgbClr val="FF3300"/>
                </a:solidFill>
              </a:rPr>
              <a:t>两种方式各有优缺点</a:t>
            </a:r>
            <a:r>
              <a:rPr lang="en-US" altLang="zh-CN" sz="2800" b="1" smtClean="0">
                <a:solidFill>
                  <a:srgbClr val="FF3300"/>
                </a:solidFill>
              </a:rPr>
              <a:t>:</a:t>
            </a:r>
          </a:p>
          <a:p>
            <a:pPr lvl="2" eaLnBrk="1" hangingPunct="1">
              <a:lnSpc>
                <a:spcPct val="138000"/>
              </a:lnSpc>
              <a:spcBef>
                <a:spcPct val="50000"/>
              </a:spcBef>
              <a:buFont typeface="Wingdings" panose="05000000000000000000" pitchFamily="2" charset="2"/>
              <a:buChar char="p"/>
            </a:pPr>
            <a:r>
              <a:rPr lang="zh-CN" altLang="en-US" sz="2800" b="1" smtClean="0">
                <a:solidFill>
                  <a:srgbClr val="000000"/>
                </a:solidFill>
              </a:rPr>
              <a:t>面向连接方式适用于</a:t>
            </a:r>
            <a:r>
              <a:rPr lang="zh-CN" altLang="en-US" sz="2800" b="1" smtClean="0">
                <a:solidFill>
                  <a:srgbClr val="FF0000"/>
                </a:solidFill>
              </a:rPr>
              <a:t>大批量、可靠的数据传输业务</a:t>
            </a:r>
            <a:r>
              <a:rPr lang="en-US" altLang="zh-CN" sz="2800" b="1" smtClean="0">
                <a:solidFill>
                  <a:srgbClr val="FF0000"/>
                </a:solidFill>
              </a:rPr>
              <a:t>,</a:t>
            </a:r>
            <a:r>
              <a:rPr lang="zh-CN" altLang="en-US" sz="2800" b="1" smtClean="0">
                <a:solidFill>
                  <a:srgbClr val="FF0000"/>
                </a:solidFill>
              </a:rPr>
              <a:t>但网络控制机制复杂</a:t>
            </a:r>
            <a:r>
              <a:rPr lang="zh-CN" altLang="en-US" sz="2800" b="1" smtClean="0">
                <a:solidFill>
                  <a:srgbClr val="000000"/>
                </a:solidFill>
              </a:rPr>
              <a:t>；</a:t>
            </a:r>
          </a:p>
          <a:p>
            <a:pPr lvl="2" eaLnBrk="1" hangingPunct="1">
              <a:lnSpc>
                <a:spcPct val="138000"/>
              </a:lnSpc>
              <a:spcBef>
                <a:spcPct val="50000"/>
              </a:spcBef>
              <a:buFont typeface="Wingdings" panose="05000000000000000000" pitchFamily="2" charset="2"/>
              <a:buChar char="p"/>
            </a:pPr>
            <a:r>
              <a:rPr lang="zh-CN" altLang="en-US" sz="2800" b="1" smtClean="0">
                <a:solidFill>
                  <a:srgbClr val="000000"/>
                </a:solidFill>
              </a:rPr>
              <a:t>无连接方式控制机制</a:t>
            </a:r>
            <a:r>
              <a:rPr lang="zh-CN" altLang="en-US" sz="2800" b="1" smtClean="0">
                <a:solidFill>
                  <a:srgbClr val="FF0000"/>
                </a:solidFill>
              </a:rPr>
              <a:t>简单，适用于突发性强、数据量少的数据传输业务</a:t>
            </a:r>
            <a:r>
              <a:rPr lang="zh-CN" altLang="en-US" sz="2800" b="1" smtClean="0">
                <a:solidFill>
                  <a:srgbClr val="000000"/>
                </a:solidFill>
              </a:rPr>
              <a:t>。</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251520" y="404664"/>
            <a:ext cx="8767762" cy="612775"/>
          </a:xfrm>
        </p:spPr>
        <p:txBody>
          <a:bodyPr/>
          <a:lstStyle/>
          <a:p>
            <a:pPr algn="l" eaLnBrk="1" hangingPunct="1">
              <a:defRPr/>
            </a:pPr>
            <a:r>
              <a:rPr lang="zh-CN" altLang="en-US" dirty="0" smtClean="0"/>
              <a:t>参考教材</a:t>
            </a:r>
          </a:p>
        </p:txBody>
      </p:sp>
      <p:graphicFrame>
        <p:nvGraphicFramePr>
          <p:cNvPr id="285767" name="Group 71"/>
          <p:cNvGraphicFramePr>
            <a:graphicFrameLocks noGrp="1"/>
          </p:cNvGraphicFramePr>
          <p:nvPr/>
        </p:nvGraphicFramePr>
        <p:xfrm>
          <a:off x="251520" y="1196752"/>
          <a:ext cx="8696325" cy="5636286"/>
        </p:xfrm>
        <a:graphic>
          <a:graphicData uri="http://schemas.openxmlformats.org/drawingml/2006/table">
            <a:tbl>
              <a:tblPr/>
              <a:tblGrid>
                <a:gridCol w="2863977"/>
                <a:gridCol w="2968349"/>
                <a:gridCol w="2863999"/>
              </a:tblGrid>
              <a:tr h="70404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通信网理论基础</a:t>
                      </a: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楷体_GB2312" panose="02010609030101010101" pitchFamily="49" charset="-122"/>
                          <a:ea typeface="宋体" panose="02010600030101010101" pitchFamily="2" charset="-122"/>
                        </a:rPr>
                        <a:t>周炯槃等</a:t>
                      </a: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人民邮电出版社</a:t>
                      </a: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图论与网络流理论</a:t>
                      </a: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楷体_GB2312" panose="02010609030101010101" pitchFamily="49" charset="-122"/>
                          <a:ea typeface="宋体" panose="02010600030101010101" pitchFamily="2" charset="-122"/>
                        </a:rPr>
                        <a:t>高随祥</a:t>
                      </a: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高等教育出版社</a:t>
                      </a: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rgbClr val="FF0000"/>
                          </a:solidFill>
                          <a:effectLst/>
                          <a:latin typeface="Tahoma" panose="020B0604030504040204" pitchFamily="34" charset="0"/>
                          <a:ea typeface="宋体" panose="02010600030101010101" pitchFamily="2" charset="-122"/>
                          <a:cs typeface="+mn-cs"/>
                        </a:rPr>
                        <a:t>阻塞流理论及其应用（第二版）</a:t>
                      </a: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en-US" sz="2800" b="1" i="0" u="none" strike="noStrike" kern="1200" cap="none" normalizeH="0" baseline="0" noProof="1" smtClean="0">
                          <a:ln>
                            <a:noFill/>
                          </a:ln>
                          <a:solidFill>
                            <a:srgbClr val="FF0000"/>
                          </a:solidFill>
                          <a:effectLst/>
                          <a:latin typeface="Tahoma" panose="020B0604030504040204" pitchFamily="34" charset="0"/>
                          <a:ea typeface="宋体" panose="02010600030101010101" pitchFamily="2" charset="-122"/>
                          <a:cs typeface="+mn-cs"/>
                        </a:rPr>
                        <a:t>宁宣熙等</a:t>
                      </a:r>
                      <a:endParaRPr kumimoji="1" lang="zh-CN" altLang="en-US" sz="2800" b="1" i="0" u="none" strike="noStrike" kern="1200" cap="none" normalizeH="0" baseline="0" dirty="0" smtClean="0">
                        <a:ln>
                          <a:noFill/>
                        </a:ln>
                        <a:solidFill>
                          <a:srgbClr val="FF0000"/>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en-US" sz="2800" b="1" i="0" u="none" strike="noStrike" kern="1200" cap="none" normalizeH="0" baseline="0" noProof="1" smtClean="0">
                          <a:ln>
                            <a:noFill/>
                          </a:ln>
                          <a:solidFill>
                            <a:srgbClr val="FF0000"/>
                          </a:solidFill>
                          <a:effectLst/>
                          <a:latin typeface="Tahoma" panose="020B0604030504040204" pitchFamily="34" charset="0"/>
                          <a:ea typeface="宋体" panose="02010600030101010101" pitchFamily="2" charset="-122"/>
                          <a:cs typeface="+mn-cs"/>
                        </a:rPr>
                        <a:t>科学出版社</a:t>
                      </a:r>
                      <a:endParaRPr kumimoji="1" lang="zh-CN" altLang="en-US" sz="2800" b="1" i="0" u="none" strike="noStrike" kern="1200" cap="none" normalizeH="0" baseline="0" dirty="0" smtClean="0">
                        <a:ln>
                          <a:noFill/>
                        </a:ln>
                        <a:solidFill>
                          <a:srgbClr val="FF0000"/>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zh-CN" altLang="zh-CN"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网络最优化</a:t>
                      </a:r>
                      <a:r>
                        <a:rPr kumimoji="1" lang="en-US" altLang="zh-CN"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 </a:t>
                      </a:r>
                      <a:endPar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谢政</a:t>
                      </a:r>
                      <a:endPar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defRPr/>
                      </a:pPr>
                      <a:r>
                        <a:rPr kumimoji="1" lang="en-US" altLang="zh-CN" sz="2800" b="1" i="0" u="none" strike="noStrike" kern="1200" cap="none" normalizeH="0" baseline="0" dirty="0" err="1" smtClean="0">
                          <a:ln>
                            <a:noFill/>
                          </a:ln>
                          <a:solidFill>
                            <a:schemeClr val="tx1"/>
                          </a:solidFill>
                          <a:effectLst/>
                          <a:latin typeface="Tahoma" panose="020B0604030504040204" pitchFamily="34" charset="0"/>
                          <a:ea typeface="宋体" panose="02010600030101010101" pitchFamily="2" charset="-122"/>
                          <a:cs typeface="+mn-cs"/>
                          <a:hlinkClick r:id="rId3"/>
                        </a:rPr>
                        <a:t>科学出版社</a:t>
                      </a:r>
                      <a:endPar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zh-CN"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网络流优化高效智能算法及其应用</a:t>
                      </a:r>
                      <a:endPar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谢凡荣、贾仁安</a:t>
                      </a:r>
                      <a:r>
                        <a:rPr kumimoji="1" lang="en-US" altLang="zh-CN"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 </a:t>
                      </a:r>
                      <a:endPar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endParaRP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科学出版社</a:t>
                      </a: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现代交换原理 </a:t>
                      </a: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张毅、余翔等</a:t>
                      </a: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kern="1200" cap="none" normalizeH="0" baseline="0" dirty="0" smtClean="0">
                          <a:ln>
                            <a:noFill/>
                          </a:ln>
                          <a:solidFill>
                            <a:schemeClr val="tx1"/>
                          </a:solidFill>
                          <a:effectLst/>
                          <a:latin typeface="Tahoma" panose="020B0604030504040204" pitchFamily="34" charset="0"/>
                          <a:ea typeface="宋体" panose="02010600030101010101" pitchFamily="2" charset="-122"/>
                          <a:cs typeface="+mn-cs"/>
                        </a:rPr>
                        <a:t>科学出版社</a:t>
                      </a: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3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chemeClr val="tx1"/>
                          </a:solidFill>
                          <a:effectLst/>
                          <a:latin typeface="楷体_GB2312" panose="02010609030101010101" pitchFamily="49" charset="-122"/>
                          <a:ea typeface="宋体" panose="02010600030101010101" pitchFamily="2" charset="-122"/>
                        </a:rPr>
                        <a:t>计算机网络</a:t>
                      </a:r>
                      <a:endParaRPr kumimoji="1" lang="en-US" altLang="zh-CN" sz="2800" b="1" i="0" u="none" strike="noStrike" cap="none" normalizeH="0" baseline="0" dirty="0" smtClean="0">
                        <a:ln>
                          <a:noFill/>
                        </a:ln>
                        <a:solidFill>
                          <a:schemeClr val="tx1"/>
                        </a:solidFill>
                        <a:effectLst/>
                        <a:latin typeface="楷体_GB2312" panose="02010609030101010101" pitchFamily="49" charset="-122"/>
                        <a:ea typeface="宋体" panose="02010600030101010101" pitchFamily="2" charset="-122"/>
                      </a:endParaRPr>
                    </a:p>
                  </a:txBody>
                  <a:tcPr marL="91435" marR="91435"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chemeClr val="tx1"/>
                          </a:solidFill>
                          <a:effectLst/>
                          <a:latin typeface="楷体_GB2312" panose="02010609030101010101" pitchFamily="49" charset="-122"/>
                          <a:ea typeface="宋体" panose="02010600030101010101" pitchFamily="2" charset="-122"/>
                        </a:rPr>
                        <a:t>谢希仁等</a:t>
                      </a:r>
                    </a:p>
                  </a:txBody>
                  <a:tcPr marL="91435" marR="91435"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8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电子工业出版社</a:t>
                      </a:r>
                    </a:p>
                  </a:txBody>
                  <a:tcPr marL="91435" marR="91435"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spTree>
  </p:cSld>
  <p:clrMapOvr>
    <a:masterClrMapping/>
  </p:clrMapOvr>
  <p:transition advTm="4784"/>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pPr eaLnBrk="1" hangingPunct="1">
              <a:defRPr/>
            </a:pPr>
            <a:r>
              <a:rPr lang="zh-CN" altLang="en-US" dirty="0" smtClean="0"/>
              <a:t>几种典型 交换方式</a:t>
            </a:r>
            <a:endParaRPr lang="zh-CN" altLang="zh-CN" dirty="0" smtClean="0"/>
          </a:p>
        </p:txBody>
      </p:sp>
      <p:sp>
        <p:nvSpPr>
          <p:cNvPr id="65539" name="Rectangle 3"/>
          <p:cNvSpPr>
            <a:spLocks noGrp="1" noRot="1" noChangeArrowheads="1"/>
          </p:cNvSpPr>
          <p:nvPr>
            <p:ph type="body" idx="1"/>
          </p:nvPr>
        </p:nvSpPr>
        <p:spPr/>
        <p:txBody>
          <a:bodyPr/>
          <a:lstStyle/>
          <a:p>
            <a:pPr eaLnBrk="1" hangingPunct="1">
              <a:lnSpc>
                <a:spcPct val="90000"/>
              </a:lnSpc>
              <a:defRPr/>
            </a:pPr>
            <a:r>
              <a:rPr lang="en-US" altLang="zh-CN" dirty="0" smtClean="0"/>
              <a:t>1.</a:t>
            </a:r>
            <a:r>
              <a:rPr lang="zh-CN" altLang="en-US" dirty="0" smtClean="0"/>
              <a:t>电路交换</a:t>
            </a:r>
          </a:p>
          <a:p>
            <a:pPr lvl="1" eaLnBrk="1" hangingPunct="1">
              <a:lnSpc>
                <a:spcPct val="90000"/>
              </a:lnSpc>
              <a:defRPr/>
            </a:pPr>
            <a:r>
              <a:rPr lang="zh-CN" altLang="en-US" b="1" dirty="0" smtClean="0">
                <a:solidFill>
                  <a:srgbClr val="FF0000"/>
                </a:solidFill>
              </a:rPr>
              <a:t>以电路联接为目的的交换方式</a:t>
            </a:r>
            <a:r>
              <a:rPr lang="zh-CN" altLang="en-US" b="1" dirty="0" smtClean="0"/>
              <a:t>是电路交换方式。电话网中就是采用电路交换方式。 </a:t>
            </a:r>
          </a:p>
          <a:p>
            <a:pPr>
              <a:defRPr/>
            </a:pPr>
            <a:r>
              <a:rPr lang="zh-CN" altLang="en-US" dirty="0" smtClean="0"/>
              <a:t>电路交换必定是面向连接的。 </a:t>
            </a:r>
          </a:p>
          <a:p>
            <a:pPr>
              <a:defRPr/>
            </a:pPr>
            <a:r>
              <a:rPr lang="zh-CN" altLang="en-US" dirty="0" smtClean="0"/>
              <a:t>电路交换的三个阶段：</a:t>
            </a:r>
          </a:p>
          <a:p>
            <a:pPr lvl="1">
              <a:defRPr/>
            </a:pPr>
            <a:r>
              <a:rPr lang="zh-CN" altLang="en-US" b="1" dirty="0" smtClean="0">
                <a:solidFill>
                  <a:srgbClr val="333399"/>
                </a:solidFill>
                <a:ea typeface="黑体" panose="02010609060101010101" pitchFamily="49" charset="-122"/>
              </a:rPr>
              <a:t>建立连接</a:t>
            </a:r>
          </a:p>
          <a:p>
            <a:pPr lvl="1">
              <a:defRPr/>
            </a:pPr>
            <a:r>
              <a:rPr lang="zh-CN" altLang="en-US" b="1" dirty="0" smtClean="0">
                <a:solidFill>
                  <a:srgbClr val="333399"/>
                </a:solidFill>
                <a:ea typeface="黑体" panose="02010609060101010101" pitchFamily="49" charset="-122"/>
              </a:rPr>
              <a:t>通信</a:t>
            </a:r>
          </a:p>
          <a:p>
            <a:pPr lvl="1">
              <a:defRPr/>
            </a:pPr>
            <a:r>
              <a:rPr lang="zh-CN" altLang="en-US" b="1" dirty="0" smtClean="0">
                <a:solidFill>
                  <a:srgbClr val="333399"/>
                </a:solidFill>
                <a:ea typeface="黑体" panose="02010609060101010101" pitchFamily="49" charset="-122"/>
              </a:rPr>
              <a:t>释放连接</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6C495F1-361F-4CEF-9D5D-9A424C632516}" type="slidenum">
              <a:rPr kumimoji="1" lang="en-US" altLang="zh-CN" sz="1400" b="1">
                <a:latin typeface="Times New Roman" panose="02020603050405020304" pitchFamily="18" charset="0"/>
              </a:rPr>
              <a:t>111</a:t>
            </a:fld>
            <a:endParaRPr kumimoji="1" lang="en-US" altLang="zh-CN" sz="1400" b="1">
              <a:latin typeface="Times New Roman" panose="02020603050405020304" pitchFamily="18" charset="0"/>
            </a:endParaRPr>
          </a:p>
        </p:txBody>
      </p:sp>
      <p:sp>
        <p:nvSpPr>
          <p:cNvPr id="574467" name="Rectangle 3"/>
          <p:cNvSpPr>
            <a:spLocks noGrp="1" noChangeArrowheads="1"/>
          </p:cNvSpPr>
          <p:nvPr>
            <p:ph type="body" idx="4294967295"/>
          </p:nvPr>
        </p:nvSpPr>
        <p:spPr>
          <a:xfrm>
            <a:off x="228600" y="876300"/>
            <a:ext cx="8742363" cy="3352800"/>
          </a:xfrm>
        </p:spPr>
        <p:txBody>
          <a:bodyPr/>
          <a:lstStyle/>
          <a:p>
            <a:pPr eaLnBrk="1" hangingPunct="1">
              <a:defRPr/>
            </a:pPr>
            <a:r>
              <a:rPr lang="zh-CN" altLang="en-US" sz="2400" dirty="0" smtClean="0">
                <a:solidFill>
                  <a:srgbClr val="993300"/>
                </a:solidFill>
              </a:rPr>
              <a:t>电路交换原理</a:t>
            </a:r>
            <a:r>
              <a:rPr lang="en-US" altLang="zh-CN" sz="2400" dirty="0" smtClean="0">
                <a:solidFill>
                  <a:srgbClr val="993300"/>
                </a:solidFill>
              </a:rPr>
              <a:t>: </a:t>
            </a:r>
            <a:r>
              <a:rPr lang="zh-CN" altLang="en-US" sz="2400" dirty="0" smtClean="0"/>
              <a:t>在传输数据之前，先</a:t>
            </a:r>
            <a:r>
              <a:rPr lang="zh-CN" altLang="en-US" sz="2400" dirty="0" smtClean="0">
                <a:solidFill>
                  <a:srgbClr val="FF0000"/>
                </a:solidFill>
              </a:rPr>
              <a:t>建立</a:t>
            </a:r>
            <a:r>
              <a:rPr lang="zh-CN" altLang="en-US" sz="2400" dirty="0" smtClean="0"/>
              <a:t>源和目的之间的</a:t>
            </a:r>
            <a:r>
              <a:rPr lang="zh-CN" altLang="en-US" sz="2400" dirty="0" smtClean="0">
                <a:solidFill>
                  <a:srgbClr val="FF0000"/>
                </a:solidFill>
              </a:rPr>
              <a:t>电路连接</a:t>
            </a:r>
            <a:r>
              <a:rPr lang="zh-CN" altLang="en-US" sz="2400" dirty="0" smtClean="0"/>
              <a:t>，建立连接之后，不论有无数据传输，连接都被</a:t>
            </a:r>
            <a:r>
              <a:rPr lang="zh-CN" altLang="en-US" sz="2400" dirty="0" smtClean="0">
                <a:solidFill>
                  <a:srgbClr val="FF0000"/>
                </a:solidFill>
              </a:rPr>
              <a:t>独占</a:t>
            </a:r>
            <a:r>
              <a:rPr lang="zh-CN" altLang="en-US" sz="2400" dirty="0" smtClean="0"/>
              <a:t>。传输结束后，要</a:t>
            </a:r>
            <a:r>
              <a:rPr lang="zh-CN" altLang="en-US" sz="2400" dirty="0" smtClean="0">
                <a:solidFill>
                  <a:srgbClr val="FF0000"/>
                </a:solidFill>
              </a:rPr>
              <a:t>释放连接</a:t>
            </a:r>
            <a:r>
              <a:rPr lang="zh-CN" altLang="en-US" sz="2400" dirty="0" smtClean="0"/>
              <a:t>。</a:t>
            </a:r>
          </a:p>
          <a:p>
            <a:pPr eaLnBrk="1" hangingPunct="1">
              <a:defRPr/>
            </a:pPr>
            <a:r>
              <a:rPr lang="zh-CN" altLang="en-US" sz="2400" dirty="0" smtClean="0"/>
              <a:t>通话的全部时间内，通话的两个用户</a:t>
            </a:r>
            <a:r>
              <a:rPr lang="zh-CN" altLang="en-US" sz="2400" dirty="0" smtClean="0">
                <a:solidFill>
                  <a:srgbClr val="E83410"/>
                </a:solidFill>
              </a:rPr>
              <a:t>始终占用</a:t>
            </a:r>
            <a:r>
              <a:rPr lang="zh-CN" altLang="en-US" sz="2400" dirty="0" smtClean="0"/>
              <a:t>端到端的固定传输带宽</a:t>
            </a:r>
            <a:r>
              <a:rPr lang="en-US" altLang="zh-CN" sz="2400" dirty="0" smtClean="0"/>
              <a:t>(</a:t>
            </a:r>
            <a:r>
              <a:rPr lang="zh-CN" altLang="en-US" sz="2400" dirty="0" smtClean="0"/>
              <a:t>线路、频带或时隙等），所传输数据直接沿固定的物理路径传输，</a:t>
            </a:r>
            <a:r>
              <a:rPr lang="zh-CN" altLang="en-US" sz="2400" dirty="0" smtClean="0">
                <a:solidFill>
                  <a:srgbClr val="FF0000"/>
                </a:solidFill>
              </a:rPr>
              <a:t>不会排队等待</a:t>
            </a:r>
            <a:r>
              <a:rPr lang="zh-CN" altLang="en-US" sz="2400" dirty="0" smtClean="0"/>
              <a:t>。</a:t>
            </a:r>
            <a:endParaRPr lang="zh-CN" altLang="en-US" sz="2400" dirty="0" smtClean="0">
              <a:solidFill>
                <a:srgbClr val="993300"/>
              </a:solidFill>
            </a:endParaRPr>
          </a:p>
          <a:p>
            <a:pPr eaLnBrk="1" hangingPunct="1">
              <a:defRPr/>
            </a:pPr>
            <a:r>
              <a:rPr lang="zh-CN" altLang="en-US" sz="2400" dirty="0" smtClean="0">
                <a:solidFill>
                  <a:srgbClr val="993300"/>
                </a:solidFill>
              </a:rPr>
              <a:t>面向连接的方式：</a:t>
            </a:r>
            <a:r>
              <a:rPr lang="zh-CN" altLang="en-US" sz="2400" i="1" dirty="0" smtClean="0"/>
              <a:t>建立连接</a:t>
            </a:r>
            <a:r>
              <a:rPr lang="en-US" altLang="zh-CN" sz="2400" i="1" dirty="0" smtClean="0"/>
              <a:t>——</a:t>
            </a:r>
            <a:r>
              <a:rPr lang="zh-CN" altLang="en-US" sz="2400" i="1" dirty="0" smtClean="0"/>
              <a:t>传输</a:t>
            </a:r>
            <a:r>
              <a:rPr lang="en-US" altLang="zh-CN" sz="2400" i="1" dirty="0" smtClean="0"/>
              <a:t>——</a:t>
            </a:r>
            <a:r>
              <a:rPr lang="zh-CN" altLang="en-US" sz="2400" i="1" dirty="0" smtClean="0"/>
              <a:t>释放连接</a:t>
            </a:r>
            <a:endParaRPr lang="zh-CN" altLang="en-US" sz="2400" dirty="0" smtClean="0"/>
          </a:p>
          <a:p>
            <a:pPr eaLnBrk="1" hangingPunct="1">
              <a:defRPr/>
            </a:pPr>
            <a:endParaRPr lang="en-US" altLang="zh-CN" sz="2400" dirty="0" smtClean="0"/>
          </a:p>
        </p:txBody>
      </p:sp>
      <p:sp>
        <p:nvSpPr>
          <p:cNvPr id="574468" name="Rectangle 4"/>
          <p:cNvSpPr>
            <a:spLocks noChangeArrowheads="1"/>
          </p:cNvSpPr>
          <p:nvPr/>
        </p:nvSpPr>
        <p:spPr bwMode="auto">
          <a:xfrm>
            <a:off x="533400" y="54864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69" name="Rectangle 5"/>
          <p:cNvSpPr>
            <a:spLocks noChangeArrowheads="1"/>
          </p:cNvSpPr>
          <p:nvPr/>
        </p:nvSpPr>
        <p:spPr bwMode="auto">
          <a:xfrm>
            <a:off x="838200" y="5410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0" name="Rectangle 6"/>
          <p:cNvSpPr>
            <a:spLocks noChangeArrowheads="1"/>
          </p:cNvSpPr>
          <p:nvPr/>
        </p:nvSpPr>
        <p:spPr bwMode="auto">
          <a:xfrm>
            <a:off x="2362200" y="51816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1" name="Rectangle 7"/>
          <p:cNvSpPr>
            <a:spLocks noChangeArrowheads="1"/>
          </p:cNvSpPr>
          <p:nvPr/>
        </p:nvSpPr>
        <p:spPr bwMode="auto">
          <a:xfrm>
            <a:off x="3124200" y="53340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2" name="Rectangle 8"/>
          <p:cNvSpPr>
            <a:spLocks noChangeArrowheads="1"/>
          </p:cNvSpPr>
          <p:nvPr/>
        </p:nvSpPr>
        <p:spPr bwMode="auto">
          <a:xfrm>
            <a:off x="3733800" y="42291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3" name="Rectangle 9"/>
          <p:cNvSpPr>
            <a:spLocks noChangeArrowheads="1"/>
          </p:cNvSpPr>
          <p:nvPr/>
        </p:nvSpPr>
        <p:spPr bwMode="auto">
          <a:xfrm>
            <a:off x="4038600" y="56388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4" name="Rectangle 10"/>
          <p:cNvSpPr>
            <a:spLocks noChangeArrowheads="1"/>
          </p:cNvSpPr>
          <p:nvPr/>
        </p:nvSpPr>
        <p:spPr bwMode="auto">
          <a:xfrm>
            <a:off x="5029200" y="59436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5" name="Rectangle 11"/>
          <p:cNvSpPr>
            <a:spLocks noChangeArrowheads="1"/>
          </p:cNvSpPr>
          <p:nvPr/>
        </p:nvSpPr>
        <p:spPr bwMode="auto">
          <a:xfrm>
            <a:off x="6019800" y="59436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6" name="Rectangle 12"/>
          <p:cNvSpPr>
            <a:spLocks noChangeArrowheads="1"/>
          </p:cNvSpPr>
          <p:nvPr/>
        </p:nvSpPr>
        <p:spPr bwMode="auto">
          <a:xfrm>
            <a:off x="6400800" y="56388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7" name="Rectangle 13"/>
          <p:cNvSpPr>
            <a:spLocks noChangeArrowheads="1"/>
          </p:cNvSpPr>
          <p:nvPr/>
        </p:nvSpPr>
        <p:spPr bwMode="auto">
          <a:xfrm>
            <a:off x="6858000" y="53340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8" name="Rectangle 14"/>
          <p:cNvSpPr>
            <a:spLocks noChangeArrowheads="1"/>
          </p:cNvSpPr>
          <p:nvPr/>
        </p:nvSpPr>
        <p:spPr bwMode="auto">
          <a:xfrm>
            <a:off x="7924800" y="5029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479" name="Rectangle 15"/>
          <p:cNvSpPr>
            <a:spLocks noChangeArrowheads="1"/>
          </p:cNvSpPr>
          <p:nvPr/>
        </p:nvSpPr>
        <p:spPr bwMode="auto">
          <a:xfrm>
            <a:off x="8458200" y="48768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9408" name="Line 16"/>
          <p:cNvSpPr>
            <a:spLocks noChangeShapeType="1"/>
          </p:cNvSpPr>
          <p:nvPr/>
        </p:nvSpPr>
        <p:spPr bwMode="auto">
          <a:xfrm flipV="1">
            <a:off x="2022475" y="4508500"/>
            <a:ext cx="1223963" cy="576263"/>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09" name="Line 17"/>
          <p:cNvSpPr>
            <a:spLocks noChangeShapeType="1"/>
          </p:cNvSpPr>
          <p:nvPr/>
        </p:nvSpPr>
        <p:spPr bwMode="auto">
          <a:xfrm>
            <a:off x="3822700" y="4508500"/>
            <a:ext cx="1512888" cy="730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0" name="Line 18"/>
          <p:cNvSpPr>
            <a:spLocks noChangeShapeType="1"/>
          </p:cNvSpPr>
          <p:nvPr/>
        </p:nvSpPr>
        <p:spPr bwMode="auto">
          <a:xfrm>
            <a:off x="5767388" y="4581525"/>
            <a:ext cx="1511300" cy="6477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1" name="Line 19"/>
          <p:cNvSpPr>
            <a:spLocks noChangeShapeType="1"/>
          </p:cNvSpPr>
          <p:nvPr/>
        </p:nvSpPr>
        <p:spPr bwMode="auto">
          <a:xfrm>
            <a:off x="1878013" y="5229225"/>
            <a:ext cx="1008062" cy="10795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2" name="Line 20"/>
          <p:cNvSpPr>
            <a:spLocks noChangeShapeType="1"/>
          </p:cNvSpPr>
          <p:nvPr/>
        </p:nvSpPr>
        <p:spPr bwMode="auto">
          <a:xfrm flipV="1">
            <a:off x="3390900" y="6237288"/>
            <a:ext cx="2016125" cy="71437"/>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3" name="Line 21"/>
          <p:cNvSpPr>
            <a:spLocks noChangeShapeType="1"/>
          </p:cNvSpPr>
          <p:nvPr/>
        </p:nvSpPr>
        <p:spPr bwMode="auto">
          <a:xfrm>
            <a:off x="3535363" y="4581525"/>
            <a:ext cx="1943100" cy="1655763"/>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4" name="Line 22"/>
          <p:cNvSpPr>
            <a:spLocks noChangeShapeType="1"/>
          </p:cNvSpPr>
          <p:nvPr/>
        </p:nvSpPr>
        <p:spPr bwMode="auto">
          <a:xfrm flipV="1">
            <a:off x="5694363" y="5229225"/>
            <a:ext cx="1584325" cy="10795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5" name="Line 23"/>
          <p:cNvSpPr>
            <a:spLocks noChangeShapeType="1"/>
          </p:cNvSpPr>
          <p:nvPr/>
        </p:nvSpPr>
        <p:spPr bwMode="auto">
          <a:xfrm>
            <a:off x="1951038" y="5157788"/>
            <a:ext cx="3311525" cy="1008062"/>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6" name="Text Box 24"/>
          <p:cNvSpPr txBox="1">
            <a:spLocks noChangeArrowheads="1"/>
          </p:cNvSpPr>
          <p:nvPr/>
        </p:nvSpPr>
        <p:spPr bwMode="auto">
          <a:xfrm>
            <a:off x="654050" y="4076700"/>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17" name="Text Box 25"/>
          <p:cNvSpPr txBox="1">
            <a:spLocks noChangeArrowheads="1"/>
          </p:cNvSpPr>
          <p:nvPr/>
        </p:nvSpPr>
        <p:spPr bwMode="auto">
          <a:xfrm>
            <a:off x="8310563" y="4652963"/>
            <a:ext cx="625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18" name="Text Box 26"/>
          <p:cNvSpPr txBox="1">
            <a:spLocks noChangeArrowheads="1"/>
          </p:cNvSpPr>
          <p:nvPr/>
        </p:nvSpPr>
        <p:spPr bwMode="auto">
          <a:xfrm>
            <a:off x="366713" y="39338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3399"/>
                </a:solidFill>
                <a:latin typeface="Times New Roman" panose="02020603050405020304" pitchFamily="18" charset="0"/>
                <a:ea typeface="黑体" panose="02010609060101010101" pitchFamily="49" charset="-122"/>
              </a:rPr>
              <a:t>A</a:t>
            </a:r>
          </a:p>
        </p:txBody>
      </p:sp>
      <p:grpSp>
        <p:nvGrpSpPr>
          <p:cNvPr id="59419" name="Group 27"/>
          <p:cNvGrpSpPr/>
          <p:nvPr/>
        </p:nvGrpSpPr>
        <p:grpSpPr bwMode="auto">
          <a:xfrm>
            <a:off x="5046663" y="5949950"/>
            <a:ext cx="950912" cy="511175"/>
            <a:chOff x="2462" y="1772"/>
            <a:chExt cx="599" cy="322"/>
          </a:xfrm>
        </p:grpSpPr>
        <p:sp>
          <p:nvSpPr>
            <p:cNvPr id="59464" name="AutoShape 28"/>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65" name="Text Box 29"/>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grpSp>
        <p:nvGrpSpPr>
          <p:cNvPr id="59420" name="Group 30"/>
          <p:cNvGrpSpPr/>
          <p:nvPr/>
        </p:nvGrpSpPr>
        <p:grpSpPr bwMode="auto">
          <a:xfrm>
            <a:off x="2670175" y="6092825"/>
            <a:ext cx="950913" cy="511175"/>
            <a:chOff x="2462" y="1772"/>
            <a:chExt cx="599" cy="322"/>
          </a:xfrm>
        </p:grpSpPr>
        <p:sp>
          <p:nvSpPr>
            <p:cNvPr id="59462" name="AutoShape 31"/>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63" name="Text Box 32"/>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grpSp>
        <p:nvGrpSpPr>
          <p:cNvPr id="59421" name="Group 33"/>
          <p:cNvGrpSpPr/>
          <p:nvPr/>
        </p:nvGrpSpPr>
        <p:grpSpPr bwMode="auto">
          <a:xfrm>
            <a:off x="3030538" y="4221163"/>
            <a:ext cx="950912" cy="511175"/>
            <a:chOff x="2462" y="1772"/>
            <a:chExt cx="599" cy="322"/>
          </a:xfrm>
        </p:grpSpPr>
        <p:sp>
          <p:nvSpPr>
            <p:cNvPr id="59460" name="AutoShape 34"/>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61" name="Text Box 35"/>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grpSp>
        <p:nvGrpSpPr>
          <p:cNvPr id="59422" name="Group 36"/>
          <p:cNvGrpSpPr/>
          <p:nvPr/>
        </p:nvGrpSpPr>
        <p:grpSpPr bwMode="auto">
          <a:xfrm>
            <a:off x="5119688" y="4292600"/>
            <a:ext cx="950912" cy="511175"/>
            <a:chOff x="2462" y="1772"/>
            <a:chExt cx="599" cy="322"/>
          </a:xfrm>
        </p:grpSpPr>
        <p:sp>
          <p:nvSpPr>
            <p:cNvPr id="59458" name="AutoShape 37"/>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59" name="Text Box 38"/>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sp>
        <p:nvSpPr>
          <p:cNvPr id="59423" name="Text Box 39"/>
          <p:cNvSpPr txBox="1">
            <a:spLocks noChangeArrowheads="1"/>
          </p:cNvSpPr>
          <p:nvPr/>
        </p:nvSpPr>
        <p:spPr bwMode="auto">
          <a:xfrm>
            <a:off x="7812088" y="4149725"/>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4" name="Text Box 40"/>
          <p:cNvSpPr txBox="1">
            <a:spLocks noChangeArrowheads="1"/>
          </p:cNvSpPr>
          <p:nvPr/>
        </p:nvSpPr>
        <p:spPr bwMode="auto">
          <a:xfrm>
            <a:off x="8345488" y="5445125"/>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5" name="Text Box 41"/>
          <p:cNvSpPr txBox="1">
            <a:spLocks noChangeArrowheads="1"/>
          </p:cNvSpPr>
          <p:nvPr/>
        </p:nvSpPr>
        <p:spPr bwMode="auto">
          <a:xfrm>
            <a:off x="7783513" y="6092825"/>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6" name="Text Box 42"/>
          <p:cNvSpPr txBox="1">
            <a:spLocks noChangeArrowheads="1"/>
          </p:cNvSpPr>
          <p:nvPr/>
        </p:nvSpPr>
        <p:spPr bwMode="auto">
          <a:xfrm>
            <a:off x="222250" y="4652963"/>
            <a:ext cx="625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7" name="Text Box 43"/>
          <p:cNvSpPr txBox="1">
            <a:spLocks noChangeArrowheads="1"/>
          </p:cNvSpPr>
          <p:nvPr/>
        </p:nvSpPr>
        <p:spPr bwMode="auto">
          <a:xfrm>
            <a:off x="304800" y="5410200"/>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8" name="Text Box 44"/>
          <p:cNvSpPr txBox="1">
            <a:spLocks noChangeArrowheads="1"/>
          </p:cNvSpPr>
          <p:nvPr/>
        </p:nvSpPr>
        <p:spPr bwMode="auto">
          <a:xfrm>
            <a:off x="654050" y="6092825"/>
            <a:ext cx="625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a:solidFill>
                  <a:srgbClr val="000000"/>
                </a:solidFill>
                <a:latin typeface="Wingdings" panose="05000000000000000000" pitchFamily="2" charset="2"/>
                <a:ea typeface="黑体" panose="02010609060101010101" pitchFamily="49" charset="-122"/>
              </a:rPr>
              <a:t>(</a:t>
            </a:r>
          </a:p>
        </p:txBody>
      </p:sp>
      <p:sp>
        <p:nvSpPr>
          <p:cNvPr id="59429" name="Freeform 45"/>
          <p:cNvSpPr/>
          <p:nvPr/>
        </p:nvSpPr>
        <p:spPr bwMode="auto">
          <a:xfrm>
            <a:off x="1014413" y="4437063"/>
            <a:ext cx="712787" cy="668337"/>
          </a:xfrm>
          <a:custGeom>
            <a:avLst/>
            <a:gdLst>
              <a:gd name="T0" fmla="*/ 2147483647 w 449"/>
              <a:gd name="T1" fmla="*/ 2147483647 h 421"/>
              <a:gd name="T2" fmla="*/ 0 w 449"/>
              <a:gd name="T3" fmla="*/ 0 h 421"/>
              <a:gd name="T4" fmla="*/ 0 60000 65536"/>
              <a:gd name="T5" fmla="*/ 0 60000 65536"/>
              <a:gd name="T6" fmla="*/ 0 w 449"/>
              <a:gd name="T7" fmla="*/ 0 h 421"/>
              <a:gd name="T8" fmla="*/ 449 w 449"/>
              <a:gd name="T9" fmla="*/ 421 h 421"/>
            </a:gdLst>
            <a:ahLst/>
            <a:cxnLst>
              <a:cxn ang="T4">
                <a:pos x="T0" y="T1"/>
              </a:cxn>
              <a:cxn ang="T5">
                <a:pos x="T2" y="T3"/>
              </a:cxn>
            </a:cxnLst>
            <a:rect l="T6" t="T7" r="T8" b="T9"/>
            <a:pathLst>
              <a:path w="449" h="421">
                <a:moveTo>
                  <a:pt x="449" y="421"/>
                </a:moveTo>
                <a:lnTo>
                  <a:pt x="0" y="0"/>
                </a:lnTo>
              </a:path>
            </a:pathLst>
          </a:custGeom>
          <a:noFill/>
          <a:ln w="28575">
            <a:solidFill>
              <a:srgbClr val="3333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30" name="Freeform 46"/>
          <p:cNvSpPr/>
          <p:nvPr/>
        </p:nvSpPr>
        <p:spPr bwMode="auto">
          <a:xfrm>
            <a:off x="582613" y="5013325"/>
            <a:ext cx="1449387" cy="219075"/>
          </a:xfrm>
          <a:custGeom>
            <a:avLst/>
            <a:gdLst>
              <a:gd name="T0" fmla="*/ 0 w 913"/>
              <a:gd name="T1" fmla="*/ 0 h 138"/>
              <a:gd name="T2" fmla="*/ 2147483647 w 913"/>
              <a:gd name="T3" fmla="*/ 2147483647 h 138"/>
              <a:gd name="T4" fmla="*/ 0 60000 65536"/>
              <a:gd name="T5" fmla="*/ 0 60000 65536"/>
              <a:gd name="T6" fmla="*/ 0 w 913"/>
              <a:gd name="T7" fmla="*/ 0 h 138"/>
              <a:gd name="T8" fmla="*/ 913 w 913"/>
              <a:gd name="T9" fmla="*/ 138 h 138"/>
            </a:gdLst>
            <a:ahLst/>
            <a:cxnLst>
              <a:cxn ang="T4">
                <a:pos x="T0" y="T1"/>
              </a:cxn>
              <a:cxn ang="T5">
                <a:pos x="T2" y="T3"/>
              </a:cxn>
            </a:cxnLst>
            <a:rect l="T6" t="T7" r="T8" b="T9"/>
            <a:pathLst>
              <a:path w="913" h="138">
                <a:moveTo>
                  <a:pt x="0" y="0"/>
                </a:moveTo>
                <a:lnTo>
                  <a:pt x="913" y="138"/>
                </a:lnTo>
              </a:path>
            </a:pathLst>
          </a:custGeom>
          <a:noFill/>
          <a:ln w="28575">
            <a:solidFill>
              <a:srgbClr val="3333CC"/>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31" name="Line 47"/>
          <p:cNvSpPr>
            <a:spLocks noChangeShapeType="1"/>
          </p:cNvSpPr>
          <p:nvPr/>
        </p:nvSpPr>
        <p:spPr bwMode="auto">
          <a:xfrm flipV="1">
            <a:off x="582613" y="5300663"/>
            <a:ext cx="1295400" cy="433387"/>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32" name="Line 48"/>
          <p:cNvSpPr>
            <a:spLocks noChangeShapeType="1"/>
          </p:cNvSpPr>
          <p:nvPr/>
        </p:nvSpPr>
        <p:spPr bwMode="auto">
          <a:xfrm flipV="1">
            <a:off x="942975" y="5300663"/>
            <a:ext cx="935038" cy="1081087"/>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9433" name="Group 49"/>
          <p:cNvGrpSpPr/>
          <p:nvPr/>
        </p:nvGrpSpPr>
        <p:grpSpPr bwMode="auto">
          <a:xfrm>
            <a:off x="1374775" y="4868863"/>
            <a:ext cx="950913" cy="511175"/>
            <a:chOff x="2462" y="1772"/>
            <a:chExt cx="599" cy="322"/>
          </a:xfrm>
        </p:grpSpPr>
        <p:sp>
          <p:nvSpPr>
            <p:cNvPr id="59456" name="AutoShape 50"/>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57" name="Text Box 51"/>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sp>
        <p:nvSpPr>
          <p:cNvPr id="59434" name="Line 52"/>
          <p:cNvSpPr>
            <a:spLocks noChangeShapeType="1"/>
          </p:cNvSpPr>
          <p:nvPr/>
        </p:nvSpPr>
        <p:spPr bwMode="auto">
          <a:xfrm flipH="1">
            <a:off x="7351713" y="4437063"/>
            <a:ext cx="863600" cy="863600"/>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35" name="Line 53"/>
          <p:cNvSpPr>
            <a:spLocks noChangeShapeType="1"/>
          </p:cNvSpPr>
          <p:nvPr/>
        </p:nvSpPr>
        <p:spPr bwMode="auto">
          <a:xfrm flipV="1">
            <a:off x="7351713" y="5013325"/>
            <a:ext cx="1223962" cy="287338"/>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36" name="Line 54"/>
          <p:cNvSpPr>
            <a:spLocks noChangeShapeType="1"/>
          </p:cNvSpPr>
          <p:nvPr/>
        </p:nvSpPr>
        <p:spPr bwMode="auto">
          <a:xfrm>
            <a:off x="7494588" y="5300663"/>
            <a:ext cx="1152525" cy="504825"/>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37" name="Line 55"/>
          <p:cNvSpPr>
            <a:spLocks noChangeShapeType="1"/>
          </p:cNvSpPr>
          <p:nvPr/>
        </p:nvSpPr>
        <p:spPr bwMode="auto">
          <a:xfrm>
            <a:off x="7351713" y="5373688"/>
            <a:ext cx="719137" cy="1008062"/>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9438" name="Group 56"/>
          <p:cNvGrpSpPr/>
          <p:nvPr/>
        </p:nvGrpSpPr>
        <p:grpSpPr bwMode="auto">
          <a:xfrm>
            <a:off x="6846888" y="4941888"/>
            <a:ext cx="950912" cy="511175"/>
            <a:chOff x="2462" y="1772"/>
            <a:chExt cx="599" cy="322"/>
          </a:xfrm>
        </p:grpSpPr>
        <p:sp>
          <p:nvSpPr>
            <p:cNvPr id="59454" name="AutoShape 57"/>
            <p:cNvSpPr>
              <a:spLocks noChangeArrowheads="1"/>
            </p:cNvSpPr>
            <p:nvPr/>
          </p:nvSpPr>
          <p:spPr bwMode="auto">
            <a:xfrm>
              <a:off x="2485" y="1772"/>
              <a:ext cx="576" cy="322"/>
            </a:xfrm>
            <a:prstGeom prst="cube">
              <a:avLst>
                <a:gd name="adj" fmla="val 25000"/>
              </a:avLst>
            </a:prstGeom>
            <a:solidFill>
              <a:srgbClr val="FFFF66"/>
            </a:solidFill>
            <a:ln w="9525">
              <a:solidFill>
                <a:srgbClr val="000000"/>
              </a:solidFill>
              <a:miter lim="800000"/>
            </a:ln>
          </p:spPr>
          <p:txBody>
            <a:bodyPr wrap="none" anchor="ctr"/>
            <a:lstStyle/>
            <a:p>
              <a:pPr algn="ctr"/>
              <a:endParaRPr lang="zh-CN" altLang="zh-CN">
                <a:solidFill>
                  <a:srgbClr val="000000"/>
                </a:solidFill>
                <a:ea typeface="黑体" panose="02010609060101010101" pitchFamily="49" charset="-122"/>
              </a:endParaRPr>
            </a:p>
          </p:txBody>
        </p:sp>
        <p:sp>
          <p:nvSpPr>
            <p:cNvPr id="59455" name="Text Box 58"/>
            <p:cNvSpPr txBox="1">
              <a:spLocks noChangeArrowheads="1"/>
            </p:cNvSpPr>
            <p:nvPr/>
          </p:nvSpPr>
          <p:spPr bwMode="auto">
            <a:xfrm>
              <a:off x="2462" y="185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00000"/>
                  </a:solidFill>
                  <a:latin typeface="Times New Roman" panose="02020603050405020304" pitchFamily="18" charset="0"/>
                  <a:ea typeface="黑体" panose="02010609060101010101" pitchFamily="49" charset="-122"/>
                </a:rPr>
                <a:t>交换机</a:t>
              </a:r>
            </a:p>
          </p:txBody>
        </p:sp>
      </p:grpSp>
      <p:sp>
        <p:nvSpPr>
          <p:cNvPr id="59439" name="Text Box 59"/>
          <p:cNvSpPr txBox="1">
            <a:spLocks noChangeArrowheads="1"/>
          </p:cNvSpPr>
          <p:nvPr/>
        </p:nvSpPr>
        <p:spPr bwMode="auto">
          <a:xfrm>
            <a:off x="77788" y="44370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3399"/>
                </a:solidFill>
                <a:latin typeface="Times New Roman" panose="02020603050405020304" pitchFamily="18" charset="0"/>
                <a:ea typeface="黑体" panose="02010609060101010101" pitchFamily="49" charset="-122"/>
              </a:rPr>
              <a:t>B</a:t>
            </a:r>
          </a:p>
        </p:txBody>
      </p:sp>
      <p:sp>
        <p:nvSpPr>
          <p:cNvPr id="59440" name="Text Box 60"/>
          <p:cNvSpPr txBox="1">
            <a:spLocks noChangeArrowheads="1"/>
          </p:cNvSpPr>
          <p:nvPr/>
        </p:nvSpPr>
        <p:spPr bwMode="auto">
          <a:xfrm>
            <a:off x="34925" y="53736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3399"/>
                </a:solidFill>
                <a:latin typeface="Times New Roman" panose="02020603050405020304" pitchFamily="18" charset="0"/>
                <a:ea typeface="黑体" panose="02010609060101010101" pitchFamily="49" charset="-122"/>
              </a:rPr>
              <a:t>C</a:t>
            </a:r>
          </a:p>
        </p:txBody>
      </p:sp>
      <p:sp>
        <p:nvSpPr>
          <p:cNvPr id="59441" name="Text Box 61"/>
          <p:cNvSpPr txBox="1">
            <a:spLocks noChangeArrowheads="1"/>
          </p:cNvSpPr>
          <p:nvPr/>
        </p:nvSpPr>
        <p:spPr bwMode="auto">
          <a:xfrm>
            <a:off x="8675688" y="4365625"/>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3399"/>
                </a:solidFill>
                <a:latin typeface="Times New Roman" panose="02020603050405020304" pitchFamily="18" charset="0"/>
                <a:ea typeface="黑体" panose="02010609060101010101" pitchFamily="49" charset="-122"/>
              </a:rPr>
              <a:t>D</a:t>
            </a:r>
          </a:p>
        </p:txBody>
      </p:sp>
      <p:sp>
        <p:nvSpPr>
          <p:cNvPr id="574526" name="Freeform 62"/>
          <p:cNvSpPr/>
          <p:nvPr/>
        </p:nvSpPr>
        <p:spPr bwMode="auto">
          <a:xfrm>
            <a:off x="762000" y="5029200"/>
            <a:ext cx="7823200" cy="1301750"/>
          </a:xfrm>
          <a:custGeom>
            <a:avLst/>
            <a:gdLst>
              <a:gd name="T0" fmla="*/ 0 w 4928"/>
              <a:gd name="T1" fmla="*/ 2147483647 h 820"/>
              <a:gd name="T2" fmla="*/ 2147483647 w 4928"/>
              <a:gd name="T3" fmla="*/ 2147483647 h 820"/>
              <a:gd name="T4" fmla="*/ 2147483647 w 4928"/>
              <a:gd name="T5" fmla="*/ 2147483647 h 820"/>
              <a:gd name="T6" fmla="*/ 2147483647 w 4928"/>
              <a:gd name="T7" fmla="*/ 2147483647 h 820"/>
              <a:gd name="T8" fmla="*/ 2147483647 w 4928"/>
              <a:gd name="T9" fmla="*/ 0 h 820"/>
              <a:gd name="T10" fmla="*/ 0 60000 65536"/>
              <a:gd name="T11" fmla="*/ 0 60000 65536"/>
              <a:gd name="T12" fmla="*/ 0 60000 65536"/>
              <a:gd name="T13" fmla="*/ 0 60000 65536"/>
              <a:gd name="T14" fmla="*/ 0 60000 65536"/>
              <a:gd name="T15" fmla="*/ 0 w 4928"/>
              <a:gd name="T16" fmla="*/ 0 h 820"/>
              <a:gd name="T17" fmla="*/ 4928 w 4928"/>
              <a:gd name="T18" fmla="*/ 820 h 820"/>
            </a:gdLst>
            <a:ahLst/>
            <a:cxnLst>
              <a:cxn ang="T10">
                <a:pos x="T0" y="T1"/>
              </a:cxn>
              <a:cxn ang="T11">
                <a:pos x="T2" y="T3"/>
              </a:cxn>
              <a:cxn ang="T12">
                <a:pos x="T4" y="T5"/>
              </a:cxn>
              <a:cxn ang="T13">
                <a:pos x="T6" y="T7"/>
              </a:cxn>
              <a:cxn ang="T14">
                <a:pos x="T8" y="T9"/>
              </a:cxn>
            </a:cxnLst>
            <a:rect l="T15" t="T16" r="T17" b="T18"/>
            <a:pathLst>
              <a:path w="4928" h="820">
                <a:moveTo>
                  <a:pt x="0" y="421"/>
                </a:moveTo>
                <a:lnTo>
                  <a:pt x="817" y="140"/>
                </a:lnTo>
                <a:lnTo>
                  <a:pt x="3130" y="820"/>
                </a:lnTo>
                <a:lnTo>
                  <a:pt x="4079" y="192"/>
                </a:lnTo>
                <a:lnTo>
                  <a:pt x="4928" y="0"/>
                </a:lnTo>
              </a:path>
            </a:pathLst>
          </a:custGeom>
          <a:noFill/>
          <a:ln w="57150">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27" name="Freeform 63"/>
          <p:cNvSpPr/>
          <p:nvPr/>
        </p:nvSpPr>
        <p:spPr bwMode="auto">
          <a:xfrm>
            <a:off x="1044575" y="4470400"/>
            <a:ext cx="696913" cy="668338"/>
          </a:xfrm>
          <a:custGeom>
            <a:avLst/>
            <a:gdLst>
              <a:gd name="T0" fmla="*/ 0 w 439"/>
              <a:gd name="T1" fmla="*/ 0 h 421"/>
              <a:gd name="T2" fmla="*/ 2147483647 w 439"/>
              <a:gd name="T3" fmla="*/ 2147483647 h 421"/>
              <a:gd name="T4" fmla="*/ 0 60000 65536"/>
              <a:gd name="T5" fmla="*/ 0 60000 65536"/>
              <a:gd name="T6" fmla="*/ 0 w 439"/>
              <a:gd name="T7" fmla="*/ 0 h 421"/>
              <a:gd name="T8" fmla="*/ 439 w 439"/>
              <a:gd name="T9" fmla="*/ 421 h 421"/>
            </a:gdLst>
            <a:ahLst/>
            <a:cxnLst>
              <a:cxn ang="T4">
                <a:pos x="T0" y="T1"/>
              </a:cxn>
              <a:cxn ang="T5">
                <a:pos x="T2" y="T3"/>
              </a:cxn>
            </a:cxnLst>
            <a:rect l="T6" t="T7" r="T8" b="T9"/>
            <a:pathLst>
              <a:path w="439" h="421">
                <a:moveTo>
                  <a:pt x="0" y="0"/>
                </a:moveTo>
                <a:lnTo>
                  <a:pt x="439" y="421"/>
                </a:lnTo>
              </a:path>
            </a:pathLst>
          </a:custGeom>
          <a:noFill/>
          <a:ln w="57150">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28" name="Freeform 64"/>
          <p:cNvSpPr/>
          <p:nvPr/>
        </p:nvSpPr>
        <p:spPr bwMode="auto">
          <a:xfrm>
            <a:off x="638175" y="5037138"/>
            <a:ext cx="1089025" cy="119062"/>
          </a:xfrm>
          <a:custGeom>
            <a:avLst/>
            <a:gdLst>
              <a:gd name="T0" fmla="*/ 2147483647 w 686"/>
              <a:gd name="T1" fmla="*/ 2147483647 h 75"/>
              <a:gd name="T2" fmla="*/ 0 w 686"/>
              <a:gd name="T3" fmla="*/ 0 h 75"/>
              <a:gd name="T4" fmla="*/ 0 60000 65536"/>
              <a:gd name="T5" fmla="*/ 0 60000 65536"/>
              <a:gd name="T6" fmla="*/ 0 w 686"/>
              <a:gd name="T7" fmla="*/ 0 h 75"/>
              <a:gd name="T8" fmla="*/ 686 w 686"/>
              <a:gd name="T9" fmla="*/ 75 h 75"/>
            </a:gdLst>
            <a:ahLst/>
            <a:cxnLst>
              <a:cxn ang="T4">
                <a:pos x="T0" y="T1"/>
              </a:cxn>
              <a:cxn ang="T5">
                <a:pos x="T2" y="T3"/>
              </a:cxn>
            </a:cxnLst>
            <a:rect l="T6" t="T7" r="T8" b="T9"/>
            <a:pathLst>
              <a:path w="686" h="75">
                <a:moveTo>
                  <a:pt x="686" y="75"/>
                </a:moveTo>
                <a:lnTo>
                  <a:pt x="0" y="0"/>
                </a:lnTo>
              </a:path>
            </a:pathLst>
          </a:custGeom>
          <a:noFill/>
          <a:ln w="57150">
            <a:solidFill>
              <a:srgbClr val="FF33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4529" name="Rectangle 65"/>
          <p:cNvSpPr>
            <a:spLocks noChangeArrowheads="1"/>
          </p:cNvSpPr>
          <p:nvPr/>
        </p:nvSpPr>
        <p:spPr bwMode="auto">
          <a:xfrm>
            <a:off x="990600" y="5410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0" name="Rectangle 66"/>
          <p:cNvSpPr>
            <a:spLocks noChangeArrowheads="1"/>
          </p:cNvSpPr>
          <p:nvPr/>
        </p:nvSpPr>
        <p:spPr bwMode="auto">
          <a:xfrm>
            <a:off x="1371600" y="52578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1" name="Rectangle 67"/>
          <p:cNvSpPr>
            <a:spLocks noChangeArrowheads="1"/>
          </p:cNvSpPr>
          <p:nvPr/>
        </p:nvSpPr>
        <p:spPr bwMode="auto">
          <a:xfrm>
            <a:off x="2514600" y="51816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2" name="Rectangle 68"/>
          <p:cNvSpPr>
            <a:spLocks noChangeArrowheads="1"/>
          </p:cNvSpPr>
          <p:nvPr/>
        </p:nvSpPr>
        <p:spPr bwMode="auto">
          <a:xfrm>
            <a:off x="3429000" y="5410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3" name="Rectangle 69"/>
          <p:cNvSpPr>
            <a:spLocks noChangeArrowheads="1"/>
          </p:cNvSpPr>
          <p:nvPr/>
        </p:nvSpPr>
        <p:spPr bwMode="auto">
          <a:xfrm>
            <a:off x="4419600" y="5791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4" name="Rectangle 70"/>
          <p:cNvSpPr>
            <a:spLocks noChangeArrowheads="1"/>
          </p:cNvSpPr>
          <p:nvPr/>
        </p:nvSpPr>
        <p:spPr bwMode="auto">
          <a:xfrm>
            <a:off x="6172200" y="57912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5" name="Rectangle 71"/>
          <p:cNvSpPr>
            <a:spLocks noChangeArrowheads="1"/>
          </p:cNvSpPr>
          <p:nvPr/>
        </p:nvSpPr>
        <p:spPr bwMode="auto">
          <a:xfrm>
            <a:off x="6781800" y="53340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6" name="Rectangle 72"/>
          <p:cNvSpPr>
            <a:spLocks noChangeArrowheads="1"/>
          </p:cNvSpPr>
          <p:nvPr/>
        </p:nvSpPr>
        <p:spPr bwMode="auto">
          <a:xfrm>
            <a:off x="8153400" y="49530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
        <p:nvSpPr>
          <p:cNvPr id="574537" name="Rectangle 73"/>
          <p:cNvSpPr>
            <a:spLocks noChangeArrowheads="1"/>
          </p:cNvSpPr>
          <p:nvPr/>
        </p:nvSpPr>
        <p:spPr bwMode="auto">
          <a:xfrm>
            <a:off x="8458200" y="4876800"/>
            <a:ext cx="152400" cy="381000"/>
          </a:xfrm>
          <a:prstGeom prst="rect">
            <a:avLst/>
          </a:prstGeom>
          <a:solidFill>
            <a:srgbClr val="FF0000"/>
          </a:solidFill>
          <a:ln w="9525">
            <a:solidFill>
              <a:schemeClr val="tx1"/>
            </a:solidFill>
            <a:miter lim="800000"/>
          </a:ln>
        </p:spPr>
        <p:txBody>
          <a:bodyPr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Effect transition="in" filter="dissolve">
                                      <p:cBhvr>
                                        <p:cTn id="7" dur="500"/>
                                        <p:tgtEl>
                                          <p:spTgt spid="574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4467">
                                            <p:txEl>
                                              <p:pRg st="1" end="1"/>
                                            </p:txEl>
                                          </p:spTgt>
                                        </p:tgtEl>
                                        <p:attrNameLst>
                                          <p:attrName>style.visibility</p:attrName>
                                        </p:attrNameLst>
                                      </p:cBhvr>
                                      <p:to>
                                        <p:strVal val="visible"/>
                                      </p:to>
                                    </p:set>
                                    <p:animEffect transition="in" filter="dissolve">
                                      <p:cBhvr>
                                        <p:cTn id="12" dur="500"/>
                                        <p:tgtEl>
                                          <p:spTgt spid="574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4467">
                                            <p:txEl>
                                              <p:pRg st="2" end="2"/>
                                            </p:txEl>
                                          </p:spTgt>
                                        </p:tgtEl>
                                        <p:attrNameLst>
                                          <p:attrName>style.visibility</p:attrName>
                                        </p:attrNameLst>
                                      </p:cBhvr>
                                      <p:to>
                                        <p:strVal val="visible"/>
                                      </p:to>
                                    </p:set>
                                    <p:animEffect transition="in" filter="dissolve">
                                      <p:cBhvr>
                                        <p:cTn id="17" dur="500"/>
                                        <p:tgtEl>
                                          <p:spTgt spid="574467">
                                            <p:txEl>
                                              <p:pRg st="2" end="2"/>
                                            </p:txEl>
                                          </p:spTgt>
                                        </p:tgtEl>
                                      </p:cBhvr>
                                    </p:animEffect>
                                  </p:childTnLst>
                                </p:cTn>
                              </p:par>
                            </p:childTnLst>
                          </p:cTn>
                        </p:par>
                        <p:par>
                          <p:cTn id="18" fill="hold">
                            <p:stCondLst>
                              <p:cond delay="500"/>
                            </p:stCondLst>
                            <p:childTnLst>
                              <p:par>
                                <p:cTn id="19" presetID="22" presetClass="entr" presetSubtype="8" fill="hold" grpId="0" nodeType="afterEffect">
                                  <p:stCondLst>
                                    <p:cond delay="500"/>
                                  </p:stCondLst>
                                  <p:childTnLst>
                                    <p:set>
                                      <p:cBhvr>
                                        <p:cTn id="20" dur="1" fill="hold">
                                          <p:stCondLst>
                                            <p:cond delay="0"/>
                                          </p:stCondLst>
                                        </p:cTn>
                                        <p:tgtEl>
                                          <p:spTgt spid="574527"/>
                                        </p:tgtEl>
                                        <p:attrNameLst>
                                          <p:attrName>style.visibility</p:attrName>
                                        </p:attrNameLst>
                                      </p:cBhvr>
                                      <p:to>
                                        <p:strVal val="visible"/>
                                      </p:to>
                                    </p:set>
                                    <p:animEffect transition="in" filter="wipe(left)">
                                      <p:cBhvr>
                                        <p:cTn id="21" dur="500"/>
                                        <p:tgtEl>
                                          <p:spTgt spid="574527"/>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574528"/>
                                        </p:tgtEl>
                                        <p:attrNameLst>
                                          <p:attrName>style.visibility</p:attrName>
                                        </p:attrNameLst>
                                      </p:cBhvr>
                                      <p:to>
                                        <p:strVal val="visible"/>
                                      </p:to>
                                    </p:set>
                                    <p:animEffect transition="in" filter="wipe(right)">
                                      <p:cBhvr>
                                        <p:cTn id="25" dur="500"/>
                                        <p:tgtEl>
                                          <p:spTgt spid="574528"/>
                                        </p:tgtEl>
                                      </p:cBhvr>
                                    </p:animEffect>
                                  </p:childTnLst>
                                </p:cTn>
                              </p:par>
                            </p:childTnLst>
                          </p:cTn>
                        </p:par>
                        <p:par>
                          <p:cTn id="26" fill="hold">
                            <p:stCondLst>
                              <p:cond delay="2000"/>
                            </p:stCondLst>
                            <p:childTnLst>
                              <p:par>
                                <p:cTn id="27" presetID="22" presetClass="entr" presetSubtype="8" fill="hold" grpId="0" nodeType="afterEffect">
                                  <p:stCondLst>
                                    <p:cond delay="500"/>
                                  </p:stCondLst>
                                  <p:childTnLst>
                                    <p:set>
                                      <p:cBhvr>
                                        <p:cTn id="28" dur="1" fill="hold">
                                          <p:stCondLst>
                                            <p:cond delay="0"/>
                                          </p:stCondLst>
                                        </p:cTn>
                                        <p:tgtEl>
                                          <p:spTgt spid="574526"/>
                                        </p:tgtEl>
                                        <p:attrNameLst>
                                          <p:attrName>style.visibility</p:attrName>
                                        </p:attrNameLst>
                                      </p:cBhvr>
                                      <p:to>
                                        <p:strVal val="visible"/>
                                      </p:to>
                                    </p:set>
                                    <p:animEffect transition="in" filter="wipe(left)">
                                      <p:cBhvr>
                                        <p:cTn id="29" dur="500"/>
                                        <p:tgtEl>
                                          <p:spTgt spid="574526"/>
                                        </p:tgtEl>
                                      </p:cBhvr>
                                    </p:animEffect>
                                  </p:childTnLst>
                                </p:cTn>
                              </p:par>
                            </p:childTnLst>
                          </p:cTn>
                        </p:par>
                        <p:par>
                          <p:cTn id="30" fill="hold">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574469"/>
                                        </p:tgtEl>
                                        <p:attrNameLst>
                                          <p:attrName>style.visibility</p:attrName>
                                        </p:attrNameLst>
                                      </p:cBhvr>
                                      <p:to>
                                        <p:strVal val="visible"/>
                                      </p:to>
                                    </p:set>
                                    <p:animEffect transition="in" filter="dissolve">
                                      <p:cBhvr>
                                        <p:cTn id="33" dur="500"/>
                                        <p:tgtEl>
                                          <p:spTgt spid="574469"/>
                                        </p:tgtEl>
                                      </p:cBhvr>
                                    </p:animEffect>
                                  </p:childTnLst>
                                  <p:subTnLst>
                                    <p:set>
                                      <p:cBhvr override="childStyle">
                                        <p:cTn dur="1" fill="hold" display="0" masterRel="sameClick" afterEffect="1">
                                          <p:stCondLst>
                                            <p:cond evt="end" delay="0">
                                              <p:tn val="31"/>
                                            </p:cond>
                                          </p:stCondLst>
                                        </p:cTn>
                                        <p:tgtEl>
                                          <p:spTgt spid="574469"/>
                                        </p:tgtEl>
                                        <p:attrNameLst>
                                          <p:attrName>style.visibility</p:attrName>
                                        </p:attrNameLst>
                                      </p:cBhvr>
                                      <p:to>
                                        <p:strVal val="hidden"/>
                                      </p:to>
                                    </p:set>
                                  </p:sub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574529"/>
                                        </p:tgtEl>
                                        <p:attrNameLst>
                                          <p:attrName>style.visibility</p:attrName>
                                        </p:attrNameLst>
                                      </p:cBhvr>
                                      <p:to>
                                        <p:strVal val="visible"/>
                                      </p:to>
                                    </p:set>
                                    <p:animEffect transition="in" filter="dissolve">
                                      <p:cBhvr>
                                        <p:cTn id="37" dur="500"/>
                                        <p:tgtEl>
                                          <p:spTgt spid="574529"/>
                                        </p:tgtEl>
                                      </p:cBhvr>
                                    </p:animEffect>
                                  </p:childTnLst>
                                  <p:subTnLst>
                                    <p:set>
                                      <p:cBhvr override="childStyle">
                                        <p:cTn dur="1" fill="hold" display="0" masterRel="sameClick" afterEffect="1">
                                          <p:stCondLst>
                                            <p:cond evt="end" delay="0">
                                              <p:tn val="35"/>
                                            </p:cond>
                                          </p:stCondLst>
                                        </p:cTn>
                                        <p:tgtEl>
                                          <p:spTgt spid="574529"/>
                                        </p:tgtEl>
                                        <p:attrNameLst>
                                          <p:attrName>style.visibility</p:attrName>
                                        </p:attrNameLst>
                                      </p:cBhvr>
                                      <p:to>
                                        <p:strVal val="hidden"/>
                                      </p:to>
                                    </p:set>
                                  </p:subTnLst>
                                </p:cTn>
                              </p:par>
                            </p:childTnLst>
                          </p:cTn>
                        </p:par>
                        <p:par>
                          <p:cTn id="38" fill="hold">
                            <p:stCondLst>
                              <p:cond delay="4000"/>
                            </p:stCondLst>
                            <p:childTnLst>
                              <p:par>
                                <p:cTn id="39" presetID="9" presetClass="entr" presetSubtype="0" fill="hold" grpId="0" nodeType="afterEffect">
                                  <p:stCondLst>
                                    <p:cond delay="0"/>
                                  </p:stCondLst>
                                  <p:childTnLst>
                                    <p:set>
                                      <p:cBhvr>
                                        <p:cTn id="40" dur="1" fill="hold">
                                          <p:stCondLst>
                                            <p:cond delay="0"/>
                                          </p:stCondLst>
                                        </p:cTn>
                                        <p:tgtEl>
                                          <p:spTgt spid="574530"/>
                                        </p:tgtEl>
                                        <p:attrNameLst>
                                          <p:attrName>style.visibility</p:attrName>
                                        </p:attrNameLst>
                                      </p:cBhvr>
                                      <p:to>
                                        <p:strVal val="visible"/>
                                      </p:to>
                                    </p:set>
                                    <p:animEffect transition="in" filter="dissolve">
                                      <p:cBhvr>
                                        <p:cTn id="41" dur="500"/>
                                        <p:tgtEl>
                                          <p:spTgt spid="574530"/>
                                        </p:tgtEl>
                                      </p:cBhvr>
                                    </p:animEffect>
                                  </p:childTnLst>
                                  <p:subTnLst>
                                    <p:set>
                                      <p:cBhvr override="childStyle">
                                        <p:cTn dur="1" fill="hold" display="0" masterRel="sameClick" afterEffect="1">
                                          <p:stCondLst>
                                            <p:cond evt="end" delay="0">
                                              <p:tn val="39"/>
                                            </p:cond>
                                          </p:stCondLst>
                                        </p:cTn>
                                        <p:tgtEl>
                                          <p:spTgt spid="574530"/>
                                        </p:tgtEl>
                                        <p:attrNameLst>
                                          <p:attrName>style.visibility</p:attrName>
                                        </p:attrNameLst>
                                      </p:cBhvr>
                                      <p:to>
                                        <p:strVal val="hidden"/>
                                      </p:to>
                                    </p:set>
                                  </p:subTnLst>
                                </p:cTn>
                              </p:par>
                            </p:childTnLst>
                          </p:cTn>
                        </p:par>
                        <p:par>
                          <p:cTn id="42" fill="hold">
                            <p:stCondLst>
                              <p:cond delay="4500"/>
                            </p:stCondLst>
                            <p:childTnLst>
                              <p:par>
                                <p:cTn id="43" presetID="9" presetClass="entr" presetSubtype="0" fill="hold" grpId="0" nodeType="afterEffect">
                                  <p:stCondLst>
                                    <p:cond delay="0"/>
                                  </p:stCondLst>
                                  <p:childTnLst>
                                    <p:set>
                                      <p:cBhvr>
                                        <p:cTn id="44" dur="1" fill="hold">
                                          <p:stCondLst>
                                            <p:cond delay="0"/>
                                          </p:stCondLst>
                                        </p:cTn>
                                        <p:tgtEl>
                                          <p:spTgt spid="574531"/>
                                        </p:tgtEl>
                                        <p:attrNameLst>
                                          <p:attrName>style.visibility</p:attrName>
                                        </p:attrNameLst>
                                      </p:cBhvr>
                                      <p:to>
                                        <p:strVal val="visible"/>
                                      </p:to>
                                    </p:set>
                                    <p:animEffect transition="in" filter="dissolve">
                                      <p:cBhvr>
                                        <p:cTn id="45" dur="500"/>
                                        <p:tgtEl>
                                          <p:spTgt spid="574531"/>
                                        </p:tgtEl>
                                      </p:cBhvr>
                                    </p:animEffect>
                                  </p:childTnLst>
                                  <p:subTnLst>
                                    <p:set>
                                      <p:cBhvr override="childStyle">
                                        <p:cTn dur="1" fill="hold" display="0" masterRel="sameClick" afterEffect="1">
                                          <p:stCondLst>
                                            <p:cond evt="end" delay="0">
                                              <p:tn val="43"/>
                                            </p:cond>
                                          </p:stCondLst>
                                        </p:cTn>
                                        <p:tgtEl>
                                          <p:spTgt spid="574531"/>
                                        </p:tgtEl>
                                        <p:attrNameLst>
                                          <p:attrName>style.visibility</p:attrName>
                                        </p:attrNameLst>
                                      </p:cBhvr>
                                      <p:to>
                                        <p:strVal val="hidden"/>
                                      </p:to>
                                    </p:set>
                                  </p:subTnLst>
                                </p:cTn>
                              </p:par>
                            </p:childTnLst>
                          </p:cTn>
                        </p:par>
                        <p:par>
                          <p:cTn id="46" fill="hold">
                            <p:stCondLst>
                              <p:cond delay="5000"/>
                            </p:stCondLst>
                            <p:childTnLst>
                              <p:par>
                                <p:cTn id="47" presetID="9" presetClass="entr" presetSubtype="0" fill="hold" grpId="0" nodeType="afterEffect">
                                  <p:stCondLst>
                                    <p:cond delay="0"/>
                                  </p:stCondLst>
                                  <p:childTnLst>
                                    <p:set>
                                      <p:cBhvr>
                                        <p:cTn id="48" dur="1" fill="hold">
                                          <p:stCondLst>
                                            <p:cond delay="0"/>
                                          </p:stCondLst>
                                        </p:cTn>
                                        <p:tgtEl>
                                          <p:spTgt spid="574532"/>
                                        </p:tgtEl>
                                        <p:attrNameLst>
                                          <p:attrName>style.visibility</p:attrName>
                                        </p:attrNameLst>
                                      </p:cBhvr>
                                      <p:to>
                                        <p:strVal val="visible"/>
                                      </p:to>
                                    </p:set>
                                    <p:animEffect transition="in" filter="dissolve">
                                      <p:cBhvr>
                                        <p:cTn id="49" dur="500"/>
                                        <p:tgtEl>
                                          <p:spTgt spid="574532"/>
                                        </p:tgtEl>
                                      </p:cBhvr>
                                    </p:animEffect>
                                  </p:childTnLst>
                                  <p:subTnLst>
                                    <p:set>
                                      <p:cBhvr override="childStyle">
                                        <p:cTn dur="1" fill="hold" display="0" masterRel="sameClick" afterEffect="1">
                                          <p:stCondLst>
                                            <p:cond evt="end" delay="0">
                                              <p:tn val="47"/>
                                            </p:cond>
                                          </p:stCondLst>
                                        </p:cTn>
                                        <p:tgtEl>
                                          <p:spTgt spid="574532"/>
                                        </p:tgtEl>
                                        <p:attrNameLst>
                                          <p:attrName>style.visibility</p:attrName>
                                        </p:attrNameLst>
                                      </p:cBhvr>
                                      <p:to>
                                        <p:strVal val="hidden"/>
                                      </p:to>
                                    </p:set>
                                  </p:subTnLst>
                                </p:cTn>
                              </p:par>
                            </p:childTnLst>
                          </p:cTn>
                        </p:par>
                        <p:par>
                          <p:cTn id="50" fill="hold">
                            <p:stCondLst>
                              <p:cond delay="5500"/>
                            </p:stCondLst>
                            <p:childTnLst>
                              <p:par>
                                <p:cTn id="51" presetID="9" presetClass="entr" presetSubtype="0" fill="hold" grpId="0" nodeType="afterEffect">
                                  <p:stCondLst>
                                    <p:cond delay="0"/>
                                  </p:stCondLst>
                                  <p:childTnLst>
                                    <p:set>
                                      <p:cBhvr>
                                        <p:cTn id="52" dur="1" fill="hold">
                                          <p:stCondLst>
                                            <p:cond delay="0"/>
                                          </p:stCondLst>
                                        </p:cTn>
                                        <p:tgtEl>
                                          <p:spTgt spid="574533"/>
                                        </p:tgtEl>
                                        <p:attrNameLst>
                                          <p:attrName>style.visibility</p:attrName>
                                        </p:attrNameLst>
                                      </p:cBhvr>
                                      <p:to>
                                        <p:strVal val="visible"/>
                                      </p:to>
                                    </p:set>
                                    <p:animEffect transition="in" filter="dissolve">
                                      <p:cBhvr>
                                        <p:cTn id="53" dur="500"/>
                                        <p:tgtEl>
                                          <p:spTgt spid="574533"/>
                                        </p:tgtEl>
                                      </p:cBhvr>
                                    </p:animEffect>
                                  </p:childTnLst>
                                  <p:subTnLst>
                                    <p:set>
                                      <p:cBhvr override="childStyle">
                                        <p:cTn dur="1" fill="hold" display="0" masterRel="sameClick" afterEffect="1">
                                          <p:stCondLst>
                                            <p:cond evt="end" delay="0">
                                              <p:tn val="51"/>
                                            </p:cond>
                                          </p:stCondLst>
                                        </p:cTn>
                                        <p:tgtEl>
                                          <p:spTgt spid="574533"/>
                                        </p:tgtEl>
                                        <p:attrNameLst>
                                          <p:attrName>style.visibility</p:attrName>
                                        </p:attrNameLst>
                                      </p:cBhvr>
                                      <p:to>
                                        <p:strVal val="hidden"/>
                                      </p:to>
                                    </p:set>
                                  </p:subTnLst>
                                </p:cTn>
                              </p:par>
                            </p:childTnLst>
                          </p:cTn>
                        </p:par>
                        <p:par>
                          <p:cTn id="54" fill="hold">
                            <p:stCondLst>
                              <p:cond delay="6000"/>
                            </p:stCondLst>
                            <p:childTnLst>
                              <p:par>
                                <p:cTn id="55" presetID="9" presetClass="entr" presetSubtype="0" fill="hold" grpId="0" nodeType="afterEffect">
                                  <p:stCondLst>
                                    <p:cond delay="0"/>
                                  </p:stCondLst>
                                  <p:childTnLst>
                                    <p:set>
                                      <p:cBhvr>
                                        <p:cTn id="56" dur="1" fill="hold">
                                          <p:stCondLst>
                                            <p:cond delay="0"/>
                                          </p:stCondLst>
                                        </p:cTn>
                                        <p:tgtEl>
                                          <p:spTgt spid="574534"/>
                                        </p:tgtEl>
                                        <p:attrNameLst>
                                          <p:attrName>style.visibility</p:attrName>
                                        </p:attrNameLst>
                                      </p:cBhvr>
                                      <p:to>
                                        <p:strVal val="visible"/>
                                      </p:to>
                                    </p:set>
                                    <p:animEffect transition="in" filter="dissolve">
                                      <p:cBhvr>
                                        <p:cTn id="57" dur="500"/>
                                        <p:tgtEl>
                                          <p:spTgt spid="574534"/>
                                        </p:tgtEl>
                                      </p:cBhvr>
                                    </p:animEffect>
                                  </p:childTnLst>
                                  <p:subTnLst>
                                    <p:set>
                                      <p:cBhvr override="childStyle">
                                        <p:cTn dur="1" fill="hold" display="0" masterRel="sameClick" afterEffect="1">
                                          <p:stCondLst>
                                            <p:cond evt="end" delay="0">
                                              <p:tn val="55"/>
                                            </p:cond>
                                          </p:stCondLst>
                                        </p:cTn>
                                        <p:tgtEl>
                                          <p:spTgt spid="574534"/>
                                        </p:tgtEl>
                                        <p:attrNameLst>
                                          <p:attrName>style.visibility</p:attrName>
                                        </p:attrNameLst>
                                      </p:cBhvr>
                                      <p:to>
                                        <p:strVal val="hidden"/>
                                      </p:to>
                                    </p:set>
                                  </p:subTnLst>
                                </p:cTn>
                              </p:par>
                            </p:childTnLst>
                          </p:cTn>
                        </p:par>
                        <p:par>
                          <p:cTn id="58" fill="hold">
                            <p:stCondLst>
                              <p:cond delay="6500"/>
                            </p:stCondLst>
                            <p:childTnLst>
                              <p:par>
                                <p:cTn id="59" presetID="9" presetClass="entr" presetSubtype="0" fill="hold" grpId="0" nodeType="afterEffect">
                                  <p:stCondLst>
                                    <p:cond delay="0"/>
                                  </p:stCondLst>
                                  <p:childTnLst>
                                    <p:set>
                                      <p:cBhvr>
                                        <p:cTn id="60" dur="1" fill="hold">
                                          <p:stCondLst>
                                            <p:cond delay="0"/>
                                          </p:stCondLst>
                                        </p:cTn>
                                        <p:tgtEl>
                                          <p:spTgt spid="574535"/>
                                        </p:tgtEl>
                                        <p:attrNameLst>
                                          <p:attrName>style.visibility</p:attrName>
                                        </p:attrNameLst>
                                      </p:cBhvr>
                                      <p:to>
                                        <p:strVal val="visible"/>
                                      </p:to>
                                    </p:set>
                                    <p:animEffect transition="in" filter="dissolve">
                                      <p:cBhvr>
                                        <p:cTn id="61" dur="500"/>
                                        <p:tgtEl>
                                          <p:spTgt spid="574535"/>
                                        </p:tgtEl>
                                      </p:cBhvr>
                                    </p:animEffect>
                                  </p:childTnLst>
                                  <p:subTnLst>
                                    <p:set>
                                      <p:cBhvr override="childStyle">
                                        <p:cTn dur="1" fill="hold" display="0" masterRel="sameClick" afterEffect="1">
                                          <p:stCondLst>
                                            <p:cond evt="end" delay="0">
                                              <p:tn val="59"/>
                                            </p:cond>
                                          </p:stCondLst>
                                        </p:cTn>
                                        <p:tgtEl>
                                          <p:spTgt spid="574535"/>
                                        </p:tgtEl>
                                        <p:attrNameLst>
                                          <p:attrName>style.visibility</p:attrName>
                                        </p:attrNameLst>
                                      </p:cBhvr>
                                      <p:to>
                                        <p:strVal val="hidden"/>
                                      </p:to>
                                    </p:set>
                                  </p:subTnLst>
                                </p:cTn>
                              </p:par>
                            </p:childTnLst>
                          </p:cTn>
                        </p:par>
                        <p:par>
                          <p:cTn id="62" fill="hold">
                            <p:stCondLst>
                              <p:cond delay="7000"/>
                            </p:stCondLst>
                            <p:childTnLst>
                              <p:par>
                                <p:cTn id="63" presetID="9" presetClass="entr" presetSubtype="0" fill="hold" grpId="0" nodeType="afterEffect">
                                  <p:stCondLst>
                                    <p:cond delay="0"/>
                                  </p:stCondLst>
                                  <p:childTnLst>
                                    <p:set>
                                      <p:cBhvr>
                                        <p:cTn id="64" dur="1" fill="hold">
                                          <p:stCondLst>
                                            <p:cond delay="0"/>
                                          </p:stCondLst>
                                        </p:cTn>
                                        <p:tgtEl>
                                          <p:spTgt spid="574536"/>
                                        </p:tgtEl>
                                        <p:attrNameLst>
                                          <p:attrName>style.visibility</p:attrName>
                                        </p:attrNameLst>
                                      </p:cBhvr>
                                      <p:to>
                                        <p:strVal val="visible"/>
                                      </p:to>
                                    </p:set>
                                    <p:animEffect transition="in" filter="dissolve">
                                      <p:cBhvr>
                                        <p:cTn id="65" dur="500"/>
                                        <p:tgtEl>
                                          <p:spTgt spid="574536"/>
                                        </p:tgtEl>
                                      </p:cBhvr>
                                    </p:animEffect>
                                  </p:childTnLst>
                                  <p:subTnLst>
                                    <p:set>
                                      <p:cBhvr override="childStyle">
                                        <p:cTn dur="1" fill="hold" display="0" masterRel="sameClick" afterEffect="1">
                                          <p:stCondLst>
                                            <p:cond evt="end" delay="0">
                                              <p:tn val="63"/>
                                            </p:cond>
                                          </p:stCondLst>
                                        </p:cTn>
                                        <p:tgtEl>
                                          <p:spTgt spid="574536"/>
                                        </p:tgtEl>
                                        <p:attrNameLst>
                                          <p:attrName>style.visibility</p:attrName>
                                        </p:attrNameLst>
                                      </p:cBhvr>
                                      <p:to>
                                        <p:strVal val="hidden"/>
                                      </p:to>
                                    </p:set>
                                  </p:subTnLst>
                                </p:cTn>
                              </p:par>
                            </p:childTnLst>
                          </p:cTn>
                        </p:par>
                        <p:par>
                          <p:cTn id="66" fill="hold">
                            <p:stCondLst>
                              <p:cond delay="7500"/>
                            </p:stCondLst>
                            <p:childTnLst>
                              <p:par>
                                <p:cTn id="67" presetID="9" presetClass="entr" presetSubtype="0" fill="hold" grpId="0" nodeType="afterEffect">
                                  <p:stCondLst>
                                    <p:cond delay="0"/>
                                  </p:stCondLst>
                                  <p:childTnLst>
                                    <p:set>
                                      <p:cBhvr>
                                        <p:cTn id="68" dur="1" fill="hold">
                                          <p:stCondLst>
                                            <p:cond delay="0"/>
                                          </p:stCondLst>
                                        </p:cTn>
                                        <p:tgtEl>
                                          <p:spTgt spid="574537"/>
                                        </p:tgtEl>
                                        <p:attrNameLst>
                                          <p:attrName>style.visibility</p:attrName>
                                        </p:attrNameLst>
                                      </p:cBhvr>
                                      <p:to>
                                        <p:strVal val="visible"/>
                                      </p:to>
                                    </p:set>
                                    <p:animEffect transition="in" filter="dissolve">
                                      <p:cBhvr>
                                        <p:cTn id="69" dur="500"/>
                                        <p:tgtEl>
                                          <p:spTgt spid="574537"/>
                                        </p:tgtEl>
                                      </p:cBhvr>
                                    </p:animEffect>
                                  </p:childTnLst>
                                  <p:subTnLst>
                                    <p:set>
                                      <p:cBhvr override="childStyle">
                                        <p:cTn dur="1" fill="hold" display="0" masterRel="sameClick" afterEffect="1">
                                          <p:stCondLst>
                                            <p:cond evt="end" delay="0">
                                              <p:tn val="67"/>
                                            </p:cond>
                                          </p:stCondLst>
                                        </p:cTn>
                                        <p:tgtEl>
                                          <p:spTgt spid="574537"/>
                                        </p:tgtEl>
                                        <p:attrNameLst>
                                          <p:attrName>style.visibility</p:attrName>
                                        </p:attrNameLst>
                                      </p:cBhvr>
                                      <p:to>
                                        <p:strVal val="hidden"/>
                                      </p:to>
                                    </p:set>
                                  </p:subTnLst>
                                </p:cTn>
                              </p:par>
                            </p:childTnLst>
                          </p:cTn>
                        </p:par>
                        <p:par>
                          <p:cTn id="70" fill="hold">
                            <p:stCondLst>
                              <p:cond delay="8000"/>
                            </p:stCondLst>
                            <p:childTnLst>
                              <p:par>
                                <p:cTn id="71" presetID="9" presetClass="entr" presetSubtype="0" fill="hold" grpId="0" nodeType="afterEffect">
                                  <p:stCondLst>
                                    <p:cond delay="0"/>
                                  </p:stCondLst>
                                  <p:childTnLst>
                                    <p:set>
                                      <p:cBhvr>
                                        <p:cTn id="72" dur="1" fill="hold">
                                          <p:stCondLst>
                                            <p:cond delay="0"/>
                                          </p:stCondLst>
                                        </p:cTn>
                                        <p:tgtEl>
                                          <p:spTgt spid="574470"/>
                                        </p:tgtEl>
                                        <p:attrNameLst>
                                          <p:attrName>style.visibility</p:attrName>
                                        </p:attrNameLst>
                                      </p:cBhvr>
                                      <p:to>
                                        <p:strVal val="visible"/>
                                      </p:to>
                                    </p:set>
                                    <p:animEffect transition="in" filter="dissolve">
                                      <p:cBhvr>
                                        <p:cTn id="73" dur="500"/>
                                        <p:tgtEl>
                                          <p:spTgt spid="574470"/>
                                        </p:tgtEl>
                                      </p:cBhvr>
                                    </p:animEffect>
                                  </p:childTnLst>
                                  <p:subTnLst>
                                    <p:set>
                                      <p:cBhvr override="childStyle">
                                        <p:cTn dur="1" fill="hold" display="0" masterRel="sameClick" afterEffect="1">
                                          <p:stCondLst>
                                            <p:cond evt="end" delay="0">
                                              <p:tn val="71"/>
                                            </p:cond>
                                          </p:stCondLst>
                                        </p:cTn>
                                        <p:tgtEl>
                                          <p:spTgt spid="574470"/>
                                        </p:tgtEl>
                                        <p:attrNameLst>
                                          <p:attrName>style.visibility</p:attrName>
                                        </p:attrNameLst>
                                      </p:cBhvr>
                                      <p:to>
                                        <p:strVal val="hidden"/>
                                      </p:to>
                                    </p:set>
                                  </p:subTnLst>
                                </p:cTn>
                              </p:par>
                            </p:childTnLst>
                          </p:cTn>
                        </p:par>
                        <p:par>
                          <p:cTn id="74" fill="hold">
                            <p:stCondLst>
                              <p:cond delay="8500"/>
                            </p:stCondLst>
                            <p:childTnLst>
                              <p:par>
                                <p:cTn id="75" presetID="9" presetClass="entr" presetSubtype="0" fill="hold" grpId="0" nodeType="afterEffect">
                                  <p:stCondLst>
                                    <p:cond delay="0"/>
                                  </p:stCondLst>
                                  <p:childTnLst>
                                    <p:set>
                                      <p:cBhvr>
                                        <p:cTn id="76" dur="1" fill="hold">
                                          <p:stCondLst>
                                            <p:cond delay="0"/>
                                          </p:stCondLst>
                                        </p:cTn>
                                        <p:tgtEl>
                                          <p:spTgt spid="574471"/>
                                        </p:tgtEl>
                                        <p:attrNameLst>
                                          <p:attrName>style.visibility</p:attrName>
                                        </p:attrNameLst>
                                      </p:cBhvr>
                                      <p:to>
                                        <p:strVal val="visible"/>
                                      </p:to>
                                    </p:set>
                                    <p:animEffect transition="in" filter="dissolve">
                                      <p:cBhvr>
                                        <p:cTn id="77" dur="500"/>
                                        <p:tgtEl>
                                          <p:spTgt spid="574471"/>
                                        </p:tgtEl>
                                      </p:cBhvr>
                                    </p:animEffect>
                                  </p:childTnLst>
                                  <p:subTnLst>
                                    <p:set>
                                      <p:cBhvr override="childStyle">
                                        <p:cTn dur="1" fill="hold" display="0" masterRel="sameClick" afterEffect="1">
                                          <p:stCondLst>
                                            <p:cond evt="end" delay="0">
                                              <p:tn val="75"/>
                                            </p:cond>
                                          </p:stCondLst>
                                        </p:cTn>
                                        <p:tgtEl>
                                          <p:spTgt spid="574471"/>
                                        </p:tgtEl>
                                        <p:attrNameLst>
                                          <p:attrName>style.visibility</p:attrName>
                                        </p:attrNameLst>
                                      </p:cBhvr>
                                      <p:to>
                                        <p:strVal val="hidden"/>
                                      </p:to>
                                    </p:set>
                                  </p:subTnLst>
                                </p:cTn>
                              </p:par>
                            </p:childTnLst>
                          </p:cTn>
                        </p:par>
                        <p:par>
                          <p:cTn id="78" fill="hold">
                            <p:stCondLst>
                              <p:cond delay="9000"/>
                            </p:stCondLst>
                            <p:childTnLst>
                              <p:par>
                                <p:cTn id="79" presetID="9" presetClass="entr" presetSubtype="0" fill="hold" grpId="0" nodeType="afterEffect">
                                  <p:stCondLst>
                                    <p:cond delay="0"/>
                                  </p:stCondLst>
                                  <p:childTnLst>
                                    <p:set>
                                      <p:cBhvr>
                                        <p:cTn id="80" dur="1" fill="hold">
                                          <p:stCondLst>
                                            <p:cond delay="0"/>
                                          </p:stCondLst>
                                        </p:cTn>
                                        <p:tgtEl>
                                          <p:spTgt spid="574472"/>
                                        </p:tgtEl>
                                        <p:attrNameLst>
                                          <p:attrName>style.visibility</p:attrName>
                                        </p:attrNameLst>
                                      </p:cBhvr>
                                      <p:to>
                                        <p:strVal val="visible"/>
                                      </p:to>
                                    </p:set>
                                    <p:animEffect transition="in" filter="dissolve">
                                      <p:cBhvr>
                                        <p:cTn id="81" dur="500"/>
                                        <p:tgtEl>
                                          <p:spTgt spid="574472"/>
                                        </p:tgtEl>
                                      </p:cBhvr>
                                    </p:animEffect>
                                  </p:childTnLst>
                                  <p:subTnLst>
                                    <p:set>
                                      <p:cBhvr override="childStyle">
                                        <p:cTn dur="1" fill="hold" display="0" masterRel="sameClick" afterEffect="1">
                                          <p:stCondLst>
                                            <p:cond evt="end" delay="0">
                                              <p:tn val="79"/>
                                            </p:cond>
                                          </p:stCondLst>
                                        </p:cTn>
                                        <p:tgtEl>
                                          <p:spTgt spid="574472"/>
                                        </p:tgtEl>
                                        <p:attrNameLst>
                                          <p:attrName>style.visibility</p:attrName>
                                        </p:attrNameLst>
                                      </p:cBhvr>
                                      <p:to>
                                        <p:strVal val="hidden"/>
                                      </p:to>
                                    </p:set>
                                  </p:subTnLst>
                                </p:cTn>
                              </p:par>
                            </p:childTnLst>
                          </p:cTn>
                        </p:par>
                        <p:par>
                          <p:cTn id="82" fill="hold">
                            <p:stCondLst>
                              <p:cond delay="9500"/>
                            </p:stCondLst>
                            <p:childTnLst>
                              <p:par>
                                <p:cTn id="83" presetID="9" presetClass="entr" presetSubtype="0" fill="hold" grpId="0" nodeType="afterEffect">
                                  <p:stCondLst>
                                    <p:cond delay="0"/>
                                  </p:stCondLst>
                                  <p:childTnLst>
                                    <p:set>
                                      <p:cBhvr>
                                        <p:cTn id="84" dur="1" fill="hold">
                                          <p:stCondLst>
                                            <p:cond delay="0"/>
                                          </p:stCondLst>
                                        </p:cTn>
                                        <p:tgtEl>
                                          <p:spTgt spid="574473"/>
                                        </p:tgtEl>
                                        <p:attrNameLst>
                                          <p:attrName>style.visibility</p:attrName>
                                        </p:attrNameLst>
                                      </p:cBhvr>
                                      <p:to>
                                        <p:strVal val="visible"/>
                                      </p:to>
                                    </p:set>
                                    <p:animEffect transition="in" filter="dissolve">
                                      <p:cBhvr>
                                        <p:cTn id="85" dur="500"/>
                                        <p:tgtEl>
                                          <p:spTgt spid="574473"/>
                                        </p:tgtEl>
                                      </p:cBhvr>
                                    </p:animEffect>
                                  </p:childTnLst>
                                  <p:subTnLst>
                                    <p:set>
                                      <p:cBhvr override="childStyle">
                                        <p:cTn dur="1" fill="hold" display="0" masterRel="sameClick" afterEffect="1">
                                          <p:stCondLst>
                                            <p:cond evt="end" delay="0">
                                              <p:tn val="83"/>
                                            </p:cond>
                                          </p:stCondLst>
                                        </p:cTn>
                                        <p:tgtEl>
                                          <p:spTgt spid="574473"/>
                                        </p:tgtEl>
                                        <p:attrNameLst>
                                          <p:attrName>style.visibility</p:attrName>
                                        </p:attrNameLst>
                                      </p:cBhvr>
                                      <p:to>
                                        <p:strVal val="hidden"/>
                                      </p:to>
                                    </p:set>
                                  </p:subTnLst>
                                </p:cTn>
                              </p:par>
                            </p:childTnLst>
                          </p:cTn>
                        </p:par>
                        <p:par>
                          <p:cTn id="86" fill="hold">
                            <p:stCondLst>
                              <p:cond delay="10000"/>
                            </p:stCondLst>
                            <p:childTnLst>
                              <p:par>
                                <p:cTn id="87" presetID="9" presetClass="entr" presetSubtype="0" fill="hold" grpId="0" nodeType="afterEffect">
                                  <p:stCondLst>
                                    <p:cond delay="0"/>
                                  </p:stCondLst>
                                  <p:childTnLst>
                                    <p:set>
                                      <p:cBhvr>
                                        <p:cTn id="88" dur="1" fill="hold">
                                          <p:stCondLst>
                                            <p:cond delay="0"/>
                                          </p:stCondLst>
                                        </p:cTn>
                                        <p:tgtEl>
                                          <p:spTgt spid="574474"/>
                                        </p:tgtEl>
                                        <p:attrNameLst>
                                          <p:attrName>style.visibility</p:attrName>
                                        </p:attrNameLst>
                                      </p:cBhvr>
                                      <p:to>
                                        <p:strVal val="visible"/>
                                      </p:to>
                                    </p:set>
                                    <p:animEffect transition="in" filter="dissolve">
                                      <p:cBhvr>
                                        <p:cTn id="89" dur="500"/>
                                        <p:tgtEl>
                                          <p:spTgt spid="574474"/>
                                        </p:tgtEl>
                                      </p:cBhvr>
                                    </p:animEffect>
                                  </p:childTnLst>
                                  <p:subTnLst>
                                    <p:set>
                                      <p:cBhvr override="childStyle">
                                        <p:cTn dur="1" fill="hold" display="0" masterRel="sameClick" afterEffect="1">
                                          <p:stCondLst>
                                            <p:cond evt="end" delay="0">
                                              <p:tn val="87"/>
                                            </p:cond>
                                          </p:stCondLst>
                                        </p:cTn>
                                        <p:tgtEl>
                                          <p:spTgt spid="574474"/>
                                        </p:tgtEl>
                                        <p:attrNameLst>
                                          <p:attrName>style.visibility</p:attrName>
                                        </p:attrNameLst>
                                      </p:cBhvr>
                                      <p:to>
                                        <p:strVal val="hidden"/>
                                      </p:to>
                                    </p:set>
                                  </p:subTnLst>
                                </p:cTn>
                              </p:par>
                            </p:childTnLst>
                          </p:cTn>
                        </p:par>
                        <p:par>
                          <p:cTn id="90" fill="hold">
                            <p:stCondLst>
                              <p:cond delay="10500"/>
                            </p:stCondLst>
                            <p:childTnLst>
                              <p:par>
                                <p:cTn id="91" presetID="9" presetClass="entr" presetSubtype="0" fill="hold" grpId="0" nodeType="afterEffect">
                                  <p:stCondLst>
                                    <p:cond delay="0"/>
                                  </p:stCondLst>
                                  <p:childTnLst>
                                    <p:set>
                                      <p:cBhvr>
                                        <p:cTn id="92" dur="1" fill="hold">
                                          <p:stCondLst>
                                            <p:cond delay="0"/>
                                          </p:stCondLst>
                                        </p:cTn>
                                        <p:tgtEl>
                                          <p:spTgt spid="574475"/>
                                        </p:tgtEl>
                                        <p:attrNameLst>
                                          <p:attrName>style.visibility</p:attrName>
                                        </p:attrNameLst>
                                      </p:cBhvr>
                                      <p:to>
                                        <p:strVal val="visible"/>
                                      </p:to>
                                    </p:set>
                                    <p:animEffect transition="in" filter="dissolve">
                                      <p:cBhvr>
                                        <p:cTn id="93" dur="500"/>
                                        <p:tgtEl>
                                          <p:spTgt spid="574475"/>
                                        </p:tgtEl>
                                      </p:cBhvr>
                                    </p:animEffect>
                                  </p:childTnLst>
                                  <p:subTnLst>
                                    <p:set>
                                      <p:cBhvr override="childStyle">
                                        <p:cTn dur="1" fill="hold" display="0" masterRel="sameClick" afterEffect="1">
                                          <p:stCondLst>
                                            <p:cond evt="end" delay="0">
                                              <p:tn val="91"/>
                                            </p:cond>
                                          </p:stCondLst>
                                        </p:cTn>
                                        <p:tgtEl>
                                          <p:spTgt spid="574475"/>
                                        </p:tgtEl>
                                        <p:attrNameLst>
                                          <p:attrName>style.visibility</p:attrName>
                                        </p:attrNameLst>
                                      </p:cBhvr>
                                      <p:to>
                                        <p:strVal val="hidden"/>
                                      </p:to>
                                    </p:set>
                                  </p:subTnLst>
                                </p:cTn>
                              </p:par>
                            </p:childTnLst>
                          </p:cTn>
                        </p:par>
                        <p:par>
                          <p:cTn id="94" fill="hold">
                            <p:stCondLst>
                              <p:cond delay="11000"/>
                            </p:stCondLst>
                            <p:childTnLst>
                              <p:par>
                                <p:cTn id="95" presetID="9" presetClass="entr" presetSubtype="0" fill="hold" grpId="0" nodeType="afterEffect">
                                  <p:stCondLst>
                                    <p:cond delay="0"/>
                                  </p:stCondLst>
                                  <p:childTnLst>
                                    <p:set>
                                      <p:cBhvr>
                                        <p:cTn id="96" dur="1" fill="hold">
                                          <p:stCondLst>
                                            <p:cond delay="0"/>
                                          </p:stCondLst>
                                        </p:cTn>
                                        <p:tgtEl>
                                          <p:spTgt spid="574476"/>
                                        </p:tgtEl>
                                        <p:attrNameLst>
                                          <p:attrName>style.visibility</p:attrName>
                                        </p:attrNameLst>
                                      </p:cBhvr>
                                      <p:to>
                                        <p:strVal val="visible"/>
                                      </p:to>
                                    </p:set>
                                    <p:animEffect transition="in" filter="dissolve">
                                      <p:cBhvr>
                                        <p:cTn id="97" dur="500"/>
                                        <p:tgtEl>
                                          <p:spTgt spid="574476"/>
                                        </p:tgtEl>
                                      </p:cBhvr>
                                    </p:animEffect>
                                  </p:childTnLst>
                                  <p:subTnLst>
                                    <p:set>
                                      <p:cBhvr override="childStyle">
                                        <p:cTn dur="1" fill="hold" display="0" masterRel="sameClick" afterEffect="1">
                                          <p:stCondLst>
                                            <p:cond evt="end" delay="0">
                                              <p:tn val="95"/>
                                            </p:cond>
                                          </p:stCondLst>
                                        </p:cTn>
                                        <p:tgtEl>
                                          <p:spTgt spid="574476"/>
                                        </p:tgtEl>
                                        <p:attrNameLst>
                                          <p:attrName>style.visibility</p:attrName>
                                        </p:attrNameLst>
                                      </p:cBhvr>
                                      <p:to>
                                        <p:strVal val="hidden"/>
                                      </p:to>
                                    </p:set>
                                  </p:subTnLst>
                                </p:cTn>
                              </p:par>
                            </p:childTnLst>
                          </p:cTn>
                        </p:par>
                        <p:par>
                          <p:cTn id="98" fill="hold">
                            <p:stCondLst>
                              <p:cond delay="11500"/>
                            </p:stCondLst>
                            <p:childTnLst>
                              <p:par>
                                <p:cTn id="99" presetID="9" presetClass="entr" presetSubtype="0" fill="hold" grpId="0" nodeType="afterEffect">
                                  <p:stCondLst>
                                    <p:cond delay="0"/>
                                  </p:stCondLst>
                                  <p:childTnLst>
                                    <p:set>
                                      <p:cBhvr>
                                        <p:cTn id="100" dur="1" fill="hold">
                                          <p:stCondLst>
                                            <p:cond delay="0"/>
                                          </p:stCondLst>
                                        </p:cTn>
                                        <p:tgtEl>
                                          <p:spTgt spid="574477"/>
                                        </p:tgtEl>
                                        <p:attrNameLst>
                                          <p:attrName>style.visibility</p:attrName>
                                        </p:attrNameLst>
                                      </p:cBhvr>
                                      <p:to>
                                        <p:strVal val="visible"/>
                                      </p:to>
                                    </p:set>
                                    <p:animEffect transition="in" filter="dissolve">
                                      <p:cBhvr>
                                        <p:cTn id="101" dur="500"/>
                                        <p:tgtEl>
                                          <p:spTgt spid="574477"/>
                                        </p:tgtEl>
                                      </p:cBhvr>
                                    </p:animEffect>
                                  </p:childTnLst>
                                  <p:subTnLst>
                                    <p:set>
                                      <p:cBhvr override="childStyle">
                                        <p:cTn dur="1" fill="hold" display="0" masterRel="sameClick" afterEffect="1">
                                          <p:stCondLst>
                                            <p:cond evt="end" delay="0">
                                              <p:tn val="99"/>
                                            </p:cond>
                                          </p:stCondLst>
                                        </p:cTn>
                                        <p:tgtEl>
                                          <p:spTgt spid="574477"/>
                                        </p:tgtEl>
                                        <p:attrNameLst>
                                          <p:attrName>style.visibility</p:attrName>
                                        </p:attrNameLst>
                                      </p:cBhvr>
                                      <p:to>
                                        <p:strVal val="hidden"/>
                                      </p:to>
                                    </p:set>
                                  </p:subTnLst>
                                </p:cTn>
                              </p:par>
                            </p:childTnLst>
                          </p:cTn>
                        </p:par>
                        <p:par>
                          <p:cTn id="102" fill="hold">
                            <p:stCondLst>
                              <p:cond delay="12000"/>
                            </p:stCondLst>
                            <p:childTnLst>
                              <p:par>
                                <p:cTn id="103" presetID="9" presetClass="entr" presetSubtype="0" fill="hold" grpId="0" nodeType="afterEffect">
                                  <p:stCondLst>
                                    <p:cond delay="0"/>
                                  </p:stCondLst>
                                  <p:childTnLst>
                                    <p:set>
                                      <p:cBhvr>
                                        <p:cTn id="104" dur="1" fill="hold">
                                          <p:stCondLst>
                                            <p:cond delay="0"/>
                                          </p:stCondLst>
                                        </p:cTn>
                                        <p:tgtEl>
                                          <p:spTgt spid="574478"/>
                                        </p:tgtEl>
                                        <p:attrNameLst>
                                          <p:attrName>style.visibility</p:attrName>
                                        </p:attrNameLst>
                                      </p:cBhvr>
                                      <p:to>
                                        <p:strVal val="visible"/>
                                      </p:to>
                                    </p:set>
                                    <p:animEffect transition="in" filter="dissolve">
                                      <p:cBhvr>
                                        <p:cTn id="105" dur="500"/>
                                        <p:tgtEl>
                                          <p:spTgt spid="574478"/>
                                        </p:tgtEl>
                                      </p:cBhvr>
                                    </p:animEffect>
                                  </p:childTnLst>
                                  <p:subTnLst>
                                    <p:set>
                                      <p:cBhvr override="childStyle">
                                        <p:cTn dur="1" fill="hold" display="0" masterRel="sameClick" afterEffect="1">
                                          <p:stCondLst>
                                            <p:cond evt="end" delay="0">
                                              <p:tn val="103"/>
                                            </p:cond>
                                          </p:stCondLst>
                                        </p:cTn>
                                        <p:tgtEl>
                                          <p:spTgt spid="574478"/>
                                        </p:tgtEl>
                                        <p:attrNameLst>
                                          <p:attrName>style.visibility</p:attrName>
                                        </p:attrNameLst>
                                      </p:cBhvr>
                                      <p:to>
                                        <p:strVal val="hidden"/>
                                      </p:to>
                                    </p:set>
                                  </p:subTnLst>
                                </p:cTn>
                              </p:par>
                            </p:childTnLst>
                          </p:cTn>
                        </p:par>
                        <p:par>
                          <p:cTn id="106" fill="hold">
                            <p:stCondLst>
                              <p:cond delay="12500"/>
                            </p:stCondLst>
                            <p:childTnLst>
                              <p:par>
                                <p:cTn id="107" presetID="9" presetClass="entr" presetSubtype="0" fill="hold" grpId="0" nodeType="afterEffect">
                                  <p:stCondLst>
                                    <p:cond delay="0"/>
                                  </p:stCondLst>
                                  <p:childTnLst>
                                    <p:set>
                                      <p:cBhvr>
                                        <p:cTn id="108" dur="1" fill="hold">
                                          <p:stCondLst>
                                            <p:cond delay="0"/>
                                          </p:stCondLst>
                                        </p:cTn>
                                        <p:tgtEl>
                                          <p:spTgt spid="574479"/>
                                        </p:tgtEl>
                                        <p:attrNameLst>
                                          <p:attrName>style.visibility</p:attrName>
                                        </p:attrNameLst>
                                      </p:cBhvr>
                                      <p:to>
                                        <p:strVal val="visible"/>
                                      </p:to>
                                    </p:set>
                                    <p:animEffect transition="in" filter="dissolve">
                                      <p:cBhvr>
                                        <p:cTn id="109" dur="500"/>
                                        <p:tgtEl>
                                          <p:spTgt spid="574479"/>
                                        </p:tgtEl>
                                      </p:cBhvr>
                                    </p:animEffect>
                                  </p:childTnLst>
                                  <p:subTnLst>
                                    <p:set>
                                      <p:cBhvr override="childStyle">
                                        <p:cTn dur="1" fill="hold" display="0" masterRel="sameClick" afterEffect="1">
                                          <p:stCondLst>
                                            <p:cond evt="end" delay="0">
                                              <p:tn val="107"/>
                                            </p:cond>
                                          </p:stCondLst>
                                        </p:cTn>
                                        <p:tgtEl>
                                          <p:spTgt spid="574479"/>
                                        </p:tgtEl>
                                        <p:attrNameLst>
                                          <p:attrName>style.visibility</p:attrName>
                                        </p:attrNameLst>
                                      </p:cBhvr>
                                      <p:to>
                                        <p:strVal val="hidden"/>
                                      </p:to>
                                    </p:set>
                                  </p:subTnLst>
                                </p:cTn>
                              </p:par>
                            </p:childTnLst>
                          </p:cTn>
                        </p:par>
                        <p:par>
                          <p:cTn id="110" fill="hold">
                            <p:stCondLst>
                              <p:cond delay="13000"/>
                            </p:stCondLst>
                            <p:childTnLst>
                              <p:par>
                                <p:cTn id="111" presetID="9" presetClass="entr" presetSubtype="0" fill="hold" grpId="0" nodeType="afterEffect">
                                  <p:stCondLst>
                                    <p:cond delay="0"/>
                                  </p:stCondLst>
                                  <p:childTnLst>
                                    <p:set>
                                      <p:cBhvr>
                                        <p:cTn id="112" dur="1" fill="hold">
                                          <p:stCondLst>
                                            <p:cond delay="0"/>
                                          </p:stCondLst>
                                        </p:cTn>
                                        <p:tgtEl>
                                          <p:spTgt spid="574468"/>
                                        </p:tgtEl>
                                        <p:attrNameLst>
                                          <p:attrName>style.visibility</p:attrName>
                                        </p:attrNameLst>
                                      </p:cBhvr>
                                      <p:to>
                                        <p:strVal val="visible"/>
                                      </p:to>
                                    </p:set>
                                    <p:animEffect transition="in" filter="dissolve">
                                      <p:cBhvr>
                                        <p:cTn id="113" dur="500"/>
                                        <p:tgtEl>
                                          <p:spTgt spid="574468"/>
                                        </p:tgtEl>
                                      </p:cBhvr>
                                    </p:animEffect>
                                  </p:childTnLst>
                                  <p:subTnLst>
                                    <p:set>
                                      <p:cBhvr override="childStyle">
                                        <p:cTn dur="1" fill="hold" display="0" masterRel="sameClick" afterEffect="1">
                                          <p:stCondLst>
                                            <p:cond evt="end" delay="0">
                                              <p:tn val="111"/>
                                            </p:cond>
                                          </p:stCondLst>
                                        </p:cTn>
                                        <p:tgtEl>
                                          <p:spTgt spid="5744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autoUpdateAnimBg="0"/>
      <p:bldP spid="574468" grpId="0" animBg="1"/>
      <p:bldP spid="574469" grpId="0" animBg="1"/>
      <p:bldP spid="574470" grpId="0" animBg="1"/>
      <p:bldP spid="574471" grpId="0" animBg="1"/>
      <p:bldP spid="574472" grpId="0" animBg="1"/>
      <p:bldP spid="574473" grpId="0" animBg="1"/>
      <p:bldP spid="574474" grpId="0" animBg="1"/>
      <p:bldP spid="574475" grpId="0" animBg="1"/>
      <p:bldP spid="574476" grpId="0" animBg="1"/>
      <p:bldP spid="574477" grpId="0" animBg="1"/>
      <p:bldP spid="574478" grpId="0" animBg="1"/>
      <p:bldP spid="574479" grpId="0" animBg="1"/>
      <p:bldP spid="574526" grpId="0" animBg="1"/>
      <p:bldP spid="574527" grpId="0" animBg="1"/>
      <p:bldP spid="574528" grpId="0" animBg="1"/>
      <p:bldP spid="574529" grpId="0" animBg="1"/>
      <p:bldP spid="574530" grpId="0" animBg="1"/>
      <p:bldP spid="574531" grpId="0" animBg="1"/>
      <p:bldP spid="574532" grpId="0" animBg="1"/>
      <p:bldP spid="574533" grpId="0" animBg="1"/>
      <p:bldP spid="574534" grpId="0" animBg="1"/>
      <p:bldP spid="574535" grpId="0" animBg="1"/>
      <p:bldP spid="574536" grpId="0" animBg="1"/>
      <p:bldP spid="57453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FD6ADE2-52E2-474D-9A58-833741EA62CF}" type="slidenum">
              <a:rPr kumimoji="1" lang="en-US" altLang="zh-CN" sz="1400" b="1">
                <a:latin typeface="Times New Roman" panose="02020603050405020304" pitchFamily="18" charset="0"/>
              </a:rPr>
              <a:t>112</a:t>
            </a:fld>
            <a:endParaRPr kumimoji="1" lang="en-US" altLang="zh-CN" sz="1400" b="1">
              <a:latin typeface="Times New Roman" panose="02020603050405020304" pitchFamily="18" charset="0"/>
            </a:endParaRPr>
          </a:p>
        </p:txBody>
      </p:sp>
      <p:sp>
        <p:nvSpPr>
          <p:cNvPr id="68611" name="Line 2"/>
          <p:cNvSpPr>
            <a:spLocks noChangeShapeType="1"/>
          </p:cNvSpPr>
          <p:nvPr/>
        </p:nvSpPr>
        <p:spPr bwMode="auto">
          <a:xfrm>
            <a:off x="8104188" y="4768850"/>
            <a:ext cx="73025" cy="811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2" name="Line 3"/>
          <p:cNvSpPr>
            <a:spLocks noChangeShapeType="1"/>
          </p:cNvSpPr>
          <p:nvPr/>
        </p:nvSpPr>
        <p:spPr bwMode="auto">
          <a:xfrm>
            <a:off x="760413" y="2176463"/>
            <a:ext cx="863600" cy="431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3" name="Line 4"/>
          <p:cNvSpPr>
            <a:spLocks noChangeShapeType="1"/>
          </p:cNvSpPr>
          <p:nvPr/>
        </p:nvSpPr>
        <p:spPr bwMode="auto">
          <a:xfrm>
            <a:off x="5943600" y="2247900"/>
            <a:ext cx="288925" cy="12255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4" name="Line 5"/>
          <p:cNvSpPr>
            <a:spLocks noChangeShapeType="1"/>
          </p:cNvSpPr>
          <p:nvPr/>
        </p:nvSpPr>
        <p:spPr bwMode="auto">
          <a:xfrm flipV="1">
            <a:off x="2776538" y="3779838"/>
            <a:ext cx="1000125" cy="1444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5" name="Line 6"/>
          <p:cNvSpPr>
            <a:spLocks noChangeShapeType="1"/>
          </p:cNvSpPr>
          <p:nvPr/>
        </p:nvSpPr>
        <p:spPr bwMode="auto">
          <a:xfrm>
            <a:off x="2055813" y="2897188"/>
            <a:ext cx="936625" cy="1428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6" name="Line 7"/>
          <p:cNvSpPr>
            <a:spLocks noChangeShapeType="1"/>
          </p:cNvSpPr>
          <p:nvPr/>
        </p:nvSpPr>
        <p:spPr bwMode="auto">
          <a:xfrm flipV="1">
            <a:off x="3317875" y="2309813"/>
            <a:ext cx="874713" cy="7127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7" name="Line 8"/>
          <p:cNvSpPr>
            <a:spLocks noChangeShapeType="1"/>
          </p:cNvSpPr>
          <p:nvPr/>
        </p:nvSpPr>
        <p:spPr bwMode="auto">
          <a:xfrm>
            <a:off x="4776788" y="2232025"/>
            <a:ext cx="10207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8" name="Line 9"/>
          <p:cNvSpPr>
            <a:spLocks noChangeShapeType="1"/>
          </p:cNvSpPr>
          <p:nvPr/>
        </p:nvSpPr>
        <p:spPr bwMode="auto">
          <a:xfrm>
            <a:off x="6161088" y="2176463"/>
            <a:ext cx="1241425" cy="214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19" name="Line 10"/>
          <p:cNvSpPr>
            <a:spLocks noChangeShapeType="1"/>
          </p:cNvSpPr>
          <p:nvPr/>
        </p:nvSpPr>
        <p:spPr bwMode="auto">
          <a:xfrm>
            <a:off x="7840663" y="2546350"/>
            <a:ext cx="552450" cy="6381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0" name="Line 11"/>
          <p:cNvSpPr>
            <a:spLocks noChangeShapeType="1"/>
          </p:cNvSpPr>
          <p:nvPr/>
        </p:nvSpPr>
        <p:spPr bwMode="auto">
          <a:xfrm flipH="1">
            <a:off x="7816850" y="3400425"/>
            <a:ext cx="719138" cy="10810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1" name="Line 12"/>
          <p:cNvSpPr>
            <a:spLocks noChangeShapeType="1"/>
          </p:cNvSpPr>
          <p:nvPr/>
        </p:nvSpPr>
        <p:spPr bwMode="auto">
          <a:xfrm flipH="1">
            <a:off x="5870575" y="3905250"/>
            <a:ext cx="433388" cy="850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2" name="Line 13"/>
          <p:cNvSpPr>
            <a:spLocks noChangeShapeType="1"/>
          </p:cNvSpPr>
          <p:nvPr/>
        </p:nvSpPr>
        <p:spPr bwMode="auto">
          <a:xfrm flipH="1">
            <a:off x="6745288" y="3400425"/>
            <a:ext cx="1574800" cy="2508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3" name="Line 14"/>
          <p:cNvSpPr>
            <a:spLocks noChangeShapeType="1"/>
          </p:cNvSpPr>
          <p:nvPr/>
        </p:nvSpPr>
        <p:spPr bwMode="auto">
          <a:xfrm flipH="1">
            <a:off x="3681413" y="3890963"/>
            <a:ext cx="584200" cy="1104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4" name="Line 15"/>
          <p:cNvSpPr>
            <a:spLocks noChangeShapeType="1"/>
          </p:cNvSpPr>
          <p:nvPr/>
        </p:nvSpPr>
        <p:spPr bwMode="auto">
          <a:xfrm flipV="1">
            <a:off x="1624013" y="4914900"/>
            <a:ext cx="1839912" cy="889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5" name="Line 16"/>
          <p:cNvSpPr>
            <a:spLocks noChangeShapeType="1"/>
          </p:cNvSpPr>
          <p:nvPr/>
        </p:nvSpPr>
        <p:spPr bwMode="auto">
          <a:xfrm flipH="1">
            <a:off x="1192213" y="3995738"/>
            <a:ext cx="1223962" cy="8636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6" name="Line 17"/>
          <p:cNvSpPr>
            <a:spLocks noChangeShapeType="1"/>
          </p:cNvSpPr>
          <p:nvPr/>
        </p:nvSpPr>
        <p:spPr bwMode="auto">
          <a:xfrm>
            <a:off x="4503738" y="3976688"/>
            <a:ext cx="936625" cy="8636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27" name="Line 18"/>
          <p:cNvSpPr>
            <a:spLocks noChangeShapeType="1"/>
          </p:cNvSpPr>
          <p:nvPr/>
        </p:nvSpPr>
        <p:spPr bwMode="auto">
          <a:xfrm>
            <a:off x="3390900" y="3022600"/>
            <a:ext cx="436563" cy="6286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68628" name="Group 19"/>
          <p:cNvGrpSpPr/>
          <p:nvPr/>
        </p:nvGrpSpPr>
        <p:grpSpPr bwMode="auto">
          <a:xfrm>
            <a:off x="976313" y="2247900"/>
            <a:ext cx="1603375" cy="1104900"/>
            <a:chOff x="912" y="768"/>
            <a:chExt cx="2400" cy="1584"/>
          </a:xfrm>
        </p:grpSpPr>
        <p:sp>
          <p:nvSpPr>
            <p:cNvPr id="68814" name="Oval 20"/>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5" name="Oval 21"/>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6" name="Oval 22"/>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7" name="Oval 23"/>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8" name="Oval 24"/>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9" name="Oval 25"/>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0" name="Oval 26"/>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1" name="Oval 27"/>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2" name="Oval 28"/>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823" name="Group 29"/>
            <p:cNvGrpSpPr/>
            <p:nvPr/>
          </p:nvGrpSpPr>
          <p:grpSpPr bwMode="auto">
            <a:xfrm>
              <a:off x="912" y="768"/>
              <a:ext cx="2386" cy="1553"/>
              <a:chOff x="912" y="768"/>
              <a:chExt cx="2386" cy="1553"/>
            </a:xfrm>
          </p:grpSpPr>
          <p:sp>
            <p:nvSpPr>
              <p:cNvPr id="68824" name="Oval 30"/>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5" name="Oval 31"/>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6" name="Oval 32"/>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7" name="Oval 33"/>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8" name="Oval 34"/>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29" name="Oval 35"/>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30" name="Oval 36"/>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31" name="Oval 37"/>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32" name="Oval 38"/>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sp>
        <p:nvSpPr>
          <p:cNvPr id="101397" name="Rectangle 39"/>
          <p:cNvSpPr>
            <a:spLocks noGrp="1" noChangeArrowheads="1"/>
          </p:cNvSpPr>
          <p:nvPr>
            <p:ph type="title" idx="4294967295"/>
          </p:nvPr>
        </p:nvSpPr>
        <p:spPr>
          <a:xfrm>
            <a:off x="0" y="0"/>
            <a:ext cx="7772400" cy="685800"/>
          </a:xfrm>
        </p:spPr>
        <p:txBody>
          <a:bodyPr/>
          <a:lstStyle/>
          <a:p>
            <a:pPr algn="l" eaLnBrk="1" hangingPunct="1">
              <a:defRPr/>
            </a:pPr>
            <a:r>
              <a:rPr lang="zh-CN" altLang="en-US" sz="2400" dirty="0" smtClean="0">
                <a:solidFill>
                  <a:srgbClr val="FF0000"/>
                </a:solidFill>
              </a:rPr>
              <a:t>存储转发方式：</a:t>
            </a:r>
            <a:r>
              <a:rPr lang="zh-CN" altLang="en-US" sz="2400" dirty="0" smtClean="0">
                <a:solidFill>
                  <a:srgbClr val="0000FF"/>
                </a:solidFill>
              </a:rPr>
              <a:t>报文和分组交换方式</a:t>
            </a:r>
          </a:p>
        </p:txBody>
      </p:sp>
      <p:sp>
        <p:nvSpPr>
          <p:cNvPr id="101398" name="Rectangle 40"/>
          <p:cNvSpPr>
            <a:spLocks noGrp="1" noChangeArrowheads="1"/>
          </p:cNvSpPr>
          <p:nvPr>
            <p:ph type="body" idx="4294967295"/>
          </p:nvPr>
        </p:nvSpPr>
        <p:spPr>
          <a:xfrm>
            <a:off x="131762" y="5867400"/>
            <a:ext cx="8915401" cy="914400"/>
          </a:xfrm>
          <a:solidFill>
            <a:schemeClr val="bg1"/>
          </a:solidFill>
        </p:spPr>
        <p:txBody>
          <a:bodyPr/>
          <a:lstStyle/>
          <a:p>
            <a:pPr>
              <a:lnSpc>
                <a:spcPct val="80000"/>
              </a:lnSpc>
              <a:spcBef>
                <a:spcPct val="50000"/>
              </a:spcBef>
              <a:buFontTx/>
              <a:buNone/>
              <a:defRPr/>
            </a:pPr>
            <a:r>
              <a:rPr lang="zh-CN" altLang="en-US" sz="2400" dirty="0" smtClean="0">
                <a:latin typeface="楷体_GB2312" panose="02010609030101010101" pitchFamily="49" charset="-122"/>
              </a:rPr>
              <a:t>在交换过程中，交换设备将接收到的报文先存储，待信道空闲时再根据地址表转发出去，一级一级中转，直到目的地。这种数据传输技术称为</a:t>
            </a:r>
            <a:r>
              <a:rPr lang="zh-CN" altLang="en-US" sz="2400" u="sng" dirty="0" smtClean="0">
                <a:solidFill>
                  <a:srgbClr val="993300"/>
                </a:solidFill>
                <a:latin typeface="楷体_GB2312" panose="02010609030101010101" pitchFamily="49" charset="-122"/>
              </a:rPr>
              <a:t>存储</a:t>
            </a:r>
            <a:r>
              <a:rPr lang="en-US" altLang="zh-CN" sz="2400" u="sng" dirty="0" smtClean="0">
                <a:solidFill>
                  <a:srgbClr val="993300"/>
                </a:solidFill>
                <a:latin typeface="楷体_GB2312" panose="02010609030101010101" pitchFamily="49" charset="-122"/>
              </a:rPr>
              <a:t>-</a:t>
            </a:r>
            <a:r>
              <a:rPr lang="zh-CN" altLang="en-US" sz="2400" u="sng" dirty="0" smtClean="0">
                <a:solidFill>
                  <a:srgbClr val="993300"/>
                </a:solidFill>
                <a:latin typeface="楷体_GB2312" panose="02010609030101010101" pitchFamily="49" charset="-122"/>
              </a:rPr>
              <a:t>转发</a:t>
            </a:r>
            <a:r>
              <a:rPr lang="zh-CN" altLang="en-US" sz="2400" dirty="0" smtClean="0">
                <a:solidFill>
                  <a:srgbClr val="993300"/>
                </a:solidFill>
                <a:latin typeface="楷体_GB2312" panose="02010609030101010101" pitchFamily="49" charset="-122"/>
              </a:rPr>
              <a:t>。</a:t>
            </a:r>
            <a:endParaRPr lang="zh-CN" altLang="en-US" sz="2400" dirty="0" smtClean="0"/>
          </a:p>
        </p:txBody>
      </p:sp>
      <p:pic>
        <p:nvPicPr>
          <p:cNvPr id="68631" name="Picture 41"/>
          <p:cNvPicPr>
            <a:picLocks noGrp="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76200" y="2824163"/>
            <a:ext cx="820738" cy="433387"/>
          </a:xfrm>
          <a:noFill/>
        </p:spPr>
      </p:pic>
      <p:grpSp>
        <p:nvGrpSpPr>
          <p:cNvPr id="68632" name="Group 42"/>
          <p:cNvGrpSpPr/>
          <p:nvPr/>
        </p:nvGrpSpPr>
        <p:grpSpPr bwMode="auto">
          <a:xfrm>
            <a:off x="3463925" y="3259138"/>
            <a:ext cx="1603375" cy="1104900"/>
            <a:chOff x="912" y="768"/>
            <a:chExt cx="2400" cy="1584"/>
          </a:xfrm>
        </p:grpSpPr>
        <p:sp>
          <p:nvSpPr>
            <p:cNvPr id="68795" name="Oval 4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6" name="Oval 4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7" name="Oval 4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8" name="Oval 4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9" name="Oval 4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0" name="Oval 4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1" name="Oval 4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2" name="Oval 5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3" name="Oval 5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804" name="Group 52"/>
            <p:cNvGrpSpPr/>
            <p:nvPr/>
          </p:nvGrpSpPr>
          <p:grpSpPr bwMode="auto">
            <a:xfrm>
              <a:off x="912" y="768"/>
              <a:ext cx="2386" cy="1553"/>
              <a:chOff x="912" y="768"/>
              <a:chExt cx="2386" cy="1553"/>
            </a:xfrm>
          </p:grpSpPr>
          <p:sp>
            <p:nvSpPr>
              <p:cNvPr id="68805" name="Oval 5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6" name="Oval 5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7" name="Oval 5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8" name="Oval 5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09" name="Oval 5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0" name="Oval 5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1" name="Oval 5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2" name="Oval 6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813" name="Oval 6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grpSp>
        <p:nvGrpSpPr>
          <p:cNvPr id="68633" name="Group 62"/>
          <p:cNvGrpSpPr/>
          <p:nvPr/>
        </p:nvGrpSpPr>
        <p:grpSpPr bwMode="auto">
          <a:xfrm>
            <a:off x="327025" y="4330700"/>
            <a:ext cx="1604963" cy="1104900"/>
            <a:chOff x="912" y="768"/>
            <a:chExt cx="2400" cy="1584"/>
          </a:xfrm>
        </p:grpSpPr>
        <p:sp>
          <p:nvSpPr>
            <p:cNvPr id="68776" name="Oval 6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7" name="Oval 6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8" name="Oval 6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9" name="Oval 6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0" name="Oval 6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1" name="Oval 6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2" name="Oval 6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3" name="Oval 7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4" name="Oval 7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785" name="Group 72"/>
            <p:cNvGrpSpPr/>
            <p:nvPr/>
          </p:nvGrpSpPr>
          <p:grpSpPr bwMode="auto">
            <a:xfrm>
              <a:off x="912" y="768"/>
              <a:ext cx="2386" cy="1553"/>
              <a:chOff x="912" y="768"/>
              <a:chExt cx="2386" cy="1553"/>
            </a:xfrm>
          </p:grpSpPr>
          <p:sp>
            <p:nvSpPr>
              <p:cNvPr id="68786" name="Oval 7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7" name="Oval 7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8" name="Oval 7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89" name="Oval 7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0" name="Oval 7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1" name="Oval 7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2" name="Oval 7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3" name="Oval 8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94" name="Oval 8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grpSp>
        <p:nvGrpSpPr>
          <p:cNvPr id="68634" name="Group 82"/>
          <p:cNvGrpSpPr/>
          <p:nvPr/>
        </p:nvGrpSpPr>
        <p:grpSpPr bwMode="auto">
          <a:xfrm>
            <a:off x="7075488" y="3905250"/>
            <a:ext cx="1604962" cy="1104900"/>
            <a:chOff x="912" y="768"/>
            <a:chExt cx="2400" cy="1584"/>
          </a:xfrm>
        </p:grpSpPr>
        <p:sp>
          <p:nvSpPr>
            <p:cNvPr id="68757" name="Oval 8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8" name="Oval 8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9" name="Oval 8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0" name="Oval 8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1" name="Oval 8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2" name="Oval 8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3" name="Oval 8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4" name="Oval 9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5" name="Oval 9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766" name="Group 92"/>
            <p:cNvGrpSpPr/>
            <p:nvPr/>
          </p:nvGrpSpPr>
          <p:grpSpPr bwMode="auto">
            <a:xfrm>
              <a:off x="912" y="768"/>
              <a:ext cx="2386" cy="1553"/>
              <a:chOff x="912" y="768"/>
              <a:chExt cx="2386" cy="1553"/>
            </a:xfrm>
          </p:grpSpPr>
          <p:sp>
            <p:nvSpPr>
              <p:cNvPr id="68767" name="Oval 9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8" name="Oval 9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69" name="Oval 9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0" name="Oval 9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1" name="Oval 9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2" name="Oval 9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3" name="Oval 9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4" name="Oval 10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75" name="Oval 10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grpSp>
        <p:nvGrpSpPr>
          <p:cNvPr id="68635" name="Group 102"/>
          <p:cNvGrpSpPr/>
          <p:nvPr/>
        </p:nvGrpSpPr>
        <p:grpSpPr bwMode="auto">
          <a:xfrm>
            <a:off x="6789738" y="1889125"/>
            <a:ext cx="1603375" cy="1104900"/>
            <a:chOff x="912" y="768"/>
            <a:chExt cx="2400" cy="1584"/>
          </a:xfrm>
        </p:grpSpPr>
        <p:sp>
          <p:nvSpPr>
            <p:cNvPr id="68738" name="Oval 10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9" name="Oval 10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0" name="Oval 10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1" name="Oval 10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2" name="Oval 10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3" name="Oval 10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4" name="Oval 10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5" name="Oval 11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6" name="Oval 11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747" name="Group 112"/>
            <p:cNvGrpSpPr/>
            <p:nvPr/>
          </p:nvGrpSpPr>
          <p:grpSpPr bwMode="auto">
            <a:xfrm>
              <a:off x="912" y="768"/>
              <a:ext cx="2386" cy="1553"/>
              <a:chOff x="912" y="768"/>
              <a:chExt cx="2386" cy="1553"/>
            </a:xfrm>
          </p:grpSpPr>
          <p:sp>
            <p:nvSpPr>
              <p:cNvPr id="68748" name="Oval 11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49" name="Oval 11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0" name="Oval 11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1" name="Oval 11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2" name="Oval 11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3" name="Oval 11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4" name="Oval 11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5" name="Oval 12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56" name="Oval 12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grpSp>
        <p:nvGrpSpPr>
          <p:cNvPr id="68636" name="Group 122"/>
          <p:cNvGrpSpPr/>
          <p:nvPr/>
        </p:nvGrpSpPr>
        <p:grpSpPr bwMode="auto">
          <a:xfrm>
            <a:off x="3535363" y="1677988"/>
            <a:ext cx="1604962" cy="1104900"/>
            <a:chOff x="912" y="768"/>
            <a:chExt cx="2400" cy="1584"/>
          </a:xfrm>
        </p:grpSpPr>
        <p:sp>
          <p:nvSpPr>
            <p:cNvPr id="68719" name="Oval 12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0" name="Oval 12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1" name="Oval 12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2" name="Oval 12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3" name="Oval 12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4" name="Oval 12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5" name="Oval 12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6" name="Oval 13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27" name="Oval 13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728" name="Group 132"/>
            <p:cNvGrpSpPr/>
            <p:nvPr/>
          </p:nvGrpSpPr>
          <p:grpSpPr bwMode="auto">
            <a:xfrm>
              <a:off x="912" y="768"/>
              <a:ext cx="2386" cy="1553"/>
              <a:chOff x="912" y="768"/>
              <a:chExt cx="2386" cy="1553"/>
            </a:xfrm>
          </p:grpSpPr>
          <p:sp>
            <p:nvSpPr>
              <p:cNvPr id="68729" name="Oval 13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0" name="Oval 13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1" name="Oval 13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2" name="Oval 13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3" name="Oval 13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4" name="Oval 13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5" name="Oval 13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6" name="Oval 14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37" name="Oval 14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grpSp>
        <p:nvGrpSpPr>
          <p:cNvPr id="68637" name="Group 142"/>
          <p:cNvGrpSpPr/>
          <p:nvPr/>
        </p:nvGrpSpPr>
        <p:grpSpPr bwMode="auto">
          <a:xfrm>
            <a:off x="5440363" y="3113088"/>
            <a:ext cx="1604962" cy="1104900"/>
            <a:chOff x="912" y="768"/>
            <a:chExt cx="2400" cy="1584"/>
          </a:xfrm>
        </p:grpSpPr>
        <p:sp>
          <p:nvSpPr>
            <p:cNvPr id="68700" name="Oval 143"/>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1" name="Oval 144"/>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2" name="Oval 145"/>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3" name="Oval 146"/>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4" name="Oval 147"/>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5" name="Oval 148"/>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6" name="Oval 149"/>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7" name="Oval 150"/>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08" name="Oval 151"/>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nvGrpSpPr>
            <p:cNvPr id="68709" name="Group 152"/>
            <p:cNvGrpSpPr/>
            <p:nvPr/>
          </p:nvGrpSpPr>
          <p:grpSpPr bwMode="auto">
            <a:xfrm>
              <a:off x="912" y="768"/>
              <a:ext cx="2386" cy="1553"/>
              <a:chOff x="912" y="768"/>
              <a:chExt cx="2386" cy="1553"/>
            </a:xfrm>
          </p:grpSpPr>
          <p:sp>
            <p:nvSpPr>
              <p:cNvPr id="68710" name="Oval 153"/>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1" name="Oval 154"/>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2" name="Oval 155"/>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3" name="Oval 156"/>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4" name="Oval 157"/>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5" name="Oval 158"/>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6" name="Oval 159"/>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7" name="Oval 160"/>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68718" name="Oval 161"/>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grpSp>
      <p:pic>
        <p:nvPicPr>
          <p:cNvPr id="68638" name="Picture 1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4850" y="3697288"/>
            <a:ext cx="914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68639" name="Picture 1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2750" y="3113088"/>
            <a:ext cx="9159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68640" name="Picture 1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0363" y="2032000"/>
            <a:ext cx="914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68641" name="Picture 1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4938" y="4600575"/>
            <a:ext cx="9144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68642" name="Picture 1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4850" y="4756150"/>
            <a:ext cx="914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68643" name="Text Box 167"/>
          <p:cNvSpPr txBox="1">
            <a:spLocks noChangeArrowheads="1"/>
          </p:cNvSpPr>
          <p:nvPr/>
        </p:nvSpPr>
        <p:spPr bwMode="auto">
          <a:xfrm>
            <a:off x="3921125" y="357187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4" name="Text Box 168"/>
          <p:cNvSpPr txBox="1">
            <a:spLocks noChangeArrowheads="1"/>
          </p:cNvSpPr>
          <p:nvPr/>
        </p:nvSpPr>
        <p:spPr bwMode="auto">
          <a:xfrm>
            <a:off x="1479550" y="2536825"/>
            <a:ext cx="641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5" name="Text Box 169"/>
          <p:cNvSpPr txBox="1">
            <a:spLocks noChangeArrowheads="1"/>
          </p:cNvSpPr>
          <p:nvPr/>
        </p:nvSpPr>
        <p:spPr bwMode="auto">
          <a:xfrm>
            <a:off x="3998913" y="19954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6" name="Text Box 170"/>
          <p:cNvSpPr txBox="1">
            <a:spLocks noChangeArrowheads="1"/>
          </p:cNvSpPr>
          <p:nvPr/>
        </p:nvSpPr>
        <p:spPr bwMode="auto">
          <a:xfrm>
            <a:off x="7292975" y="2247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7" name="Text Box 171"/>
          <p:cNvSpPr txBox="1">
            <a:spLocks noChangeArrowheads="1"/>
          </p:cNvSpPr>
          <p:nvPr/>
        </p:nvSpPr>
        <p:spPr bwMode="auto">
          <a:xfrm>
            <a:off x="7580313" y="42656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8" name="Text Box 172"/>
          <p:cNvSpPr txBox="1">
            <a:spLocks noChangeArrowheads="1"/>
          </p:cNvSpPr>
          <p:nvPr/>
        </p:nvSpPr>
        <p:spPr bwMode="auto">
          <a:xfrm>
            <a:off x="5943600" y="347345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49" name="Text Box 173"/>
          <p:cNvSpPr txBox="1">
            <a:spLocks noChangeArrowheads="1"/>
          </p:cNvSpPr>
          <p:nvPr/>
        </p:nvSpPr>
        <p:spPr bwMode="auto">
          <a:xfrm>
            <a:off x="787400" y="46434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网络</a:t>
            </a:r>
          </a:p>
        </p:txBody>
      </p:sp>
      <p:sp>
        <p:nvSpPr>
          <p:cNvPr id="68650" name="Text Box 174"/>
          <p:cNvSpPr txBox="1">
            <a:spLocks noChangeArrowheads="1"/>
          </p:cNvSpPr>
          <p:nvPr/>
        </p:nvSpPr>
        <p:spPr bwMode="auto">
          <a:xfrm>
            <a:off x="2659063" y="23891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sp>
        <p:nvSpPr>
          <p:cNvPr id="68651" name="Text Box 175"/>
          <p:cNvSpPr txBox="1">
            <a:spLocks noChangeArrowheads="1"/>
          </p:cNvSpPr>
          <p:nvPr/>
        </p:nvSpPr>
        <p:spPr bwMode="auto">
          <a:xfrm>
            <a:off x="5153025" y="4265613"/>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sp>
        <p:nvSpPr>
          <p:cNvPr id="68652" name="Text Box 176"/>
          <p:cNvSpPr txBox="1">
            <a:spLocks noChangeArrowheads="1"/>
          </p:cNvSpPr>
          <p:nvPr/>
        </p:nvSpPr>
        <p:spPr bwMode="auto">
          <a:xfrm>
            <a:off x="7024688" y="31130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sp>
        <p:nvSpPr>
          <p:cNvPr id="68653" name="Text Box 177"/>
          <p:cNvSpPr txBox="1">
            <a:spLocks noChangeArrowheads="1"/>
          </p:cNvSpPr>
          <p:nvPr/>
        </p:nvSpPr>
        <p:spPr bwMode="auto">
          <a:xfrm>
            <a:off x="5653088" y="16002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sp>
        <p:nvSpPr>
          <p:cNvPr id="68654" name="Text Box 178"/>
          <p:cNvSpPr txBox="1">
            <a:spLocks noChangeArrowheads="1"/>
          </p:cNvSpPr>
          <p:nvPr/>
        </p:nvSpPr>
        <p:spPr bwMode="auto">
          <a:xfrm>
            <a:off x="1119188" y="37084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sp>
        <p:nvSpPr>
          <p:cNvPr id="68655" name="Text Box 179"/>
          <p:cNvSpPr txBox="1">
            <a:spLocks noChangeArrowheads="1"/>
          </p:cNvSpPr>
          <p:nvPr/>
        </p:nvSpPr>
        <p:spPr bwMode="auto">
          <a:xfrm>
            <a:off x="3025775" y="43656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路由器</a:t>
            </a:r>
          </a:p>
        </p:txBody>
      </p:sp>
      <p:pic>
        <p:nvPicPr>
          <p:cNvPr id="68656" name="Picture 180"/>
          <p:cNvPicPr>
            <a:picLocks noGrp="1" noChangeArrowheads="1"/>
          </p:cNvPicPr>
          <p:nvPr>
            <p:ph sz="half" idx="4294967295"/>
          </p:nvPr>
        </p:nvPicPr>
        <p:blipFill>
          <a:blip r:embed="rId4" cstate="print">
            <a:extLst>
              <a:ext uri="{28A0092B-C50C-407E-A947-70E740481C1C}">
                <a14:useLocalDpi xmlns:a14="http://schemas.microsoft.com/office/drawing/2010/main" val="0"/>
              </a:ext>
            </a:extLst>
          </a:blip>
          <a:srcRect/>
          <a:stretch>
            <a:fillRect/>
          </a:stretch>
        </p:blipFill>
        <p:spPr>
          <a:xfrm>
            <a:off x="76200" y="1803400"/>
            <a:ext cx="492125" cy="579438"/>
          </a:xfrm>
          <a:noFill/>
        </p:spPr>
      </p:pic>
      <p:sp>
        <p:nvSpPr>
          <p:cNvPr id="68657" name="Text Box 181"/>
          <p:cNvSpPr txBox="1">
            <a:spLocks noChangeArrowheads="1"/>
          </p:cNvSpPr>
          <p:nvPr/>
        </p:nvSpPr>
        <p:spPr bwMode="auto">
          <a:xfrm>
            <a:off x="254000" y="17792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Times New Roman" panose="02020603050405020304" pitchFamily="18" charset="0"/>
                <a:ea typeface="黑体" panose="02010609060101010101" pitchFamily="49" charset="-122"/>
              </a:rPr>
              <a:t>A</a:t>
            </a:r>
          </a:p>
        </p:txBody>
      </p:sp>
      <p:pic>
        <p:nvPicPr>
          <p:cNvPr id="68658" name="Picture 18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0675" y="5273675"/>
            <a:ext cx="5492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9" name="Text Box 183"/>
          <p:cNvSpPr txBox="1">
            <a:spLocks noChangeArrowheads="1"/>
          </p:cNvSpPr>
          <p:nvPr/>
        </p:nvSpPr>
        <p:spPr bwMode="auto">
          <a:xfrm>
            <a:off x="7743825" y="527367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0000"/>
                </a:solidFill>
                <a:latin typeface="Times New Roman" panose="02020603050405020304" pitchFamily="18" charset="0"/>
                <a:ea typeface="黑体" panose="02010609060101010101" pitchFamily="49" charset="-122"/>
              </a:rPr>
              <a:t>B</a:t>
            </a:r>
          </a:p>
        </p:txBody>
      </p:sp>
      <p:sp>
        <p:nvSpPr>
          <p:cNvPr id="583864" name="Line 184"/>
          <p:cNvSpPr>
            <a:spLocks noChangeShapeType="1"/>
          </p:cNvSpPr>
          <p:nvPr/>
        </p:nvSpPr>
        <p:spPr bwMode="auto">
          <a:xfrm>
            <a:off x="976313" y="2032000"/>
            <a:ext cx="1943100" cy="792163"/>
          </a:xfrm>
          <a:prstGeom prst="line">
            <a:avLst/>
          </a:prstGeom>
          <a:noFill/>
          <a:ln w="57150">
            <a:solidFill>
              <a:srgbClr val="FF33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865" name="Line 185"/>
          <p:cNvSpPr>
            <a:spLocks noChangeShapeType="1"/>
          </p:cNvSpPr>
          <p:nvPr/>
        </p:nvSpPr>
        <p:spPr bwMode="auto">
          <a:xfrm flipV="1">
            <a:off x="3208338" y="2176463"/>
            <a:ext cx="2663825" cy="792162"/>
          </a:xfrm>
          <a:prstGeom prst="line">
            <a:avLst/>
          </a:prstGeom>
          <a:noFill/>
          <a:ln w="57150">
            <a:solidFill>
              <a:srgbClr val="FF33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866" name="Line 186"/>
          <p:cNvSpPr>
            <a:spLocks noChangeShapeType="1"/>
          </p:cNvSpPr>
          <p:nvPr/>
        </p:nvSpPr>
        <p:spPr bwMode="auto">
          <a:xfrm>
            <a:off x="6016625" y="2176463"/>
            <a:ext cx="2519363" cy="1079500"/>
          </a:xfrm>
          <a:prstGeom prst="line">
            <a:avLst/>
          </a:prstGeom>
          <a:noFill/>
          <a:ln w="57150">
            <a:solidFill>
              <a:srgbClr val="FF33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83867" name="Line 187"/>
          <p:cNvSpPr>
            <a:spLocks noChangeShapeType="1"/>
          </p:cNvSpPr>
          <p:nvPr/>
        </p:nvSpPr>
        <p:spPr bwMode="auto">
          <a:xfrm flipH="1">
            <a:off x="8177213" y="3473450"/>
            <a:ext cx="431800" cy="2035175"/>
          </a:xfrm>
          <a:prstGeom prst="line">
            <a:avLst/>
          </a:prstGeom>
          <a:noFill/>
          <a:ln w="57150">
            <a:solidFill>
              <a:srgbClr val="FF33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6" name="Group 188"/>
          <p:cNvGrpSpPr/>
          <p:nvPr/>
        </p:nvGrpSpPr>
        <p:grpSpPr bwMode="auto">
          <a:xfrm>
            <a:off x="1984375" y="827088"/>
            <a:ext cx="2654300" cy="1639887"/>
            <a:chOff x="196" y="3203"/>
            <a:chExt cx="1672" cy="1033"/>
          </a:xfrm>
        </p:grpSpPr>
        <p:sp>
          <p:nvSpPr>
            <p:cNvPr id="68693" name="Text Box 189"/>
            <p:cNvSpPr txBox="1">
              <a:spLocks noChangeArrowheads="1"/>
            </p:cNvSpPr>
            <p:nvPr/>
          </p:nvSpPr>
          <p:spPr bwMode="auto">
            <a:xfrm>
              <a:off x="593" y="320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查找路由表</a:t>
              </a:r>
            </a:p>
          </p:txBody>
        </p:sp>
        <p:sp>
          <p:nvSpPr>
            <p:cNvPr id="68694" name="Rectangle 190"/>
            <p:cNvSpPr>
              <a:spLocks noChangeArrowheads="1"/>
            </p:cNvSpPr>
            <p:nvPr/>
          </p:nvSpPr>
          <p:spPr bwMode="auto">
            <a:xfrm>
              <a:off x="196" y="3466"/>
              <a:ext cx="1633" cy="762"/>
            </a:xfrm>
            <a:prstGeom prst="rect">
              <a:avLst/>
            </a:prstGeom>
            <a:solidFill>
              <a:srgbClr val="FFFFCC"/>
            </a:solidFill>
            <a:ln w="9525">
              <a:solidFill>
                <a:srgbClr val="000000"/>
              </a:solidFill>
              <a:miter lim="800000"/>
            </a:ln>
          </p:spPr>
          <p:txBody>
            <a:bodyPr wrap="none" anchor="ctr"/>
            <a:lstStyle/>
            <a:p>
              <a:endParaRPr lang="zh-CN" altLang="en-US" b="1"/>
            </a:p>
          </p:txBody>
        </p:sp>
        <p:sp>
          <p:nvSpPr>
            <p:cNvPr id="68695" name="Line 191"/>
            <p:cNvSpPr>
              <a:spLocks noChangeShapeType="1"/>
            </p:cNvSpPr>
            <p:nvPr/>
          </p:nvSpPr>
          <p:spPr bwMode="auto">
            <a:xfrm>
              <a:off x="204" y="3702"/>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96" name="Line 192"/>
            <p:cNvSpPr>
              <a:spLocks noChangeShapeType="1"/>
            </p:cNvSpPr>
            <p:nvPr/>
          </p:nvSpPr>
          <p:spPr bwMode="auto">
            <a:xfrm>
              <a:off x="204" y="3884"/>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97" name="Line 193"/>
            <p:cNvSpPr>
              <a:spLocks noChangeShapeType="1"/>
            </p:cNvSpPr>
            <p:nvPr/>
          </p:nvSpPr>
          <p:spPr bwMode="auto">
            <a:xfrm>
              <a:off x="204" y="4066"/>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98" name="Text Box 194"/>
            <p:cNvSpPr txBox="1">
              <a:spLocks noChangeArrowheads="1"/>
            </p:cNvSpPr>
            <p:nvPr/>
          </p:nvSpPr>
          <p:spPr bwMode="auto">
            <a:xfrm>
              <a:off x="204" y="3476"/>
              <a:ext cx="16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Times New Roman" panose="02020603050405020304" pitchFamily="18" charset="0"/>
                  <a:ea typeface="黑体" panose="02010609060101010101" pitchFamily="49" charset="-122"/>
                </a:rPr>
                <a:t>目 的 地     下一跳路由器</a:t>
              </a:r>
            </a:p>
          </p:txBody>
        </p:sp>
        <p:sp>
          <p:nvSpPr>
            <p:cNvPr id="68699" name="Line 195"/>
            <p:cNvSpPr>
              <a:spLocks noChangeShapeType="1"/>
            </p:cNvSpPr>
            <p:nvPr/>
          </p:nvSpPr>
          <p:spPr bwMode="auto">
            <a:xfrm flipH="1">
              <a:off x="916" y="3475"/>
              <a:ext cx="8" cy="76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7" name="Group 196"/>
          <p:cNvGrpSpPr/>
          <p:nvPr/>
        </p:nvGrpSpPr>
        <p:grpSpPr bwMode="auto">
          <a:xfrm>
            <a:off x="4719638" y="304800"/>
            <a:ext cx="2654300" cy="1639888"/>
            <a:chOff x="196" y="3203"/>
            <a:chExt cx="1672" cy="1033"/>
          </a:xfrm>
        </p:grpSpPr>
        <p:sp>
          <p:nvSpPr>
            <p:cNvPr id="68686" name="Text Box 197"/>
            <p:cNvSpPr txBox="1">
              <a:spLocks noChangeArrowheads="1"/>
            </p:cNvSpPr>
            <p:nvPr/>
          </p:nvSpPr>
          <p:spPr bwMode="auto">
            <a:xfrm>
              <a:off x="593" y="320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查找路由表</a:t>
              </a:r>
            </a:p>
          </p:txBody>
        </p:sp>
        <p:sp>
          <p:nvSpPr>
            <p:cNvPr id="68687" name="Rectangle 198"/>
            <p:cNvSpPr>
              <a:spLocks noChangeArrowheads="1"/>
            </p:cNvSpPr>
            <p:nvPr/>
          </p:nvSpPr>
          <p:spPr bwMode="auto">
            <a:xfrm>
              <a:off x="196" y="3466"/>
              <a:ext cx="1633" cy="762"/>
            </a:xfrm>
            <a:prstGeom prst="rect">
              <a:avLst/>
            </a:prstGeom>
            <a:solidFill>
              <a:srgbClr val="FFFFCC"/>
            </a:solidFill>
            <a:ln w="9525">
              <a:solidFill>
                <a:srgbClr val="000000"/>
              </a:solidFill>
              <a:miter lim="800000"/>
            </a:ln>
          </p:spPr>
          <p:txBody>
            <a:bodyPr wrap="none" anchor="ctr"/>
            <a:lstStyle/>
            <a:p>
              <a:endParaRPr lang="zh-CN" altLang="en-US" b="1"/>
            </a:p>
          </p:txBody>
        </p:sp>
        <p:sp>
          <p:nvSpPr>
            <p:cNvPr id="68688" name="Line 199"/>
            <p:cNvSpPr>
              <a:spLocks noChangeShapeType="1"/>
            </p:cNvSpPr>
            <p:nvPr/>
          </p:nvSpPr>
          <p:spPr bwMode="auto">
            <a:xfrm>
              <a:off x="204" y="3702"/>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89" name="Line 200"/>
            <p:cNvSpPr>
              <a:spLocks noChangeShapeType="1"/>
            </p:cNvSpPr>
            <p:nvPr/>
          </p:nvSpPr>
          <p:spPr bwMode="auto">
            <a:xfrm>
              <a:off x="204" y="3884"/>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90" name="Line 201"/>
            <p:cNvSpPr>
              <a:spLocks noChangeShapeType="1"/>
            </p:cNvSpPr>
            <p:nvPr/>
          </p:nvSpPr>
          <p:spPr bwMode="auto">
            <a:xfrm>
              <a:off x="204" y="4066"/>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91" name="Text Box 202"/>
            <p:cNvSpPr txBox="1">
              <a:spLocks noChangeArrowheads="1"/>
            </p:cNvSpPr>
            <p:nvPr/>
          </p:nvSpPr>
          <p:spPr bwMode="auto">
            <a:xfrm>
              <a:off x="204" y="3476"/>
              <a:ext cx="16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目 的 地     下一跳路由器</a:t>
              </a:r>
            </a:p>
          </p:txBody>
        </p:sp>
        <p:sp>
          <p:nvSpPr>
            <p:cNvPr id="68692" name="Line 203"/>
            <p:cNvSpPr>
              <a:spLocks noChangeShapeType="1"/>
            </p:cNvSpPr>
            <p:nvPr/>
          </p:nvSpPr>
          <p:spPr bwMode="auto">
            <a:xfrm flipH="1">
              <a:off x="916" y="3475"/>
              <a:ext cx="8" cy="76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204"/>
          <p:cNvGrpSpPr/>
          <p:nvPr/>
        </p:nvGrpSpPr>
        <p:grpSpPr bwMode="auto">
          <a:xfrm>
            <a:off x="6575425" y="1331913"/>
            <a:ext cx="2654300" cy="1639887"/>
            <a:chOff x="196" y="3203"/>
            <a:chExt cx="1672" cy="1033"/>
          </a:xfrm>
        </p:grpSpPr>
        <p:sp>
          <p:nvSpPr>
            <p:cNvPr id="68679" name="Text Box 205"/>
            <p:cNvSpPr txBox="1">
              <a:spLocks noChangeArrowheads="1"/>
            </p:cNvSpPr>
            <p:nvPr/>
          </p:nvSpPr>
          <p:spPr bwMode="auto">
            <a:xfrm>
              <a:off x="593" y="320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查找路由表</a:t>
              </a:r>
            </a:p>
          </p:txBody>
        </p:sp>
        <p:sp>
          <p:nvSpPr>
            <p:cNvPr id="68680" name="Rectangle 206"/>
            <p:cNvSpPr>
              <a:spLocks noChangeArrowheads="1"/>
            </p:cNvSpPr>
            <p:nvPr/>
          </p:nvSpPr>
          <p:spPr bwMode="auto">
            <a:xfrm>
              <a:off x="196" y="3466"/>
              <a:ext cx="1633" cy="762"/>
            </a:xfrm>
            <a:prstGeom prst="rect">
              <a:avLst/>
            </a:prstGeom>
            <a:solidFill>
              <a:srgbClr val="FFFFCC"/>
            </a:solidFill>
            <a:ln w="9525">
              <a:solidFill>
                <a:srgbClr val="000000"/>
              </a:solidFill>
              <a:miter lim="800000"/>
            </a:ln>
          </p:spPr>
          <p:txBody>
            <a:bodyPr wrap="none" anchor="ctr"/>
            <a:lstStyle/>
            <a:p>
              <a:endParaRPr lang="zh-CN" altLang="en-US" b="1"/>
            </a:p>
          </p:txBody>
        </p:sp>
        <p:sp>
          <p:nvSpPr>
            <p:cNvPr id="68681" name="Line 207"/>
            <p:cNvSpPr>
              <a:spLocks noChangeShapeType="1"/>
            </p:cNvSpPr>
            <p:nvPr/>
          </p:nvSpPr>
          <p:spPr bwMode="auto">
            <a:xfrm>
              <a:off x="204" y="3702"/>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82" name="Line 208"/>
            <p:cNvSpPr>
              <a:spLocks noChangeShapeType="1"/>
            </p:cNvSpPr>
            <p:nvPr/>
          </p:nvSpPr>
          <p:spPr bwMode="auto">
            <a:xfrm>
              <a:off x="204" y="3884"/>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83" name="Line 209"/>
            <p:cNvSpPr>
              <a:spLocks noChangeShapeType="1"/>
            </p:cNvSpPr>
            <p:nvPr/>
          </p:nvSpPr>
          <p:spPr bwMode="auto">
            <a:xfrm>
              <a:off x="204" y="4066"/>
              <a:ext cx="163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84" name="Text Box 210"/>
            <p:cNvSpPr txBox="1">
              <a:spLocks noChangeArrowheads="1"/>
            </p:cNvSpPr>
            <p:nvPr/>
          </p:nvSpPr>
          <p:spPr bwMode="auto">
            <a:xfrm>
              <a:off x="204" y="3476"/>
              <a:ext cx="16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Times New Roman" panose="02020603050405020304" pitchFamily="18" charset="0"/>
                  <a:ea typeface="黑体" panose="02010609060101010101" pitchFamily="49" charset="-122"/>
                </a:rPr>
                <a:t>目 的 地     下一跳路由器</a:t>
              </a:r>
            </a:p>
          </p:txBody>
        </p:sp>
        <p:sp>
          <p:nvSpPr>
            <p:cNvPr id="68685" name="Line 211"/>
            <p:cNvSpPr>
              <a:spLocks noChangeShapeType="1"/>
            </p:cNvSpPr>
            <p:nvPr/>
          </p:nvSpPr>
          <p:spPr bwMode="auto">
            <a:xfrm flipH="1">
              <a:off x="916" y="3475"/>
              <a:ext cx="8" cy="76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212"/>
          <p:cNvGrpSpPr/>
          <p:nvPr/>
        </p:nvGrpSpPr>
        <p:grpSpPr bwMode="auto">
          <a:xfrm rot="1281604">
            <a:off x="687388" y="1843088"/>
            <a:ext cx="1079500" cy="287337"/>
            <a:chOff x="476" y="3793"/>
            <a:chExt cx="680" cy="181"/>
          </a:xfrm>
        </p:grpSpPr>
        <p:sp>
          <p:nvSpPr>
            <p:cNvPr id="68677" name="Rectangle 213"/>
            <p:cNvSpPr>
              <a:spLocks noChangeArrowheads="1"/>
            </p:cNvSpPr>
            <p:nvPr/>
          </p:nvSpPr>
          <p:spPr bwMode="auto">
            <a:xfrm>
              <a:off x="476" y="3793"/>
              <a:ext cx="499" cy="181"/>
            </a:xfrm>
            <a:prstGeom prst="rect">
              <a:avLst/>
            </a:prstGeom>
            <a:solidFill>
              <a:srgbClr val="FF99CC"/>
            </a:solidFill>
            <a:ln w="9525">
              <a:solidFill>
                <a:srgbClr val="000000"/>
              </a:solidFill>
              <a:miter lim="800000"/>
            </a:ln>
          </p:spPr>
          <p:txBody>
            <a:bodyPr wrap="none" anchor="ctr"/>
            <a:lstStyle/>
            <a:p>
              <a:endParaRPr lang="zh-CN" altLang="en-US" b="1"/>
            </a:p>
          </p:txBody>
        </p:sp>
        <p:sp>
          <p:nvSpPr>
            <p:cNvPr id="68678" name="Rectangle 214"/>
            <p:cNvSpPr>
              <a:spLocks noChangeArrowheads="1"/>
            </p:cNvSpPr>
            <p:nvPr/>
          </p:nvSpPr>
          <p:spPr bwMode="auto">
            <a:xfrm>
              <a:off x="975" y="3793"/>
              <a:ext cx="181" cy="181"/>
            </a:xfrm>
            <a:prstGeom prst="rect">
              <a:avLst/>
            </a:prstGeom>
            <a:solidFill>
              <a:srgbClr val="FFFF00"/>
            </a:solidFill>
            <a:ln w="9525">
              <a:solidFill>
                <a:srgbClr val="000000"/>
              </a:solidFill>
              <a:miter lim="800000"/>
            </a:ln>
          </p:spPr>
          <p:txBody>
            <a:bodyPr wrap="none" anchor="ctr"/>
            <a:lstStyle/>
            <a:p>
              <a:endParaRPr lang="zh-CN" altLang="en-US" b="1"/>
            </a:p>
          </p:txBody>
        </p:sp>
      </p:grpSp>
      <p:grpSp>
        <p:nvGrpSpPr>
          <p:cNvPr id="20" name="Group 215"/>
          <p:cNvGrpSpPr/>
          <p:nvPr/>
        </p:nvGrpSpPr>
        <p:grpSpPr bwMode="auto">
          <a:xfrm rot="1281604">
            <a:off x="5656263" y="1979613"/>
            <a:ext cx="1079500" cy="287337"/>
            <a:chOff x="476" y="3793"/>
            <a:chExt cx="680" cy="181"/>
          </a:xfrm>
        </p:grpSpPr>
        <p:sp>
          <p:nvSpPr>
            <p:cNvPr id="68675" name="Rectangle 216"/>
            <p:cNvSpPr>
              <a:spLocks noChangeArrowheads="1"/>
            </p:cNvSpPr>
            <p:nvPr/>
          </p:nvSpPr>
          <p:spPr bwMode="auto">
            <a:xfrm>
              <a:off x="476" y="3793"/>
              <a:ext cx="499" cy="181"/>
            </a:xfrm>
            <a:prstGeom prst="rect">
              <a:avLst/>
            </a:prstGeom>
            <a:solidFill>
              <a:srgbClr val="FF99CC"/>
            </a:solidFill>
            <a:ln w="9525">
              <a:solidFill>
                <a:srgbClr val="000000"/>
              </a:solidFill>
              <a:miter lim="800000"/>
            </a:ln>
          </p:spPr>
          <p:txBody>
            <a:bodyPr wrap="none" anchor="ctr"/>
            <a:lstStyle/>
            <a:p>
              <a:endParaRPr lang="zh-CN" altLang="en-US" b="1"/>
            </a:p>
          </p:txBody>
        </p:sp>
        <p:sp>
          <p:nvSpPr>
            <p:cNvPr id="68676" name="Rectangle 217"/>
            <p:cNvSpPr>
              <a:spLocks noChangeArrowheads="1"/>
            </p:cNvSpPr>
            <p:nvPr/>
          </p:nvSpPr>
          <p:spPr bwMode="auto">
            <a:xfrm>
              <a:off x="975" y="3793"/>
              <a:ext cx="181" cy="181"/>
            </a:xfrm>
            <a:prstGeom prst="rect">
              <a:avLst/>
            </a:prstGeom>
            <a:solidFill>
              <a:srgbClr val="FFFF00"/>
            </a:solidFill>
            <a:ln w="9525">
              <a:solidFill>
                <a:srgbClr val="000000"/>
              </a:solidFill>
              <a:miter lim="800000"/>
            </a:ln>
          </p:spPr>
          <p:txBody>
            <a:bodyPr wrap="none" anchor="ctr"/>
            <a:lstStyle/>
            <a:p>
              <a:endParaRPr lang="zh-CN" altLang="en-US" b="1"/>
            </a:p>
          </p:txBody>
        </p:sp>
      </p:grpSp>
      <p:grpSp>
        <p:nvGrpSpPr>
          <p:cNvPr id="21" name="Group 218"/>
          <p:cNvGrpSpPr/>
          <p:nvPr/>
        </p:nvGrpSpPr>
        <p:grpSpPr bwMode="auto">
          <a:xfrm rot="-924805">
            <a:off x="2919413" y="2627313"/>
            <a:ext cx="1079500" cy="287337"/>
            <a:chOff x="476" y="3793"/>
            <a:chExt cx="680" cy="181"/>
          </a:xfrm>
        </p:grpSpPr>
        <p:sp>
          <p:nvSpPr>
            <p:cNvPr id="68673" name="Rectangle 219"/>
            <p:cNvSpPr>
              <a:spLocks noChangeArrowheads="1"/>
            </p:cNvSpPr>
            <p:nvPr/>
          </p:nvSpPr>
          <p:spPr bwMode="auto">
            <a:xfrm>
              <a:off x="476" y="3793"/>
              <a:ext cx="499" cy="181"/>
            </a:xfrm>
            <a:prstGeom prst="rect">
              <a:avLst/>
            </a:prstGeom>
            <a:solidFill>
              <a:srgbClr val="FF99CC"/>
            </a:solidFill>
            <a:ln w="9525">
              <a:solidFill>
                <a:srgbClr val="000000"/>
              </a:solidFill>
              <a:miter lim="800000"/>
            </a:ln>
          </p:spPr>
          <p:txBody>
            <a:bodyPr wrap="none" anchor="ctr"/>
            <a:lstStyle/>
            <a:p>
              <a:endParaRPr lang="zh-CN" altLang="en-US" b="1"/>
            </a:p>
          </p:txBody>
        </p:sp>
        <p:sp>
          <p:nvSpPr>
            <p:cNvPr id="68674" name="Rectangle 220"/>
            <p:cNvSpPr>
              <a:spLocks noChangeArrowheads="1"/>
            </p:cNvSpPr>
            <p:nvPr/>
          </p:nvSpPr>
          <p:spPr bwMode="auto">
            <a:xfrm>
              <a:off x="975" y="3793"/>
              <a:ext cx="181" cy="181"/>
            </a:xfrm>
            <a:prstGeom prst="rect">
              <a:avLst/>
            </a:prstGeom>
            <a:solidFill>
              <a:srgbClr val="FFFF00"/>
            </a:solidFill>
            <a:ln w="9525">
              <a:solidFill>
                <a:srgbClr val="000000"/>
              </a:solidFill>
              <a:miter lim="800000"/>
            </a:ln>
          </p:spPr>
          <p:txBody>
            <a:bodyPr wrap="none" anchor="ctr"/>
            <a:lstStyle/>
            <a:p>
              <a:endParaRPr lang="zh-CN" altLang="en-US" b="1"/>
            </a:p>
          </p:txBody>
        </p:sp>
      </p:grpSp>
      <p:grpSp>
        <p:nvGrpSpPr>
          <p:cNvPr id="22" name="Group 221"/>
          <p:cNvGrpSpPr/>
          <p:nvPr/>
        </p:nvGrpSpPr>
        <p:grpSpPr bwMode="auto">
          <a:xfrm rot="6056305">
            <a:off x="8227219" y="3452019"/>
            <a:ext cx="1079500" cy="287338"/>
            <a:chOff x="476" y="3793"/>
            <a:chExt cx="680" cy="181"/>
          </a:xfrm>
        </p:grpSpPr>
        <p:sp>
          <p:nvSpPr>
            <p:cNvPr id="68671" name="Rectangle 222"/>
            <p:cNvSpPr>
              <a:spLocks noChangeArrowheads="1"/>
            </p:cNvSpPr>
            <p:nvPr/>
          </p:nvSpPr>
          <p:spPr bwMode="auto">
            <a:xfrm>
              <a:off x="476" y="3793"/>
              <a:ext cx="499" cy="181"/>
            </a:xfrm>
            <a:prstGeom prst="rect">
              <a:avLst/>
            </a:prstGeom>
            <a:solidFill>
              <a:srgbClr val="FF99CC"/>
            </a:solidFill>
            <a:ln w="9525">
              <a:solidFill>
                <a:srgbClr val="000000"/>
              </a:solidFill>
              <a:miter lim="800000"/>
            </a:ln>
          </p:spPr>
          <p:txBody>
            <a:bodyPr wrap="none" anchor="ctr"/>
            <a:lstStyle/>
            <a:p>
              <a:endParaRPr lang="zh-CN" altLang="en-US" b="1"/>
            </a:p>
          </p:txBody>
        </p:sp>
        <p:sp>
          <p:nvSpPr>
            <p:cNvPr id="68672" name="Rectangle 223"/>
            <p:cNvSpPr>
              <a:spLocks noChangeArrowheads="1"/>
            </p:cNvSpPr>
            <p:nvPr/>
          </p:nvSpPr>
          <p:spPr bwMode="auto">
            <a:xfrm>
              <a:off x="975" y="3793"/>
              <a:ext cx="181" cy="181"/>
            </a:xfrm>
            <a:prstGeom prst="rect">
              <a:avLst/>
            </a:prstGeom>
            <a:solidFill>
              <a:srgbClr val="FFFF00"/>
            </a:solidFill>
            <a:ln w="9525">
              <a:solidFill>
                <a:srgbClr val="000000"/>
              </a:solidFill>
              <a:miter lim="800000"/>
            </a:ln>
          </p:spPr>
          <p:txBody>
            <a:bodyPr wrap="none" anchor="ctr"/>
            <a:lstStyle/>
            <a:p>
              <a:endParaRPr lang="zh-CN" altLang="en-US" b="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864"/>
                                        </p:tgtEl>
                                        <p:attrNameLst>
                                          <p:attrName>style.visibility</p:attrName>
                                        </p:attrNameLst>
                                      </p:cBhvr>
                                      <p:to>
                                        <p:strVal val="visible"/>
                                      </p:to>
                                    </p:set>
                                    <p:animEffect transition="in" filter="wipe(left)">
                                      <p:cBhvr>
                                        <p:cTn id="7" dur="500"/>
                                        <p:tgtEl>
                                          <p:spTgt spid="5838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1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499"/>
                                          </p:stCondLst>
                                        </p:cTn>
                                        <p:tgtEl>
                                          <p:spTgt spid="16"/>
                                        </p:tgtEl>
                                        <p:attrNameLst>
                                          <p:attrName>style.visibility</p:attrName>
                                        </p:attrNameLst>
                                      </p:cBhvr>
                                      <p:to>
                                        <p:strVal val="visible"/>
                                      </p:to>
                                    </p:se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583865"/>
                                        </p:tgtEl>
                                        <p:attrNameLst>
                                          <p:attrName>style.visibility</p:attrName>
                                        </p:attrNameLst>
                                      </p:cBhvr>
                                      <p:to>
                                        <p:strVal val="visible"/>
                                      </p:to>
                                    </p:set>
                                    <p:animEffect transition="in" filter="wipe(left)">
                                      <p:cBhvr>
                                        <p:cTn id="17" dur="500"/>
                                        <p:tgtEl>
                                          <p:spTgt spid="583865"/>
                                        </p:tgtEl>
                                      </p:cBhvr>
                                    </p:animEffec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499"/>
                                          </p:stCondLst>
                                        </p:cTn>
                                        <p:tgtEl>
                                          <p:spTgt spid="21"/>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nodeType="afterEffect">
                                  <p:stCondLst>
                                    <p:cond delay="0"/>
                                  </p:stCondLst>
                                  <p:childTnLst>
                                    <p:set>
                                      <p:cBhvr>
                                        <p:cTn id="23" dur="1" fill="hold">
                                          <p:stCondLst>
                                            <p:cond delay="499"/>
                                          </p:stCondLst>
                                        </p:cTn>
                                        <p:tgtEl>
                                          <p:spTgt spid="17"/>
                                        </p:tgtEl>
                                        <p:attrNameLst>
                                          <p:attrName>style.visibility</p:attrName>
                                        </p:attrNameLst>
                                      </p:cBhvr>
                                      <p:to>
                                        <p:strVal val="visible"/>
                                      </p:to>
                                    </p:se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83866"/>
                                        </p:tgtEl>
                                        <p:attrNameLst>
                                          <p:attrName>style.visibility</p:attrName>
                                        </p:attrNameLst>
                                      </p:cBhvr>
                                      <p:to>
                                        <p:strVal val="visible"/>
                                      </p:to>
                                    </p:set>
                                    <p:animEffect transition="in" filter="wipe(left)">
                                      <p:cBhvr>
                                        <p:cTn id="27" dur="500"/>
                                        <p:tgtEl>
                                          <p:spTgt spid="583866"/>
                                        </p:tgtEl>
                                      </p:cBhvr>
                                    </p:animEffect>
                                  </p:childTnLst>
                                </p:cTn>
                              </p:par>
                            </p:childTnLst>
                          </p:cTn>
                        </p:par>
                        <p:par>
                          <p:cTn id="28" fill="hold">
                            <p:stCondLst>
                              <p:cond delay="3500"/>
                            </p:stCondLst>
                            <p:childTnLst>
                              <p:par>
                                <p:cTn id="29" presetID="1" presetClass="entr" presetSubtype="0" fill="hold" nodeType="afterEffect">
                                  <p:stCondLst>
                                    <p:cond delay="0"/>
                                  </p:stCondLst>
                                  <p:childTnLst>
                                    <p:set>
                                      <p:cBhvr>
                                        <p:cTn id="30" dur="1" fill="hold">
                                          <p:stCondLst>
                                            <p:cond delay="499"/>
                                          </p:stCondLst>
                                        </p:cTn>
                                        <p:tgtEl>
                                          <p:spTgt spid="20"/>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0"/>
                                  </p:stCondLst>
                                  <p:childTnLst>
                                    <p:set>
                                      <p:cBhvr>
                                        <p:cTn id="33" dur="1" fill="hold">
                                          <p:stCondLst>
                                            <p:cond delay="499"/>
                                          </p:stCondLst>
                                        </p:cTn>
                                        <p:tgtEl>
                                          <p:spTgt spid="18"/>
                                        </p:tgtEl>
                                        <p:attrNameLst>
                                          <p:attrName>style.visibility</p:attrName>
                                        </p:attrNameLst>
                                      </p:cBhvr>
                                      <p:to>
                                        <p:strVal val="visible"/>
                                      </p:to>
                                    </p:se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583867"/>
                                        </p:tgtEl>
                                        <p:attrNameLst>
                                          <p:attrName>style.visibility</p:attrName>
                                        </p:attrNameLst>
                                      </p:cBhvr>
                                      <p:to>
                                        <p:strVal val="visible"/>
                                      </p:to>
                                    </p:set>
                                    <p:animEffect transition="in" filter="wipe(up)">
                                      <p:cBhvr>
                                        <p:cTn id="37" dur="500"/>
                                        <p:tgtEl>
                                          <p:spTgt spid="583867"/>
                                        </p:tgtEl>
                                      </p:cBhvr>
                                    </p:animEffect>
                                  </p:childTnLst>
                                </p:cTn>
                              </p:par>
                            </p:childTnLst>
                          </p:cTn>
                        </p:par>
                        <p:par>
                          <p:cTn id="38" fill="hold">
                            <p:stCondLst>
                              <p:cond delay="5000"/>
                            </p:stCondLst>
                            <p:childTnLst>
                              <p:par>
                                <p:cTn id="39" presetID="1" presetClass="entr" presetSubtype="0" fill="hold" nodeType="afterEffect">
                                  <p:stCondLst>
                                    <p:cond delay="0"/>
                                  </p:stCondLst>
                                  <p:childTnLst>
                                    <p:set>
                                      <p:cBhvr>
                                        <p:cTn id="40"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64" grpId="0" animBg="1"/>
      <p:bldP spid="583865" grpId="0" animBg="1"/>
      <p:bldP spid="583866" grpId="0" animBg="1"/>
      <p:bldP spid="58386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A301E01-81B5-47D5-A805-1CAEC4560506}" type="slidenum">
              <a:rPr kumimoji="1" lang="en-US" altLang="zh-CN" sz="1400" b="1">
                <a:latin typeface="Times New Roman" panose="02020603050405020304" pitchFamily="18" charset="0"/>
              </a:rPr>
              <a:t>113</a:t>
            </a:fld>
            <a:endParaRPr kumimoji="1" lang="en-US" altLang="zh-CN" sz="1400" b="1">
              <a:latin typeface="Times New Roman" panose="02020603050405020304" pitchFamily="18" charset="0"/>
            </a:endParaRPr>
          </a:p>
        </p:txBody>
      </p:sp>
      <p:sp>
        <p:nvSpPr>
          <p:cNvPr id="7172" name="Rectangle 2"/>
          <p:cNvSpPr>
            <a:spLocks noGrp="1" noChangeArrowheads="1"/>
          </p:cNvSpPr>
          <p:nvPr>
            <p:ph type="title" idx="4294967295"/>
          </p:nvPr>
        </p:nvSpPr>
        <p:spPr>
          <a:xfrm>
            <a:off x="762000" y="-152400"/>
            <a:ext cx="7772400" cy="838200"/>
          </a:xfrm>
        </p:spPr>
        <p:txBody>
          <a:bodyPr/>
          <a:lstStyle/>
          <a:p>
            <a:pPr eaLnBrk="1" hangingPunct="1">
              <a:defRPr/>
            </a:pPr>
            <a:r>
              <a:rPr lang="en-US" altLang="zh-CN" dirty="0" smtClean="0"/>
              <a:t>2.</a:t>
            </a:r>
            <a:r>
              <a:rPr lang="zh-CN" altLang="en-US" dirty="0" smtClean="0"/>
              <a:t>报文交换</a:t>
            </a:r>
          </a:p>
        </p:txBody>
      </p:sp>
      <p:sp>
        <p:nvSpPr>
          <p:cNvPr id="7173" name="Rectangle 3"/>
          <p:cNvSpPr>
            <a:spLocks noGrp="1" noChangeArrowheads="1"/>
          </p:cNvSpPr>
          <p:nvPr>
            <p:ph type="body" idx="4294967295"/>
          </p:nvPr>
        </p:nvSpPr>
        <p:spPr>
          <a:xfrm>
            <a:off x="0" y="685800"/>
            <a:ext cx="8839200" cy="1295400"/>
          </a:xfrm>
        </p:spPr>
        <p:txBody>
          <a:bodyPr/>
          <a:lstStyle/>
          <a:p>
            <a:pPr eaLnBrk="1" hangingPunct="1">
              <a:buFont typeface="Wingdings" panose="05000000000000000000" pitchFamily="2" charset="2"/>
              <a:buChar char="l"/>
              <a:defRPr/>
            </a:pPr>
            <a:r>
              <a:rPr lang="zh-CN" altLang="en-US" dirty="0" smtClean="0">
                <a:latin typeface="楷体_GB2312" panose="02010609030101010101" pitchFamily="49" charset="-122"/>
              </a:rPr>
              <a:t>基本思想：</a:t>
            </a:r>
            <a:r>
              <a:rPr lang="zh-CN" altLang="en-US" dirty="0" smtClean="0">
                <a:solidFill>
                  <a:srgbClr val="FF0000"/>
                </a:solidFill>
              </a:rPr>
              <a:t>“</a:t>
            </a:r>
            <a:r>
              <a:rPr lang="zh-CN" altLang="en-US" dirty="0" smtClean="0">
                <a:solidFill>
                  <a:srgbClr val="FF0000"/>
                </a:solidFill>
                <a:latin typeface="楷体_GB2312" panose="02010609030101010101" pitchFamily="49" charset="-122"/>
              </a:rPr>
              <a:t>将整个报文作为一个整体进行存储－转发</a:t>
            </a:r>
            <a:r>
              <a:rPr lang="zh-CN" altLang="en-US" dirty="0" smtClean="0">
                <a:solidFill>
                  <a:srgbClr val="FF0000"/>
                </a:solidFill>
              </a:rPr>
              <a:t>”</a:t>
            </a:r>
            <a:r>
              <a:rPr lang="en-US" altLang="zh-CN" dirty="0" smtClean="0">
                <a:latin typeface="楷体_GB2312" panose="02010609030101010101" pitchFamily="49" charset="-122"/>
              </a:rPr>
              <a:t>(Store-Forward)</a:t>
            </a:r>
          </a:p>
          <a:p>
            <a:pPr>
              <a:spcBef>
                <a:spcPct val="50000"/>
              </a:spcBef>
              <a:buFontTx/>
              <a:buNone/>
              <a:defRPr/>
            </a:pPr>
            <a:endParaRPr lang="en-US" altLang="zh-CN" dirty="0" smtClean="0"/>
          </a:p>
          <a:p>
            <a:pPr eaLnBrk="1" hangingPunct="1">
              <a:spcBef>
                <a:spcPct val="0"/>
              </a:spcBef>
              <a:buFont typeface="Wingdings" panose="05000000000000000000" pitchFamily="2" charset="2"/>
              <a:buNone/>
              <a:defRPr/>
            </a:pPr>
            <a:endParaRPr lang="en-US" altLang="zh-CN" dirty="0" smtClean="0">
              <a:latin typeface="楷体_GB2312" panose="02010609030101010101" pitchFamily="49" charset="-122"/>
            </a:endParaRPr>
          </a:p>
          <a:p>
            <a:pPr eaLnBrk="1" hangingPunct="1">
              <a:buFont typeface="Wingdings" panose="05000000000000000000" pitchFamily="2" charset="2"/>
              <a:buChar char="l"/>
              <a:defRPr/>
            </a:pPr>
            <a:endParaRPr lang="en-US" altLang="zh-CN" dirty="0" smtClean="0"/>
          </a:p>
        </p:txBody>
      </p:sp>
      <p:graphicFrame>
        <p:nvGraphicFramePr>
          <p:cNvPr id="585732" name="Object 4"/>
          <p:cNvGraphicFramePr>
            <a:graphicFrameLocks noChangeAspect="1"/>
          </p:cNvGraphicFramePr>
          <p:nvPr/>
        </p:nvGraphicFramePr>
        <p:xfrm>
          <a:off x="1219200" y="2743200"/>
          <a:ext cx="6899275" cy="3200400"/>
        </p:xfrm>
        <a:graphic>
          <a:graphicData uri="http://schemas.openxmlformats.org/presentationml/2006/ole">
            <mc:AlternateContent xmlns:mc="http://schemas.openxmlformats.org/markup-compatibility/2006">
              <mc:Choice xmlns:v="urn:schemas-microsoft-com:vml" Requires="v">
                <p:oleObj spid="_x0000_s69810" name="Picture2" r:id="rId3" imgW="4516120" imgH="2639060" progId="">
                  <p:embed/>
                </p:oleObj>
              </mc:Choice>
              <mc:Fallback>
                <p:oleObj name="Picture2" r:id="rId3" imgW="4516120" imgH="2639060" progId="">
                  <p:embed/>
                  <p:pic>
                    <p:nvPicPr>
                      <p:cNvPr id="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743200"/>
                        <a:ext cx="689927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85732"/>
                                        </p:tgtEl>
                                        <p:attrNameLst>
                                          <p:attrName>style.visibility</p:attrName>
                                        </p:attrNameLst>
                                      </p:cBhvr>
                                      <p:to>
                                        <p:strVal val="visible"/>
                                      </p:to>
                                    </p:set>
                                    <p:animEffect transition="in" filter="barn(outVertical)">
                                      <p:cBhvr>
                                        <p:cTn id="7" dur="500"/>
                                        <p:tgtEl>
                                          <p:spTgt spid="585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06C87D15-4E3F-449C-8F33-EF640646A6C1}" type="slidenum">
              <a:rPr kumimoji="1" lang="en-US" altLang="zh-CN" sz="1400" b="1">
                <a:latin typeface="Times New Roman" panose="02020603050405020304" pitchFamily="18" charset="0"/>
              </a:rPr>
              <a:t>114</a:t>
            </a:fld>
            <a:endParaRPr kumimoji="1" lang="en-US" altLang="zh-CN" sz="1400" b="1">
              <a:latin typeface="Times New Roman" panose="02020603050405020304" pitchFamily="18" charset="0"/>
            </a:endParaRPr>
          </a:p>
        </p:txBody>
      </p:sp>
      <p:sp>
        <p:nvSpPr>
          <p:cNvPr id="107523" name="Rectangle 2"/>
          <p:cNvSpPr>
            <a:spLocks noGrp="1" noChangeArrowheads="1"/>
          </p:cNvSpPr>
          <p:nvPr>
            <p:ph type="title" idx="4294967295"/>
          </p:nvPr>
        </p:nvSpPr>
        <p:spPr>
          <a:xfrm>
            <a:off x="685800" y="0"/>
            <a:ext cx="7772400" cy="762000"/>
          </a:xfrm>
        </p:spPr>
        <p:txBody>
          <a:bodyPr/>
          <a:lstStyle/>
          <a:p>
            <a:pPr eaLnBrk="1" hangingPunct="1">
              <a:defRPr/>
            </a:pPr>
            <a:r>
              <a:rPr lang="en-US" altLang="zh-CN" dirty="0" smtClean="0">
                <a:ea typeface="华文隶书" panose="02010800040101010101" pitchFamily="2" charset="-122"/>
              </a:rPr>
              <a:t>3.</a:t>
            </a:r>
            <a:r>
              <a:rPr lang="zh-CN" altLang="en-US" dirty="0" smtClean="0">
                <a:ea typeface="华文隶书" panose="02010800040101010101" pitchFamily="2" charset="-122"/>
              </a:rPr>
              <a:t>分组交换</a:t>
            </a:r>
          </a:p>
        </p:txBody>
      </p:sp>
      <p:sp>
        <p:nvSpPr>
          <p:cNvPr id="107524" name="Rectangle 3"/>
          <p:cNvSpPr>
            <a:spLocks noGrp="1" noChangeArrowheads="1"/>
          </p:cNvSpPr>
          <p:nvPr>
            <p:ph type="body" idx="4294967295"/>
          </p:nvPr>
        </p:nvSpPr>
        <p:spPr>
          <a:xfrm>
            <a:off x="228600" y="1828800"/>
            <a:ext cx="8915400" cy="2438400"/>
          </a:xfrm>
        </p:spPr>
        <p:txBody>
          <a:bodyPr/>
          <a:lstStyle/>
          <a:p>
            <a:pPr eaLnBrk="1" hangingPunct="1">
              <a:buFont typeface="Wingdings" panose="05000000000000000000" pitchFamily="2" charset="2"/>
              <a:buNone/>
              <a:defRPr/>
            </a:pPr>
            <a:r>
              <a:rPr lang="zh-CN" altLang="en-US" sz="2800" smtClean="0">
                <a:solidFill>
                  <a:srgbClr val="993300"/>
                </a:solidFill>
                <a:latin typeface="楷体_GB2312" panose="02010609030101010101" pitchFamily="49" charset="-122"/>
              </a:rPr>
              <a:t>解决思路</a:t>
            </a:r>
            <a:r>
              <a:rPr lang="en-US" altLang="zh-CN" sz="2800" smtClean="0">
                <a:solidFill>
                  <a:srgbClr val="993300"/>
                </a:solidFill>
                <a:latin typeface="楷体_GB2312" panose="02010609030101010101" pitchFamily="49" charset="-122"/>
              </a:rPr>
              <a:t>:</a:t>
            </a:r>
          </a:p>
          <a:p>
            <a:pPr eaLnBrk="1" hangingPunct="1">
              <a:buFont typeface="Wingdings" panose="05000000000000000000" pitchFamily="2" charset="2"/>
              <a:buNone/>
              <a:defRPr/>
            </a:pPr>
            <a:r>
              <a:rPr lang="en-US" altLang="zh-CN" sz="2800" smtClean="0">
                <a:latin typeface="楷体_GB2312" panose="02010609030101010101" pitchFamily="49" charset="-122"/>
              </a:rPr>
              <a:t>   </a:t>
            </a:r>
            <a:r>
              <a:rPr lang="zh-CN" altLang="en-US" sz="2800" smtClean="0">
                <a:latin typeface="楷体_GB2312" panose="02010609030101010101" pitchFamily="49" charset="-122"/>
              </a:rPr>
              <a:t>把一份报文分解成若干段，每一段组装成为一个分组</a:t>
            </a:r>
            <a:r>
              <a:rPr lang="en-US" altLang="zh-CN" sz="2800" smtClean="0">
                <a:latin typeface="楷体_GB2312" panose="02010609030101010101" pitchFamily="49" charset="-122"/>
              </a:rPr>
              <a:t>(Packet</a:t>
            </a:r>
            <a:r>
              <a:rPr lang="zh-CN" altLang="en-US" sz="2800" smtClean="0">
                <a:latin typeface="楷体_GB2312" panose="02010609030101010101" pitchFamily="49" charset="-122"/>
              </a:rPr>
              <a:t>），交换机以分组作为存储、处理和传输单元</a:t>
            </a:r>
            <a:endParaRPr lang="zh-CN" altLang="en-US" sz="2800" smtClean="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96076CEC-A21B-4154-83AF-1D4E518A4518}" type="slidenum">
              <a:rPr kumimoji="1" lang="en-US" altLang="zh-CN" sz="1400" b="1">
                <a:latin typeface="Times New Roman" panose="02020603050405020304" pitchFamily="18" charset="0"/>
              </a:rPr>
              <a:t>115</a:t>
            </a:fld>
            <a:endParaRPr kumimoji="1" lang="en-US" altLang="zh-CN" sz="1400" b="1">
              <a:latin typeface="Times New Roman" panose="02020603050405020304" pitchFamily="18" charset="0"/>
            </a:endParaRPr>
          </a:p>
        </p:txBody>
      </p:sp>
      <p:sp>
        <p:nvSpPr>
          <p:cNvPr id="71683" name="Rectangle 2"/>
          <p:cNvSpPr>
            <a:spLocks noChangeArrowheads="1"/>
          </p:cNvSpPr>
          <p:nvPr/>
        </p:nvSpPr>
        <p:spPr bwMode="auto">
          <a:xfrm>
            <a:off x="0" y="3933825"/>
            <a:ext cx="9144000" cy="2924175"/>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p>
        </p:txBody>
      </p:sp>
      <p:grpSp>
        <p:nvGrpSpPr>
          <p:cNvPr id="2" name="Group 3"/>
          <p:cNvGrpSpPr/>
          <p:nvPr/>
        </p:nvGrpSpPr>
        <p:grpSpPr bwMode="auto">
          <a:xfrm>
            <a:off x="1004888" y="5170488"/>
            <a:ext cx="2305050" cy="1314450"/>
            <a:chOff x="633" y="3257"/>
            <a:chExt cx="1452" cy="828"/>
          </a:xfrm>
        </p:grpSpPr>
        <p:grpSp>
          <p:nvGrpSpPr>
            <p:cNvPr id="71747" name="Group 4"/>
            <p:cNvGrpSpPr/>
            <p:nvPr/>
          </p:nvGrpSpPr>
          <p:grpSpPr bwMode="auto">
            <a:xfrm>
              <a:off x="633" y="3257"/>
              <a:ext cx="1447" cy="552"/>
              <a:chOff x="633" y="3257"/>
              <a:chExt cx="1447" cy="552"/>
            </a:xfrm>
          </p:grpSpPr>
          <p:sp>
            <p:nvSpPr>
              <p:cNvPr id="71749" name="AutoShape 5"/>
              <p:cNvSpPr>
                <a:spLocks noChangeArrowheads="1"/>
              </p:cNvSpPr>
              <p:nvPr/>
            </p:nvSpPr>
            <p:spPr bwMode="auto">
              <a:xfrm rot="-1546647">
                <a:off x="1383" y="3430"/>
                <a:ext cx="96" cy="288"/>
              </a:xfrm>
              <a:prstGeom prst="downArrow">
                <a:avLst>
                  <a:gd name="adj1" fmla="val 50000"/>
                  <a:gd name="adj2" fmla="val 75000"/>
                </a:avLst>
              </a:prstGeom>
              <a:solidFill>
                <a:srgbClr val="FF3300"/>
              </a:solidFill>
              <a:ln w="9525">
                <a:solidFill>
                  <a:srgbClr val="000000"/>
                </a:solidFill>
                <a:miter lim="800000"/>
              </a:ln>
            </p:spPr>
            <p:txBody>
              <a:bodyPr vert="eaVert" wrap="none" anchor="ctr"/>
              <a:lstStyle/>
              <a:p>
                <a:endParaRPr lang="zh-CN" altLang="en-US" b="1"/>
              </a:p>
            </p:txBody>
          </p:sp>
          <p:sp>
            <p:nvSpPr>
              <p:cNvPr id="71750" name="Line 6"/>
              <p:cNvSpPr>
                <a:spLocks noChangeShapeType="1"/>
              </p:cNvSpPr>
              <p:nvPr/>
            </p:nvSpPr>
            <p:spPr bwMode="auto">
              <a:xfrm>
                <a:off x="633" y="3270"/>
                <a:ext cx="364" cy="534"/>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71751" name="Line 7"/>
              <p:cNvSpPr>
                <a:spLocks noChangeShapeType="1"/>
              </p:cNvSpPr>
              <p:nvPr/>
            </p:nvSpPr>
            <p:spPr bwMode="auto">
              <a:xfrm>
                <a:off x="1744" y="3257"/>
                <a:ext cx="336" cy="552"/>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71748" name="Rectangle 8"/>
            <p:cNvSpPr>
              <a:spLocks noChangeArrowheads="1"/>
            </p:cNvSpPr>
            <p:nvPr/>
          </p:nvSpPr>
          <p:spPr bwMode="auto">
            <a:xfrm>
              <a:off x="975"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grpSp>
      <p:grpSp>
        <p:nvGrpSpPr>
          <p:cNvPr id="4" name="Group 9"/>
          <p:cNvGrpSpPr/>
          <p:nvPr/>
        </p:nvGrpSpPr>
        <p:grpSpPr bwMode="auto">
          <a:xfrm>
            <a:off x="3295650" y="5195888"/>
            <a:ext cx="2141538" cy="1289050"/>
            <a:chOff x="2076" y="3273"/>
            <a:chExt cx="1349" cy="812"/>
          </a:xfrm>
        </p:grpSpPr>
        <p:sp>
          <p:nvSpPr>
            <p:cNvPr id="71743" name="AutoShape 10"/>
            <p:cNvSpPr>
              <a:spLocks noChangeArrowheads="1"/>
            </p:cNvSpPr>
            <p:nvPr/>
          </p:nvSpPr>
          <p:spPr bwMode="auto">
            <a:xfrm rot="1356105">
              <a:off x="2744" y="3385"/>
              <a:ext cx="96" cy="288"/>
            </a:xfrm>
            <a:prstGeom prst="downArrow">
              <a:avLst>
                <a:gd name="adj1" fmla="val 50000"/>
                <a:gd name="adj2" fmla="val 75000"/>
              </a:avLst>
            </a:prstGeom>
            <a:solidFill>
              <a:srgbClr val="FF3300"/>
            </a:solidFill>
            <a:ln w="9525">
              <a:solidFill>
                <a:srgbClr val="000000"/>
              </a:solidFill>
              <a:miter lim="800000"/>
            </a:ln>
          </p:spPr>
          <p:txBody>
            <a:bodyPr vert="eaVert" wrap="none" anchor="ctr"/>
            <a:lstStyle/>
            <a:p>
              <a:endParaRPr lang="zh-CN" altLang="en-US" b="1"/>
            </a:p>
          </p:txBody>
        </p:sp>
        <p:sp>
          <p:nvSpPr>
            <p:cNvPr id="71744" name="Line 11"/>
            <p:cNvSpPr>
              <a:spLocks noChangeShapeType="1"/>
            </p:cNvSpPr>
            <p:nvPr/>
          </p:nvSpPr>
          <p:spPr bwMode="auto">
            <a:xfrm flipH="1">
              <a:off x="2076" y="3273"/>
              <a:ext cx="240" cy="528"/>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71745" name="Line 12"/>
            <p:cNvSpPr>
              <a:spLocks noChangeShapeType="1"/>
            </p:cNvSpPr>
            <p:nvPr/>
          </p:nvSpPr>
          <p:spPr bwMode="auto">
            <a:xfrm flipH="1">
              <a:off x="3185" y="3273"/>
              <a:ext cx="240" cy="528"/>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71746" name="Rectangle 13"/>
            <p:cNvSpPr>
              <a:spLocks noChangeArrowheads="1"/>
            </p:cNvSpPr>
            <p:nvPr/>
          </p:nvSpPr>
          <p:spPr bwMode="auto">
            <a:xfrm>
              <a:off x="2086"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grpSp>
      <p:grpSp>
        <p:nvGrpSpPr>
          <p:cNvPr id="5" name="Group 14"/>
          <p:cNvGrpSpPr/>
          <p:nvPr/>
        </p:nvGrpSpPr>
        <p:grpSpPr bwMode="auto">
          <a:xfrm>
            <a:off x="5064125" y="5186363"/>
            <a:ext cx="2968625" cy="1298575"/>
            <a:chOff x="3190" y="3267"/>
            <a:chExt cx="1870" cy="818"/>
          </a:xfrm>
        </p:grpSpPr>
        <p:sp>
          <p:nvSpPr>
            <p:cNvPr id="71739" name="AutoShape 15"/>
            <p:cNvSpPr>
              <a:spLocks noChangeArrowheads="1"/>
            </p:cNvSpPr>
            <p:nvPr/>
          </p:nvSpPr>
          <p:spPr bwMode="auto">
            <a:xfrm rot="3331918">
              <a:off x="4019" y="3379"/>
              <a:ext cx="96" cy="288"/>
            </a:xfrm>
            <a:prstGeom prst="downArrow">
              <a:avLst>
                <a:gd name="adj1" fmla="val 50000"/>
                <a:gd name="adj2" fmla="val 75000"/>
              </a:avLst>
            </a:prstGeom>
            <a:solidFill>
              <a:srgbClr val="FF3300"/>
            </a:solidFill>
            <a:ln w="9525">
              <a:solidFill>
                <a:srgbClr val="000000"/>
              </a:solidFill>
              <a:miter lim="800000"/>
            </a:ln>
          </p:spPr>
          <p:txBody>
            <a:bodyPr vert="eaVert" wrap="none" anchor="ctr"/>
            <a:lstStyle/>
            <a:p>
              <a:endParaRPr lang="zh-CN" altLang="en-US" b="1"/>
            </a:p>
          </p:txBody>
        </p:sp>
        <p:sp>
          <p:nvSpPr>
            <p:cNvPr id="71740" name="Line 16"/>
            <p:cNvSpPr>
              <a:spLocks noChangeShapeType="1"/>
            </p:cNvSpPr>
            <p:nvPr/>
          </p:nvSpPr>
          <p:spPr bwMode="auto">
            <a:xfrm flipH="1">
              <a:off x="3190" y="3267"/>
              <a:ext cx="768" cy="528"/>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71741" name="Line 17"/>
            <p:cNvSpPr>
              <a:spLocks noChangeShapeType="1"/>
            </p:cNvSpPr>
            <p:nvPr/>
          </p:nvSpPr>
          <p:spPr bwMode="auto">
            <a:xfrm flipH="1">
              <a:off x="4302" y="3272"/>
              <a:ext cx="758" cy="531"/>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71742" name="Rectangle 18"/>
            <p:cNvSpPr>
              <a:spLocks noChangeArrowheads="1"/>
            </p:cNvSpPr>
            <p:nvPr/>
          </p:nvSpPr>
          <p:spPr bwMode="auto">
            <a:xfrm>
              <a:off x="3198" y="3797"/>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grpSp>
      <p:sp>
        <p:nvSpPr>
          <p:cNvPr id="592915" name="Rectangle 19"/>
          <p:cNvSpPr>
            <a:spLocks noChangeArrowheads="1"/>
          </p:cNvSpPr>
          <p:nvPr/>
        </p:nvSpPr>
        <p:spPr bwMode="auto">
          <a:xfrm>
            <a:off x="76200" y="0"/>
            <a:ext cx="2438400" cy="1066800"/>
          </a:xfrm>
          <a:prstGeom prst="rect">
            <a:avLst/>
          </a:prstGeom>
          <a:gradFill rotWithShape="0">
            <a:gsLst>
              <a:gs pos="0">
                <a:srgbClr val="0099FF"/>
              </a:gs>
              <a:gs pos="100000">
                <a:srgbClr val="0099FF">
                  <a:gamma/>
                  <a:shade val="46275"/>
                  <a:invGamma/>
                </a:srgbClr>
              </a:gs>
            </a:gsLst>
            <a:path path="shape">
              <a:fillToRect l="50000" t="50000" r="50000" b="50000"/>
            </a:path>
          </a:gradFill>
          <a:ln>
            <a:noFill/>
          </a:ln>
          <a:effectLst/>
        </p:spPr>
        <p:txBody>
          <a:bodyPr wrap="none" anchor="ctr"/>
          <a:lstStyle/>
          <a:p>
            <a:pPr>
              <a:defRPr/>
            </a:pPr>
            <a:r>
              <a:rPr lang="zh-CN" altLang="en-US" sz="4400">
                <a:solidFill>
                  <a:srgbClr val="FFFF00"/>
                </a:solidFill>
                <a:effectLst>
                  <a:outerShdw blurRad="38100" dist="38100" dir="2700000" algn="tl">
                    <a:srgbClr val="000000"/>
                  </a:outerShdw>
                </a:effectLst>
                <a:latin typeface="Arial" panose="020B0604020202020204" pitchFamily="34" charset="0"/>
                <a:ea typeface="黑体" panose="02010609060101010101" pitchFamily="49" charset="-122"/>
              </a:rPr>
              <a:t>分组交换</a:t>
            </a:r>
          </a:p>
        </p:txBody>
      </p:sp>
      <p:sp>
        <p:nvSpPr>
          <p:cNvPr id="71688" name="Rectangle 20"/>
          <p:cNvSpPr>
            <a:spLocks noChangeArrowheads="1"/>
          </p:cNvSpPr>
          <p:nvPr/>
        </p:nvSpPr>
        <p:spPr bwMode="auto">
          <a:xfrm>
            <a:off x="3886200" y="0"/>
            <a:ext cx="5257800" cy="1235075"/>
          </a:xfrm>
          <a:prstGeom prst="rect">
            <a:avLst/>
          </a:prstGeom>
          <a:solidFill>
            <a:srgbClr val="FFFF99"/>
          </a:solidFill>
          <a:ln w="9525">
            <a:solidFill>
              <a:schemeClr val="tx1"/>
            </a:solidFill>
            <a:miter lim="800000"/>
          </a:ln>
        </p:spPr>
        <p:txBody>
          <a:bodyPr wrap="none" anchor="ctr"/>
          <a:lstStyle/>
          <a:p>
            <a:endParaRPr lang="zh-CN" altLang="en-US" b="1"/>
          </a:p>
        </p:txBody>
      </p:sp>
      <p:sp>
        <p:nvSpPr>
          <p:cNvPr id="592917" name="Text Box 21"/>
          <p:cNvSpPr txBox="1">
            <a:spLocks noChangeArrowheads="1"/>
          </p:cNvSpPr>
          <p:nvPr/>
        </p:nvSpPr>
        <p:spPr bwMode="auto">
          <a:xfrm>
            <a:off x="3635375" y="0"/>
            <a:ext cx="5508625" cy="119062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F"/>
            </a:pPr>
            <a:r>
              <a:rPr kumimoji="1" lang="en-US" altLang="zh-CN">
                <a:solidFill>
                  <a:srgbClr val="040000"/>
                </a:solidFill>
                <a:latin typeface="Times New Roman" panose="02020603050405020304" pitchFamily="18" charset="0"/>
                <a:ea typeface="黑体" panose="02010609060101010101" pitchFamily="49" charset="-122"/>
              </a:rPr>
              <a:t>  </a:t>
            </a:r>
            <a:r>
              <a:rPr kumimoji="1" lang="zh-CN" altLang="en-US">
                <a:solidFill>
                  <a:srgbClr val="040000"/>
                </a:solidFill>
                <a:latin typeface="Times New Roman" panose="02020603050405020304" pitchFamily="18" charset="0"/>
                <a:ea typeface="黑体" panose="02010609060101010101" pitchFamily="49" charset="-122"/>
              </a:rPr>
              <a:t>在发送端</a:t>
            </a:r>
            <a:r>
              <a:rPr kumimoji="1" lang="zh-CN" altLang="en-US">
                <a:solidFill>
                  <a:srgbClr val="040000"/>
                </a:solidFill>
                <a:latin typeface="黑体" panose="02010609060101010101" pitchFamily="49" charset="-122"/>
                <a:ea typeface="黑体" panose="02010609060101010101" pitchFamily="49" charset="-122"/>
              </a:rPr>
              <a:t>把要发送的报文分隔为较短的数据块</a:t>
            </a:r>
          </a:p>
          <a:p>
            <a:pPr eaLnBrk="1" hangingPunct="1">
              <a:buFont typeface="Wingdings" panose="05000000000000000000" pitchFamily="2" charset="2"/>
              <a:buChar char="F"/>
            </a:pPr>
            <a:r>
              <a:rPr kumimoji="1" lang="zh-CN" altLang="en-US">
                <a:solidFill>
                  <a:srgbClr val="040000"/>
                </a:solidFill>
                <a:latin typeface="黑体" panose="02010609060101010101" pitchFamily="49" charset="-122"/>
                <a:ea typeface="黑体" panose="02010609060101010101" pitchFamily="49" charset="-122"/>
              </a:rPr>
              <a:t> 每个块增加带有控制信息的首部构成分组（包）</a:t>
            </a:r>
          </a:p>
          <a:p>
            <a:pPr eaLnBrk="1" hangingPunct="1">
              <a:buFont typeface="Wingdings" panose="05000000000000000000" pitchFamily="2" charset="2"/>
              <a:buChar char="F"/>
            </a:pPr>
            <a:r>
              <a:rPr kumimoji="1" lang="zh-CN" altLang="en-US">
                <a:solidFill>
                  <a:srgbClr val="040000"/>
                </a:solidFill>
                <a:latin typeface="黑体" panose="02010609060101010101" pitchFamily="49" charset="-122"/>
                <a:ea typeface="黑体" panose="02010609060101010101" pitchFamily="49" charset="-122"/>
              </a:rPr>
              <a:t> 依次把各分组发送到接收端</a:t>
            </a:r>
          </a:p>
          <a:p>
            <a:pPr eaLnBrk="1" hangingPunct="1">
              <a:buFont typeface="Wingdings" panose="05000000000000000000" pitchFamily="2" charset="2"/>
              <a:buChar char="F"/>
            </a:pPr>
            <a:r>
              <a:rPr kumimoji="1" lang="zh-CN" altLang="en-US">
                <a:solidFill>
                  <a:srgbClr val="040000"/>
                </a:solidFill>
                <a:latin typeface="黑体" panose="02010609060101010101" pitchFamily="49" charset="-122"/>
                <a:ea typeface="黑体" panose="02010609060101010101" pitchFamily="49" charset="-122"/>
              </a:rPr>
              <a:t> 接收端剥去首部，抽出数据部分，还原成报文</a:t>
            </a:r>
          </a:p>
        </p:txBody>
      </p:sp>
      <p:grpSp>
        <p:nvGrpSpPr>
          <p:cNvPr id="6" name="Group 22"/>
          <p:cNvGrpSpPr/>
          <p:nvPr/>
        </p:nvGrpSpPr>
        <p:grpSpPr bwMode="auto">
          <a:xfrm>
            <a:off x="1009650" y="2060575"/>
            <a:ext cx="2279650" cy="1223963"/>
            <a:chOff x="636" y="1298"/>
            <a:chExt cx="1436" cy="771"/>
          </a:xfrm>
        </p:grpSpPr>
        <p:sp>
          <p:nvSpPr>
            <p:cNvPr id="71735" name="Line 23"/>
            <p:cNvSpPr>
              <a:spLocks noChangeShapeType="1"/>
            </p:cNvSpPr>
            <p:nvPr/>
          </p:nvSpPr>
          <p:spPr bwMode="auto">
            <a:xfrm flipH="1">
              <a:off x="648" y="1298"/>
              <a:ext cx="327" cy="478"/>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6" name="Line 24"/>
            <p:cNvSpPr>
              <a:spLocks noChangeShapeType="1"/>
            </p:cNvSpPr>
            <p:nvPr/>
          </p:nvSpPr>
          <p:spPr bwMode="auto">
            <a:xfrm flipH="1">
              <a:off x="1752" y="1328"/>
              <a:ext cx="320" cy="44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7" name="AutoShape 25"/>
            <p:cNvSpPr>
              <a:spLocks noChangeArrowheads="1"/>
            </p:cNvSpPr>
            <p:nvPr/>
          </p:nvSpPr>
          <p:spPr bwMode="auto">
            <a:xfrm rot="2051630">
              <a:off x="1293" y="1389"/>
              <a:ext cx="96" cy="288"/>
            </a:xfrm>
            <a:prstGeom prst="downArrow">
              <a:avLst>
                <a:gd name="adj1" fmla="val 50000"/>
                <a:gd name="adj2" fmla="val 75000"/>
              </a:avLst>
            </a:prstGeom>
            <a:solidFill>
              <a:schemeClr val="hlink"/>
            </a:solidFill>
            <a:ln w="9525">
              <a:solidFill>
                <a:srgbClr val="000000"/>
              </a:solidFill>
              <a:miter lim="800000"/>
            </a:ln>
          </p:spPr>
          <p:txBody>
            <a:bodyPr vert="eaVert" wrap="none" anchor="ctr"/>
            <a:lstStyle/>
            <a:p>
              <a:endParaRPr lang="zh-CN" altLang="en-US" b="1"/>
            </a:p>
          </p:txBody>
        </p:sp>
        <p:sp>
          <p:nvSpPr>
            <p:cNvPr id="71738" name="Rectangle 26"/>
            <p:cNvSpPr>
              <a:spLocks noChangeArrowheads="1"/>
            </p:cNvSpPr>
            <p:nvPr/>
          </p:nvSpPr>
          <p:spPr bwMode="auto">
            <a:xfrm>
              <a:off x="636"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grpSp>
      <p:grpSp>
        <p:nvGrpSpPr>
          <p:cNvPr id="7" name="Group 27"/>
          <p:cNvGrpSpPr/>
          <p:nvPr/>
        </p:nvGrpSpPr>
        <p:grpSpPr bwMode="auto">
          <a:xfrm>
            <a:off x="995363" y="3359150"/>
            <a:ext cx="2362200" cy="366713"/>
            <a:chOff x="627" y="2116"/>
            <a:chExt cx="1488" cy="231"/>
          </a:xfrm>
        </p:grpSpPr>
        <p:sp>
          <p:nvSpPr>
            <p:cNvPr id="71733" name="Line 28"/>
            <p:cNvSpPr>
              <a:spLocks noChangeShapeType="1"/>
            </p:cNvSpPr>
            <p:nvPr/>
          </p:nvSpPr>
          <p:spPr bwMode="auto">
            <a:xfrm>
              <a:off x="627" y="2223"/>
              <a:ext cx="1488"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4" name="Text Box 29"/>
            <p:cNvSpPr txBox="1">
              <a:spLocks noChangeArrowheads="1"/>
            </p:cNvSpPr>
            <p:nvPr/>
          </p:nvSpPr>
          <p:spPr bwMode="auto">
            <a:xfrm>
              <a:off x="1066" y="2116"/>
              <a:ext cx="404" cy="2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40000"/>
                  </a:solidFill>
                  <a:latin typeface="Times New Roman" panose="02020603050405020304" pitchFamily="18" charset="0"/>
                  <a:ea typeface="黑体" panose="02010609060101010101" pitchFamily="49" charset="-122"/>
                </a:rPr>
                <a:t>分组</a:t>
              </a:r>
            </a:p>
          </p:txBody>
        </p:sp>
      </p:grpSp>
      <p:grpSp>
        <p:nvGrpSpPr>
          <p:cNvPr id="8" name="Group 30"/>
          <p:cNvGrpSpPr/>
          <p:nvPr/>
        </p:nvGrpSpPr>
        <p:grpSpPr bwMode="auto">
          <a:xfrm>
            <a:off x="0" y="1258888"/>
            <a:ext cx="6805613" cy="1331912"/>
            <a:chOff x="0" y="793"/>
            <a:chExt cx="4287" cy="839"/>
          </a:xfrm>
        </p:grpSpPr>
        <p:sp>
          <p:nvSpPr>
            <p:cNvPr id="71727" name="Line 31"/>
            <p:cNvSpPr>
              <a:spLocks noChangeShapeType="1"/>
            </p:cNvSpPr>
            <p:nvPr/>
          </p:nvSpPr>
          <p:spPr bwMode="auto">
            <a:xfrm>
              <a:off x="973" y="910"/>
              <a:ext cx="3312"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2928" name="Rectangle 32"/>
            <p:cNvSpPr>
              <a:spLocks noChangeArrowheads="1"/>
            </p:cNvSpPr>
            <p:nvPr/>
          </p:nvSpPr>
          <p:spPr bwMode="auto">
            <a:xfrm>
              <a:off x="975" y="1026"/>
              <a:ext cx="3312"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defRPr/>
              </a:pPr>
              <a:r>
                <a:rPr lang="en-US" altLang="zh-CN" sz="20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11010011101 •</a:t>
              </a:r>
              <a:r>
                <a:rPr lang="en-US" altLang="zh-CN" sz="8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 </a:t>
              </a:r>
              <a:r>
                <a:rPr lang="en-US" altLang="zh-CN" sz="20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 • • • • • • •   00101001110</a:t>
              </a:r>
            </a:p>
          </p:txBody>
        </p:sp>
        <p:sp>
          <p:nvSpPr>
            <p:cNvPr id="71729" name="Line 33"/>
            <p:cNvSpPr>
              <a:spLocks noChangeShapeType="1"/>
            </p:cNvSpPr>
            <p:nvPr/>
          </p:nvSpPr>
          <p:spPr bwMode="auto">
            <a:xfrm>
              <a:off x="2079" y="1026"/>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0" name="Line 34"/>
            <p:cNvSpPr>
              <a:spLocks noChangeShapeType="1"/>
            </p:cNvSpPr>
            <p:nvPr/>
          </p:nvSpPr>
          <p:spPr bwMode="auto">
            <a:xfrm>
              <a:off x="3183" y="1026"/>
              <a:ext cx="0" cy="2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1" name="Text Box 35"/>
            <p:cNvSpPr txBox="1">
              <a:spLocks noChangeArrowheads="1"/>
            </p:cNvSpPr>
            <p:nvPr/>
          </p:nvSpPr>
          <p:spPr bwMode="auto">
            <a:xfrm>
              <a:off x="2393" y="793"/>
              <a:ext cx="404" cy="2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40000"/>
                  </a:solidFill>
                  <a:latin typeface="Times New Roman" panose="02020603050405020304" pitchFamily="18" charset="0"/>
                  <a:ea typeface="黑体" panose="02010609060101010101" pitchFamily="49" charset="-122"/>
                </a:rPr>
                <a:t>报文</a:t>
              </a:r>
            </a:p>
          </p:txBody>
        </p:sp>
        <p:sp>
          <p:nvSpPr>
            <p:cNvPr id="71732" name="Text Box 36"/>
            <p:cNvSpPr txBox="1">
              <a:spLocks noChangeArrowheads="1"/>
            </p:cNvSpPr>
            <p:nvPr/>
          </p:nvSpPr>
          <p:spPr bwMode="auto">
            <a:xfrm>
              <a:off x="0" y="1344"/>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40000"/>
                  </a:solidFill>
                  <a:latin typeface="Times New Roman" panose="02020603050405020304" pitchFamily="18" charset="0"/>
                  <a:ea typeface="黑体" panose="02010609060101010101" pitchFamily="49" charset="-122"/>
                </a:rPr>
                <a:t>发送端</a:t>
              </a:r>
            </a:p>
          </p:txBody>
        </p:sp>
      </p:grpSp>
      <p:sp>
        <p:nvSpPr>
          <p:cNvPr id="592933" name="Rectangle 37"/>
          <p:cNvSpPr>
            <a:spLocks noChangeArrowheads="1"/>
          </p:cNvSpPr>
          <p:nvPr/>
        </p:nvSpPr>
        <p:spPr bwMode="auto">
          <a:xfrm>
            <a:off x="2771775"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grpSp>
        <p:nvGrpSpPr>
          <p:cNvPr id="9" name="Group 38"/>
          <p:cNvGrpSpPr/>
          <p:nvPr/>
        </p:nvGrpSpPr>
        <p:grpSpPr bwMode="auto">
          <a:xfrm>
            <a:off x="3673475" y="3357563"/>
            <a:ext cx="2344738" cy="366712"/>
            <a:chOff x="2314" y="2115"/>
            <a:chExt cx="1477" cy="231"/>
          </a:xfrm>
        </p:grpSpPr>
        <p:sp>
          <p:nvSpPr>
            <p:cNvPr id="71725" name="Line 39"/>
            <p:cNvSpPr>
              <a:spLocks noChangeShapeType="1"/>
            </p:cNvSpPr>
            <p:nvPr/>
          </p:nvSpPr>
          <p:spPr bwMode="auto">
            <a:xfrm>
              <a:off x="2314" y="2228"/>
              <a:ext cx="1477" cy="3"/>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6" name="Text Box 40"/>
            <p:cNvSpPr txBox="1">
              <a:spLocks noChangeArrowheads="1"/>
            </p:cNvSpPr>
            <p:nvPr/>
          </p:nvSpPr>
          <p:spPr bwMode="auto">
            <a:xfrm>
              <a:off x="2839" y="2115"/>
              <a:ext cx="404" cy="2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40000"/>
                  </a:solidFill>
                  <a:latin typeface="Times New Roman" panose="02020603050405020304" pitchFamily="18" charset="0"/>
                  <a:ea typeface="黑体" panose="02010609060101010101" pitchFamily="49" charset="-122"/>
                </a:rPr>
                <a:t>分组</a:t>
              </a:r>
            </a:p>
          </p:txBody>
        </p:sp>
      </p:grpSp>
      <p:grpSp>
        <p:nvGrpSpPr>
          <p:cNvPr id="10" name="Group 41"/>
          <p:cNvGrpSpPr/>
          <p:nvPr/>
        </p:nvGrpSpPr>
        <p:grpSpPr bwMode="auto">
          <a:xfrm>
            <a:off x="3289300" y="2087563"/>
            <a:ext cx="2146300" cy="1196975"/>
            <a:chOff x="2072" y="1315"/>
            <a:chExt cx="1352" cy="754"/>
          </a:xfrm>
        </p:grpSpPr>
        <p:sp>
          <p:nvSpPr>
            <p:cNvPr id="71721" name="Line 42"/>
            <p:cNvSpPr>
              <a:spLocks noChangeShapeType="1"/>
            </p:cNvSpPr>
            <p:nvPr/>
          </p:nvSpPr>
          <p:spPr bwMode="auto">
            <a:xfrm>
              <a:off x="2072" y="1319"/>
              <a:ext cx="244" cy="446"/>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2" name="Line 43"/>
            <p:cNvSpPr>
              <a:spLocks noChangeShapeType="1"/>
            </p:cNvSpPr>
            <p:nvPr/>
          </p:nvSpPr>
          <p:spPr bwMode="auto">
            <a:xfrm>
              <a:off x="3181" y="1315"/>
              <a:ext cx="234" cy="466"/>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3" name="AutoShape 44"/>
            <p:cNvSpPr>
              <a:spLocks noChangeArrowheads="1"/>
            </p:cNvSpPr>
            <p:nvPr/>
          </p:nvSpPr>
          <p:spPr bwMode="auto">
            <a:xfrm rot="-1323792">
              <a:off x="2701" y="1395"/>
              <a:ext cx="96" cy="288"/>
            </a:xfrm>
            <a:prstGeom prst="downArrow">
              <a:avLst>
                <a:gd name="adj1" fmla="val 50000"/>
                <a:gd name="adj2" fmla="val 75000"/>
              </a:avLst>
            </a:prstGeom>
            <a:solidFill>
              <a:schemeClr val="hlink"/>
            </a:solidFill>
            <a:ln w="9525">
              <a:solidFill>
                <a:srgbClr val="000000"/>
              </a:solidFill>
              <a:miter lim="800000"/>
            </a:ln>
          </p:spPr>
          <p:txBody>
            <a:bodyPr vert="eaVert" wrap="none" anchor="ctr"/>
            <a:lstStyle/>
            <a:p>
              <a:endParaRPr lang="zh-CN" altLang="en-US" b="1"/>
            </a:p>
          </p:txBody>
        </p:sp>
        <p:sp>
          <p:nvSpPr>
            <p:cNvPr id="71724" name="Rectangle 45"/>
            <p:cNvSpPr>
              <a:spLocks noChangeArrowheads="1"/>
            </p:cNvSpPr>
            <p:nvPr/>
          </p:nvSpPr>
          <p:spPr bwMode="auto">
            <a:xfrm>
              <a:off x="2314"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grpSp>
      <p:sp>
        <p:nvSpPr>
          <p:cNvPr id="592942" name="Rectangle 46"/>
          <p:cNvSpPr>
            <a:spLocks noChangeArrowheads="1"/>
          </p:cNvSpPr>
          <p:nvPr/>
        </p:nvSpPr>
        <p:spPr bwMode="auto">
          <a:xfrm>
            <a:off x="5435600"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grpSp>
        <p:nvGrpSpPr>
          <p:cNvPr id="11" name="Group 47"/>
          <p:cNvGrpSpPr/>
          <p:nvPr/>
        </p:nvGrpSpPr>
        <p:grpSpPr bwMode="auto">
          <a:xfrm>
            <a:off x="6242050" y="3362325"/>
            <a:ext cx="2362200" cy="366713"/>
            <a:chOff x="3932" y="2118"/>
            <a:chExt cx="1488" cy="231"/>
          </a:xfrm>
        </p:grpSpPr>
        <p:sp>
          <p:nvSpPr>
            <p:cNvPr id="71719" name="Line 48"/>
            <p:cNvSpPr>
              <a:spLocks noChangeShapeType="1"/>
            </p:cNvSpPr>
            <p:nvPr/>
          </p:nvSpPr>
          <p:spPr bwMode="auto">
            <a:xfrm>
              <a:off x="3932" y="2231"/>
              <a:ext cx="1488" cy="0"/>
            </a:xfrm>
            <a:prstGeom prst="line">
              <a:avLst/>
            </a:prstGeom>
            <a:noFill/>
            <a:ln w="9525">
              <a:solidFill>
                <a:srgbClr val="00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0" name="Text Box 49"/>
            <p:cNvSpPr txBox="1">
              <a:spLocks noChangeArrowheads="1"/>
            </p:cNvSpPr>
            <p:nvPr/>
          </p:nvSpPr>
          <p:spPr bwMode="auto">
            <a:xfrm>
              <a:off x="4468" y="2118"/>
              <a:ext cx="404" cy="231"/>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040000"/>
                  </a:solidFill>
                  <a:latin typeface="Times New Roman" panose="02020603050405020304" pitchFamily="18" charset="0"/>
                  <a:ea typeface="黑体" panose="02010609060101010101" pitchFamily="49" charset="-122"/>
                </a:rPr>
                <a:t>分组</a:t>
              </a:r>
            </a:p>
          </p:txBody>
        </p:sp>
      </p:grpSp>
      <p:sp>
        <p:nvSpPr>
          <p:cNvPr id="592946" name="Rectangle 50"/>
          <p:cNvSpPr>
            <a:spLocks noChangeArrowheads="1"/>
          </p:cNvSpPr>
          <p:nvPr/>
        </p:nvSpPr>
        <p:spPr bwMode="auto">
          <a:xfrm>
            <a:off x="8027988" y="2827338"/>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grpSp>
        <p:nvGrpSpPr>
          <p:cNvPr id="12" name="Group 51"/>
          <p:cNvGrpSpPr/>
          <p:nvPr/>
        </p:nvGrpSpPr>
        <p:grpSpPr bwMode="auto">
          <a:xfrm>
            <a:off x="5049838" y="2079625"/>
            <a:ext cx="2978150" cy="1204913"/>
            <a:chOff x="3181" y="1310"/>
            <a:chExt cx="1876" cy="759"/>
          </a:xfrm>
        </p:grpSpPr>
        <p:sp>
          <p:nvSpPr>
            <p:cNvPr id="71715" name="Line 52"/>
            <p:cNvSpPr>
              <a:spLocks noChangeShapeType="1"/>
            </p:cNvSpPr>
            <p:nvPr/>
          </p:nvSpPr>
          <p:spPr bwMode="auto">
            <a:xfrm>
              <a:off x="3181" y="1316"/>
              <a:ext cx="762" cy="466"/>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6" name="AutoShape 53"/>
            <p:cNvSpPr>
              <a:spLocks noChangeArrowheads="1"/>
            </p:cNvSpPr>
            <p:nvPr/>
          </p:nvSpPr>
          <p:spPr bwMode="auto">
            <a:xfrm rot="-3420168">
              <a:off x="4045" y="1375"/>
              <a:ext cx="96" cy="288"/>
            </a:xfrm>
            <a:prstGeom prst="downArrow">
              <a:avLst>
                <a:gd name="adj1" fmla="val 50000"/>
                <a:gd name="adj2" fmla="val 75000"/>
              </a:avLst>
            </a:prstGeom>
            <a:solidFill>
              <a:schemeClr val="hlink"/>
            </a:solidFill>
            <a:ln w="9525">
              <a:solidFill>
                <a:srgbClr val="000000"/>
              </a:solidFill>
              <a:miter lim="800000"/>
            </a:ln>
          </p:spPr>
          <p:txBody>
            <a:bodyPr vert="eaVert" wrap="none" anchor="ctr"/>
            <a:lstStyle/>
            <a:p>
              <a:endParaRPr lang="zh-CN" altLang="en-US" b="1"/>
            </a:p>
          </p:txBody>
        </p:sp>
        <p:sp>
          <p:nvSpPr>
            <p:cNvPr id="71717" name="Rectangle 54"/>
            <p:cNvSpPr>
              <a:spLocks noChangeArrowheads="1"/>
            </p:cNvSpPr>
            <p:nvPr/>
          </p:nvSpPr>
          <p:spPr bwMode="auto">
            <a:xfrm>
              <a:off x="3947" y="1781"/>
              <a:ext cx="1110" cy="288"/>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sp>
          <p:nvSpPr>
            <p:cNvPr id="71718" name="Line 55"/>
            <p:cNvSpPr>
              <a:spLocks noChangeShapeType="1"/>
            </p:cNvSpPr>
            <p:nvPr/>
          </p:nvSpPr>
          <p:spPr bwMode="auto">
            <a:xfrm>
              <a:off x="4293" y="1310"/>
              <a:ext cx="751" cy="472"/>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92952" name="AutoShape 56"/>
          <p:cNvSpPr>
            <a:spLocks noChangeArrowheads="1"/>
          </p:cNvSpPr>
          <p:nvPr/>
        </p:nvSpPr>
        <p:spPr bwMode="auto">
          <a:xfrm>
            <a:off x="1674813" y="3716338"/>
            <a:ext cx="762000" cy="838200"/>
          </a:xfrm>
          <a:prstGeom prst="downArrow">
            <a:avLst>
              <a:gd name="adj1" fmla="val 50000"/>
              <a:gd name="adj2" fmla="val 27500"/>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solidFill>
                  <a:srgbClr val="FF0000"/>
                </a:solidFill>
                <a:ea typeface="黑体" panose="02010609060101010101" pitchFamily="49" charset="-122"/>
              </a:rPr>
              <a:t>发</a:t>
            </a:r>
          </a:p>
          <a:p>
            <a:pPr algn="ctr"/>
            <a:r>
              <a:rPr lang="zh-CN" altLang="en-US">
                <a:solidFill>
                  <a:srgbClr val="FF0000"/>
                </a:solidFill>
                <a:ea typeface="黑体" panose="02010609060101010101" pitchFamily="49" charset="-122"/>
              </a:rPr>
              <a:t>送</a:t>
            </a:r>
          </a:p>
        </p:txBody>
      </p:sp>
      <p:sp>
        <p:nvSpPr>
          <p:cNvPr id="592953" name="AutoShape 57"/>
          <p:cNvSpPr>
            <a:spLocks noChangeArrowheads="1"/>
          </p:cNvSpPr>
          <p:nvPr/>
        </p:nvSpPr>
        <p:spPr bwMode="auto">
          <a:xfrm>
            <a:off x="4457700" y="3716338"/>
            <a:ext cx="762000" cy="838200"/>
          </a:xfrm>
          <a:prstGeom prst="downArrow">
            <a:avLst>
              <a:gd name="adj1" fmla="val 50000"/>
              <a:gd name="adj2" fmla="val 27500"/>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solidFill>
                  <a:srgbClr val="FF0000"/>
                </a:solidFill>
                <a:ea typeface="黑体" panose="02010609060101010101" pitchFamily="49" charset="-122"/>
              </a:rPr>
              <a:t>发</a:t>
            </a:r>
          </a:p>
          <a:p>
            <a:pPr algn="ctr"/>
            <a:r>
              <a:rPr lang="zh-CN" altLang="en-US">
                <a:solidFill>
                  <a:srgbClr val="FF0000"/>
                </a:solidFill>
                <a:ea typeface="黑体" panose="02010609060101010101" pitchFamily="49" charset="-122"/>
              </a:rPr>
              <a:t>送</a:t>
            </a:r>
          </a:p>
        </p:txBody>
      </p:sp>
      <p:grpSp>
        <p:nvGrpSpPr>
          <p:cNvPr id="13" name="Group 58"/>
          <p:cNvGrpSpPr/>
          <p:nvPr/>
        </p:nvGrpSpPr>
        <p:grpSpPr bwMode="auto">
          <a:xfrm>
            <a:off x="7050088" y="3335338"/>
            <a:ext cx="2058987" cy="1246187"/>
            <a:chOff x="4441" y="2101"/>
            <a:chExt cx="1297" cy="785"/>
          </a:xfrm>
        </p:grpSpPr>
        <p:grpSp>
          <p:nvGrpSpPr>
            <p:cNvPr id="71711" name="Group 59"/>
            <p:cNvGrpSpPr/>
            <p:nvPr/>
          </p:nvGrpSpPr>
          <p:grpSpPr bwMode="auto">
            <a:xfrm>
              <a:off x="5239" y="2101"/>
              <a:ext cx="499" cy="529"/>
              <a:chOff x="5239" y="2101"/>
              <a:chExt cx="499" cy="529"/>
            </a:xfrm>
          </p:grpSpPr>
          <p:sp>
            <p:nvSpPr>
              <p:cNvPr id="71713" name="Line 60"/>
              <p:cNvSpPr>
                <a:spLocks noChangeShapeType="1"/>
              </p:cNvSpPr>
              <p:nvPr/>
            </p:nvSpPr>
            <p:spPr bwMode="auto">
              <a:xfrm flipV="1">
                <a:off x="5443" y="2101"/>
                <a:ext cx="0" cy="192"/>
              </a:xfrm>
              <a:prstGeom prst="line">
                <a:avLst/>
              </a:prstGeom>
              <a:noFill/>
              <a:ln w="9525">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14" name="Text Box 61"/>
              <p:cNvSpPr txBox="1">
                <a:spLocks noChangeArrowheads="1"/>
              </p:cNvSpPr>
              <p:nvPr/>
            </p:nvSpPr>
            <p:spPr bwMode="auto">
              <a:xfrm>
                <a:off x="5239" y="2296"/>
                <a:ext cx="49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kumimoji="1" lang="zh-CN" altLang="en-US">
                    <a:solidFill>
                      <a:srgbClr val="040000"/>
                    </a:solidFill>
                    <a:latin typeface="Times New Roman" panose="02020603050405020304" pitchFamily="18" charset="0"/>
                    <a:ea typeface="黑体" panose="02010609060101010101" pitchFamily="49" charset="-122"/>
                  </a:rPr>
                  <a:t>发送</a:t>
                </a:r>
              </a:p>
              <a:p>
                <a:pPr eaLnBrk="1" hangingPunct="1">
                  <a:lnSpc>
                    <a:spcPct val="80000"/>
                  </a:lnSpc>
                </a:pPr>
                <a:r>
                  <a:rPr kumimoji="1" lang="zh-CN" altLang="en-US">
                    <a:solidFill>
                      <a:srgbClr val="040000"/>
                    </a:solidFill>
                    <a:latin typeface="Times New Roman" panose="02020603050405020304" pitchFamily="18" charset="0"/>
                    <a:ea typeface="黑体" panose="02010609060101010101" pitchFamily="49" charset="-122"/>
                  </a:rPr>
                  <a:t>在前</a:t>
                </a:r>
              </a:p>
            </p:txBody>
          </p:sp>
        </p:grpSp>
        <p:sp>
          <p:nvSpPr>
            <p:cNvPr id="71712" name="AutoShape 62"/>
            <p:cNvSpPr>
              <a:spLocks noChangeArrowheads="1"/>
            </p:cNvSpPr>
            <p:nvPr/>
          </p:nvSpPr>
          <p:spPr bwMode="auto">
            <a:xfrm>
              <a:off x="4441" y="2358"/>
              <a:ext cx="480" cy="528"/>
            </a:xfrm>
            <a:prstGeom prst="downArrow">
              <a:avLst>
                <a:gd name="adj1" fmla="val 50000"/>
                <a:gd name="adj2" fmla="val 27500"/>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solidFill>
                    <a:srgbClr val="FF0000"/>
                  </a:solidFill>
                  <a:ea typeface="黑体" panose="02010609060101010101" pitchFamily="49" charset="-122"/>
                </a:rPr>
                <a:t>发</a:t>
              </a:r>
            </a:p>
            <a:p>
              <a:pPr algn="ctr"/>
              <a:r>
                <a:rPr lang="zh-CN" altLang="en-US">
                  <a:solidFill>
                    <a:srgbClr val="FF0000"/>
                  </a:solidFill>
                  <a:ea typeface="黑体" panose="02010609060101010101" pitchFamily="49" charset="-122"/>
                </a:rPr>
                <a:t>送</a:t>
              </a:r>
            </a:p>
          </p:txBody>
        </p:sp>
      </p:grpSp>
      <p:sp>
        <p:nvSpPr>
          <p:cNvPr id="592959" name="Text Box 63"/>
          <p:cNvSpPr txBox="1">
            <a:spLocks noChangeArrowheads="1"/>
          </p:cNvSpPr>
          <p:nvPr/>
        </p:nvSpPr>
        <p:spPr bwMode="auto">
          <a:xfrm>
            <a:off x="0" y="537368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40000"/>
                </a:solidFill>
                <a:latin typeface="Times New Roman" panose="02020603050405020304" pitchFamily="18" charset="0"/>
                <a:ea typeface="黑体" panose="02010609060101010101" pitchFamily="49" charset="-122"/>
              </a:rPr>
              <a:t>接收端</a:t>
            </a:r>
          </a:p>
        </p:txBody>
      </p:sp>
      <p:sp>
        <p:nvSpPr>
          <p:cNvPr id="592960" name="Rectangle 64"/>
          <p:cNvSpPr>
            <a:spLocks noChangeArrowheads="1"/>
          </p:cNvSpPr>
          <p:nvPr/>
        </p:nvSpPr>
        <p:spPr bwMode="auto">
          <a:xfrm>
            <a:off x="1009650"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sp>
        <p:nvSpPr>
          <p:cNvPr id="592961" name="Rectangle 65"/>
          <p:cNvSpPr>
            <a:spLocks noChangeArrowheads="1"/>
          </p:cNvSpPr>
          <p:nvPr/>
        </p:nvSpPr>
        <p:spPr bwMode="auto">
          <a:xfrm>
            <a:off x="2771775"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sp>
        <p:nvSpPr>
          <p:cNvPr id="592962" name="Rectangle 66"/>
          <p:cNvSpPr>
            <a:spLocks noChangeArrowheads="1"/>
          </p:cNvSpPr>
          <p:nvPr/>
        </p:nvSpPr>
        <p:spPr bwMode="auto">
          <a:xfrm>
            <a:off x="3673475"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sp>
        <p:nvSpPr>
          <p:cNvPr id="592963" name="Rectangle 67"/>
          <p:cNvSpPr>
            <a:spLocks noChangeArrowheads="1"/>
          </p:cNvSpPr>
          <p:nvPr/>
        </p:nvSpPr>
        <p:spPr bwMode="auto">
          <a:xfrm>
            <a:off x="5435600"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sp>
        <p:nvSpPr>
          <p:cNvPr id="592964" name="Rectangle 68"/>
          <p:cNvSpPr>
            <a:spLocks noChangeArrowheads="1"/>
          </p:cNvSpPr>
          <p:nvPr/>
        </p:nvSpPr>
        <p:spPr bwMode="auto">
          <a:xfrm>
            <a:off x="6265863" y="4729163"/>
            <a:ext cx="1762125"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数    据</a:t>
            </a:r>
          </a:p>
        </p:txBody>
      </p:sp>
      <p:sp>
        <p:nvSpPr>
          <p:cNvPr id="592965" name="Rectangle 69"/>
          <p:cNvSpPr>
            <a:spLocks noChangeArrowheads="1"/>
          </p:cNvSpPr>
          <p:nvPr/>
        </p:nvSpPr>
        <p:spPr bwMode="auto">
          <a:xfrm>
            <a:off x="8027988" y="4729163"/>
            <a:ext cx="609600" cy="457200"/>
          </a:xfrm>
          <a:prstGeom prst="rect">
            <a:avLst/>
          </a:prstGeom>
          <a:solidFill>
            <a:srgbClr val="FFFF99"/>
          </a:solidFill>
          <a:ln w="19050">
            <a:solidFill>
              <a:srgbClr val="000000"/>
            </a:solidFill>
            <a:miter lim="800000"/>
          </a:ln>
          <a:effectLst>
            <a:outerShdw dist="17961" dir="2700000" algn="ctr" rotWithShape="0">
              <a:schemeClr val="tx1"/>
            </a:outerShdw>
          </a:effectLst>
        </p:spPr>
        <p:txBody>
          <a:bodyPr wrap="none" anchor="ctr"/>
          <a:lstStyle/>
          <a:p>
            <a:pPr algn="ctr"/>
            <a:r>
              <a:rPr lang="zh-CN" altLang="en-US">
                <a:solidFill>
                  <a:srgbClr val="040000"/>
                </a:solidFill>
                <a:ea typeface="黑体" panose="02010609060101010101" pitchFamily="49" charset="-122"/>
              </a:rPr>
              <a:t>首部</a:t>
            </a:r>
          </a:p>
        </p:txBody>
      </p:sp>
      <p:sp>
        <p:nvSpPr>
          <p:cNvPr id="592966" name="Rectangle 70"/>
          <p:cNvSpPr>
            <a:spLocks noChangeArrowheads="1"/>
          </p:cNvSpPr>
          <p:nvPr/>
        </p:nvSpPr>
        <p:spPr bwMode="auto">
          <a:xfrm>
            <a:off x="1547813" y="6021388"/>
            <a:ext cx="5294312" cy="457200"/>
          </a:xfrm>
          <a:prstGeom prst="rect">
            <a:avLst/>
          </a:prstGeom>
          <a:solidFill>
            <a:srgbClr val="FFCCCC"/>
          </a:solidFill>
          <a:ln w="19050">
            <a:solidFill>
              <a:srgbClr val="000000"/>
            </a:solidFill>
            <a:miter lim="800000"/>
          </a:ln>
          <a:effectLst>
            <a:outerShdw dist="17961" dir="2700000" algn="ctr" rotWithShape="0">
              <a:schemeClr val="tx1"/>
            </a:outerShdw>
          </a:effectLst>
        </p:spPr>
        <p:txBody>
          <a:bodyPr wrap="none" anchor="ctr"/>
          <a:lstStyle/>
          <a:p>
            <a:pPr algn="ctr">
              <a:defRPr/>
            </a:pPr>
            <a:r>
              <a:rPr lang="en-US" altLang="zh-CN" sz="20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11010011101 •</a:t>
            </a:r>
            <a:r>
              <a:rPr lang="en-US" altLang="zh-CN" sz="8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 </a:t>
            </a:r>
            <a:r>
              <a:rPr lang="en-US" altLang="zh-CN" sz="2000">
                <a:solidFill>
                  <a:srgbClr val="000000"/>
                </a:solidFill>
                <a:effectLst>
                  <a:outerShdw blurRad="38100" dist="38100" dir="2700000" algn="tl">
                    <a:srgbClr val="FFFFFF"/>
                  </a:outerShdw>
                </a:effectLst>
                <a:latin typeface="Tahoma" panose="020B0604030504040204" pitchFamily="34" charset="0"/>
                <a:ea typeface="黑体" panose="02010609060101010101" pitchFamily="49" charset="-122"/>
              </a:rPr>
              <a:t> • • • • • • •   00101001110</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29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929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929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5929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9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592965"/>
                                        </p:tgtEl>
                                        <p:attrNameLst>
                                          <p:attrName>style.visibility</p:attrName>
                                        </p:attrNameLst>
                                      </p:cBhvr>
                                      <p:to>
                                        <p:strVal val="visible"/>
                                      </p:to>
                                    </p:set>
                                    <p:animEffect transition="in" filter="wipe(right)">
                                      <p:cBhvr>
                                        <p:cTn id="63" dur="500"/>
                                        <p:tgtEl>
                                          <p:spTgt spid="5929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592964"/>
                                        </p:tgtEl>
                                        <p:attrNameLst>
                                          <p:attrName>style.visibility</p:attrName>
                                        </p:attrNameLst>
                                      </p:cBhvr>
                                      <p:to>
                                        <p:strVal val="visible"/>
                                      </p:to>
                                    </p:set>
                                    <p:animEffect transition="in" filter="wipe(right)">
                                      <p:cBhvr>
                                        <p:cTn id="68" dur="500"/>
                                        <p:tgtEl>
                                          <p:spTgt spid="59296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2953"/>
                                        </p:tgtEl>
                                        <p:attrNameLst>
                                          <p:attrName>style.visibility</p:attrName>
                                        </p:attrNameLst>
                                      </p:cBhvr>
                                      <p:to>
                                        <p:strVal val="visible"/>
                                      </p:to>
                                    </p:set>
                                    <p:animEffect transition="in" filter="wipe(up)">
                                      <p:cBhvr>
                                        <p:cTn id="73" dur="500"/>
                                        <p:tgtEl>
                                          <p:spTgt spid="59295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592963"/>
                                        </p:tgtEl>
                                        <p:attrNameLst>
                                          <p:attrName>style.visibility</p:attrName>
                                        </p:attrNameLst>
                                      </p:cBhvr>
                                      <p:to>
                                        <p:strVal val="visible"/>
                                      </p:to>
                                    </p:set>
                                    <p:animEffect transition="in" filter="wipe(right)">
                                      <p:cBhvr>
                                        <p:cTn id="78" dur="500"/>
                                        <p:tgtEl>
                                          <p:spTgt spid="59296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592962"/>
                                        </p:tgtEl>
                                        <p:attrNameLst>
                                          <p:attrName>style.visibility</p:attrName>
                                        </p:attrNameLst>
                                      </p:cBhvr>
                                      <p:to>
                                        <p:strVal val="visible"/>
                                      </p:to>
                                    </p:set>
                                    <p:animEffect transition="in" filter="wipe(right)">
                                      <p:cBhvr>
                                        <p:cTn id="83" dur="500"/>
                                        <p:tgtEl>
                                          <p:spTgt spid="59296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592952"/>
                                        </p:tgtEl>
                                        <p:attrNameLst>
                                          <p:attrName>style.visibility</p:attrName>
                                        </p:attrNameLst>
                                      </p:cBhvr>
                                      <p:to>
                                        <p:strVal val="visible"/>
                                      </p:to>
                                    </p:set>
                                    <p:animEffect transition="in" filter="wipe(up)">
                                      <p:cBhvr>
                                        <p:cTn id="88" dur="500"/>
                                        <p:tgtEl>
                                          <p:spTgt spid="59295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592961"/>
                                        </p:tgtEl>
                                        <p:attrNameLst>
                                          <p:attrName>style.visibility</p:attrName>
                                        </p:attrNameLst>
                                      </p:cBhvr>
                                      <p:to>
                                        <p:strVal val="visible"/>
                                      </p:to>
                                    </p:set>
                                    <p:animEffect transition="in" filter="wipe(right)">
                                      <p:cBhvr>
                                        <p:cTn id="93" dur="500"/>
                                        <p:tgtEl>
                                          <p:spTgt spid="59296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grpId="0" nodeType="clickEffect">
                                  <p:stCondLst>
                                    <p:cond delay="0"/>
                                  </p:stCondLst>
                                  <p:childTnLst>
                                    <p:set>
                                      <p:cBhvr>
                                        <p:cTn id="97" dur="1" fill="hold">
                                          <p:stCondLst>
                                            <p:cond delay="0"/>
                                          </p:stCondLst>
                                        </p:cTn>
                                        <p:tgtEl>
                                          <p:spTgt spid="592960"/>
                                        </p:tgtEl>
                                        <p:attrNameLst>
                                          <p:attrName>style.visibility</p:attrName>
                                        </p:attrNameLst>
                                      </p:cBhvr>
                                      <p:to>
                                        <p:strVal val="visible"/>
                                      </p:to>
                                    </p:set>
                                    <p:animEffect transition="in" filter="wipe(right)">
                                      <p:cBhvr>
                                        <p:cTn id="98" dur="500"/>
                                        <p:tgtEl>
                                          <p:spTgt spid="59296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up)">
                                      <p:cBhvr>
                                        <p:cTn id="103" dur="500"/>
                                        <p:tgtEl>
                                          <p:spTgt spid="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4"/>
                                        </p:tgtEl>
                                        <p:attrNameLst>
                                          <p:attrName>style.visibility</p:attrName>
                                        </p:attrNameLst>
                                      </p:cBhvr>
                                      <p:to>
                                        <p:strVal val="visible"/>
                                      </p:to>
                                    </p:set>
                                    <p:animEffect transition="in" filter="wipe(up)">
                                      <p:cBhvr>
                                        <p:cTn id="108" dur="500"/>
                                        <p:tgtEl>
                                          <p:spTgt spid="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wipe(up)">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592966"/>
                                        </p:tgtEl>
                                        <p:attrNameLst>
                                          <p:attrName>style.visibility</p:attrName>
                                        </p:attrNameLst>
                                      </p:cBhvr>
                                      <p:to>
                                        <p:strVal val="visible"/>
                                      </p:to>
                                    </p:set>
                                    <p:animEffect transition="in" filter="dissolve">
                                      <p:cBhvr>
                                        <p:cTn id="118" dur="500"/>
                                        <p:tgtEl>
                                          <p:spTgt spid="592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17" grpId="0" animBg="1" autoUpdateAnimBg="0"/>
      <p:bldP spid="592933" grpId="0" animBg="1" autoUpdateAnimBg="0"/>
      <p:bldP spid="592942" grpId="0" animBg="1" autoUpdateAnimBg="0"/>
      <p:bldP spid="592946" grpId="0" animBg="1" autoUpdateAnimBg="0"/>
      <p:bldP spid="592952" grpId="0" animBg="1" autoUpdateAnimBg="0"/>
      <p:bldP spid="592953" grpId="0" animBg="1" autoUpdateAnimBg="0"/>
      <p:bldP spid="592959" grpId="0" autoUpdateAnimBg="0"/>
      <p:bldP spid="592960" grpId="0" animBg="1" autoUpdateAnimBg="0"/>
      <p:bldP spid="592961" grpId="0" animBg="1" autoUpdateAnimBg="0"/>
      <p:bldP spid="592962" grpId="0" animBg="1" autoUpdateAnimBg="0"/>
      <p:bldP spid="592963" grpId="0" animBg="1" autoUpdateAnimBg="0"/>
      <p:bldP spid="592964" grpId="0" animBg="1" autoUpdateAnimBg="0"/>
      <p:bldP spid="592965" grpId="0" animBg="1" autoUpdateAnimBg="0"/>
      <p:bldP spid="592966"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txBox="1">
            <a:spLocks noGrp="1" noChangeArrowheads="1"/>
          </p:cNvSpPr>
          <p:nvPr/>
        </p:nvSpPr>
        <p:spPr bwMode="auto">
          <a:xfrm>
            <a:off x="7010400" y="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BCA7D59-E9FE-45CE-8CDE-60669C722BD6}" type="slidenum">
              <a:rPr lang="en-US" altLang="zh-CN" sz="2000">
                <a:solidFill>
                  <a:srgbClr val="000000"/>
                </a:solidFill>
                <a:latin typeface="CordiaUPC" panose="020B0304020202020204" pitchFamily="34" charset="-34"/>
              </a:rPr>
              <a:t>116</a:t>
            </a:fld>
            <a:endParaRPr lang="en-US" altLang="zh-CN" sz="2000">
              <a:solidFill>
                <a:srgbClr val="000000"/>
              </a:solidFill>
              <a:latin typeface="CordiaUPC" panose="020B0304020202020204" pitchFamily="34" charset="-34"/>
            </a:endParaRPr>
          </a:p>
        </p:txBody>
      </p:sp>
      <p:sp>
        <p:nvSpPr>
          <p:cNvPr id="72707" name="Rectangle 2"/>
          <p:cNvSpPr>
            <a:spLocks noChangeArrowheads="1"/>
          </p:cNvSpPr>
          <p:nvPr/>
        </p:nvSpPr>
        <p:spPr bwMode="auto">
          <a:xfrm>
            <a:off x="646113" y="2262188"/>
            <a:ext cx="4349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lnSpc>
                <a:spcPct val="90000"/>
              </a:lnSpc>
            </a:pPr>
            <a:r>
              <a:rPr lang="zh-CN" altLang="en-US" sz="2000">
                <a:solidFill>
                  <a:srgbClr val="333399"/>
                </a:solidFill>
                <a:ea typeface="黑体" panose="02010609060101010101" pitchFamily="49" charset="-122"/>
              </a:rPr>
              <a:t>固</a:t>
            </a:r>
          </a:p>
          <a:p>
            <a:pPr defTabSz="762000" eaLnBrk="0" hangingPunct="0">
              <a:lnSpc>
                <a:spcPct val="90000"/>
              </a:lnSpc>
            </a:pPr>
            <a:r>
              <a:rPr lang="zh-CN" altLang="en-US" sz="2000">
                <a:solidFill>
                  <a:srgbClr val="333399"/>
                </a:solidFill>
                <a:ea typeface="黑体" panose="02010609060101010101" pitchFamily="49" charset="-122"/>
              </a:rPr>
              <a:t>定</a:t>
            </a:r>
          </a:p>
          <a:p>
            <a:pPr defTabSz="762000" eaLnBrk="0" hangingPunct="0">
              <a:lnSpc>
                <a:spcPct val="90000"/>
              </a:lnSpc>
            </a:pPr>
            <a:r>
              <a:rPr lang="zh-CN" altLang="en-US" sz="2000">
                <a:solidFill>
                  <a:srgbClr val="333399"/>
                </a:solidFill>
                <a:ea typeface="黑体" panose="02010609060101010101" pitchFamily="49" charset="-122"/>
              </a:rPr>
              <a:t>部</a:t>
            </a:r>
          </a:p>
          <a:p>
            <a:pPr defTabSz="762000" eaLnBrk="0" hangingPunct="0">
              <a:lnSpc>
                <a:spcPct val="90000"/>
              </a:lnSpc>
            </a:pPr>
            <a:r>
              <a:rPr lang="zh-CN" altLang="en-US" sz="2000">
                <a:solidFill>
                  <a:srgbClr val="333399"/>
                </a:solidFill>
                <a:ea typeface="黑体" panose="02010609060101010101" pitchFamily="49" charset="-122"/>
              </a:rPr>
              <a:t>分</a:t>
            </a:r>
          </a:p>
        </p:txBody>
      </p:sp>
      <p:sp>
        <p:nvSpPr>
          <p:cNvPr id="72708" name="Rectangle 3"/>
          <p:cNvSpPr>
            <a:spLocks noChangeArrowheads="1"/>
          </p:cNvSpPr>
          <p:nvPr/>
        </p:nvSpPr>
        <p:spPr bwMode="auto">
          <a:xfrm>
            <a:off x="503238" y="3917950"/>
            <a:ext cx="6889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可变</a:t>
            </a:r>
          </a:p>
          <a:p>
            <a:pPr defTabSz="762000" eaLnBrk="0" hangingPunct="0"/>
            <a:r>
              <a:rPr lang="zh-CN" altLang="en-US" sz="2000">
                <a:solidFill>
                  <a:srgbClr val="333399"/>
                </a:solidFill>
                <a:ea typeface="黑体" panose="02010609060101010101" pitchFamily="49" charset="-122"/>
              </a:rPr>
              <a:t>部分</a:t>
            </a:r>
          </a:p>
        </p:txBody>
      </p:sp>
      <p:sp>
        <p:nvSpPr>
          <p:cNvPr id="72709" name="Line 4"/>
          <p:cNvSpPr>
            <a:spLocks noChangeShapeType="1"/>
          </p:cNvSpPr>
          <p:nvPr/>
        </p:nvSpPr>
        <p:spPr bwMode="auto">
          <a:xfrm>
            <a:off x="2333625" y="6175375"/>
            <a:ext cx="541972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2710" name="Rectangle 5"/>
          <p:cNvSpPr>
            <a:spLocks noChangeArrowheads="1"/>
          </p:cNvSpPr>
          <p:nvPr/>
        </p:nvSpPr>
        <p:spPr bwMode="auto">
          <a:xfrm>
            <a:off x="3128963" y="1860550"/>
            <a:ext cx="1966912" cy="4349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11" name="Rectangle 6"/>
          <p:cNvSpPr>
            <a:spLocks noChangeArrowheads="1"/>
          </p:cNvSpPr>
          <p:nvPr/>
        </p:nvSpPr>
        <p:spPr bwMode="auto">
          <a:xfrm>
            <a:off x="2303463" y="5484813"/>
            <a:ext cx="1439862" cy="449262"/>
          </a:xfrm>
          <a:prstGeom prst="rect">
            <a:avLst/>
          </a:prstGeom>
          <a:solidFill>
            <a:srgbClr val="CCECFF"/>
          </a:solidFill>
          <a:ln w="12700">
            <a:solidFill>
              <a:schemeClr val="tx1"/>
            </a:solidFill>
            <a:miter lim="800000"/>
          </a:ln>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12" name="Rectangle 7"/>
          <p:cNvSpPr>
            <a:spLocks noChangeArrowheads="1"/>
          </p:cNvSpPr>
          <p:nvPr/>
        </p:nvSpPr>
        <p:spPr bwMode="auto">
          <a:xfrm>
            <a:off x="1171575" y="1851025"/>
            <a:ext cx="7864475" cy="2643188"/>
          </a:xfrm>
          <a:prstGeom prst="rect">
            <a:avLst/>
          </a:prstGeom>
          <a:solidFill>
            <a:srgbClr val="CCECFF"/>
          </a:solidFill>
          <a:ln w="25400">
            <a:solidFill>
              <a:schemeClr val="tx1"/>
            </a:solidFill>
            <a:miter lim="800000"/>
          </a:ln>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13" name="Rectangle 8"/>
          <p:cNvSpPr>
            <a:spLocks noChangeArrowheads="1"/>
          </p:cNvSpPr>
          <p:nvPr/>
        </p:nvSpPr>
        <p:spPr bwMode="auto">
          <a:xfrm>
            <a:off x="1185863" y="4505325"/>
            <a:ext cx="7832725" cy="681038"/>
          </a:xfrm>
          <a:prstGeom prst="rect">
            <a:avLst/>
          </a:prstGeom>
          <a:solidFill>
            <a:srgbClr val="FFFF99"/>
          </a:solidFill>
          <a:ln w="12700">
            <a:solidFill>
              <a:srgbClr val="333399"/>
            </a:solidFill>
            <a:miter lim="800000"/>
          </a:ln>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14" name="Line 9"/>
          <p:cNvSpPr>
            <a:spLocks noChangeShapeType="1"/>
          </p:cNvSpPr>
          <p:nvPr/>
        </p:nvSpPr>
        <p:spPr bwMode="auto">
          <a:xfrm>
            <a:off x="1166813" y="2301875"/>
            <a:ext cx="78787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5" name="Line 10"/>
          <p:cNvSpPr>
            <a:spLocks noChangeShapeType="1"/>
          </p:cNvSpPr>
          <p:nvPr/>
        </p:nvSpPr>
        <p:spPr bwMode="auto">
          <a:xfrm>
            <a:off x="1166813" y="2744788"/>
            <a:ext cx="78787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6" name="Line 11"/>
          <p:cNvSpPr>
            <a:spLocks noChangeShapeType="1"/>
          </p:cNvSpPr>
          <p:nvPr/>
        </p:nvSpPr>
        <p:spPr bwMode="auto">
          <a:xfrm>
            <a:off x="1166813" y="3189288"/>
            <a:ext cx="78787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7" name="Line 12"/>
          <p:cNvSpPr>
            <a:spLocks noChangeShapeType="1"/>
          </p:cNvSpPr>
          <p:nvPr/>
        </p:nvSpPr>
        <p:spPr bwMode="auto">
          <a:xfrm>
            <a:off x="1166813" y="3627438"/>
            <a:ext cx="78787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8" name="Line 13"/>
          <p:cNvSpPr>
            <a:spLocks noChangeShapeType="1"/>
          </p:cNvSpPr>
          <p:nvPr/>
        </p:nvSpPr>
        <p:spPr bwMode="auto">
          <a:xfrm>
            <a:off x="1166813" y="4071938"/>
            <a:ext cx="7878762"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Line 14"/>
          <p:cNvSpPr>
            <a:spLocks noChangeShapeType="1"/>
          </p:cNvSpPr>
          <p:nvPr/>
        </p:nvSpPr>
        <p:spPr bwMode="auto">
          <a:xfrm>
            <a:off x="2135188" y="1858963"/>
            <a:ext cx="0" cy="44291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0" name="Line 15"/>
          <p:cNvSpPr>
            <a:spLocks noChangeShapeType="1"/>
          </p:cNvSpPr>
          <p:nvPr/>
        </p:nvSpPr>
        <p:spPr bwMode="auto">
          <a:xfrm>
            <a:off x="3119438" y="1858963"/>
            <a:ext cx="0" cy="44291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1" name="Line 16"/>
          <p:cNvSpPr>
            <a:spLocks noChangeShapeType="1"/>
          </p:cNvSpPr>
          <p:nvPr/>
        </p:nvSpPr>
        <p:spPr bwMode="auto">
          <a:xfrm>
            <a:off x="3119438" y="2754313"/>
            <a:ext cx="0" cy="431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2" name="Line 17"/>
          <p:cNvSpPr>
            <a:spLocks noChangeShapeType="1"/>
          </p:cNvSpPr>
          <p:nvPr/>
        </p:nvSpPr>
        <p:spPr bwMode="auto">
          <a:xfrm>
            <a:off x="5092700" y="1858963"/>
            <a:ext cx="0" cy="13271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3" name="Line 18"/>
          <p:cNvSpPr>
            <a:spLocks noChangeShapeType="1"/>
          </p:cNvSpPr>
          <p:nvPr/>
        </p:nvSpPr>
        <p:spPr bwMode="auto">
          <a:xfrm flipV="1">
            <a:off x="7064375" y="4067175"/>
            <a:ext cx="0" cy="4413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4" name="Line 19"/>
          <p:cNvSpPr>
            <a:spLocks noChangeShapeType="1"/>
          </p:cNvSpPr>
          <p:nvPr/>
        </p:nvSpPr>
        <p:spPr bwMode="auto">
          <a:xfrm>
            <a:off x="5894388" y="2311400"/>
            <a:ext cx="0" cy="4333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5" name="Rectangle 20"/>
          <p:cNvSpPr>
            <a:spLocks noChangeArrowheads="1"/>
          </p:cNvSpPr>
          <p:nvPr/>
        </p:nvSpPr>
        <p:spPr bwMode="auto">
          <a:xfrm>
            <a:off x="1114425" y="1471613"/>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0</a:t>
            </a:r>
          </a:p>
        </p:txBody>
      </p:sp>
      <p:sp>
        <p:nvSpPr>
          <p:cNvPr id="72726" name="Rectangle 21"/>
          <p:cNvSpPr>
            <a:spLocks noChangeArrowheads="1"/>
          </p:cNvSpPr>
          <p:nvPr/>
        </p:nvSpPr>
        <p:spPr bwMode="auto">
          <a:xfrm>
            <a:off x="2049463" y="1471613"/>
            <a:ext cx="3222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4</a:t>
            </a:r>
          </a:p>
        </p:txBody>
      </p:sp>
      <p:sp>
        <p:nvSpPr>
          <p:cNvPr id="72727" name="Rectangle 22"/>
          <p:cNvSpPr>
            <a:spLocks noChangeArrowheads="1"/>
          </p:cNvSpPr>
          <p:nvPr/>
        </p:nvSpPr>
        <p:spPr bwMode="auto">
          <a:xfrm>
            <a:off x="3044825" y="1471613"/>
            <a:ext cx="3222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8</a:t>
            </a:r>
          </a:p>
        </p:txBody>
      </p:sp>
      <p:sp>
        <p:nvSpPr>
          <p:cNvPr id="72728" name="Rectangle 23"/>
          <p:cNvSpPr>
            <a:spLocks noChangeArrowheads="1"/>
          </p:cNvSpPr>
          <p:nvPr/>
        </p:nvSpPr>
        <p:spPr bwMode="auto">
          <a:xfrm>
            <a:off x="4995863" y="1471613"/>
            <a:ext cx="463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16</a:t>
            </a:r>
          </a:p>
        </p:txBody>
      </p:sp>
      <p:sp>
        <p:nvSpPr>
          <p:cNvPr id="72729" name="Rectangle 24"/>
          <p:cNvSpPr>
            <a:spLocks noChangeArrowheads="1"/>
          </p:cNvSpPr>
          <p:nvPr/>
        </p:nvSpPr>
        <p:spPr bwMode="auto">
          <a:xfrm>
            <a:off x="5792788" y="1471613"/>
            <a:ext cx="4619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19</a:t>
            </a:r>
          </a:p>
        </p:txBody>
      </p:sp>
      <p:sp>
        <p:nvSpPr>
          <p:cNvPr id="72730" name="Rectangle 25"/>
          <p:cNvSpPr>
            <a:spLocks noChangeArrowheads="1"/>
          </p:cNvSpPr>
          <p:nvPr/>
        </p:nvSpPr>
        <p:spPr bwMode="auto">
          <a:xfrm>
            <a:off x="6967538" y="1471613"/>
            <a:ext cx="463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24</a:t>
            </a:r>
          </a:p>
        </p:txBody>
      </p:sp>
      <p:sp>
        <p:nvSpPr>
          <p:cNvPr id="72731" name="Rectangle 26"/>
          <p:cNvSpPr>
            <a:spLocks noChangeArrowheads="1"/>
          </p:cNvSpPr>
          <p:nvPr/>
        </p:nvSpPr>
        <p:spPr bwMode="auto">
          <a:xfrm>
            <a:off x="8680450" y="1471613"/>
            <a:ext cx="463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31</a:t>
            </a:r>
          </a:p>
        </p:txBody>
      </p:sp>
      <p:sp>
        <p:nvSpPr>
          <p:cNvPr id="72732" name="Rectangle 27"/>
          <p:cNvSpPr>
            <a:spLocks noChangeArrowheads="1"/>
          </p:cNvSpPr>
          <p:nvPr/>
        </p:nvSpPr>
        <p:spPr bwMode="auto">
          <a:xfrm>
            <a:off x="1263650" y="1885950"/>
            <a:ext cx="758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版 本</a:t>
            </a:r>
          </a:p>
        </p:txBody>
      </p:sp>
      <p:sp>
        <p:nvSpPr>
          <p:cNvPr id="72733" name="Rectangle 28"/>
          <p:cNvSpPr>
            <a:spLocks noChangeArrowheads="1"/>
          </p:cNvSpPr>
          <p:nvPr/>
        </p:nvSpPr>
        <p:spPr bwMode="auto">
          <a:xfrm>
            <a:off x="5151438" y="2362200"/>
            <a:ext cx="688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标志</a:t>
            </a:r>
          </a:p>
        </p:txBody>
      </p:sp>
      <p:sp>
        <p:nvSpPr>
          <p:cNvPr id="72734" name="Rectangle 29"/>
          <p:cNvSpPr>
            <a:spLocks noChangeArrowheads="1"/>
          </p:cNvSpPr>
          <p:nvPr/>
        </p:nvSpPr>
        <p:spPr bwMode="auto">
          <a:xfrm>
            <a:off x="1460500" y="2767013"/>
            <a:ext cx="1406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生 存 时 间</a:t>
            </a:r>
          </a:p>
        </p:txBody>
      </p:sp>
      <p:sp>
        <p:nvSpPr>
          <p:cNvPr id="72735" name="Rectangle 30"/>
          <p:cNvSpPr>
            <a:spLocks noChangeArrowheads="1"/>
          </p:cNvSpPr>
          <p:nvPr/>
        </p:nvSpPr>
        <p:spPr bwMode="auto">
          <a:xfrm>
            <a:off x="3590925" y="2767013"/>
            <a:ext cx="969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协    议</a:t>
            </a:r>
          </a:p>
        </p:txBody>
      </p:sp>
      <p:sp>
        <p:nvSpPr>
          <p:cNvPr id="72736" name="Rectangle 31"/>
          <p:cNvSpPr>
            <a:spLocks noChangeArrowheads="1"/>
          </p:cNvSpPr>
          <p:nvPr/>
        </p:nvSpPr>
        <p:spPr bwMode="auto">
          <a:xfrm>
            <a:off x="2605088" y="2362200"/>
            <a:ext cx="9683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标    识</a:t>
            </a:r>
          </a:p>
        </p:txBody>
      </p:sp>
      <p:sp>
        <p:nvSpPr>
          <p:cNvPr id="72737" name="Rectangle 32"/>
          <p:cNvSpPr>
            <a:spLocks noChangeArrowheads="1"/>
          </p:cNvSpPr>
          <p:nvPr/>
        </p:nvSpPr>
        <p:spPr bwMode="auto">
          <a:xfrm>
            <a:off x="3416300" y="1885950"/>
            <a:ext cx="1406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区 分 服 务</a:t>
            </a:r>
          </a:p>
        </p:txBody>
      </p:sp>
      <p:sp>
        <p:nvSpPr>
          <p:cNvPr id="72738" name="Rectangle 33"/>
          <p:cNvSpPr>
            <a:spLocks noChangeArrowheads="1"/>
          </p:cNvSpPr>
          <p:nvPr/>
        </p:nvSpPr>
        <p:spPr bwMode="auto">
          <a:xfrm>
            <a:off x="6542088" y="1885950"/>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总   长   度</a:t>
            </a:r>
          </a:p>
        </p:txBody>
      </p:sp>
      <p:sp>
        <p:nvSpPr>
          <p:cNvPr id="72739" name="Rectangle 34"/>
          <p:cNvSpPr>
            <a:spLocks noChangeArrowheads="1"/>
          </p:cNvSpPr>
          <p:nvPr/>
        </p:nvSpPr>
        <p:spPr bwMode="auto">
          <a:xfrm>
            <a:off x="6813550" y="2362200"/>
            <a:ext cx="13620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片   偏   移</a:t>
            </a:r>
          </a:p>
        </p:txBody>
      </p:sp>
      <p:sp>
        <p:nvSpPr>
          <p:cNvPr id="72740" name="Rectangle 35"/>
          <p:cNvSpPr>
            <a:spLocks noChangeArrowheads="1"/>
          </p:cNvSpPr>
          <p:nvPr/>
        </p:nvSpPr>
        <p:spPr bwMode="auto">
          <a:xfrm>
            <a:off x="7537450" y="4095750"/>
            <a:ext cx="9683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填    充</a:t>
            </a:r>
          </a:p>
        </p:txBody>
      </p:sp>
      <p:sp>
        <p:nvSpPr>
          <p:cNvPr id="72741" name="Rectangle 36"/>
          <p:cNvSpPr>
            <a:spLocks noChangeArrowheads="1"/>
          </p:cNvSpPr>
          <p:nvPr/>
        </p:nvSpPr>
        <p:spPr bwMode="auto">
          <a:xfrm>
            <a:off x="5961063" y="2767013"/>
            <a:ext cx="2289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首   部   检   验   和</a:t>
            </a:r>
          </a:p>
        </p:txBody>
      </p:sp>
      <p:sp>
        <p:nvSpPr>
          <p:cNvPr id="72742" name="Rectangle 37"/>
          <p:cNvSpPr>
            <a:spLocks noChangeArrowheads="1"/>
          </p:cNvSpPr>
          <p:nvPr/>
        </p:nvSpPr>
        <p:spPr bwMode="auto">
          <a:xfrm>
            <a:off x="4451350" y="3225800"/>
            <a:ext cx="13620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源   地   址</a:t>
            </a:r>
          </a:p>
        </p:txBody>
      </p:sp>
      <p:sp>
        <p:nvSpPr>
          <p:cNvPr id="72743" name="Rectangle 38"/>
          <p:cNvSpPr>
            <a:spLocks noChangeArrowheads="1"/>
          </p:cNvSpPr>
          <p:nvPr/>
        </p:nvSpPr>
        <p:spPr bwMode="auto">
          <a:xfrm>
            <a:off x="4195763" y="36671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目   的   地   址</a:t>
            </a:r>
          </a:p>
        </p:txBody>
      </p:sp>
      <p:sp>
        <p:nvSpPr>
          <p:cNvPr id="72744" name="Rectangle 39"/>
          <p:cNvSpPr>
            <a:spLocks noChangeArrowheads="1"/>
          </p:cNvSpPr>
          <p:nvPr/>
        </p:nvSpPr>
        <p:spPr bwMode="auto">
          <a:xfrm>
            <a:off x="2263775" y="4095750"/>
            <a:ext cx="4117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可   选   字   段  （长   度   可   变）</a:t>
            </a:r>
          </a:p>
        </p:txBody>
      </p:sp>
      <p:sp>
        <p:nvSpPr>
          <p:cNvPr id="72745" name="Rectangle 40"/>
          <p:cNvSpPr>
            <a:spLocks noChangeArrowheads="1"/>
          </p:cNvSpPr>
          <p:nvPr/>
        </p:nvSpPr>
        <p:spPr bwMode="auto">
          <a:xfrm>
            <a:off x="642938" y="1457325"/>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位</a:t>
            </a:r>
          </a:p>
        </p:txBody>
      </p:sp>
      <p:sp>
        <p:nvSpPr>
          <p:cNvPr id="72746" name="Rectangle 41"/>
          <p:cNvSpPr>
            <a:spLocks noChangeArrowheads="1"/>
          </p:cNvSpPr>
          <p:nvPr/>
        </p:nvSpPr>
        <p:spPr bwMode="auto">
          <a:xfrm>
            <a:off x="2038350" y="1866900"/>
            <a:ext cx="1196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首部长度</a:t>
            </a:r>
          </a:p>
        </p:txBody>
      </p:sp>
      <p:grpSp>
        <p:nvGrpSpPr>
          <p:cNvPr id="72747" name="Group 43"/>
          <p:cNvGrpSpPr/>
          <p:nvPr/>
        </p:nvGrpSpPr>
        <p:grpSpPr bwMode="auto">
          <a:xfrm>
            <a:off x="1104900" y="4237038"/>
            <a:ext cx="131763" cy="69850"/>
            <a:chOff x="0" y="0"/>
            <a:chExt cx="78" cy="51"/>
          </a:xfrm>
        </p:grpSpPr>
        <p:sp>
          <p:nvSpPr>
            <p:cNvPr id="72768" name="Rectangle 43"/>
            <p:cNvSpPr>
              <a:spLocks noChangeArrowheads="1"/>
            </p:cNvSpPr>
            <p:nvPr/>
          </p:nvSpPr>
          <p:spPr bwMode="auto">
            <a:xfrm>
              <a:off x="0" y="0"/>
              <a:ext cx="78" cy="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69" name="Line 44"/>
            <p:cNvSpPr>
              <a:spLocks noChangeShapeType="1"/>
            </p:cNvSpPr>
            <p:nvPr/>
          </p:nvSpPr>
          <p:spPr bwMode="auto">
            <a:xfrm>
              <a:off x="6" y="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70" name="Line 45"/>
            <p:cNvSpPr>
              <a:spLocks noChangeShapeType="1"/>
            </p:cNvSpPr>
            <p:nvPr/>
          </p:nvSpPr>
          <p:spPr bwMode="auto">
            <a:xfrm>
              <a:off x="6" y="5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48" name="Group 47"/>
          <p:cNvGrpSpPr/>
          <p:nvPr/>
        </p:nvGrpSpPr>
        <p:grpSpPr bwMode="auto">
          <a:xfrm>
            <a:off x="8972550" y="4246563"/>
            <a:ext cx="131763" cy="66675"/>
            <a:chOff x="0" y="0"/>
            <a:chExt cx="78" cy="51"/>
          </a:xfrm>
        </p:grpSpPr>
        <p:sp>
          <p:nvSpPr>
            <p:cNvPr id="72765" name="Rectangle 47"/>
            <p:cNvSpPr>
              <a:spLocks noChangeArrowheads="1"/>
            </p:cNvSpPr>
            <p:nvPr/>
          </p:nvSpPr>
          <p:spPr bwMode="auto">
            <a:xfrm>
              <a:off x="0" y="0"/>
              <a:ext cx="78" cy="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66" name="Line 48"/>
            <p:cNvSpPr>
              <a:spLocks noChangeShapeType="1"/>
            </p:cNvSpPr>
            <p:nvPr/>
          </p:nvSpPr>
          <p:spPr bwMode="auto">
            <a:xfrm>
              <a:off x="6" y="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49"/>
            <p:cNvSpPr>
              <a:spLocks noChangeShapeType="1"/>
            </p:cNvSpPr>
            <p:nvPr/>
          </p:nvSpPr>
          <p:spPr bwMode="auto">
            <a:xfrm>
              <a:off x="6" y="5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49" name="Rectangle 50"/>
          <p:cNvSpPr>
            <a:spLocks noChangeArrowheads="1"/>
          </p:cNvSpPr>
          <p:nvPr/>
        </p:nvSpPr>
        <p:spPr bwMode="auto">
          <a:xfrm>
            <a:off x="3846513" y="4638675"/>
            <a:ext cx="2908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defTabSz="762000" eaLnBrk="0" hangingPunct="0"/>
            <a:r>
              <a:rPr lang="zh-CN" altLang="en-US" sz="2000">
                <a:solidFill>
                  <a:srgbClr val="333399"/>
                </a:solidFill>
                <a:ea typeface="黑体" panose="02010609060101010101" pitchFamily="49" charset="-122"/>
              </a:rPr>
              <a:t>数       据       部       分</a:t>
            </a:r>
          </a:p>
        </p:txBody>
      </p:sp>
      <p:sp>
        <p:nvSpPr>
          <p:cNvPr id="72750" name="Rectangle 51"/>
          <p:cNvSpPr>
            <a:spLocks noChangeArrowheads="1"/>
          </p:cNvSpPr>
          <p:nvPr/>
        </p:nvSpPr>
        <p:spPr bwMode="auto">
          <a:xfrm>
            <a:off x="3743325" y="5484813"/>
            <a:ext cx="3983038" cy="449262"/>
          </a:xfrm>
          <a:prstGeom prst="rect">
            <a:avLst/>
          </a:prstGeom>
          <a:solidFill>
            <a:srgbClr val="FFFF99"/>
          </a:solidFill>
          <a:ln w="12700">
            <a:solidFill>
              <a:schemeClr val="tx1"/>
            </a:solidFill>
            <a:miter lim="800000"/>
          </a:ln>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51" name="Rectangle 52"/>
          <p:cNvSpPr>
            <a:spLocks noChangeArrowheads="1"/>
          </p:cNvSpPr>
          <p:nvPr/>
        </p:nvSpPr>
        <p:spPr bwMode="auto">
          <a:xfrm>
            <a:off x="4313238" y="5502275"/>
            <a:ext cx="309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defTabSz="762000" eaLnBrk="0" hangingPunct="0"/>
            <a:r>
              <a:rPr lang="zh-CN" altLang="en-US" sz="2000">
                <a:solidFill>
                  <a:srgbClr val="333399"/>
                </a:solidFill>
                <a:ea typeface="黑体" panose="02010609060101010101" pitchFamily="49" charset="-122"/>
              </a:rPr>
              <a:t>数       据       部       分</a:t>
            </a:r>
          </a:p>
        </p:txBody>
      </p:sp>
      <p:sp>
        <p:nvSpPr>
          <p:cNvPr id="72752" name="Rectangle 53"/>
          <p:cNvSpPr>
            <a:spLocks noChangeArrowheads="1"/>
          </p:cNvSpPr>
          <p:nvPr/>
        </p:nvSpPr>
        <p:spPr bwMode="auto">
          <a:xfrm>
            <a:off x="2519363" y="55022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首   部</a:t>
            </a:r>
          </a:p>
        </p:txBody>
      </p:sp>
      <p:sp>
        <p:nvSpPr>
          <p:cNvPr id="72753" name="Rectangle 54"/>
          <p:cNvSpPr>
            <a:spLocks noChangeArrowheads="1"/>
          </p:cNvSpPr>
          <p:nvPr/>
        </p:nvSpPr>
        <p:spPr bwMode="auto">
          <a:xfrm>
            <a:off x="4314825" y="5970588"/>
            <a:ext cx="1252538"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en-US" altLang="zh-CN" sz="2000">
                <a:solidFill>
                  <a:srgbClr val="333399"/>
                </a:solidFill>
                <a:ea typeface="黑体" panose="02010609060101010101" pitchFamily="49" charset="-122"/>
              </a:rPr>
              <a:t>IP </a:t>
            </a:r>
            <a:r>
              <a:rPr lang="zh-CN" altLang="en-US" sz="2000">
                <a:solidFill>
                  <a:srgbClr val="333399"/>
                </a:solidFill>
                <a:ea typeface="黑体" panose="02010609060101010101" pitchFamily="49" charset="-122"/>
              </a:rPr>
              <a:t>数据报</a:t>
            </a:r>
          </a:p>
        </p:txBody>
      </p:sp>
      <p:grpSp>
        <p:nvGrpSpPr>
          <p:cNvPr id="4" name="Group 56"/>
          <p:cNvGrpSpPr/>
          <p:nvPr/>
        </p:nvGrpSpPr>
        <p:grpSpPr bwMode="auto">
          <a:xfrm>
            <a:off x="211138" y="1830388"/>
            <a:ext cx="434975" cy="2663825"/>
            <a:chOff x="0" y="0"/>
            <a:chExt cx="274" cy="1678"/>
          </a:xfrm>
        </p:grpSpPr>
        <p:sp>
          <p:nvSpPr>
            <p:cNvPr id="72763" name="Line 56"/>
            <p:cNvSpPr>
              <a:spLocks noChangeShapeType="1"/>
            </p:cNvSpPr>
            <p:nvPr/>
          </p:nvSpPr>
          <p:spPr bwMode="auto">
            <a:xfrm>
              <a:off x="138" y="0"/>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764" name="Rectangle 57"/>
            <p:cNvSpPr>
              <a:spLocks noChangeArrowheads="1"/>
            </p:cNvSpPr>
            <p:nvPr/>
          </p:nvSpPr>
          <p:spPr bwMode="auto">
            <a:xfrm>
              <a:off x="0" y="544"/>
              <a:ext cx="274" cy="4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333399"/>
                  </a:solidFill>
                  <a:ea typeface="黑体" panose="02010609060101010101" pitchFamily="49" charset="-122"/>
                </a:rPr>
                <a:t>首</a:t>
              </a:r>
            </a:p>
            <a:p>
              <a:pPr defTabSz="762000" eaLnBrk="0" hangingPunct="0"/>
              <a:r>
                <a:rPr lang="zh-CN" altLang="en-US" sz="2000">
                  <a:solidFill>
                    <a:srgbClr val="333399"/>
                  </a:solidFill>
                  <a:ea typeface="黑体" panose="02010609060101010101" pitchFamily="49" charset="-122"/>
                </a:rPr>
                <a:t>部</a:t>
              </a:r>
            </a:p>
          </p:txBody>
        </p:sp>
      </p:grpSp>
      <p:grpSp>
        <p:nvGrpSpPr>
          <p:cNvPr id="5" name="Group 59"/>
          <p:cNvGrpSpPr/>
          <p:nvPr/>
        </p:nvGrpSpPr>
        <p:grpSpPr bwMode="auto">
          <a:xfrm>
            <a:off x="1150938" y="1830388"/>
            <a:ext cx="7896225" cy="4102100"/>
            <a:chOff x="0" y="0"/>
            <a:chExt cx="4974" cy="2584"/>
          </a:xfrm>
        </p:grpSpPr>
        <p:sp>
          <p:nvSpPr>
            <p:cNvPr id="72761" name="Rectangle 59"/>
            <p:cNvSpPr>
              <a:spLocks noChangeArrowheads="1"/>
            </p:cNvSpPr>
            <p:nvPr/>
          </p:nvSpPr>
          <p:spPr bwMode="auto">
            <a:xfrm>
              <a:off x="0" y="0"/>
              <a:ext cx="4974" cy="1678"/>
            </a:xfrm>
            <a:prstGeom prst="rect">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sp>
          <p:nvSpPr>
            <p:cNvPr id="72762" name="Rectangle 60"/>
            <p:cNvSpPr>
              <a:spLocks noChangeArrowheads="1"/>
            </p:cNvSpPr>
            <p:nvPr/>
          </p:nvSpPr>
          <p:spPr bwMode="auto">
            <a:xfrm>
              <a:off x="723" y="2300"/>
              <a:ext cx="915" cy="284"/>
            </a:xfrm>
            <a:prstGeom prst="rect">
              <a:avLst/>
            </a:prstGeom>
            <a:noFill/>
            <a:ln w="3810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grpSp>
      <p:sp>
        <p:nvSpPr>
          <p:cNvPr id="72756" name="AutoShape 61"/>
          <p:cNvSpPr/>
          <p:nvPr/>
        </p:nvSpPr>
        <p:spPr bwMode="auto">
          <a:xfrm>
            <a:off x="984250" y="1901825"/>
            <a:ext cx="166688" cy="2160588"/>
          </a:xfrm>
          <a:prstGeom prst="leftBrace">
            <a:avLst>
              <a:gd name="adj1" fmla="val 108016"/>
              <a:gd name="adj2" fmla="val 50000"/>
            </a:avLst>
          </a:prstGeom>
          <a:noFill/>
          <a:ln w="28575">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rgbClr val="FFFF00"/>
              </a:solidFill>
              <a:latin typeface="华文新魏" panose="02010800040101010101" pitchFamily="2" charset="-122"/>
              <a:ea typeface="华文新魏" panose="02010800040101010101" pitchFamily="2" charset="-122"/>
            </a:endParaRPr>
          </a:p>
        </p:txBody>
      </p:sp>
      <p:grpSp>
        <p:nvGrpSpPr>
          <p:cNvPr id="72757" name="Group 63"/>
          <p:cNvGrpSpPr/>
          <p:nvPr/>
        </p:nvGrpSpPr>
        <p:grpSpPr bwMode="auto">
          <a:xfrm>
            <a:off x="1681163" y="6005513"/>
            <a:ext cx="1196975" cy="852487"/>
            <a:chOff x="0" y="0"/>
            <a:chExt cx="754" cy="537"/>
          </a:xfrm>
        </p:grpSpPr>
        <p:sp>
          <p:nvSpPr>
            <p:cNvPr id="72759" name="Line 63"/>
            <p:cNvSpPr>
              <a:spLocks noChangeShapeType="1"/>
            </p:cNvSpPr>
            <p:nvPr/>
          </p:nvSpPr>
          <p:spPr bwMode="auto">
            <a:xfrm flipV="1">
              <a:off x="391" y="0"/>
              <a:ext cx="0" cy="317"/>
            </a:xfrm>
            <a:prstGeom prst="line">
              <a:avLst/>
            </a:prstGeom>
            <a:noFill/>
            <a:ln w="57150">
              <a:solidFill>
                <a:srgbClr val="FF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2760" name="Rectangle 64"/>
            <p:cNvSpPr>
              <a:spLocks noChangeArrowheads="1"/>
            </p:cNvSpPr>
            <p:nvPr/>
          </p:nvSpPr>
          <p:spPr bwMode="auto">
            <a:xfrm>
              <a:off x="0" y="289"/>
              <a:ext cx="75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defTabSz="762000" eaLnBrk="0" hangingPunct="0"/>
              <a:r>
                <a:rPr lang="zh-CN" altLang="en-US" sz="2000">
                  <a:solidFill>
                    <a:srgbClr val="FF0000"/>
                  </a:solidFill>
                  <a:latin typeface="Times New Roman" panose="02020603050405020304" pitchFamily="18" charset="0"/>
                  <a:ea typeface="黑体" panose="02010609060101010101" pitchFamily="49" charset="-122"/>
                </a:rPr>
                <a:t>发送在前</a:t>
              </a:r>
            </a:p>
          </p:txBody>
        </p:sp>
      </p:grpSp>
      <p:sp>
        <p:nvSpPr>
          <p:cNvPr id="72758" name="Rectangle 65"/>
          <p:cNvSpPr>
            <a:spLocks noChangeArrowheads="1"/>
          </p:cNvSpPr>
          <p:nvPr/>
        </p:nvSpPr>
        <p:spPr bwMode="auto">
          <a:xfrm>
            <a:off x="323850" y="0"/>
            <a:ext cx="8820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latin typeface="华文新魏" panose="02010800040101010101" pitchFamily="2" charset="-122"/>
                <a:ea typeface="华文新魏" panose="02010800040101010101" pitchFamily="2" charset="-122"/>
              </a:rPr>
              <a:t>一个 </a:t>
            </a:r>
            <a:r>
              <a:rPr lang="en-US" altLang="zh-CN" sz="2400" b="1" dirty="0">
                <a:solidFill>
                  <a:srgbClr val="000000"/>
                </a:solidFill>
                <a:latin typeface="华文新魏" panose="02010800040101010101" pitchFamily="2" charset="-122"/>
                <a:ea typeface="华文新魏" panose="02010800040101010101" pitchFamily="2" charset="-122"/>
              </a:rPr>
              <a:t>IPv4 </a:t>
            </a:r>
            <a:r>
              <a:rPr lang="zh-CN" altLang="en-US" sz="2400" b="1" dirty="0">
                <a:solidFill>
                  <a:srgbClr val="000000"/>
                </a:solidFill>
                <a:latin typeface="华文新魏" panose="02010800040101010101" pitchFamily="2" charset="-122"/>
                <a:ea typeface="华文新魏" panose="02010800040101010101" pitchFamily="2" charset="-122"/>
              </a:rPr>
              <a:t>数据报由首部和数据两部分组成。</a:t>
            </a:r>
          </a:p>
          <a:p>
            <a:r>
              <a:rPr lang="zh-CN" altLang="en-US" sz="2400" b="1" dirty="0">
                <a:solidFill>
                  <a:srgbClr val="000000"/>
                </a:solidFill>
                <a:latin typeface="华文新魏" panose="02010800040101010101" pitchFamily="2" charset="-122"/>
                <a:ea typeface="华文新魏" panose="02010800040101010101" pitchFamily="2" charset="-122"/>
              </a:rPr>
              <a:t>首部的前一部分是固定长度，共 </a:t>
            </a:r>
            <a:r>
              <a:rPr lang="en-US" altLang="zh-CN" sz="2400" b="1" dirty="0">
                <a:solidFill>
                  <a:srgbClr val="000000"/>
                </a:solidFill>
                <a:latin typeface="华文新魏" panose="02010800040101010101" pitchFamily="2" charset="-122"/>
                <a:ea typeface="华文新魏" panose="02010800040101010101" pitchFamily="2" charset="-122"/>
              </a:rPr>
              <a:t>20 </a:t>
            </a:r>
            <a:r>
              <a:rPr lang="zh-CN" altLang="en-US" sz="2400" b="1" dirty="0">
                <a:solidFill>
                  <a:srgbClr val="000000"/>
                </a:solidFill>
                <a:latin typeface="华文新魏" panose="02010800040101010101" pitchFamily="2" charset="-122"/>
                <a:ea typeface="华文新魏" panose="02010800040101010101" pitchFamily="2" charset="-122"/>
              </a:rPr>
              <a:t>字节，是所有 </a:t>
            </a:r>
            <a:r>
              <a:rPr lang="en-US" altLang="zh-CN" sz="2400" b="1" dirty="0">
                <a:solidFill>
                  <a:srgbClr val="000000"/>
                </a:solidFill>
                <a:latin typeface="华文新魏" panose="02010800040101010101" pitchFamily="2" charset="-122"/>
                <a:ea typeface="华文新魏" panose="02010800040101010101" pitchFamily="2" charset="-122"/>
              </a:rPr>
              <a:t>IP </a:t>
            </a:r>
            <a:r>
              <a:rPr lang="zh-CN" altLang="en-US" sz="2400" b="1" dirty="0">
                <a:solidFill>
                  <a:srgbClr val="000000"/>
                </a:solidFill>
                <a:latin typeface="华文新魏" panose="02010800040101010101" pitchFamily="2" charset="-122"/>
                <a:ea typeface="华文新魏" panose="02010800040101010101" pitchFamily="2" charset="-122"/>
              </a:rPr>
              <a:t>数据报必须具有的。</a:t>
            </a:r>
          </a:p>
          <a:p>
            <a:r>
              <a:rPr lang="zh-CN" altLang="en-US" sz="2400" b="1" dirty="0">
                <a:solidFill>
                  <a:srgbClr val="000000"/>
                </a:solidFill>
                <a:latin typeface="华文新魏" panose="02010800040101010101" pitchFamily="2" charset="-122"/>
                <a:ea typeface="华文新魏" panose="02010800040101010101" pitchFamily="2" charset="-122"/>
              </a:rPr>
              <a:t>在首部的固定部分的后面是一些可选字段，其长度是可变的。</a:t>
            </a:r>
            <a:r>
              <a:rPr lang="zh-CN" altLang="en-US" sz="2400" b="1" dirty="0">
                <a:solidFill>
                  <a:srgbClr val="FFFF00"/>
                </a:solidFill>
                <a:latin typeface="华文新魏" panose="02010800040101010101" pitchFamily="2" charset="-122"/>
                <a:ea typeface="华文新魏" panose="020108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48FF13-0D1B-4B7B-9917-48291F32B74D}" type="slidenum">
              <a:rPr kumimoji="1" lang="en-US" altLang="zh-CN" sz="1400" b="1">
                <a:latin typeface="Times New Roman" panose="02020603050405020304" pitchFamily="18" charset="0"/>
              </a:rPr>
              <a:t>117</a:t>
            </a:fld>
            <a:endParaRPr kumimoji="1" lang="en-US" altLang="zh-CN" sz="1400" b="1">
              <a:latin typeface="Times New Roman" panose="02020603050405020304" pitchFamily="18" charset="0"/>
            </a:endParaRPr>
          </a:p>
        </p:txBody>
      </p:sp>
      <p:sp>
        <p:nvSpPr>
          <p:cNvPr id="109571" name="Rectangle 2"/>
          <p:cNvSpPr>
            <a:spLocks noGrp="1" noChangeArrowheads="1"/>
          </p:cNvSpPr>
          <p:nvPr>
            <p:ph type="body" idx="4294967295"/>
          </p:nvPr>
        </p:nvSpPr>
        <p:spPr>
          <a:xfrm>
            <a:off x="350838" y="719138"/>
            <a:ext cx="8458200" cy="2209800"/>
          </a:xfrm>
        </p:spPr>
        <p:txBody>
          <a:bodyPr/>
          <a:lstStyle/>
          <a:p>
            <a:pPr algn="just" eaLnBrk="1" hangingPunct="1">
              <a:spcAft>
                <a:spcPct val="30000"/>
              </a:spcAft>
              <a:buFont typeface="Wingdings" panose="05000000000000000000" pitchFamily="2" charset="2"/>
              <a:buChar char="l"/>
              <a:defRPr/>
            </a:pPr>
            <a:r>
              <a:rPr lang="zh-CN" altLang="en-US" sz="2800" dirty="0" smtClean="0">
                <a:solidFill>
                  <a:srgbClr val="FF0000"/>
                </a:solidFill>
              </a:rPr>
              <a:t>转发原理：</a:t>
            </a:r>
            <a:r>
              <a:rPr lang="zh-CN" altLang="en-US" sz="2800" dirty="0" smtClean="0"/>
              <a:t>将需要传输的数据组装成分组，标上地址信息发往网络，网络各结点根据分组的地址，一级级地转发到目的地。</a:t>
            </a:r>
          </a:p>
          <a:p>
            <a:pPr eaLnBrk="1" hangingPunct="1">
              <a:buFont typeface="Wingdings" panose="05000000000000000000" pitchFamily="2" charset="2"/>
              <a:buChar char="l"/>
              <a:defRPr/>
            </a:pPr>
            <a:endParaRPr lang="en-US" altLang="zh-CN" sz="2800" dirty="0" smtClean="0"/>
          </a:p>
        </p:txBody>
      </p:sp>
      <p:sp>
        <p:nvSpPr>
          <p:cNvPr id="73732" name="Line 3"/>
          <p:cNvSpPr>
            <a:spLocks noChangeShapeType="1"/>
          </p:cNvSpPr>
          <p:nvPr/>
        </p:nvSpPr>
        <p:spPr bwMode="auto">
          <a:xfrm>
            <a:off x="693738" y="5021263"/>
            <a:ext cx="265112" cy="1270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33" name="Line 4"/>
          <p:cNvSpPr>
            <a:spLocks noChangeShapeType="1"/>
          </p:cNvSpPr>
          <p:nvPr/>
        </p:nvSpPr>
        <p:spPr bwMode="auto">
          <a:xfrm>
            <a:off x="4062413" y="4795838"/>
            <a:ext cx="250825" cy="22542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34" name="Rectangle 5"/>
          <p:cNvSpPr>
            <a:spLocks noChangeArrowheads="1"/>
          </p:cNvSpPr>
          <p:nvPr/>
        </p:nvSpPr>
        <p:spPr bwMode="auto">
          <a:xfrm>
            <a:off x="3451225" y="6142038"/>
            <a:ext cx="102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solidFill>
                  <a:srgbClr val="000000"/>
                </a:solidFill>
                <a:latin typeface="宋体" panose="02010600030101010101" pitchFamily="2" charset="-122"/>
              </a:rPr>
              <a:t>通信子网</a:t>
            </a:r>
            <a:endParaRPr lang="zh-CN" altLang="en-US" sz="2000"/>
          </a:p>
        </p:txBody>
      </p:sp>
      <p:sp>
        <p:nvSpPr>
          <p:cNvPr id="73735" name="Line 6"/>
          <p:cNvSpPr>
            <a:spLocks noChangeShapeType="1"/>
          </p:cNvSpPr>
          <p:nvPr/>
        </p:nvSpPr>
        <p:spPr bwMode="auto">
          <a:xfrm>
            <a:off x="3513138" y="5943600"/>
            <a:ext cx="71437" cy="12858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36" name="Freeform 7"/>
          <p:cNvSpPr/>
          <p:nvPr/>
        </p:nvSpPr>
        <p:spPr bwMode="auto">
          <a:xfrm>
            <a:off x="3506788" y="5943600"/>
            <a:ext cx="52387" cy="60325"/>
          </a:xfrm>
          <a:custGeom>
            <a:avLst/>
            <a:gdLst>
              <a:gd name="T0" fmla="*/ 2147483647 w 33"/>
              <a:gd name="T1" fmla="*/ 2147483647 h 38"/>
              <a:gd name="T2" fmla="*/ 2147483647 w 33"/>
              <a:gd name="T3" fmla="*/ 0 h 38"/>
              <a:gd name="T4" fmla="*/ 0 w 33"/>
              <a:gd name="T5" fmla="*/ 2147483647 h 38"/>
              <a:gd name="T6" fmla="*/ 0 60000 65536"/>
              <a:gd name="T7" fmla="*/ 0 60000 65536"/>
              <a:gd name="T8" fmla="*/ 0 60000 65536"/>
              <a:gd name="T9" fmla="*/ 0 w 33"/>
              <a:gd name="T10" fmla="*/ 0 h 38"/>
              <a:gd name="T11" fmla="*/ 33 w 33"/>
              <a:gd name="T12" fmla="*/ 38 h 38"/>
            </a:gdLst>
            <a:ahLst/>
            <a:cxnLst>
              <a:cxn ang="T6">
                <a:pos x="T0" y="T1"/>
              </a:cxn>
              <a:cxn ang="T7">
                <a:pos x="T2" y="T3"/>
              </a:cxn>
              <a:cxn ang="T8">
                <a:pos x="T4" y="T5"/>
              </a:cxn>
            </a:cxnLst>
            <a:rect l="T9" t="T10" r="T11" b="T12"/>
            <a:pathLst>
              <a:path w="33" h="38">
                <a:moveTo>
                  <a:pt x="33" y="6"/>
                </a:moveTo>
                <a:lnTo>
                  <a:pt x="4" y="0"/>
                </a:lnTo>
                <a:lnTo>
                  <a:pt x="0" y="38"/>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7" name="Freeform 8"/>
          <p:cNvSpPr/>
          <p:nvPr/>
        </p:nvSpPr>
        <p:spPr bwMode="auto">
          <a:xfrm>
            <a:off x="674688" y="4960938"/>
            <a:ext cx="30162" cy="15875"/>
          </a:xfrm>
          <a:custGeom>
            <a:avLst/>
            <a:gdLst>
              <a:gd name="T0" fmla="*/ 2147483647 w 19"/>
              <a:gd name="T1" fmla="*/ 2147483647 h 10"/>
              <a:gd name="T2" fmla="*/ 2147483647 w 19"/>
              <a:gd name="T3" fmla="*/ 0 h 10"/>
              <a:gd name="T4" fmla="*/ 0 w 19"/>
              <a:gd name="T5" fmla="*/ 0 h 10"/>
              <a:gd name="T6" fmla="*/ 2147483647 w 19"/>
              <a:gd name="T7" fmla="*/ 2147483647 h 10"/>
              <a:gd name="T8" fmla="*/ 0 60000 65536"/>
              <a:gd name="T9" fmla="*/ 0 60000 65536"/>
              <a:gd name="T10" fmla="*/ 0 60000 65536"/>
              <a:gd name="T11" fmla="*/ 0 60000 65536"/>
              <a:gd name="T12" fmla="*/ 0 w 19"/>
              <a:gd name="T13" fmla="*/ 0 h 10"/>
              <a:gd name="T14" fmla="*/ 19 w 19"/>
              <a:gd name="T15" fmla="*/ 10 h 10"/>
            </a:gdLst>
            <a:ahLst/>
            <a:cxnLst>
              <a:cxn ang="T8">
                <a:pos x="T0" y="T1"/>
              </a:cxn>
              <a:cxn ang="T9">
                <a:pos x="T2" y="T3"/>
              </a:cxn>
              <a:cxn ang="T10">
                <a:pos x="T4" y="T5"/>
              </a:cxn>
              <a:cxn ang="T11">
                <a:pos x="T6" y="T7"/>
              </a:cxn>
            </a:cxnLst>
            <a:rect l="T12" t="T13" r="T14" b="T15"/>
            <a:pathLst>
              <a:path w="19" h="10">
                <a:moveTo>
                  <a:pt x="12" y="10"/>
                </a:moveTo>
                <a:lnTo>
                  <a:pt x="19"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38" name="Freeform 9"/>
          <p:cNvSpPr/>
          <p:nvPr/>
        </p:nvSpPr>
        <p:spPr bwMode="auto">
          <a:xfrm>
            <a:off x="482600" y="4962525"/>
            <a:ext cx="49213" cy="30163"/>
          </a:xfrm>
          <a:custGeom>
            <a:avLst/>
            <a:gdLst>
              <a:gd name="T0" fmla="*/ 2147483647 w 31"/>
              <a:gd name="T1" fmla="*/ 2147483647 h 19"/>
              <a:gd name="T2" fmla="*/ 2147483647 w 31"/>
              <a:gd name="T3" fmla="*/ 0 h 19"/>
              <a:gd name="T4" fmla="*/ 0 w 31"/>
              <a:gd name="T5" fmla="*/ 2147483647 h 19"/>
              <a:gd name="T6" fmla="*/ 2147483647 w 31"/>
              <a:gd name="T7" fmla="*/ 2147483647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31" y="19"/>
                </a:moveTo>
                <a:lnTo>
                  <a:pt x="15" y="0"/>
                </a:lnTo>
                <a:lnTo>
                  <a:pt x="0" y="19"/>
                </a:lnTo>
                <a:lnTo>
                  <a:pt x="31"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39" name="Freeform 10"/>
          <p:cNvSpPr/>
          <p:nvPr/>
        </p:nvSpPr>
        <p:spPr bwMode="auto">
          <a:xfrm>
            <a:off x="508000" y="4960938"/>
            <a:ext cx="187325" cy="31750"/>
          </a:xfrm>
          <a:custGeom>
            <a:avLst/>
            <a:gdLst>
              <a:gd name="T0" fmla="*/ 2147483647 w 118"/>
              <a:gd name="T1" fmla="*/ 2147483647 h 20"/>
              <a:gd name="T2" fmla="*/ 2147483647 w 118"/>
              <a:gd name="T3" fmla="*/ 0 h 20"/>
              <a:gd name="T4" fmla="*/ 2147483647 w 118"/>
              <a:gd name="T5" fmla="*/ 0 h 20"/>
              <a:gd name="T6" fmla="*/ 0 w 118"/>
              <a:gd name="T7" fmla="*/ 2147483647 h 20"/>
              <a:gd name="T8" fmla="*/ 2147483647 w 118"/>
              <a:gd name="T9" fmla="*/ 2147483647 h 20"/>
              <a:gd name="T10" fmla="*/ 2147483647 w 118"/>
              <a:gd name="T11" fmla="*/ 2147483647 h 20"/>
              <a:gd name="T12" fmla="*/ 2147483647 w 118"/>
              <a:gd name="T13" fmla="*/ 2147483647 h 20"/>
              <a:gd name="T14" fmla="*/ 0 60000 65536"/>
              <a:gd name="T15" fmla="*/ 0 60000 65536"/>
              <a:gd name="T16" fmla="*/ 0 60000 65536"/>
              <a:gd name="T17" fmla="*/ 0 60000 65536"/>
              <a:gd name="T18" fmla="*/ 0 60000 65536"/>
              <a:gd name="T19" fmla="*/ 0 60000 65536"/>
              <a:gd name="T20" fmla="*/ 0 60000 65536"/>
              <a:gd name="T21" fmla="*/ 0 w 118"/>
              <a:gd name="T22" fmla="*/ 0 h 20"/>
              <a:gd name="T23" fmla="*/ 118 w 1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0">
                <a:moveTo>
                  <a:pt x="118" y="8"/>
                </a:moveTo>
                <a:lnTo>
                  <a:pt x="106" y="0"/>
                </a:lnTo>
                <a:lnTo>
                  <a:pt x="15" y="0"/>
                </a:lnTo>
                <a:lnTo>
                  <a:pt x="0" y="10"/>
                </a:lnTo>
                <a:lnTo>
                  <a:pt x="15" y="20"/>
                </a:lnTo>
                <a:lnTo>
                  <a:pt x="109" y="20"/>
                </a:lnTo>
                <a:lnTo>
                  <a:pt x="118"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0" name="Freeform 11"/>
          <p:cNvSpPr/>
          <p:nvPr/>
        </p:nvSpPr>
        <p:spPr bwMode="auto">
          <a:xfrm>
            <a:off x="5381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2147483647 h 6"/>
              <a:gd name="T22" fmla="*/ 0 w 70"/>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0" y="6"/>
                </a:moveTo>
                <a:lnTo>
                  <a:pt x="13" y="6"/>
                </a:lnTo>
                <a:lnTo>
                  <a:pt x="24" y="6"/>
                </a:lnTo>
                <a:lnTo>
                  <a:pt x="36" y="6"/>
                </a:lnTo>
                <a:lnTo>
                  <a:pt x="45" y="4"/>
                </a:lnTo>
                <a:lnTo>
                  <a:pt x="54" y="4"/>
                </a:lnTo>
                <a:lnTo>
                  <a:pt x="61" y="4"/>
                </a:lnTo>
                <a:lnTo>
                  <a:pt x="66" y="2"/>
                </a:lnTo>
                <a:lnTo>
                  <a:pt x="69" y="0"/>
                </a:lnTo>
                <a:lnTo>
                  <a:pt x="70" y="0"/>
                </a:lnTo>
                <a:lnTo>
                  <a:pt x="70"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1" name="Freeform 12"/>
          <p:cNvSpPr/>
          <p:nvPr/>
        </p:nvSpPr>
        <p:spPr bwMode="auto">
          <a:xfrm>
            <a:off x="5381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0 h 6"/>
              <a:gd name="T22" fmla="*/ 2147483647 w 70"/>
              <a:gd name="T23" fmla="*/ 0 h 6"/>
              <a:gd name="T24" fmla="*/ 2147483647 w 70"/>
              <a:gd name="T25" fmla="*/ 2147483647 h 6"/>
              <a:gd name="T26" fmla="*/ 2147483647 w 70"/>
              <a:gd name="T27" fmla="*/ 2147483647 h 6"/>
              <a:gd name="T28" fmla="*/ 2147483647 w 70"/>
              <a:gd name="T29" fmla="*/ 2147483647 h 6"/>
              <a:gd name="T30" fmla="*/ 2147483647 w 70"/>
              <a:gd name="T31" fmla="*/ 2147483647 h 6"/>
              <a:gd name="T32" fmla="*/ 2147483647 w 70"/>
              <a:gd name="T33" fmla="*/ 2147483647 h 6"/>
              <a:gd name="T34" fmla="*/ 2147483647 w 70"/>
              <a:gd name="T35" fmla="*/ 2147483647 h 6"/>
              <a:gd name="T36" fmla="*/ 0 w 70"/>
              <a:gd name="T37" fmla="*/ 2147483647 h 6"/>
              <a:gd name="T38" fmla="*/ 0 w 70"/>
              <a:gd name="T39" fmla="*/ 2147483647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
              <a:gd name="T61" fmla="*/ 0 h 6"/>
              <a:gd name="T62" fmla="*/ 70 w 70"/>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 h="6">
                <a:moveTo>
                  <a:pt x="0" y="6"/>
                </a:moveTo>
                <a:lnTo>
                  <a:pt x="13" y="6"/>
                </a:lnTo>
                <a:lnTo>
                  <a:pt x="24" y="6"/>
                </a:lnTo>
                <a:lnTo>
                  <a:pt x="36" y="6"/>
                </a:lnTo>
                <a:lnTo>
                  <a:pt x="45" y="4"/>
                </a:lnTo>
                <a:lnTo>
                  <a:pt x="54" y="4"/>
                </a:lnTo>
                <a:lnTo>
                  <a:pt x="61" y="4"/>
                </a:lnTo>
                <a:lnTo>
                  <a:pt x="66" y="2"/>
                </a:lnTo>
                <a:lnTo>
                  <a:pt x="69" y="0"/>
                </a:lnTo>
                <a:lnTo>
                  <a:pt x="70" y="0"/>
                </a:lnTo>
                <a:lnTo>
                  <a:pt x="66" y="0"/>
                </a:lnTo>
                <a:lnTo>
                  <a:pt x="65" y="0"/>
                </a:lnTo>
                <a:lnTo>
                  <a:pt x="61" y="2"/>
                </a:lnTo>
                <a:lnTo>
                  <a:pt x="56" y="4"/>
                </a:lnTo>
                <a:lnTo>
                  <a:pt x="48" y="4"/>
                </a:lnTo>
                <a:lnTo>
                  <a:pt x="37" y="6"/>
                </a:lnTo>
                <a:lnTo>
                  <a:pt x="25" y="6"/>
                </a:lnTo>
                <a:lnTo>
                  <a:pt x="13"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2" name="Freeform 13"/>
          <p:cNvSpPr/>
          <p:nvPr/>
        </p:nvSpPr>
        <p:spPr bwMode="auto">
          <a:xfrm>
            <a:off x="538163" y="4981575"/>
            <a:ext cx="104775" cy="9525"/>
          </a:xfrm>
          <a:custGeom>
            <a:avLst/>
            <a:gdLst>
              <a:gd name="T0" fmla="*/ 0 w 66"/>
              <a:gd name="T1" fmla="*/ 2147483647 h 6"/>
              <a:gd name="T2" fmla="*/ 2147483647 w 66"/>
              <a:gd name="T3" fmla="*/ 2147483647 h 6"/>
              <a:gd name="T4" fmla="*/ 2147483647 w 66"/>
              <a:gd name="T5" fmla="*/ 2147483647 h 6"/>
              <a:gd name="T6" fmla="*/ 2147483647 w 66"/>
              <a:gd name="T7" fmla="*/ 2147483647 h 6"/>
              <a:gd name="T8" fmla="*/ 2147483647 w 66"/>
              <a:gd name="T9" fmla="*/ 2147483647 h 6"/>
              <a:gd name="T10" fmla="*/ 2147483647 w 66"/>
              <a:gd name="T11" fmla="*/ 2147483647 h 6"/>
              <a:gd name="T12" fmla="*/ 2147483647 w 66"/>
              <a:gd name="T13" fmla="*/ 2147483647 h 6"/>
              <a:gd name="T14" fmla="*/ 2147483647 w 66"/>
              <a:gd name="T15" fmla="*/ 0 h 6"/>
              <a:gd name="T16" fmla="*/ 2147483647 w 66"/>
              <a:gd name="T17" fmla="*/ 0 h 6"/>
              <a:gd name="T18" fmla="*/ 2147483647 w 66"/>
              <a:gd name="T19" fmla="*/ 0 h 6"/>
              <a:gd name="T20" fmla="*/ 2147483647 w 66"/>
              <a:gd name="T21" fmla="*/ 0 h 6"/>
              <a:gd name="T22" fmla="*/ 2147483647 w 66"/>
              <a:gd name="T23" fmla="*/ 2147483647 h 6"/>
              <a:gd name="T24" fmla="*/ 2147483647 w 66"/>
              <a:gd name="T25" fmla="*/ 2147483647 h 6"/>
              <a:gd name="T26" fmla="*/ 2147483647 w 66"/>
              <a:gd name="T27" fmla="*/ 2147483647 h 6"/>
              <a:gd name="T28" fmla="*/ 2147483647 w 66"/>
              <a:gd name="T29" fmla="*/ 2147483647 h 6"/>
              <a:gd name="T30" fmla="*/ 2147483647 w 66"/>
              <a:gd name="T31" fmla="*/ 2147483647 h 6"/>
              <a:gd name="T32" fmla="*/ 2147483647 w 66"/>
              <a:gd name="T33" fmla="*/ 2147483647 h 6"/>
              <a:gd name="T34" fmla="*/ 0 w 66"/>
              <a:gd name="T35" fmla="*/ 2147483647 h 6"/>
              <a:gd name="T36" fmla="*/ 0 w 66"/>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3" y="6"/>
                </a:lnTo>
                <a:lnTo>
                  <a:pt x="25" y="6"/>
                </a:lnTo>
                <a:lnTo>
                  <a:pt x="37" y="6"/>
                </a:lnTo>
                <a:lnTo>
                  <a:pt x="48" y="4"/>
                </a:lnTo>
                <a:lnTo>
                  <a:pt x="56" y="4"/>
                </a:lnTo>
                <a:lnTo>
                  <a:pt x="61" y="2"/>
                </a:lnTo>
                <a:lnTo>
                  <a:pt x="65" y="0"/>
                </a:lnTo>
                <a:lnTo>
                  <a:pt x="66" y="0"/>
                </a:lnTo>
                <a:lnTo>
                  <a:pt x="62" y="0"/>
                </a:lnTo>
                <a:lnTo>
                  <a:pt x="61" y="0"/>
                </a:lnTo>
                <a:lnTo>
                  <a:pt x="58" y="2"/>
                </a:lnTo>
                <a:lnTo>
                  <a:pt x="52" y="2"/>
                </a:lnTo>
                <a:lnTo>
                  <a:pt x="45" y="4"/>
                </a:lnTo>
                <a:lnTo>
                  <a:pt x="34" y="4"/>
                </a:lnTo>
                <a:lnTo>
                  <a:pt x="24" y="6"/>
                </a:lnTo>
                <a:lnTo>
                  <a:pt x="13"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3" name="Freeform 14"/>
          <p:cNvSpPr/>
          <p:nvPr/>
        </p:nvSpPr>
        <p:spPr bwMode="auto">
          <a:xfrm>
            <a:off x="538163" y="4981575"/>
            <a:ext cx="98425" cy="9525"/>
          </a:xfrm>
          <a:custGeom>
            <a:avLst/>
            <a:gdLst>
              <a:gd name="T0" fmla="*/ 0 w 62"/>
              <a:gd name="T1" fmla="*/ 2147483647 h 6"/>
              <a:gd name="T2" fmla="*/ 2147483647 w 62"/>
              <a:gd name="T3" fmla="*/ 2147483647 h 6"/>
              <a:gd name="T4" fmla="*/ 2147483647 w 62"/>
              <a:gd name="T5" fmla="*/ 2147483647 h 6"/>
              <a:gd name="T6" fmla="*/ 2147483647 w 62"/>
              <a:gd name="T7" fmla="*/ 2147483647 h 6"/>
              <a:gd name="T8" fmla="*/ 2147483647 w 62"/>
              <a:gd name="T9" fmla="*/ 2147483647 h 6"/>
              <a:gd name="T10" fmla="*/ 2147483647 w 62"/>
              <a:gd name="T11" fmla="*/ 2147483647 h 6"/>
              <a:gd name="T12" fmla="*/ 2147483647 w 62"/>
              <a:gd name="T13" fmla="*/ 2147483647 h 6"/>
              <a:gd name="T14" fmla="*/ 2147483647 w 62"/>
              <a:gd name="T15" fmla="*/ 0 h 6"/>
              <a:gd name="T16" fmla="*/ 2147483647 w 62"/>
              <a:gd name="T17" fmla="*/ 0 h 6"/>
              <a:gd name="T18" fmla="*/ 2147483647 w 62"/>
              <a:gd name="T19" fmla="*/ 0 h 6"/>
              <a:gd name="T20" fmla="*/ 2147483647 w 62"/>
              <a:gd name="T21" fmla="*/ 0 h 6"/>
              <a:gd name="T22" fmla="*/ 2147483647 w 62"/>
              <a:gd name="T23" fmla="*/ 2147483647 h 6"/>
              <a:gd name="T24" fmla="*/ 2147483647 w 62"/>
              <a:gd name="T25" fmla="*/ 2147483647 h 6"/>
              <a:gd name="T26" fmla="*/ 2147483647 w 62"/>
              <a:gd name="T27" fmla="*/ 2147483647 h 6"/>
              <a:gd name="T28" fmla="*/ 2147483647 w 62"/>
              <a:gd name="T29" fmla="*/ 2147483647 h 6"/>
              <a:gd name="T30" fmla="*/ 2147483647 w 62"/>
              <a:gd name="T31" fmla="*/ 2147483647 h 6"/>
              <a:gd name="T32" fmla="*/ 2147483647 w 62"/>
              <a:gd name="T33" fmla="*/ 2147483647 h 6"/>
              <a:gd name="T34" fmla="*/ 0 w 62"/>
              <a:gd name="T35" fmla="*/ 2147483647 h 6"/>
              <a:gd name="T36" fmla="*/ 0 w 62"/>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3" y="6"/>
                </a:lnTo>
                <a:lnTo>
                  <a:pt x="24" y="6"/>
                </a:lnTo>
                <a:lnTo>
                  <a:pt x="34" y="4"/>
                </a:lnTo>
                <a:lnTo>
                  <a:pt x="45" y="4"/>
                </a:lnTo>
                <a:lnTo>
                  <a:pt x="52" y="2"/>
                </a:lnTo>
                <a:lnTo>
                  <a:pt x="58" y="2"/>
                </a:lnTo>
                <a:lnTo>
                  <a:pt x="61" y="0"/>
                </a:lnTo>
                <a:lnTo>
                  <a:pt x="62" y="0"/>
                </a:lnTo>
                <a:lnTo>
                  <a:pt x="58" y="0"/>
                </a:lnTo>
                <a:lnTo>
                  <a:pt x="57" y="0"/>
                </a:lnTo>
                <a:lnTo>
                  <a:pt x="54" y="2"/>
                </a:lnTo>
                <a:lnTo>
                  <a:pt x="49" y="2"/>
                </a:lnTo>
                <a:lnTo>
                  <a:pt x="41" y="4"/>
                </a:lnTo>
                <a:lnTo>
                  <a:pt x="33" y="4"/>
                </a:lnTo>
                <a:lnTo>
                  <a:pt x="22" y="4"/>
                </a:lnTo>
                <a:lnTo>
                  <a:pt x="12"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4" name="Freeform 15"/>
          <p:cNvSpPr/>
          <p:nvPr/>
        </p:nvSpPr>
        <p:spPr bwMode="auto">
          <a:xfrm>
            <a:off x="538163" y="4981575"/>
            <a:ext cx="92075" cy="9525"/>
          </a:xfrm>
          <a:custGeom>
            <a:avLst/>
            <a:gdLst>
              <a:gd name="T0" fmla="*/ 0 w 58"/>
              <a:gd name="T1" fmla="*/ 2147483647 h 6"/>
              <a:gd name="T2" fmla="*/ 2147483647 w 58"/>
              <a:gd name="T3" fmla="*/ 2147483647 h 6"/>
              <a:gd name="T4" fmla="*/ 2147483647 w 58"/>
              <a:gd name="T5" fmla="*/ 2147483647 h 6"/>
              <a:gd name="T6" fmla="*/ 2147483647 w 58"/>
              <a:gd name="T7" fmla="*/ 2147483647 h 6"/>
              <a:gd name="T8" fmla="*/ 2147483647 w 58"/>
              <a:gd name="T9" fmla="*/ 2147483647 h 6"/>
              <a:gd name="T10" fmla="*/ 2147483647 w 58"/>
              <a:gd name="T11" fmla="*/ 2147483647 h 6"/>
              <a:gd name="T12" fmla="*/ 2147483647 w 58"/>
              <a:gd name="T13" fmla="*/ 2147483647 h 6"/>
              <a:gd name="T14" fmla="*/ 2147483647 w 58"/>
              <a:gd name="T15" fmla="*/ 0 h 6"/>
              <a:gd name="T16" fmla="*/ 2147483647 w 58"/>
              <a:gd name="T17" fmla="*/ 0 h 6"/>
              <a:gd name="T18" fmla="*/ 2147483647 w 58"/>
              <a:gd name="T19" fmla="*/ 0 h 6"/>
              <a:gd name="T20" fmla="*/ 2147483647 w 58"/>
              <a:gd name="T21" fmla="*/ 0 h 6"/>
              <a:gd name="T22" fmla="*/ 2147483647 w 58"/>
              <a:gd name="T23" fmla="*/ 2147483647 h 6"/>
              <a:gd name="T24" fmla="*/ 2147483647 w 58"/>
              <a:gd name="T25" fmla="*/ 2147483647 h 6"/>
              <a:gd name="T26" fmla="*/ 2147483647 w 58"/>
              <a:gd name="T27" fmla="*/ 2147483647 h 6"/>
              <a:gd name="T28" fmla="*/ 2147483647 w 58"/>
              <a:gd name="T29" fmla="*/ 2147483647 h 6"/>
              <a:gd name="T30" fmla="*/ 2147483647 w 58"/>
              <a:gd name="T31" fmla="*/ 2147483647 h 6"/>
              <a:gd name="T32" fmla="*/ 2147483647 w 58"/>
              <a:gd name="T33" fmla="*/ 2147483647 h 6"/>
              <a:gd name="T34" fmla="*/ 0 w 58"/>
              <a:gd name="T35" fmla="*/ 2147483647 h 6"/>
              <a:gd name="T36" fmla="*/ 0 w 58"/>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2" y="6"/>
                </a:lnTo>
                <a:lnTo>
                  <a:pt x="22" y="4"/>
                </a:lnTo>
                <a:lnTo>
                  <a:pt x="33" y="4"/>
                </a:lnTo>
                <a:lnTo>
                  <a:pt x="41" y="4"/>
                </a:lnTo>
                <a:lnTo>
                  <a:pt x="49" y="2"/>
                </a:lnTo>
                <a:lnTo>
                  <a:pt x="54" y="2"/>
                </a:lnTo>
                <a:lnTo>
                  <a:pt x="57" y="0"/>
                </a:lnTo>
                <a:lnTo>
                  <a:pt x="58" y="0"/>
                </a:lnTo>
                <a:lnTo>
                  <a:pt x="54" y="0"/>
                </a:lnTo>
                <a:lnTo>
                  <a:pt x="50" y="2"/>
                </a:lnTo>
                <a:lnTo>
                  <a:pt x="45" y="2"/>
                </a:lnTo>
                <a:lnTo>
                  <a:pt x="38" y="4"/>
                </a:lnTo>
                <a:lnTo>
                  <a:pt x="30" y="4"/>
                </a:lnTo>
                <a:lnTo>
                  <a:pt x="21"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5" name="Freeform 16"/>
          <p:cNvSpPr/>
          <p:nvPr/>
        </p:nvSpPr>
        <p:spPr bwMode="auto">
          <a:xfrm>
            <a:off x="538163" y="4981575"/>
            <a:ext cx="85725" cy="9525"/>
          </a:xfrm>
          <a:custGeom>
            <a:avLst/>
            <a:gdLst>
              <a:gd name="T0" fmla="*/ 0 w 54"/>
              <a:gd name="T1" fmla="*/ 2147483647 h 6"/>
              <a:gd name="T2" fmla="*/ 2147483647 w 54"/>
              <a:gd name="T3" fmla="*/ 2147483647 h 6"/>
              <a:gd name="T4" fmla="*/ 2147483647 w 54"/>
              <a:gd name="T5" fmla="*/ 2147483647 h 6"/>
              <a:gd name="T6" fmla="*/ 2147483647 w 54"/>
              <a:gd name="T7" fmla="*/ 2147483647 h 6"/>
              <a:gd name="T8" fmla="*/ 2147483647 w 54"/>
              <a:gd name="T9" fmla="*/ 2147483647 h 6"/>
              <a:gd name="T10" fmla="*/ 2147483647 w 54"/>
              <a:gd name="T11" fmla="*/ 2147483647 h 6"/>
              <a:gd name="T12" fmla="*/ 2147483647 w 54"/>
              <a:gd name="T13" fmla="*/ 2147483647 h 6"/>
              <a:gd name="T14" fmla="*/ 2147483647 w 54"/>
              <a:gd name="T15" fmla="*/ 0 h 6"/>
              <a:gd name="T16" fmla="*/ 2147483647 w 54"/>
              <a:gd name="T17" fmla="*/ 0 h 6"/>
              <a:gd name="T18" fmla="*/ 2147483647 w 54"/>
              <a:gd name="T19" fmla="*/ 0 h 6"/>
              <a:gd name="T20" fmla="*/ 2147483647 w 54"/>
              <a:gd name="T21" fmla="*/ 0 h 6"/>
              <a:gd name="T22" fmla="*/ 2147483647 w 54"/>
              <a:gd name="T23" fmla="*/ 2147483647 h 6"/>
              <a:gd name="T24" fmla="*/ 2147483647 w 54"/>
              <a:gd name="T25" fmla="*/ 2147483647 h 6"/>
              <a:gd name="T26" fmla="*/ 2147483647 w 54"/>
              <a:gd name="T27" fmla="*/ 2147483647 h 6"/>
              <a:gd name="T28" fmla="*/ 2147483647 w 54"/>
              <a:gd name="T29" fmla="*/ 2147483647 h 6"/>
              <a:gd name="T30" fmla="*/ 2147483647 w 54"/>
              <a:gd name="T31" fmla="*/ 2147483647 h 6"/>
              <a:gd name="T32" fmla="*/ 0 w 54"/>
              <a:gd name="T33" fmla="*/ 2147483647 h 6"/>
              <a:gd name="T34" fmla="*/ 0 w 54"/>
              <a:gd name="T35" fmla="*/ 2147483647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1" y="4"/>
                </a:lnTo>
                <a:lnTo>
                  <a:pt x="30" y="4"/>
                </a:lnTo>
                <a:lnTo>
                  <a:pt x="38" y="4"/>
                </a:lnTo>
                <a:lnTo>
                  <a:pt x="45" y="2"/>
                </a:lnTo>
                <a:lnTo>
                  <a:pt x="50" y="2"/>
                </a:lnTo>
                <a:lnTo>
                  <a:pt x="54" y="0"/>
                </a:lnTo>
                <a:lnTo>
                  <a:pt x="50" y="0"/>
                </a:lnTo>
                <a:lnTo>
                  <a:pt x="46" y="2"/>
                </a:lnTo>
                <a:lnTo>
                  <a:pt x="40" y="2"/>
                </a:lnTo>
                <a:lnTo>
                  <a:pt x="32" y="4"/>
                </a:lnTo>
                <a:lnTo>
                  <a:pt x="22" y="4"/>
                </a:lnTo>
                <a:lnTo>
                  <a:pt x="12"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6" name="Freeform 17"/>
          <p:cNvSpPr/>
          <p:nvPr/>
        </p:nvSpPr>
        <p:spPr bwMode="auto">
          <a:xfrm>
            <a:off x="538163" y="4981575"/>
            <a:ext cx="79375" cy="6350"/>
          </a:xfrm>
          <a:custGeom>
            <a:avLst/>
            <a:gdLst>
              <a:gd name="T0" fmla="*/ 0 w 50"/>
              <a:gd name="T1" fmla="*/ 2147483647 h 4"/>
              <a:gd name="T2" fmla="*/ 2147483647 w 50"/>
              <a:gd name="T3" fmla="*/ 2147483647 h 4"/>
              <a:gd name="T4" fmla="*/ 2147483647 w 50"/>
              <a:gd name="T5" fmla="*/ 2147483647 h 4"/>
              <a:gd name="T6" fmla="*/ 2147483647 w 50"/>
              <a:gd name="T7" fmla="*/ 2147483647 h 4"/>
              <a:gd name="T8" fmla="*/ 2147483647 w 50"/>
              <a:gd name="T9" fmla="*/ 2147483647 h 4"/>
              <a:gd name="T10" fmla="*/ 2147483647 w 50"/>
              <a:gd name="T11" fmla="*/ 2147483647 h 4"/>
              <a:gd name="T12" fmla="*/ 2147483647 w 50"/>
              <a:gd name="T13" fmla="*/ 0 h 4"/>
              <a:gd name="T14" fmla="*/ 2147483647 w 50"/>
              <a:gd name="T15" fmla="*/ 0 h 4"/>
              <a:gd name="T16" fmla="*/ 2147483647 w 50"/>
              <a:gd name="T17" fmla="*/ 0 h 4"/>
              <a:gd name="T18" fmla="*/ 2147483647 w 50"/>
              <a:gd name="T19" fmla="*/ 0 h 4"/>
              <a:gd name="T20" fmla="*/ 2147483647 w 50"/>
              <a:gd name="T21" fmla="*/ 2147483647 h 4"/>
              <a:gd name="T22" fmla="*/ 2147483647 w 50"/>
              <a:gd name="T23" fmla="*/ 2147483647 h 4"/>
              <a:gd name="T24" fmla="*/ 2147483647 w 50"/>
              <a:gd name="T25" fmla="*/ 2147483647 h 4"/>
              <a:gd name="T26" fmla="*/ 2147483647 w 50"/>
              <a:gd name="T27" fmla="*/ 2147483647 h 4"/>
              <a:gd name="T28" fmla="*/ 2147483647 w 50"/>
              <a:gd name="T29" fmla="*/ 2147483647 h 4"/>
              <a:gd name="T30" fmla="*/ 0 w 50"/>
              <a:gd name="T31" fmla="*/ 2147483647 h 4"/>
              <a:gd name="T32" fmla="*/ 0 w 50"/>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2" y="4"/>
                </a:lnTo>
                <a:lnTo>
                  <a:pt x="22" y="4"/>
                </a:lnTo>
                <a:lnTo>
                  <a:pt x="32" y="4"/>
                </a:lnTo>
                <a:lnTo>
                  <a:pt x="40" y="2"/>
                </a:lnTo>
                <a:lnTo>
                  <a:pt x="46" y="2"/>
                </a:lnTo>
                <a:lnTo>
                  <a:pt x="50" y="0"/>
                </a:lnTo>
                <a:lnTo>
                  <a:pt x="48" y="0"/>
                </a:lnTo>
                <a:lnTo>
                  <a:pt x="46" y="0"/>
                </a:lnTo>
                <a:lnTo>
                  <a:pt x="42" y="2"/>
                </a:lnTo>
                <a:lnTo>
                  <a:pt x="37" y="2"/>
                </a:lnTo>
                <a:lnTo>
                  <a:pt x="29" y="4"/>
                </a:lnTo>
                <a:lnTo>
                  <a:pt x="21"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7" name="Freeform 18"/>
          <p:cNvSpPr/>
          <p:nvPr/>
        </p:nvSpPr>
        <p:spPr bwMode="auto">
          <a:xfrm>
            <a:off x="538163" y="4981575"/>
            <a:ext cx="76200" cy="6350"/>
          </a:xfrm>
          <a:custGeom>
            <a:avLst/>
            <a:gdLst>
              <a:gd name="T0" fmla="*/ 0 w 48"/>
              <a:gd name="T1" fmla="*/ 2147483647 h 4"/>
              <a:gd name="T2" fmla="*/ 2147483647 w 48"/>
              <a:gd name="T3" fmla="*/ 2147483647 h 4"/>
              <a:gd name="T4" fmla="*/ 2147483647 w 48"/>
              <a:gd name="T5" fmla="*/ 2147483647 h 4"/>
              <a:gd name="T6" fmla="*/ 2147483647 w 48"/>
              <a:gd name="T7" fmla="*/ 2147483647 h 4"/>
              <a:gd name="T8" fmla="*/ 2147483647 w 48"/>
              <a:gd name="T9" fmla="*/ 2147483647 h 4"/>
              <a:gd name="T10" fmla="*/ 2147483647 w 48"/>
              <a:gd name="T11" fmla="*/ 2147483647 h 4"/>
              <a:gd name="T12" fmla="*/ 2147483647 w 48"/>
              <a:gd name="T13" fmla="*/ 0 h 4"/>
              <a:gd name="T14" fmla="*/ 2147483647 w 48"/>
              <a:gd name="T15" fmla="*/ 0 h 4"/>
              <a:gd name="T16" fmla="*/ 2147483647 w 48"/>
              <a:gd name="T17" fmla="*/ 0 h 4"/>
              <a:gd name="T18" fmla="*/ 2147483647 w 48"/>
              <a:gd name="T19" fmla="*/ 0 h 4"/>
              <a:gd name="T20" fmla="*/ 2147483647 w 48"/>
              <a:gd name="T21" fmla="*/ 2147483647 h 4"/>
              <a:gd name="T22" fmla="*/ 2147483647 w 48"/>
              <a:gd name="T23" fmla="*/ 2147483647 h 4"/>
              <a:gd name="T24" fmla="*/ 2147483647 w 48"/>
              <a:gd name="T25" fmla="*/ 2147483647 h 4"/>
              <a:gd name="T26" fmla="*/ 2147483647 w 48"/>
              <a:gd name="T27" fmla="*/ 2147483647 h 4"/>
              <a:gd name="T28" fmla="*/ 2147483647 w 48"/>
              <a:gd name="T29" fmla="*/ 2147483647 h 4"/>
              <a:gd name="T30" fmla="*/ 0 w 48"/>
              <a:gd name="T31" fmla="*/ 2147483647 h 4"/>
              <a:gd name="T32" fmla="*/ 0 w 48"/>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
              <a:gd name="T53" fmla="*/ 48 w 48"/>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
                <a:moveTo>
                  <a:pt x="0" y="4"/>
                </a:moveTo>
                <a:lnTo>
                  <a:pt x="11" y="4"/>
                </a:lnTo>
                <a:lnTo>
                  <a:pt x="21" y="4"/>
                </a:lnTo>
                <a:lnTo>
                  <a:pt x="29" y="4"/>
                </a:lnTo>
                <a:lnTo>
                  <a:pt x="37" y="2"/>
                </a:lnTo>
                <a:lnTo>
                  <a:pt x="42" y="2"/>
                </a:lnTo>
                <a:lnTo>
                  <a:pt x="46" y="0"/>
                </a:lnTo>
                <a:lnTo>
                  <a:pt x="48" y="0"/>
                </a:lnTo>
                <a:lnTo>
                  <a:pt x="44" y="0"/>
                </a:lnTo>
                <a:lnTo>
                  <a:pt x="42" y="0"/>
                </a:lnTo>
                <a:lnTo>
                  <a:pt x="38" y="2"/>
                </a:lnTo>
                <a:lnTo>
                  <a:pt x="34" y="2"/>
                </a:lnTo>
                <a:lnTo>
                  <a:pt x="26" y="2"/>
                </a:lnTo>
                <a:lnTo>
                  <a:pt x="18" y="4"/>
                </a:lnTo>
                <a:lnTo>
                  <a:pt x="11"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8" name="Freeform 19"/>
          <p:cNvSpPr/>
          <p:nvPr/>
        </p:nvSpPr>
        <p:spPr bwMode="auto">
          <a:xfrm>
            <a:off x="538163" y="4981575"/>
            <a:ext cx="69850" cy="6350"/>
          </a:xfrm>
          <a:custGeom>
            <a:avLst/>
            <a:gdLst>
              <a:gd name="T0" fmla="*/ 0 w 44"/>
              <a:gd name="T1" fmla="*/ 2147483647 h 4"/>
              <a:gd name="T2" fmla="*/ 2147483647 w 44"/>
              <a:gd name="T3" fmla="*/ 2147483647 h 4"/>
              <a:gd name="T4" fmla="*/ 2147483647 w 44"/>
              <a:gd name="T5" fmla="*/ 2147483647 h 4"/>
              <a:gd name="T6" fmla="*/ 2147483647 w 44"/>
              <a:gd name="T7" fmla="*/ 2147483647 h 4"/>
              <a:gd name="T8" fmla="*/ 2147483647 w 44"/>
              <a:gd name="T9" fmla="*/ 2147483647 h 4"/>
              <a:gd name="T10" fmla="*/ 2147483647 w 44"/>
              <a:gd name="T11" fmla="*/ 2147483647 h 4"/>
              <a:gd name="T12" fmla="*/ 2147483647 w 44"/>
              <a:gd name="T13" fmla="*/ 0 h 4"/>
              <a:gd name="T14" fmla="*/ 2147483647 w 44"/>
              <a:gd name="T15" fmla="*/ 0 h 4"/>
              <a:gd name="T16" fmla="*/ 2147483647 w 44"/>
              <a:gd name="T17" fmla="*/ 0 h 4"/>
              <a:gd name="T18" fmla="*/ 2147483647 w 44"/>
              <a:gd name="T19" fmla="*/ 0 h 4"/>
              <a:gd name="T20" fmla="*/ 2147483647 w 44"/>
              <a:gd name="T21" fmla="*/ 2147483647 h 4"/>
              <a:gd name="T22" fmla="*/ 2147483647 w 44"/>
              <a:gd name="T23" fmla="*/ 2147483647 h 4"/>
              <a:gd name="T24" fmla="*/ 2147483647 w 44"/>
              <a:gd name="T25" fmla="*/ 2147483647 h 4"/>
              <a:gd name="T26" fmla="*/ 2147483647 w 44"/>
              <a:gd name="T27" fmla="*/ 2147483647 h 4"/>
              <a:gd name="T28" fmla="*/ 0 w 44"/>
              <a:gd name="T29" fmla="*/ 2147483647 h 4"/>
              <a:gd name="T30" fmla="*/ 0 w 44"/>
              <a:gd name="T31" fmla="*/ 2147483647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4"/>
              <a:gd name="T50" fmla="*/ 44 w 4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4">
                <a:moveTo>
                  <a:pt x="0" y="4"/>
                </a:moveTo>
                <a:lnTo>
                  <a:pt x="11" y="4"/>
                </a:lnTo>
                <a:lnTo>
                  <a:pt x="18" y="4"/>
                </a:lnTo>
                <a:lnTo>
                  <a:pt x="26" y="2"/>
                </a:lnTo>
                <a:lnTo>
                  <a:pt x="34" y="2"/>
                </a:lnTo>
                <a:lnTo>
                  <a:pt x="38" y="2"/>
                </a:lnTo>
                <a:lnTo>
                  <a:pt x="42" y="0"/>
                </a:lnTo>
                <a:lnTo>
                  <a:pt x="44" y="0"/>
                </a:lnTo>
                <a:lnTo>
                  <a:pt x="40" y="0"/>
                </a:lnTo>
                <a:lnTo>
                  <a:pt x="38" y="0"/>
                </a:lnTo>
                <a:lnTo>
                  <a:pt x="34" y="2"/>
                </a:lnTo>
                <a:lnTo>
                  <a:pt x="28" y="2"/>
                </a:lnTo>
                <a:lnTo>
                  <a:pt x="20" y="2"/>
                </a:lnTo>
                <a:lnTo>
                  <a:pt x="11"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49" name="Freeform 20"/>
          <p:cNvSpPr/>
          <p:nvPr/>
        </p:nvSpPr>
        <p:spPr bwMode="auto">
          <a:xfrm>
            <a:off x="538163" y="4981575"/>
            <a:ext cx="63500" cy="6350"/>
          </a:xfrm>
          <a:custGeom>
            <a:avLst/>
            <a:gdLst>
              <a:gd name="T0" fmla="*/ 0 w 40"/>
              <a:gd name="T1" fmla="*/ 2147483647 h 4"/>
              <a:gd name="T2" fmla="*/ 2147483647 w 40"/>
              <a:gd name="T3" fmla="*/ 2147483647 h 4"/>
              <a:gd name="T4" fmla="*/ 2147483647 w 40"/>
              <a:gd name="T5" fmla="*/ 2147483647 h 4"/>
              <a:gd name="T6" fmla="*/ 2147483647 w 40"/>
              <a:gd name="T7" fmla="*/ 2147483647 h 4"/>
              <a:gd name="T8" fmla="*/ 2147483647 w 40"/>
              <a:gd name="T9" fmla="*/ 2147483647 h 4"/>
              <a:gd name="T10" fmla="*/ 2147483647 w 40"/>
              <a:gd name="T11" fmla="*/ 0 h 4"/>
              <a:gd name="T12" fmla="*/ 2147483647 w 40"/>
              <a:gd name="T13" fmla="*/ 0 h 4"/>
              <a:gd name="T14" fmla="*/ 2147483647 w 40"/>
              <a:gd name="T15" fmla="*/ 0 h 4"/>
              <a:gd name="T16" fmla="*/ 2147483647 w 40"/>
              <a:gd name="T17" fmla="*/ 0 h 4"/>
              <a:gd name="T18" fmla="*/ 2147483647 w 40"/>
              <a:gd name="T19" fmla="*/ 2147483647 h 4"/>
              <a:gd name="T20" fmla="*/ 2147483647 w 40"/>
              <a:gd name="T21" fmla="*/ 2147483647 h 4"/>
              <a:gd name="T22" fmla="*/ 2147483647 w 40"/>
              <a:gd name="T23" fmla="*/ 2147483647 h 4"/>
              <a:gd name="T24" fmla="*/ 2147483647 w 40"/>
              <a:gd name="T25" fmla="*/ 2147483647 h 4"/>
              <a:gd name="T26" fmla="*/ 0 w 40"/>
              <a:gd name="T27" fmla="*/ 2147483647 h 4"/>
              <a:gd name="T28" fmla="*/ 0 w 40"/>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4"/>
              <a:gd name="T47" fmla="*/ 40 w 4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4">
                <a:moveTo>
                  <a:pt x="0" y="4"/>
                </a:moveTo>
                <a:lnTo>
                  <a:pt x="11" y="4"/>
                </a:lnTo>
                <a:lnTo>
                  <a:pt x="20" y="2"/>
                </a:lnTo>
                <a:lnTo>
                  <a:pt x="28" y="2"/>
                </a:lnTo>
                <a:lnTo>
                  <a:pt x="34" y="2"/>
                </a:lnTo>
                <a:lnTo>
                  <a:pt x="38" y="0"/>
                </a:lnTo>
                <a:lnTo>
                  <a:pt x="40" y="0"/>
                </a:lnTo>
                <a:lnTo>
                  <a:pt x="36" y="0"/>
                </a:lnTo>
                <a:lnTo>
                  <a:pt x="34" y="0"/>
                </a:lnTo>
                <a:lnTo>
                  <a:pt x="30" y="2"/>
                </a:lnTo>
                <a:lnTo>
                  <a:pt x="25" y="2"/>
                </a:lnTo>
                <a:lnTo>
                  <a:pt x="18"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0" name="Freeform 21"/>
          <p:cNvSpPr/>
          <p:nvPr/>
        </p:nvSpPr>
        <p:spPr bwMode="auto">
          <a:xfrm>
            <a:off x="538163" y="4981575"/>
            <a:ext cx="57150" cy="6350"/>
          </a:xfrm>
          <a:custGeom>
            <a:avLst/>
            <a:gdLst>
              <a:gd name="T0" fmla="*/ 0 w 36"/>
              <a:gd name="T1" fmla="*/ 2147483647 h 4"/>
              <a:gd name="T2" fmla="*/ 2147483647 w 36"/>
              <a:gd name="T3" fmla="*/ 2147483647 h 4"/>
              <a:gd name="T4" fmla="*/ 2147483647 w 36"/>
              <a:gd name="T5" fmla="*/ 2147483647 h 4"/>
              <a:gd name="T6" fmla="*/ 2147483647 w 36"/>
              <a:gd name="T7" fmla="*/ 2147483647 h 4"/>
              <a:gd name="T8" fmla="*/ 2147483647 w 36"/>
              <a:gd name="T9" fmla="*/ 2147483647 h 4"/>
              <a:gd name="T10" fmla="*/ 2147483647 w 36"/>
              <a:gd name="T11" fmla="*/ 0 h 4"/>
              <a:gd name="T12" fmla="*/ 2147483647 w 36"/>
              <a:gd name="T13" fmla="*/ 0 h 4"/>
              <a:gd name="T14" fmla="*/ 2147483647 w 36"/>
              <a:gd name="T15" fmla="*/ 0 h 4"/>
              <a:gd name="T16" fmla="*/ 2147483647 w 36"/>
              <a:gd name="T17" fmla="*/ 0 h 4"/>
              <a:gd name="T18" fmla="*/ 2147483647 w 36"/>
              <a:gd name="T19" fmla="*/ 0 h 4"/>
              <a:gd name="T20" fmla="*/ 2147483647 w 36"/>
              <a:gd name="T21" fmla="*/ 2147483647 h 4"/>
              <a:gd name="T22" fmla="*/ 2147483647 w 36"/>
              <a:gd name="T23" fmla="*/ 2147483647 h 4"/>
              <a:gd name="T24" fmla="*/ 2147483647 w 36"/>
              <a:gd name="T25" fmla="*/ 2147483647 h 4"/>
              <a:gd name="T26" fmla="*/ 0 w 36"/>
              <a:gd name="T27" fmla="*/ 2147483647 h 4"/>
              <a:gd name="T28" fmla="*/ 0 w 36"/>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4"/>
              <a:gd name="T47" fmla="*/ 36 w 36"/>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4">
                <a:moveTo>
                  <a:pt x="0" y="4"/>
                </a:moveTo>
                <a:lnTo>
                  <a:pt x="9" y="2"/>
                </a:lnTo>
                <a:lnTo>
                  <a:pt x="18" y="2"/>
                </a:lnTo>
                <a:lnTo>
                  <a:pt x="25" y="2"/>
                </a:lnTo>
                <a:lnTo>
                  <a:pt x="30" y="2"/>
                </a:lnTo>
                <a:lnTo>
                  <a:pt x="34" y="0"/>
                </a:lnTo>
                <a:lnTo>
                  <a:pt x="36" y="0"/>
                </a:lnTo>
                <a:lnTo>
                  <a:pt x="32" y="0"/>
                </a:lnTo>
                <a:lnTo>
                  <a:pt x="30" y="0"/>
                </a:lnTo>
                <a:lnTo>
                  <a:pt x="28" y="0"/>
                </a:lnTo>
                <a:lnTo>
                  <a:pt x="22" y="2"/>
                </a:lnTo>
                <a:lnTo>
                  <a:pt x="16"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1" name="Freeform 22"/>
          <p:cNvSpPr/>
          <p:nvPr/>
        </p:nvSpPr>
        <p:spPr bwMode="auto">
          <a:xfrm>
            <a:off x="538163" y="4981575"/>
            <a:ext cx="50800" cy="3175"/>
          </a:xfrm>
          <a:custGeom>
            <a:avLst/>
            <a:gdLst>
              <a:gd name="T0" fmla="*/ 0 w 32"/>
              <a:gd name="T1" fmla="*/ 2147483647 h 2"/>
              <a:gd name="T2" fmla="*/ 2147483647 w 32"/>
              <a:gd name="T3" fmla="*/ 2147483647 h 2"/>
              <a:gd name="T4" fmla="*/ 2147483647 w 32"/>
              <a:gd name="T5" fmla="*/ 2147483647 h 2"/>
              <a:gd name="T6" fmla="*/ 2147483647 w 32"/>
              <a:gd name="T7" fmla="*/ 2147483647 h 2"/>
              <a:gd name="T8" fmla="*/ 2147483647 w 32"/>
              <a:gd name="T9" fmla="*/ 0 h 2"/>
              <a:gd name="T10" fmla="*/ 2147483647 w 32"/>
              <a:gd name="T11" fmla="*/ 0 h 2"/>
              <a:gd name="T12" fmla="*/ 2147483647 w 32"/>
              <a:gd name="T13" fmla="*/ 0 h 2"/>
              <a:gd name="T14" fmla="*/ 2147483647 w 32"/>
              <a:gd name="T15" fmla="*/ 0 h 2"/>
              <a:gd name="T16" fmla="*/ 2147483647 w 32"/>
              <a:gd name="T17" fmla="*/ 0 h 2"/>
              <a:gd name="T18" fmla="*/ 2147483647 w 32"/>
              <a:gd name="T19" fmla="*/ 0 h 2"/>
              <a:gd name="T20" fmla="*/ 2147483647 w 32"/>
              <a:gd name="T21" fmla="*/ 2147483647 h 2"/>
              <a:gd name="T22" fmla="*/ 2147483647 w 32"/>
              <a:gd name="T23" fmla="*/ 2147483647 h 2"/>
              <a:gd name="T24" fmla="*/ 2147483647 w 32"/>
              <a:gd name="T25" fmla="*/ 2147483647 h 2"/>
              <a:gd name="T26" fmla="*/ 0 w 32"/>
              <a:gd name="T27" fmla="*/ 2147483647 h 2"/>
              <a:gd name="T28" fmla="*/ 0 w 32"/>
              <a:gd name="T29" fmla="*/ 2147483647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
              <a:gd name="T47" fmla="*/ 32 w 32"/>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
                <a:moveTo>
                  <a:pt x="0" y="2"/>
                </a:moveTo>
                <a:lnTo>
                  <a:pt x="8" y="2"/>
                </a:lnTo>
                <a:lnTo>
                  <a:pt x="16" y="2"/>
                </a:lnTo>
                <a:lnTo>
                  <a:pt x="22" y="2"/>
                </a:lnTo>
                <a:lnTo>
                  <a:pt x="28" y="0"/>
                </a:lnTo>
                <a:lnTo>
                  <a:pt x="30" y="0"/>
                </a:lnTo>
                <a:lnTo>
                  <a:pt x="32" y="0"/>
                </a:lnTo>
                <a:lnTo>
                  <a:pt x="28" y="0"/>
                </a:lnTo>
                <a:lnTo>
                  <a:pt x="26" y="0"/>
                </a:lnTo>
                <a:lnTo>
                  <a:pt x="24" y="0"/>
                </a:lnTo>
                <a:lnTo>
                  <a:pt x="20" y="2"/>
                </a:lnTo>
                <a:lnTo>
                  <a:pt x="14" y="2"/>
                </a:lnTo>
                <a:lnTo>
                  <a:pt x="8"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2" name="Freeform 23"/>
          <p:cNvSpPr/>
          <p:nvPr/>
        </p:nvSpPr>
        <p:spPr bwMode="auto">
          <a:xfrm>
            <a:off x="538163" y="4981575"/>
            <a:ext cx="44450" cy="3175"/>
          </a:xfrm>
          <a:custGeom>
            <a:avLst/>
            <a:gdLst>
              <a:gd name="T0" fmla="*/ 0 w 28"/>
              <a:gd name="T1" fmla="*/ 2147483647 h 2"/>
              <a:gd name="T2" fmla="*/ 2147483647 w 28"/>
              <a:gd name="T3" fmla="*/ 2147483647 h 2"/>
              <a:gd name="T4" fmla="*/ 2147483647 w 28"/>
              <a:gd name="T5" fmla="*/ 2147483647 h 2"/>
              <a:gd name="T6" fmla="*/ 2147483647 w 28"/>
              <a:gd name="T7" fmla="*/ 2147483647 h 2"/>
              <a:gd name="T8" fmla="*/ 2147483647 w 28"/>
              <a:gd name="T9" fmla="*/ 0 h 2"/>
              <a:gd name="T10" fmla="*/ 2147483647 w 28"/>
              <a:gd name="T11" fmla="*/ 0 h 2"/>
              <a:gd name="T12" fmla="*/ 2147483647 w 28"/>
              <a:gd name="T13" fmla="*/ 0 h 2"/>
              <a:gd name="T14" fmla="*/ 2147483647 w 28"/>
              <a:gd name="T15" fmla="*/ 0 h 2"/>
              <a:gd name="T16" fmla="*/ 2147483647 w 28"/>
              <a:gd name="T17" fmla="*/ 0 h 2"/>
              <a:gd name="T18" fmla="*/ 2147483647 w 28"/>
              <a:gd name="T19" fmla="*/ 0 h 2"/>
              <a:gd name="T20" fmla="*/ 2147483647 w 28"/>
              <a:gd name="T21" fmla="*/ 2147483647 h 2"/>
              <a:gd name="T22" fmla="*/ 2147483647 w 28"/>
              <a:gd name="T23" fmla="*/ 2147483647 h 2"/>
              <a:gd name="T24" fmla="*/ 0 w 28"/>
              <a:gd name="T25" fmla="*/ 2147483647 h 2"/>
              <a:gd name="T26" fmla="*/ 0 w 28"/>
              <a:gd name="T27" fmla="*/ 2147483647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2"/>
              <a:gd name="T44" fmla="*/ 28 w 28"/>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2">
                <a:moveTo>
                  <a:pt x="0" y="2"/>
                </a:moveTo>
                <a:lnTo>
                  <a:pt x="8" y="2"/>
                </a:lnTo>
                <a:lnTo>
                  <a:pt x="14" y="2"/>
                </a:lnTo>
                <a:lnTo>
                  <a:pt x="20" y="2"/>
                </a:lnTo>
                <a:lnTo>
                  <a:pt x="24" y="0"/>
                </a:lnTo>
                <a:lnTo>
                  <a:pt x="26" y="0"/>
                </a:lnTo>
                <a:lnTo>
                  <a:pt x="28" y="0"/>
                </a:lnTo>
                <a:lnTo>
                  <a:pt x="24" y="0"/>
                </a:lnTo>
                <a:lnTo>
                  <a:pt x="22" y="0"/>
                </a:lnTo>
                <a:lnTo>
                  <a:pt x="20" y="0"/>
                </a:lnTo>
                <a:lnTo>
                  <a:pt x="14" y="2"/>
                </a:lnTo>
                <a:lnTo>
                  <a:pt x="8"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3" name="Freeform 24"/>
          <p:cNvSpPr/>
          <p:nvPr/>
        </p:nvSpPr>
        <p:spPr bwMode="auto">
          <a:xfrm>
            <a:off x="538163" y="4981575"/>
            <a:ext cx="38100" cy="3175"/>
          </a:xfrm>
          <a:custGeom>
            <a:avLst/>
            <a:gdLst>
              <a:gd name="T0" fmla="*/ 0 w 24"/>
              <a:gd name="T1" fmla="*/ 2147483647 h 2"/>
              <a:gd name="T2" fmla="*/ 2147483647 w 24"/>
              <a:gd name="T3" fmla="*/ 2147483647 h 2"/>
              <a:gd name="T4" fmla="*/ 2147483647 w 24"/>
              <a:gd name="T5" fmla="*/ 2147483647 h 2"/>
              <a:gd name="T6" fmla="*/ 2147483647 w 24"/>
              <a:gd name="T7" fmla="*/ 0 h 2"/>
              <a:gd name="T8" fmla="*/ 2147483647 w 24"/>
              <a:gd name="T9" fmla="*/ 0 h 2"/>
              <a:gd name="T10" fmla="*/ 2147483647 w 24"/>
              <a:gd name="T11" fmla="*/ 0 h 2"/>
              <a:gd name="T12" fmla="*/ 2147483647 w 24"/>
              <a:gd name="T13" fmla="*/ 0 h 2"/>
              <a:gd name="T14" fmla="*/ 2147483647 w 24"/>
              <a:gd name="T15" fmla="*/ 0 h 2"/>
              <a:gd name="T16" fmla="*/ 2147483647 w 24"/>
              <a:gd name="T17" fmla="*/ 0 h 2"/>
              <a:gd name="T18" fmla="*/ 2147483647 w 24"/>
              <a:gd name="T19" fmla="*/ 2147483647 h 2"/>
              <a:gd name="T20" fmla="*/ 2147483647 w 24"/>
              <a:gd name="T21" fmla="*/ 2147483647 h 2"/>
              <a:gd name="T22" fmla="*/ 0 w 24"/>
              <a:gd name="T23" fmla="*/ 2147483647 h 2"/>
              <a:gd name="T24" fmla="*/ 0 w 24"/>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0" y="2"/>
                </a:moveTo>
                <a:lnTo>
                  <a:pt x="8" y="2"/>
                </a:lnTo>
                <a:lnTo>
                  <a:pt x="14" y="2"/>
                </a:lnTo>
                <a:lnTo>
                  <a:pt x="20" y="0"/>
                </a:lnTo>
                <a:lnTo>
                  <a:pt x="22" y="0"/>
                </a:lnTo>
                <a:lnTo>
                  <a:pt x="24" y="0"/>
                </a:lnTo>
                <a:lnTo>
                  <a:pt x="20" y="0"/>
                </a:lnTo>
                <a:lnTo>
                  <a:pt x="18" y="0"/>
                </a:lnTo>
                <a:lnTo>
                  <a:pt x="16" y="0"/>
                </a:lnTo>
                <a:lnTo>
                  <a:pt x="12" y="2"/>
                </a:lnTo>
                <a:lnTo>
                  <a:pt x="7"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4" name="Freeform 25"/>
          <p:cNvSpPr/>
          <p:nvPr/>
        </p:nvSpPr>
        <p:spPr bwMode="auto">
          <a:xfrm>
            <a:off x="538163" y="4981575"/>
            <a:ext cx="31750" cy="3175"/>
          </a:xfrm>
          <a:custGeom>
            <a:avLst/>
            <a:gdLst>
              <a:gd name="T0" fmla="*/ 0 w 20"/>
              <a:gd name="T1" fmla="*/ 2147483647 h 2"/>
              <a:gd name="T2" fmla="*/ 2147483647 w 20"/>
              <a:gd name="T3" fmla="*/ 2147483647 h 2"/>
              <a:gd name="T4" fmla="*/ 2147483647 w 20"/>
              <a:gd name="T5" fmla="*/ 2147483647 h 2"/>
              <a:gd name="T6" fmla="*/ 2147483647 w 20"/>
              <a:gd name="T7" fmla="*/ 0 h 2"/>
              <a:gd name="T8" fmla="*/ 2147483647 w 20"/>
              <a:gd name="T9" fmla="*/ 0 h 2"/>
              <a:gd name="T10" fmla="*/ 2147483647 w 20"/>
              <a:gd name="T11" fmla="*/ 0 h 2"/>
              <a:gd name="T12" fmla="*/ 2147483647 w 20"/>
              <a:gd name="T13" fmla="*/ 0 h 2"/>
              <a:gd name="T14" fmla="*/ 2147483647 w 20"/>
              <a:gd name="T15" fmla="*/ 0 h 2"/>
              <a:gd name="T16" fmla="*/ 2147483647 w 20"/>
              <a:gd name="T17" fmla="*/ 0 h 2"/>
              <a:gd name="T18" fmla="*/ 2147483647 w 20"/>
              <a:gd name="T19" fmla="*/ 0 h 2"/>
              <a:gd name="T20" fmla="*/ 0 w 20"/>
              <a:gd name="T21" fmla="*/ 0 h 2"/>
              <a:gd name="T22" fmla="*/ 0 w 20"/>
              <a:gd name="T23" fmla="*/ 2147483647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
              <a:gd name="T38" fmla="*/ 20 w 2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
                <a:moveTo>
                  <a:pt x="0" y="2"/>
                </a:moveTo>
                <a:lnTo>
                  <a:pt x="7" y="2"/>
                </a:lnTo>
                <a:lnTo>
                  <a:pt x="12" y="2"/>
                </a:lnTo>
                <a:lnTo>
                  <a:pt x="16" y="0"/>
                </a:lnTo>
                <a:lnTo>
                  <a:pt x="18" y="0"/>
                </a:lnTo>
                <a:lnTo>
                  <a:pt x="20" y="0"/>
                </a:lnTo>
                <a:lnTo>
                  <a:pt x="16" y="0"/>
                </a:lnTo>
                <a:lnTo>
                  <a:pt x="14" y="0"/>
                </a:lnTo>
                <a:lnTo>
                  <a:pt x="12" y="0"/>
                </a:lnTo>
                <a:lnTo>
                  <a:pt x="7"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5" name="Freeform 26"/>
          <p:cNvSpPr/>
          <p:nvPr/>
        </p:nvSpPr>
        <p:spPr bwMode="auto">
          <a:xfrm>
            <a:off x="538163" y="4981575"/>
            <a:ext cx="25400" cy="1588"/>
          </a:xfrm>
          <a:custGeom>
            <a:avLst/>
            <a:gdLst>
              <a:gd name="T0" fmla="*/ 0 w 16"/>
              <a:gd name="T1" fmla="*/ 0 h 1588"/>
              <a:gd name="T2" fmla="*/ 2147483647 w 16"/>
              <a:gd name="T3" fmla="*/ 0 h 1588"/>
              <a:gd name="T4" fmla="*/ 2147483647 w 16"/>
              <a:gd name="T5" fmla="*/ 0 h 1588"/>
              <a:gd name="T6" fmla="*/ 2147483647 w 16"/>
              <a:gd name="T7" fmla="*/ 0 h 1588"/>
              <a:gd name="T8" fmla="*/ 2147483647 w 16"/>
              <a:gd name="T9" fmla="*/ 0 h 1588"/>
              <a:gd name="T10" fmla="*/ 2147483647 w 16"/>
              <a:gd name="T11" fmla="*/ 0 h 1588"/>
              <a:gd name="T12" fmla="*/ 2147483647 w 16"/>
              <a:gd name="T13" fmla="*/ 0 h 1588"/>
              <a:gd name="T14" fmla="*/ 2147483647 w 16"/>
              <a:gd name="T15" fmla="*/ 0 h 1588"/>
              <a:gd name="T16" fmla="*/ 2147483647 w 16"/>
              <a:gd name="T17" fmla="*/ 0 h 1588"/>
              <a:gd name="T18" fmla="*/ 0 w 16"/>
              <a:gd name="T19" fmla="*/ 0 h 1588"/>
              <a:gd name="T20" fmla="*/ 0 w 1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88"/>
              <a:gd name="T35" fmla="*/ 16 w 16"/>
              <a:gd name="T36" fmla="*/ 1588 h 15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88">
                <a:moveTo>
                  <a:pt x="0" y="0"/>
                </a:moveTo>
                <a:lnTo>
                  <a:pt x="7" y="0"/>
                </a:lnTo>
                <a:lnTo>
                  <a:pt x="12" y="0"/>
                </a:lnTo>
                <a:lnTo>
                  <a:pt x="14" y="0"/>
                </a:lnTo>
                <a:lnTo>
                  <a:pt x="16" y="0"/>
                </a:lnTo>
                <a:lnTo>
                  <a:pt x="12" y="0"/>
                </a:lnTo>
                <a:lnTo>
                  <a:pt x="11" y="0"/>
                </a:lnTo>
                <a:lnTo>
                  <a:pt x="9" y="0"/>
                </a:lnTo>
                <a:lnTo>
                  <a:pt x="5"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6" name="Freeform 27"/>
          <p:cNvSpPr/>
          <p:nvPr/>
        </p:nvSpPr>
        <p:spPr bwMode="auto">
          <a:xfrm>
            <a:off x="538163" y="4981575"/>
            <a:ext cx="19050" cy="1588"/>
          </a:xfrm>
          <a:custGeom>
            <a:avLst/>
            <a:gdLst>
              <a:gd name="T0" fmla="*/ 0 w 12"/>
              <a:gd name="T1" fmla="*/ 0 h 1588"/>
              <a:gd name="T2" fmla="*/ 2147483647 w 12"/>
              <a:gd name="T3" fmla="*/ 0 h 1588"/>
              <a:gd name="T4" fmla="*/ 2147483647 w 12"/>
              <a:gd name="T5" fmla="*/ 0 h 1588"/>
              <a:gd name="T6" fmla="*/ 2147483647 w 12"/>
              <a:gd name="T7" fmla="*/ 0 h 1588"/>
              <a:gd name="T8" fmla="*/ 2147483647 w 12"/>
              <a:gd name="T9" fmla="*/ 0 h 1588"/>
              <a:gd name="T10" fmla="*/ 2147483647 w 12"/>
              <a:gd name="T11" fmla="*/ 0 h 1588"/>
              <a:gd name="T12" fmla="*/ 2147483647 w 12"/>
              <a:gd name="T13" fmla="*/ 0 h 1588"/>
              <a:gd name="T14" fmla="*/ 2147483647 w 12"/>
              <a:gd name="T15" fmla="*/ 0 h 1588"/>
              <a:gd name="T16" fmla="*/ 0 w 12"/>
              <a:gd name="T17" fmla="*/ 0 h 1588"/>
              <a:gd name="T18" fmla="*/ 0 w 12"/>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588"/>
              <a:gd name="T32" fmla="*/ 12 w 12"/>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588">
                <a:moveTo>
                  <a:pt x="0" y="0"/>
                </a:moveTo>
                <a:lnTo>
                  <a:pt x="5" y="0"/>
                </a:lnTo>
                <a:lnTo>
                  <a:pt x="9"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7" name="Freeform 28"/>
          <p:cNvSpPr/>
          <p:nvPr/>
        </p:nvSpPr>
        <p:spPr bwMode="auto">
          <a:xfrm>
            <a:off x="538163" y="4981575"/>
            <a:ext cx="12700" cy="1588"/>
          </a:xfrm>
          <a:custGeom>
            <a:avLst/>
            <a:gdLst>
              <a:gd name="T0" fmla="*/ 0 w 8"/>
              <a:gd name="T1" fmla="*/ 0 h 1588"/>
              <a:gd name="T2" fmla="*/ 2147483647 w 8"/>
              <a:gd name="T3" fmla="*/ 0 h 1588"/>
              <a:gd name="T4" fmla="*/ 2147483647 w 8"/>
              <a:gd name="T5" fmla="*/ 0 h 1588"/>
              <a:gd name="T6" fmla="*/ 2147483647 w 8"/>
              <a:gd name="T7" fmla="*/ 0 h 1588"/>
              <a:gd name="T8" fmla="*/ 2147483647 w 8"/>
              <a:gd name="T9" fmla="*/ 0 h 1588"/>
              <a:gd name="T10" fmla="*/ 2147483647 w 8"/>
              <a:gd name="T11" fmla="*/ 0 h 1588"/>
              <a:gd name="T12" fmla="*/ 0 w 8"/>
              <a:gd name="T13" fmla="*/ 0 h 1588"/>
              <a:gd name="T14" fmla="*/ 0 w 8"/>
              <a:gd name="T15" fmla="*/ 0 h 158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588"/>
              <a:gd name="T26" fmla="*/ 8 w 8"/>
              <a:gd name="T27" fmla="*/ 1588 h 15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588">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8" name="Freeform 29"/>
          <p:cNvSpPr/>
          <p:nvPr/>
        </p:nvSpPr>
        <p:spPr bwMode="auto">
          <a:xfrm>
            <a:off x="538163" y="4981575"/>
            <a:ext cx="111125" cy="9525"/>
          </a:xfrm>
          <a:custGeom>
            <a:avLst/>
            <a:gdLst>
              <a:gd name="T0" fmla="*/ 2147483647 w 70"/>
              <a:gd name="T1" fmla="*/ 0 h 6"/>
              <a:gd name="T2" fmla="*/ 0 w 70"/>
              <a:gd name="T3" fmla="*/ 0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2147483647 h 6"/>
              <a:gd name="T18" fmla="*/ 2147483647 w 70"/>
              <a:gd name="T19" fmla="*/ 2147483647 h 6"/>
              <a:gd name="T20" fmla="*/ 2147483647 w 70"/>
              <a:gd name="T21" fmla="*/ 0 h 6"/>
              <a:gd name="T22" fmla="*/ 2147483647 w 70"/>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70" y="0"/>
                </a:moveTo>
                <a:lnTo>
                  <a:pt x="0" y="0"/>
                </a:lnTo>
                <a:lnTo>
                  <a:pt x="3" y="2"/>
                </a:lnTo>
                <a:lnTo>
                  <a:pt x="8" y="4"/>
                </a:lnTo>
                <a:lnTo>
                  <a:pt x="17" y="6"/>
                </a:lnTo>
                <a:lnTo>
                  <a:pt x="29" y="6"/>
                </a:lnTo>
                <a:lnTo>
                  <a:pt x="41" y="6"/>
                </a:lnTo>
                <a:lnTo>
                  <a:pt x="53" y="6"/>
                </a:lnTo>
                <a:lnTo>
                  <a:pt x="62" y="4"/>
                </a:lnTo>
                <a:lnTo>
                  <a:pt x="69" y="2"/>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59" name="Freeform 30"/>
          <p:cNvSpPr/>
          <p:nvPr/>
        </p:nvSpPr>
        <p:spPr bwMode="auto">
          <a:xfrm>
            <a:off x="5381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2147483647 h 6"/>
              <a:gd name="T22" fmla="*/ 0 w 70"/>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0" y="6"/>
                </a:moveTo>
                <a:lnTo>
                  <a:pt x="13" y="6"/>
                </a:lnTo>
                <a:lnTo>
                  <a:pt x="24" y="6"/>
                </a:lnTo>
                <a:lnTo>
                  <a:pt x="36" y="6"/>
                </a:lnTo>
                <a:lnTo>
                  <a:pt x="45" y="4"/>
                </a:lnTo>
                <a:lnTo>
                  <a:pt x="54" y="4"/>
                </a:lnTo>
                <a:lnTo>
                  <a:pt x="61" y="4"/>
                </a:lnTo>
                <a:lnTo>
                  <a:pt x="66" y="2"/>
                </a:lnTo>
                <a:lnTo>
                  <a:pt x="69" y="0"/>
                </a:lnTo>
                <a:lnTo>
                  <a:pt x="70" y="0"/>
                </a:lnTo>
                <a:lnTo>
                  <a:pt x="70"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0" name="Freeform 31"/>
          <p:cNvSpPr/>
          <p:nvPr/>
        </p:nvSpPr>
        <p:spPr bwMode="auto">
          <a:xfrm>
            <a:off x="5381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0 h 6"/>
              <a:gd name="T22" fmla="*/ 2147483647 w 70"/>
              <a:gd name="T23" fmla="*/ 0 h 6"/>
              <a:gd name="T24" fmla="*/ 2147483647 w 70"/>
              <a:gd name="T25" fmla="*/ 2147483647 h 6"/>
              <a:gd name="T26" fmla="*/ 2147483647 w 70"/>
              <a:gd name="T27" fmla="*/ 2147483647 h 6"/>
              <a:gd name="T28" fmla="*/ 2147483647 w 70"/>
              <a:gd name="T29" fmla="*/ 2147483647 h 6"/>
              <a:gd name="T30" fmla="*/ 2147483647 w 70"/>
              <a:gd name="T31" fmla="*/ 2147483647 h 6"/>
              <a:gd name="T32" fmla="*/ 2147483647 w 70"/>
              <a:gd name="T33" fmla="*/ 2147483647 h 6"/>
              <a:gd name="T34" fmla="*/ 2147483647 w 70"/>
              <a:gd name="T35" fmla="*/ 2147483647 h 6"/>
              <a:gd name="T36" fmla="*/ 0 w 70"/>
              <a:gd name="T37" fmla="*/ 2147483647 h 6"/>
              <a:gd name="T38" fmla="*/ 0 w 70"/>
              <a:gd name="T39" fmla="*/ 2147483647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
              <a:gd name="T61" fmla="*/ 0 h 6"/>
              <a:gd name="T62" fmla="*/ 70 w 70"/>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 h="6">
                <a:moveTo>
                  <a:pt x="0" y="6"/>
                </a:moveTo>
                <a:lnTo>
                  <a:pt x="13" y="6"/>
                </a:lnTo>
                <a:lnTo>
                  <a:pt x="24" y="6"/>
                </a:lnTo>
                <a:lnTo>
                  <a:pt x="36" y="6"/>
                </a:lnTo>
                <a:lnTo>
                  <a:pt x="45" y="4"/>
                </a:lnTo>
                <a:lnTo>
                  <a:pt x="54" y="4"/>
                </a:lnTo>
                <a:lnTo>
                  <a:pt x="61" y="4"/>
                </a:lnTo>
                <a:lnTo>
                  <a:pt x="66" y="2"/>
                </a:lnTo>
                <a:lnTo>
                  <a:pt x="69" y="0"/>
                </a:lnTo>
                <a:lnTo>
                  <a:pt x="70" y="0"/>
                </a:lnTo>
                <a:lnTo>
                  <a:pt x="66" y="0"/>
                </a:lnTo>
                <a:lnTo>
                  <a:pt x="65" y="0"/>
                </a:lnTo>
                <a:lnTo>
                  <a:pt x="61" y="2"/>
                </a:lnTo>
                <a:lnTo>
                  <a:pt x="56" y="4"/>
                </a:lnTo>
                <a:lnTo>
                  <a:pt x="48" y="4"/>
                </a:lnTo>
                <a:lnTo>
                  <a:pt x="37" y="6"/>
                </a:lnTo>
                <a:lnTo>
                  <a:pt x="25" y="6"/>
                </a:lnTo>
                <a:lnTo>
                  <a:pt x="13"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1" name="Freeform 32"/>
          <p:cNvSpPr/>
          <p:nvPr/>
        </p:nvSpPr>
        <p:spPr bwMode="auto">
          <a:xfrm>
            <a:off x="538163" y="4981575"/>
            <a:ext cx="104775" cy="9525"/>
          </a:xfrm>
          <a:custGeom>
            <a:avLst/>
            <a:gdLst>
              <a:gd name="T0" fmla="*/ 0 w 66"/>
              <a:gd name="T1" fmla="*/ 2147483647 h 6"/>
              <a:gd name="T2" fmla="*/ 2147483647 w 66"/>
              <a:gd name="T3" fmla="*/ 2147483647 h 6"/>
              <a:gd name="T4" fmla="*/ 2147483647 w 66"/>
              <a:gd name="T5" fmla="*/ 2147483647 h 6"/>
              <a:gd name="T6" fmla="*/ 2147483647 w 66"/>
              <a:gd name="T7" fmla="*/ 2147483647 h 6"/>
              <a:gd name="T8" fmla="*/ 2147483647 w 66"/>
              <a:gd name="T9" fmla="*/ 2147483647 h 6"/>
              <a:gd name="T10" fmla="*/ 2147483647 w 66"/>
              <a:gd name="T11" fmla="*/ 2147483647 h 6"/>
              <a:gd name="T12" fmla="*/ 2147483647 w 66"/>
              <a:gd name="T13" fmla="*/ 2147483647 h 6"/>
              <a:gd name="T14" fmla="*/ 2147483647 w 66"/>
              <a:gd name="T15" fmla="*/ 0 h 6"/>
              <a:gd name="T16" fmla="*/ 2147483647 w 66"/>
              <a:gd name="T17" fmla="*/ 0 h 6"/>
              <a:gd name="T18" fmla="*/ 2147483647 w 66"/>
              <a:gd name="T19" fmla="*/ 0 h 6"/>
              <a:gd name="T20" fmla="*/ 2147483647 w 66"/>
              <a:gd name="T21" fmla="*/ 0 h 6"/>
              <a:gd name="T22" fmla="*/ 2147483647 w 66"/>
              <a:gd name="T23" fmla="*/ 2147483647 h 6"/>
              <a:gd name="T24" fmla="*/ 2147483647 w 66"/>
              <a:gd name="T25" fmla="*/ 2147483647 h 6"/>
              <a:gd name="T26" fmla="*/ 2147483647 w 66"/>
              <a:gd name="T27" fmla="*/ 2147483647 h 6"/>
              <a:gd name="T28" fmla="*/ 2147483647 w 66"/>
              <a:gd name="T29" fmla="*/ 2147483647 h 6"/>
              <a:gd name="T30" fmla="*/ 2147483647 w 66"/>
              <a:gd name="T31" fmla="*/ 2147483647 h 6"/>
              <a:gd name="T32" fmla="*/ 2147483647 w 66"/>
              <a:gd name="T33" fmla="*/ 2147483647 h 6"/>
              <a:gd name="T34" fmla="*/ 0 w 66"/>
              <a:gd name="T35" fmla="*/ 2147483647 h 6"/>
              <a:gd name="T36" fmla="*/ 0 w 66"/>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3" y="6"/>
                </a:lnTo>
                <a:lnTo>
                  <a:pt x="25" y="6"/>
                </a:lnTo>
                <a:lnTo>
                  <a:pt x="37" y="6"/>
                </a:lnTo>
                <a:lnTo>
                  <a:pt x="48" y="4"/>
                </a:lnTo>
                <a:lnTo>
                  <a:pt x="56" y="4"/>
                </a:lnTo>
                <a:lnTo>
                  <a:pt x="61" y="2"/>
                </a:lnTo>
                <a:lnTo>
                  <a:pt x="65" y="0"/>
                </a:lnTo>
                <a:lnTo>
                  <a:pt x="66" y="0"/>
                </a:lnTo>
                <a:lnTo>
                  <a:pt x="62" y="0"/>
                </a:lnTo>
                <a:lnTo>
                  <a:pt x="61" y="0"/>
                </a:lnTo>
                <a:lnTo>
                  <a:pt x="58" y="2"/>
                </a:lnTo>
                <a:lnTo>
                  <a:pt x="52" y="2"/>
                </a:lnTo>
                <a:lnTo>
                  <a:pt x="45" y="4"/>
                </a:lnTo>
                <a:lnTo>
                  <a:pt x="34" y="4"/>
                </a:lnTo>
                <a:lnTo>
                  <a:pt x="24" y="6"/>
                </a:lnTo>
                <a:lnTo>
                  <a:pt x="13"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2" name="Freeform 33"/>
          <p:cNvSpPr/>
          <p:nvPr/>
        </p:nvSpPr>
        <p:spPr bwMode="auto">
          <a:xfrm>
            <a:off x="538163" y="4981575"/>
            <a:ext cx="98425" cy="9525"/>
          </a:xfrm>
          <a:custGeom>
            <a:avLst/>
            <a:gdLst>
              <a:gd name="T0" fmla="*/ 0 w 62"/>
              <a:gd name="T1" fmla="*/ 2147483647 h 6"/>
              <a:gd name="T2" fmla="*/ 2147483647 w 62"/>
              <a:gd name="T3" fmla="*/ 2147483647 h 6"/>
              <a:gd name="T4" fmla="*/ 2147483647 w 62"/>
              <a:gd name="T5" fmla="*/ 2147483647 h 6"/>
              <a:gd name="T6" fmla="*/ 2147483647 w 62"/>
              <a:gd name="T7" fmla="*/ 2147483647 h 6"/>
              <a:gd name="T8" fmla="*/ 2147483647 w 62"/>
              <a:gd name="T9" fmla="*/ 2147483647 h 6"/>
              <a:gd name="T10" fmla="*/ 2147483647 w 62"/>
              <a:gd name="T11" fmla="*/ 2147483647 h 6"/>
              <a:gd name="T12" fmla="*/ 2147483647 w 62"/>
              <a:gd name="T13" fmla="*/ 2147483647 h 6"/>
              <a:gd name="T14" fmla="*/ 2147483647 w 62"/>
              <a:gd name="T15" fmla="*/ 0 h 6"/>
              <a:gd name="T16" fmla="*/ 2147483647 w 62"/>
              <a:gd name="T17" fmla="*/ 0 h 6"/>
              <a:gd name="T18" fmla="*/ 2147483647 w 62"/>
              <a:gd name="T19" fmla="*/ 0 h 6"/>
              <a:gd name="T20" fmla="*/ 2147483647 w 62"/>
              <a:gd name="T21" fmla="*/ 0 h 6"/>
              <a:gd name="T22" fmla="*/ 2147483647 w 62"/>
              <a:gd name="T23" fmla="*/ 2147483647 h 6"/>
              <a:gd name="T24" fmla="*/ 2147483647 w 62"/>
              <a:gd name="T25" fmla="*/ 2147483647 h 6"/>
              <a:gd name="T26" fmla="*/ 2147483647 w 62"/>
              <a:gd name="T27" fmla="*/ 2147483647 h 6"/>
              <a:gd name="T28" fmla="*/ 2147483647 w 62"/>
              <a:gd name="T29" fmla="*/ 2147483647 h 6"/>
              <a:gd name="T30" fmla="*/ 2147483647 w 62"/>
              <a:gd name="T31" fmla="*/ 2147483647 h 6"/>
              <a:gd name="T32" fmla="*/ 2147483647 w 62"/>
              <a:gd name="T33" fmla="*/ 2147483647 h 6"/>
              <a:gd name="T34" fmla="*/ 0 w 62"/>
              <a:gd name="T35" fmla="*/ 2147483647 h 6"/>
              <a:gd name="T36" fmla="*/ 0 w 62"/>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3" y="6"/>
                </a:lnTo>
                <a:lnTo>
                  <a:pt x="24" y="6"/>
                </a:lnTo>
                <a:lnTo>
                  <a:pt x="34" y="4"/>
                </a:lnTo>
                <a:lnTo>
                  <a:pt x="45" y="4"/>
                </a:lnTo>
                <a:lnTo>
                  <a:pt x="52" y="2"/>
                </a:lnTo>
                <a:lnTo>
                  <a:pt x="58" y="2"/>
                </a:lnTo>
                <a:lnTo>
                  <a:pt x="61" y="0"/>
                </a:lnTo>
                <a:lnTo>
                  <a:pt x="62" y="0"/>
                </a:lnTo>
                <a:lnTo>
                  <a:pt x="58" y="0"/>
                </a:lnTo>
                <a:lnTo>
                  <a:pt x="57" y="0"/>
                </a:lnTo>
                <a:lnTo>
                  <a:pt x="54" y="2"/>
                </a:lnTo>
                <a:lnTo>
                  <a:pt x="49" y="2"/>
                </a:lnTo>
                <a:lnTo>
                  <a:pt x="41" y="4"/>
                </a:lnTo>
                <a:lnTo>
                  <a:pt x="33" y="4"/>
                </a:lnTo>
                <a:lnTo>
                  <a:pt x="22" y="4"/>
                </a:lnTo>
                <a:lnTo>
                  <a:pt x="12"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3" name="Freeform 34"/>
          <p:cNvSpPr/>
          <p:nvPr/>
        </p:nvSpPr>
        <p:spPr bwMode="auto">
          <a:xfrm>
            <a:off x="538163" y="4981575"/>
            <a:ext cx="92075" cy="9525"/>
          </a:xfrm>
          <a:custGeom>
            <a:avLst/>
            <a:gdLst>
              <a:gd name="T0" fmla="*/ 0 w 58"/>
              <a:gd name="T1" fmla="*/ 2147483647 h 6"/>
              <a:gd name="T2" fmla="*/ 2147483647 w 58"/>
              <a:gd name="T3" fmla="*/ 2147483647 h 6"/>
              <a:gd name="T4" fmla="*/ 2147483647 w 58"/>
              <a:gd name="T5" fmla="*/ 2147483647 h 6"/>
              <a:gd name="T6" fmla="*/ 2147483647 w 58"/>
              <a:gd name="T7" fmla="*/ 2147483647 h 6"/>
              <a:gd name="T8" fmla="*/ 2147483647 w 58"/>
              <a:gd name="T9" fmla="*/ 2147483647 h 6"/>
              <a:gd name="T10" fmla="*/ 2147483647 w 58"/>
              <a:gd name="T11" fmla="*/ 2147483647 h 6"/>
              <a:gd name="T12" fmla="*/ 2147483647 w 58"/>
              <a:gd name="T13" fmla="*/ 2147483647 h 6"/>
              <a:gd name="T14" fmla="*/ 2147483647 w 58"/>
              <a:gd name="T15" fmla="*/ 0 h 6"/>
              <a:gd name="T16" fmla="*/ 2147483647 w 58"/>
              <a:gd name="T17" fmla="*/ 0 h 6"/>
              <a:gd name="T18" fmla="*/ 2147483647 w 58"/>
              <a:gd name="T19" fmla="*/ 0 h 6"/>
              <a:gd name="T20" fmla="*/ 2147483647 w 58"/>
              <a:gd name="T21" fmla="*/ 0 h 6"/>
              <a:gd name="T22" fmla="*/ 2147483647 w 58"/>
              <a:gd name="T23" fmla="*/ 2147483647 h 6"/>
              <a:gd name="T24" fmla="*/ 2147483647 w 58"/>
              <a:gd name="T25" fmla="*/ 2147483647 h 6"/>
              <a:gd name="T26" fmla="*/ 2147483647 w 58"/>
              <a:gd name="T27" fmla="*/ 2147483647 h 6"/>
              <a:gd name="T28" fmla="*/ 2147483647 w 58"/>
              <a:gd name="T29" fmla="*/ 2147483647 h 6"/>
              <a:gd name="T30" fmla="*/ 2147483647 w 58"/>
              <a:gd name="T31" fmla="*/ 2147483647 h 6"/>
              <a:gd name="T32" fmla="*/ 2147483647 w 58"/>
              <a:gd name="T33" fmla="*/ 2147483647 h 6"/>
              <a:gd name="T34" fmla="*/ 0 w 58"/>
              <a:gd name="T35" fmla="*/ 2147483647 h 6"/>
              <a:gd name="T36" fmla="*/ 0 w 58"/>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2" y="6"/>
                </a:lnTo>
                <a:lnTo>
                  <a:pt x="22" y="4"/>
                </a:lnTo>
                <a:lnTo>
                  <a:pt x="33" y="4"/>
                </a:lnTo>
                <a:lnTo>
                  <a:pt x="41" y="4"/>
                </a:lnTo>
                <a:lnTo>
                  <a:pt x="49" y="2"/>
                </a:lnTo>
                <a:lnTo>
                  <a:pt x="54" y="2"/>
                </a:lnTo>
                <a:lnTo>
                  <a:pt x="57" y="0"/>
                </a:lnTo>
                <a:lnTo>
                  <a:pt x="58" y="0"/>
                </a:lnTo>
                <a:lnTo>
                  <a:pt x="54" y="0"/>
                </a:lnTo>
                <a:lnTo>
                  <a:pt x="50" y="2"/>
                </a:lnTo>
                <a:lnTo>
                  <a:pt x="45" y="2"/>
                </a:lnTo>
                <a:lnTo>
                  <a:pt x="38" y="4"/>
                </a:lnTo>
                <a:lnTo>
                  <a:pt x="30" y="4"/>
                </a:lnTo>
                <a:lnTo>
                  <a:pt x="21"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4" name="Freeform 35"/>
          <p:cNvSpPr/>
          <p:nvPr/>
        </p:nvSpPr>
        <p:spPr bwMode="auto">
          <a:xfrm>
            <a:off x="538163" y="4981575"/>
            <a:ext cx="85725" cy="9525"/>
          </a:xfrm>
          <a:custGeom>
            <a:avLst/>
            <a:gdLst>
              <a:gd name="T0" fmla="*/ 0 w 54"/>
              <a:gd name="T1" fmla="*/ 2147483647 h 6"/>
              <a:gd name="T2" fmla="*/ 2147483647 w 54"/>
              <a:gd name="T3" fmla="*/ 2147483647 h 6"/>
              <a:gd name="T4" fmla="*/ 2147483647 w 54"/>
              <a:gd name="T5" fmla="*/ 2147483647 h 6"/>
              <a:gd name="T6" fmla="*/ 2147483647 w 54"/>
              <a:gd name="T7" fmla="*/ 2147483647 h 6"/>
              <a:gd name="T8" fmla="*/ 2147483647 w 54"/>
              <a:gd name="T9" fmla="*/ 2147483647 h 6"/>
              <a:gd name="T10" fmla="*/ 2147483647 w 54"/>
              <a:gd name="T11" fmla="*/ 2147483647 h 6"/>
              <a:gd name="T12" fmla="*/ 2147483647 w 54"/>
              <a:gd name="T13" fmla="*/ 2147483647 h 6"/>
              <a:gd name="T14" fmla="*/ 2147483647 w 54"/>
              <a:gd name="T15" fmla="*/ 0 h 6"/>
              <a:gd name="T16" fmla="*/ 2147483647 w 54"/>
              <a:gd name="T17" fmla="*/ 0 h 6"/>
              <a:gd name="T18" fmla="*/ 2147483647 w 54"/>
              <a:gd name="T19" fmla="*/ 0 h 6"/>
              <a:gd name="T20" fmla="*/ 2147483647 w 54"/>
              <a:gd name="T21" fmla="*/ 0 h 6"/>
              <a:gd name="T22" fmla="*/ 2147483647 w 54"/>
              <a:gd name="T23" fmla="*/ 2147483647 h 6"/>
              <a:gd name="T24" fmla="*/ 2147483647 w 54"/>
              <a:gd name="T25" fmla="*/ 2147483647 h 6"/>
              <a:gd name="T26" fmla="*/ 2147483647 w 54"/>
              <a:gd name="T27" fmla="*/ 2147483647 h 6"/>
              <a:gd name="T28" fmla="*/ 2147483647 w 54"/>
              <a:gd name="T29" fmla="*/ 2147483647 h 6"/>
              <a:gd name="T30" fmla="*/ 2147483647 w 54"/>
              <a:gd name="T31" fmla="*/ 2147483647 h 6"/>
              <a:gd name="T32" fmla="*/ 0 w 54"/>
              <a:gd name="T33" fmla="*/ 2147483647 h 6"/>
              <a:gd name="T34" fmla="*/ 0 w 54"/>
              <a:gd name="T35" fmla="*/ 2147483647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1" y="4"/>
                </a:lnTo>
                <a:lnTo>
                  <a:pt x="30" y="4"/>
                </a:lnTo>
                <a:lnTo>
                  <a:pt x="38" y="4"/>
                </a:lnTo>
                <a:lnTo>
                  <a:pt x="45" y="2"/>
                </a:lnTo>
                <a:lnTo>
                  <a:pt x="50" y="2"/>
                </a:lnTo>
                <a:lnTo>
                  <a:pt x="54" y="0"/>
                </a:lnTo>
                <a:lnTo>
                  <a:pt x="50" y="0"/>
                </a:lnTo>
                <a:lnTo>
                  <a:pt x="46" y="2"/>
                </a:lnTo>
                <a:lnTo>
                  <a:pt x="40" y="2"/>
                </a:lnTo>
                <a:lnTo>
                  <a:pt x="32" y="4"/>
                </a:lnTo>
                <a:lnTo>
                  <a:pt x="22" y="4"/>
                </a:lnTo>
                <a:lnTo>
                  <a:pt x="12"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5" name="Freeform 36"/>
          <p:cNvSpPr/>
          <p:nvPr/>
        </p:nvSpPr>
        <p:spPr bwMode="auto">
          <a:xfrm>
            <a:off x="538163" y="4981575"/>
            <a:ext cx="79375" cy="6350"/>
          </a:xfrm>
          <a:custGeom>
            <a:avLst/>
            <a:gdLst>
              <a:gd name="T0" fmla="*/ 0 w 50"/>
              <a:gd name="T1" fmla="*/ 2147483647 h 4"/>
              <a:gd name="T2" fmla="*/ 2147483647 w 50"/>
              <a:gd name="T3" fmla="*/ 2147483647 h 4"/>
              <a:gd name="T4" fmla="*/ 2147483647 w 50"/>
              <a:gd name="T5" fmla="*/ 2147483647 h 4"/>
              <a:gd name="T6" fmla="*/ 2147483647 w 50"/>
              <a:gd name="T7" fmla="*/ 2147483647 h 4"/>
              <a:gd name="T8" fmla="*/ 2147483647 w 50"/>
              <a:gd name="T9" fmla="*/ 2147483647 h 4"/>
              <a:gd name="T10" fmla="*/ 2147483647 w 50"/>
              <a:gd name="T11" fmla="*/ 2147483647 h 4"/>
              <a:gd name="T12" fmla="*/ 2147483647 w 50"/>
              <a:gd name="T13" fmla="*/ 0 h 4"/>
              <a:gd name="T14" fmla="*/ 2147483647 w 50"/>
              <a:gd name="T15" fmla="*/ 0 h 4"/>
              <a:gd name="T16" fmla="*/ 2147483647 w 50"/>
              <a:gd name="T17" fmla="*/ 0 h 4"/>
              <a:gd name="T18" fmla="*/ 2147483647 w 50"/>
              <a:gd name="T19" fmla="*/ 0 h 4"/>
              <a:gd name="T20" fmla="*/ 2147483647 w 50"/>
              <a:gd name="T21" fmla="*/ 2147483647 h 4"/>
              <a:gd name="T22" fmla="*/ 2147483647 w 50"/>
              <a:gd name="T23" fmla="*/ 2147483647 h 4"/>
              <a:gd name="T24" fmla="*/ 2147483647 w 50"/>
              <a:gd name="T25" fmla="*/ 2147483647 h 4"/>
              <a:gd name="T26" fmla="*/ 2147483647 w 50"/>
              <a:gd name="T27" fmla="*/ 2147483647 h 4"/>
              <a:gd name="T28" fmla="*/ 2147483647 w 50"/>
              <a:gd name="T29" fmla="*/ 2147483647 h 4"/>
              <a:gd name="T30" fmla="*/ 0 w 50"/>
              <a:gd name="T31" fmla="*/ 2147483647 h 4"/>
              <a:gd name="T32" fmla="*/ 0 w 50"/>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2" y="4"/>
                </a:lnTo>
                <a:lnTo>
                  <a:pt x="22" y="4"/>
                </a:lnTo>
                <a:lnTo>
                  <a:pt x="32" y="4"/>
                </a:lnTo>
                <a:lnTo>
                  <a:pt x="40" y="2"/>
                </a:lnTo>
                <a:lnTo>
                  <a:pt x="46" y="2"/>
                </a:lnTo>
                <a:lnTo>
                  <a:pt x="50" y="0"/>
                </a:lnTo>
                <a:lnTo>
                  <a:pt x="48" y="0"/>
                </a:lnTo>
                <a:lnTo>
                  <a:pt x="46" y="0"/>
                </a:lnTo>
                <a:lnTo>
                  <a:pt x="42" y="2"/>
                </a:lnTo>
                <a:lnTo>
                  <a:pt x="37" y="2"/>
                </a:lnTo>
                <a:lnTo>
                  <a:pt x="29" y="4"/>
                </a:lnTo>
                <a:lnTo>
                  <a:pt x="21"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6" name="Freeform 37"/>
          <p:cNvSpPr/>
          <p:nvPr/>
        </p:nvSpPr>
        <p:spPr bwMode="auto">
          <a:xfrm>
            <a:off x="538163" y="4981575"/>
            <a:ext cx="76200" cy="6350"/>
          </a:xfrm>
          <a:custGeom>
            <a:avLst/>
            <a:gdLst>
              <a:gd name="T0" fmla="*/ 0 w 48"/>
              <a:gd name="T1" fmla="*/ 2147483647 h 4"/>
              <a:gd name="T2" fmla="*/ 2147483647 w 48"/>
              <a:gd name="T3" fmla="*/ 2147483647 h 4"/>
              <a:gd name="T4" fmla="*/ 2147483647 w 48"/>
              <a:gd name="T5" fmla="*/ 2147483647 h 4"/>
              <a:gd name="T6" fmla="*/ 2147483647 w 48"/>
              <a:gd name="T7" fmla="*/ 2147483647 h 4"/>
              <a:gd name="T8" fmla="*/ 2147483647 w 48"/>
              <a:gd name="T9" fmla="*/ 2147483647 h 4"/>
              <a:gd name="T10" fmla="*/ 2147483647 w 48"/>
              <a:gd name="T11" fmla="*/ 2147483647 h 4"/>
              <a:gd name="T12" fmla="*/ 2147483647 w 48"/>
              <a:gd name="T13" fmla="*/ 0 h 4"/>
              <a:gd name="T14" fmla="*/ 2147483647 w 48"/>
              <a:gd name="T15" fmla="*/ 0 h 4"/>
              <a:gd name="T16" fmla="*/ 2147483647 w 48"/>
              <a:gd name="T17" fmla="*/ 0 h 4"/>
              <a:gd name="T18" fmla="*/ 2147483647 w 48"/>
              <a:gd name="T19" fmla="*/ 0 h 4"/>
              <a:gd name="T20" fmla="*/ 2147483647 w 48"/>
              <a:gd name="T21" fmla="*/ 2147483647 h 4"/>
              <a:gd name="T22" fmla="*/ 2147483647 w 48"/>
              <a:gd name="T23" fmla="*/ 2147483647 h 4"/>
              <a:gd name="T24" fmla="*/ 2147483647 w 48"/>
              <a:gd name="T25" fmla="*/ 2147483647 h 4"/>
              <a:gd name="T26" fmla="*/ 2147483647 w 48"/>
              <a:gd name="T27" fmla="*/ 2147483647 h 4"/>
              <a:gd name="T28" fmla="*/ 2147483647 w 48"/>
              <a:gd name="T29" fmla="*/ 2147483647 h 4"/>
              <a:gd name="T30" fmla="*/ 0 w 48"/>
              <a:gd name="T31" fmla="*/ 2147483647 h 4"/>
              <a:gd name="T32" fmla="*/ 0 w 48"/>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
              <a:gd name="T53" fmla="*/ 48 w 48"/>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
                <a:moveTo>
                  <a:pt x="0" y="4"/>
                </a:moveTo>
                <a:lnTo>
                  <a:pt x="11" y="4"/>
                </a:lnTo>
                <a:lnTo>
                  <a:pt x="21" y="4"/>
                </a:lnTo>
                <a:lnTo>
                  <a:pt x="29" y="4"/>
                </a:lnTo>
                <a:lnTo>
                  <a:pt x="37" y="2"/>
                </a:lnTo>
                <a:lnTo>
                  <a:pt x="42" y="2"/>
                </a:lnTo>
                <a:lnTo>
                  <a:pt x="46" y="0"/>
                </a:lnTo>
                <a:lnTo>
                  <a:pt x="48" y="0"/>
                </a:lnTo>
                <a:lnTo>
                  <a:pt x="44" y="0"/>
                </a:lnTo>
                <a:lnTo>
                  <a:pt x="42" y="0"/>
                </a:lnTo>
                <a:lnTo>
                  <a:pt x="38" y="2"/>
                </a:lnTo>
                <a:lnTo>
                  <a:pt x="34" y="2"/>
                </a:lnTo>
                <a:lnTo>
                  <a:pt x="26" y="2"/>
                </a:lnTo>
                <a:lnTo>
                  <a:pt x="18" y="4"/>
                </a:lnTo>
                <a:lnTo>
                  <a:pt x="11"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7" name="Freeform 38"/>
          <p:cNvSpPr/>
          <p:nvPr/>
        </p:nvSpPr>
        <p:spPr bwMode="auto">
          <a:xfrm>
            <a:off x="538163" y="4981575"/>
            <a:ext cx="69850" cy="6350"/>
          </a:xfrm>
          <a:custGeom>
            <a:avLst/>
            <a:gdLst>
              <a:gd name="T0" fmla="*/ 0 w 44"/>
              <a:gd name="T1" fmla="*/ 2147483647 h 4"/>
              <a:gd name="T2" fmla="*/ 2147483647 w 44"/>
              <a:gd name="T3" fmla="*/ 2147483647 h 4"/>
              <a:gd name="T4" fmla="*/ 2147483647 w 44"/>
              <a:gd name="T5" fmla="*/ 2147483647 h 4"/>
              <a:gd name="T6" fmla="*/ 2147483647 w 44"/>
              <a:gd name="T7" fmla="*/ 2147483647 h 4"/>
              <a:gd name="T8" fmla="*/ 2147483647 w 44"/>
              <a:gd name="T9" fmla="*/ 2147483647 h 4"/>
              <a:gd name="T10" fmla="*/ 2147483647 w 44"/>
              <a:gd name="T11" fmla="*/ 2147483647 h 4"/>
              <a:gd name="T12" fmla="*/ 2147483647 w 44"/>
              <a:gd name="T13" fmla="*/ 0 h 4"/>
              <a:gd name="T14" fmla="*/ 2147483647 w 44"/>
              <a:gd name="T15" fmla="*/ 0 h 4"/>
              <a:gd name="T16" fmla="*/ 2147483647 w 44"/>
              <a:gd name="T17" fmla="*/ 0 h 4"/>
              <a:gd name="T18" fmla="*/ 2147483647 w 44"/>
              <a:gd name="T19" fmla="*/ 0 h 4"/>
              <a:gd name="T20" fmla="*/ 2147483647 w 44"/>
              <a:gd name="T21" fmla="*/ 2147483647 h 4"/>
              <a:gd name="T22" fmla="*/ 2147483647 w 44"/>
              <a:gd name="T23" fmla="*/ 2147483647 h 4"/>
              <a:gd name="T24" fmla="*/ 2147483647 w 44"/>
              <a:gd name="T25" fmla="*/ 2147483647 h 4"/>
              <a:gd name="T26" fmla="*/ 2147483647 w 44"/>
              <a:gd name="T27" fmla="*/ 2147483647 h 4"/>
              <a:gd name="T28" fmla="*/ 0 w 44"/>
              <a:gd name="T29" fmla="*/ 2147483647 h 4"/>
              <a:gd name="T30" fmla="*/ 0 w 44"/>
              <a:gd name="T31" fmla="*/ 2147483647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4"/>
              <a:gd name="T50" fmla="*/ 44 w 4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4">
                <a:moveTo>
                  <a:pt x="0" y="4"/>
                </a:moveTo>
                <a:lnTo>
                  <a:pt x="11" y="4"/>
                </a:lnTo>
                <a:lnTo>
                  <a:pt x="18" y="4"/>
                </a:lnTo>
                <a:lnTo>
                  <a:pt x="26" y="2"/>
                </a:lnTo>
                <a:lnTo>
                  <a:pt x="34" y="2"/>
                </a:lnTo>
                <a:lnTo>
                  <a:pt x="38" y="2"/>
                </a:lnTo>
                <a:lnTo>
                  <a:pt x="42" y="0"/>
                </a:lnTo>
                <a:lnTo>
                  <a:pt x="44" y="0"/>
                </a:lnTo>
                <a:lnTo>
                  <a:pt x="40" y="0"/>
                </a:lnTo>
                <a:lnTo>
                  <a:pt x="38" y="0"/>
                </a:lnTo>
                <a:lnTo>
                  <a:pt x="34" y="2"/>
                </a:lnTo>
                <a:lnTo>
                  <a:pt x="28" y="2"/>
                </a:lnTo>
                <a:lnTo>
                  <a:pt x="20" y="2"/>
                </a:lnTo>
                <a:lnTo>
                  <a:pt x="11"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8" name="Freeform 39"/>
          <p:cNvSpPr/>
          <p:nvPr/>
        </p:nvSpPr>
        <p:spPr bwMode="auto">
          <a:xfrm>
            <a:off x="538163" y="4981575"/>
            <a:ext cx="63500" cy="6350"/>
          </a:xfrm>
          <a:custGeom>
            <a:avLst/>
            <a:gdLst>
              <a:gd name="T0" fmla="*/ 0 w 40"/>
              <a:gd name="T1" fmla="*/ 2147483647 h 4"/>
              <a:gd name="T2" fmla="*/ 2147483647 w 40"/>
              <a:gd name="T3" fmla="*/ 2147483647 h 4"/>
              <a:gd name="T4" fmla="*/ 2147483647 w 40"/>
              <a:gd name="T5" fmla="*/ 2147483647 h 4"/>
              <a:gd name="T6" fmla="*/ 2147483647 w 40"/>
              <a:gd name="T7" fmla="*/ 2147483647 h 4"/>
              <a:gd name="T8" fmla="*/ 2147483647 w 40"/>
              <a:gd name="T9" fmla="*/ 2147483647 h 4"/>
              <a:gd name="T10" fmla="*/ 2147483647 w 40"/>
              <a:gd name="T11" fmla="*/ 0 h 4"/>
              <a:gd name="T12" fmla="*/ 2147483647 w 40"/>
              <a:gd name="T13" fmla="*/ 0 h 4"/>
              <a:gd name="T14" fmla="*/ 2147483647 w 40"/>
              <a:gd name="T15" fmla="*/ 0 h 4"/>
              <a:gd name="T16" fmla="*/ 2147483647 w 40"/>
              <a:gd name="T17" fmla="*/ 0 h 4"/>
              <a:gd name="T18" fmla="*/ 2147483647 w 40"/>
              <a:gd name="T19" fmla="*/ 2147483647 h 4"/>
              <a:gd name="T20" fmla="*/ 2147483647 w 40"/>
              <a:gd name="T21" fmla="*/ 2147483647 h 4"/>
              <a:gd name="T22" fmla="*/ 2147483647 w 40"/>
              <a:gd name="T23" fmla="*/ 2147483647 h 4"/>
              <a:gd name="T24" fmla="*/ 2147483647 w 40"/>
              <a:gd name="T25" fmla="*/ 2147483647 h 4"/>
              <a:gd name="T26" fmla="*/ 0 w 40"/>
              <a:gd name="T27" fmla="*/ 2147483647 h 4"/>
              <a:gd name="T28" fmla="*/ 0 w 40"/>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4"/>
              <a:gd name="T47" fmla="*/ 40 w 4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4">
                <a:moveTo>
                  <a:pt x="0" y="4"/>
                </a:moveTo>
                <a:lnTo>
                  <a:pt x="11" y="4"/>
                </a:lnTo>
                <a:lnTo>
                  <a:pt x="20" y="2"/>
                </a:lnTo>
                <a:lnTo>
                  <a:pt x="28" y="2"/>
                </a:lnTo>
                <a:lnTo>
                  <a:pt x="34" y="2"/>
                </a:lnTo>
                <a:lnTo>
                  <a:pt x="38" y="0"/>
                </a:lnTo>
                <a:lnTo>
                  <a:pt x="40" y="0"/>
                </a:lnTo>
                <a:lnTo>
                  <a:pt x="36" y="0"/>
                </a:lnTo>
                <a:lnTo>
                  <a:pt x="34" y="0"/>
                </a:lnTo>
                <a:lnTo>
                  <a:pt x="30" y="2"/>
                </a:lnTo>
                <a:lnTo>
                  <a:pt x="25" y="2"/>
                </a:lnTo>
                <a:lnTo>
                  <a:pt x="18"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69" name="Freeform 40"/>
          <p:cNvSpPr/>
          <p:nvPr/>
        </p:nvSpPr>
        <p:spPr bwMode="auto">
          <a:xfrm>
            <a:off x="538163" y="4981575"/>
            <a:ext cx="57150" cy="6350"/>
          </a:xfrm>
          <a:custGeom>
            <a:avLst/>
            <a:gdLst>
              <a:gd name="T0" fmla="*/ 0 w 36"/>
              <a:gd name="T1" fmla="*/ 2147483647 h 4"/>
              <a:gd name="T2" fmla="*/ 2147483647 w 36"/>
              <a:gd name="T3" fmla="*/ 2147483647 h 4"/>
              <a:gd name="T4" fmla="*/ 2147483647 w 36"/>
              <a:gd name="T5" fmla="*/ 2147483647 h 4"/>
              <a:gd name="T6" fmla="*/ 2147483647 w 36"/>
              <a:gd name="T7" fmla="*/ 2147483647 h 4"/>
              <a:gd name="T8" fmla="*/ 2147483647 w 36"/>
              <a:gd name="T9" fmla="*/ 2147483647 h 4"/>
              <a:gd name="T10" fmla="*/ 2147483647 w 36"/>
              <a:gd name="T11" fmla="*/ 0 h 4"/>
              <a:gd name="T12" fmla="*/ 2147483647 w 36"/>
              <a:gd name="T13" fmla="*/ 0 h 4"/>
              <a:gd name="T14" fmla="*/ 2147483647 w 36"/>
              <a:gd name="T15" fmla="*/ 0 h 4"/>
              <a:gd name="T16" fmla="*/ 2147483647 w 36"/>
              <a:gd name="T17" fmla="*/ 0 h 4"/>
              <a:gd name="T18" fmla="*/ 2147483647 w 36"/>
              <a:gd name="T19" fmla="*/ 0 h 4"/>
              <a:gd name="T20" fmla="*/ 2147483647 w 36"/>
              <a:gd name="T21" fmla="*/ 2147483647 h 4"/>
              <a:gd name="T22" fmla="*/ 2147483647 w 36"/>
              <a:gd name="T23" fmla="*/ 2147483647 h 4"/>
              <a:gd name="T24" fmla="*/ 2147483647 w 36"/>
              <a:gd name="T25" fmla="*/ 2147483647 h 4"/>
              <a:gd name="T26" fmla="*/ 0 w 36"/>
              <a:gd name="T27" fmla="*/ 2147483647 h 4"/>
              <a:gd name="T28" fmla="*/ 0 w 36"/>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4"/>
              <a:gd name="T47" fmla="*/ 36 w 36"/>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4">
                <a:moveTo>
                  <a:pt x="0" y="4"/>
                </a:moveTo>
                <a:lnTo>
                  <a:pt x="9" y="2"/>
                </a:lnTo>
                <a:lnTo>
                  <a:pt x="18" y="2"/>
                </a:lnTo>
                <a:lnTo>
                  <a:pt x="25" y="2"/>
                </a:lnTo>
                <a:lnTo>
                  <a:pt x="30" y="2"/>
                </a:lnTo>
                <a:lnTo>
                  <a:pt x="34" y="0"/>
                </a:lnTo>
                <a:lnTo>
                  <a:pt x="36" y="0"/>
                </a:lnTo>
                <a:lnTo>
                  <a:pt x="32" y="0"/>
                </a:lnTo>
                <a:lnTo>
                  <a:pt x="30" y="0"/>
                </a:lnTo>
                <a:lnTo>
                  <a:pt x="28" y="0"/>
                </a:lnTo>
                <a:lnTo>
                  <a:pt x="22" y="2"/>
                </a:lnTo>
                <a:lnTo>
                  <a:pt x="16"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0" name="Freeform 41"/>
          <p:cNvSpPr/>
          <p:nvPr/>
        </p:nvSpPr>
        <p:spPr bwMode="auto">
          <a:xfrm>
            <a:off x="538163" y="4981575"/>
            <a:ext cx="50800" cy="3175"/>
          </a:xfrm>
          <a:custGeom>
            <a:avLst/>
            <a:gdLst>
              <a:gd name="T0" fmla="*/ 0 w 32"/>
              <a:gd name="T1" fmla="*/ 2147483647 h 2"/>
              <a:gd name="T2" fmla="*/ 2147483647 w 32"/>
              <a:gd name="T3" fmla="*/ 2147483647 h 2"/>
              <a:gd name="T4" fmla="*/ 2147483647 w 32"/>
              <a:gd name="T5" fmla="*/ 2147483647 h 2"/>
              <a:gd name="T6" fmla="*/ 2147483647 w 32"/>
              <a:gd name="T7" fmla="*/ 2147483647 h 2"/>
              <a:gd name="T8" fmla="*/ 2147483647 w 32"/>
              <a:gd name="T9" fmla="*/ 0 h 2"/>
              <a:gd name="T10" fmla="*/ 2147483647 w 32"/>
              <a:gd name="T11" fmla="*/ 0 h 2"/>
              <a:gd name="T12" fmla="*/ 2147483647 w 32"/>
              <a:gd name="T13" fmla="*/ 0 h 2"/>
              <a:gd name="T14" fmla="*/ 2147483647 w 32"/>
              <a:gd name="T15" fmla="*/ 0 h 2"/>
              <a:gd name="T16" fmla="*/ 2147483647 w 32"/>
              <a:gd name="T17" fmla="*/ 0 h 2"/>
              <a:gd name="T18" fmla="*/ 2147483647 w 32"/>
              <a:gd name="T19" fmla="*/ 0 h 2"/>
              <a:gd name="T20" fmla="*/ 2147483647 w 32"/>
              <a:gd name="T21" fmla="*/ 2147483647 h 2"/>
              <a:gd name="T22" fmla="*/ 2147483647 w 32"/>
              <a:gd name="T23" fmla="*/ 2147483647 h 2"/>
              <a:gd name="T24" fmla="*/ 2147483647 w 32"/>
              <a:gd name="T25" fmla="*/ 2147483647 h 2"/>
              <a:gd name="T26" fmla="*/ 0 w 32"/>
              <a:gd name="T27" fmla="*/ 2147483647 h 2"/>
              <a:gd name="T28" fmla="*/ 0 w 32"/>
              <a:gd name="T29" fmla="*/ 2147483647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
              <a:gd name="T47" fmla="*/ 32 w 32"/>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
                <a:moveTo>
                  <a:pt x="0" y="2"/>
                </a:moveTo>
                <a:lnTo>
                  <a:pt x="8" y="2"/>
                </a:lnTo>
                <a:lnTo>
                  <a:pt x="16" y="2"/>
                </a:lnTo>
                <a:lnTo>
                  <a:pt x="22" y="2"/>
                </a:lnTo>
                <a:lnTo>
                  <a:pt x="28" y="0"/>
                </a:lnTo>
                <a:lnTo>
                  <a:pt x="30" y="0"/>
                </a:lnTo>
                <a:lnTo>
                  <a:pt x="32" y="0"/>
                </a:lnTo>
                <a:lnTo>
                  <a:pt x="28" y="0"/>
                </a:lnTo>
                <a:lnTo>
                  <a:pt x="26" y="0"/>
                </a:lnTo>
                <a:lnTo>
                  <a:pt x="24" y="0"/>
                </a:lnTo>
                <a:lnTo>
                  <a:pt x="20" y="2"/>
                </a:lnTo>
                <a:lnTo>
                  <a:pt x="14" y="2"/>
                </a:lnTo>
                <a:lnTo>
                  <a:pt x="8"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1" name="Freeform 42"/>
          <p:cNvSpPr/>
          <p:nvPr/>
        </p:nvSpPr>
        <p:spPr bwMode="auto">
          <a:xfrm>
            <a:off x="538163" y="4981575"/>
            <a:ext cx="44450" cy="3175"/>
          </a:xfrm>
          <a:custGeom>
            <a:avLst/>
            <a:gdLst>
              <a:gd name="T0" fmla="*/ 0 w 28"/>
              <a:gd name="T1" fmla="*/ 2147483647 h 2"/>
              <a:gd name="T2" fmla="*/ 2147483647 w 28"/>
              <a:gd name="T3" fmla="*/ 2147483647 h 2"/>
              <a:gd name="T4" fmla="*/ 2147483647 w 28"/>
              <a:gd name="T5" fmla="*/ 2147483647 h 2"/>
              <a:gd name="T6" fmla="*/ 2147483647 w 28"/>
              <a:gd name="T7" fmla="*/ 2147483647 h 2"/>
              <a:gd name="T8" fmla="*/ 2147483647 w 28"/>
              <a:gd name="T9" fmla="*/ 0 h 2"/>
              <a:gd name="T10" fmla="*/ 2147483647 w 28"/>
              <a:gd name="T11" fmla="*/ 0 h 2"/>
              <a:gd name="T12" fmla="*/ 2147483647 w 28"/>
              <a:gd name="T13" fmla="*/ 0 h 2"/>
              <a:gd name="T14" fmla="*/ 2147483647 w 28"/>
              <a:gd name="T15" fmla="*/ 0 h 2"/>
              <a:gd name="T16" fmla="*/ 2147483647 w 28"/>
              <a:gd name="T17" fmla="*/ 0 h 2"/>
              <a:gd name="T18" fmla="*/ 2147483647 w 28"/>
              <a:gd name="T19" fmla="*/ 0 h 2"/>
              <a:gd name="T20" fmla="*/ 2147483647 w 28"/>
              <a:gd name="T21" fmla="*/ 2147483647 h 2"/>
              <a:gd name="T22" fmla="*/ 2147483647 w 28"/>
              <a:gd name="T23" fmla="*/ 2147483647 h 2"/>
              <a:gd name="T24" fmla="*/ 0 w 28"/>
              <a:gd name="T25" fmla="*/ 2147483647 h 2"/>
              <a:gd name="T26" fmla="*/ 0 w 28"/>
              <a:gd name="T27" fmla="*/ 2147483647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2"/>
              <a:gd name="T44" fmla="*/ 28 w 28"/>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2">
                <a:moveTo>
                  <a:pt x="0" y="2"/>
                </a:moveTo>
                <a:lnTo>
                  <a:pt x="8" y="2"/>
                </a:lnTo>
                <a:lnTo>
                  <a:pt x="14" y="2"/>
                </a:lnTo>
                <a:lnTo>
                  <a:pt x="20" y="2"/>
                </a:lnTo>
                <a:lnTo>
                  <a:pt x="24" y="0"/>
                </a:lnTo>
                <a:lnTo>
                  <a:pt x="26" y="0"/>
                </a:lnTo>
                <a:lnTo>
                  <a:pt x="28" y="0"/>
                </a:lnTo>
                <a:lnTo>
                  <a:pt x="24" y="0"/>
                </a:lnTo>
                <a:lnTo>
                  <a:pt x="22" y="0"/>
                </a:lnTo>
                <a:lnTo>
                  <a:pt x="20" y="0"/>
                </a:lnTo>
                <a:lnTo>
                  <a:pt x="14" y="2"/>
                </a:lnTo>
                <a:lnTo>
                  <a:pt x="8"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2" name="Freeform 43"/>
          <p:cNvSpPr/>
          <p:nvPr/>
        </p:nvSpPr>
        <p:spPr bwMode="auto">
          <a:xfrm>
            <a:off x="538163" y="4981575"/>
            <a:ext cx="38100" cy="3175"/>
          </a:xfrm>
          <a:custGeom>
            <a:avLst/>
            <a:gdLst>
              <a:gd name="T0" fmla="*/ 0 w 24"/>
              <a:gd name="T1" fmla="*/ 2147483647 h 2"/>
              <a:gd name="T2" fmla="*/ 2147483647 w 24"/>
              <a:gd name="T3" fmla="*/ 2147483647 h 2"/>
              <a:gd name="T4" fmla="*/ 2147483647 w 24"/>
              <a:gd name="T5" fmla="*/ 2147483647 h 2"/>
              <a:gd name="T6" fmla="*/ 2147483647 w 24"/>
              <a:gd name="T7" fmla="*/ 0 h 2"/>
              <a:gd name="T8" fmla="*/ 2147483647 w 24"/>
              <a:gd name="T9" fmla="*/ 0 h 2"/>
              <a:gd name="T10" fmla="*/ 2147483647 w 24"/>
              <a:gd name="T11" fmla="*/ 0 h 2"/>
              <a:gd name="T12" fmla="*/ 2147483647 w 24"/>
              <a:gd name="T13" fmla="*/ 0 h 2"/>
              <a:gd name="T14" fmla="*/ 2147483647 w 24"/>
              <a:gd name="T15" fmla="*/ 0 h 2"/>
              <a:gd name="T16" fmla="*/ 2147483647 w 24"/>
              <a:gd name="T17" fmla="*/ 0 h 2"/>
              <a:gd name="T18" fmla="*/ 2147483647 w 24"/>
              <a:gd name="T19" fmla="*/ 2147483647 h 2"/>
              <a:gd name="T20" fmla="*/ 2147483647 w 24"/>
              <a:gd name="T21" fmla="*/ 2147483647 h 2"/>
              <a:gd name="T22" fmla="*/ 0 w 24"/>
              <a:gd name="T23" fmla="*/ 2147483647 h 2"/>
              <a:gd name="T24" fmla="*/ 0 w 24"/>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0" y="2"/>
                </a:moveTo>
                <a:lnTo>
                  <a:pt x="8" y="2"/>
                </a:lnTo>
                <a:lnTo>
                  <a:pt x="14" y="2"/>
                </a:lnTo>
                <a:lnTo>
                  <a:pt x="20" y="0"/>
                </a:lnTo>
                <a:lnTo>
                  <a:pt x="22" y="0"/>
                </a:lnTo>
                <a:lnTo>
                  <a:pt x="24" y="0"/>
                </a:lnTo>
                <a:lnTo>
                  <a:pt x="20" y="0"/>
                </a:lnTo>
                <a:lnTo>
                  <a:pt x="18" y="0"/>
                </a:lnTo>
                <a:lnTo>
                  <a:pt x="16" y="0"/>
                </a:lnTo>
                <a:lnTo>
                  <a:pt x="12" y="2"/>
                </a:lnTo>
                <a:lnTo>
                  <a:pt x="7"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3" name="Freeform 44"/>
          <p:cNvSpPr/>
          <p:nvPr/>
        </p:nvSpPr>
        <p:spPr bwMode="auto">
          <a:xfrm>
            <a:off x="538163" y="4981575"/>
            <a:ext cx="31750" cy="3175"/>
          </a:xfrm>
          <a:custGeom>
            <a:avLst/>
            <a:gdLst>
              <a:gd name="T0" fmla="*/ 0 w 20"/>
              <a:gd name="T1" fmla="*/ 2147483647 h 2"/>
              <a:gd name="T2" fmla="*/ 2147483647 w 20"/>
              <a:gd name="T3" fmla="*/ 2147483647 h 2"/>
              <a:gd name="T4" fmla="*/ 2147483647 w 20"/>
              <a:gd name="T5" fmla="*/ 2147483647 h 2"/>
              <a:gd name="T6" fmla="*/ 2147483647 w 20"/>
              <a:gd name="T7" fmla="*/ 0 h 2"/>
              <a:gd name="T8" fmla="*/ 2147483647 w 20"/>
              <a:gd name="T9" fmla="*/ 0 h 2"/>
              <a:gd name="T10" fmla="*/ 2147483647 w 20"/>
              <a:gd name="T11" fmla="*/ 0 h 2"/>
              <a:gd name="T12" fmla="*/ 2147483647 w 20"/>
              <a:gd name="T13" fmla="*/ 0 h 2"/>
              <a:gd name="T14" fmla="*/ 2147483647 w 20"/>
              <a:gd name="T15" fmla="*/ 0 h 2"/>
              <a:gd name="T16" fmla="*/ 2147483647 w 20"/>
              <a:gd name="T17" fmla="*/ 0 h 2"/>
              <a:gd name="T18" fmla="*/ 2147483647 w 20"/>
              <a:gd name="T19" fmla="*/ 0 h 2"/>
              <a:gd name="T20" fmla="*/ 0 w 20"/>
              <a:gd name="T21" fmla="*/ 0 h 2"/>
              <a:gd name="T22" fmla="*/ 0 w 20"/>
              <a:gd name="T23" fmla="*/ 2147483647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
              <a:gd name="T38" fmla="*/ 20 w 2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
                <a:moveTo>
                  <a:pt x="0" y="2"/>
                </a:moveTo>
                <a:lnTo>
                  <a:pt x="7" y="2"/>
                </a:lnTo>
                <a:lnTo>
                  <a:pt x="12" y="2"/>
                </a:lnTo>
                <a:lnTo>
                  <a:pt x="16" y="0"/>
                </a:lnTo>
                <a:lnTo>
                  <a:pt x="18" y="0"/>
                </a:lnTo>
                <a:lnTo>
                  <a:pt x="20" y="0"/>
                </a:lnTo>
                <a:lnTo>
                  <a:pt x="16" y="0"/>
                </a:lnTo>
                <a:lnTo>
                  <a:pt x="14" y="0"/>
                </a:lnTo>
                <a:lnTo>
                  <a:pt x="12" y="0"/>
                </a:lnTo>
                <a:lnTo>
                  <a:pt x="7"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4" name="Freeform 45"/>
          <p:cNvSpPr/>
          <p:nvPr/>
        </p:nvSpPr>
        <p:spPr bwMode="auto">
          <a:xfrm>
            <a:off x="538163" y="4981575"/>
            <a:ext cx="25400" cy="1588"/>
          </a:xfrm>
          <a:custGeom>
            <a:avLst/>
            <a:gdLst>
              <a:gd name="T0" fmla="*/ 0 w 16"/>
              <a:gd name="T1" fmla="*/ 0 h 1588"/>
              <a:gd name="T2" fmla="*/ 2147483647 w 16"/>
              <a:gd name="T3" fmla="*/ 0 h 1588"/>
              <a:gd name="T4" fmla="*/ 2147483647 w 16"/>
              <a:gd name="T5" fmla="*/ 0 h 1588"/>
              <a:gd name="T6" fmla="*/ 2147483647 w 16"/>
              <a:gd name="T7" fmla="*/ 0 h 1588"/>
              <a:gd name="T8" fmla="*/ 2147483647 w 16"/>
              <a:gd name="T9" fmla="*/ 0 h 1588"/>
              <a:gd name="T10" fmla="*/ 2147483647 w 16"/>
              <a:gd name="T11" fmla="*/ 0 h 1588"/>
              <a:gd name="T12" fmla="*/ 2147483647 w 16"/>
              <a:gd name="T13" fmla="*/ 0 h 1588"/>
              <a:gd name="T14" fmla="*/ 2147483647 w 16"/>
              <a:gd name="T15" fmla="*/ 0 h 1588"/>
              <a:gd name="T16" fmla="*/ 2147483647 w 16"/>
              <a:gd name="T17" fmla="*/ 0 h 1588"/>
              <a:gd name="T18" fmla="*/ 0 w 16"/>
              <a:gd name="T19" fmla="*/ 0 h 1588"/>
              <a:gd name="T20" fmla="*/ 0 w 1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88"/>
              <a:gd name="T35" fmla="*/ 16 w 16"/>
              <a:gd name="T36" fmla="*/ 1588 h 15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88">
                <a:moveTo>
                  <a:pt x="0" y="0"/>
                </a:moveTo>
                <a:lnTo>
                  <a:pt x="7" y="0"/>
                </a:lnTo>
                <a:lnTo>
                  <a:pt x="12" y="0"/>
                </a:lnTo>
                <a:lnTo>
                  <a:pt x="14" y="0"/>
                </a:lnTo>
                <a:lnTo>
                  <a:pt x="16" y="0"/>
                </a:lnTo>
                <a:lnTo>
                  <a:pt x="12" y="0"/>
                </a:lnTo>
                <a:lnTo>
                  <a:pt x="11" y="0"/>
                </a:lnTo>
                <a:lnTo>
                  <a:pt x="9" y="0"/>
                </a:lnTo>
                <a:lnTo>
                  <a:pt x="5"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5" name="Freeform 46"/>
          <p:cNvSpPr/>
          <p:nvPr/>
        </p:nvSpPr>
        <p:spPr bwMode="auto">
          <a:xfrm>
            <a:off x="538163" y="4981575"/>
            <a:ext cx="19050" cy="1588"/>
          </a:xfrm>
          <a:custGeom>
            <a:avLst/>
            <a:gdLst>
              <a:gd name="T0" fmla="*/ 0 w 12"/>
              <a:gd name="T1" fmla="*/ 0 h 1588"/>
              <a:gd name="T2" fmla="*/ 2147483647 w 12"/>
              <a:gd name="T3" fmla="*/ 0 h 1588"/>
              <a:gd name="T4" fmla="*/ 2147483647 w 12"/>
              <a:gd name="T5" fmla="*/ 0 h 1588"/>
              <a:gd name="T6" fmla="*/ 2147483647 w 12"/>
              <a:gd name="T7" fmla="*/ 0 h 1588"/>
              <a:gd name="T8" fmla="*/ 2147483647 w 12"/>
              <a:gd name="T9" fmla="*/ 0 h 1588"/>
              <a:gd name="T10" fmla="*/ 2147483647 w 12"/>
              <a:gd name="T11" fmla="*/ 0 h 1588"/>
              <a:gd name="T12" fmla="*/ 2147483647 w 12"/>
              <a:gd name="T13" fmla="*/ 0 h 1588"/>
              <a:gd name="T14" fmla="*/ 2147483647 w 12"/>
              <a:gd name="T15" fmla="*/ 0 h 1588"/>
              <a:gd name="T16" fmla="*/ 0 w 12"/>
              <a:gd name="T17" fmla="*/ 0 h 1588"/>
              <a:gd name="T18" fmla="*/ 0 w 12"/>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588"/>
              <a:gd name="T32" fmla="*/ 12 w 12"/>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588">
                <a:moveTo>
                  <a:pt x="0" y="0"/>
                </a:moveTo>
                <a:lnTo>
                  <a:pt x="5" y="0"/>
                </a:lnTo>
                <a:lnTo>
                  <a:pt x="9"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6" name="Freeform 47"/>
          <p:cNvSpPr/>
          <p:nvPr/>
        </p:nvSpPr>
        <p:spPr bwMode="auto">
          <a:xfrm>
            <a:off x="538163" y="4981575"/>
            <a:ext cx="12700" cy="1588"/>
          </a:xfrm>
          <a:custGeom>
            <a:avLst/>
            <a:gdLst>
              <a:gd name="T0" fmla="*/ 0 w 8"/>
              <a:gd name="T1" fmla="*/ 0 h 1588"/>
              <a:gd name="T2" fmla="*/ 2147483647 w 8"/>
              <a:gd name="T3" fmla="*/ 0 h 1588"/>
              <a:gd name="T4" fmla="*/ 2147483647 w 8"/>
              <a:gd name="T5" fmla="*/ 0 h 1588"/>
              <a:gd name="T6" fmla="*/ 2147483647 w 8"/>
              <a:gd name="T7" fmla="*/ 0 h 1588"/>
              <a:gd name="T8" fmla="*/ 2147483647 w 8"/>
              <a:gd name="T9" fmla="*/ 0 h 1588"/>
              <a:gd name="T10" fmla="*/ 2147483647 w 8"/>
              <a:gd name="T11" fmla="*/ 0 h 1588"/>
              <a:gd name="T12" fmla="*/ 0 w 8"/>
              <a:gd name="T13" fmla="*/ 0 h 1588"/>
              <a:gd name="T14" fmla="*/ 0 w 8"/>
              <a:gd name="T15" fmla="*/ 0 h 158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588"/>
              <a:gd name="T26" fmla="*/ 8 w 8"/>
              <a:gd name="T27" fmla="*/ 1588 h 15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588">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7" name="Freeform 48"/>
          <p:cNvSpPr/>
          <p:nvPr/>
        </p:nvSpPr>
        <p:spPr bwMode="auto">
          <a:xfrm>
            <a:off x="681038" y="4960938"/>
            <a:ext cx="23812" cy="119062"/>
          </a:xfrm>
          <a:custGeom>
            <a:avLst/>
            <a:gdLst>
              <a:gd name="T0" fmla="*/ 0 w 15"/>
              <a:gd name="T1" fmla="*/ 2147483647 h 75"/>
              <a:gd name="T2" fmla="*/ 2147483647 w 15"/>
              <a:gd name="T3" fmla="*/ 0 h 75"/>
              <a:gd name="T4" fmla="*/ 2147483647 w 15"/>
              <a:gd name="T5" fmla="*/ 2147483647 h 75"/>
              <a:gd name="T6" fmla="*/ 0 w 15"/>
              <a:gd name="T7" fmla="*/ 2147483647 h 75"/>
              <a:gd name="T8" fmla="*/ 0 w 15"/>
              <a:gd name="T9" fmla="*/ 2147483647 h 75"/>
              <a:gd name="T10" fmla="*/ 0 60000 65536"/>
              <a:gd name="T11" fmla="*/ 0 60000 65536"/>
              <a:gd name="T12" fmla="*/ 0 60000 65536"/>
              <a:gd name="T13" fmla="*/ 0 60000 65536"/>
              <a:gd name="T14" fmla="*/ 0 60000 65536"/>
              <a:gd name="T15" fmla="*/ 0 w 15"/>
              <a:gd name="T16" fmla="*/ 0 h 75"/>
              <a:gd name="T17" fmla="*/ 15 w 15"/>
              <a:gd name="T18" fmla="*/ 75 h 75"/>
            </a:gdLst>
            <a:ahLst/>
            <a:cxnLst>
              <a:cxn ang="T10">
                <a:pos x="T0" y="T1"/>
              </a:cxn>
              <a:cxn ang="T11">
                <a:pos x="T2" y="T3"/>
              </a:cxn>
              <a:cxn ang="T12">
                <a:pos x="T4" y="T5"/>
              </a:cxn>
              <a:cxn ang="T13">
                <a:pos x="T6" y="T7"/>
              </a:cxn>
              <a:cxn ang="T14">
                <a:pos x="T8" y="T9"/>
              </a:cxn>
            </a:cxnLst>
            <a:rect l="T15" t="T16" r="T17" b="T18"/>
            <a:pathLst>
              <a:path w="15" h="75">
                <a:moveTo>
                  <a:pt x="0" y="20"/>
                </a:moveTo>
                <a:lnTo>
                  <a:pt x="15" y="0"/>
                </a:lnTo>
                <a:lnTo>
                  <a:pt x="15" y="57"/>
                </a:lnTo>
                <a:lnTo>
                  <a:pt x="0" y="75"/>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78" name="Rectangle 49"/>
          <p:cNvSpPr>
            <a:spLocks noChangeArrowheads="1"/>
          </p:cNvSpPr>
          <p:nvPr/>
        </p:nvSpPr>
        <p:spPr bwMode="auto">
          <a:xfrm>
            <a:off x="482600" y="4992688"/>
            <a:ext cx="198438" cy="714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3779" name="Rectangle 50"/>
          <p:cNvSpPr>
            <a:spLocks noChangeArrowheads="1"/>
          </p:cNvSpPr>
          <p:nvPr/>
        </p:nvSpPr>
        <p:spPr bwMode="auto">
          <a:xfrm>
            <a:off x="482600" y="4992688"/>
            <a:ext cx="198438" cy="71437"/>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3780" name="Freeform 51"/>
          <p:cNvSpPr/>
          <p:nvPr/>
        </p:nvSpPr>
        <p:spPr bwMode="auto">
          <a:xfrm>
            <a:off x="544513" y="4992688"/>
            <a:ext cx="4762" cy="71437"/>
          </a:xfrm>
          <a:custGeom>
            <a:avLst/>
            <a:gdLst>
              <a:gd name="T0" fmla="*/ 2147483647 w 3"/>
              <a:gd name="T1" fmla="*/ 0 h 45"/>
              <a:gd name="T2" fmla="*/ 0 w 3"/>
              <a:gd name="T3" fmla="*/ 2147483647 h 45"/>
              <a:gd name="T4" fmla="*/ 2147483647 w 3"/>
              <a:gd name="T5" fmla="*/ 2147483647 h 45"/>
              <a:gd name="T6" fmla="*/ 0 60000 65536"/>
              <a:gd name="T7" fmla="*/ 0 60000 65536"/>
              <a:gd name="T8" fmla="*/ 0 60000 65536"/>
              <a:gd name="T9" fmla="*/ 0 w 3"/>
              <a:gd name="T10" fmla="*/ 0 h 45"/>
              <a:gd name="T11" fmla="*/ 3 w 3"/>
              <a:gd name="T12" fmla="*/ 45 h 45"/>
            </a:gdLst>
            <a:ahLst/>
            <a:cxnLst>
              <a:cxn ang="T6">
                <a:pos x="T0" y="T1"/>
              </a:cxn>
              <a:cxn ang="T7">
                <a:pos x="T2" y="T3"/>
              </a:cxn>
              <a:cxn ang="T8">
                <a:pos x="T4" y="T5"/>
              </a:cxn>
            </a:cxnLst>
            <a:rect l="T9" t="T10" r="T11" b="T12"/>
            <a:pathLst>
              <a:path w="3" h="45">
                <a:moveTo>
                  <a:pt x="3" y="0"/>
                </a:moveTo>
                <a:lnTo>
                  <a:pt x="0" y="23"/>
                </a:lnTo>
                <a:lnTo>
                  <a:pt x="3"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1" name="Rectangle 52"/>
          <p:cNvSpPr>
            <a:spLocks noChangeArrowheads="1"/>
          </p:cNvSpPr>
          <p:nvPr/>
        </p:nvSpPr>
        <p:spPr bwMode="auto">
          <a:xfrm>
            <a:off x="482600" y="5064125"/>
            <a:ext cx="198438" cy="15875"/>
          </a:xfrm>
          <a:prstGeom prst="rect">
            <a:avLst/>
          </a:prstGeom>
          <a:solidFill>
            <a:srgbClr val="9A9A9A"/>
          </a:solidFill>
          <a:ln w="1588">
            <a:solidFill>
              <a:srgbClr val="000000"/>
            </a:solidFill>
            <a:miter lim="800000"/>
          </a:ln>
        </p:spPr>
        <p:txBody>
          <a:bodyPr/>
          <a:lstStyle/>
          <a:p>
            <a:endParaRPr lang="zh-CN" altLang="en-US" b="1"/>
          </a:p>
        </p:txBody>
      </p:sp>
      <p:sp>
        <p:nvSpPr>
          <p:cNvPr id="73782" name="Freeform 53"/>
          <p:cNvSpPr>
            <a:spLocks noEditPoints="1"/>
          </p:cNvSpPr>
          <p:nvPr/>
        </p:nvSpPr>
        <p:spPr bwMode="auto">
          <a:xfrm>
            <a:off x="555625" y="5010150"/>
            <a:ext cx="30163" cy="1588"/>
          </a:xfrm>
          <a:custGeom>
            <a:avLst/>
            <a:gdLst>
              <a:gd name="T0" fmla="*/ 0 w 19"/>
              <a:gd name="T1" fmla="*/ 2147483647 h 1"/>
              <a:gd name="T2" fmla="*/ 2147483647 w 19"/>
              <a:gd name="T3" fmla="*/ 2147483647 h 1"/>
              <a:gd name="T4" fmla="*/ 2147483647 w 19"/>
              <a:gd name="T5" fmla="*/ 0 h 1"/>
              <a:gd name="T6" fmla="*/ 0 w 19"/>
              <a:gd name="T7" fmla="*/ 0 h 1"/>
              <a:gd name="T8" fmla="*/ 0 w 19"/>
              <a:gd name="T9" fmla="*/ 2147483647 h 1"/>
              <a:gd name="T10" fmla="*/ 2147483647 w 19"/>
              <a:gd name="T11" fmla="*/ 2147483647 h 1"/>
              <a:gd name="T12" fmla="*/ 2147483647 w 19"/>
              <a:gd name="T13" fmla="*/ 2147483647 h 1"/>
              <a:gd name="T14" fmla="*/ 2147483647 w 19"/>
              <a:gd name="T15" fmla="*/ 0 h 1"/>
              <a:gd name="T16" fmla="*/ 2147483647 w 19"/>
              <a:gd name="T17" fmla="*/ 0 h 1"/>
              <a:gd name="T18" fmla="*/ 2147483647 w 19"/>
              <a:gd name="T19" fmla="*/ 2147483647 h 1"/>
              <a:gd name="T20" fmla="*/ 2147483647 w 19"/>
              <a:gd name="T21" fmla="*/ 2147483647 h 1"/>
              <a:gd name="T22" fmla="*/ 2147483647 w 19"/>
              <a:gd name="T23" fmla="*/ 2147483647 h 1"/>
              <a:gd name="T24" fmla="*/ 2147483647 w 19"/>
              <a:gd name="T25" fmla="*/ 0 h 1"/>
              <a:gd name="T26" fmla="*/ 2147483647 w 19"/>
              <a:gd name="T27" fmla="*/ 0 h 1"/>
              <a:gd name="T28" fmla="*/ 2147483647 w 19"/>
              <a:gd name="T29" fmla="*/ 2147483647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
              <a:gd name="T47" fmla="*/ 19 w 19"/>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
                <a:moveTo>
                  <a:pt x="0" y="1"/>
                </a:moveTo>
                <a:lnTo>
                  <a:pt x="5" y="1"/>
                </a:lnTo>
                <a:lnTo>
                  <a:pt x="5" y="0"/>
                </a:lnTo>
                <a:lnTo>
                  <a:pt x="0" y="0"/>
                </a:lnTo>
                <a:lnTo>
                  <a:pt x="0" y="1"/>
                </a:lnTo>
                <a:close/>
                <a:moveTo>
                  <a:pt x="7" y="1"/>
                </a:moveTo>
                <a:lnTo>
                  <a:pt x="10" y="1"/>
                </a:lnTo>
                <a:lnTo>
                  <a:pt x="10" y="0"/>
                </a:lnTo>
                <a:lnTo>
                  <a:pt x="7" y="0"/>
                </a:lnTo>
                <a:lnTo>
                  <a:pt x="7" y="1"/>
                </a:lnTo>
                <a:close/>
                <a:moveTo>
                  <a:pt x="14" y="1"/>
                </a:moveTo>
                <a:lnTo>
                  <a:pt x="19" y="1"/>
                </a:lnTo>
                <a:lnTo>
                  <a:pt x="19" y="0"/>
                </a:lnTo>
                <a:lnTo>
                  <a:pt x="14" y="0"/>
                </a:lnTo>
                <a:lnTo>
                  <a:pt x="14" y="1"/>
                </a:lnTo>
                <a:close/>
              </a:path>
            </a:pathLst>
          </a:custGeom>
          <a:solidFill>
            <a:srgbClr val="C0C0C0"/>
          </a:solidFill>
          <a:ln w="1588">
            <a:solidFill>
              <a:srgbClr val="000000"/>
            </a:solidFill>
            <a:round/>
          </a:ln>
        </p:spPr>
        <p:txBody>
          <a:bodyPr/>
          <a:lstStyle/>
          <a:p>
            <a:endParaRPr lang="zh-CN" altLang="en-US"/>
          </a:p>
        </p:txBody>
      </p:sp>
      <p:sp>
        <p:nvSpPr>
          <p:cNvPr id="73783" name="Freeform 54"/>
          <p:cNvSpPr>
            <a:spLocks noEditPoints="1"/>
          </p:cNvSpPr>
          <p:nvPr/>
        </p:nvSpPr>
        <p:spPr bwMode="auto">
          <a:xfrm>
            <a:off x="488950" y="5002213"/>
            <a:ext cx="144463" cy="26987"/>
          </a:xfrm>
          <a:custGeom>
            <a:avLst/>
            <a:gdLst>
              <a:gd name="T0" fmla="*/ 0 w 91"/>
              <a:gd name="T1" fmla="*/ 2147483647 h 17"/>
              <a:gd name="T2" fmla="*/ 2147483647 w 91"/>
              <a:gd name="T3" fmla="*/ 2147483647 h 17"/>
              <a:gd name="T4" fmla="*/ 2147483647 w 91"/>
              <a:gd name="T5" fmla="*/ 0 h 17"/>
              <a:gd name="T6" fmla="*/ 0 w 91"/>
              <a:gd name="T7" fmla="*/ 0 h 17"/>
              <a:gd name="T8" fmla="*/ 0 w 91"/>
              <a:gd name="T9" fmla="*/ 2147483647 h 17"/>
              <a:gd name="T10" fmla="*/ 2147483647 w 91"/>
              <a:gd name="T11" fmla="*/ 2147483647 h 17"/>
              <a:gd name="T12" fmla="*/ 2147483647 w 91"/>
              <a:gd name="T13" fmla="*/ 2147483647 h 17"/>
              <a:gd name="T14" fmla="*/ 2147483647 w 91"/>
              <a:gd name="T15" fmla="*/ 2147483647 h 17"/>
              <a:gd name="T16" fmla="*/ 2147483647 w 91"/>
              <a:gd name="T17" fmla="*/ 2147483647 h 17"/>
              <a:gd name="T18" fmla="*/ 2147483647 w 91"/>
              <a:gd name="T19" fmla="*/ 214748364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7"/>
              <a:gd name="T32" fmla="*/ 91 w 91"/>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7">
                <a:moveTo>
                  <a:pt x="0" y="17"/>
                </a:moveTo>
                <a:lnTo>
                  <a:pt x="12" y="17"/>
                </a:lnTo>
                <a:lnTo>
                  <a:pt x="12" y="0"/>
                </a:lnTo>
                <a:lnTo>
                  <a:pt x="0" y="0"/>
                </a:lnTo>
                <a:lnTo>
                  <a:pt x="0" y="17"/>
                </a:lnTo>
                <a:close/>
                <a:moveTo>
                  <a:pt x="80" y="12"/>
                </a:moveTo>
                <a:lnTo>
                  <a:pt x="91" y="12"/>
                </a:lnTo>
                <a:lnTo>
                  <a:pt x="91" y="3"/>
                </a:lnTo>
                <a:lnTo>
                  <a:pt x="80" y="3"/>
                </a:lnTo>
                <a:lnTo>
                  <a:pt x="80"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84" name="Freeform 55"/>
          <p:cNvSpPr>
            <a:spLocks noEditPoints="1"/>
          </p:cNvSpPr>
          <p:nvPr/>
        </p:nvSpPr>
        <p:spPr bwMode="auto">
          <a:xfrm>
            <a:off x="485775" y="4995863"/>
            <a:ext cx="193675" cy="79375"/>
          </a:xfrm>
          <a:custGeom>
            <a:avLst/>
            <a:gdLst>
              <a:gd name="T0" fmla="*/ 2147483647 w 122"/>
              <a:gd name="T1" fmla="*/ 2147483647 h 50"/>
              <a:gd name="T2" fmla="*/ 2147483647 w 122"/>
              <a:gd name="T3" fmla="*/ 2147483647 h 50"/>
              <a:gd name="T4" fmla="*/ 2147483647 w 122"/>
              <a:gd name="T5" fmla="*/ 0 h 50"/>
              <a:gd name="T6" fmla="*/ 2147483647 w 122"/>
              <a:gd name="T7" fmla="*/ 0 h 50"/>
              <a:gd name="T8" fmla="*/ 2147483647 w 122"/>
              <a:gd name="T9" fmla="*/ 2147483647 h 50"/>
              <a:gd name="T10" fmla="*/ 2147483647 w 122"/>
              <a:gd name="T11" fmla="*/ 2147483647 h 50"/>
              <a:gd name="T12" fmla="*/ 2147483647 w 122"/>
              <a:gd name="T13" fmla="*/ 2147483647 h 50"/>
              <a:gd name="T14" fmla="*/ 2147483647 w 122"/>
              <a:gd name="T15" fmla="*/ 2147483647 h 50"/>
              <a:gd name="T16" fmla="*/ 2147483647 w 122"/>
              <a:gd name="T17" fmla="*/ 2147483647 h 50"/>
              <a:gd name="T18" fmla="*/ 2147483647 w 122"/>
              <a:gd name="T19" fmla="*/ 2147483647 h 50"/>
              <a:gd name="T20" fmla="*/ 2147483647 w 122"/>
              <a:gd name="T21" fmla="*/ 2147483647 h 50"/>
              <a:gd name="T22" fmla="*/ 2147483647 w 122"/>
              <a:gd name="T23" fmla="*/ 2147483647 h 50"/>
              <a:gd name="T24" fmla="*/ 2147483647 w 122"/>
              <a:gd name="T25" fmla="*/ 2147483647 h 50"/>
              <a:gd name="T26" fmla="*/ 2147483647 w 122"/>
              <a:gd name="T27" fmla="*/ 2147483647 h 50"/>
              <a:gd name="T28" fmla="*/ 2147483647 w 122"/>
              <a:gd name="T29" fmla="*/ 2147483647 h 50"/>
              <a:gd name="T30" fmla="*/ 2147483647 w 122"/>
              <a:gd name="T31" fmla="*/ 2147483647 h 50"/>
              <a:gd name="T32" fmla="*/ 2147483647 w 122"/>
              <a:gd name="T33" fmla="*/ 2147483647 h 50"/>
              <a:gd name="T34" fmla="*/ 2147483647 w 122"/>
              <a:gd name="T35" fmla="*/ 2147483647 h 50"/>
              <a:gd name="T36" fmla="*/ 2147483647 w 122"/>
              <a:gd name="T37" fmla="*/ 2147483647 h 50"/>
              <a:gd name="T38" fmla="*/ 0 w 122"/>
              <a:gd name="T39" fmla="*/ 2147483647 h 50"/>
              <a:gd name="T40" fmla="*/ 2147483647 w 122"/>
              <a:gd name="T41" fmla="*/ 2147483647 h 50"/>
              <a:gd name="T42" fmla="*/ 2147483647 w 122"/>
              <a:gd name="T43" fmla="*/ 2147483647 h 50"/>
              <a:gd name="T44" fmla="*/ 2147483647 w 122"/>
              <a:gd name="T45" fmla="*/ 2147483647 h 50"/>
              <a:gd name="T46" fmla="*/ 2147483647 w 122"/>
              <a:gd name="T47" fmla="*/ 2147483647 h 50"/>
              <a:gd name="T48" fmla="*/ 2147483647 w 122"/>
              <a:gd name="T49" fmla="*/ 2147483647 h 50"/>
              <a:gd name="T50" fmla="*/ 2147483647 w 122"/>
              <a:gd name="T51" fmla="*/ 2147483647 h 50"/>
              <a:gd name="T52" fmla="*/ 2147483647 w 122"/>
              <a:gd name="T53" fmla="*/ 2147483647 h 50"/>
              <a:gd name="T54" fmla="*/ 2147483647 w 12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41"/>
                </a:moveTo>
                <a:lnTo>
                  <a:pt x="122" y="41"/>
                </a:lnTo>
                <a:lnTo>
                  <a:pt x="122" y="0"/>
                </a:lnTo>
                <a:lnTo>
                  <a:pt x="42" y="0"/>
                </a:lnTo>
                <a:lnTo>
                  <a:pt x="40" y="21"/>
                </a:lnTo>
                <a:lnTo>
                  <a:pt x="42" y="41"/>
                </a:lnTo>
                <a:close/>
                <a:moveTo>
                  <a:pt x="71" y="36"/>
                </a:moveTo>
                <a:lnTo>
                  <a:pt x="116" y="36"/>
                </a:lnTo>
                <a:lnTo>
                  <a:pt x="116" y="5"/>
                </a:lnTo>
                <a:lnTo>
                  <a:pt x="71" y="5"/>
                </a:lnTo>
                <a:lnTo>
                  <a:pt x="71" y="36"/>
                </a:lnTo>
                <a:close/>
                <a:moveTo>
                  <a:pt x="110" y="50"/>
                </a:moveTo>
                <a:lnTo>
                  <a:pt x="120" y="50"/>
                </a:lnTo>
                <a:lnTo>
                  <a:pt x="122" y="48"/>
                </a:lnTo>
                <a:lnTo>
                  <a:pt x="120" y="47"/>
                </a:lnTo>
                <a:lnTo>
                  <a:pt x="110" y="47"/>
                </a:lnTo>
                <a:lnTo>
                  <a:pt x="110" y="50"/>
                </a:lnTo>
                <a:close/>
                <a:moveTo>
                  <a:pt x="12" y="50"/>
                </a:moveTo>
                <a:lnTo>
                  <a:pt x="1" y="50"/>
                </a:lnTo>
                <a:lnTo>
                  <a:pt x="0" y="48"/>
                </a:lnTo>
                <a:lnTo>
                  <a:pt x="1" y="47"/>
                </a:lnTo>
                <a:lnTo>
                  <a:pt x="12" y="47"/>
                </a:lnTo>
                <a:lnTo>
                  <a:pt x="12" y="50"/>
                </a:lnTo>
                <a:close/>
                <a:moveTo>
                  <a:pt x="44" y="10"/>
                </a:moveTo>
                <a:lnTo>
                  <a:pt x="63" y="10"/>
                </a:lnTo>
                <a:lnTo>
                  <a:pt x="63" y="9"/>
                </a:lnTo>
                <a:lnTo>
                  <a:pt x="44" y="9"/>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785" name="Freeform 56"/>
          <p:cNvSpPr/>
          <p:nvPr/>
        </p:nvSpPr>
        <p:spPr bwMode="auto">
          <a:xfrm>
            <a:off x="549275" y="4995863"/>
            <a:ext cx="130175" cy="65087"/>
          </a:xfrm>
          <a:custGeom>
            <a:avLst/>
            <a:gdLst>
              <a:gd name="T0" fmla="*/ 2147483647 w 82"/>
              <a:gd name="T1" fmla="*/ 2147483647 h 41"/>
              <a:gd name="T2" fmla="*/ 2147483647 w 82"/>
              <a:gd name="T3" fmla="*/ 2147483647 h 41"/>
              <a:gd name="T4" fmla="*/ 2147483647 w 82"/>
              <a:gd name="T5" fmla="*/ 0 h 41"/>
              <a:gd name="T6" fmla="*/ 2147483647 w 82"/>
              <a:gd name="T7" fmla="*/ 0 h 41"/>
              <a:gd name="T8" fmla="*/ 0 w 82"/>
              <a:gd name="T9" fmla="*/ 2147483647 h 41"/>
              <a:gd name="T10" fmla="*/ 2147483647 w 82"/>
              <a:gd name="T11" fmla="*/ 2147483647 h 41"/>
              <a:gd name="T12" fmla="*/ 0 60000 65536"/>
              <a:gd name="T13" fmla="*/ 0 60000 65536"/>
              <a:gd name="T14" fmla="*/ 0 60000 65536"/>
              <a:gd name="T15" fmla="*/ 0 60000 65536"/>
              <a:gd name="T16" fmla="*/ 0 60000 65536"/>
              <a:gd name="T17" fmla="*/ 0 60000 65536"/>
              <a:gd name="T18" fmla="*/ 0 w 82"/>
              <a:gd name="T19" fmla="*/ 0 h 41"/>
              <a:gd name="T20" fmla="*/ 82 w 8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2" h="41">
                <a:moveTo>
                  <a:pt x="2" y="41"/>
                </a:moveTo>
                <a:lnTo>
                  <a:pt x="82" y="41"/>
                </a:lnTo>
                <a:lnTo>
                  <a:pt x="82" y="0"/>
                </a:lnTo>
                <a:lnTo>
                  <a:pt x="2" y="0"/>
                </a:lnTo>
                <a:lnTo>
                  <a:pt x="0" y="21"/>
                </a:lnTo>
                <a:lnTo>
                  <a:pt x="2"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6" name="Line 57"/>
          <p:cNvSpPr>
            <a:spLocks noChangeShapeType="1"/>
          </p:cNvSpPr>
          <p:nvPr/>
        </p:nvSpPr>
        <p:spPr bwMode="auto">
          <a:xfrm>
            <a:off x="588963" y="4995863"/>
            <a:ext cx="1587" cy="650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87" name="Line 58"/>
          <p:cNvSpPr>
            <a:spLocks noChangeShapeType="1"/>
          </p:cNvSpPr>
          <p:nvPr/>
        </p:nvSpPr>
        <p:spPr bwMode="auto">
          <a:xfrm flipH="1">
            <a:off x="549275" y="5018088"/>
            <a:ext cx="39688"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88" name="Line 59"/>
          <p:cNvSpPr>
            <a:spLocks noChangeShapeType="1"/>
          </p:cNvSpPr>
          <p:nvPr/>
        </p:nvSpPr>
        <p:spPr bwMode="auto">
          <a:xfrm flipH="1">
            <a:off x="549275" y="5040313"/>
            <a:ext cx="39688"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89" name="Rectangle 60"/>
          <p:cNvSpPr>
            <a:spLocks noChangeArrowheads="1"/>
          </p:cNvSpPr>
          <p:nvPr/>
        </p:nvSpPr>
        <p:spPr bwMode="auto">
          <a:xfrm>
            <a:off x="598488" y="5003800"/>
            <a:ext cx="71437" cy="4921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3790" name="Line 61"/>
          <p:cNvSpPr>
            <a:spLocks noChangeShapeType="1"/>
          </p:cNvSpPr>
          <p:nvPr/>
        </p:nvSpPr>
        <p:spPr bwMode="auto">
          <a:xfrm>
            <a:off x="647700" y="5003800"/>
            <a:ext cx="1588" cy="1905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1" name="Line 62"/>
          <p:cNvSpPr>
            <a:spLocks noChangeShapeType="1"/>
          </p:cNvSpPr>
          <p:nvPr/>
        </p:nvSpPr>
        <p:spPr bwMode="auto">
          <a:xfrm>
            <a:off x="598488" y="5022850"/>
            <a:ext cx="71437" cy="1588"/>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2" name="Freeform 63"/>
          <p:cNvSpPr/>
          <p:nvPr/>
        </p:nvSpPr>
        <p:spPr bwMode="auto">
          <a:xfrm>
            <a:off x="660400" y="5070475"/>
            <a:ext cx="19050" cy="4763"/>
          </a:xfrm>
          <a:custGeom>
            <a:avLst/>
            <a:gdLst>
              <a:gd name="T0" fmla="*/ 0 w 12"/>
              <a:gd name="T1" fmla="*/ 2147483647 h 3"/>
              <a:gd name="T2" fmla="*/ 2147483647 w 12"/>
              <a:gd name="T3" fmla="*/ 2147483647 h 3"/>
              <a:gd name="T4" fmla="*/ 2147483647 w 12"/>
              <a:gd name="T5" fmla="*/ 2147483647 h 3"/>
              <a:gd name="T6" fmla="*/ 2147483647 w 12"/>
              <a:gd name="T7" fmla="*/ 0 h 3"/>
              <a:gd name="T8" fmla="*/ 0 w 12"/>
              <a:gd name="T9" fmla="*/ 0 h 3"/>
              <a:gd name="T10" fmla="*/ 0 w 12"/>
              <a:gd name="T11" fmla="*/ 2147483647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0" y="3"/>
                </a:moveTo>
                <a:lnTo>
                  <a:pt x="10" y="3"/>
                </a:lnTo>
                <a:lnTo>
                  <a:pt x="12" y="1"/>
                </a:lnTo>
                <a:lnTo>
                  <a:pt x="10"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3" name="Freeform 64"/>
          <p:cNvSpPr/>
          <p:nvPr/>
        </p:nvSpPr>
        <p:spPr bwMode="auto">
          <a:xfrm>
            <a:off x="485775" y="5070475"/>
            <a:ext cx="19050" cy="4763"/>
          </a:xfrm>
          <a:custGeom>
            <a:avLst/>
            <a:gdLst>
              <a:gd name="T0" fmla="*/ 2147483647 w 12"/>
              <a:gd name="T1" fmla="*/ 2147483647 h 3"/>
              <a:gd name="T2" fmla="*/ 2147483647 w 12"/>
              <a:gd name="T3" fmla="*/ 2147483647 h 3"/>
              <a:gd name="T4" fmla="*/ 0 w 12"/>
              <a:gd name="T5" fmla="*/ 2147483647 h 3"/>
              <a:gd name="T6" fmla="*/ 2147483647 w 12"/>
              <a:gd name="T7" fmla="*/ 0 h 3"/>
              <a:gd name="T8" fmla="*/ 2147483647 w 12"/>
              <a:gd name="T9" fmla="*/ 0 h 3"/>
              <a:gd name="T10" fmla="*/ 2147483647 w 12"/>
              <a:gd name="T11" fmla="*/ 2147483647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1" y="3"/>
                </a:lnTo>
                <a:lnTo>
                  <a:pt x="0" y="1"/>
                </a:lnTo>
                <a:lnTo>
                  <a:pt x="1"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4" name="Rectangle 65"/>
          <p:cNvSpPr>
            <a:spLocks noChangeArrowheads="1"/>
          </p:cNvSpPr>
          <p:nvPr/>
        </p:nvSpPr>
        <p:spPr bwMode="auto">
          <a:xfrm>
            <a:off x="555625" y="5010150"/>
            <a:ext cx="30163" cy="1588"/>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3795" name="Line 66"/>
          <p:cNvSpPr>
            <a:spLocks noChangeShapeType="1"/>
          </p:cNvSpPr>
          <p:nvPr/>
        </p:nvSpPr>
        <p:spPr bwMode="auto">
          <a:xfrm flipV="1">
            <a:off x="555625" y="4992688"/>
            <a:ext cx="1588" cy="317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6" name="Line 67"/>
          <p:cNvSpPr>
            <a:spLocks noChangeShapeType="1"/>
          </p:cNvSpPr>
          <p:nvPr/>
        </p:nvSpPr>
        <p:spPr bwMode="auto">
          <a:xfrm flipV="1">
            <a:off x="555625" y="5060950"/>
            <a:ext cx="1588" cy="317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7" name="Line 68"/>
          <p:cNvSpPr>
            <a:spLocks noChangeShapeType="1"/>
          </p:cNvSpPr>
          <p:nvPr/>
        </p:nvSpPr>
        <p:spPr bwMode="auto">
          <a:xfrm>
            <a:off x="555625" y="5029200"/>
            <a:ext cx="3175" cy="1588"/>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8" name="Line 69"/>
          <p:cNvSpPr>
            <a:spLocks noChangeShapeType="1"/>
          </p:cNvSpPr>
          <p:nvPr/>
        </p:nvSpPr>
        <p:spPr bwMode="auto">
          <a:xfrm>
            <a:off x="555625" y="5011738"/>
            <a:ext cx="3175"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99" name="Line 70"/>
          <p:cNvSpPr>
            <a:spLocks noChangeShapeType="1"/>
          </p:cNvSpPr>
          <p:nvPr/>
        </p:nvSpPr>
        <p:spPr bwMode="auto">
          <a:xfrm>
            <a:off x="577850" y="5011738"/>
            <a:ext cx="4763"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800" name="Line 71"/>
          <p:cNvSpPr>
            <a:spLocks noChangeShapeType="1"/>
          </p:cNvSpPr>
          <p:nvPr/>
        </p:nvSpPr>
        <p:spPr bwMode="auto">
          <a:xfrm>
            <a:off x="608013" y="5018088"/>
            <a:ext cx="3175"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801" name="Freeform 72"/>
          <p:cNvSpPr/>
          <p:nvPr/>
        </p:nvSpPr>
        <p:spPr bwMode="auto">
          <a:xfrm>
            <a:off x="655638" y="4794250"/>
            <a:ext cx="25400" cy="187325"/>
          </a:xfrm>
          <a:custGeom>
            <a:avLst/>
            <a:gdLst>
              <a:gd name="T0" fmla="*/ 0 w 16"/>
              <a:gd name="T1" fmla="*/ 2147483647 h 118"/>
              <a:gd name="T2" fmla="*/ 2147483647 w 16"/>
              <a:gd name="T3" fmla="*/ 2147483647 h 118"/>
              <a:gd name="T4" fmla="*/ 2147483647 w 16"/>
              <a:gd name="T5" fmla="*/ 2147483647 h 118"/>
              <a:gd name="T6" fmla="*/ 2147483647 w 16"/>
              <a:gd name="T7" fmla="*/ 2147483647 h 118"/>
              <a:gd name="T8" fmla="*/ 2147483647 w 16"/>
              <a:gd name="T9" fmla="*/ 0 h 118"/>
              <a:gd name="T10" fmla="*/ 0 w 16"/>
              <a:gd name="T11" fmla="*/ 2147483647 h 118"/>
              <a:gd name="T12" fmla="*/ 0 w 16"/>
              <a:gd name="T13" fmla="*/ 2147483647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2" name="Freeform 73"/>
          <p:cNvSpPr/>
          <p:nvPr/>
        </p:nvSpPr>
        <p:spPr bwMode="auto">
          <a:xfrm>
            <a:off x="508000" y="4794250"/>
            <a:ext cx="173038" cy="31750"/>
          </a:xfrm>
          <a:custGeom>
            <a:avLst/>
            <a:gdLst>
              <a:gd name="T0" fmla="*/ 2147483647 w 109"/>
              <a:gd name="T1" fmla="*/ 0 h 20"/>
              <a:gd name="T2" fmla="*/ 2147483647 w 109"/>
              <a:gd name="T3" fmla="*/ 0 h 20"/>
              <a:gd name="T4" fmla="*/ 0 w 109"/>
              <a:gd name="T5" fmla="*/ 2147483647 h 20"/>
              <a:gd name="T6" fmla="*/ 2147483647 w 109"/>
              <a:gd name="T7" fmla="*/ 2147483647 h 20"/>
              <a:gd name="T8" fmla="*/ 2147483647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5"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3" name="Rectangle 74"/>
          <p:cNvSpPr>
            <a:spLocks noChangeArrowheads="1"/>
          </p:cNvSpPr>
          <p:nvPr/>
        </p:nvSpPr>
        <p:spPr bwMode="auto">
          <a:xfrm>
            <a:off x="508000" y="4826000"/>
            <a:ext cx="147638" cy="155575"/>
          </a:xfrm>
          <a:prstGeom prst="rect">
            <a:avLst/>
          </a:prstGeom>
          <a:solidFill>
            <a:srgbClr val="C0C0C0"/>
          </a:solidFill>
          <a:ln w="1588">
            <a:solidFill>
              <a:srgbClr val="000000"/>
            </a:solidFill>
            <a:miter lim="800000"/>
          </a:ln>
        </p:spPr>
        <p:txBody>
          <a:bodyPr/>
          <a:lstStyle/>
          <a:p>
            <a:endParaRPr lang="zh-CN" altLang="en-US" b="1"/>
          </a:p>
        </p:txBody>
      </p:sp>
      <p:sp>
        <p:nvSpPr>
          <p:cNvPr id="73804" name="Freeform 75"/>
          <p:cNvSpPr>
            <a:spLocks noEditPoints="1"/>
          </p:cNvSpPr>
          <p:nvPr/>
        </p:nvSpPr>
        <p:spPr bwMode="auto">
          <a:xfrm>
            <a:off x="530225" y="4848225"/>
            <a:ext cx="104775" cy="95250"/>
          </a:xfrm>
          <a:custGeom>
            <a:avLst/>
            <a:gdLst>
              <a:gd name="T0" fmla="*/ 0 w 66"/>
              <a:gd name="T1" fmla="*/ 0 h 60"/>
              <a:gd name="T2" fmla="*/ 2147483647 w 66"/>
              <a:gd name="T3" fmla="*/ 0 h 60"/>
              <a:gd name="T4" fmla="*/ 2147483647 w 66"/>
              <a:gd name="T5" fmla="*/ 2147483647 h 60"/>
              <a:gd name="T6" fmla="*/ 0 w 66"/>
              <a:gd name="T7" fmla="*/ 2147483647 h 60"/>
              <a:gd name="T8" fmla="*/ 0 w 66"/>
              <a:gd name="T9" fmla="*/ 0 h 60"/>
              <a:gd name="T10" fmla="*/ 0 w 66"/>
              <a:gd name="T11" fmla="*/ 0 h 60"/>
              <a:gd name="T12" fmla="*/ 2147483647 w 66"/>
              <a:gd name="T13" fmla="*/ 0 h 60"/>
              <a:gd name="T14" fmla="*/ 2147483647 w 66"/>
              <a:gd name="T15" fmla="*/ 2147483647 h 60"/>
              <a:gd name="T16" fmla="*/ 0 w 66"/>
              <a:gd name="T17" fmla="*/ 214748364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5" name="Freeform 76"/>
          <p:cNvSpPr>
            <a:spLocks noEditPoints="1"/>
          </p:cNvSpPr>
          <p:nvPr/>
        </p:nvSpPr>
        <p:spPr bwMode="auto">
          <a:xfrm>
            <a:off x="530225" y="4848225"/>
            <a:ext cx="100013" cy="93663"/>
          </a:xfrm>
          <a:custGeom>
            <a:avLst/>
            <a:gdLst>
              <a:gd name="T0" fmla="*/ 0 w 63"/>
              <a:gd name="T1" fmla="*/ 0 h 59"/>
              <a:gd name="T2" fmla="*/ 2147483647 w 63"/>
              <a:gd name="T3" fmla="*/ 0 h 59"/>
              <a:gd name="T4" fmla="*/ 2147483647 w 63"/>
              <a:gd name="T5" fmla="*/ 2147483647 h 59"/>
              <a:gd name="T6" fmla="*/ 0 w 63"/>
              <a:gd name="T7" fmla="*/ 2147483647 h 59"/>
              <a:gd name="T8" fmla="*/ 0 w 63"/>
              <a:gd name="T9" fmla="*/ 0 h 59"/>
              <a:gd name="T10" fmla="*/ 0 w 63"/>
              <a:gd name="T11" fmla="*/ 0 h 59"/>
              <a:gd name="T12" fmla="*/ 2147483647 w 63"/>
              <a:gd name="T13" fmla="*/ 0 h 59"/>
              <a:gd name="T14" fmla="*/ 2147483647 w 63"/>
              <a:gd name="T15" fmla="*/ 2147483647 h 59"/>
              <a:gd name="T16" fmla="*/ 0 w 63"/>
              <a:gd name="T17" fmla="*/ 2147483647 h 59"/>
              <a:gd name="T18" fmla="*/ 0 w 63"/>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9"/>
              <a:gd name="T32" fmla="*/ 63 w 63"/>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9">
                <a:moveTo>
                  <a:pt x="0" y="0"/>
                </a:moveTo>
                <a:lnTo>
                  <a:pt x="63" y="0"/>
                </a:lnTo>
                <a:lnTo>
                  <a:pt x="63"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6" name="Freeform 77"/>
          <p:cNvSpPr>
            <a:spLocks noEditPoints="1"/>
          </p:cNvSpPr>
          <p:nvPr/>
        </p:nvSpPr>
        <p:spPr bwMode="auto">
          <a:xfrm>
            <a:off x="530225" y="4848225"/>
            <a:ext cx="96838" cy="90488"/>
          </a:xfrm>
          <a:custGeom>
            <a:avLst/>
            <a:gdLst>
              <a:gd name="T0" fmla="*/ 0 w 61"/>
              <a:gd name="T1" fmla="*/ 0 h 57"/>
              <a:gd name="T2" fmla="*/ 2147483647 w 61"/>
              <a:gd name="T3" fmla="*/ 0 h 57"/>
              <a:gd name="T4" fmla="*/ 2147483647 w 61"/>
              <a:gd name="T5" fmla="*/ 2147483647 h 57"/>
              <a:gd name="T6" fmla="*/ 0 w 61"/>
              <a:gd name="T7" fmla="*/ 2147483647 h 57"/>
              <a:gd name="T8" fmla="*/ 0 w 61"/>
              <a:gd name="T9" fmla="*/ 0 h 57"/>
              <a:gd name="T10" fmla="*/ 0 w 61"/>
              <a:gd name="T11" fmla="*/ 0 h 57"/>
              <a:gd name="T12" fmla="*/ 2147483647 w 61"/>
              <a:gd name="T13" fmla="*/ 0 h 57"/>
              <a:gd name="T14" fmla="*/ 2147483647 w 61"/>
              <a:gd name="T15" fmla="*/ 2147483647 h 57"/>
              <a:gd name="T16" fmla="*/ 0 w 61"/>
              <a:gd name="T17" fmla="*/ 2147483647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7" name="Freeform 78"/>
          <p:cNvSpPr>
            <a:spLocks noEditPoints="1"/>
          </p:cNvSpPr>
          <p:nvPr/>
        </p:nvSpPr>
        <p:spPr bwMode="auto">
          <a:xfrm>
            <a:off x="530225" y="4848225"/>
            <a:ext cx="92075" cy="84138"/>
          </a:xfrm>
          <a:custGeom>
            <a:avLst/>
            <a:gdLst>
              <a:gd name="T0" fmla="*/ 0 w 58"/>
              <a:gd name="T1" fmla="*/ 0 h 53"/>
              <a:gd name="T2" fmla="*/ 2147483647 w 58"/>
              <a:gd name="T3" fmla="*/ 0 h 53"/>
              <a:gd name="T4" fmla="*/ 2147483647 w 58"/>
              <a:gd name="T5" fmla="*/ 2147483647 h 53"/>
              <a:gd name="T6" fmla="*/ 0 w 58"/>
              <a:gd name="T7" fmla="*/ 2147483647 h 53"/>
              <a:gd name="T8" fmla="*/ 0 w 58"/>
              <a:gd name="T9" fmla="*/ 0 h 53"/>
              <a:gd name="T10" fmla="*/ 0 w 58"/>
              <a:gd name="T11" fmla="*/ 0 h 53"/>
              <a:gd name="T12" fmla="*/ 2147483647 w 58"/>
              <a:gd name="T13" fmla="*/ 0 h 53"/>
              <a:gd name="T14" fmla="*/ 2147483647 w 58"/>
              <a:gd name="T15" fmla="*/ 2147483647 h 53"/>
              <a:gd name="T16" fmla="*/ 0 w 58"/>
              <a:gd name="T17" fmla="*/ 2147483647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8" name="Freeform 79"/>
          <p:cNvSpPr>
            <a:spLocks noEditPoints="1"/>
          </p:cNvSpPr>
          <p:nvPr/>
        </p:nvSpPr>
        <p:spPr bwMode="auto">
          <a:xfrm>
            <a:off x="530225" y="4848225"/>
            <a:ext cx="87313" cy="82550"/>
          </a:xfrm>
          <a:custGeom>
            <a:avLst/>
            <a:gdLst>
              <a:gd name="T0" fmla="*/ 0 w 55"/>
              <a:gd name="T1" fmla="*/ 0 h 52"/>
              <a:gd name="T2" fmla="*/ 2147483647 w 55"/>
              <a:gd name="T3" fmla="*/ 0 h 52"/>
              <a:gd name="T4" fmla="*/ 2147483647 w 55"/>
              <a:gd name="T5" fmla="*/ 2147483647 h 52"/>
              <a:gd name="T6" fmla="*/ 0 w 55"/>
              <a:gd name="T7" fmla="*/ 2147483647 h 52"/>
              <a:gd name="T8" fmla="*/ 0 w 55"/>
              <a:gd name="T9" fmla="*/ 0 h 52"/>
              <a:gd name="T10" fmla="*/ 0 w 55"/>
              <a:gd name="T11" fmla="*/ 0 h 52"/>
              <a:gd name="T12" fmla="*/ 2147483647 w 55"/>
              <a:gd name="T13" fmla="*/ 0 h 52"/>
              <a:gd name="T14" fmla="*/ 2147483647 w 55"/>
              <a:gd name="T15" fmla="*/ 2147483647 h 52"/>
              <a:gd name="T16" fmla="*/ 0 w 55"/>
              <a:gd name="T17" fmla="*/ 2147483647 h 52"/>
              <a:gd name="T18" fmla="*/ 0 w 55"/>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2"/>
              <a:gd name="T32" fmla="*/ 55 w 55"/>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2">
                <a:moveTo>
                  <a:pt x="0" y="0"/>
                </a:moveTo>
                <a:lnTo>
                  <a:pt x="55" y="0"/>
                </a:lnTo>
                <a:lnTo>
                  <a:pt x="55"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09" name="Freeform 80"/>
          <p:cNvSpPr>
            <a:spLocks noEditPoints="1"/>
          </p:cNvSpPr>
          <p:nvPr/>
        </p:nvSpPr>
        <p:spPr bwMode="auto">
          <a:xfrm>
            <a:off x="530225" y="4848225"/>
            <a:ext cx="84138" cy="76200"/>
          </a:xfrm>
          <a:custGeom>
            <a:avLst/>
            <a:gdLst>
              <a:gd name="T0" fmla="*/ 0 w 53"/>
              <a:gd name="T1" fmla="*/ 0 h 48"/>
              <a:gd name="T2" fmla="*/ 2147483647 w 53"/>
              <a:gd name="T3" fmla="*/ 0 h 48"/>
              <a:gd name="T4" fmla="*/ 2147483647 w 53"/>
              <a:gd name="T5" fmla="*/ 2147483647 h 48"/>
              <a:gd name="T6" fmla="*/ 0 w 53"/>
              <a:gd name="T7" fmla="*/ 2147483647 h 48"/>
              <a:gd name="T8" fmla="*/ 0 w 53"/>
              <a:gd name="T9" fmla="*/ 0 h 48"/>
              <a:gd name="T10" fmla="*/ 0 w 53"/>
              <a:gd name="T11" fmla="*/ 0 h 48"/>
              <a:gd name="T12" fmla="*/ 2147483647 w 53"/>
              <a:gd name="T13" fmla="*/ 0 h 48"/>
              <a:gd name="T14" fmla="*/ 2147483647 w 53"/>
              <a:gd name="T15" fmla="*/ 2147483647 h 48"/>
              <a:gd name="T16" fmla="*/ 0 w 53"/>
              <a:gd name="T17" fmla="*/ 21474836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0" name="Freeform 81"/>
          <p:cNvSpPr>
            <a:spLocks noEditPoints="1"/>
          </p:cNvSpPr>
          <p:nvPr/>
        </p:nvSpPr>
        <p:spPr bwMode="auto">
          <a:xfrm>
            <a:off x="530225" y="4848225"/>
            <a:ext cx="79375" cy="74613"/>
          </a:xfrm>
          <a:custGeom>
            <a:avLst/>
            <a:gdLst>
              <a:gd name="T0" fmla="*/ 0 w 50"/>
              <a:gd name="T1" fmla="*/ 0 h 47"/>
              <a:gd name="T2" fmla="*/ 2147483647 w 50"/>
              <a:gd name="T3" fmla="*/ 0 h 47"/>
              <a:gd name="T4" fmla="*/ 2147483647 w 50"/>
              <a:gd name="T5" fmla="*/ 2147483647 h 47"/>
              <a:gd name="T6" fmla="*/ 0 w 50"/>
              <a:gd name="T7" fmla="*/ 2147483647 h 47"/>
              <a:gd name="T8" fmla="*/ 0 w 50"/>
              <a:gd name="T9" fmla="*/ 0 h 47"/>
              <a:gd name="T10" fmla="*/ 0 w 50"/>
              <a:gd name="T11" fmla="*/ 0 h 47"/>
              <a:gd name="T12" fmla="*/ 2147483647 w 50"/>
              <a:gd name="T13" fmla="*/ 0 h 47"/>
              <a:gd name="T14" fmla="*/ 2147483647 w 50"/>
              <a:gd name="T15" fmla="*/ 2147483647 h 47"/>
              <a:gd name="T16" fmla="*/ 0 w 50"/>
              <a:gd name="T17" fmla="*/ 2147483647 h 47"/>
              <a:gd name="T18" fmla="*/ 0 w 50"/>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7"/>
              <a:gd name="T32" fmla="*/ 50 w 50"/>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7">
                <a:moveTo>
                  <a:pt x="0" y="0"/>
                </a:moveTo>
                <a:lnTo>
                  <a:pt x="50" y="0"/>
                </a:lnTo>
                <a:lnTo>
                  <a:pt x="50" y="47"/>
                </a:lnTo>
                <a:lnTo>
                  <a:pt x="0" y="47"/>
                </a:lnTo>
                <a:lnTo>
                  <a:pt x="0" y="0"/>
                </a:lnTo>
                <a:close/>
                <a:moveTo>
                  <a:pt x="0" y="0"/>
                </a:moveTo>
                <a:lnTo>
                  <a:pt x="47" y="0"/>
                </a:lnTo>
                <a:lnTo>
                  <a:pt x="47"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1" name="Freeform 82"/>
          <p:cNvSpPr>
            <a:spLocks noEditPoints="1"/>
          </p:cNvSpPr>
          <p:nvPr/>
        </p:nvSpPr>
        <p:spPr bwMode="auto">
          <a:xfrm>
            <a:off x="530225" y="4848225"/>
            <a:ext cx="74613" cy="71438"/>
          </a:xfrm>
          <a:custGeom>
            <a:avLst/>
            <a:gdLst>
              <a:gd name="T0" fmla="*/ 0 w 47"/>
              <a:gd name="T1" fmla="*/ 0 h 45"/>
              <a:gd name="T2" fmla="*/ 2147483647 w 47"/>
              <a:gd name="T3" fmla="*/ 0 h 45"/>
              <a:gd name="T4" fmla="*/ 2147483647 w 47"/>
              <a:gd name="T5" fmla="*/ 2147483647 h 45"/>
              <a:gd name="T6" fmla="*/ 0 w 47"/>
              <a:gd name="T7" fmla="*/ 2147483647 h 45"/>
              <a:gd name="T8" fmla="*/ 0 w 47"/>
              <a:gd name="T9" fmla="*/ 0 h 45"/>
              <a:gd name="T10" fmla="*/ 0 w 47"/>
              <a:gd name="T11" fmla="*/ 0 h 45"/>
              <a:gd name="T12" fmla="*/ 2147483647 w 47"/>
              <a:gd name="T13" fmla="*/ 0 h 45"/>
              <a:gd name="T14" fmla="*/ 2147483647 w 47"/>
              <a:gd name="T15" fmla="*/ 2147483647 h 45"/>
              <a:gd name="T16" fmla="*/ 0 w 47"/>
              <a:gd name="T17" fmla="*/ 2147483647 h 45"/>
              <a:gd name="T18" fmla="*/ 0 w 4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2" name="Freeform 83"/>
          <p:cNvSpPr>
            <a:spLocks noEditPoints="1"/>
          </p:cNvSpPr>
          <p:nvPr/>
        </p:nvSpPr>
        <p:spPr bwMode="auto">
          <a:xfrm>
            <a:off x="530225" y="4848225"/>
            <a:ext cx="71438" cy="65088"/>
          </a:xfrm>
          <a:custGeom>
            <a:avLst/>
            <a:gdLst>
              <a:gd name="T0" fmla="*/ 0 w 45"/>
              <a:gd name="T1" fmla="*/ 0 h 41"/>
              <a:gd name="T2" fmla="*/ 2147483647 w 45"/>
              <a:gd name="T3" fmla="*/ 0 h 41"/>
              <a:gd name="T4" fmla="*/ 2147483647 w 45"/>
              <a:gd name="T5" fmla="*/ 2147483647 h 41"/>
              <a:gd name="T6" fmla="*/ 0 w 45"/>
              <a:gd name="T7" fmla="*/ 2147483647 h 41"/>
              <a:gd name="T8" fmla="*/ 0 w 45"/>
              <a:gd name="T9" fmla="*/ 0 h 41"/>
              <a:gd name="T10" fmla="*/ 0 w 45"/>
              <a:gd name="T11" fmla="*/ 0 h 41"/>
              <a:gd name="T12" fmla="*/ 2147483647 w 45"/>
              <a:gd name="T13" fmla="*/ 0 h 41"/>
              <a:gd name="T14" fmla="*/ 2147483647 w 45"/>
              <a:gd name="T15" fmla="*/ 2147483647 h 41"/>
              <a:gd name="T16" fmla="*/ 0 w 45"/>
              <a:gd name="T17" fmla="*/ 2147483647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3" name="Freeform 84"/>
          <p:cNvSpPr>
            <a:spLocks noEditPoints="1"/>
          </p:cNvSpPr>
          <p:nvPr/>
        </p:nvSpPr>
        <p:spPr bwMode="auto">
          <a:xfrm>
            <a:off x="530225" y="4848225"/>
            <a:ext cx="66675" cy="63500"/>
          </a:xfrm>
          <a:custGeom>
            <a:avLst/>
            <a:gdLst>
              <a:gd name="T0" fmla="*/ 0 w 42"/>
              <a:gd name="T1" fmla="*/ 0 h 40"/>
              <a:gd name="T2" fmla="*/ 2147483647 w 42"/>
              <a:gd name="T3" fmla="*/ 0 h 40"/>
              <a:gd name="T4" fmla="*/ 2147483647 w 42"/>
              <a:gd name="T5" fmla="*/ 2147483647 h 40"/>
              <a:gd name="T6" fmla="*/ 0 w 42"/>
              <a:gd name="T7" fmla="*/ 2147483647 h 40"/>
              <a:gd name="T8" fmla="*/ 0 w 42"/>
              <a:gd name="T9" fmla="*/ 0 h 40"/>
              <a:gd name="T10" fmla="*/ 0 w 42"/>
              <a:gd name="T11" fmla="*/ 0 h 40"/>
              <a:gd name="T12" fmla="*/ 2147483647 w 42"/>
              <a:gd name="T13" fmla="*/ 0 h 40"/>
              <a:gd name="T14" fmla="*/ 2147483647 w 42"/>
              <a:gd name="T15" fmla="*/ 2147483647 h 40"/>
              <a:gd name="T16" fmla="*/ 0 w 42"/>
              <a:gd name="T17" fmla="*/ 2147483647 h 40"/>
              <a:gd name="T18" fmla="*/ 0 w 42"/>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0" y="0"/>
                </a:moveTo>
                <a:lnTo>
                  <a:pt x="39" y="0"/>
                </a:lnTo>
                <a:lnTo>
                  <a:pt x="39"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4" name="Freeform 85"/>
          <p:cNvSpPr>
            <a:spLocks noEditPoints="1"/>
          </p:cNvSpPr>
          <p:nvPr/>
        </p:nvSpPr>
        <p:spPr bwMode="auto">
          <a:xfrm>
            <a:off x="530225" y="4848225"/>
            <a:ext cx="61913" cy="57150"/>
          </a:xfrm>
          <a:custGeom>
            <a:avLst/>
            <a:gdLst>
              <a:gd name="T0" fmla="*/ 0 w 39"/>
              <a:gd name="T1" fmla="*/ 0 h 36"/>
              <a:gd name="T2" fmla="*/ 2147483647 w 39"/>
              <a:gd name="T3" fmla="*/ 0 h 36"/>
              <a:gd name="T4" fmla="*/ 2147483647 w 39"/>
              <a:gd name="T5" fmla="*/ 2147483647 h 36"/>
              <a:gd name="T6" fmla="*/ 0 w 39"/>
              <a:gd name="T7" fmla="*/ 2147483647 h 36"/>
              <a:gd name="T8" fmla="*/ 0 w 39"/>
              <a:gd name="T9" fmla="*/ 0 h 36"/>
              <a:gd name="T10" fmla="*/ 0 w 39"/>
              <a:gd name="T11" fmla="*/ 0 h 36"/>
              <a:gd name="T12" fmla="*/ 2147483647 w 39"/>
              <a:gd name="T13" fmla="*/ 0 h 36"/>
              <a:gd name="T14" fmla="*/ 2147483647 w 39"/>
              <a:gd name="T15" fmla="*/ 2147483647 h 36"/>
              <a:gd name="T16" fmla="*/ 0 w 39"/>
              <a:gd name="T17" fmla="*/ 2147483647 h 36"/>
              <a:gd name="T18" fmla="*/ 0 w 39"/>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6"/>
              <a:gd name="T32" fmla="*/ 39 w 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6">
                <a:moveTo>
                  <a:pt x="0" y="0"/>
                </a:moveTo>
                <a:lnTo>
                  <a:pt x="39" y="0"/>
                </a:lnTo>
                <a:lnTo>
                  <a:pt x="39" y="36"/>
                </a:lnTo>
                <a:lnTo>
                  <a:pt x="0" y="36"/>
                </a:lnTo>
                <a:lnTo>
                  <a:pt x="0" y="0"/>
                </a:lnTo>
                <a:close/>
                <a:moveTo>
                  <a:pt x="0" y="0"/>
                </a:moveTo>
                <a:lnTo>
                  <a:pt x="37" y="0"/>
                </a:lnTo>
                <a:lnTo>
                  <a:pt x="37"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5" name="Freeform 86"/>
          <p:cNvSpPr>
            <a:spLocks noEditPoints="1"/>
          </p:cNvSpPr>
          <p:nvPr/>
        </p:nvSpPr>
        <p:spPr bwMode="auto">
          <a:xfrm>
            <a:off x="530225" y="4848225"/>
            <a:ext cx="58738" cy="55563"/>
          </a:xfrm>
          <a:custGeom>
            <a:avLst/>
            <a:gdLst>
              <a:gd name="T0" fmla="*/ 0 w 37"/>
              <a:gd name="T1" fmla="*/ 0 h 35"/>
              <a:gd name="T2" fmla="*/ 2147483647 w 37"/>
              <a:gd name="T3" fmla="*/ 0 h 35"/>
              <a:gd name="T4" fmla="*/ 2147483647 w 37"/>
              <a:gd name="T5" fmla="*/ 2147483647 h 35"/>
              <a:gd name="T6" fmla="*/ 0 w 37"/>
              <a:gd name="T7" fmla="*/ 2147483647 h 35"/>
              <a:gd name="T8" fmla="*/ 0 w 37"/>
              <a:gd name="T9" fmla="*/ 0 h 35"/>
              <a:gd name="T10" fmla="*/ 0 w 37"/>
              <a:gd name="T11" fmla="*/ 0 h 35"/>
              <a:gd name="T12" fmla="*/ 2147483647 w 37"/>
              <a:gd name="T13" fmla="*/ 0 h 35"/>
              <a:gd name="T14" fmla="*/ 2147483647 w 37"/>
              <a:gd name="T15" fmla="*/ 2147483647 h 35"/>
              <a:gd name="T16" fmla="*/ 0 w 37"/>
              <a:gd name="T17" fmla="*/ 2147483647 h 35"/>
              <a:gd name="T18" fmla="*/ 0 w 37"/>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0" y="0"/>
                </a:moveTo>
                <a:lnTo>
                  <a:pt x="34" y="0"/>
                </a:lnTo>
                <a:lnTo>
                  <a:pt x="34"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6" name="Freeform 87"/>
          <p:cNvSpPr>
            <a:spLocks noEditPoints="1"/>
          </p:cNvSpPr>
          <p:nvPr/>
        </p:nvSpPr>
        <p:spPr bwMode="auto">
          <a:xfrm>
            <a:off x="530225" y="4848225"/>
            <a:ext cx="53975" cy="52388"/>
          </a:xfrm>
          <a:custGeom>
            <a:avLst/>
            <a:gdLst>
              <a:gd name="T0" fmla="*/ 0 w 34"/>
              <a:gd name="T1" fmla="*/ 0 h 33"/>
              <a:gd name="T2" fmla="*/ 2147483647 w 34"/>
              <a:gd name="T3" fmla="*/ 0 h 33"/>
              <a:gd name="T4" fmla="*/ 2147483647 w 34"/>
              <a:gd name="T5" fmla="*/ 2147483647 h 33"/>
              <a:gd name="T6" fmla="*/ 0 w 34"/>
              <a:gd name="T7" fmla="*/ 2147483647 h 33"/>
              <a:gd name="T8" fmla="*/ 0 w 34"/>
              <a:gd name="T9" fmla="*/ 0 h 33"/>
              <a:gd name="T10" fmla="*/ 0 w 34"/>
              <a:gd name="T11" fmla="*/ 0 h 33"/>
              <a:gd name="T12" fmla="*/ 2147483647 w 34"/>
              <a:gd name="T13" fmla="*/ 0 h 33"/>
              <a:gd name="T14" fmla="*/ 2147483647 w 34"/>
              <a:gd name="T15" fmla="*/ 2147483647 h 33"/>
              <a:gd name="T16" fmla="*/ 0 w 34"/>
              <a:gd name="T17" fmla="*/ 2147483647 h 33"/>
              <a:gd name="T18" fmla="*/ 0 w 34"/>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0" y="0"/>
                </a:moveTo>
                <a:lnTo>
                  <a:pt x="31" y="0"/>
                </a:lnTo>
                <a:lnTo>
                  <a:pt x="31"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7" name="Freeform 88"/>
          <p:cNvSpPr>
            <a:spLocks noEditPoints="1"/>
          </p:cNvSpPr>
          <p:nvPr/>
        </p:nvSpPr>
        <p:spPr bwMode="auto">
          <a:xfrm>
            <a:off x="530225" y="4848225"/>
            <a:ext cx="49213" cy="46038"/>
          </a:xfrm>
          <a:custGeom>
            <a:avLst/>
            <a:gdLst>
              <a:gd name="T0" fmla="*/ 0 w 31"/>
              <a:gd name="T1" fmla="*/ 0 h 29"/>
              <a:gd name="T2" fmla="*/ 2147483647 w 31"/>
              <a:gd name="T3" fmla="*/ 0 h 29"/>
              <a:gd name="T4" fmla="*/ 2147483647 w 31"/>
              <a:gd name="T5" fmla="*/ 2147483647 h 29"/>
              <a:gd name="T6" fmla="*/ 0 w 31"/>
              <a:gd name="T7" fmla="*/ 2147483647 h 29"/>
              <a:gd name="T8" fmla="*/ 0 w 31"/>
              <a:gd name="T9" fmla="*/ 0 h 29"/>
              <a:gd name="T10" fmla="*/ 0 w 31"/>
              <a:gd name="T11" fmla="*/ 0 h 29"/>
              <a:gd name="T12" fmla="*/ 2147483647 w 31"/>
              <a:gd name="T13" fmla="*/ 0 h 29"/>
              <a:gd name="T14" fmla="*/ 2147483647 w 31"/>
              <a:gd name="T15" fmla="*/ 2147483647 h 29"/>
              <a:gd name="T16" fmla="*/ 0 w 31"/>
              <a:gd name="T17" fmla="*/ 2147483647 h 29"/>
              <a:gd name="T18" fmla="*/ 0 w 3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9"/>
              <a:gd name="T32" fmla="*/ 31 w 31"/>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9">
                <a:moveTo>
                  <a:pt x="0" y="0"/>
                </a:moveTo>
                <a:lnTo>
                  <a:pt x="31" y="0"/>
                </a:lnTo>
                <a:lnTo>
                  <a:pt x="31"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8" name="Freeform 89"/>
          <p:cNvSpPr>
            <a:spLocks noEditPoints="1"/>
          </p:cNvSpPr>
          <p:nvPr/>
        </p:nvSpPr>
        <p:spPr bwMode="auto">
          <a:xfrm>
            <a:off x="530225" y="4848225"/>
            <a:ext cx="46038" cy="44450"/>
          </a:xfrm>
          <a:custGeom>
            <a:avLst/>
            <a:gdLst>
              <a:gd name="T0" fmla="*/ 0 w 29"/>
              <a:gd name="T1" fmla="*/ 0 h 28"/>
              <a:gd name="T2" fmla="*/ 2147483647 w 29"/>
              <a:gd name="T3" fmla="*/ 0 h 28"/>
              <a:gd name="T4" fmla="*/ 2147483647 w 29"/>
              <a:gd name="T5" fmla="*/ 2147483647 h 28"/>
              <a:gd name="T6" fmla="*/ 0 w 29"/>
              <a:gd name="T7" fmla="*/ 2147483647 h 28"/>
              <a:gd name="T8" fmla="*/ 0 w 29"/>
              <a:gd name="T9" fmla="*/ 0 h 28"/>
              <a:gd name="T10" fmla="*/ 0 w 29"/>
              <a:gd name="T11" fmla="*/ 0 h 28"/>
              <a:gd name="T12" fmla="*/ 2147483647 w 29"/>
              <a:gd name="T13" fmla="*/ 0 h 28"/>
              <a:gd name="T14" fmla="*/ 2147483647 w 29"/>
              <a:gd name="T15" fmla="*/ 2147483647 h 28"/>
              <a:gd name="T16" fmla="*/ 0 w 29"/>
              <a:gd name="T17" fmla="*/ 2147483647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19" name="Freeform 90"/>
          <p:cNvSpPr>
            <a:spLocks noEditPoints="1"/>
          </p:cNvSpPr>
          <p:nvPr/>
        </p:nvSpPr>
        <p:spPr bwMode="auto">
          <a:xfrm>
            <a:off x="530225" y="4848225"/>
            <a:ext cx="41275" cy="38100"/>
          </a:xfrm>
          <a:custGeom>
            <a:avLst/>
            <a:gdLst>
              <a:gd name="T0" fmla="*/ 0 w 26"/>
              <a:gd name="T1" fmla="*/ 0 h 24"/>
              <a:gd name="T2" fmla="*/ 2147483647 w 26"/>
              <a:gd name="T3" fmla="*/ 0 h 24"/>
              <a:gd name="T4" fmla="*/ 2147483647 w 26"/>
              <a:gd name="T5" fmla="*/ 2147483647 h 24"/>
              <a:gd name="T6" fmla="*/ 0 w 26"/>
              <a:gd name="T7" fmla="*/ 2147483647 h 24"/>
              <a:gd name="T8" fmla="*/ 0 w 26"/>
              <a:gd name="T9" fmla="*/ 0 h 24"/>
              <a:gd name="T10" fmla="*/ 0 w 26"/>
              <a:gd name="T11" fmla="*/ 0 h 24"/>
              <a:gd name="T12" fmla="*/ 2147483647 w 26"/>
              <a:gd name="T13" fmla="*/ 0 h 24"/>
              <a:gd name="T14" fmla="*/ 2147483647 w 26"/>
              <a:gd name="T15" fmla="*/ 2147483647 h 24"/>
              <a:gd name="T16" fmla="*/ 0 w 26"/>
              <a:gd name="T17" fmla="*/ 2147483647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3" y="0"/>
                </a:lnTo>
                <a:lnTo>
                  <a:pt x="23"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0" name="Freeform 91"/>
          <p:cNvSpPr>
            <a:spLocks noEditPoints="1"/>
          </p:cNvSpPr>
          <p:nvPr/>
        </p:nvSpPr>
        <p:spPr bwMode="auto">
          <a:xfrm>
            <a:off x="530225" y="4848225"/>
            <a:ext cx="36513" cy="36513"/>
          </a:xfrm>
          <a:custGeom>
            <a:avLst/>
            <a:gdLst>
              <a:gd name="T0" fmla="*/ 0 w 23"/>
              <a:gd name="T1" fmla="*/ 0 h 23"/>
              <a:gd name="T2" fmla="*/ 2147483647 w 23"/>
              <a:gd name="T3" fmla="*/ 0 h 23"/>
              <a:gd name="T4" fmla="*/ 2147483647 w 23"/>
              <a:gd name="T5" fmla="*/ 2147483647 h 23"/>
              <a:gd name="T6" fmla="*/ 0 w 23"/>
              <a:gd name="T7" fmla="*/ 2147483647 h 23"/>
              <a:gd name="T8" fmla="*/ 0 w 23"/>
              <a:gd name="T9" fmla="*/ 0 h 23"/>
              <a:gd name="T10" fmla="*/ 0 w 23"/>
              <a:gd name="T11" fmla="*/ 0 h 23"/>
              <a:gd name="T12" fmla="*/ 2147483647 w 23"/>
              <a:gd name="T13" fmla="*/ 0 h 23"/>
              <a:gd name="T14" fmla="*/ 2147483647 w 23"/>
              <a:gd name="T15" fmla="*/ 2147483647 h 23"/>
              <a:gd name="T16" fmla="*/ 0 w 23"/>
              <a:gd name="T17" fmla="*/ 2147483647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1" name="Freeform 92"/>
          <p:cNvSpPr>
            <a:spLocks noEditPoints="1"/>
          </p:cNvSpPr>
          <p:nvPr/>
        </p:nvSpPr>
        <p:spPr bwMode="auto">
          <a:xfrm>
            <a:off x="530225" y="4848225"/>
            <a:ext cx="33338" cy="33338"/>
          </a:xfrm>
          <a:custGeom>
            <a:avLst/>
            <a:gdLst>
              <a:gd name="T0" fmla="*/ 0 w 21"/>
              <a:gd name="T1" fmla="*/ 0 h 21"/>
              <a:gd name="T2" fmla="*/ 2147483647 w 21"/>
              <a:gd name="T3" fmla="*/ 0 h 21"/>
              <a:gd name="T4" fmla="*/ 2147483647 w 21"/>
              <a:gd name="T5" fmla="*/ 2147483647 h 21"/>
              <a:gd name="T6" fmla="*/ 0 w 21"/>
              <a:gd name="T7" fmla="*/ 2147483647 h 21"/>
              <a:gd name="T8" fmla="*/ 0 w 21"/>
              <a:gd name="T9" fmla="*/ 0 h 21"/>
              <a:gd name="T10" fmla="*/ 0 w 21"/>
              <a:gd name="T11" fmla="*/ 0 h 21"/>
              <a:gd name="T12" fmla="*/ 2147483647 w 21"/>
              <a:gd name="T13" fmla="*/ 0 h 21"/>
              <a:gd name="T14" fmla="*/ 2147483647 w 21"/>
              <a:gd name="T15" fmla="*/ 2147483647 h 21"/>
              <a:gd name="T16" fmla="*/ 0 w 21"/>
              <a:gd name="T17" fmla="*/ 214748364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2" name="Freeform 93"/>
          <p:cNvSpPr>
            <a:spLocks noEditPoints="1"/>
          </p:cNvSpPr>
          <p:nvPr/>
        </p:nvSpPr>
        <p:spPr bwMode="auto">
          <a:xfrm>
            <a:off x="530225" y="4848225"/>
            <a:ext cx="28575" cy="26988"/>
          </a:xfrm>
          <a:custGeom>
            <a:avLst/>
            <a:gdLst>
              <a:gd name="T0" fmla="*/ 0 w 18"/>
              <a:gd name="T1" fmla="*/ 0 h 17"/>
              <a:gd name="T2" fmla="*/ 2147483647 w 18"/>
              <a:gd name="T3" fmla="*/ 0 h 17"/>
              <a:gd name="T4" fmla="*/ 2147483647 w 18"/>
              <a:gd name="T5" fmla="*/ 2147483647 h 17"/>
              <a:gd name="T6" fmla="*/ 0 w 18"/>
              <a:gd name="T7" fmla="*/ 2147483647 h 17"/>
              <a:gd name="T8" fmla="*/ 0 w 18"/>
              <a:gd name="T9" fmla="*/ 0 h 17"/>
              <a:gd name="T10" fmla="*/ 0 w 18"/>
              <a:gd name="T11" fmla="*/ 0 h 17"/>
              <a:gd name="T12" fmla="*/ 2147483647 w 18"/>
              <a:gd name="T13" fmla="*/ 0 h 17"/>
              <a:gd name="T14" fmla="*/ 2147483647 w 18"/>
              <a:gd name="T15" fmla="*/ 2147483647 h 17"/>
              <a:gd name="T16" fmla="*/ 0 w 18"/>
              <a:gd name="T17" fmla="*/ 2147483647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3" name="Freeform 94"/>
          <p:cNvSpPr>
            <a:spLocks noEditPoints="1"/>
          </p:cNvSpPr>
          <p:nvPr/>
        </p:nvSpPr>
        <p:spPr bwMode="auto">
          <a:xfrm>
            <a:off x="530225" y="4848225"/>
            <a:ext cx="25400" cy="25400"/>
          </a:xfrm>
          <a:custGeom>
            <a:avLst/>
            <a:gdLst>
              <a:gd name="T0" fmla="*/ 0 w 16"/>
              <a:gd name="T1" fmla="*/ 0 h 16"/>
              <a:gd name="T2" fmla="*/ 2147483647 w 16"/>
              <a:gd name="T3" fmla="*/ 0 h 16"/>
              <a:gd name="T4" fmla="*/ 2147483647 w 16"/>
              <a:gd name="T5" fmla="*/ 2147483647 h 16"/>
              <a:gd name="T6" fmla="*/ 0 w 16"/>
              <a:gd name="T7" fmla="*/ 2147483647 h 16"/>
              <a:gd name="T8" fmla="*/ 0 w 16"/>
              <a:gd name="T9" fmla="*/ 0 h 16"/>
              <a:gd name="T10" fmla="*/ 0 w 16"/>
              <a:gd name="T11" fmla="*/ 0 h 16"/>
              <a:gd name="T12" fmla="*/ 2147483647 w 16"/>
              <a:gd name="T13" fmla="*/ 0 h 16"/>
              <a:gd name="T14" fmla="*/ 2147483647 w 16"/>
              <a:gd name="T15" fmla="*/ 2147483647 h 16"/>
              <a:gd name="T16" fmla="*/ 0 w 16"/>
              <a:gd name="T17" fmla="*/ 2147483647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4" name="Freeform 95"/>
          <p:cNvSpPr>
            <a:spLocks noEditPoints="1"/>
          </p:cNvSpPr>
          <p:nvPr/>
        </p:nvSpPr>
        <p:spPr bwMode="auto">
          <a:xfrm>
            <a:off x="530225" y="4848225"/>
            <a:ext cx="20638" cy="19050"/>
          </a:xfrm>
          <a:custGeom>
            <a:avLst/>
            <a:gdLst>
              <a:gd name="T0" fmla="*/ 0 w 13"/>
              <a:gd name="T1" fmla="*/ 0 h 12"/>
              <a:gd name="T2" fmla="*/ 2147483647 w 13"/>
              <a:gd name="T3" fmla="*/ 0 h 12"/>
              <a:gd name="T4" fmla="*/ 2147483647 w 13"/>
              <a:gd name="T5" fmla="*/ 2147483647 h 12"/>
              <a:gd name="T6" fmla="*/ 0 w 13"/>
              <a:gd name="T7" fmla="*/ 2147483647 h 12"/>
              <a:gd name="T8" fmla="*/ 0 w 13"/>
              <a:gd name="T9" fmla="*/ 0 h 12"/>
              <a:gd name="T10" fmla="*/ 0 w 13"/>
              <a:gd name="T11" fmla="*/ 0 h 12"/>
              <a:gd name="T12" fmla="*/ 2147483647 w 13"/>
              <a:gd name="T13" fmla="*/ 0 h 12"/>
              <a:gd name="T14" fmla="*/ 2147483647 w 13"/>
              <a:gd name="T15" fmla="*/ 2147483647 h 12"/>
              <a:gd name="T16" fmla="*/ 0 w 13"/>
              <a:gd name="T17" fmla="*/ 2147483647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5" name="Freeform 96"/>
          <p:cNvSpPr>
            <a:spLocks noEditPoints="1"/>
          </p:cNvSpPr>
          <p:nvPr/>
        </p:nvSpPr>
        <p:spPr bwMode="auto">
          <a:xfrm>
            <a:off x="530225" y="4848225"/>
            <a:ext cx="15875" cy="15875"/>
          </a:xfrm>
          <a:custGeom>
            <a:avLst/>
            <a:gdLst>
              <a:gd name="T0" fmla="*/ 0 w 10"/>
              <a:gd name="T1" fmla="*/ 0 h 10"/>
              <a:gd name="T2" fmla="*/ 2147483647 w 10"/>
              <a:gd name="T3" fmla="*/ 0 h 10"/>
              <a:gd name="T4" fmla="*/ 2147483647 w 10"/>
              <a:gd name="T5" fmla="*/ 2147483647 h 10"/>
              <a:gd name="T6" fmla="*/ 0 w 10"/>
              <a:gd name="T7" fmla="*/ 2147483647 h 10"/>
              <a:gd name="T8" fmla="*/ 0 w 10"/>
              <a:gd name="T9" fmla="*/ 0 h 10"/>
              <a:gd name="T10" fmla="*/ 0 w 10"/>
              <a:gd name="T11" fmla="*/ 0 h 10"/>
              <a:gd name="T12" fmla="*/ 2147483647 w 10"/>
              <a:gd name="T13" fmla="*/ 0 h 10"/>
              <a:gd name="T14" fmla="*/ 2147483647 w 10"/>
              <a:gd name="T15" fmla="*/ 2147483647 h 10"/>
              <a:gd name="T16" fmla="*/ 0 w 10"/>
              <a:gd name="T17" fmla="*/ 214748364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6" name="Freeform 97"/>
          <p:cNvSpPr>
            <a:spLocks noEditPoints="1"/>
          </p:cNvSpPr>
          <p:nvPr/>
        </p:nvSpPr>
        <p:spPr bwMode="auto">
          <a:xfrm>
            <a:off x="530225" y="4848225"/>
            <a:ext cx="12700" cy="14288"/>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0 w 8"/>
              <a:gd name="T11" fmla="*/ 0 h 9"/>
              <a:gd name="T12" fmla="*/ 2147483647 w 8"/>
              <a:gd name="T13" fmla="*/ 0 h 9"/>
              <a:gd name="T14" fmla="*/ 2147483647 w 8"/>
              <a:gd name="T15" fmla="*/ 2147483647 h 9"/>
              <a:gd name="T16" fmla="*/ 0 w 8"/>
              <a:gd name="T17" fmla="*/ 2147483647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7" name="Freeform 98"/>
          <p:cNvSpPr>
            <a:spLocks noEditPoints="1"/>
          </p:cNvSpPr>
          <p:nvPr/>
        </p:nvSpPr>
        <p:spPr bwMode="auto">
          <a:xfrm>
            <a:off x="530225" y="4848225"/>
            <a:ext cx="7938" cy="7938"/>
          </a:xfrm>
          <a:custGeom>
            <a:avLst/>
            <a:gdLst>
              <a:gd name="T0" fmla="*/ 0 w 5"/>
              <a:gd name="T1" fmla="*/ 0 h 5"/>
              <a:gd name="T2" fmla="*/ 2147483647 w 5"/>
              <a:gd name="T3" fmla="*/ 0 h 5"/>
              <a:gd name="T4" fmla="*/ 2147483647 w 5"/>
              <a:gd name="T5" fmla="*/ 2147483647 h 5"/>
              <a:gd name="T6" fmla="*/ 0 w 5"/>
              <a:gd name="T7" fmla="*/ 2147483647 h 5"/>
              <a:gd name="T8" fmla="*/ 0 w 5"/>
              <a:gd name="T9" fmla="*/ 0 h 5"/>
              <a:gd name="T10" fmla="*/ 0 w 5"/>
              <a:gd name="T11" fmla="*/ 0 h 5"/>
              <a:gd name="T12" fmla="*/ 2147483647 w 5"/>
              <a:gd name="T13" fmla="*/ 0 h 5"/>
              <a:gd name="T14" fmla="*/ 2147483647 w 5"/>
              <a:gd name="T15" fmla="*/ 2147483647 h 5"/>
              <a:gd name="T16" fmla="*/ 0 w 5"/>
              <a:gd name="T17" fmla="*/ 2147483647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8" name="Freeform 99"/>
          <p:cNvSpPr>
            <a:spLocks noEditPoints="1"/>
          </p:cNvSpPr>
          <p:nvPr/>
        </p:nvSpPr>
        <p:spPr bwMode="auto">
          <a:xfrm>
            <a:off x="530225" y="4848225"/>
            <a:ext cx="3175" cy="6350"/>
          </a:xfrm>
          <a:custGeom>
            <a:avLst/>
            <a:gdLst>
              <a:gd name="T0" fmla="*/ 0 w 2"/>
              <a:gd name="T1" fmla="*/ 0 h 4"/>
              <a:gd name="T2" fmla="*/ 2147483647 w 2"/>
              <a:gd name="T3" fmla="*/ 0 h 4"/>
              <a:gd name="T4" fmla="*/ 2147483647 w 2"/>
              <a:gd name="T5" fmla="*/ 2147483647 h 4"/>
              <a:gd name="T6" fmla="*/ 0 w 2"/>
              <a:gd name="T7" fmla="*/ 2147483647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29" name="Rectangle 100"/>
          <p:cNvSpPr>
            <a:spLocks noChangeArrowheads="1"/>
          </p:cNvSpPr>
          <p:nvPr/>
        </p:nvSpPr>
        <p:spPr bwMode="auto">
          <a:xfrm>
            <a:off x="530225" y="4848225"/>
            <a:ext cx="1047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3830" name="Freeform 101"/>
          <p:cNvSpPr>
            <a:spLocks noEditPoints="1"/>
          </p:cNvSpPr>
          <p:nvPr/>
        </p:nvSpPr>
        <p:spPr bwMode="auto">
          <a:xfrm>
            <a:off x="530225" y="4848225"/>
            <a:ext cx="104775" cy="95250"/>
          </a:xfrm>
          <a:custGeom>
            <a:avLst/>
            <a:gdLst>
              <a:gd name="T0" fmla="*/ 0 w 66"/>
              <a:gd name="T1" fmla="*/ 0 h 60"/>
              <a:gd name="T2" fmla="*/ 2147483647 w 66"/>
              <a:gd name="T3" fmla="*/ 0 h 60"/>
              <a:gd name="T4" fmla="*/ 2147483647 w 66"/>
              <a:gd name="T5" fmla="*/ 2147483647 h 60"/>
              <a:gd name="T6" fmla="*/ 0 w 66"/>
              <a:gd name="T7" fmla="*/ 2147483647 h 60"/>
              <a:gd name="T8" fmla="*/ 0 w 66"/>
              <a:gd name="T9" fmla="*/ 0 h 60"/>
              <a:gd name="T10" fmla="*/ 0 w 66"/>
              <a:gd name="T11" fmla="*/ 0 h 60"/>
              <a:gd name="T12" fmla="*/ 2147483647 w 66"/>
              <a:gd name="T13" fmla="*/ 0 h 60"/>
              <a:gd name="T14" fmla="*/ 2147483647 w 66"/>
              <a:gd name="T15" fmla="*/ 2147483647 h 60"/>
              <a:gd name="T16" fmla="*/ 0 w 66"/>
              <a:gd name="T17" fmla="*/ 214748364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1" name="Freeform 102"/>
          <p:cNvSpPr>
            <a:spLocks noEditPoints="1"/>
          </p:cNvSpPr>
          <p:nvPr/>
        </p:nvSpPr>
        <p:spPr bwMode="auto">
          <a:xfrm>
            <a:off x="530225" y="4848225"/>
            <a:ext cx="100013" cy="93663"/>
          </a:xfrm>
          <a:custGeom>
            <a:avLst/>
            <a:gdLst>
              <a:gd name="T0" fmla="*/ 0 w 63"/>
              <a:gd name="T1" fmla="*/ 0 h 59"/>
              <a:gd name="T2" fmla="*/ 2147483647 w 63"/>
              <a:gd name="T3" fmla="*/ 0 h 59"/>
              <a:gd name="T4" fmla="*/ 2147483647 w 63"/>
              <a:gd name="T5" fmla="*/ 2147483647 h 59"/>
              <a:gd name="T6" fmla="*/ 0 w 63"/>
              <a:gd name="T7" fmla="*/ 2147483647 h 59"/>
              <a:gd name="T8" fmla="*/ 0 w 63"/>
              <a:gd name="T9" fmla="*/ 0 h 59"/>
              <a:gd name="T10" fmla="*/ 0 w 63"/>
              <a:gd name="T11" fmla="*/ 0 h 59"/>
              <a:gd name="T12" fmla="*/ 2147483647 w 63"/>
              <a:gd name="T13" fmla="*/ 0 h 59"/>
              <a:gd name="T14" fmla="*/ 2147483647 w 63"/>
              <a:gd name="T15" fmla="*/ 2147483647 h 59"/>
              <a:gd name="T16" fmla="*/ 0 w 63"/>
              <a:gd name="T17" fmla="*/ 2147483647 h 59"/>
              <a:gd name="T18" fmla="*/ 0 w 63"/>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9"/>
              <a:gd name="T32" fmla="*/ 63 w 63"/>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9">
                <a:moveTo>
                  <a:pt x="0" y="0"/>
                </a:moveTo>
                <a:lnTo>
                  <a:pt x="63" y="0"/>
                </a:lnTo>
                <a:lnTo>
                  <a:pt x="63"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2" name="Freeform 103"/>
          <p:cNvSpPr>
            <a:spLocks noEditPoints="1"/>
          </p:cNvSpPr>
          <p:nvPr/>
        </p:nvSpPr>
        <p:spPr bwMode="auto">
          <a:xfrm>
            <a:off x="530225" y="4848225"/>
            <a:ext cx="96838" cy="90488"/>
          </a:xfrm>
          <a:custGeom>
            <a:avLst/>
            <a:gdLst>
              <a:gd name="T0" fmla="*/ 0 w 61"/>
              <a:gd name="T1" fmla="*/ 0 h 57"/>
              <a:gd name="T2" fmla="*/ 2147483647 w 61"/>
              <a:gd name="T3" fmla="*/ 0 h 57"/>
              <a:gd name="T4" fmla="*/ 2147483647 w 61"/>
              <a:gd name="T5" fmla="*/ 2147483647 h 57"/>
              <a:gd name="T6" fmla="*/ 0 w 61"/>
              <a:gd name="T7" fmla="*/ 2147483647 h 57"/>
              <a:gd name="T8" fmla="*/ 0 w 61"/>
              <a:gd name="T9" fmla="*/ 0 h 57"/>
              <a:gd name="T10" fmla="*/ 0 w 61"/>
              <a:gd name="T11" fmla="*/ 0 h 57"/>
              <a:gd name="T12" fmla="*/ 2147483647 w 61"/>
              <a:gd name="T13" fmla="*/ 0 h 57"/>
              <a:gd name="T14" fmla="*/ 2147483647 w 61"/>
              <a:gd name="T15" fmla="*/ 2147483647 h 57"/>
              <a:gd name="T16" fmla="*/ 0 w 61"/>
              <a:gd name="T17" fmla="*/ 2147483647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3" name="Freeform 104"/>
          <p:cNvSpPr>
            <a:spLocks noEditPoints="1"/>
          </p:cNvSpPr>
          <p:nvPr/>
        </p:nvSpPr>
        <p:spPr bwMode="auto">
          <a:xfrm>
            <a:off x="530225" y="4848225"/>
            <a:ext cx="92075" cy="84138"/>
          </a:xfrm>
          <a:custGeom>
            <a:avLst/>
            <a:gdLst>
              <a:gd name="T0" fmla="*/ 0 w 58"/>
              <a:gd name="T1" fmla="*/ 0 h 53"/>
              <a:gd name="T2" fmla="*/ 2147483647 w 58"/>
              <a:gd name="T3" fmla="*/ 0 h 53"/>
              <a:gd name="T4" fmla="*/ 2147483647 w 58"/>
              <a:gd name="T5" fmla="*/ 2147483647 h 53"/>
              <a:gd name="T6" fmla="*/ 0 w 58"/>
              <a:gd name="T7" fmla="*/ 2147483647 h 53"/>
              <a:gd name="T8" fmla="*/ 0 w 58"/>
              <a:gd name="T9" fmla="*/ 0 h 53"/>
              <a:gd name="T10" fmla="*/ 0 w 58"/>
              <a:gd name="T11" fmla="*/ 0 h 53"/>
              <a:gd name="T12" fmla="*/ 2147483647 w 58"/>
              <a:gd name="T13" fmla="*/ 0 h 53"/>
              <a:gd name="T14" fmla="*/ 2147483647 w 58"/>
              <a:gd name="T15" fmla="*/ 2147483647 h 53"/>
              <a:gd name="T16" fmla="*/ 0 w 58"/>
              <a:gd name="T17" fmla="*/ 2147483647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4" name="Freeform 105"/>
          <p:cNvSpPr>
            <a:spLocks noEditPoints="1"/>
          </p:cNvSpPr>
          <p:nvPr/>
        </p:nvSpPr>
        <p:spPr bwMode="auto">
          <a:xfrm>
            <a:off x="530225" y="4848225"/>
            <a:ext cx="87313" cy="82550"/>
          </a:xfrm>
          <a:custGeom>
            <a:avLst/>
            <a:gdLst>
              <a:gd name="T0" fmla="*/ 0 w 55"/>
              <a:gd name="T1" fmla="*/ 0 h 52"/>
              <a:gd name="T2" fmla="*/ 2147483647 w 55"/>
              <a:gd name="T3" fmla="*/ 0 h 52"/>
              <a:gd name="T4" fmla="*/ 2147483647 w 55"/>
              <a:gd name="T5" fmla="*/ 2147483647 h 52"/>
              <a:gd name="T6" fmla="*/ 0 w 55"/>
              <a:gd name="T7" fmla="*/ 2147483647 h 52"/>
              <a:gd name="T8" fmla="*/ 0 w 55"/>
              <a:gd name="T9" fmla="*/ 0 h 52"/>
              <a:gd name="T10" fmla="*/ 0 w 55"/>
              <a:gd name="T11" fmla="*/ 0 h 52"/>
              <a:gd name="T12" fmla="*/ 2147483647 w 55"/>
              <a:gd name="T13" fmla="*/ 0 h 52"/>
              <a:gd name="T14" fmla="*/ 2147483647 w 55"/>
              <a:gd name="T15" fmla="*/ 2147483647 h 52"/>
              <a:gd name="T16" fmla="*/ 0 w 55"/>
              <a:gd name="T17" fmla="*/ 2147483647 h 52"/>
              <a:gd name="T18" fmla="*/ 0 w 55"/>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2"/>
              <a:gd name="T32" fmla="*/ 55 w 55"/>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2">
                <a:moveTo>
                  <a:pt x="0" y="0"/>
                </a:moveTo>
                <a:lnTo>
                  <a:pt x="55" y="0"/>
                </a:lnTo>
                <a:lnTo>
                  <a:pt x="55"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5" name="Freeform 106"/>
          <p:cNvSpPr>
            <a:spLocks noEditPoints="1"/>
          </p:cNvSpPr>
          <p:nvPr/>
        </p:nvSpPr>
        <p:spPr bwMode="auto">
          <a:xfrm>
            <a:off x="530225" y="4848225"/>
            <a:ext cx="84138" cy="76200"/>
          </a:xfrm>
          <a:custGeom>
            <a:avLst/>
            <a:gdLst>
              <a:gd name="T0" fmla="*/ 0 w 53"/>
              <a:gd name="T1" fmla="*/ 0 h 48"/>
              <a:gd name="T2" fmla="*/ 2147483647 w 53"/>
              <a:gd name="T3" fmla="*/ 0 h 48"/>
              <a:gd name="T4" fmla="*/ 2147483647 w 53"/>
              <a:gd name="T5" fmla="*/ 2147483647 h 48"/>
              <a:gd name="T6" fmla="*/ 0 w 53"/>
              <a:gd name="T7" fmla="*/ 2147483647 h 48"/>
              <a:gd name="T8" fmla="*/ 0 w 53"/>
              <a:gd name="T9" fmla="*/ 0 h 48"/>
              <a:gd name="T10" fmla="*/ 0 w 53"/>
              <a:gd name="T11" fmla="*/ 0 h 48"/>
              <a:gd name="T12" fmla="*/ 2147483647 w 53"/>
              <a:gd name="T13" fmla="*/ 0 h 48"/>
              <a:gd name="T14" fmla="*/ 2147483647 w 53"/>
              <a:gd name="T15" fmla="*/ 2147483647 h 48"/>
              <a:gd name="T16" fmla="*/ 0 w 53"/>
              <a:gd name="T17" fmla="*/ 21474836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6" name="Freeform 107"/>
          <p:cNvSpPr>
            <a:spLocks noEditPoints="1"/>
          </p:cNvSpPr>
          <p:nvPr/>
        </p:nvSpPr>
        <p:spPr bwMode="auto">
          <a:xfrm>
            <a:off x="530225" y="4848225"/>
            <a:ext cx="79375" cy="74613"/>
          </a:xfrm>
          <a:custGeom>
            <a:avLst/>
            <a:gdLst>
              <a:gd name="T0" fmla="*/ 0 w 50"/>
              <a:gd name="T1" fmla="*/ 0 h 47"/>
              <a:gd name="T2" fmla="*/ 2147483647 w 50"/>
              <a:gd name="T3" fmla="*/ 0 h 47"/>
              <a:gd name="T4" fmla="*/ 2147483647 w 50"/>
              <a:gd name="T5" fmla="*/ 2147483647 h 47"/>
              <a:gd name="T6" fmla="*/ 0 w 50"/>
              <a:gd name="T7" fmla="*/ 2147483647 h 47"/>
              <a:gd name="T8" fmla="*/ 0 w 50"/>
              <a:gd name="T9" fmla="*/ 0 h 47"/>
              <a:gd name="T10" fmla="*/ 0 w 50"/>
              <a:gd name="T11" fmla="*/ 0 h 47"/>
              <a:gd name="T12" fmla="*/ 2147483647 w 50"/>
              <a:gd name="T13" fmla="*/ 0 h 47"/>
              <a:gd name="T14" fmla="*/ 2147483647 w 50"/>
              <a:gd name="T15" fmla="*/ 2147483647 h 47"/>
              <a:gd name="T16" fmla="*/ 0 w 50"/>
              <a:gd name="T17" fmla="*/ 2147483647 h 47"/>
              <a:gd name="T18" fmla="*/ 0 w 50"/>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7"/>
              <a:gd name="T32" fmla="*/ 50 w 50"/>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7">
                <a:moveTo>
                  <a:pt x="0" y="0"/>
                </a:moveTo>
                <a:lnTo>
                  <a:pt x="50" y="0"/>
                </a:lnTo>
                <a:lnTo>
                  <a:pt x="50" y="47"/>
                </a:lnTo>
                <a:lnTo>
                  <a:pt x="0" y="47"/>
                </a:lnTo>
                <a:lnTo>
                  <a:pt x="0" y="0"/>
                </a:lnTo>
                <a:close/>
                <a:moveTo>
                  <a:pt x="0" y="0"/>
                </a:moveTo>
                <a:lnTo>
                  <a:pt x="47" y="0"/>
                </a:lnTo>
                <a:lnTo>
                  <a:pt x="47"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7" name="Freeform 108"/>
          <p:cNvSpPr>
            <a:spLocks noEditPoints="1"/>
          </p:cNvSpPr>
          <p:nvPr/>
        </p:nvSpPr>
        <p:spPr bwMode="auto">
          <a:xfrm>
            <a:off x="530225" y="4848225"/>
            <a:ext cx="74613" cy="71438"/>
          </a:xfrm>
          <a:custGeom>
            <a:avLst/>
            <a:gdLst>
              <a:gd name="T0" fmla="*/ 0 w 47"/>
              <a:gd name="T1" fmla="*/ 0 h 45"/>
              <a:gd name="T2" fmla="*/ 2147483647 w 47"/>
              <a:gd name="T3" fmla="*/ 0 h 45"/>
              <a:gd name="T4" fmla="*/ 2147483647 w 47"/>
              <a:gd name="T5" fmla="*/ 2147483647 h 45"/>
              <a:gd name="T6" fmla="*/ 0 w 47"/>
              <a:gd name="T7" fmla="*/ 2147483647 h 45"/>
              <a:gd name="T8" fmla="*/ 0 w 47"/>
              <a:gd name="T9" fmla="*/ 0 h 45"/>
              <a:gd name="T10" fmla="*/ 0 w 47"/>
              <a:gd name="T11" fmla="*/ 0 h 45"/>
              <a:gd name="T12" fmla="*/ 2147483647 w 47"/>
              <a:gd name="T13" fmla="*/ 0 h 45"/>
              <a:gd name="T14" fmla="*/ 2147483647 w 47"/>
              <a:gd name="T15" fmla="*/ 2147483647 h 45"/>
              <a:gd name="T16" fmla="*/ 0 w 47"/>
              <a:gd name="T17" fmla="*/ 2147483647 h 45"/>
              <a:gd name="T18" fmla="*/ 0 w 4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8" name="Freeform 109"/>
          <p:cNvSpPr>
            <a:spLocks noEditPoints="1"/>
          </p:cNvSpPr>
          <p:nvPr/>
        </p:nvSpPr>
        <p:spPr bwMode="auto">
          <a:xfrm>
            <a:off x="530225" y="4848225"/>
            <a:ext cx="71438" cy="65088"/>
          </a:xfrm>
          <a:custGeom>
            <a:avLst/>
            <a:gdLst>
              <a:gd name="T0" fmla="*/ 0 w 45"/>
              <a:gd name="T1" fmla="*/ 0 h 41"/>
              <a:gd name="T2" fmla="*/ 2147483647 w 45"/>
              <a:gd name="T3" fmla="*/ 0 h 41"/>
              <a:gd name="T4" fmla="*/ 2147483647 w 45"/>
              <a:gd name="T5" fmla="*/ 2147483647 h 41"/>
              <a:gd name="T6" fmla="*/ 0 w 45"/>
              <a:gd name="T7" fmla="*/ 2147483647 h 41"/>
              <a:gd name="T8" fmla="*/ 0 w 45"/>
              <a:gd name="T9" fmla="*/ 0 h 41"/>
              <a:gd name="T10" fmla="*/ 0 w 45"/>
              <a:gd name="T11" fmla="*/ 0 h 41"/>
              <a:gd name="T12" fmla="*/ 2147483647 w 45"/>
              <a:gd name="T13" fmla="*/ 0 h 41"/>
              <a:gd name="T14" fmla="*/ 2147483647 w 45"/>
              <a:gd name="T15" fmla="*/ 2147483647 h 41"/>
              <a:gd name="T16" fmla="*/ 0 w 45"/>
              <a:gd name="T17" fmla="*/ 2147483647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39" name="Freeform 110"/>
          <p:cNvSpPr>
            <a:spLocks noEditPoints="1"/>
          </p:cNvSpPr>
          <p:nvPr/>
        </p:nvSpPr>
        <p:spPr bwMode="auto">
          <a:xfrm>
            <a:off x="530225" y="4848225"/>
            <a:ext cx="66675" cy="63500"/>
          </a:xfrm>
          <a:custGeom>
            <a:avLst/>
            <a:gdLst>
              <a:gd name="T0" fmla="*/ 0 w 42"/>
              <a:gd name="T1" fmla="*/ 0 h 40"/>
              <a:gd name="T2" fmla="*/ 2147483647 w 42"/>
              <a:gd name="T3" fmla="*/ 0 h 40"/>
              <a:gd name="T4" fmla="*/ 2147483647 w 42"/>
              <a:gd name="T5" fmla="*/ 2147483647 h 40"/>
              <a:gd name="T6" fmla="*/ 0 w 42"/>
              <a:gd name="T7" fmla="*/ 2147483647 h 40"/>
              <a:gd name="T8" fmla="*/ 0 w 42"/>
              <a:gd name="T9" fmla="*/ 0 h 40"/>
              <a:gd name="T10" fmla="*/ 0 w 42"/>
              <a:gd name="T11" fmla="*/ 0 h 40"/>
              <a:gd name="T12" fmla="*/ 2147483647 w 42"/>
              <a:gd name="T13" fmla="*/ 0 h 40"/>
              <a:gd name="T14" fmla="*/ 2147483647 w 42"/>
              <a:gd name="T15" fmla="*/ 2147483647 h 40"/>
              <a:gd name="T16" fmla="*/ 0 w 42"/>
              <a:gd name="T17" fmla="*/ 2147483647 h 40"/>
              <a:gd name="T18" fmla="*/ 0 w 42"/>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0" y="0"/>
                </a:moveTo>
                <a:lnTo>
                  <a:pt x="39" y="0"/>
                </a:lnTo>
                <a:lnTo>
                  <a:pt x="39"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0" name="Freeform 111"/>
          <p:cNvSpPr>
            <a:spLocks noEditPoints="1"/>
          </p:cNvSpPr>
          <p:nvPr/>
        </p:nvSpPr>
        <p:spPr bwMode="auto">
          <a:xfrm>
            <a:off x="530225" y="4848225"/>
            <a:ext cx="61913" cy="57150"/>
          </a:xfrm>
          <a:custGeom>
            <a:avLst/>
            <a:gdLst>
              <a:gd name="T0" fmla="*/ 0 w 39"/>
              <a:gd name="T1" fmla="*/ 0 h 36"/>
              <a:gd name="T2" fmla="*/ 2147483647 w 39"/>
              <a:gd name="T3" fmla="*/ 0 h 36"/>
              <a:gd name="T4" fmla="*/ 2147483647 w 39"/>
              <a:gd name="T5" fmla="*/ 2147483647 h 36"/>
              <a:gd name="T6" fmla="*/ 0 w 39"/>
              <a:gd name="T7" fmla="*/ 2147483647 h 36"/>
              <a:gd name="T8" fmla="*/ 0 w 39"/>
              <a:gd name="T9" fmla="*/ 0 h 36"/>
              <a:gd name="T10" fmla="*/ 0 w 39"/>
              <a:gd name="T11" fmla="*/ 0 h 36"/>
              <a:gd name="T12" fmla="*/ 2147483647 w 39"/>
              <a:gd name="T13" fmla="*/ 0 h 36"/>
              <a:gd name="T14" fmla="*/ 2147483647 w 39"/>
              <a:gd name="T15" fmla="*/ 2147483647 h 36"/>
              <a:gd name="T16" fmla="*/ 0 w 39"/>
              <a:gd name="T17" fmla="*/ 2147483647 h 36"/>
              <a:gd name="T18" fmla="*/ 0 w 39"/>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6"/>
              <a:gd name="T32" fmla="*/ 39 w 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6">
                <a:moveTo>
                  <a:pt x="0" y="0"/>
                </a:moveTo>
                <a:lnTo>
                  <a:pt x="39" y="0"/>
                </a:lnTo>
                <a:lnTo>
                  <a:pt x="39" y="36"/>
                </a:lnTo>
                <a:lnTo>
                  <a:pt x="0" y="36"/>
                </a:lnTo>
                <a:lnTo>
                  <a:pt x="0" y="0"/>
                </a:lnTo>
                <a:close/>
                <a:moveTo>
                  <a:pt x="0" y="0"/>
                </a:moveTo>
                <a:lnTo>
                  <a:pt x="37" y="0"/>
                </a:lnTo>
                <a:lnTo>
                  <a:pt x="37"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1" name="Freeform 112"/>
          <p:cNvSpPr>
            <a:spLocks noEditPoints="1"/>
          </p:cNvSpPr>
          <p:nvPr/>
        </p:nvSpPr>
        <p:spPr bwMode="auto">
          <a:xfrm>
            <a:off x="530225" y="4848225"/>
            <a:ext cx="58738" cy="55563"/>
          </a:xfrm>
          <a:custGeom>
            <a:avLst/>
            <a:gdLst>
              <a:gd name="T0" fmla="*/ 0 w 37"/>
              <a:gd name="T1" fmla="*/ 0 h 35"/>
              <a:gd name="T2" fmla="*/ 2147483647 w 37"/>
              <a:gd name="T3" fmla="*/ 0 h 35"/>
              <a:gd name="T4" fmla="*/ 2147483647 w 37"/>
              <a:gd name="T5" fmla="*/ 2147483647 h 35"/>
              <a:gd name="T6" fmla="*/ 0 w 37"/>
              <a:gd name="T7" fmla="*/ 2147483647 h 35"/>
              <a:gd name="T8" fmla="*/ 0 w 37"/>
              <a:gd name="T9" fmla="*/ 0 h 35"/>
              <a:gd name="T10" fmla="*/ 0 w 37"/>
              <a:gd name="T11" fmla="*/ 0 h 35"/>
              <a:gd name="T12" fmla="*/ 2147483647 w 37"/>
              <a:gd name="T13" fmla="*/ 0 h 35"/>
              <a:gd name="T14" fmla="*/ 2147483647 w 37"/>
              <a:gd name="T15" fmla="*/ 2147483647 h 35"/>
              <a:gd name="T16" fmla="*/ 0 w 37"/>
              <a:gd name="T17" fmla="*/ 2147483647 h 35"/>
              <a:gd name="T18" fmla="*/ 0 w 37"/>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0" y="0"/>
                </a:moveTo>
                <a:lnTo>
                  <a:pt x="34" y="0"/>
                </a:lnTo>
                <a:lnTo>
                  <a:pt x="34"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2" name="Freeform 113"/>
          <p:cNvSpPr>
            <a:spLocks noEditPoints="1"/>
          </p:cNvSpPr>
          <p:nvPr/>
        </p:nvSpPr>
        <p:spPr bwMode="auto">
          <a:xfrm>
            <a:off x="530225" y="4848225"/>
            <a:ext cx="53975" cy="52388"/>
          </a:xfrm>
          <a:custGeom>
            <a:avLst/>
            <a:gdLst>
              <a:gd name="T0" fmla="*/ 0 w 34"/>
              <a:gd name="T1" fmla="*/ 0 h 33"/>
              <a:gd name="T2" fmla="*/ 2147483647 w 34"/>
              <a:gd name="T3" fmla="*/ 0 h 33"/>
              <a:gd name="T4" fmla="*/ 2147483647 w 34"/>
              <a:gd name="T5" fmla="*/ 2147483647 h 33"/>
              <a:gd name="T6" fmla="*/ 0 w 34"/>
              <a:gd name="T7" fmla="*/ 2147483647 h 33"/>
              <a:gd name="T8" fmla="*/ 0 w 34"/>
              <a:gd name="T9" fmla="*/ 0 h 33"/>
              <a:gd name="T10" fmla="*/ 0 w 34"/>
              <a:gd name="T11" fmla="*/ 0 h 33"/>
              <a:gd name="T12" fmla="*/ 2147483647 w 34"/>
              <a:gd name="T13" fmla="*/ 0 h 33"/>
              <a:gd name="T14" fmla="*/ 2147483647 w 34"/>
              <a:gd name="T15" fmla="*/ 2147483647 h 33"/>
              <a:gd name="T16" fmla="*/ 0 w 34"/>
              <a:gd name="T17" fmla="*/ 2147483647 h 33"/>
              <a:gd name="T18" fmla="*/ 0 w 34"/>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0" y="0"/>
                </a:moveTo>
                <a:lnTo>
                  <a:pt x="31" y="0"/>
                </a:lnTo>
                <a:lnTo>
                  <a:pt x="31"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3" name="Freeform 114"/>
          <p:cNvSpPr>
            <a:spLocks noEditPoints="1"/>
          </p:cNvSpPr>
          <p:nvPr/>
        </p:nvSpPr>
        <p:spPr bwMode="auto">
          <a:xfrm>
            <a:off x="530225" y="4848225"/>
            <a:ext cx="49213" cy="46038"/>
          </a:xfrm>
          <a:custGeom>
            <a:avLst/>
            <a:gdLst>
              <a:gd name="T0" fmla="*/ 0 w 31"/>
              <a:gd name="T1" fmla="*/ 0 h 29"/>
              <a:gd name="T2" fmla="*/ 2147483647 w 31"/>
              <a:gd name="T3" fmla="*/ 0 h 29"/>
              <a:gd name="T4" fmla="*/ 2147483647 w 31"/>
              <a:gd name="T5" fmla="*/ 2147483647 h 29"/>
              <a:gd name="T6" fmla="*/ 0 w 31"/>
              <a:gd name="T7" fmla="*/ 2147483647 h 29"/>
              <a:gd name="T8" fmla="*/ 0 w 31"/>
              <a:gd name="T9" fmla="*/ 0 h 29"/>
              <a:gd name="T10" fmla="*/ 0 w 31"/>
              <a:gd name="T11" fmla="*/ 0 h 29"/>
              <a:gd name="T12" fmla="*/ 2147483647 w 31"/>
              <a:gd name="T13" fmla="*/ 0 h 29"/>
              <a:gd name="T14" fmla="*/ 2147483647 w 31"/>
              <a:gd name="T15" fmla="*/ 2147483647 h 29"/>
              <a:gd name="T16" fmla="*/ 0 w 31"/>
              <a:gd name="T17" fmla="*/ 2147483647 h 29"/>
              <a:gd name="T18" fmla="*/ 0 w 3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9"/>
              <a:gd name="T32" fmla="*/ 31 w 31"/>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9">
                <a:moveTo>
                  <a:pt x="0" y="0"/>
                </a:moveTo>
                <a:lnTo>
                  <a:pt x="31" y="0"/>
                </a:lnTo>
                <a:lnTo>
                  <a:pt x="31"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4" name="Freeform 115"/>
          <p:cNvSpPr>
            <a:spLocks noEditPoints="1"/>
          </p:cNvSpPr>
          <p:nvPr/>
        </p:nvSpPr>
        <p:spPr bwMode="auto">
          <a:xfrm>
            <a:off x="530225" y="4848225"/>
            <a:ext cx="46038" cy="44450"/>
          </a:xfrm>
          <a:custGeom>
            <a:avLst/>
            <a:gdLst>
              <a:gd name="T0" fmla="*/ 0 w 29"/>
              <a:gd name="T1" fmla="*/ 0 h 28"/>
              <a:gd name="T2" fmla="*/ 2147483647 w 29"/>
              <a:gd name="T3" fmla="*/ 0 h 28"/>
              <a:gd name="T4" fmla="*/ 2147483647 w 29"/>
              <a:gd name="T5" fmla="*/ 2147483647 h 28"/>
              <a:gd name="T6" fmla="*/ 0 w 29"/>
              <a:gd name="T7" fmla="*/ 2147483647 h 28"/>
              <a:gd name="T8" fmla="*/ 0 w 29"/>
              <a:gd name="T9" fmla="*/ 0 h 28"/>
              <a:gd name="T10" fmla="*/ 0 w 29"/>
              <a:gd name="T11" fmla="*/ 0 h 28"/>
              <a:gd name="T12" fmla="*/ 2147483647 w 29"/>
              <a:gd name="T13" fmla="*/ 0 h 28"/>
              <a:gd name="T14" fmla="*/ 2147483647 w 29"/>
              <a:gd name="T15" fmla="*/ 2147483647 h 28"/>
              <a:gd name="T16" fmla="*/ 0 w 29"/>
              <a:gd name="T17" fmla="*/ 2147483647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5" name="Freeform 116"/>
          <p:cNvSpPr>
            <a:spLocks noEditPoints="1"/>
          </p:cNvSpPr>
          <p:nvPr/>
        </p:nvSpPr>
        <p:spPr bwMode="auto">
          <a:xfrm>
            <a:off x="530225" y="4848225"/>
            <a:ext cx="41275" cy="38100"/>
          </a:xfrm>
          <a:custGeom>
            <a:avLst/>
            <a:gdLst>
              <a:gd name="T0" fmla="*/ 0 w 26"/>
              <a:gd name="T1" fmla="*/ 0 h 24"/>
              <a:gd name="T2" fmla="*/ 2147483647 w 26"/>
              <a:gd name="T3" fmla="*/ 0 h 24"/>
              <a:gd name="T4" fmla="*/ 2147483647 w 26"/>
              <a:gd name="T5" fmla="*/ 2147483647 h 24"/>
              <a:gd name="T6" fmla="*/ 0 w 26"/>
              <a:gd name="T7" fmla="*/ 2147483647 h 24"/>
              <a:gd name="T8" fmla="*/ 0 w 26"/>
              <a:gd name="T9" fmla="*/ 0 h 24"/>
              <a:gd name="T10" fmla="*/ 0 w 26"/>
              <a:gd name="T11" fmla="*/ 0 h 24"/>
              <a:gd name="T12" fmla="*/ 2147483647 w 26"/>
              <a:gd name="T13" fmla="*/ 0 h 24"/>
              <a:gd name="T14" fmla="*/ 2147483647 w 26"/>
              <a:gd name="T15" fmla="*/ 2147483647 h 24"/>
              <a:gd name="T16" fmla="*/ 0 w 26"/>
              <a:gd name="T17" fmla="*/ 2147483647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3" y="0"/>
                </a:lnTo>
                <a:lnTo>
                  <a:pt x="23"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6" name="Freeform 117"/>
          <p:cNvSpPr>
            <a:spLocks noEditPoints="1"/>
          </p:cNvSpPr>
          <p:nvPr/>
        </p:nvSpPr>
        <p:spPr bwMode="auto">
          <a:xfrm>
            <a:off x="530225" y="4848225"/>
            <a:ext cx="36513" cy="36513"/>
          </a:xfrm>
          <a:custGeom>
            <a:avLst/>
            <a:gdLst>
              <a:gd name="T0" fmla="*/ 0 w 23"/>
              <a:gd name="T1" fmla="*/ 0 h 23"/>
              <a:gd name="T2" fmla="*/ 2147483647 w 23"/>
              <a:gd name="T3" fmla="*/ 0 h 23"/>
              <a:gd name="T4" fmla="*/ 2147483647 w 23"/>
              <a:gd name="T5" fmla="*/ 2147483647 h 23"/>
              <a:gd name="T6" fmla="*/ 0 w 23"/>
              <a:gd name="T7" fmla="*/ 2147483647 h 23"/>
              <a:gd name="T8" fmla="*/ 0 w 23"/>
              <a:gd name="T9" fmla="*/ 0 h 23"/>
              <a:gd name="T10" fmla="*/ 0 w 23"/>
              <a:gd name="T11" fmla="*/ 0 h 23"/>
              <a:gd name="T12" fmla="*/ 2147483647 w 23"/>
              <a:gd name="T13" fmla="*/ 0 h 23"/>
              <a:gd name="T14" fmla="*/ 2147483647 w 23"/>
              <a:gd name="T15" fmla="*/ 2147483647 h 23"/>
              <a:gd name="T16" fmla="*/ 0 w 23"/>
              <a:gd name="T17" fmla="*/ 2147483647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7" name="Freeform 118"/>
          <p:cNvSpPr>
            <a:spLocks noEditPoints="1"/>
          </p:cNvSpPr>
          <p:nvPr/>
        </p:nvSpPr>
        <p:spPr bwMode="auto">
          <a:xfrm>
            <a:off x="530225" y="4848225"/>
            <a:ext cx="33338" cy="33338"/>
          </a:xfrm>
          <a:custGeom>
            <a:avLst/>
            <a:gdLst>
              <a:gd name="T0" fmla="*/ 0 w 21"/>
              <a:gd name="T1" fmla="*/ 0 h 21"/>
              <a:gd name="T2" fmla="*/ 2147483647 w 21"/>
              <a:gd name="T3" fmla="*/ 0 h 21"/>
              <a:gd name="T4" fmla="*/ 2147483647 w 21"/>
              <a:gd name="T5" fmla="*/ 2147483647 h 21"/>
              <a:gd name="T6" fmla="*/ 0 w 21"/>
              <a:gd name="T7" fmla="*/ 2147483647 h 21"/>
              <a:gd name="T8" fmla="*/ 0 w 21"/>
              <a:gd name="T9" fmla="*/ 0 h 21"/>
              <a:gd name="T10" fmla="*/ 0 w 21"/>
              <a:gd name="T11" fmla="*/ 0 h 21"/>
              <a:gd name="T12" fmla="*/ 2147483647 w 21"/>
              <a:gd name="T13" fmla="*/ 0 h 21"/>
              <a:gd name="T14" fmla="*/ 2147483647 w 21"/>
              <a:gd name="T15" fmla="*/ 2147483647 h 21"/>
              <a:gd name="T16" fmla="*/ 0 w 21"/>
              <a:gd name="T17" fmla="*/ 214748364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8" name="Freeform 119"/>
          <p:cNvSpPr>
            <a:spLocks noEditPoints="1"/>
          </p:cNvSpPr>
          <p:nvPr/>
        </p:nvSpPr>
        <p:spPr bwMode="auto">
          <a:xfrm>
            <a:off x="530225" y="4848225"/>
            <a:ext cx="28575" cy="26988"/>
          </a:xfrm>
          <a:custGeom>
            <a:avLst/>
            <a:gdLst>
              <a:gd name="T0" fmla="*/ 0 w 18"/>
              <a:gd name="T1" fmla="*/ 0 h 17"/>
              <a:gd name="T2" fmla="*/ 2147483647 w 18"/>
              <a:gd name="T3" fmla="*/ 0 h 17"/>
              <a:gd name="T4" fmla="*/ 2147483647 w 18"/>
              <a:gd name="T5" fmla="*/ 2147483647 h 17"/>
              <a:gd name="T6" fmla="*/ 0 w 18"/>
              <a:gd name="T7" fmla="*/ 2147483647 h 17"/>
              <a:gd name="T8" fmla="*/ 0 w 18"/>
              <a:gd name="T9" fmla="*/ 0 h 17"/>
              <a:gd name="T10" fmla="*/ 0 w 18"/>
              <a:gd name="T11" fmla="*/ 0 h 17"/>
              <a:gd name="T12" fmla="*/ 2147483647 w 18"/>
              <a:gd name="T13" fmla="*/ 0 h 17"/>
              <a:gd name="T14" fmla="*/ 2147483647 w 18"/>
              <a:gd name="T15" fmla="*/ 2147483647 h 17"/>
              <a:gd name="T16" fmla="*/ 0 w 18"/>
              <a:gd name="T17" fmla="*/ 2147483647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49" name="Freeform 120"/>
          <p:cNvSpPr>
            <a:spLocks noEditPoints="1"/>
          </p:cNvSpPr>
          <p:nvPr/>
        </p:nvSpPr>
        <p:spPr bwMode="auto">
          <a:xfrm>
            <a:off x="530225" y="4848225"/>
            <a:ext cx="25400" cy="25400"/>
          </a:xfrm>
          <a:custGeom>
            <a:avLst/>
            <a:gdLst>
              <a:gd name="T0" fmla="*/ 0 w 16"/>
              <a:gd name="T1" fmla="*/ 0 h 16"/>
              <a:gd name="T2" fmla="*/ 2147483647 w 16"/>
              <a:gd name="T3" fmla="*/ 0 h 16"/>
              <a:gd name="T4" fmla="*/ 2147483647 w 16"/>
              <a:gd name="T5" fmla="*/ 2147483647 h 16"/>
              <a:gd name="T6" fmla="*/ 0 w 16"/>
              <a:gd name="T7" fmla="*/ 2147483647 h 16"/>
              <a:gd name="T8" fmla="*/ 0 w 16"/>
              <a:gd name="T9" fmla="*/ 0 h 16"/>
              <a:gd name="T10" fmla="*/ 0 w 16"/>
              <a:gd name="T11" fmla="*/ 0 h 16"/>
              <a:gd name="T12" fmla="*/ 2147483647 w 16"/>
              <a:gd name="T13" fmla="*/ 0 h 16"/>
              <a:gd name="T14" fmla="*/ 2147483647 w 16"/>
              <a:gd name="T15" fmla="*/ 2147483647 h 16"/>
              <a:gd name="T16" fmla="*/ 0 w 16"/>
              <a:gd name="T17" fmla="*/ 2147483647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0" name="Freeform 121"/>
          <p:cNvSpPr>
            <a:spLocks noEditPoints="1"/>
          </p:cNvSpPr>
          <p:nvPr/>
        </p:nvSpPr>
        <p:spPr bwMode="auto">
          <a:xfrm>
            <a:off x="530225" y="4848225"/>
            <a:ext cx="20638" cy="19050"/>
          </a:xfrm>
          <a:custGeom>
            <a:avLst/>
            <a:gdLst>
              <a:gd name="T0" fmla="*/ 0 w 13"/>
              <a:gd name="T1" fmla="*/ 0 h 12"/>
              <a:gd name="T2" fmla="*/ 2147483647 w 13"/>
              <a:gd name="T3" fmla="*/ 0 h 12"/>
              <a:gd name="T4" fmla="*/ 2147483647 w 13"/>
              <a:gd name="T5" fmla="*/ 2147483647 h 12"/>
              <a:gd name="T6" fmla="*/ 0 w 13"/>
              <a:gd name="T7" fmla="*/ 2147483647 h 12"/>
              <a:gd name="T8" fmla="*/ 0 w 13"/>
              <a:gd name="T9" fmla="*/ 0 h 12"/>
              <a:gd name="T10" fmla="*/ 0 w 13"/>
              <a:gd name="T11" fmla="*/ 0 h 12"/>
              <a:gd name="T12" fmla="*/ 2147483647 w 13"/>
              <a:gd name="T13" fmla="*/ 0 h 12"/>
              <a:gd name="T14" fmla="*/ 2147483647 w 13"/>
              <a:gd name="T15" fmla="*/ 2147483647 h 12"/>
              <a:gd name="T16" fmla="*/ 0 w 13"/>
              <a:gd name="T17" fmla="*/ 2147483647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1" name="Freeform 122"/>
          <p:cNvSpPr>
            <a:spLocks noEditPoints="1"/>
          </p:cNvSpPr>
          <p:nvPr/>
        </p:nvSpPr>
        <p:spPr bwMode="auto">
          <a:xfrm>
            <a:off x="530225" y="4848225"/>
            <a:ext cx="15875" cy="15875"/>
          </a:xfrm>
          <a:custGeom>
            <a:avLst/>
            <a:gdLst>
              <a:gd name="T0" fmla="*/ 0 w 10"/>
              <a:gd name="T1" fmla="*/ 0 h 10"/>
              <a:gd name="T2" fmla="*/ 2147483647 w 10"/>
              <a:gd name="T3" fmla="*/ 0 h 10"/>
              <a:gd name="T4" fmla="*/ 2147483647 w 10"/>
              <a:gd name="T5" fmla="*/ 2147483647 h 10"/>
              <a:gd name="T6" fmla="*/ 0 w 10"/>
              <a:gd name="T7" fmla="*/ 2147483647 h 10"/>
              <a:gd name="T8" fmla="*/ 0 w 10"/>
              <a:gd name="T9" fmla="*/ 0 h 10"/>
              <a:gd name="T10" fmla="*/ 0 w 10"/>
              <a:gd name="T11" fmla="*/ 0 h 10"/>
              <a:gd name="T12" fmla="*/ 2147483647 w 10"/>
              <a:gd name="T13" fmla="*/ 0 h 10"/>
              <a:gd name="T14" fmla="*/ 2147483647 w 10"/>
              <a:gd name="T15" fmla="*/ 2147483647 h 10"/>
              <a:gd name="T16" fmla="*/ 0 w 10"/>
              <a:gd name="T17" fmla="*/ 214748364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2" name="Freeform 123"/>
          <p:cNvSpPr>
            <a:spLocks noEditPoints="1"/>
          </p:cNvSpPr>
          <p:nvPr/>
        </p:nvSpPr>
        <p:spPr bwMode="auto">
          <a:xfrm>
            <a:off x="530225" y="4848225"/>
            <a:ext cx="12700" cy="14288"/>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0 w 8"/>
              <a:gd name="T11" fmla="*/ 0 h 9"/>
              <a:gd name="T12" fmla="*/ 2147483647 w 8"/>
              <a:gd name="T13" fmla="*/ 0 h 9"/>
              <a:gd name="T14" fmla="*/ 2147483647 w 8"/>
              <a:gd name="T15" fmla="*/ 2147483647 h 9"/>
              <a:gd name="T16" fmla="*/ 0 w 8"/>
              <a:gd name="T17" fmla="*/ 2147483647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3" name="Freeform 124"/>
          <p:cNvSpPr>
            <a:spLocks noEditPoints="1"/>
          </p:cNvSpPr>
          <p:nvPr/>
        </p:nvSpPr>
        <p:spPr bwMode="auto">
          <a:xfrm>
            <a:off x="530225" y="4848225"/>
            <a:ext cx="7938" cy="7938"/>
          </a:xfrm>
          <a:custGeom>
            <a:avLst/>
            <a:gdLst>
              <a:gd name="T0" fmla="*/ 0 w 5"/>
              <a:gd name="T1" fmla="*/ 0 h 5"/>
              <a:gd name="T2" fmla="*/ 2147483647 w 5"/>
              <a:gd name="T3" fmla="*/ 0 h 5"/>
              <a:gd name="T4" fmla="*/ 2147483647 w 5"/>
              <a:gd name="T5" fmla="*/ 2147483647 h 5"/>
              <a:gd name="T6" fmla="*/ 0 w 5"/>
              <a:gd name="T7" fmla="*/ 2147483647 h 5"/>
              <a:gd name="T8" fmla="*/ 0 w 5"/>
              <a:gd name="T9" fmla="*/ 0 h 5"/>
              <a:gd name="T10" fmla="*/ 0 w 5"/>
              <a:gd name="T11" fmla="*/ 0 h 5"/>
              <a:gd name="T12" fmla="*/ 2147483647 w 5"/>
              <a:gd name="T13" fmla="*/ 0 h 5"/>
              <a:gd name="T14" fmla="*/ 2147483647 w 5"/>
              <a:gd name="T15" fmla="*/ 2147483647 h 5"/>
              <a:gd name="T16" fmla="*/ 0 w 5"/>
              <a:gd name="T17" fmla="*/ 2147483647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4" name="Freeform 125"/>
          <p:cNvSpPr>
            <a:spLocks noEditPoints="1"/>
          </p:cNvSpPr>
          <p:nvPr/>
        </p:nvSpPr>
        <p:spPr bwMode="auto">
          <a:xfrm>
            <a:off x="530225" y="4848225"/>
            <a:ext cx="3175" cy="6350"/>
          </a:xfrm>
          <a:custGeom>
            <a:avLst/>
            <a:gdLst>
              <a:gd name="T0" fmla="*/ 0 w 2"/>
              <a:gd name="T1" fmla="*/ 0 h 4"/>
              <a:gd name="T2" fmla="*/ 2147483647 w 2"/>
              <a:gd name="T3" fmla="*/ 0 h 4"/>
              <a:gd name="T4" fmla="*/ 2147483647 w 2"/>
              <a:gd name="T5" fmla="*/ 2147483647 h 4"/>
              <a:gd name="T6" fmla="*/ 0 w 2"/>
              <a:gd name="T7" fmla="*/ 2147483647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5" name="Freeform 126"/>
          <p:cNvSpPr>
            <a:spLocks noEditPoints="1"/>
          </p:cNvSpPr>
          <p:nvPr/>
        </p:nvSpPr>
        <p:spPr bwMode="auto">
          <a:xfrm>
            <a:off x="520700" y="4840288"/>
            <a:ext cx="120650" cy="117475"/>
          </a:xfrm>
          <a:custGeom>
            <a:avLst/>
            <a:gdLst>
              <a:gd name="T0" fmla="*/ 0 w 76"/>
              <a:gd name="T1" fmla="*/ 0 h 74"/>
              <a:gd name="T2" fmla="*/ 2147483647 w 76"/>
              <a:gd name="T3" fmla="*/ 0 h 74"/>
              <a:gd name="T4" fmla="*/ 2147483647 w 76"/>
              <a:gd name="T5" fmla="*/ 2147483647 h 74"/>
              <a:gd name="T6" fmla="*/ 0 w 76"/>
              <a:gd name="T7" fmla="*/ 2147483647 h 74"/>
              <a:gd name="T8" fmla="*/ 0 w 76"/>
              <a:gd name="T9" fmla="*/ 0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2147483647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6" name="Freeform 127"/>
          <p:cNvSpPr>
            <a:spLocks noEditPoints="1"/>
          </p:cNvSpPr>
          <p:nvPr/>
        </p:nvSpPr>
        <p:spPr bwMode="auto">
          <a:xfrm>
            <a:off x="525463" y="4845050"/>
            <a:ext cx="115887" cy="112713"/>
          </a:xfrm>
          <a:custGeom>
            <a:avLst/>
            <a:gdLst>
              <a:gd name="T0" fmla="*/ 0 w 73"/>
              <a:gd name="T1" fmla="*/ 0 h 71"/>
              <a:gd name="T2" fmla="*/ 2147483647 w 73"/>
              <a:gd name="T3" fmla="*/ 0 h 71"/>
              <a:gd name="T4" fmla="*/ 2147483647 w 73"/>
              <a:gd name="T5" fmla="*/ 2147483647 h 71"/>
              <a:gd name="T6" fmla="*/ 0 w 73"/>
              <a:gd name="T7" fmla="*/ 2147483647 h 71"/>
              <a:gd name="T8" fmla="*/ 0 w 73"/>
              <a:gd name="T9" fmla="*/ 0 h 71"/>
              <a:gd name="T10" fmla="*/ 2147483647 w 73"/>
              <a:gd name="T11" fmla="*/ 2147483647 h 71"/>
              <a:gd name="T12" fmla="*/ 2147483647 w 73"/>
              <a:gd name="T13" fmla="*/ 2147483647 h 71"/>
              <a:gd name="T14" fmla="*/ 2147483647 w 73"/>
              <a:gd name="T15" fmla="*/ 2147483647 h 71"/>
              <a:gd name="T16" fmla="*/ 2147483647 w 73"/>
              <a:gd name="T17" fmla="*/ 2147483647 h 71"/>
              <a:gd name="T18" fmla="*/ 2147483647 w 73"/>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7" name="Freeform 128"/>
          <p:cNvSpPr>
            <a:spLocks noEditPoints="1"/>
          </p:cNvSpPr>
          <p:nvPr/>
        </p:nvSpPr>
        <p:spPr bwMode="auto">
          <a:xfrm>
            <a:off x="530225" y="4848225"/>
            <a:ext cx="111125" cy="109538"/>
          </a:xfrm>
          <a:custGeom>
            <a:avLst/>
            <a:gdLst>
              <a:gd name="T0" fmla="*/ 0 w 70"/>
              <a:gd name="T1" fmla="*/ 0 h 69"/>
              <a:gd name="T2" fmla="*/ 2147483647 w 70"/>
              <a:gd name="T3" fmla="*/ 0 h 69"/>
              <a:gd name="T4" fmla="*/ 2147483647 w 70"/>
              <a:gd name="T5" fmla="*/ 2147483647 h 69"/>
              <a:gd name="T6" fmla="*/ 0 w 70"/>
              <a:gd name="T7" fmla="*/ 2147483647 h 69"/>
              <a:gd name="T8" fmla="*/ 0 w 70"/>
              <a:gd name="T9" fmla="*/ 0 h 69"/>
              <a:gd name="T10" fmla="*/ 2147483647 w 70"/>
              <a:gd name="T11" fmla="*/ 2147483647 h 69"/>
              <a:gd name="T12" fmla="*/ 2147483647 w 70"/>
              <a:gd name="T13" fmla="*/ 2147483647 h 69"/>
              <a:gd name="T14" fmla="*/ 2147483647 w 70"/>
              <a:gd name="T15" fmla="*/ 2147483647 h 69"/>
              <a:gd name="T16" fmla="*/ 2147483647 w 70"/>
              <a:gd name="T17" fmla="*/ 2147483647 h 69"/>
              <a:gd name="T18" fmla="*/ 2147483647 w 70"/>
              <a:gd name="T19" fmla="*/ 2147483647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8" name="Freeform 129"/>
          <p:cNvSpPr>
            <a:spLocks noEditPoints="1"/>
          </p:cNvSpPr>
          <p:nvPr/>
        </p:nvSpPr>
        <p:spPr bwMode="auto">
          <a:xfrm>
            <a:off x="533400" y="4854575"/>
            <a:ext cx="107950" cy="103188"/>
          </a:xfrm>
          <a:custGeom>
            <a:avLst/>
            <a:gdLst>
              <a:gd name="T0" fmla="*/ 0 w 68"/>
              <a:gd name="T1" fmla="*/ 0 h 65"/>
              <a:gd name="T2" fmla="*/ 2147483647 w 68"/>
              <a:gd name="T3" fmla="*/ 0 h 65"/>
              <a:gd name="T4" fmla="*/ 2147483647 w 68"/>
              <a:gd name="T5" fmla="*/ 2147483647 h 65"/>
              <a:gd name="T6" fmla="*/ 0 w 68"/>
              <a:gd name="T7" fmla="*/ 2147483647 h 65"/>
              <a:gd name="T8" fmla="*/ 0 w 68"/>
              <a:gd name="T9" fmla="*/ 0 h 65"/>
              <a:gd name="T10" fmla="*/ 2147483647 w 68"/>
              <a:gd name="T11" fmla="*/ 2147483647 h 65"/>
              <a:gd name="T12" fmla="*/ 2147483647 w 68"/>
              <a:gd name="T13" fmla="*/ 2147483647 h 65"/>
              <a:gd name="T14" fmla="*/ 2147483647 w 68"/>
              <a:gd name="T15" fmla="*/ 2147483647 h 65"/>
              <a:gd name="T16" fmla="*/ 2147483647 w 68"/>
              <a:gd name="T17" fmla="*/ 2147483647 h 65"/>
              <a:gd name="T18" fmla="*/ 2147483647 w 68"/>
              <a:gd name="T19" fmla="*/ 214748364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59" name="Freeform 130"/>
          <p:cNvSpPr>
            <a:spLocks noEditPoints="1"/>
          </p:cNvSpPr>
          <p:nvPr/>
        </p:nvSpPr>
        <p:spPr bwMode="auto">
          <a:xfrm>
            <a:off x="538163" y="4856163"/>
            <a:ext cx="103187" cy="101600"/>
          </a:xfrm>
          <a:custGeom>
            <a:avLst/>
            <a:gdLst>
              <a:gd name="T0" fmla="*/ 0 w 65"/>
              <a:gd name="T1" fmla="*/ 0 h 64"/>
              <a:gd name="T2" fmla="*/ 2147483647 w 65"/>
              <a:gd name="T3" fmla="*/ 0 h 64"/>
              <a:gd name="T4" fmla="*/ 2147483647 w 65"/>
              <a:gd name="T5" fmla="*/ 2147483647 h 64"/>
              <a:gd name="T6" fmla="*/ 0 w 65"/>
              <a:gd name="T7" fmla="*/ 2147483647 h 64"/>
              <a:gd name="T8" fmla="*/ 0 w 65"/>
              <a:gd name="T9" fmla="*/ 0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0" name="Freeform 131"/>
          <p:cNvSpPr>
            <a:spLocks noEditPoints="1"/>
          </p:cNvSpPr>
          <p:nvPr/>
        </p:nvSpPr>
        <p:spPr bwMode="auto">
          <a:xfrm>
            <a:off x="542925" y="4859338"/>
            <a:ext cx="98425" cy="98425"/>
          </a:xfrm>
          <a:custGeom>
            <a:avLst/>
            <a:gdLst>
              <a:gd name="T0" fmla="*/ 0 w 62"/>
              <a:gd name="T1" fmla="*/ 0 h 62"/>
              <a:gd name="T2" fmla="*/ 2147483647 w 62"/>
              <a:gd name="T3" fmla="*/ 0 h 62"/>
              <a:gd name="T4" fmla="*/ 2147483647 w 62"/>
              <a:gd name="T5" fmla="*/ 2147483647 h 62"/>
              <a:gd name="T6" fmla="*/ 0 w 62"/>
              <a:gd name="T7" fmla="*/ 2147483647 h 62"/>
              <a:gd name="T8" fmla="*/ 0 w 62"/>
              <a:gd name="T9" fmla="*/ 0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2" y="3"/>
                </a:moveTo>
                <a:lnTo>
                  <a:pt x="62" y="3"/>
                </a:lnTo>
                <a:lnTo>
                  <a:pt x="62"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1" name="Freeform 132"/>
          <p:cNvSpPr>
            <a:spLocks noEditPoints="1"/>
          </p:cNvSpPr>
          <p:nvPr/>
        </p:nvSpPr>
        <p:spPr bwMode="auto">
          <a:xfrm>
            <a:off x="546100" y="4864100"/>
            <a:ext cx="95250" cy="93663"/>
          </a:xfrm>
          <a:custGeom>
            <a:avLst/>
            <a:gdLst>
              <a:gd name="T0" fmla="*/ 0 w 60"/>
              <a:gd name="T1" fmla="*/ 0 h 59"/>
              <a:gd name="T2" fmla="*/ 2147483647 w 60"/>
              <a:gd name="T3" fmla="*/ 0 h 59"/>
              <a:gd name="T4" fmla="*/ 2147483647 w 60"/>
              <a:gd name="T5" fmla="*/ 2147483647 h 59"/>
              <a:gd name="T6" fmla="*/ 0 w 60"/>
              <a:gd name="T7" fmla="*/ 2147483647 h 59"/>
              <a:gd name="T8" fmla="*/ 0 w 60"/>
              <a:gd name="T9" fmla="*/ 0 h 59"/>
              <a:gd name="T10" fmla="*/ 2147483647 w 60"/>
              <a:gd name="T11" fmla="*/ 2147483647 h 59"/>
              <a:gd name="T12" fmla="*/ 2147483647 w 60"/>
              <a:gd name="T13" fmla="*/ 2147483647 h 59"/>
              <a:gd name="T14" fmla="*/ 2147483647 w 60"/>
              <a:gd name="T15" fmla="*/ 2147483647 h 59"/>
              <a:gd name="T16" fmla="*/ 2147483647 w 60"/>
              <a:gd name="T17" fmla="*/ 2147483647 h 59"/>
              <a:gd name="T18" fmla="*/ 2147483647 w 60"/>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9"/>
              <a:gd name="T32" fmla="*/ 60 w 60"/>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9">
                <a:moveTo>
                  <a:pt x="0" y="0"/>
                </a:moveTo>
                <a:lnTo>
                  <a:pt x="60" y="0"/>
                </a:lnTo>
                <a:lnTo>
                  <a:pt x="60" y="59"/>
                </a:lnTo>
                <a:lnTo>
                  <a:pt x="0" y="59"/>
                </a:lnTo>
                <a:lnTo>
                  <a:pt x="0" y="0"/>
                </a:lnTo>
                <a:close/>
                <a:moveTo>
                  <a:pt x="3" y="2"/>
                </a:moveTo>
                <a:lnTo>
                  <a:pt x="60" y="2"/>
                </a:lnTo>
                <a:lnTo>
                  <a:pt x="60"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2" name="Freeform 133"/>
          <p:cNvSpPr>
            <a:spLocks noEditPoints="1"/>
          </p:cNvSpPr>
          <p:nvPr/>
        </p:nvSpPr>
        <p:spPr bwMode="auto">
          <a:xfrm>
            <a:off x="550863" y="4867275"/>
            <a:ext cx="90487" cy="90488"/>
          </a:xfrm>
          <a:custGeom>
            <a:avLst/>
            <a:gdLst>
              <a:gd name="T0" fmla="*/ 0 w 57"/>
              <a:gd name="T1" fmla="*/ 0 h 57"/>
              <a:gd name="T2" fmla="*/ 2147483647 w 57"/>
              <a:gd name="T3" fmla="*/ 0 h 57"/>
              <a:gd name="T4" fmla="*/ 2147483647 w 57"/>
              <a:gd name="T5" fmla="*/ 2147483647 h 57"/>
              <a:gd name="T6" fmla="*/ 0 w 57"/>
              <a:gd name="T7" fmla="*/ 2147483647 h 57"/>
              <a:gd name="T8" fmla="*/ 0 w 57"/>
              <a:gd name="T9" fmla="*/ 0 h 57"/>
              <a:gd name="T10" fmla="*/ 2147483647 w 57"/>
              <a:gd name="T11" fmla="*/ 2147483647 h 57"/>
              <a:gd name="T12" fmla="*/ 2147483647 w 57"/>
              <a:gd name="T13" fmla="*/ 2147483647 h 57"/>
              <a:gd name="T14" fmla="*/ 2147483647 w 57"/>
              <a:gd name="T15" fmla="*/ 2147483647 h 57"/>
              <a:gd name="T16" fmla="*/ 2147483647 w 57"/>
              <a:gd name="T17" fmla="*/ 2147483647 h 57"/>
              <a:gd name="T18" fmla="*/ 2147483647 w 5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3" name="Freeform 134"/>
          <p:cNvSpPr>
            <a:spLocks noEditPoints="1"/>
          </p:cNvSpPr>
          <p:nvPr/>
        </p:nvSpPr>
        <p:spPr bwMode="auto">
          <a:xfrm>
            <a:off x="555625" y="4873625"/>
            <a:ext cx="85725" cy="84138"/>
          </a:xfrm>
          <a:custGeom>
            <a:avLst/>
            <a:gdLst>
              <a:gd name="T0" fmla="*/ 0 w 54"/>
              <a:gd name="T1" fmla="*/ 0 h 53"/>
              <a:gd name="T2" fmla="*/ 2147483647 w 54"/>
              <a:gd name="T3" fmla="*/ 0 h 53"/>
              <a:gd name="T4" fmla="*/ 2147483647 w 54"/>
              <a:gd name="T5" fmla="*/ 2147483647 h 53"/>
              <a:gd name="T6" fmla="*/ 0 w 54"/>
              <a:gd name="T7" fmla="*/ 2147483647 h 53"/>
              <a:gd name="T8" fmla="*/ 0 w 54"/>
              <a:gd name="T9" fmla="*/ 0 h 53"/>
              <a:gd name="T10" fmla="*/ 2147483647 w 54"/>
              <a:gd name="T11" fmla="*/ 2147483647 h 53"/>
              <a:gd name="T12" fmla="*/ 2147483647 w 54"/>
              <a:gd name="T13" fmla="*/ 2147483647 h 53"/>
              <a:gd name="T14" fmla="*/ 2147483647 w 54"/>
              <a:gd name="T15" fmla="*/ 2147483647 h 53"/>
              <a:gd name="T16" fmla="*/ 2147483647 w 54"/>
              <a:gd name="T17" fmla="*/ 2147483647 h 53"/>
              <a:gd name="T18" fmla="*/ 2147483647 w 54"/>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2" y="1"/>
                </a:moveTo>
                <a:lnTo>
                  <a:pt x="54" y="1"/>
                </a:lnTo>
                <a:lnTo>
                  <a:pt x="54" y="53"/>
                </a:lnTo>
                <a:lnTo>
                  <a:pt x="2" y="53"/>
                </a:lnTo>
                <a:lnTo>
                  <a:pt x="2"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4" name="Freeform 135"/>
          <p:cNvSpPr>
            <a:spLocks noEditPoints="1"/>
          </p:cNvSpPr>
          <p:nvPr/>
        </p:nvSpPr>
        <p:spPr bwMode="auto">
          <a:xfrm>
            <a:off x="558800" y="4875213"/>
            <a:ext cx="82550" cy="82550"/>
          </a:xfrm>
          <a:custGeom>
            <a:avLst/>
            <a:gdLst>
              <a:gd name="T0" fmla="*/ 0 w 52"/>
              <a:gd name="T1" fmla="*/ 0 h 52"/>
              <a:gd name="T2" fmla="*/ 2147483647 w 52"/>
              <a:gd name="T3" fmla="*/ 0 h 52"/>
              <a:gd name="T4" fmla="*/ 2147483647 w 52"/>
              <a:gd name="T5" fmla="*/ 2147483647 h 52"/>
              <a:gd name="T6" fmla="*/ 0 w 52"/>
              <a:gd name="T7" fmla="*/ 2147483647 h 52"/>
              <a:gd name="T8" fmla="*/ 0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0" y="0"/>
                </a:moveTo>
                <a:lnTo>
                  <a:pt x="52" y="0"/>
                </a:lnTo>
                <a:lnTo>
                  <a:pt x="52" y="52"/>
                </a:lnTo>
                <a:lnTo>
                  <a:pt x="0" y="52"/>
                </a:lnTo>
                <a:lnTo>
                  <a:pt x="0" y="0"/>
                </a:lnTo>
                <a:close/>
                <a:moveTo>
                  <a:pt x="3" y="4"/>
                </a:moveTo>
                <a:lnTo>
                  <a:pt x="52" y="4"/>
                </a:lnTo>
                <a:lnTo>
                  <a:pt x="52"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5" name="Freeform 136"/>
          <p:cNvSpPr>
            <a:spLocks noEditPoints="1"/>
          </p:cNvSpPr>
          <p:nvPr/>
        </p:nvSpPr>
        <p:spPr bwMode="auto">
          <a:xfrm>
            <a:off x="563563" y="4881563"/>
            <a:ext cx="77787" cy="76200"/>
          </a:xfrm>
          <a:custGeom>
            <a:avLst/>
            <a:gdLst>
              <a:gd name="T0" fmla="*/ 0 w 49"/>
              <a:gd name="T1" fmla="*/ 0 h 48"/>
              <a:gd name="T2" fmla="*/ 2147483647 w 49"/>
              <a:gd name="T3" fmla="*/ 0 h 48"/>
              <a:gd name="T4" fmla="*/ 2147483647 w 49"/>
              <a:gd name="T5" fmla="*/ 2147483647 h 48"/>
              <a:gd name="T6" fmla="*/ 0 w 49"/>
              <a:gd name="T7" fmla="*/ 2147483647 h 48"/>
              <a:gd name="T8" fmla="*/ 0 w 49"/>
              <a:gd name="T9" fmla="*/ 0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2" y="2"/>
                </a:moveTo>
                <a:lnTo>
                  <a:pt x="49" y="2"/>
                </a:lnTo>
                <a:lnTo>
                  <a:pt x="49"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6" name="Freeform 137"/>
          <p:cNvSpPr>
            <a:spLocks noEditPoints="1"/>
          </p:cNvSpPr>
          <p:nvPr/>
        </p:nvSpPr>
        <p:spPr bwMode="auto">
          <a:xfrm>
            <a:off x="566738" y="4884738"/>
            <a:ext cx="74612" cy="73025"/>
          </a:xfrm>
          <a:custGeom>
            <a:avLst/>
            <a:gdLst>
              <a:gd name="T0" fmla="*/ 0 w 47"/>
              <a:gd name="T1" fmla="*/ 0 h 46"/>
              <a:gd name="T2" fmla="*/ 2147483647 w 47"/>
              <a:gd name="T3" fmla="*/ 0 h 46"/>
              <a:gd name="T4" fmla="*/ 2147483647 w 47"/>
              <a:gd name="T5" fmla="*/ 2147483647 h 46"/>
              <a:gd name="T6" fmla="*/ 0 w 47"/>
              <a:gd name="T7" fmla="*/ 2147483647 h 46"/>
              <a:gd name="T8" fmla="*/ 0 w 47"/>
              <a:gd name="T9" fmla="*/ 0 h 46"/>
              <a:gd name="T10" fmla="*/ 2147483647 w 47"/>
              <a:gd name="T11" fmla="*/ 2147483647 h 46"/>
              <a:gd name="T12" fmla="*/ 2147483647 w 47"/>
              <a:gd name="T13" fmla="*/ 2147483647 h 46"/>
              <a:gd name="T14" fmla="*/ 2147483647 w 47"/>
              <a:gd name="T15" fmla="*/ 2147483647 h 46"/>
              <a:gd name="T16" fmla="*/ 2147483647 w 47"/>
              <a:gd name="T17" fmla="*/ 2147483647 h 46"/>
              <a:gd name="T18" fmla="*/ 2147483647 w 47"/>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6"/>
              <a:gd name="T32" fmla="*/ 47 w 4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6">
                <a:moveTo>
                  <a:pt x="0" y="0"/>
                </a:moveTo>
                <a:lnTo>
                  <a:pt x="47" y="0"/>
                </a:lnTo>
                <a:lnTo>
                  <a:pt x="47" y="46"/>
                </a:lnTo>
                <a:lnTo>
                  <a:pt x="0" y="46"/>
                </a:lnTo>
                <a:lnTo>
                  <a:pt x="0" y="0"/>
                </a:lnTo>
                <a:close/>
                <a:moveTo>
                  <a:pt x="3" y="3"/>
                </a:moveTo>
                <a:lnTo>
                  <a:pt x="47" y="3"/>
                </a:lnTo>
                <a:lnTo>
                  <a:pt x="47"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7" name="Freeform 138"/>
          <p:cNvSpPr>
            <a:spLocks noEditPoints="1"/>
          </p:cNvSpPr>
          <p:nvPr/>
        </p:nvSpPr>
        <p:spPr bwMode="auto">
          <a:xfrm>
            <a:off x="571500" y="4889500"/>
            <a:ext cx="69850" cy="68263"/>
          </a:xfrm>
          <a:custGeom>
            <a:avLst/>
            <a:gdLst>
              <a:gd name="T0" fmla="*/ 0 w 44"/>
              <a:gd name="T1" fmla="*/ 0 h 43"/>
              <a:gd name="T2" fmla="*/ 2147483647 w 44"/>
              <a:gd name="T3" fmla="*/ 0 h 43"/>
              <a:gd name="T4" fmla="*/ 2147483647 w 44"/>
              <a:gd name="T5" fmla="*/ 2147483647 h 43"/>
              <a:gd name="T6" fmla="*/ 0 w 44"/>
              <a:gd name="T7" fmla="*/ 2147483647 h 43"/>
              <a:gd name="T8" fmla="*/ 0 w 44"/>
              <a:gd name="T9" fmla="*/ 0 h 43"/>
              <a:gd name="T10" fmla="*/ 2147483647 w 44"/>
              <a:gd name="T11" fmla="*/ 2147483647 h 43"/>
              <a:gd name="T12" fmla="*/ 2147483647 w 44"/>
              <a:gd name="T13" fmla="*/ 2147483647 h 43"/>
              <a:gd name="T14" fmla="*/ 2147483647 w 44"/>
              <a:gd name="T15" fmla="*/ 2147483647 h 43"/>
              <a:gd name="T16" fmla="*/ 2147483647 w 44"/>
              <a:gd name="T17" fmla="*/ 2147483647 h 43"/>
              <a:gd name="T18" fmla="*/ 2147483647 w 44"/>
              <a:gd name="T19" fmla="*/ 2147483647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3"/>
              <a:gd name="T32" fmla="*/ 44 w 44"/>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3">
                <a:moveTo>
                  <a:pt x="0" y="0"/>
                </a:moveTo>
                <a:lnTo>
                  <a:pt x="44" y="0"/>
                </a:lnTo>
                <a:lnTo>
                  <a:pt x="44" y="43"/>
                </a:lnTo>
                <a:lnTo>
                  <a:pt x="0" y="43"/>
                </a:lnTo>
                <a:lnTo>
                  <a:pt x="0" y="0"/>
                </a:lnTo>
                <a:close/>
                <a:moveTo>
                  <a:pt x="3" y="2"/>
                </a:moveTo>
                <a:lnTo>
                  <a:pt x="44" y="2"/>
                </a:lnTo>
                <a:lnTo>
                  <a:pt x="44"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8" name="Freeform 139"/>
          <p:cNvSpPr>
            <a:spLocks noEditPoints="1"/>
          </p:cNvSpPr>
          <p:nvPr/>
        </p:nvSpPr>
        <p:spPr bwMode="auto">
          <a:xfrm>
            <a:off x="576263" y="4892675"/>
            <a:ext cx="65087" cy="65088"/>
          </a:xfrm>
          <a:custGeom>
            <a:avLst/>
            <a:gdLst>
              <a:gd name="T0" fmla="*/ 0 w 41"/>
              <a:gd name="T1" fmla="*/ 0 h 41"/>
              <a:gd name="T2" fmla="*/ 2147483647 w 41"/>
              <a:gd name="T3" fmla="*/ 0 h 41"/>
              <a:gd name="T4" fmla="*/ 2147483647 w 41"/>
              <a:gd name="T5" fmla="*/ 2147483647 h 41"/>
              <a:gd name="T6" fmla="*/ 0 w 41"/>
              <a:gd name="T7" fmla="*/ 2147483647 h 41"/>
              <a:gd name="T8" fmla="*/ 0 w 41"/>
              <a:gd name="T9" fmla="*/ 0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2" y="3"/>
                </a:moveTo>
                <a:lnTo>
                  <a:pt x="41" y="3"/>
                </a:lnTo>
                <a:lnTo>
                  <a:pt x="41"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69" name="Freeform 140"/>
          <p:cNvSpPr>
            <a:spLocks noEditPoints="1"/>
          </p:cNvSpPr>
          <p:nvPr/>
        </p:nvSpPr>
        <p:spPr bwMode="auto">
          <a:xfrm>
            <a:off x="579438" y="4897438"/>
            <a:ext cx="61912" cy="60325"/>
          </a:xfrm>
          <a:custGeom>
            <a:avLst/>
            <a:gdLst>
              <a:gd name="T0" fmla="*/ 0 w 39"/>
              <a:gd name="T1" fmla="*/ 0 h 38"/>
              <a:gd name="T2" fmla="*/ 2147483647 w 39"/>
              <a:gd name="T3" fmla="*/ 0 h 38"/>
              <a:gd name="T4" fmla="*/ 2147483647 w 39"/>
              <a:gd name="T5" fmla="*/ 2147483647 h 38"/>
              <a:gd name="T6" fmla="*/ 0 w 39"/>
              <a:gd name="T7" fmla="*/ 2147483647 h 38"/>
              <a:gd name="T8" fmla="*/ 0 w 39"/>
              <a:gd name="T9" fmla="*/ 0 h 38"/>
              <a:gd name="T10" fmla="*/ 2147483647 w 39"/>
              <a:gd name="T11" fmla="*/ 2147483647 h 38"/>
              <a:gd name="T12" fmla="*/ 2147483647 w 39"/>
              <a:gd name="T13" fmla="*/ 2147483647 h 38"/>
              <a:gd name="T14" fmla="*/ 2147483647 w 39"/>
              <a:gd name="T15" fmla="*/ 2147483647 h 38"/>
              <a:gd name="T16" fmla="*/ 2147483647 w 39"/>
              <a:gd name="T17" fmla="*/ 2147483647 h 38"/>
              <a:gd name="T18" fmla="*/ 2147483647 w 39"/>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3" y="2"/>
                </a:moveTo>
                <a:lnTo>
                  <a:pt x="39" y="2"/>
                </a:lnTo>
                <a:lnTo>
                  <a:pt x="39"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0" name="Freeform 141"/>
          <p:cNvSpPr>
            <a:spLocks noEditPoints="1"/>
          </p:cNvSpPr>
          <p:nvPr/>
        </p:nvSpPr>
        <p:spPr bwMode="auto">
          <a:xfrm>
            <a:off x="584200" y="4900613"/>
            <a:ext cx="57150" cy="57150"/>
          </a:xfrm>
          <a:custGeom>
            <a:avLst/>
            <a:gdLst>
              <a:gd name="T0" fmla="*/ 0 w 36"/>
              <a:gd name="T1" fmla="*/ 0 h 36"/>
              <a:gd name="T2" fmla="*/ 2147483647 w 36"/>
              <a:gd name="T3" fmla="*/ 0 h 36"/>
              <a:gd name="T4" fmla="*/ 2147483647 w 36"/>
              <a:gd name="T5" fmla="*/ 2147483647 h 36"/>
              <a:gd name="T6" fmla="*/ 0 w 36"/>
              <a:gd name="T7" fmla="*/ 2147483647 h 36"/>
              <a:gd name="T8" fmla="*/ 0 w 36"/>
              <a:gd name="T9" fmla="*/ 0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6"/>
              <a:gd name="T32" fmla="*/ 36 w 3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6">
                <a:moveTo>
                  <a:pt x="0" y="0"/>
                </a:moveTo>
                <a:lnTo>
                  <a:pt x="36" y="0"/>
                </a:lnTo>
                <a:lnTo>
                  <a:pt x="36" y="36"/>
                </a:lnTo>
                <a:lnTo>
                  <a:pt x="0" y="36"/>
                </a:lnTo>
                <a:lnTo>
                  <a:pt x="0" y="0"/>
                </a:lnTo>
                <a:close/>
                <a:moveTo>
                  <a:pt x="3" y="3"/>
                </a:moveTo>
                <a:lnTo>
                  <a:pt x="36" y="3"/>
                </a:lnTo>
                <a:lnTo>
                  <a:pt x="36"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1" name="Freeform 142"/>
          <p:cNvSpPr>
            <a:spLocks noEditPoints="1"/>
          </p:cNvSpPr>
          <p:nvPr/>
        </p:nvSpPr>
        <p:spPr bwMode="auto">
          <a:xfrm>
            <a:off x="588963" y="4905375"/>
            <a:ext cx="52387" cy="52388"/>
          </a:xfrm>
          <a:custGeom>
            <a:avLst/>
            <a:gdLst>
              <a:gd name="T0" fmla="*/ 0 w 33"/>
              <a:gd name="T1" fmla="*/ 0 h 33"/>
              <a:gd name="T2" fmla="*/ 2147483647 w 33"/>
              <a:gd name="T3" fmla="*/ 0 h 33"/>
              <a:gd name="T4" fmla="*/ 2147483647 w 33"/>
              <a:gd name="T5" fmla="*/ 2147483647 h 33"/>
              <a:gd name="T6" fmla="*/ 0 w 33"/>
              <a:gd name="T7" fmla="*/ 2147483647 h 33"/>
              <a:gd name="T8" fmla="*/ 0 w 33"/>
              <a:gd name="T9" fmla="*/ 0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2" y="2"/>
                </a:moveTo>
                <a:lnTo>
                  <a:pt x="33" y="2"/>
                </a:lnTo>
                <a:lnTo>
                  <a:pt x="33"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2" name="Freeform 143"/>
          <p:cNvSpPr>
            <a:spLocks noEditPoints="1"/>
          </p:cNvSpPr>
          <p:nvPr/>
        </p:nvSpPr>
        <p:spPr bwMode="auto">
          <a:xfrm>
            <a:off x="592138" y="4908550"/>
            <a:ext cx="49212" cy="49213"/>
          </a:xfrm>
          <a:custGeom>
            <a:avLst/>
            <a:gdLst>
              <a:gd name="T0" fmla="*/ 0 w 31"/>
              <a:gd name="T1" fmla="*/ 0 h 31"/>
              <a:gd name="T2" fmla="*/ 2147483647 w 31"/>
              <a:gd name="T3" fmla="*/ 0 h 31"/>
              <a:gd name="T4" fmla="*/ 2147483647 w 31"/>
              <a:gd name="T5" fmla="*/ 2147483647 h 31"/>
              <a:gd name="T6" fmla="*/ 0 w 31"/>
              <a:gd name="T7" fmla="*/ 2147483647 h 31"/>
              <a:gd name="T8" fmla="*/ 0 w 31"/>
              <a:gd name="T9" fmla="*/ 0 h 31"/>
              <a:gd name="T10" fmla="*/ 2147483647 w 31"/>
              <a:gd name="T11" fmla="*/ 2147483647 h 31"/>
              <a:gd name="T12" fmla="*/ 2147483647 w 31"/>
              <a:gd name="T13" fmla="*/ 2147483647 h 31"/>
              <a:gd name="T14" fmla="*/ 2147483647 w 31"/>
              <a:gd name="T15" fmla="*/ 2147483647 h 31"/>
              <a:gd name="T16" fmla="*/ 2147483647 w 31"/>
              <a:gd name="T17" fmla="*/ 2147483647 h 31"/>
              <a:gd name="T18" fmla="*/ 2147483647 w 31"/>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3" y="2"/>
                </a:moveTo>
                <a:lnTo>
                  <a:pt x="31" y="2"/>
                </a:lnTo>
                <a:lnTo>
                  <a:pt x="31"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3" name="Freeform 144"/>
          <p:cNvSpPr>
            <a:spLocks noEditPoints="1"/>
          </p:cNvSpPr>
          <p:nvPr/>
        </p:nvSpPr>
        <p:spPr bwMode="auto">
          <a:xfrm>
            <a:off x="596900" y="4911725"/>
            <a:ext cx="44450" cy="46038"/>
          </a:xfrm>
          <a:custGeom>
            <a:avLst/>
            <a:gdLst>
              <a:gd name="T0" fmla="*/ 0 w 28"/>
              <a:gd name="T1" fmla="*/ 0 h 29"/>
              <a:gd name="T2" fmla="*/ 2147483647 w 28"/>
              <a:gd name="T3" fmla="*/ 0 h 29"/>
              <a:gd name="T4" fmla="*/ 2147483647 w 28"/>
              <a:gd name="T5" fmla="*/ 2147483647 h 29"/>
              <a:gd name="T6" fmla="*/ 0 w 28"/>
              <a:gd name="T7" fmla="*/ 2147483647 h 29"/>
              <a:gd name="T8" fmla="*/ 0 w 28"/>
              <a:gd name="T9" fmla="*/ 0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0" y="0"/>
                </a:moveTo>
                <a:lnTo>
                  <a:pt x="28" y="0"/>
                </a:lnTo>
                <a:lnTo>
                  <a:pt x="28" y="29"/>
                </a:lnTo>
                <a:lnTo>
                  <a:pt x="0" y="29"/>
                </a:lnTo>
                <a:lnTo>
                  <a:pt x="0" y="0"/>
                </a:lnTo>
                <a:close/>
                <a:moveTo>
                  <a:pt x="3" y="3"/>
                </a:moveTo>
                <a:lnTo>
                  <a:pt x="28" y="3"/>
                </a:lnTo>
                <a:lnTo>
                  <a:pt x="28"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4" name="Freeform 145"/>
          <p:cNvSpPr>
            <a:spLocks noEditPoints="1"/>
          </p:cNvSpPr>
          <p:nvPr/>
        </p:nvSpPr>
        <p:spPr bwMode="auto">
          <a:xfrm>
            <a:off x="601663" y="4916488"/>
            <a:ext cx="39687" cy="41275"/>
          </a:xfrm>
          <a:custGeom>
            <a:avLst/>
            <a:gdLst>
              <a:gd name="T0" fmla="*/ 0 w 25"/>
              <a:gd name="T1" fmla="*/ 0 h 26"/>
              <a:gd name="T2" fmla="*/ 2147483647 w 25"/>
              <a:gd name="T3" fmla="*/ 0 h 26"/>
              <a:gd name="T4" fmla="*/ 2147483647 w 25"/>
              <a:gd name="T5" fmla="*/ 2147483647 h 26"/>
              <a:gd name="T6" fmla="*/ 0 w 25"/>
              <a:gd name="T7" fmla="*/ 2147483647 h 26"/>
              <a:gd name="T8" fmla="*/ 0 w 25"/>
              <a:gd name="T9" fmla="*/ 0 h 26"/>
              <a:gd name="T10" fmla="*/ 2147483647 w 25"/>
              <a:gd name="T11" fmla="*/ 2147483647 h 26"/>
              <a:gd name="T12" fmla="*/ 2147483647 w 25"/>
              <a:gd name="T13" fmla="*/ 2147483647 h 26"/>
              <a:gd name="T14" fmla="*/ 2147483647 w 25"/>
              <a:gd name="T15" fmla="*/ 2147483647 h 26"/>
              <a:gd name="T16" fmla="*/ 2147483647 w 25"/>
              <a:gd name="T17" fmla="*/ 2147483647 h 26"/>
              <a:gd name="T18" fmla="*/ 2147483647 w 25"/>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6"/>
              <a:gd name="T32" fmla="*/ 25 w 25"/>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6">
                <a:moveTo>
                  <a:pt x="0" y="0"/>
                </a:moveTo>
                <a:lnTo>
                  <a:pt x="25" y="0"/>
                </a:lnTo>
                <a:lnTo>
                  <a:pt x="25" y="26"/>
                </a:lnTo>
                <a:lnTo>
                  <a:pt x="0" y="26"/>
                </a:lnTo>
                <a:lnTo>
                  <a:pt x="0" y="0"/>
                </a:lnTo>
                <a:close/>
                <a:moveTo>
                  <a:pt x="2" y="2"/>
                </a:moveTo>
                <a:lnTo>
                  <a:pt x="25" y="2"/>
                </a:lnTo>
                <a:lnTo>
                  <a:pt x="25"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5" name="Freeform 146"/>
          <p:cNvSpPr>
            <a:spLocks noEditPoints="1"/>
          </p:cNvSpPr>
          <p:nvPr/>
        </p:nvSpPr>
        <p:spPr bwMode="auto">
          <a:xfrm>
            <a:off x="604838" y="4919663"/>
            <a:ext cx="36512" cy="38100"/>
          </a:xfrm>
          <a:custGeom>
            <a:avLst/>
            <a:gdLst>
              <a:gd name="T0" fmla="*/ 0 w 23"/>
              <a:gd name="T1" fmla="*/ 0 h 24"/>
              <a:gd name="T2" fmla="*/ 2147483647 w 23"/>
              <a:gd name="T3" fmla="*/ 0 h 24"/>
              <a:gd name="T4" fmla="*/ 2147483647 w 23"/>
              <a:gd name="T5" fmla="*/ 2147483647 h 24"/>
              <a:gd name="T6" fmla="*/ 0 w 23"/>
              <a:gd name="T7" fmla="*/ 2147483647 h 24"/>
              <a:gd name="T8" fmla="*/ 0 w 23"/>
              <a:gd name="T9" fmla="*/ 0 h 24"/>
              <a:gd name="T10" fmla="*/ 2147483647 w 23"/>
              <a:gd name="T11" fmla="*/ 2147483647 h 24"/>
              <a:gd name="T12" fmla="*/ 2147483647 w 23"/>
              <a:gd name="T13" fmla="*/ 2147483647 h 24"/>
              <a:gd name="T14" fmla="*/ 2147483647 w 23"/>
              <a:gd name="T15" fmla="*/ 2147483647 h 24"/>
              <a:gd name="T16" fmla="*/ 2147483647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0" y="0"/>
                </a:moveTo>
                <a:lnTo>
                  <a:pt x="23" y="0"/>
                </a:lnTo>
                <a:lnTo>
                  <a:pt x="23" y="24"/>
                </a:lnTo>
                <a:lnTo>
                  <a:pt x="0" y="24"/>
                </a:lnTo>
                <a:lnTo>
                  <a:pt x="0" y="0"/>
                </a:lnTo>
                <a:close/>
                <a:moveTo>
                  <a:pt x="3" y="3"/>
                </a:moveTo>
                <a:lnTo>
                  <a:pt x="23" y="3"/>
                </a:lnTo>
                <a:lnTo>
                  <a:pt x="23"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6" name="Freeform 147"/>
          <p:cNvSpPr>
            <a:spLocks noEditPoints="1"/>
          </p:cNvSpPr>
          <p:nvPr/>
        </p:nvSpPr>
        <p:spPr bwMode="auto">
          <a:xfrm>
            <a:off x="609600" y="4924425"/>
            <a:ext cx="31750" cy="33338"/>
          </a:xfrm>
          <a:custGeom>
            <a:avLst/>
            <a:gdLst>
              <a:gd name="T0" fmla="*/ 0 w 20"/>
              <a:gd name="T1" fmla="*/ 0 h 21"/>
              <a:gd name="T2" fmla="*/ 2147483647 w 20"/>
              <a:gd name="T3" fmla="*/ 0 h 21"/>
              <a:gd name="T4" fmla="*/ 2147483647 w 20"/>
              <a:gd name="T5" fmla="*/ 2147483647 h 21"/>
              <a:gd name="T6" fmla="*/ 0 w 20"/>
              <a:gd name="T7" fmla="*/ 2147483647 h 21"/>
              <a:gd name="T8" fmla="*/ 0 w 20"/>
              <a:gd name="T9" fmla="*/ 0 h 21"/>
              <a:gd name="T10" fmla="*/ 2147483647 w 20"/>
              <a:gd name="T11" fmla="*/ 2147483647 h 21"/>
              <a:gd name="T12" fmla="*/ 2147483647 w 20"/>
              <a:gd name="T13" fmla="*/ 2147483647 h 21"/>
              <a:gd name="T14" fmla="*/ 2147483647 w 20"/>
              <a:gd name="T15" fmla="*/ 2147483647 h 21"/>
              <a:gd name="T16" fmla="*/ 2147483647 w 20"/>
              <a:gd name="T17" fmla="*/ 2147483647 h 21"/>
              <a:gd name="T18" fmla="*/ 2147483647 w 20"/>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0" y="0"/>
                </a:moveTo>
                <a:lnTo>
                  <a:pt x="20" y="0"/>
                </a:lnTo>
                <a:lnTo>
                  <a:pt x="20" y="21"/>
                </a:lnTo>
                <a:lnTo>
                  <a:pt x="0" y="21"/>
                </a:lnTo>
                <a:lnTo>
                  <a:pt x="0" y="0"/>
                </a:lnTo>
                <a:close/>
                <a:moveTo>
                  <a:pt x="3" y="2"/>
                </a:moveTo>
                <a:lnTo>
                  <a:pt x="20" y="2"/>
                </a:lnTo>
                <a:lnTo>
                  <a:pt x="20"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7" name="Freeform 148"/>
          <p:cNvSpPr>
            <a:spLocks noEditPoints="1"/>
          </p:cNvSpPr>
          <p:nvPr/>
        </p:nvSpPr>
        <p:spPr bwMode="auto">
          <a:xfrm>
            <a:off x="614363" y="4927600"/>
            <a:ext cx="26987" cy="30163"/>
          </a:xfrm>
          <a:custGeom>
            <a:avLst/>
            <a:gdLst>
              <a:gd name="T0" fmla="*/ 0 w 17"/>
              <a:gd name="T1" fmla="*/ 0 h 19"/>
              <a:gd name="T2" fmla="*/ 2147483647 w 17"/>
              <a:gd name="T3" fmla="*/ 0 h 19"/>
              <a:gd name="T4" fmla="*/ 2147483647 w 17"/>
              <a:gd name="T5" fmla="*/ 2147483647 h 19"/>
              <a:gd name="T6" fmla="*/ 0 w 17"/>
              <a:gd name="T7" fmla="*/ 2147483647 h 19"/>
              <a:gd name="T8" fmla="*/ 0 w 17"/>
              <a:gd name="T9" fmla="*/ 0 h 19"/>
              <a:gd name="T10" fmla="*/ 2147483647 w 17"/>
              <a:gd name="T11" fmla="*/ 2147483647 h 19"/>
              <a:gd name="T12" fmla="*/ 2147483647 w 17"/>
              <a:gd name="T13" fmla="*/ 2147483647 h 19"/>
              <a:gd name="T14" fmla="*/ 2147483647 w 17"/>
              <a:gd name="T15" fmla="*/ 2147483647 h 19"/>
              <a:gd name="T16" fmla="*/ 2147483647 w 17"/>
              <a:gd name="T17" fmla="*/ 2147483647 h 19"/>
              <a:gd name="T18" fmla="*/ 2147483647 w 17"/>
              <a:gd name="T19" fmla="*/ 2147483647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
              <a:gd name="T32" fmla="*/ 17 w 17"/>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
                <a:moveTo>
                  <a:pt x="0" y="0"/>
                </a:moveTo>
                <a:lnTo>
                  <a:pt x="17" y="0"/>
                </a:lnTo>
                <a:lnTo>
                  <a:pt x="17" y="19"/>
                </a:lnTo>
                <a:lnTo>
                  <a:pt x="0" y="19"/>
                </a:lnTo>
                <a:lnTo>
                  <a:pt x="0" y="0"/>
                </a:lnTo>
                <a:close/>
                <a:moveTo>
                  <a:pt x="2" y="3"/>
                </a:moveTo>
                <a:lnTo>
                  <a:pt x="17" y="3"/>
                </a:lnTo>
                <a:lnTo>
                  <a:pt x="17"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8" name="Freeform 149"/>
          <p:cNvSpPr>
            <a:spLocks noEditPoints="1"/>
          </p:cNvSpPr>
          <p:nvPr/>
        </p:nvSpPr>
        <p:spPr bwMode="auto">
          <a:xfrm>
            <a:off x="617538" y="4932363"/>
            <a:ext cx="23812" cy="25400"/>
          </a:xfrm>
          <a:custGeom>
            <a:avLst/>
            <a:gdLst>
              <a:gd name="T0" fmla="*/ 0 w 15"/>
              <a:gd name="T1" fmla="*/ 0 h 16"/>
              <a:gd name="T2" fmla="*/ 2147483647 w 15"/>
              <a:gd name="T3" fmla="*/ 0 h 16"/>
              <a:gd name="T4" fmla="*/ 2147483647 w 15"/>
              <a:gd name="T5" fmla="*/ 2147483647 h 16"/>
              <a:gd name="T6" fmla="*/ 0 w 15"/>
              <a:gd name="T7" fmla="*/ 2147483647 h 16"/>
              <a:gd name="T8" fmla="*/ 0 w 15"/>
              <a:gd name="T9" fmla="*/ 0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2147483647 w 15"/>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6"/>
              <a:gd name="T32" fmla="*/ 15 w 15"/>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6">
                <a:moveTo>
                  <a:pt x="0" y="0"/>
                </a:moveTo>
                <a:lnTo>
                  <a:pt x="15" y="0"/>
                </a:lnTo>
                <a:lnTo>
                  <a:pt x="15" y="16"/>
                </a:lnTo>
                <a:lnTo>
                  <a:pt x="0" y="16"/>
                </a:lnTo>
                <a:lnTo>
                  <a:pt x="0" y="0"/>
                </a:lnTo>
                <a:close/>
                <a:moveTo>
                  <a:pt x="3" y="2"/>
                </a:moveTo>
                <a:lnTo>
                  <a:pt x="15" y="2"/>
                </a:lnTo>
                <a:lnTo>
                  <a:pt x="15"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79" name="Freeform 150"/>
          <p:cNvSpPr>
            <a:spLocks noEditPoints="1"/>
          </p:cNvSpPr>
          <p:nvPr/>
        </p:nvSpPr>
        <p:spPr bwMode="auto">
          <a:xfrm>
            <a:off x="622300" y="4935538"/>
            <a:ext cx="19050" cy="22225"/>
          </a:xfrm>
          <a:custGeom>
            <a:avLst/>
            <a:gdLst>
              <a:gd name="T0" fmla="*/ 0 w 12"/>
              <a:gd name="T1" fmla="*/ 0 h 14"/>
              <a:gd name="T2" fmla="*/ 2147483647 w 12"/>
              <a:gd name="T3" fmla="*/ 0 h 14"/>
              <a:gd name="T4" fmla="*/ 2147483647 w 12"/>
              <a:gd name="T5" fmla="*/ 2147483647 h 14"/>
              <a:gd name="T6" fmla="*/ 0 w 12"/>
              <a:gd name="T7" fmla="*/ 2147483647 h 14"/>
              <a:gd name="T8" fmla="*/ 0 w 12"/>
              <a:gd name="T9" fmla="*/ 0 h 14"/>
              <a:gd name="T10" fmla="*/ 2147483647 w 12"/>
              <a:gd name="T11" fmla="*/ 2147483647 h 14"/>
              <a:gd name="T12" fmla="*/ 2147483647 w 12"/>
              <a:gd name="T13" fmla="*/ 2147483647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0" y="0"/>
                </a:moveTo>
                <a:lnTo>
                  <a:pt x="12" y="0"/>
                </a:lnTo>
                <a:lnTo>
                  <a:pt x="12" y="14"/>
                </a:lnTo>
                <a:lnTo>
                  <a:pt x="0" y="14"/>
                </a:lnTo>
                <a:lnTo>
                  <a:pt x="0" y="0"/>
                </a:lnTo>
                <a:close/>
                <a:moveTo>
                  <a:pt x="3" y="4"/>
                </a:moveTo>
                <a:lnTo>
                  <a:pt x="12" y="4"/>
                </a:lnTo>
                <a:lnTo>
                  <a:pt x="12"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0" name="Freeform 151"/>
          <p:cNvSpPr>
            <a:spLocks noEditPoints="1"/>
          </p:cNvSpPr>
          <p:nvPr/>
        </p:nvSpPr>
        <p:spPr bwMode="auto">
          <a:xfrm>
            <a:off x="627063" y="4941888"/>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2147483647 h 10"/>
              <a:gd name="T12" fmla="*/ 2147483647 w 9"/>
              <a:gd name="T13" fmla="*/ 2147483647 h 10"/>
              <a:gd name="T14" fmla="*/ 2147483647 w 9"/>
              <a:gd name="T15" fmla="*/ 2147483647 h 10"/>
              <a:gd name="T16" fmla="*/ 2147483647 w 9"/>
              <a:gd name="T17" fmla="*/ 2147483647 h 10"/>
              <a:gd name="T18" fmla="*/ 2147483647 w 9"/>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2" y="1"/>
                </a:moveTo>
                <a:lnTo>
                  <a:pt x="9" y="1"/>
                </a:lnTo>
                <a:lnTo>
                  <a:pt x="9"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1" name="Freeform 152"/>
          <p:cNvSpPr>
            <a:spLocks noEditPoints="1"/>
          </p:cNvSpPr>
          <p:nvPr/>
        </p:nvSpPr>
        <p:spPr bwMode="auto">
          <a:xfrm>
            <a:off x="630238" y="4943475"/>
            <a:ext cx="11112" cy="14288"/>
          </a:xfrm>
          <a:custGeom>
            <a:avLst/>
            <a:gdLst>
              <a:gd name="T0" fmla="*/ 0 w 7"/>
              <a:gd name="T1" fmla="*/ 0 h 9"/>
              <a:gd name="T2" fmla="*/ 2147483647 w 7"/>
              <a:gd name="T3" fmla="*/ 0 h 9"/>
              <a:gd name="T4" fmla="*/ 2147483647 w 7"/>
              <a:gd name="T5" fmla="*/ 2147483647 h 9"/>
              <a:gd name="T6" fmla="*/ 0 w 7"/>
              <a:gd name="T7" fmla="*/ 2147483647 h 9"/>
              <a:gd name="T8" fmla="*/ 0 w 7"/>
              <a:gd name="T9" fmla="*/ 0 h 9"/>
              <a:gd name="T10" fmla="*/ 2147483647 w 7"/>
              <a:gd name="T11" fmla="*/ 2147483647 h 9"/>
              <a:gd name="T12" fmla="*/ 2147483647 w 7"/>
              <a:gd name="T13" fmla="*/ 2147483647 h 9"/>
              <a:gd name="T14" fmla="*/ 2147483647 w 7"/>
              <a:gd name="T15" fmla="*/ 2147483647 h 9"/>
              <a:gd name="T16" fmla="*/ 2147483647 w 7"/>
              <a:gd name="T17" fmla="*/ 2147483647 h 9"/>
              <a:gd name="T18" fmla="*/ 2147483647 w 7"/>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9"/>
              <a:gd name="T32" fmla="*/ 7 w 7"/>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9">
                <a:moveTo>
                  <a:pt x="0" y="0"/>
                </a:moveTo>
                <a:lnTo>
                  <a:pt x="7" y="0"/>
                </a:lnTo>
                <a:lnTo>
                  <a:pt x="7" y="9"/>
                </a:lnTo>
                <a:lnTo>
                  <a:pt x="0" y="9"/>
                </a:lnTo>
                <a:lnTo>
                  <a:pt x="0" y="0"/>
                </a:lnTo>
                <a:close/>
                <a:moveTo>
                  <a:pt x="3" y="4"/>
                </a:moveTo>
                <a:lnTo>
                  <a:pt x="7" y="4"/>
                </a:lnTo>
                <a:lnTo>
                  <a:pt x="7"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2" name="Freeform 153"/>
          <p:cNvSpPr>
            <a:spLocks noEditPoints="1"/>
          </p:cNvSpPr>
          <p:nvPr/>
        </p:nvSpPr>
        <p:spPr bwMode="auto">
          <a:xfrm>
            <a:off x="635000" y="4949825"/>
            <a:ext cx="6350" cy="7938"/>
          </a:xfrm>
          <a:custGeom>
            <a:avLst/>
            <a:gdLst>
              <a:gd name="T0" fmla="*/ 0 w 4"/>
              <a:gd name="T1" fmla="*/ 0 h 5"/>
              <a:gd name="T2" fmla="*/ 2147483647 w 4"/>
              <a:gd name="T3" fmla="*/ 0 h 5"/>
              <a:gd name="T4" fmla="*/ 2147483647 w 4"/>
              <a:gd name="T5" fmla="*/ 2147483647 h 5"/>
              <a:gd name="T6" fmla="*/ 0 w 4"/>
              <a:gd name="T7" fmla="*/ 2147483647 h 5"/>
              <a:gd name="T8" fmla="*/ 0 w 4"/>
              <a:gd name="T9" fmla="*/ 0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4" y="0"/>
                </a:lnTo>
                <a:lnTo>
                  <a:pt x="4" y="5"/>
                </a:lnTo>
                <a:lnTo>
                  <a:pt x="0" y="5"/>
                </a:lnTo>
                <a:lnTo>
                  <a:pt x="0" y="0"/>
                </a:lnTo>
                <a:close/>
                <a:moveTo>
                  <a:pt x="1" y="2"/>
                </a:moveTo>
                <a:lnTo>
                  <a:pt x="4" y="2"/>
                </a:lnTo>
                <a:lnTo>
                  <a:pt x="4" y="5"/>
                </a:lnTo>
                <a:lnTo>
                  <a:pt x="1" y="5"/>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3" name="Freeform 154"/>
          <p:cNvSpPr>
            <a:spLocks noEditPoints="1"/>
          </p:cNvSpPr>
          <p:nvPr/>
        </p:nvSpPr>
        <p:spPr bwMode="auto">
          <a:xfrm>
            <a:off x="636588" y="4953000"/>
            <a:ext cx="4762" cy="4763"/>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4" name="Freeform 155"/>
          <p:cNvSpPr>
            <a:spLocks noEditPoints="1"/>
          </p:cNvSpPr>
          <p:nvPr/>
        </p:nvSpPr>
        <p:spPr bwMode="auto">
          <a:xfrm>
            <a:off x="641350" y="49577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7"/>
              <a:gd name="T32" fmla="*/ 1588 w 1588"/>
              <a:gd name="T33" fmla="*/ 1587 h 1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7">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5" name="Freeform 156"/>
          <p:cNvSpPr>
            <a:spLocks noEditPoints="1"/>
          </p:cNvSpPr>
          <p:nvPr/>
        </p:nvSpPr>
        <p:spPr bwMode="auto">
          <a:xfrm>
            <a:off x="520700" y="4840288"/>
            <a:ext cx="120650" cy="117475"/>
          </a:xfrm>
          <a:custGeom>
            <a:avLst/>
            <a:gdLst>
              <a:gd name="T0" fmla="*/ 2147483647 w 76"/>
              <a:gd name="T1" fmla="*/ 2147483647 h 74"/>
              <a:gd name="T2" fmla="*/ 2147483647 w 76"/>
              <a:gd name="T3" fmla="*/ 2147483647 h 74"/>
              <a:gd name="T4" fmla="*/ 2147483647 w 76"/>
              <a:gd name="T5" fmla="*/ 2147483647 h 74"/>
              <a:gd name="T6" fmla="*/ 2147483647 w 76"/>
              <a:gd name="T7" fmla="*/ 2147483647 h 74"/>
              <a:gd name="T8" fmla="*/ 2147483647 w 76"/>
              <a:gd name="T9" fmla="*/ 2147483647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0 h 74"/>
              <a:gd name="T20" fmla="*/ 0 w 76"/>
              <a:gd name="T21" fmla="*/ 0 h 74"/>
              <a:gd name="T22" fmla="*/ 0 w 76"/>
              <a:gd name="T23" fmla="*/ 2147483647 h 74"/>
              <a:gd name="T24" fmla="*/ 2147483647 w 76"/>
              <a:gd name="T25" fmla="*/ 2147483647 h 74"/>
              <a:gd name="T26" fmla="*/ 2147483647 w 76"/>
              <a:gd name="T27" fmla="*/ 2147483647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7" y="65"/>
                </a:moveTo>
                <a:lnTo>
                  <a:pt x="7" y="9"/>
                </a:lnTo>
                <a:lnTo>
                  <a:pt x="71" y="9"/>
                </a:lnTo>
                <a:lnTo>
                  <a:pt x="71" y="65"/>
                </a:lnTo>
                <a:lnTo>
                  <a:pt x="7" y="65"/>
                </a:lnTo>
                <a:close/>
                <a:moveTo>
                  <a:pt x="4" y="69"/>
                </a:moveTo>
                <a:lnTo>
                  <a:pt x="73" y="69"/>
                </a:lnTo>
                <a:lnTo>
                  <a:pt x="73" y="3"/>
                </a:lnTo>
                <a:lnTo>
                  <a:pt x="76" y="3"/>
                </a:lnTo>
                <a:lnTo>
                  <a:pt x="76" y="0"/>
                </a:lnTo>
                <a:lnTo>
                  <a:pt x="0" y="0"/>
                </a:lnTo>
                <a:lnTo>
                  <a:pt x="0" y="74"/>
                </a:lnTo>
                <a:lnTo>
                  <a:pt x="4" y="74"/>
                </a:lnTo>
                <a:lnTo>
                  <a:pt x="4"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6" name="Freeform 157"/>
          <p:cNvSpPr>
            <a:spLocks noEditPoints="1"/>
          </p:cNvSpPr>
          <p:nvPr/>
        </p:nvSpPr>
        <p:spPr bwMode="auto">
          <a:xfrm>
            <a:off x="520700" y="4840288"/>
            <a:ext cx="120650" cy="117475"/>
          </a:xfrm>
          <a:custGeom>
            <a:avLst/>
            <a:gdLst>
              <a:gd name="T0" fmla="*/ 0 w 76"/>
              <a:gd name="T1" fmla="*/ 0 h 74"/>
              <a:gd name="T2" fmla="*/ 2147483647 w 76"/>
              <a:gd name="T3" fmla="*/ 0 h 74"/>
              <a:gd name="T4" fmla="*/ 2147483647 w 76"/>
              <a:gd name="T5" fmla="*/ 2147483647 h 74"/>
              <a:gd name="T6" fmla="*/ 0 w 76"/>
              <a:gd name="T7" fmla="*/ 2147483647 h 74"/>
              <a:gd name="T8" fmla="*/ 0 w 76"/>
              <a:gd name="T9" fmla="*/ 0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2147483647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7" name="Freeform 158"/>
          <p:cNvSpPr>
            <a:spLocks noEditPoints="1"/>
          </p:cNvSpPr>
          <p:nvPr/>
        </p:nvSpPr>
        <p:spPr bwMode="auto">
          <a:xfrm>
            <a:off x="525463" y="4845050"/>
            <a:ext cx="115887" cy="112713"/>
          </a:xfrm>
          <a:custGeom>
            <a:avLst/>
            <a:gdLst>
              <a:gd name="T0" fmla="*/ 0 w 73"/>
              <a:gd name="T1" fmla="*/ 0 h 71"/>
              <a:gd name="T2" fmla="*/ 2147483647 w 73"/>
              <a:gd name="T3" fmla="*/ 0 h 71"/>
              <a:gd name="T4" fmla="*/ 2147483647 w 73"/>
              <a:gd name="T5" fmla="*/ 2147483647 h 71"/>
              <a:gd name="T6" fmla="*/ 0 w 73"/>
              <a:gd name="T7" fmla="*/ 2147483647 h 71"/>
              <a:gd name="T8" fmla="*/ 0 w 73"/>
              <a:gd name="T9" fmla="*/ 0 h 71"/>
              <a:gd name="T10" fmla="*/ 2147483647 w 73"/>
              <a:gd name="T11" fmla="*/ 2147483647 h 71"/>
              <a:gd name="T12" fmla="*/ 2147483647 w 73"/>
              <a:gd name="T13" fmla="*/ 2147483647 h 71"/>
              <a:gd name="T14" fmla="*/ 2147483647 w 73"/>
              <a:gd name="T15" fmla="*/ 2147483647 h 71"/>
              <a:gd name="T16" fmla="*/ 2147483647 w 73"/>
              <a:gd name="T17" fmla="*/ 2147483647 h 71"/>
              <a:gd name="T18" fmla="*/ 2147483647 w 73"/>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8" name="Freeform 159"/>
          <p:cNvSpPr>
            <a:spLocks noEditPoints="1"/>
          </p:cNvSpPr>
          <p:nvPr/>
        </p:nvSpPr>
        <p:spPr bwMode="auto">
          <a:xfrm>
            <a:off x="530225" y="4848225"/>
            <a:ext cx="111125" cy="109538"/>
          </a:xfrm>
          <a:custGeom>
            <a:avLst/>
            <a:gdLst>
              <a:gd name="T0" fmla="*/ 0 w 70"/>
              <a:gd name="T1" fmla="*/ 0 h 69"/>
              <a:gd name="T2" fmla="*/ 2147483647 w 70"/>
              <a:gd name="T3" fmla="*/ 0 h 69"/>
              <a:gd name="T4" fmla="*/ 2147483647 w 70"/>
              <a:gd name="T5" fmla="*/ 2147483647 h 69"/>
              <a:gd name="T6" fmla="*/ 0 w 70"/>
              <a:gd name="T7" fmla="*/ 2147483647 h 69"/>
              <a:gd name="T8" fmla="*/ 0 w 70"/>
              <a:gd name="T9" fmla="*/ 0 h 69"/>
              <a:gd name="T10" fmla="*/ 2147483647 w 70"/>
              <a:gd name="T11" fmla="*/ 2147483647 h 69"/>
              <a:gd name="T12" fmla="*/ 2147483647 w 70"/>
              <a:gd name="T13" fmla="*/ 2147483647 h 69"/>
              <a:gd name="T14" fmla="*/ 2147483647 w 70"/>
              <a:gd name="T15" fmla="*/ 2147483647 h 69"/>
              <a:gd name="T16" fmla="*/ 2147483647 w 70"/>
              <a:gd name="T17" fmla="*/ 2147483647 h 69"/>
              <a:gd name="T18" fmla="*/ 2147483647 w 70"/>
              <a:gd name="T19" fmla="*/ 2147483647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89" name="Freeform 160"/>
          <p:cNvSpPr>
            <a:spLocks noEditPoints="1"/>
          </p:cNvSpPr>
          <p:nvPr/>
        </p:nvSpPr>
        <p:spPr bwMode="auto">
          <a:xfrm>
            <a:off x="533400" y="4854575"/>
            <a:ext cx="107950" cy="103188"/>
          </a:xfrm>
          <a:custGeom>
            <a:avLst/>
            <a:gdLst>
              <a:gd name="T0" fmla="*/ 0 w 68"/>
              <a:gd name="T1" fmla="*/ 0 h 65"/>
              <a:gd name="T2" fmla="*/ 2147483647 w 68"/>
              <a:gd name="T3" fmla="*/ 0 h 65"/>
              <a:gd name="T4" fmla="*/ 2147483647 w 68"/>
              <a:gd name="T5" fmla="*/ 2147483647 h 65"/>
              <a:gd name="T6" fmla="*/ 0 w 68"/>
              <a:gd name="T7" fmla="*/ 2147483647 h 65"/>
              <a:gd name="T8" fmla="*/ 0 w 68"/>
              <a:gd name="T9" fmla="*/ 0 h 65"/>
              <a:gd name="T10" fmla="*/ 2147483647 w 68"/>
              <a:gd name="T11" fmla="*/ 2147483647 h 65"/>
              <a:gd name="T12" fmla="*/ 2147483647 w 68"/>
              <a:gd name="T13" fmla="*/ 2147483647 h 65"/>
              <a:gd name="T14" fmla="*/ 2147483647 w 68"/>
              <a:gd name="T15" fmla="*/ 2147483647 h 65"/>
              <a:gd name="T16" fmla="*/ 2147483647 w 68"/>
              <a:gd name="T17" fmla="*/ 2147483647 h 65"/>
              <a:gd name="T18" fmla="*/ 2147483647 w 68"/>
              <a:gd name="T19" fmla="*/ 214748364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0" name="Freeform 161"/>
          <p:cNvSpPr>
            <a:spLocks noEditPoints="1"/>
          </p:cNvSpPr>
          <p:nvPr/>
        </p:nvSpPr>
        <p:spPr bwMode="auto">
          <a:xfrm>
            <a:off x="538163" y="4856163"/>
            <a:ext cx="103187" cy="101600"/>
          </a:xfrm>
          <a:custGeom>
            <a:avLst/>
            <a:gdLst>
              <a:gd name="T0" fmla="*/ 0 w 65"/>
              <a:gd name="T1" fmla="*/ 0 h 64"/>
              <a:gd name="T2" fmla="*/ 2147483647 w 65"/>
              <a:gd name="T3" fmla="*/ 0 h 64"/>
              <a:gd name="T4" fmla="*/ 2147483647 w 65"/>
              <a:gd name="T5" fmla="*/ 2147483647 h 64"/>
              <a:gd name="T6" fmla="*/ 0 w 65"/>
              <a:gd name="T7" fmla="*/ 2147483647 h 64"/>
              <a:gd name="T8" fmla="*/ 0 w 65"/>
              <a:gd name="T9" fmla="*/ 0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1" name="Freeform 162"/>
          <p:cNvSpPr>
            <a:spLocks noEditPoints="1"/>
          </p:cNvSpPr>
          <p:nvPr/>
        </p:nvSpPr>
        <p:spPr bwMode="auto">
          <a:xfrm>
            <a:off x="542925" y="4859338"/>
            <a:ext cx="98425" cy="98425"/>
          </a:xfrm>
          <a:custGeom>
            <a:avLst/>
            <a:gdLst>
              <a:gd name="T0" fmla="*/ 0 w 62"/>
              <a:gd name="T1" fmla="*/ 0 h 62"/>
              <a:gd name="T2" fmla="*/ 2147483647 w 62"/>
              <a:gd name="T3" fmla="*/ 0 h 62"/>
              <a:gd name="T4" fmla="*/ 2147483647 w 62"/>
              <a:gd name="T5" fmla="*/ 2147483647 h 62"/>
              <a:gd name="T6" fmla="*/ 0 w 62"/>
              <a:gd name="T7" fmla="*/ 2147483647 h 62"/>
              <a:gd name="T8" fmla="*/ 0 w 62"/>
              <a:gd name="T9" fmla="*/ 0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2" y="3"/>
                </a:moveTo>
                <a:lnTo>
                  <a:pt x="62" y="3"/>
                </a:lnTo>
                <a:lnTo>
                  <a:pt x="62"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2" name="Freeform 163"/>
          <p:cNvSpPr>
            <a:spLocks noEditPoints="1"/>
          </p:cNvSpPr>
          <p:nvPr/>
        </p:nvSpPr>
        <p:spPr bwMode="auto">
          <a:xfrm>
            <a:off x="546100" y="4864100"/>
            <a:ext cx="95250" cy="93663"/>
          </a:xfrm>
          <a:custGeom>
            <a:avLst/>
            <a:gdLst>
              <a:gd name="T0" fmla="*/ 0 w 60"/>
              <a:gd name="T1" fmla="*/ 0 h 59"/>
              <a:gd name="T2" fmla="*/ 2147483647 w 60"/>
              <a:gd name="T3" fmla="*/ 0 h 59"/>
              <a:gd name="T4" fmla="*/ 2147483647 w 60"/>
              <a:gd name="T5" fmla="*/ 2147483647 h 59"/>
              <a:gd name="T6" fmla="*/ 0 w 60"/>
              <a:gd name="T7" fmla="*/ 2147483647 h 59"/>
              <a:gd name="T8" fmla="*/ 0 w 60"/>
              <a:gd name="T9" fmla="*/ 0 h 59"/>
              <a:gd name="T10" fmla="*/ 2147483647 w 60"/>
              <a:gd name="T11" fmla="*/ 2147483647 h 59"/>
              <a:gd name="T12" fmla="*/ 2147483647 w 60"/>
              <a:gd name="T13" fmla="*/ 2147483647 h 59"/>
              <a:gd name="T14" fmla="*/ 2147483647 w 60"/>
              <a:gd name="T15" fmla="*/ 2147483647 h 59"/>
              <a:gd name="T16" fmla="*/ 2147483647 w 60"/>
              <a:gd name="T17" fmla="*/ 2147483647 h 59"/>
              <a:gd name="T18" fmla="*/ 2147483647 w 60"/>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9"/>
              <a:gd name="T32" fmla="*/ 60 w 60"/>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9">
                <a:moveTo>
                  <a:pt x="0" y="0"/>
                </a:moveTo>
                <a:lnTo>
                  <a:pt x="60" y="0"/>
                </a:lnTo>
                <a:lnTo>
                  <a:pt x="60" y="59"/>
                </a:lnTo>
                <a:lnTo>
                  <a:pt x="0" y="59"/>
                </a:lnTo>
                <a:lnTo>
                  <a:pt x="0" y="0"/>
                </a:lnTo>
                <a:close/>
                <a:moveTo>
                  <a:pt x="3" y="2"/>
                </a:moveTo>
                <a:lnTo>
                  <a:pt x="60" y="2"/>
                </a:lnTo>
                <a:lnTo>
                  <a:pt x="60"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3" name="Freeform 164"/>
          <p:cNvSpPr>
            <a:spLocks noEditPoints="1"/>
          </p:cNvSpPr>
          <p:nvPr/>
        </p:nvSpPr>
        <p:spPr bwMode="auto">
          <a:xfrm>
            <a:off x="550863" y="4867275"/>
            <a:ext cx="90487" cy="90488"/>
          </a:xfrm>
          <a:custGeom>
            <a:avLst/>
            <a:gdLst>
              <a:gd name="T0" fmla="*/ 0 w 57"/>
              <a:gd name="T1" fmla="*/ 0 h 57"/>
              <a:gd name="T2" fmla="*/ 2147483647 w 57"/>
              <a:gd name="T3" fmla="*/ 0 h 57"/>
              <a:gd name="T4" fmla="*/ 2147483647 w 57"/>
              <a:gd name="T5" fmla="*/ 2147483647 h 57"/>
              <a:gd name="T6" fmla="*/ 0 w 57"/>
              <a:gd name="T7" fmla="*/ 2147483647 h 57"/>
              <a:gd name="T8" fmla="*/ 0 w 57"/>
              <a:gd name="T9" fmla="*/ 0 h 57"/>
              <a:gd name="T10" fmla="*/ 2147483647 w 57"/>
              <a:gd name="T11" fmla="*/ 2147483647 h 57"/>
              <a:gd name="T12" fmla="*/ 2147483647 w 57"/>
              <a:gd name="T13" fmla="*/ 2147483647 h 57"/>
              <a:gd name="T14" fmla="*/ 2147483647 w 57"/>
              <a:gd name="T15" fmla="*/ 2147483647 h 57"/>
              <a:gd name="T16" fmla="*/ 2147483647 w 57"/>
              <a:gd name="T17" fmla="*/ 2147483647 h 57"/>
              <a:gd name="T18" fmla="*/ 2147483647 w 5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4" name="Freeform 165"/>
          <p:cNvSpPr>
            <a:spLocks noEditPoints="1"/>
          </p:cNvSpPr>
          <p:nvPr/>
        </p:nvSpPr>
        <p:spPr bwMode="auto">
          <a:xfrm>
            <a:off x="555625" y="4873625"/>
            <a:ext cx="85725" cy="84138"/>
          </a:xfrm>
          <a:custGeom>
            <a:avLst/>
            <a:gdLst>
              <a:gd name="T0" fmla="*/ 0 w 54"/>
              <a:gd name="T1" fmla="*/ 0 h 53"/>
              <a:gd name="T2" fmla="*/ 2147483647 w 54"/>
              <a:gd name="T3" fmla="*/ 0 h 53"/>
              <a:gd name="T4" fmla="*/ 2147483647 w 54"/>
              <a:gd name="T5" fmla="*/ 2147483647 h 53"/>
              <a:gd name="T6" fmla="*/ 0 w 54"/>
              <a:gd name="T7" fmla="*/ 2147483647 h 53"/>
              <a:gd name="T8" fmla="*/ 0 w 54"/>
              <a:gd name="T9" fmla="*/ 0 h 53"/>
              <a:gd name="T10" fmla="*/ 2147483647 w 54"/>
              <a:gd name="T11" fmla="*/ 2147483647 h 53"/>
              <a:gd name="T12" fmla="*/ 2147483647 w 54"/>
              <a:gd name="T13" fmla="*/ 2147483647 h 53"/>
              <a:gd name="T14" fmla="*/ 2147483647 w 54"/>
              <a:gd name="T15" fmla="*/ 2147483647 h 53"/>
              <a:gd name="T16" fmla="*/ 2147483647 w 54"/>
              <a:gd name="T17" fmla="*/ 2147483647 h 53"/>
              <a:gd name="T18" fmla="*/ 2147483647 w 54"/>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2" y="1"/>
                </a:moveTo>
                <a:lnTo>
                  <a:pt x="54" y="1"/>
                </a:lnTo>
                <a:lnTo>
                  <a:pt x="54" y="53"/>
                </a:lnTo>
                <a:lnTo>
                  <a:pt x="2" y="53"/>
                </a:lnTo>
                <a:lnTo>
                  <a:pt x="2"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5" name="Freeform 166"/>
          <p:cNvSpPr>
            <a:spLocks noEditPoints="1"/>
          </p:cNvSpPr>
          <p:nvPr/>
        </p:nvSpPr>
        <p:spPr bwMode="auto">
          <a:xfrm>
            <a:off x="558800" y="4875213"/>
            <a:ext cx="82550" cy="82550"/>
          </a:xfrm>
          <a:custGeom>
            <a:avLst/>
            <a:gdLst>
              <a:gd name="T0" fmla="*/ 0 w 52"/>
              <a:gd name="T1" fmla="*/ 0 h 52"/>
              <a:gd name="T2" fmla="*/ 2147483647 w 52"/>
              <a:gd name="T3" fmla="*/ 0 h 52"/>
              <a:gd name="T4" fmla="*/ 2147483647 w 52"/>
              <a:gd name="T5" fmla="*/ 2147483647 h 52"/>
              <a:gd name="T6" fmla="*/ 0 w 52"/>
              <a:gd name="T7" fmla="*/ 2147483647 h 52"/>
              <a:gd name="T8" fmla="*/ 0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0" y="0"/>
                </a:moveTo>
                <a:lnTo>
                  <a:pt x="52" y="0"/>
                </a:lnTo>
                <a:lnTo>
                  <a:pt x="52" y="52"/>
                </a:lnTo>
                <a:lnTo>
                  <a:pt x="0" y="52"/>
                </a:lnTo>
                <a:lnTo>
                  <a:pt x="0" y="0"/>
                </a:lnTo>
                <a:close/>
                <a:moveTo>
                  <a:pt x="3" y="4"/>
                </a:moveTo>
                <a:lnTo>
                  <a:pt x="52" y="4"/>
                </a:lnTo>
                <a:lnTo>
                  <a:pt x="52"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6" name="Freeform 167"/>
          <p:cNvSpPr>
            <a:spLocks noEditPoints="1"/>
          </p:cNvSpPr>
          <p:nvPr/>
        </p:nvSpPr>
        <p:spPr bwMode="auto">
          <a:xfrm>
            <a:off x="563563" y="4881563"/>
            <a:ext cx="77787" cy="76200"/>
          </a:xfrm>
          <a:custGeom>
            <a:avLst/>
            <a:gdLst>
              <a:gd name="T0" fmla="*/ 0 w 49"/>
              <a:gd name="T1" fmla="*/ 0 h 48"/>
              <a:gd name="T2" fmla="*/ 2147483647 w 49"/>
              <a:gd name="T3" fmla="*/ 0 h 48"/>
              <a:gd name="T4" fmla="*/ 2147483647 w 49"/>
              <a:gd name="T5" fmla="*/ 2147483647 h 48"/>
              <a:gd name="T6" fmla="*/ 0 w 49"/>
              <a:gd name="T7" fmla="*/ 2147483647 h 48"/>
              <a:gd name="T8" fmla="*/ 0 w 49"/>
              <a:gd name="T9" fmla="*/ 0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2" y="2"/>
                </a:moveTo>
                <a:lnTo>
                  <a:pt x="49" y="2"/>
                </a:lnTo>
                <a:lnTo>
                  <a:pt x="49"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7" name="Freeform 168"/>
          <p:cNvSpPr>
            <a:spLocks noEditPoints="1"/>
          </p:cNvSpPr>
          <p:nvPr/>
        </p:nvSpPr>
        <p:spPr bwMode="auto">
          <a:xfrm>
            <a:off x="566738" y="4884738"/>
            <a:ext cx="74612" cy="73025"/>
          </a:xfrm>
          <a:custGeom>
            <a:avLst/>
            <a:gdLst>
              <a:gd name="T0" fmla="*/ 0 w 47"/>
              <a:gd name="T1" fmla="*/ 0 h 46"/>
              <a:gd name="T2" fmla="*/ 2147483647 w 47"/>
              <a:gd name="T3" fmla="*/ 0 h 46"/>
              <a:gd name="T4" fmla="*/ 2147483647 w 47"/>
              <a:gd name="T5" fmla="*/ 2147483647 h 46"/>
              <a:gd name="T6" fmla="*/ 0 w 47"/>
              <a:gd name="T7" fmla="*/ 2147483647 h 46"/>
              <a:gd name="T8" fmla="*/ 0 w 47"/>
              <a:gd name="T9" fmla="*/ 0 h 46"/>
              <a:gd name="T10" fmla="*/ 2147483647 w 47"/>
              <a:gd name="T11" fmla="*/ 2147483647 h 46"/>
              <a:gd name="T12" fmla="*/ 2147483647 w 47"/>
              <a:gd name="T13" fmla="*/ 2147483647 h 46"/>
              <a:gd name="T14" fmla="*/ 2147483647 w 47"/>
              <a:gd name="T15" fmla="*/ 2147483647 h 46"/>
              <a:gd name="T16" fmla="*/ 2147483647 w 47"/>
              <a:gd name="T17" fmla="*/ 2147483647 h 46"/>
              <a:gd name="T18" fmla="*/ 2147483647 w 47"/>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6"/>
              <a:gd name="T32" fmla="*/ 47 w 4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6">
                <a:moveTo>
                  <a:pt x="0" y="0"/>
                </a:moveTo>
                <a:lnTo>
                  <a:pt x="47" y="0"/>
                </a:lnTo>
                <a:lnTo>
                  <a:pt x="47" y="46"/>
                </a:lnTo>
                <a:lnTo>
                  <a:pt x="0" y="46"/>
                </a:lnTo>
                <a:lnTo>
                  <a:pt x="0" y="0"/>
                </a:lnTo>
                <a:close/>
                <a:moveTo>
                  <a:pt x="3" y="3"/>
                </a:moveTo>
                <a:lnTo>
                  <a:pt x="47" y="3"/>
                </a:lnTo>
                <a:lnTo>
                  <a:pt x="47"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8" name="Freeform 169"/>
          <p:cNvSpPr>
            <a:spLocks noEditPoints="1"/>
          </p:cNvSpPr>
          <p:nvPr/>
        </p:nvSpPr>
        <p:spPr bwMode="auto">
          <a:xfrm>
            <a:off x="571500" y="4889500"/>
            <a:ext cx="69850" cy="68263"/>
          </a:xfrm>
          <a:custGeom>
            <a:avLst/>
            <a:gdLst>
              <a:gd name="T0" fmla="*/ 0 w 44"/>
              <a:gd name="T1" fmla="*/ 0 h 43"/>
              <a:gd name="T2" fmla="*/ 2147483647 w 44"/>
              <a:gd name="T3" fmla="*/ 0 h 43"/>
              <a:gd name="T4" fmla="*/ 2147483647 w 44"/>
              <a:gd name="T5" fmla="*/ 2147483647 h 43"/>
              <a:gd name="T6" fmla="*/ 0 w 44"/>
              <a:gd name="T7" fmla="*/ 2147483647 h 43"/>
              <a:gd name="T8" fmla="*/ 0 w 44"/>
              <a:gd name="T9" fmla="*/ 0 h 43"/>
              <a:gd name="T10" fmla="*/ 2147483647 w 44"/>
              <a:gd name="T11" fmla="*/ 2147483647 h 43"/>
              <a:gd name="T12" fmla="*/ 2147483647 w 44"/>
              <a:gd name="T13" fmla="*/ 2147483647 h 43"/>
              <a:gd name="T14" fmla="*/ 2147483647 w 44"/>
              <a:gd name="T15" fmla="*/ 2147483647 h 43"/>
              <a:gd name="T16" fmla="*/ 2147483647 w 44"/>
              <a:gd name="T17" fmla="*/ 2147483647 h 43"/>
              <a:gd name="T18" fmla="*/ 2147483647 w 44"/>
              <a:gd name="T19" fmla="*/ 2147483647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3"/>
              <a:gd name="T32" fmla="*/ 44 w 44"/>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3">
                <a:moveTo>
                  <a:pt x="0" y="0"/>
                </a:moveTo>
                <a:lnTo>
                  <a:pt x="44" y="0"/>
                </a:lnTo>
                <a:lnTo>
                  <a:pt x="44" y="43"/>
                </a:lnTo>
                <a:lnTo>
                  <a:pt x="0" y="43"/>
                </a:lnTo>
                <a:lnTo>
                  <a:pt x="0" y="0"/>
                </a:lnTo>
                <a:close/>
                <a:moveTo>
                  <a:pt x="3" y="2"/>
                </a:moveTo>
                <a:lnTo>
                  <a:pt x="44" y="2"/>
                </a:lnTo>
                <a:lnTo>
                  <a:pt x="44"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899" name="Freeform 170"/>
          <p:cNvSpPr>
            <a:spLocks noEditPoints="1"/>
          </p:cNvSpPr>
          <p:nvPr/>
        </p:nvSpPr>
        <p:spPr bwMode="auto">
          <a:xfrm>
            <a:off x="576263" y="4892675"/>
            <a:ext cx="65087" cy="65088"/>
          </a:xfrm>
          <a:custGeom>
            <a:avLst/>
            <a:gdLst>
              <a:gd name="T0" fmla="*/ 0 w 41"/>
              <a:gd name="T1" fmla="*/ 0 h 41"/>
              <a:gd name="T2" fmla="*/ 2147483647 w 41"/>
              <a:gd name="T3" fmla="*/ 0 h 41"/>
              <a:gd name="T4" fmla="*/ 2147483647 w 41"/>
              <a:gd name="T5" fmla="*/ 2147483647 h 41"/>
              <a:gd name="T6" fmla="*/ 0 w 41"/>
              <a:gd name="T7" fmla="*/ 2147483647 h 41"/>
              <a:gd name="T8" fmla="*/ 0 w 41"/>
              <a:gd name="T9" fmla="*/ 0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2" y="3"/>
                </a:moveTo>
                <a:lnTo>
                  <a:pt x="41" y="3"/>
                </a:lnTo>
                <a:lnTo>
                  <a:pt x="41"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0" name="Freeform 171"/>
          <p:cNvSpPr>
            <a:spLocks noEditPoints="1"/>
          </p:cNvSpPr>
          <p:nvPr/>
        </p:nvSpPr>
        <p:spPr bwMode="auto">
          <a:xfrm>
            <a:off x="579438" y="4897438"/>
            <a:ext cx="61912" cy="60325"/>
          </a:xfrm>
          <a:custGeom>
            <a:avLst/>
            <a:gdLst>
              <a:gd name="T0" fmla="*/ 0 w 39"/>
              <a:gd name="T1" fmla="*/ 0 h 38"/>
              <a:gd name="T2" fmla="*/ 2147483647 w 39"/>
              <a:gd name="T3" fmla="*/ 0 h 38"/>
              <a:gd name="T4" fmla="*/ 2147483647 w 39"/>
              <a:gd name="T5" fmla="*/ 2147483647 h 38"/>
              <a:gd name="T6" fmla="*/ 0 w 39"/>
              <a:gd name="T7" fmla="*/ 2147483647 h 38"/>
              <a:gd name="T8" fmla="*/ 0 w 39"/>
              <a:gd name="T9" fmla="*/ 0 h 38"/>
              <a:gd name="T10" fmla="*/ 2147483647 w 39"/>
              <a:gd name="T11" fmla="*/ 2147483647 h 38"/>
              <a:gd name="T12" fmla="*/ 2147483647 w 39"/>
              <a:gd name="T13" fmla="*/ 2147483647 h 38"/>
              <a:gd name="T14" fmla="*/ 2147483647 w 39"/>
              <a:gd name="T15" fmla="*/ 2147483647 h 38"/>
              <a:gd name="T16" fmla="*/ 2147483647 w 39"/>
              <a:gd name="T17" fmla="*/ 2147483647 h 38"/>
              <a:gd name="T18" fmla="*/ 2147483647 w 39"/>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3" y="2"/>
                </a:moveTo>
                <a:lnTo>
                  <a:pt x="39" y="2"/>
                </a:lnTo>
                <a:lnTo>
                  <a:pt x="39"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1" name="Freeform 172"/>
          <p:cNvSpPr>
            <a:spLocks noEditPoints="1"/>
          </p:cNvSpPr>
          <p:nvPr/>
        </p:nvSpPr>
        <p:spPr bwMode="auto">
          <a:xfrm>
            <a:off x="584200" y="4900613"/>
            <a:ext cx="57150" cy="57150"/>
          </a:xfrm>
          <a:custGeom>
            <a:avLst/>
            <a:gdLst>
              <a:gd name="T0" fmla="*/ 0 w 36"/>
              <a:gd name="T1" fmla="*/ 0 h 36"/>
              <a:gd name="T2" fmla="*/ 2147483647 w 36"/>
              <a:gd name="T3" fmla="*/ 0 h 36"/>
              <a:gd name="T4" fmla="*/ 2147483647 w 36"/>
              <a:gd name="T5" fmla="*/ 2147483647 h 36"/>
              <a:gd name="T6" fmla="*/ 0 w 36"/>
              <a:gd name="T7" fmla="*/ 2147483647 h 36"/>
              <a:gd name="T8" fmla="*/ 0 w 36"/>
              <a:gd name="T9" fmla="*/ 0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6"/>
              <a:gd name="T32" fmla="*/ 36 w 3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6">
                <a:moveTo>
                  <a:pt x="0" y="0"/>
                </a:moveTo>
                <a:lnTo>
                  <a:pt x="36" y="0"/>
                </a:lnTo>
                <a:lnTo>
                  <a:pt x="36" y="36"/>
                </a:lnTo>
                <a:lnTo>
                  <a:pt x="0" y="36"/>
                </a:lnTo>
                <a:lnTo>
                  <a:pt x="0" y="0"/>
                </a:lnTo>
                <a:close/>
                <a:moveTo>
                  <a:pt x="3" y="3"/>
                </a:moveTo>
                <a:lnTo>
                  <a:pt x="36" y="3"/>
                </a:lnTo>
                <a:lnTo>
                  <a:pt x="36"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2" name="Freeform 173"/>
          <p:cNvSpPr>
            <a:spLocks noEditPoints="1"/>
          </p:cNvSpPr>
          <p:nvPr/>
        </p:nvSpPr>
        <p:spPr bwMode="auto">
          <a:xfrm>
            <a:off x="588963" y="4905375"/>
            <a:ext cx="52387" cy="52388"/>
          </a:xfrm>
          <a:custGeom>
            <a:avLst/>
            <a:gdLst>
              <a:gd name="T0" fmla="*/ 0 w 33"/>
              <a:gd name="T1" fmla="*/ 0 h 33"/>
              <a:gd name="T2" fmla="*/ 2147483647 w 33"/>
              <a:gd name="T3" fmla="*/ 0 h 33"/>
              <a:gd name="T4" fmla="*/ 2147483647 w 33"/>
              <a:gd name="T5" fmla="*/ 2147483647 h 33"/>
              <a:gd name="T6" fmla="*/ 0 w 33"/>
              <a:gd name="T7" fmla="*/ 2147483647 h 33"/>
              <a:gd name="T8" fmla="*/ 0 w 33"/>
              <a:gd name="T9" fmla="*/ 0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2" y="2"/>
                </a:moveTo>
                <a:lnTo>
                  <a:pt x="33" y="2"/>
                </a:lnTo>
                <a:lnTo>
                  <a:pt x="33"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3" name="Freeform 174"/>
          <p:cNvSpPr>
            <a:spLocks noEditPoints="1"/>
          </p:cNvSpPr>
          <p:nvPr/>
        </p:nvSpPr>
        <p:spPr bwMode="auto">
          <a:xfrm>
            <a:off x="592138" y="4908550"/>
            <a:ext cx="49212" cy="49213"/>
          </a:xfrm>
          <a:custGeom>
            <a:avLst/>
            <a:gdLst>
              <a:gd name="T0" fmla="*/ 0 w 31"/>
              <a:gd name="T1" fmla="*/ 0 h 31"/>
              <a:gd name="T2" fmla="*/ 2147483647 w 31"/>
              <a:gd name="T3" fmla="*/ 0 h 31"/>
              <a:gd name="T4" fmla="*/ 2147483647 w 31"/>
              <a:gd name="T5" fmla="*/ 2147483647 h 31"/>
              <a:gd name="T6" fmla="*/ 0 w 31"/>
              <a:gd name="T7" fmla="*/ 2147483647 h 31"/>
              <a:gd name="T8" fmla="*/ 0 w 31"/>
              <a:gd name="T9" fmla="*/ 0 h 31"/>
              <a:gd name="T10" fmla="*/ 2147483647 w 31"/>
              <a:gd name="T11" fmla="*/ 2147483647 h 31"/>
              <a:gd name="T12" fmla="*/ 2147483647 w 31"/>
              <a:gd name="T13" fmla="*/ 2147483647 h 31"/>
              <a:gd name="T14" fmla="*/ 2147483647 w 31"/>
              <a:gd name="T15" fmla="*/ 2147483647 h 31"/>
              <a:gd name="T16" fmla="*/ 2147483647 w 31"/>
              <a:gd name="T17" fmla="*/ 2147483647 h 31"/>
              <a:gd name="T18" fmla="*/ 2147483647 w 31"/>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3" y="2"/>
                </a:moveTo>
                <a:lnTo>
                  <a:pt x="31" y="2"/>
                </a:lnTo>
                <a:lnTo>
                  <a:pt x="31"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4" name="Freeform 175"/>
          <p:cNvSpPr>
            <a:spLocks noEditPoints="1"/>
          </p:cNvSpPr>
          <p:nvPr/>
        </p:nvSpPr>
        <p:spPr bwMode="auto">
          <a:xfrm>
            <a:off x="596900" y="4911725"/>
            <a:ext cx="44450" cy="46038"/>
          </a:xfrm>
          <a:custGeom>
            <a:avLst/>
            <a:gdLst>
              <a:gd name="T0" fmla="*/ 0 w 28"/>
              <a:gd name="T1" fmla="*/ 0 h 29"/>
              <a:gd name="T2" fmla="*/ 2147483647 w 28"/>
              <a:gd name="T3" fmla="*/ 0 h 29"/>
              <a:gd name="T4" fmla="*/ 2147483647 w 28"/>
              <a:gd name="T5" fmla="*/ 2147483647 h 29"/>
              <a:gd name="T6" fmla="*/ 0 w 28"/>
              <a:gd name="T7" fmla="*/ 2147483647 h 29"/>
              <a:gd name="T8" fmla="*/ 0 w 28"/>
              <a:gd name="T9" fmla="*/ 0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0" y="0"/>
                </a:moveTo>
                <a:lnTo>
                  <a:pt x="28" y="0"/>
                </a:lnTo>
                <a:lnTo>
                  <a:pt x="28" y="29"/>
                </a:lnTo>
                <a:lnTo>
                  <a:pt x="0" y="29"/>
                </a:lnTo>
                <a:lnTo>
                  <a:pt x="0" y="0"/>
                </a:lnTo>
                <a:close/>
                <a:moveTo>
                  <a:pt x="3" y="3"/>
                </a:moveTo>
                <a:lnTo>
                  <a:pt x="28" y="3"/>
                </a:lnTo>
                <a:lnTo>
                  <a:pt x="28"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5" name="Freeform 176"/>
          <p:cNvSpPr>
            <a:spLocks noEditPoints="1"/>
          </p:cNvSpPr>
          <p:nvPr/>
        </p:nvSpPr>
        <p:spPr bwMode="auto">
          <a:xfrm>
            <a:off x="601663" y="4916488"/>
            <a:ext cx="39687" cy="41275"/>
          </a:xfrm>
          <a:custGeom>
            <a:avLst/>
            <a:gdLst>
              <a:gd name="T0" fmla="*/ 0 w 25"/>
              <a:gd name="T1" fmla="*/ 0 h 26"/>
              <a:gd name="T2" fmla="*/ 2147483647 w 25"/>
              <a:gd name="T3" fmla="*/ 0 h 26"/>
              <a:gd name="T4" fmla="*/ 2147483647 w 25"/>
              <a:gd name="T5" fmla="*/ 2147483647 h 26"/>
              <a:gd name="T6" fmla="*/ 0 w 25"/>
              <a:gd name="T7" fmla="*/ 2147483647 h 26"/>
              <a:gd name="T8" fmla="*/ 0 w 25"/>
              <a:gd name="T9" fmla="*/ 0 h 26"/>
              <a:gd name="T10" fmla="*/ 2147483647 w 25"/>
              <a:gd name="T11" fmla="*/ 2147483647 h 26"/>
              <a:gd name="T12" fmla="*/ 2147483647 w 25"/>
              <a:gd name="T13" fmla="*/ 2147483647 h 26"/>
              <a:gd name="T14" fmla="*/ 2147483647 w 25"/>
              <a:gd name="T15" fmla="*/ 2147483647 h 26"/>
              <a:gd name="T16" fmla="*/ 2147483647 w 25"/>
              <a:gd name="T17" fmla="*/ 2147483647 h 26"/>
              <a:gd name="T18" fmla="*/ 2147483647 w 25"/>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6"/>
              <a:gd name="T32" fmla="*/ 25 w 25"/>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6">
                <a:moveTo>
                  <a:pt x="0" y="0"/>
                </a:moveTo>
                <a:lnTo>
                  <a:pt x="25" y="0"/>
                </a:lnTo>
                <a:lnTo>
                  <a:pt x="25" y="26"/>
                </a:lnTo>
                <a:lnTo>
                  <a:pt x="0" y="26"/>
                </a:lnTo>
                <a:lnTo>
                  <a:pt x="0" y="0"/>
                </a:lnTo>
                <a:close/>
                <a:moveTo>
                  <a:pt x="2" y="2"/>
                </a:moveTo>
                <a:lnTo>
                  <a:pt x="25" y="2"/>
                </a:lnTo>
                <a:lnTo>
                  <a:pt x="25"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6" name="Freeform 177"/>
          <p:cNvSpPr>
            <a:spLocks noEditPoints="1"/>
          </p:cNvSpPr>
          <p:nvPr/>
        </p:nvSpPr>
        <p:spPr bwMode="auto">
          <a:xfrm>
            <a:off x="604838" y="4919663"/>
            <a:ext cx="36512" cy="38100"/>
          </a:xfrm>
          <a:custGeom>
            <a:avLst/>
            <a:gdLst>
              <a:gd name="T0" fmla="*/ 0 w 23"/>
              <a:gd name="T1" fmla="*/ 0 h 24"/>
              <a:gd name="T2" fmla="*/ 2147483647 w 23"/>
              <a:gd name="T3" fmla="*/ 0 h 24"/>
              <a:gd name="T4" fmla="*/ 2147483647 w 23"/>
              <a:gd name="T5" fmla="*/ 2147483647 h 24"/>
              <a:gd name="T6" fmla="*/ 0 w 23"/>
              <a:gd name="T7" fmla="*/ 2147483647 h 24"/>
              <a:gd name="T8" fmla="*/ 0 w 23"/>
              <a:gd name="T9" fmla="*/ 0 h 24"/>
              <a:gd name="T10" fmla="*/ 2147483647 w 23"/>
              <a:gd name="T11" fmla="*/ 2147483647 h 24"/>
              <a:gd name="T12" fmla="*/ 2147483647 w 23"/>
              <a:gd name="T13" fmla="*/ 2147483647 h 24"/>
              <a:gd name="T14" fmla="*/ 2147483647 w 23"/>
              <a:gd name="T15" fmla="*/ 2147483647 h 24"/>
              <a:gd name="T16" fmla="*/ 2147483647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0" y="0"/>
                </a:moveTo>
                <a:lnTo>
                  <a:pt x="23" y="0"/>
                </a:lnTo>
                <a:lnTo>
                  <a:pt x="23" y="24"/>
                </a:lnTo>
                <a:lnTo>
                  <a:pt x="0" y="24"/>
                </a:lnTo>
                <a:lnTo>
                  <a:pt x="0" y="0"/>
                </a:lnTo>
                <a:close/>
                <a:moveTo>
                  <a:pt x="3" y="3"/>
                </a:moveTo>
                <a:lnTo>
                  <a:pt x="23" y="3"/>
                </a:lnTo>
                <a:lnTo>
                  <a:pt x="23"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7" name="Freeform 178"/>
          <p:cNvSpPr>
            <a:spLocks noEditPoints="1"/>
          </p:cNvSpPr>
          <p:nvPr/>
        </p:nvSpPr>
        <p:spPr bwMode="auto">
          <a:xfrm>
            <a:off x="609600" y="4924425"/>
            <a:ext cx="31750" cy="33338"/>
          </a:xfrm>
          <a:custGeom>
            <a:avLst/>
            <a:gdLst>
              <a:gd name="T0" fmla="*/ 0 w 20"/>
              <a:gd name="T1" fmla="*/ 0 h 21"/>
              <a:gd name="T2" fmla="*/ 2147483647 w 20"/>
              <a:gd name="T3" fmla="*/ 0 h 21"/>
              <a:gd name="T4" fmla="*/ 2147483647 w 20"/>
              <a:gd name="T5" fmla="*/ 2147483647 h 21"/>
              <a:gd name="T6" fmla="*/ 0 w 20"/>
              <a:gd name="T7" fmla="*/ 2147483647 h 21"/>
              <a:gd name="T8" fmla="*/ 0 w 20"/>
              <a:gd name="T9" fmla="*/ 0 h 21"/>
              <a:gd name="T10" fmla="*/ 2147483647 w 20"/>
              <a:gd name="T11" fmla="*/ 2147483647 h 21"/>
              <a:gd name="T12" fmla="*/ 2147483647 w 20"/>
              <a:gd name="T13" fmla="*/ 2147483647 h 21"/>
              <a:gd name="T14" fmla="*/ 2147483647 w 20"/>
              <a:gd name="T15" fmla="*/ 2147483647 h 21"/>
              <a:gd name="T16" fmla="*/ 2147483647 w 20"/>
              <a:gd name="T17" fmla="*/ 2147483647 h 21"/>
              <a:gd name="T18" fmla="*/ 2147483647 w 20"/>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0" y="0"/>
                </a:moveTo>
                <a:lnTo>
                  <a:pt x="20" y="0"/>
                </a:lnTo>
                <a:lnTo>
                  <a:pt x="20" y="21"/>
                </a:lnTo>
                <a:lnTo>
                  <a:pt x="0" y="21"/>
                </a:lnTo>
                <a:lnTo>
                  <a:pt x="0" y="0"/>
                </a:lnTo>
                <a:close/>
                <a:moveTo>
                  <a:pt x="3" y="2"/>
                </a:moveTo>
                <a:lnTo>
                  <a:pt x="20" y="2"/>
                </a:lnTo>
                <a:lnTo>
                  <a:pt x="20"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8" name="Freeform 179"/>
          <p:cNvSpPr>
            <a:spLocks noEditPoints="1"/>
          </p:cNvSpPr>
          <p:nvPr/>
        </p:nvSpPr>
        <p:spPr bwMode="auto">
          <a:xfrm>
            <a:off x="614363" y="4927600"/>
            <a:ext cx="26987" cy="30163"/>
          </a:xfrm>
          <a:custGeom>
            <a:avLst/>
            <a:gdLst>
              <a:gd name="T0" fmla="*/ 0 w 17"/>
              <a:gd name="T1" fmla="*/ 0 h 19"/>
              <a:gd name="T2" fmla="*/ 2147483647 w 17"/>
              <a:gd name="T3" fmla="*/ 0 h 19"/>
              <a:gd name="T4" fmla="*/ 2147483647 w 17"/>
              <a:gd name="T5" fmla="*/ 2147483647 h 19"/>
              <a:gd name="T6" fmla="*/ 0 w 17"/>
              <a:gd name="T7" fmla="*/ 2147483647 h 19"/>
              <a:gd name="T8" fmla="*/ 0 w 17"/>
              <a:gd name="T9" fmla="*/ 0 h 19"/>
              <a:gd name="T10" fmla="*/ 2147483647 w 17"/>
              <a:gd name="T11" fmla="*/ 2147483647 h 19"/>
              <a:gd name="T12" fmla="*/ 2147483647 w 17"/>
              <a:gd name="T13" fmla="*/ 2147483647 h 19"/>
              <a:gd name="T14" fmla="*/ 2147483647 w 17"/>
              <a:gd name="T15" fmla="*/ 2147483647 h 19"/>
              <a:gd name="T16" fmla="*/ 2147483647 w 17"/>
              <a:gd name="T17" fmla="*/ 2147483647 h 19"/>
              <a:gd name="T18" fmla="*/ 2147483647 w 17"/>
              <a:gd name="T19" fmla="*/ 2147483647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
              <a:gd name="T32" fmla="*/ 17 w 17"/>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
                <a:moveTo>
                  <a:pt x="0" y="0"/>
                </a:moveTo>
                <a:lnTo>
                  <a:pt x="17" y="0"/>
                </a:lnTo>
                <a:lnTo>
                  <a:pt x="17" y="19"/>
                </a:lnTo>
                <a:lnTo>
                  <a:pt x="0" y="19"/>
                </a:lnTo>
                <a:lnTo>
                  <a:pt x="0" y="0"/>
                </a:lnTo>
                <a:close/>
                <a:moveTo>
                  <a:pt x="2" y="3"/>
                </a:moveTo>
                <a:lnTo>
                  <a:pt x="17" y="3"/>
                </a:lnTo>
                <a:lnTo>
                  <a:pt x="17"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09" name="Freeform 180"/>
          <p:cNvSpPr>
            <a:spLocks noEditPoints="1"/>
          </p:cNvSpPr>
          <p:nvPr/>
        </p:nvSpPr>
        <p:spPr bwMode="auto">
          <a:xfrm>
            <a:off x="617538" y="4932363"/>
            <a:ext cx="23812" cy="25400"/>
          </a:xfrm>
          <a:custGeom>
            <a:avLst/>
            <a:gdLst>
              <a:gd name="T0" fmla="*/ 0 w 15"/>
              <a:gd name="T1" fmla="*/ 0 h 16"/>
              <a:gd name="T2" fmla="*/ 2147483647 w 15"/>
              <a:gd name="T3" fmla="*/ 0 h 16"/>
              <a:gd name="T4" fmla="*/ 2147483647 w 15"/>
              <a:gd name="T5" fmla="*/ 2147483647 h 16"/>
              <a:gd name="T6" fmla="*/ 0 w 15"/>
              <a:gd name="T7" fmla="*/ 2147483647 h 16"/>
              <a:gd name="T8" fmla="*/ 0 w 15"/>
              <a:gd name="T9" fmla="*/ 0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2147483647 w 15"/>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6"/>
              <a:gd name="T32" fmla="*/ 15 w 15"/>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6">
                <a:moveTo>
                  <a:pt x="0" y="0"/>
                </a:moveTo>
                <a:lnTo>
                  <a:pt x="15" y="0"/>
                </a:lnTo>
                <a:lnTo>
                  <a:pt x="15" y="16"/>
                </a:lnTo>
                <a:lnTo>
                  <a:pt x="0" y="16"/>
                </a:lnTo>
                <a:lnTo>
                  <a:pt x="0" y="0"/>
                </a:lnTo>
                <a:close/>
                <a:moveTo>
                  <a:pt x="3" y="2"/>
                </a:moveTo>
                <a:lnTo>
                  <a:pt x="15" y="2"/>
                </a:lnTo>
                <a:lnTo>
                  <a:pt x="15"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0" name="Freeform 181"/>
          <p:cNvSpPr>
            <a:spLocks noEditPoints="1"/>
          </p:cNvSpPr>
          <p:nvPr/>
        </p:nvSpPr>
        <p:spPr bwMode="auto">
          <a:xfrm>
            <a:off x="622300" y="4935538"/>
            <a:ext cx="19050" cy="22225"/>
          </a:xfrm>
          <a:custGeom>
            <a:avLst/>
            <a:gdLst>
              <a:gd name="T0" fmla="*/ 0 w 12"/>
              <a:gd name="T1" fmla="*/ 0 h 14"/>
              <a:gd name="T2" fmla="*/ 2147483647 w 12"/>
              <a:gd name="T3" fmla="*/ 0 h 14"/>
              <a:gd name="T4" fmla="*/ 2147483647 w 12"/>
              <a:gd name="T5" fmla="*/ 2147483647 h 14"/>
              <a:gd name="T6" fmla="*/ 0 w 12"/>
              <a:gd name="T7" fmla="*/ 2147483647 h 14"/>
              <a:gd name="T8" fmla="*/ 0 w 12"/>
              <a:gd name="T9" fmla="*/ 0 h 14"/>
              <a:gd name="T10" fmla="*/ 2147483647 w 12"/>
              <a:gd name="T11" fmla="*/ 2147483647 h 14"/>
              <a:gd name="T12" fmla="*/ 2147483647 w 12"/>
              <a:gd name="T13" fmla="*/ 2147483647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0" y="0"/>
                </a:moveTo>
                <a:lnTo>
                  <a:pt x="12" y="0"/>
                </a:lnTo>
                <a:lnTo>
                  <a:pt x="12" y="14"/>
                </a:lnTo>
                <a:lnTo>
                  <a:pt x="0" y="14"/>
                </a:lnTo>
                <a:lnTo>
                  <a:pt x="0" y="0"/>
                </a:lnTo>
                <a:close/>
                <a:moveTo>
                  <a:pt x="3" y="4"/>
                </a:moveTo>
                <a:lnTo>
                  <a:pt x="12" y="4"/>
                </a:lnTo>
                <a:lnTo>
                  <a:pt x="12"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1" name="Freeform 182"/>
          <p:cNvSpPr>
            <a:spLocks noEditPoints="1"/>
          </p:cNvSpPr>
          <p:nvPr/>
        </p:nvSpPr>
        <p:spPr bwMode="auto">
          <a:xfrm>
            <a:off x="627063" y="4941888"/>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2147483647 h 10"/>
              <a:gd name="T12" fmla="*/ 2147483647 w 9"/>
              <a:gd name="T13" fmla="*/ 2147483647 h 10"/>
              <a:gd name="T14" fmla="*/ 2147483647 w 9"/>
              <a:gd name="T15" fmla="*/ 2147483647 h 10"/>
              <a:gd name="T16" fmla="*/ 2147483647 w 9"/>
              <a:gd name="T17" fmla="*/ 2147483647 h 10"/>
              <a:gd name="T18" fmla="*/ 2147483647 w 9"/>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2" y="1"/>
                </a:moveTo>
                <a:lnTo>
                  <a:pt x="9" y="1"/>
                </a:lnTo>
                <a:lnTo>
                  <a:pt x="9"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2" name="Freeform 183"/>
          <p:cNvSpPr>
            <a:spLocks noEditPoints="1"/>
          </p:cNvSpPr>
          <p:nvPr/>
        </p:nvSpPr>
        <p:spPr bwMode="auto">
          <a:xfrm>
            <a:off x="630238" y="4943475"/>
            <a:ext cx="11112" cy="14288"/>
          </a:xfrm>
          <a:custGeom>
            <a:avLst/>
            <a:gdLst>
              <a:gd name="T0" fmla="*/ 0 w 7"/>
              <a:gd name="T1" fmla="*/ 0 h 9"/>
              <a:gd name="T2" fmla="*/ 2147483647 w 7"/>
              <a:gd name="T3" fmla="*/ 0 h 9"/>
              <a:gd name="T4" fmla="*/ 2147483647 w 7"/>
              <a:gd name="T5" fmla="*/ 2147483647 h 9"/>
              <a:gd name="T6" fmla="*/ 0 w 7"/>
              <a:gd name="T7" fmla="*/ 2147483647 h 9"/>
              <a:gd name="T8" fmla="*/ 0 w 7"/>
              <a:gd name="T9" fmla="*/ 0 h 9"/>
              <a:gd name="T10" fmla="*/ 2147483647 w 7"/>
              <a:gd name="T11" fmla="*/ 2147483647 h 9"/>
              <a:gd name="T12" fmla="*/ 2147483647 w 7"/>
              <a:gd name="T13" fmla="*/ 2147483647 h 9"/>
              <a:gd name="T14" fmla="*/ 2147483647 w 7"/>
              <a:gd name="T15" fmla="*/ 2147483647 h 9"/>
              <a:gd name="T16" fmla="*/ 2147483647 w 7"/>
              <a:gd name="T17" fmla="*/ 2147483647 h 9"/>
              <a:gd name="T18" fmla="*/ 2147483647 w 7"/>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9"/>
              <a:gd name="T32" fmla="*/ 7 w 7"/>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9">
                <a:moveTo>
                  <a:pt x="0" y="0"/>
                </a:moveTo>
                <a:lnTo>
                  <a:pt x="7" y="0"/>
                </a:lnTo>
                <a:lnTo>
                  <a:pt x="7" y="9"/>
                </a:lnTo>
                <a:lnTo>
                  <a:pt x="0" y="9"/>
                </a:lnTo>
                <a:lnTo>
                  <a:pt x="0" y="0"/>
                </a:lnTo>
                <a:close/>
                <a:moveTo>
                  <a:pt x="3" y="4"/>
                </a:moveTo>
                <a:lnTo>
                  <a:pt x="7" y="4"/>
                </a:lnTo>
                <a:lnTo>
                  <a:pt x="7"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3" name="Freeform 184"/>
          <p:cNvSpPr>
            <a:spLocks noEditPoints="1"/>
          </p:cNvSpPr>
          <p:nvPr/>
        </p:nvSpPr>
        <p:spPr bwMode="auto">
          <a:xfrm>
            <a:off x="635000" y="4949825"/>
            <a:ext cx="6350" cy="7938"/>
          </a:xfrm>
          <a:custGeom>
            <a:avLst/>
            <a:gdLst>
              <a:gd name="T0" fmla="*/ 0 w 4"/>
              <a:gd name="T1" fmla="*/ 0 h 5"/>
              <a:gd name="T2" fmla="*/ 2147483647 w 4"/>
              <a:gd name="T3" fmla="*/ 0 h 5"/>
              <a:gd name="T4" fmla="*/ 2147483647 w 4"/>
              <a:gd name="T5" fmla="*/ 2147483647 h 5"/>
              <a:gd name="T6" fmla="*/ 0 w 4"/>
              <a:gd name="T7" fmla="*/ 2147483647 h 5"/>
              <a:gd name="T8" fmla="*/ 0 w 4"/>
              <a:gd name="T9" fmla="*/ 0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4" y="0"/>
                </a:lnTo>
                <a:lnTo>
                  <a:pt x="4" y="5"/>
                </a:lnTo>
                <a:lnTo>
                  <a:pt x="0" y="5"/>
                </a:lnTo>
                <a:lnTo>
                  <a:pt x="0" y="0"/>
                </a:lnTo>
                <a:close/>
                <a:moveTo>
                  <a:pt x="1" y="2"/>
                </a:moveTo>
                <a:lnTo>
                  <a:pt x="4" y="2"/>
                </a:lnTo>
                <a:lnTo>
                  <a:pt x="4" y="5"/>
                </a:lnTo>
                <a:lnTo>
                  <a:pt x="1" y="5"/>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4" name="Freeform 185"/>
          <p:cNvSpPr>
            <a:spLocks noEditPoints="1"/>
          </p:cNvSpPr>
          <p:nvPr/>
        </p:nvSpPr>
        <p:spPr bwMode="auto">
          <a:xfrm>
            <a:off x="636588" y="4953000"/>
            <a:ext cx="4762" cy="4763"/>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5" name="Freeform 186"/>
          <p:cNvSpPr>
            <a:spLocks noEditPoints="1"/>
          </p:cNvSpPr>
          <p:nvPr/>
        </p:nvSpPr>
        <p:spPr bwMode="auto">
          <a:xfrm>
            <a:off x="641350" y="49577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7"/>
              <a:gd name="T32" fmla="*/ 1588 w 1588"/>
              <a:gd name="T33" fmla="*/ 1587 h 1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7">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16" name="Line 187"/>
          <p:cNvSpPr>
            <a:spLocks noChangeShapeType="1"/>
          </p:cNvSpPr>
          <p:nvPr/>
        </p:nvSpPr>
        <p:spPr bwMode="auto">
          <a:xfrm>
            <a:off x="549275" y="4972050"/>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17" name="Line 188"/>
          <p:cNvSpPr>
            <a:spLocks noChangeShapeType="1"/>
          </p:cNvSpPr>
          <p:nvPr/>
        </p:nvSpPr>
        <p:spPr bwMode="auto">
          <a:xfrm>
            <a:off x="530225" y="4972050"/>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18" name="Line 189"/>
          <p:cNvSpPr>
            <a:spLocks noChangeShapeType="1"/>
          </p:cNvSpPr>
          <p:nvPr/>
        </p:nvSpPr>
        <p:spPr bwMode="auto">
          <a:xfrm>
            <a:off x="508000" y="4972050"/>
            <a:ext cx="147638" cy="1588"/>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19" name="Freeform 190"/>
          <p:cNvSpPr>
            <a:spLocks noEditPoints="1"/>
          </p:cNvSpPr>
          <p:nvPr/>
        </p:nvSpPr>
        <p:spPr bwMode="auto">
          <a:xfrm>
            <a:off x="620713" y="5006975"/>
            <a:ext cx="19050" cy="11113"/>
          </a:xfrm>
          <a:custGeom>
            <a:avLst/>
            <a:gdLst>
              <a:gd name="T0" fmla="*/ 0 w 12"/>
              <a:gd name="T1" fmla="*/ 0 h 7"/>
              <a:gd name="T2" fmla="*/ 2147483647 w 12"/>
              <a:gd name="T3" fmla="*/ 0 h 7"/>
              <a:gd name="T4" fmla="*/ 2147483647 w 12"/>
              <a:gd name="T5" fmla="*/ 2147483647 h 7"/>
              <a:gd name="T6" fmla="*/ 0 w 12"/>
              <a:gd name="T7" fmla="*/ 2147483647 h 7"/>
              <a:gd name="T8" fmla="*/ 0 w 12"/>
              <a:gd name="T9" fmla="*/ 0 h 7"/>
              <a:gd name="T10" fmla="*/ 0 w 12"/>
              <a:gd name="T11" fmla="*/ 0 h 7"/>
              <a:gd name="T12" fmla="*/ 2147483647 w 12"/>
              <a:gd name="T13" fmla="*/ 0 h 7"/>
              <a:gd name="T14" fmla="*/ 2147483647 w 12"/>
              <a:gd name="T15" fmla="*/ 2147483647 h 7"/>
              <a:gd name="T16" fmla="*/ 0 w 12"/>
              <a:gd name="T17" fmla="*/ 2147483647 h 7"/>
              <a:gd name="T18" fmla="*/ 0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0" y="0"/>
                </a:moveTo>
                <a:lnTo>
                  <a:pt x="12" y="0"/>
                </a:lnTo>
                <a:lnTo>
                  <a:pt x="12" y="7"/>
                </a:lnTo>
                <a:lnTo>
                  <a:pt x="0" y="7"/>
                </a:lnTo>
                <a:lnTo>
                  <a:pt x="0" y="0"/>
                </a:lnTo>
                <a:close/>
                <a:moveTo>
                  <a:pt x="0" y="0"/>
                </a:moveTo>
                <a:lnTo>
                  <a:pt x="12" y="0"/>
                </a:lnTo>
                <a:lnTo>
                  <a:pt x="12"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20" name="Freeform 191"/>
          <p:cNvSpPr>
            <a:spLocks noEditPoints="1"/>
          </p:cNvSpPr>
          <p:nvPr/>
        </p:nvSpPr>
        <p:spPr bwMode="auto">
          <a:xfrm>
            <a:off x="620713" y="5006975"/>
            <a:ext cx="19050" cy="4763"/>
          </a:xfrm>
          <a:custGeom>
            <a:avLst/>
            <a:gdLst>
              <a:gd name="T0" fmla="*/ 0 w 12"/>
              <a:gd name="T1" fmla="*/ 0 h 3"/>
              <a:gd name="T2" fmla="*/ 2147483647 w 12"/>
              <a:gd name="T3" fmla="*/ 0 h 3"/>
              <a:gd name="T4" fmla="*/ 2147483647 w 12"/>
              <a:gd name="T5" fmla="*/ 2147483647 h 3"/>
              <a:gd name="T6" fmla="*/ 0 w 12"/>
              <a:gd name="T7" fmla="*/ 2147483647 h 3"/>
              <a:gd name="T8" fmla="*/ 0 w 12"/>
              <a:gd name="T9" fmla="*/ 0 h 3"/>
              <a:gd name="T10" fmla="*/ 0 w 12"/>
              <a:gd name="T11" fmla="*/ 0 h 3"/>
              <a:gd name="T12" fmla="*/ 2147483647 w 12"/>
              <a:gd name="T13" fmla="*/ 0 h 3"/>
              <a:gd name="T14" fmla="*/ 2147483647 w 12"/>
              <a:gd name="T15" fmla="*/ 0 h 3"/>
              <a:gd name="T16" fmla="*/ 0 w 12"/>
              <a:gd name="T17" fmla="*/ 0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12" y="0"/>
                </a:lnTo>
                <a:lnTo>
                  <a:pt x="12" y="3"/>
                </a:lnTo>
                <a:lnTo>
                  <a:pt x="0" y="3"/>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21" name="Rectangle 192"/>
          <p:cNvSpPr>
            <a:spLocks noChangeArrowheads="1"/>
          </p:cNvSpPr>
          <p:nvPr/>
        </p:nvSpPr>
        <p:spPr bwMode="auto">
          <a:xfrm>
            <a:off x="620713" y="5006975"/>
            <a:ext cx="19050" cy="11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3922" name="Freeform 193"/>
          <p:cNvSpPr>
            <a:spLocks noEditPoints="1"/>
          </p:cNvSpPr>
          <p:nvPr/>
        </p:nvSpPr>
        <p:spPr bwMode="auto">
          <a:xfrm>
            <a:off x="620713" y="5006975"/>
            <a:ext cx="19050" cy="11113"/>
          </a:xfrm>
          <a:custGeom>
            <a:avLst/>
            <a:gdLst>
              <a:gd name="T0" fmla="*/ 0 w 12"/>
              <a:gd name="T1" fmla="*/ 0 h 7"/>
              <a:gd name="T2" fmla="*/ 2147483647 w 12"/>
              <a:gd name="T3" fmla="*/ 0 h 7"/>
              <a:gd name="T4" fmla="*/ 2147483647 w 12"/>
              <a:gd name="T5" fmla="*/ 2147483647 h 7"/>
              <a:gd name="T6" fmla="*/ 0 w 12"/>
              <a:gd name="T7" fmla="*/ 2147483647 h 7"/>
              <a:gd name="T8" fmla="*/ 0 w 12"/>
              <a:gd name="T9" fmla="*/ 0 h 7"/>
              <a:gd name="T10" fmla="*/ 0 w 12"/>
              <a:gd name="T11" fmla="*/ 0 h 7"/>
              <a:gd name="T12" fmla="*/ 2147483647 w 12"/>
              <a:gd name="T13" fmla="*/ 0 h 7"/>
              <a:gd name="T14" fmla="*/ 2147483647 w 12"/>
              <a:gd name="T15" fmla="*/ 2147483647 h 7"/>
              <a:gd name="T16" fmla="*/ 0 w 12"/>
              <a:gd name="T17" fmla="*/ 2147483647 h 7"/>
              <a:gd name="T18" fmla="*/ 0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0" y="0"/>
                </a:moveTo>
                <a:lnTo>
                  <a:pt x="12" y="0"/>
                </a:lnTo>
                <a:lnTo>
                  <a:pt x="12" y="7"/>
                </a:lnTo>
                <a:lnTo>
                  <a:pt x="0" y="7"/>
                </a:lnTo>
                <a:lnTo>
                  <a:pt x="0" y="0"/>
                </a:lnTo>
                <a:close/>
                <a:moveTo>
                  <a:pt x="0" y="0"/>
                </a:moveTo>
                <a:lnTo>
                  <a:pt x="12" y="0"/>
                </a:lnTo>
                <a:lnTo>
                  <a:pt x="12"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23" name="Freeform 194"/>
          <p:cNvSpPr>
            <a:spLocks noEditPoints="1"/>
          </p:cNvSpPr>
          <p:nvPr/>
        </p:nvSpPr>
        <p:spPr bwMode="auto">
          <a:xfrm>
            <a:off x="620713" y="5006975"/>
            <a:ext cx="19050" cy="4763"/>
          </a:xfrm>
          <a:custGeom>
            <a:avLst/>
            <a:gdLst>
              <a:gd name="T0" fmla="*/ 0 w 12"/>
              <a:gd name="T1" fmla="*/ 0 h 3"/>
              <a:gd name="T2" fmla="*/ 2147483647 w 12"/>
              <a:gd name="T3" fmla="*/ 0 h 3"/>
              <a:gd name="T4" fmla="*/ 2147483647 w 12"/>
              <a:gd name="T5" fmla="*/ 2147483647 h 3"/>
              <a:gd name="T6" fmla="*/ 0 w 12"/>
              <a:gd name="T7" fmla="*/ 2147483647 h 3"/>
              <a:gd name="T8" fmla="*/ 0 w 12"/>
              <a:gd name="T9" fmla="*/ 0 h 3"/>
              <a:gd name="T10" fmla="*/ 0 w 12"/>
              <a:gd name="T11" fmla="*/ 0 h 3"/>
              <a:gd name="T12" fmla="*/ 2147483647 w 12"/>
              <a:gd name="T13" fmla="*/ 0 h 3"/>
              <a:gd name="T14" fmla="*/ 2147483647 w 12"/>
              <a:gd name="T15" fmla="*/ 0 h 3"/>
              <a:gd name="T16" fmla="*/ 0 w 12"/>
              <a:gd name="T17" fmla="*/ 0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12" y="0"/>
                </a:lnTo>
                <a:lnTo>
                  <a:pt x="12" y="3"/>
                </a:lnTo>
                <a:lnTo>
                  <a:pt x="0" y="3"/>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24" name="Line 195"/>
          <p:cNvSpPr>
            <a:spLocks noChangeShapeType="1"/>
          </p:cNvSpPr>
          <p:nvPr/>
        </p:nvSpPr>
        <p:spPr bwMode="auto">
          <a:xfrm>
            <a:off x="582613" y="4953000"/>
            <a:ext cx="12700" cy="12700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25" name="Freeform 196"/>
          <p:cNvSpPr>
            <a:spLocks noEditPoints="1"/>
          </p:cNvSpPr>
          <p:nvPr/>
        </p:nvSpPr>
        <p:spPr bwMode="auto">
          <a:xfrm>
            <a:off x="488950" y="5002213"/>
            <a:ext cx="23813" cy="15875"/>
          </a:xfrm>
          <a:custGeom>
            <a:avLst/>
            <a:gdLst>
              <a:gd name="T0" fmla="*/ 0 w 15"/>
              <a:gd name="T1" fmla="*/ 0 h 10"/>
              <a:gd name="T2" fmla="*/ 2147483647 w 15"/>
              <a:gd name="T3" fmla="*/ 0 h 10"/>
              <a:gd name="T4" fmla="*/ 2147483647 w 15"/>
              <a:gd name="T5" fmla="*/ 2147483647 h 10"/>
              <a:gd name="T6" fmla="*/ 0 w 15"/>
              <a:gd name="T7" fmla="*/ 2147483647 h 10"/>
              <a:gd name="T8" fmla="*/ 0 w 15"/>
              <a:gd name="T9" fmla="*/ 0 h 10"/>
              <a:gd name="T10" fmla="*/ 2147483647 w 15"/>
              <a:gd name="T11" fmla="*/ 0 h 10"/>
              <a:gd name="T12" fmla="*/ 2147483647 w 15"/>
              <a:gd name="T13" fmla="*/ 0 h 10"/>
              <a:gd name="T14" fmla="*/ 2147483647 w 15"/>
              <a:gd name="T15" fmla="*/ 2147483647 h 10"/>
              <a:gd name="T16" fmla="*/ 2147483647 w 15"/>
              <a:gd name="T17" fmla="*/ 2147483647 h 10"/>
              <a:gd name="T18" fmla="*/ 2147483647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26" name="Freeform 197"/>
          <p:cNvSpPr>
            <a:spLocks noEditPoints="1"/>
          </p:cNvSpPr>
          <p:nvPr/>
        </p:nvSpPr>
        <p:spPr bwMode="auto">
          <a:xfrm>
            <a:off x="493713" y="5002213"/>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0 h 10"/>
              <a:gd name="T12" fmla="*/ 2147483647 w 9"/>
              <a:gd name="T13" fmla="*/ 0 h 10"/>
              <a:gd name="T14" fmla="*/ 2147483647 w 9"/>
              <a:gd name="T15" fmla="*/ 2147483647 h 10"/>
              <a:gd name="T16" fmla="*/ 2147483647 w 9"/>
              <a:gd name="T17" fmla="*/ 2147483647 h 10"/>
              <a:gd name="T18" fmla="*/ 2147483647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73927" name="Group 198"/>
          <p:cNvGrpSpPr/>
          <p:nvPr/>
        </p:nvGrpSpPr>
        <p:grpSpPr bwMode="auto">
          <a:xfrm>
            <a:off x="430213" y="3127375"/>
            <a:ext cx="1341437" cy="2090738"/>
            <a:chOff x="17" y="1365"/>
            <a:chExt cx="845" cy="1317"/>
          </a:xfrm>
        </p:grpSpPr>
        <p:sp>
          <p:nvSpPr>
            <p:cNvPr id="74823" name="Freeform 199"/>
            <p:cNvSpPr>
              <a:spLocks noEditPoints="1"/>
            </p:cNvSpPr>
            <p:nvPr/>
          </p:nvSpPr>
          <p:spPr bwMode="auto">
            <a:xfrm>
              <a:off x="60" y="2546"/>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1 w 4"/>
                <a:gd name="T11" fmla="*/ 0 h 10"/>
                <a:gd name="T12" fmla="*/ 1 w 4"/>
                <a:gd name="T13" fmla="*/ 0 h 10"/>
                <a:gd name="T14" fmla="*/ 1 w 4"/>
                <a:gd name="T15" fmla="*/ 10 h 10"/>
                <a:gd name="T16" fmla="*/ 1 w 4"/>
                <a:gd name="T17" fmla="*/ 10 h 10"/>
                <a:gd name="T18" fmla="*/ 1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1" y="0"/>
                  </a:moveTo>
                  <a:lnTo>
                    <a:pt x="1" y="0"/>
                  </a:lnTo>
                  <a:lnTo>
                    <a:pt x="1" y="10"/>
                  </a:lnTo>
                  <a:lnTo>
                    <a:pt x="1"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24" name="Freeform 200"/>
            <p:cNvSpPr>
              <a:spLocks noEditPoints="1"/>
            </p:cNvSpPr>
            <p:nvPr/>
          </p:nvSpPr>
          <p:spPr bwMode="auto">
            <a:xfrm>
              <a:off x="61"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25" name="Rectangle 201"/>
            <p:cNvSpPr>
              <a:spLocks noChangeArrowheads="1"/>
            </p:cNvSpPr>
            <p:nvPr/>
          </p:nvSpPr>
          <p:spPr bwMode="auto">
            <a:xfrm>
              <a:off x="54" y="2546"/>
              <a:ext cx="15"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826" name="Freeform 202"/>
            <p:cNvSpPr>
              <a:spLocks noEditPoints="1"/>
            </p:cNvSpPr>
            <p:nvPr/>
          </p:nvSpPr>
          <p:spPr bwMode="auto">
            <a:xfrm>
              <a:off x="54"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27" name="Freeform 203"/>
            <p:cNvSpPr>
              <a:spLocks noEditPoints="1"/>
            </p:cNvSpPr>
            <p:nvPr/>
          </p:nvSpPr>
          <p:spPr bwMode="auto">
            <a:xfrm>
              <a:off x="57"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7 w 9"/>
                <a:gd name="T13" fmla="*/ 0 h 10"/>
                <a:gd name="T14" fmla="*/ 7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28" name="Freeform 204"/>
            <p:cNvSpPr>
              <a:spLocks noEditPoints="1"/>
            </p:cNvSpPr>
            <p:nvPr/>
          </p:nvSpPr>
          <p:spPr bwMode="auto">
            <a:xfrm>
              <a:off x="60" y="2546"/>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1 w 4"/>
                <a:gd name="T11" fmla="*/ 0 h 10"/>
                <a:gd name="T12" fmla="*/ 1 w 4"/>
                <a:gd name="T13" fmla="*/ 0 h 10"/>
                <a:gd name="T14" fmla="*/ 1 w 4"/>
                <a:gd name="T15" fmla="*/ 10 h 10"/>
                <a:gd name="T16" fmla="*/ 1 w 4"/>
                <a:gd name="T17" fmla="*/ 10 h 10"/>
                <a:gd name="T18" fmla="*/ 1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1" y="0"/>
                  </a:moveTo>
                  <a:lnTo>
                    <a:pt x="1" y="0"/>
                  </a:lnTo>
                  <a:lnTo>
                    <a:pt x="1" y="10"/>
                  </a:lnTo>
                  <a:lnTo>
                    <a:pt x="1"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29" name="Freeform 205"/>
            <p:cNvSpPr>
              <a:spLocks noEditPoints="1"/>
            </p:cNvSpPr>
            <p:nvPr/>
          </p:nvSpPr>
          <p:spPr bwMode="auto">
            <a:xfrm>
              <a:off x="61"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0" name="Freeform 206"/>
            <p:cNvSpPr/>
            <p:nvPr/>
          </p:nvSpPr>
          <p:spPr bwMode="auto">
            <a:xfrm>
              <a:off x="50" y="2415"/>
              <a:ext cx="140" cy="180"/>
            </a:xfrm>
            <a:custGeom>
              <a:avLst/>
              <a:gdLst>
                <a:gd name="T0" fmla="*/ 0 w 140"/>
                <a:gd name="T1" fmla="*/ 180 h 180"/>
                <a:gd name="T2" fmla="*/ 0 w 140"/>
                <a:gd name="T3" fmla="*/ 125 h 180"/>
                <a:gd name="T4" fmla="*/ 15 w 140"/>
                <a:gd name="T5" fmla="*/ 106 h 180"/>
                <a:gd name="T6" fmla="*/ 16 w 140"/>
                <a:gd name="T7" fmla="*/ 106 h 180"/>
                <a:gd name="T8" fmla="*/ 16 w 140"/>
                <a:gd name="T9" fmla="*/ 20 h 180"/>
                <a:gd name="T10" fmla="*/ 31 w 140"/>
                <a:gd name="T11" fmla="*/ 0 h 180"/>
                <a:gd name="T12" fmla="*/ 125 w 140"/>
                <a:gd name="T13" fmla="*/ 0 h 180"/>
                <a:gd name="T14" fmla="*/ 125 w 140"/>
                <a:gd name="T15" fmla="*/ 60 h 180"/>
                <a:gd name="T16" fmla="*/ 121 w 140"/>
                <a:gd name="T17" fmla="*/ 75 h 180"/>
                <a:gd name="T18" fmla="*/ 121 w 140"/>
                <a:gd name="T19" fmla="*/ 103 h 180"/>
                <a:gd name="T20" fmla="*/ 118 w 140"/>
                <a:gd name="T21" fmla="*/ 105 h 180"/>
                <a:gd name="T22" fmla="*/ 140 w 140"/>
                <a:gd name="T23" fmla="*/ 105 h 180"/>
                <a:gd name="T24" fmla="*/ 140 w 140"/>
                <a:gd name="T25" fmla="*/ 162 h 180"/>
                <a:gd name="T26" fmla="*/ 125 w 140"/>
                <a:gd name="T27" fmla="*/ 180 h 180"/>
                <a:gd name="T28" fmla="*/ 0 w 14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0"/>
                <a:gd name="T47" fmla="*/ 140 w 140"/>
                <a:gd name="T48" fmla="*/ 180 h 1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0">
                  <a:moveTo>
                    <a:pt x="0" y="180"/>
                  </a:moveTo>
                  <a:lnTo>
                    <a:pt x="0" y="125"/>
                  </a:lnTo>
                  <a:lnTo>
                    <a:pt x="15" y="106"/>
                  </a:lnTo>
                  <a:lnTo>
                    <a:pt x="16" y="106"/>
                  </a:lnTo>
                  <a:lnTo>
                    <a:pt x="16" y="20"/>
                  </a:lnTo>
                  <a:lnTo>
                    <a:pt x="31" y="0"/>
                  </a:lnTo>
                  <a:lnTo>
                    <a:pt x="125" y="0"/>
                  </a:lnTo>
                  <a:lnTo>
                    <a:pt x="125" y="60"/>
                  </a:lnTo>
                  <a:lnTo>
                    <a:pt x="121" y="75"/>
                  </a:lnTo>
                  <a:lnTo>
                    <a:pt x="121" y="103"/>
                  </a:lnTo>
                  <a:lnTo>
                    <a:pt x="118" y="105"/>
                  </a:lnTo>
                  <a:lnTo>
                    <a:pt x="140" y="105"/>
                  </a:lnTo>
                  <a:lnTo>
                    <a:pt x="140" y="162"/>
                  </a:lnTo>
                  <a:lnTo>
                    <a:pt x="125" y="180"/>
                  </a:lnTo>
                  <a:lnTo>
                    <a:pt x="0" y="180"/>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31" name="Rectangle 207"/>
            <p:cNvSpPr>
              <a:spLocks noChangeArrowheads="1"/>
            </p:cNvSpPr>
            <p:nvPr/>
          </p:nvSpPr>
          <p:spPr bwMode="auto">
            <a:xfrm>
              <a:off x="17" y="2615"/>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4832" name="Freeform 208"/>
            <p:cNvSpPr/>
            <p:nvPr/>
          </p:nvSpPr>
          <p:spPr bwMode="auto">
            <a:xfrm>
              <a:off x="842" y="1471"/>
              <a:ext cx="20" cy="11"/>
            </a:xfrm>
            <a:custGeom>
              <a:avLst/>
              <a:gdLst>
                <a:gd name="T0" fmla="*/ 12 w 20"/>
                <a:gd name="T1" fmla="*/ 11 h 11"/>
                <a:gd name="T2" fmla="*/ 20 w 20"/>
                <a:gd name="T3" fmla="*/ 0 h 11"/>
                <a:gd name="T4" fmla="*/ 0 w 20"/>
                <a:gd name="T5" fmla="*/ 0 h 11"/>
                <a:gd name="T6" fmla="*/ 12 w 20"/>
                <a:gd name="T7" fmla="*/ 11 h 11"/>
                <a:gd name="T8" fmla="*/ 0 60000 65536"/>
                <a:gd name="T9" fmla="*/ 0 60000 65536"/>
                <a:gd name="T10" fmla="*/ 0 60000 65536"/>
                <a:gd name="T11" fmla="*/ 0 60000 65536"/>
                <a:gd name="T12" fmla="*/ 0 w 20"/>
                <a:gd name="T13" fmla="*/ 0 h 11"/>
                <a:gd name="T14" fmla="*/ 20 w 20"/>
                <a:gd name="T15" fmla="*/ 11 h 11"/>
              </a:gdLst>
              <a:ahLst/>
              <a:cxnLst>
                <a:cxn ang="T8">
                  <a:pos x="T0" y="T1"/>
                </a:cxn>
                <a:cxn ang="T9">
                  <a:pos x="T2" y="T3"/>
                </a:cxn>
                <a:cxn ang="T10">
                  <a:pos x="T4" y="T5"/>
                </a:cxn>
                <a:cxn ang="T11">
                  <a:pos x="T6" y="T7"/>
                </a:cxn>
              </a:cxnLst>
              <a:rect l="T12" t="T13" r="T14" b="T15"/>
              <a:pathLst>
                <a:path w="20" h="11">
                  <a:moveTo>
                    <a:pt x="12" y="11"/>
                  </a:moveTo>
                  <a:lnTo>
                    <a:pt x="20" y="0"/>
                  </a:lnTo>
                  <a:lnTo>
                    <a:pt x="0" y="0"/>
                  </a:lnTo>
                  <a:lnTo>
                    <a:pt x="12" y="1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3" name="Freeform 209"/>
            <p:cNvSpPr/>
            <p:nvPr/>
          </p:nvSpPr>
          <p:spPr bwMode="auto">
            <a:xfrm>
              <a:off x="722" y="1473"/>
              <a:ext cx="31" cy="17"/>
            </a:xfrm>
            <a:custGeom>
              <a:avLst/>
              <a:gdLst>
                <a:gd name="T0" fmla="*/ 31 w 31"/>
                <a:gd name="T1" fmla="*/ 17 h 17"/>
                <a:gd name="T2" fmla="*/ 14 w 31"/>
                <a:gd name="T3" fmla="*/ 0 h 17"/>
                <a:gd name="T4" fmla="*/ 0 w 31"/>
                <a:gd name="T5" fmla="*/ 17 h 17"/>
                <a:gd name="T6" fmla="*/ 31 w 31"/>
                <a:gd name="T7" fmla="*/ 17 h 17"/>
                <a:gd name="T8" fmla="*/ 0 60000 65536"/>
                <a:gd name="T9" fmla="*/ 0 60000 65536"/>
                <a:gd name="T10" fmla="*/ 0 60000 65536"/>
                <a:gd name="T11" fmla="*/ 0 60000 65536"/>
                <a:gd name="T12" fmla="*/ 0 w 31"/>
                <a:gd name="T13" fmla="*/ 0 h 17"/>
                <a:gd name="T14" fmla="*/ 31 w 31"/>
                <a:gd name="T15" fmla="*/ 17 h 17"/>
              </a:gdLst>
              <a:ahLst/>
              <a:cxnLst>
                <a:cxn ang="T8">
                  <a:pos x="T0" y="T1"/>
                </a:cxn>
                <a:cxn ang="T9">
                  <a:pos x="T2" y="T3"/>
                </a:cxn>
                <a:cxn ang="T10">
                  <a:pos x="T4" y="T5"/>
                </a:cxn>
                <a:cxn ang="T11">
                  <a:pos x="T6" y="T7"/>
                </a:cxn>
              </a:cxnLst>
              <a:rect l="T12" t="T13" r="T14" b="T15"/>
              <a:pathLst>
                <a:path w="31" h="17">
                  <a:moveTo>
                    <a:pt x="31" y="17"/>
                  </a:moveTo>
                  <a:lnTo>
                    <a:pt x="14" y="0"/>
                  </a:lnTo>
                  <a:lnTo>
                    <a:pt x="0" y="17"/>
                  </a:lnTo>
                  <a:lnTo>
                    <a:pt x="31" y="1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4" name="Freeform 210"/>
            <p:cNvSpPr/>
            <p:nvPr/>
          </p:nvSpPr>
          <p:spPr bwMode="auto">
            <a:xfrm>
              <a:off x="738" y="1471"/>
              <a:ext cx="119" cy="19"/>
            </a:xfrm>
            <a:custGeom>
              <a:avLst/>
              <a:gdLst>
                <a:gd name="T0" fmla="*/ 119 w 119"/>
                <a:gd name="T1" fmla="*/ 7 h 19"/>
                <a:gd name="T2" fmla="*/ 107 w 119"/>
                <a:gd name="T3" fmla="*/ 0 h 19"/>
                <a:gd name="T4" fmla="*/ 15 w 119"/>
                <a:gd name="T5" fmla="*/ 0 h 19"/>
                <a:gd name="T6" fmla="*/ 0 w 119"/>
                <a:gd name="T7" fmla="*/ 11 h 19"/>
                <a:gd name="T8" fmla="*/ 15 w 119"/>
                <a:gd name="T9" fmla="*/ 19 h 19"/>
                <a:gd name="T10" fmla="*/ 108 w 119"/>
                <a:gd name="T11" fmla="*/ 19 h 19"/>
                <a:gd name="T12" fmla="*/ 119 w 119"/>
                <a:gd name="T13" fmla="*/ 7 h 19"/>
                <a:gd name="T14" fmla="*/ 0 60000 65536"/>
                <a:gd name="T15" fmla="*/ 0 60000 65536"/>
                <a:gd name="T16" fmla="*/ 0 60000 65536"/>
                <a:gd name="T17" fmla="*/ 0 60000 65536"/>
                <a:gd name="T18" fmla="*/ 0 60000 65536"/>
                <a:gd name="T19" fmla="*/ 0 60000 65536"/>
                <a:gd name="T20" fmla="*/ 0 60000 65536"/>
                <a:gd name="T21" fmla="*/ 0 w 119"/>
                <a:gd name="T22" fmla="*/ 0 h 19"/>
                <a:gd name="T23" fmla="*/ 119 w 1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19">
                  <a:moveTo>
                    <a:pt x="119" y="7"/>
                  </a:moveTo>
                  <a:lnTo>
                    <a:pt x="107" y="0"/>
                  </a:lnTo>
                  <a:lnTo>
                    <a:pt x="15" y="0"/>
                  </a:lnTo>
                  <a:lnTo>
                    <a:pt x="0" y="11"/>
                  </a:lnTo>
                  <a:lnTo>
                    <a:pt x="15" y="19"/>
                  </a:lnTo>
                  <a:lnTo>
                    <a:pt x="108" y="19"/>
                  </a:lnTo>
                  <a:lnTo>
                    <a:pt x="119" y="7"/>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5" name="Freeform 211"/>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71 w 71"/>
                <a:gd name="T21" fmla="*/ 7 h 7"/>
                <a:gd name="T22" fmla="*/ 0 w 71"/>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0" y="7"/>
                  </a:moveTo>
                  <a:lnTo>
                    <a:pt x="12" y="7"/>
                  </a:lnTo>
                  <a:lnTo>
                    <a:pt x="24" y="7"/>
                  </a:lnTo>
                  <a:lnTo>
                    <a:pt x="35" y="5"/>
                  </a:lnTo>
                  <a:lnTo>
                    <a:pt x="46" y="5"/>
                  </a:lnTo>
                  <a:lnTo>
                    <a:pt x="53" y="4"/>
                  </a:lnTo>
                  <a:lnTo>
                    <a:pt x="60" y="4"/>
                  </a:lnTo>
                  <a:lnTo>
                    <a:pt x="65" y="2"/>
                  </a:lnTo>
                  <a:lnTo>
                    <a:pt x="69" y="2"/>
                  </a:lnTo>
                  <a:lnTo>
                    <a:pt x="71" y="0"/>
                  </a:lnTo>
                  <a:lnTo>
                    <a:pt x="71"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6" name="Freeform 212"/>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67 w 71"/>
                <a:gd name="T21" fmla="*/ 0 h 7"/>
                <a:gd name="T22" fmla="*/ 65 w 71"/>
                <a:gd name="T23" fmla="*/ 2 h 7"/>
                <a:gd name="T24" fmla="*/ 61 w 71"/>
                <a:gd name="T25" fmla="*/ 2 h 7"/>
                <a:gd name="T26" fmla="*/ 55 w 71"/>
                <a:gd name="T27" fmla="*/ 4 h 7"/>
                <a:gd name="T28" fmla="*/ 47 w 71"/>
                <a:gd name="T29" fmla="*/ 5 h 7"/>
                <a:gd name="T30" fmla="*/ 36 w 71"/>
                <a:gd name="T31" fmla="*/ 5 h 7"/>
                <a:gd name="T32" fmla="*/ 26 w 71"/>
                <a:gd name="T33" fmla="*/ 5 h 7"/>
                <a:gd name="T34" fmla="*/ 14 w 71"/>
                <a:gd name="T35" fmla="*/ 5 h 7"/>
                <a:gd name="T36" fmla="*/ 0 w 71"/>
                <a:gd name="T37" fmla="*/ 7 h 7"/>
                <a:gd name="T38" fmla="*/ 0 w 71"/>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7"/>
                <a:gd name="T62" fmla="*/ 71 w 71"/>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7">
                  <a:moveTo>
                    <a:pt x="0" y="7"/>
                  </a:moveTo>
                  <a:lnTo>
                    <a:pt x="12" y="7"/>
                  </a:lnTo>
                  <a:lnTo>
                    <a:pt x="24" y="7"/>
                  </a:lnTo>
                  <a:lnTo>
                    <a:pt x="35" y="5"/>
                  </a:lnTo>
                  <a:lnTo>
                    <a:pt x="46" y="5"/>
                  </a:lnTo>
                  <a:lnTo>
                    <a:pt x="53" y="4"/>
                  </a:lnTo>
                  <a:lnTo>
                    <a:pt x="60" y="4"/>
                  </a:lnTo>
                  <a:lnTo>
                    <a:pt x="65" y="2"/>
                  </a:lnTo>
                  <a:lnTo>
                    <a:pt x="69" y="2"/>
                  </a:lnTo>
                  <a:lnTo>
                    <a:pt x="71" y="0"/>
                  </a:lnTo>
                  <a:lnTo>
                    <a:pt x="67" y="0"/>
                  </a:lnTo>
                  <a:lnTo>
                    <a:pt x="65" y="2"/>
                  </a:lnTo>
                  <a:lnTo>
                    <a:pt x="61" y="2"/>
                  </a:lnTo>
                  <a:lnTo>
                    <a:pt x="55" y="4"/>
                  </a:lnTo>
                  <a:lnTo>
                    <a:pt x="47" y="5"/>
                  </a:lnTo>
                  <a:lnTo>
                    <a:pt x="36" y="5"/>
                  </a:lnTo>
                  <a:lnTo>
                    <a:pt x="26" y="5"/>
                  </a:lnTo>
                  <a:lnTo>
                    <a:pt x="14" y="5"/>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7" name="Freeform 213"/>
            <p:cNvSpPr/>
            <p:nvPr/>
          </p:nvSpPr>
          <p:spPr bwMode="auto">
            <a:xfrm>
              <a:off x="757" y="1483"/>
              <a:ext cx="67" cy="7"/>
            </a:xfrm>
            <a:custGeom>
              <a:avLst/>
              <a:gdLst>
                <a:gd name="T0" fmla="*/ 0 w 67"/>
                <a:gd name="T1" fmla="*/ 7 h 7"/>
                <a:gd name="T2" fmla="*/ 14 w 67"/>
                <a:gd name="T3" fmla="*/ 5 h 7"/>
                <a:gd name="T4" fmla="*/ 26 w 67"/>
                <a:gd name="T5" fmla="*/ 5 h 7"/>
                <a:gd name="T6" fmla="*/ 36 w 67"/>
                <a:gd name="T7" fmla="*/ 5 h 7"/>
                <a:gd name="T8" fmla="*/ 47 w 67"/>
                <a:gd name="T9" fmla="*/ 5 h 7"/>
                <a:gd name="T10" fmla="*/ 55 w 67"/>
                <a:gd name="T11" fmla="*/ 4 h 7"/>
                <a:gd name="T12" fmla="*/ 61 w 67"/>
                <a:gd name="T13" fmla="*/ 2 h 7"/>
                <a:gd name="T14" fmla="*/ 65 w 67"/>
                <a:gd name="T15" fmla="*/ 2 h 7"/>
                <a:gd name="T16" fmla="*/ 67 w 67"/>
                <a:gd name="T17" fmla="*/ 0 h 7"/>
                <a:gd name="T18" fmla="*/ 63 w 67"/>
                <a:gd name="T19" fmla="*/ 0 h 7"/>
                <a:gd name="T20" fmla="*/ 61 w 67"/>
                <a:gd name="T21" fmla="*/ 2 h 7"/>
                <a:gd name="T22" fmla="*/ 57 w 67"/>
                <a:gd name="T23" fmla="*/ 2 h 7"/>
                <a:gd name="T24" fmla="*/ 52 w 67"/>
                <a:gd name="T25" fmla="*/ 4 h 7"/>
                <a:gd name="T26" fmla="*/ 44 w 67"/>
                <a:gd name="T27" fmla="*/ 4 h 7"/>
                <a:gd name="T28" fmla="*/ 35 w 67"/>
                <a:gd name="T29" fmla="*/ 5 h 7"/>
                <a:gd name="T30" fmla="*/ 24 w 67"/>
                <a:gd name="T31" fmla="*/ 5 h 7"/>
                <a:gd name="T32" fmla="*/ 12 w 67"/>
                <a:gd name="T33" fmla="*/ 5 h 7"/>
                <a:gd name="T34" fmla="*/ 0 w 67"/>
                <a:gd name="T35" fmla="*/ 5 h 7"/>
                <a:gd name="T36" fmla="*/ 0 w 67"/>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
                <a:gd name="T59" fmla="*/ 67 w 67"/>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
                  <a:moveTo>
                    <a:pt x="0" y="7"/>
                  </a:moveTo>
                  <a:lnTo>
                    <a:pt x="14" y="5"/>
                  </a:lnTo>
                  <a:lnTo>
                    <a:pt x="26" y="5"/>
                  </a:lnTo>
                  <a:lnTo>
                    <a:pt x="36" y="5"/>
                  </a:lnTo>
                  <a:lnTo>
                    <a:pt x="47" y="5"/>
                  </a:lnTo>
                  <a:lnTo>
                    <a:pt x="55" y="4"/>
                  </a:lnTo>
                  <a:lnTo>
                    <a:pt x="61" y="2"/>
                  </a:lnTo>
                  <a:lnTo>
                    <a:pt x="65" y="2"/>
                  </a:lnTo>
                  <a:lnTo>
                    <a:pt x="67" y="0"/>
                  </a:lnTo>
                  <a:lnTo>
                    <a:pt x="63" y="0"/>
                  </a:lnTo>
                  <a:lnTo>
                    <a:pt x="61" y="2"/>
                  </a:lnTo>
                  <a:lnTo>
                    <a:pt x="57" y="2"/>
                  </a:lnTo>
                  <a:lnTo>
                    <a:pt x="52" y="4"/>
                  </a:lnTo>
                  <a:lnTo>
                    <a:pt x="44" y="4"/>
                  </a:lnTo>
                  <a:lnTo>
                    <a:pt x="35" y="5"/>
                  </a:lnTo>
                  <a:lnTo>
                    <a:pt x="24" y="5"/>
                  </a:lnTo>
                  <a:lnTo>
                    <a:pt x="12" y="5"/>
                  </a:lnTo>
                  <a:lnTo>
                    <a:pt x="0" y="5"/>
                  </a:lnTo>
                  <a:lnTo>
                    <a:pt x="0" y="7"/>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8" name="Freeform 214"/>
            <p:cNvSpPr/>
            <p:nvPr/>
          </p:nvSpPr>
          <p:spPr bwMode="auto">
            <a:xfrm>
              <a:off x="757" y="1483"/>
              <a:ext cx="63" cy="5"/>
            </a:xfrm>
            <a:custGeom>
              <a:avLst/>
              <a:gdLst>
                <a:gd name="T0" fmla="*/ 0 w 63"/>
                <a:gd name="T1" fmla="*/ 5 h 5"/>
                <a:gd name="T2" fmla="*/ 12 w 63"/>
                <a:gd name="T3" fmla="*/ 5 h 5"/>
                <a:gd name="T4" fmla="*/ 24 w 63"/>
                <a:gd name="T5" fmla="*/ 5 h 5"/>
                <a:gd name="T6" fmla="*/ 35 w 63"/>
                <a:gd name="T7" fmla="*/ 5 h 5"/>
                <a:gd name="T8" fmla="*/ 44 w 63"/>
                <a:gd name="T9" fmla="*/ 4 h 5"/>
                <a:gd name="T10" fmla="*/ 52 w 63"/>
                <a:gd name="T11" fmla="*/ 4 h 5"/>
                <a:gd name="T12" fmla="*/ 57 w 63"/>
                <a:gd name="T13" fmla="*/ 2 h 5"/>
                <a:gd name="T14" fmla="*/ 61 w 63"/>
                <a:gd name="T15" fmla="*/ 2 h 5"/>
                <a:gd name="T16" fmla="*/ 63 w 63"/>
                <a:gd name="T17" fmla="*/ 0 h 5"/>
                <a:gd name="T18" fmla="*/ 59 w 63"/>
                <a:gd name="T19" fmla="*/ 0 h 5"/>
                <a:gd name="T20" fmla="*/ 57 w 63"/>
                <a:gd name="T21" fmla="*/ 2 h 5"/>
                <a:gd name="T22" fmla="*/ 53 w 63"/>
                <a:gd name="T23" fmla="*/ 2 h 5"/>
                <a:gd name="T24" fmla="*/ 48 w 63"/>
                <a:gd name="T25" fmla="*/ 4 h 5"/>
                <a:gd name="T26" fmla="*/ 42 w 63"/>
                <a:gd name="T27" fmla="*/ 4 h 5"/>
                <a:gd name="T28" fmla="*/ 32 w 63"/>
                <a:gd name="T29" fmla="*/ 5 h 5"/>
                <a:gd name="T30" fmla="*/ 23 w 63"/>
                <a:gd name="T31" fmla="*/ 5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5"/>
                  </a:lnTo>
                  <a:lnTo>
                    <a:pt x="44" y="4"/>
                  </a:lnTo>
                  <a:lnTo>
                    <a:pt x="52" y="4"/>
                  </a:lnTo>
                  <a:lnTo>
                    <a:pt x="57" y="2"/>
                  </a:lnTo>
                  <a:lnTo>
                    <a:pt x="61" y="2"/>
                  </a:lnTo>
                  <a:lnTo>
                    <a:pt x="63" y="0"/>
                  </a:lnTo>
                  <a:lnTo>
                    <a:pt x="59" y="0"/>
                  </a:lnTo>
                  <a:lnTo>
                    <a:pt x="57" y="2"/>
                  </a:lnTo>
                  <a:lnTo>
                    <a:pt x="53" y="2"/>
                  </a:lnTo>
                  <a:lnTo>
                    <a:pt x="48" y="4"/>
                  </a:lnTo>
                  <a:lnTo>
                    <a:pt x="42" y="4"/>
                  </a:lnTo>
                  <a:lnTo>
                    <a:pt x="32" y="5"/>
                  </a:lnTo>
                  <a:lnTo>
                    <a:pt x="23" y="5"/>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39" name="Freeform 215"/>
            <p:cNvSpPr/>
            <p:nvPr/>
          </p:nvSpPr>
          <p:spPr bwMode="auto">
            <a:xfrm>
              <a:off x="757" y="1483"/>
              <a:ext cx="59" cy="5"/>
            </a:xfrm>
            <a:custGeom>
              <a:avLst/>
              <a:gdLst>
                <a:gd name="T0" fmla="*/ 0 w 59"/>
                <a:gd name="T1" fmla="*/ 5 h 5"/>
                <a:gd name="T2" fmla="*/ 11 w 59"/>
                <a:gd name="T3" fmla="*/ 5 h 5"/>
                <a:gd name="T4" fmla="*/ 23 w 59"/>
                <a:gd name="T5" fmla="*/ 5 h 5"/>
                <a:gd name="T6" fmla="*/ 32 w 59"/>
                <a:gd name="T7" fmla="*/ 5 h 5"/>
                <a:gd name="T8" fmla="*/ 42 w 59"/>
                <a:gd name="T9" fmla="*/ 4 h 5"/>
                <a:gd name="T10" fmla="*/ 48 w 59"/>
                <a:gd name="T11" fmla="*/ 4 h 5"/>
                <a:gd name="T12" fmla="*/ 53 w 59"/>
                <a:gd name="T13" fmla="*/ 2 h 5"/>
                <a:gd name="T14" fmla="*/ 57 w 59"/>
                <a:gd name="T15" fmla="*/ 2 h 5"/>
                <a:gd name="T16" fmla="*/ 59 w 59"/>
                <a:gd name="T17" fmla="*/ 0 h 5"/>
                <a:gd name="T18" fmla="*/ 55 w 59"/>
                <a:gd name="T19" fmla="*/ 0 h 5"/>
                <a:gd name="T20" fmla="*/ 53 w 59"/>
                <a:gd name="T21" fmla="*/ 2 h 5"/>
                <a:gd name="T22" fmla="*/ 51 w 59"/>
                <a:gd name="T23" fmla="*/ 2 h 5"/>
                <a:gd name="T24" fmla="*/ 46 w 59"/>
                <a:gd name="T25" fmla="*/ 4 h 5"/>
                <a:gd name="T26" fmla="*/ 39 w 59"/>
                <a:gd name="T27" fmla="*/ 4 h 5"/>
                <a:gd name="T28" fmla="*/ 31 w 59"/>
                <a:gd name="T29" fmla="*/ 4 h 5"/>
                <a:gd name="T30" fmla="*/ 20 w 59"/>
                <a:gd name="T31" fmla="*/ 5 h 5"/>
                <a:gd name="T32" fmla="*/ 11 w 59"/>
                <a:gd name="T33" fmla="*/ 5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3" y="5"/>
                  </a:lnTo>
                  <a:lnTo>
                    <a:pt x="32" y="5"/>
                  </a:lnTo>
                  <a:lnTo>
                    <a:pt x="42" y="4"/>
                  </a:lnTo>
                  <a:lnTo>
                    <a:pt x="48" y="4"/>
                  </a:lnTo>
                  <a:lnTo>
                    <a:pt x="53" y="2"/>
                  </a:lnTo>
                  <a:lnTo>
                    <a:pt x="57" y="2"/>
                  </a:lnTo>
                  <a:lnTo>
                    <a:pt x="59" y="0"/>
                  </a:lnTo>
                  <a:lnTo>
                    <a:pt x="55" y="0"/>
                  </a:lnTo>
                  <a:lnTo>
                    <a:pt x="53" y="2"/>
                  </a:lnTo>
                  <a:lnTo>
                    <a:pt x="51" y="2"/>
                  </a:lnTo>
                  <a:lnTo>
                    <a:pt x="46" y="4"/>
                  </a:lnTo>
                  <a:lnTo>
                    <a:pt x="39" y="4"/>
                  </a:lnTo>
                  <a:lnTo>
                    <a:pt x="31" y="4"/>
                  </a:lnTo>
                  <a:lnTo>
                    <a:pt x="20" y="5"/>
                  </a:lnTo>
                  <a:lnTo>
                    <a:pt x="11" y="5"/>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0" name="Freeform 216"/>
            <p:cNvSpPr/>
            <p:nvPr/>
          </p:nvSpPr>
          <p:spPr bwMode="auto">
            <a:xfrm>
              <a:off x="757" y="1483"/>
              <a:ext cx="55" cy="5"/>
            </a:xfrm>
            <a:custGeom>
              <a:avLst/>
              <a:gdLst>
                <a:gd name="T0" fmla="*/ 0 w 55"/>
                <a:gd name="T1" fmla="*/ 5 h 5"/>
                <a:gd name="T2" fmla="*/ 11 w 55"/>
                <a:gd name="T3" fmla="*/ 5 h 5"/>
                <a:gd name="T4" fmla="*/ 20 w 55"/>
                <a:gd name="T5" fmla="*/ 5 h 5"/>
                <a:gd name="T6" fmla="*/ 31 w 55"/>
                <a:gd name="T7" fmla="*/ 4 h 5"/>
                <a:gd name="T8" fmla="*/ 39 w 55"/>
                <a:gd name="T9" fmla="*/ 4 h 5"/>
                <a:gd name="T10" fmla="*/ 46 w 55"/>
                <a:gd name="T11" fmla="*/ 4 h 5"/>
                <a:gd name="T12" fmla="*/ 51 w 55"/>
                <a:gd name="T13" fmla="*/ 2 h 5"/>
                <a:gd name="T14" fmla="*/ 53 w 55"/>
                <a:gd name="T15" fmla="*/ 2 h 5"/>
                <a:gd name="T16" fmla="*/ 55 w 55"/>
                <a:gd name="T17" fmla="*/ 0 h 5"/>
                <a:gd name="T18" fmla="*/ 51 w 55"/>
                <a:gd name="T19" fmla="*/ 0 h 5"/>
                <a:gd name="T20" fmla="*/ 49 w 55"/>
                <a:gd name="T21" fmla="*/ 2 h 5"/>
                <a:gd name="T22" fmla="*/ 46 w 55"/>
                <a:gd name="T23" fmla="*/ 2 h 5"/>
                <a:gd name="T24" fmla="*/ 40 w 55"/>
                <a:gd name="T25" fmla="*/ 4 h 5"/>
                <a:gd name="T26" fmla="*/ 32 w 55"/>
                <a:gd name="T27" fmla="*/ 4 h 5"/>
                <a:gd name="T28" fmla="*/ 22 w 55"/>
                <a:gd name="T29" fmla="*/ 4 h 5"/>
                <a:gd name="T30" fmla="*/ 11 w 55"/>
                <a:gd name="T31" fmla="*/ 5 h 5"/>
                <a:gd name="T32" fmla="*/ 0 w 55"/>
                <a:gd name="T33" fmla="*/ 5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5"/>
                  </a:lnTo>
                  <a:lnTo>
                    <a:pt x="20" y="5"/>
                  </a:lnTo>
                  <a:lnTo>
                    <a:pt x="31" y="4"/>
                  </a:lnTo>
                  <a:lnTo>
                    <a:pt x="39" y="4"/>
                  </a:lnTo>
                  <a:lnTo>
                    <a:pt x="46" y="4"/>
                  </a:lnTo>
                  <a:lnTo>
                    <a:pt x="51" y="2"/>
                  </a:lnTo>
                  <a:lnTo>
                    <a:pt x="53" y="2"/>
                  </a:lnTo>
                  <a:lnTo>
                    <a:pt x="55" y="0"/>
                  </a:lnTo>
                  <a:lnTo>
                    <a:pt x="51" y="0"/>
                  </a:lnTo>
                  <a:lnTo>
                    <a:pt x="49" y="2"/>
                  </a:lnTo>
                  <a:lnTo>
                    <a:pt x="46" y="2"/>
                  </a:lnTo>
                  <a:lnTo>
                    <a:pt x="40" y="4"/>
                  </a:lnTo>
                  <a:lnTo>
                    <a:pt x="32" y="4"/>
                  </a:lnTo>
                  <a:lnTo>
                    <a:pt x="22" y="4"/>
                  </a:lnTo>
                  <a:lnTo>
                    <a:pt x="11" y="5"/>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1" name="Freeform 217"/>
            <p:cNvSpPr/>
            <p:nvPr/>
          </p:nvSpPr>
          <p:spPr bwMode="auto">
            <a:xfrm>
              <a:off x="757" y="1483"/>
              <a:ext cx="51" cy="5"/>
            </a:xfrm>
            <a:custGeom>
              <a:avLst/>
              <a:gdLst>
                <a:gd name="T0" fmla="*/ 0 w 51"/>
                <a:gd name="T1" fmla="*/ 5 h 5"/>
                <a:gd name="T2" fmla="*/ 11 w 51"/>
                <a:gd name="T3" fmla="*/ 5 h 5"/>
                <a:gd name="T4" fmla="*/ 22 w 51"/>
                <a:gd name="T5" fmla="*/ 4 h 5"/>
                <a:gd name="T6" fmla="*/ 32 w 51"/>
                <a:gd name="T7" fmla="*/ 4 h 5"/>
                <a:gd name="T8" fmla="*/ 40 w 51"/>
                <a:gd name="T9" fmla="*/ 4 h 5"/>
                <a:gd name="T10" fmla="*/ 46 w 51"/>
                <a:gd name="T11" fmla="*/ 2 h 5"/>
                <a:gd name="T12" fmla="*/ 49 w 51"/>
                <a:gd name="T13" fmla="*/ 2 h 5"/>
                <a:gd name="T14" fmla="*/ 51 w 51"/>
                <a:gd name="T15" fmla="*/ 0 h 5"/>
                <a:gd name="T16" fmla="*/ 47 w 51"/>
                <a:gd name="T17" fmla="*/ 0 h 5"/>
                <a:gd name="T18" fmla="*/ 46 w 51"/>
                <a:gd name="T19" fmla="*/ 2 h 5"/>
                <a:gd name="T20" fmla="*/ 42 w 51"/>
                <a:gd name="T21" fmla="*/ 2 h 5"/>
                <a:gd name="T22" fmla="*/ 36 w 51"/>
                <a:gd name="T23" fmla="*/ 4 h 5"/>
                <a:gd name="T24" fmla="*/ 30 w 51"/>
                <a:gd name="T25" fmla="*/ 4 h 5"/>
                <a:gd name="T26" fmla="*/ 20 w 51"/>
                <a:gd name="T27" fmla="*/ 4 h 5"/>
                <a:gd name="T28" fmla="*/ 11 w 51"/>
                <a:gd name="T29" fmla="*/ 4 h 5"/>
                <a:gd name="T30" fmla="*/ 0 w 51"/>
                <a:gd name="T31" fmla="*/ 5 h 5"/>
                <a:gd name="T32" fmla="*/ 0 w 51"/>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
                <a:gd name="T53" fmla="*/ 51 w 51"/>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
                  <a:moveTo>
                    <a:pt x="0" y="5"/>
                  </a:moveTo>
                  <a:lnTo>
                    <a:pt x="11" y="5"/>
                  </a:lnTo>
                  <a:lnTo>
                    <a:pt x="22" y="4"/>
                  </a:lnTo>
                  <a:lnTo>
                    <a:pt x="32" y="4"/>
                  </a:lnTo>
                  <a:lnTo>
                    <a:pt x="40" y="4"/>
                  </a:lnTo>
                  <a:lnTo>
                    <a:pt x="46" y="2"/>
                  </a:lnTo>
                  <a:lnTo>
                    <a:pt x="49" y="2"/>
                  </a:lnTo>
                  <a:lnTo>
                    <a:pt x="51" y="0"/>
                  </a:lnTo>
                  <a:lnTo>
                    <a:pt x="47" y="0"/>
                  </a:lnTo>
                  <a:lnTo>
                    <a:pt x="46" y="2"/>
                  </a:lnTo>
                  <a:lnTo>
                    <a:pt x="42" y="2"/>
                  </a:lnTo>
                  <a:lnTo>
                    <a:pt x="36" y="4"/>
                  </a:lnTo>
                  <a:lnTo>
                    <a:pt x="30" y="4"/>
                  </a:lnTo>
                  <a:lnTo>
                    <a:pt x="20" y="4"/>
                  </a:lnTo>
                  <a:lnTo>
                    <a:pt x="11" y="4"/>
                  </a:lnTo>
                  <a:lnTo>
                    <a:pt x="0" y="5"/>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2" name="Freeform 218"/>
            <p:cNvSpPr/>
            <p:nvPr/>
          </p:nvSpPr>
          <p:spPr bwMode="auto">
            <a:xfrm>
              <a:off x="757" y="1483"/>
              <a:ext cx="47" cy="5"/>
            </a:xfrm>
            <a:custGeom>
              <a:avLst/>
              <a:gdLst>
                <a:gd name="T0" fmla="*/ 0 w 47"/>
                <a:gd name="T1" fmla="*/ 5 h 5"/>
                <a:gd name="T2" fmla="*/ 11 w 47"/>
                <a:gd name="T3" fmla="*/ 4 h 5"/>
                <a:gd name="T4" fmla="*/ 20 w 47"/>
                <a:gd name="T5" fmla="*/ 4 h 5"/>
                <a:gd name="T6" fmla="*/ 30 w 47"/>
                <a:gd name="T7" fmla="*/ 4 h 5"/>
                <a:gd name="T8" fmla="*/ 36 w 47"/>
                <a:gd name="T9" fmla="*/ 4 h 5"/>
                <a:gd name="T10" fmla="*/ 42 w 47"/>
                <a:gd name="T11" fmla="*/ 2 h 5"/>
                <a:gd name="T12" fmla="*/ 46 w 47"/>
                <a:gd name="T13" fmla="*/ 2 h 5"/>
                <a:gd name="T14" fmla="*/ 47 w 47"/>
                <a:gd name="T15" fmla="*/ 0 h 5"/>
                <a:gd name="T16" fmla="*/ 43 w 47"/>
                <a:gd name="T17" fmla="*/ 0 h 5"/>
                <a:gd name="T18" fmla="*/ 42 w 47"/>
                <a:gd name="T19" fmla="*/ 2 h 5"/>
                <a:gd name="T20" fmla="*/ 39 w 47"/>
                <a:gd name="T21" fmla="*/ 2 h 5"/>
                <a:gd name="T22" fmla="*/ 34 w 47"/>
                <a:gd name="T23" fmla="*/ 2 h 5"/>
                <a:gd name="T24" fmla="*/ 27 w 47"/>
                <a:gd name="T25" fmla="*/ 4 h 5"/>
                <a:gd name="T26" fmla="*/ 19 w 47"/>
                <a:gd name="T27" fmla="*/ 4 h 5"/>
                <a:gd name="T28" fmla="*/ 10 w 47"/>
                <a:gd name="T29" fmla="*/ 4 h 5"/>
                <a:gd name="T30" fmla="*/ 0 w 47"/>
                <a:gd name="T31" fmla="*/ 4 h 5"/>
                <a:gd name="T32" fmla="*/ 0 w 47"/>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
                <a:gd name="T53" fmla="*/ 47 w 4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
                  <a:moveTo>
                    <a:pt x="0" y="5"/>
                  </a:moveTo>
                  <a:lnTo>
                    <a:pt x="11" y="4"/>
                  </a:lnTo>
                  <a:lnTo>
                    <a:pt x="20" y="4"/>
                  </a:lnTo>
                  <a:lnTo>
                    <a:pt x="30" y="4"/>
                  </a:lnTo>
                  <a:lnTo>
                    <a:pt x="36" y="4"/>
                  </a:lnTo>
                  <a:lnTo>
                    <a:pt x="42" y="2"/>
                  </a:lnTo>
                  <a:lnTo>
                    <a:pt x="46" y="2"/>
                  </a:lnTo>
                  <a:lnTo>
                    <a:pt x="47" y="0"/>
                  </a:lnTo>
                  <a:lnTo>
                    <a:pt x="43" y="0"/>
                  </a:lnTo>
                  <a:lnTo>
                    <a:pt x="42" y="2"/>
                  </a:lnTo>
                  <a:lnTo>
                    <a:pt x="39" y="2"/>
                  </a:lnTo>
                  <a:lnTo>
                    <a:pt x="34" y="2"/>
                  </a:lnTo>
                  <a:lnTo>
                    <a:pt x="27" y="4"/>
                  </a:lnTo>
                  <a:lnTo>
                    <a:pt x="19" y="4"/>
                  </a:lnTo>
                  <a:lnTo>
                    <a:pt x="10" y="4"/>
                  </a:lnTo>
                  <a:lnTo>
                    <a:pt x="0" y="4"/>
                  </a:lnTo>
                  <a:lnTo>
                    <a:pt x="0" y="5"/>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3" name="Freeform 219"/>
            <p:cNvSpPr/>
            <p:nvPr/>
          </p:nvSpPr>
          <p:spPr bwMode="auto">
            <a:xfrm>
              <a:off x="757" y="1483"/>
              <a:ext cx="43" cy="4"/>
            </a:xfrm>
            <a:custGeom>
              <a:avLst/>
              <a:gdLst>
                <a:gd name="T0" fmla="*/ 0 w 43"/>
                <a:gd name="T1" fmla="*/ 4 h 4"/>
                <a:gd name="T2" fmla="*/ 10 w 43"/>
                <a:gd name="T3" fmla="*/ 4 h 4"/>
                <a:gd name="T4" fmla="*/ 19 w 43"/>
                <a:gd name="T5" fmla="*/ 4 h 4"/>
                <a:gd name="T6" fmla="*/ 27 w 43"/>
                <a:gd name="T7" fmla="*/ 4 h 4"/>
                <a:gd name="T8" fmla="*/ 34 w 43"/>
                <a:gd name="T9" fmla="*/ 2 h 4"/>
                <a:gd name="T10" fmla="*/ 39 w 43"/>
                <a:gd name="T11" fmla="*/ 2 h 4"/>
                <a:gd name="T12" fmla="*/ 42 w 43"/>
                <a:gd name="T13" fmla="*/ 2 h 4"/>
                <a:gd name="T14" fmla="*/ 43 w 43"/>
                <a:gd name="T15" fmla="*/ 0 h 4"/>
                <a:gd name="T16" fmla="*/ 39 w 43"/>
                <a:gd name="T17" fmla="*/ 0 h 4"/>
                <a:gd name="T18" fmla="*/ 38 w 43"/>
                <a:gd name="T19" fmla="*/ 2 h 4"/>
                <a:gd name="T20" fmla="*/ 34 w 43"/>
                <a:gd name="T21" fmla="*/ 2 h 4"/>
                <a:gd name="T22" fmla="*/ 28 w 43"/>
                <a:gd name="T23" fmla="*/ 4 h 4"/>
                <a:gd name="T24" fmla="*/ 19 w 43"/>
                <a:gd name="T25" fmla="*/ 4 h 4"/>
                <a:gd name="T26" fmla="*/ 10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10" y="4"/>
                  </a:lnTo>
                  <a:lnTo>
                    <a:pt x="19" y="4"/>
                  </a:lnTo>
                  <a:lnTo>
                    <a:pt x="27" y="4"/>
                  </a:lnTo>
                  <a:lnTo>
                    <a:pt x="34" y="2"/>
                  </a:lnTo>
                  <a:lnTo>
                    <a:pt x="39" y="2"/>
                  </a:lnTo>
                  <a:lnTo>
                    <a:pt x="42" y="2"/>
                  </a:lnTo>
                  <a:lnTo>
                    <a:pt x="43" y="0"/>
                  </a:lnTo>
                  <a:lnTo>
                    <a:pt x="39" y="0"/>
                  </a:lnTo>
                  <a:lnTo>
                    <a:pt x="38" y="2"/>
                  </a:lnTo>
                  <a:lnTo>
                    <a:pt x="34" y="2"/>
                  </a:lnTo>
                  <a:lnTo>
                    <a:pt x="28" y="4"/>
                  </a:lnTo>
                  <a:lnTo>
                    <a:pt x="19" y="4"/>
                  </a:lnTo>
                  <a:lnTo>
                    <a:pt x="10"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4" name="Freeform 220"/>
            <p:cNvSpPr/>
            <p:nvPr/>
          </p:nvSpPr>
          <p:spPr bwMode="auto">
            <a:xfrm>
              <a:off x="757" y="1483"/>
              <a:ext cx="39" cy="4"/>
            </a:xfrm>
            <a:custGeom>
              <a:avLst/>
              <a:gdLst>
                <a:gd name="T0" fmla="*/ 0 w 39"/>
                <a:gd name="T1" fmla="*/ 4 h 4"/>
                <a:gd name="T2" fmla="*/ 10 w 39"/>
                <a:gd name="T3" fmla="*/ 4 h 4"/>
                <a:gd name="T4" fmla="*/ 19 w 39"/>
                <a:gd name="T5" fmla="*/ 4 h 4"/>
                <a:gd name="T6" fmla="*/ 28 w 39"/>
                <a:gd name="T7" fmla="*/ 4 h 4"/>
                <a:gd name="T8" fmla="*/ 34 w 39"/>
                <a:gd name="T9" fmla="*/ 2 h 4"/>
                <a:gd name="T10" fmla="*/ 38 w 39"/>
                <a:gd name="T11" fmla="*/ 2 h 4"/>
                <a:gd name="T12" fmla="*/ 39 w 39"/>
                <a:gd name="T13" fmla="*/ 0 h 4"/>
                <a:gd name="T14" fmla="*/ 35 w 39"/>
                <a:gd name="T15" fmla="*/ 0 h 4"/>
                <a:gd name="T16" fmla="*/ 34 w 39"/>
                <a:gd name="T17" fmla="*/ 2 h 4"/>
                <a:gd name="T18" fmla="*/ 31 w 39"/>
                <a:gd name="T19" fmla="*/ 2 h 4"/>
                <a:gd name="T20" fmla="*/ 24 w 39"/>
                <a:gd name="T21" fmla="*/ 2 h 4"/>
                <a:gd name="T22" fmla="*/ 18 w 39"/>
                <a:gd name="T23" fmla="*/ 4 h 4"/>
                <a:gd name="T24" fmla="*/ 10 w 39"/>
                <a:gd name="T25" fmla="*/ 4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10" y="4"/>
                  </a:lnTo>
                  <a:lnTo>
                    <a:pt x="19" y="4"/>
                  </a:lnTo>
                  <a:lnTo>
                    <a:pt x="28" y="4"/>
                  </a:lnTo>
                  <a:lnTo>
                    <a:pt x="34" y="2"/>
                  </a:lnTo>
                  <a:lnTo>
                    <a:pt x="38" y="2"/>
                  </a:lnTo>
                  <a:lnTo>
                    <a:pt x="39" y="0"/>
                  </a:lnTo>
                  <a:lnTo>
                    <a:pt x="35" y="0"/>
                  </a:lnTo>
                  <a:lnTo>
                    <a:pt x="34" y="2"/>
                  </a:lnTo>
                  <a:lnTo>
                    <a:pt x="31" y="2"/>
                  </a:lnTo>
                  <a:lnTo>
                    <a:pt x="24" y="2"/>
                  </a:lnTo>
                  <a:lnTo>
                    <a:pt x="18" y="4"/>
                  </a:lnTo>
                  <a:lnTo>
                    <a:pt x="10"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5" name="Freeform 221"/>
            <p:cNvSpPr/>
            <p:nvPr/>
          </p:nvSpPr>
          <p:spPr bwMode="auto">
            <a:xfrm>
              <a:off x="757" y="1483"/>
              <a:ext cx="35" cy="4"/>
            </a:xfrm>
            <a:custGeom>
              <a:avLst/>
              <a:gdLst>
                <a:gd name="T0" fmla="*/ 0 w 35"/>
                <a:gd name="T1" fmla="*/ 4 h 4"/>
                <a:gd name="T2" fmla="*/ 10 w 35"/>
                <a:gd name="T3" fmla="*/ 4 h 4"/>
                <a:gd name="T4" fmla="*/ 18 w 35"/>
                <a:gd name="T5" fmla="*/ 4 h 4"/>
                <a:gd name="T6" fmla="*/ 24 w 35"/>
                <a:gd name="T7" fmla="*/ 2 h 4"/>
                <a:gd name="T8" fmla="*/ 31 w 35"/>
                <a:gd name="T9" fmla="*/ 2 h 4"/>
                <a:gd name="T10" fmla="*/ 34 w 35"/>
                <a:gd name="T11" fmla="*/ 2 h 4"/>
                <a:gd name="T12" fmla="*/ 35 w 35"/>
                <a:gd name="T13" fmla="*/ 0 h 4"/>
                <a:gd name="T14" fmla="*/ 31 w 35"/>
                <a:gd name="T15" fmla="*/ 0 h 4"/>
                <a:gd name="T16" fmla="*/ 30 w 35"/>
                <a:gd name="T17" fmla="*/ 2 h 4"/>
                <a:gd name="T18" fmla="*/ 27 w 35"/>
                <a:gd name="T19" fmla="*/ 2 h 4"/>
                <a:gd name="T20" fmla="*/ 22 w 35"/>
                <a:gd name="T21" fmla="*/ 2 h 4"/>
                <a:gd name="T22" fmla="*/ 16 w 35"/>
                <a:gd name="T23" fmla="*/ 4 h 4"/>
                <a:gd name="T24" fmla="*/ 8 w 35"/>
                <a:gd name="T25" fmla="*/ 4 h 4"/>
                <a:gd name="T26" fmla="*/ 0 w 35"/>
                <a:gd name="T27" fmla="*/ 4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10" y="4"/>
                  </a:lnTo>
                  <a:lnTo>
                    <a:pt x="18" y="4"/>
                  </a:lnTo>
                  <a:lnTo>
                    <a:pt x="24" y="2"/>
                  </a:lnTo>
                  <a:lnTo>
                    <a:pt x="31" y="2"/>
                  </a:lnTo>
                  <a:lnTo>
                    <a:pt x="34" y="2"/>
                  </a:lnTo>
                  <a:lnTo>
                    <a:pt x="35" y="0"/>
                  </a:lnTo>
                  <a:lnTo>
                    <a:pt x="31" y="0"/>
                  </a:lnTo>
                  <a:lnTo>
                    <a:pt x="30" y="2"/>
                  </a:lnTo>
                  <a:lnTo>
                    <a:pt x="27" y="2"/>
                  </a:lnTo>
                  <a:lnTo>
                    <a:pt x="22" y="2"/>
                  </a:lnTo>
                  <a:lnTo>
                    <a:pt x="16" y="4"/>
                  </a:lnTo>
                  <a:lnTo>
                    <a:pt x="8" y="4"/>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6" name="Freeform 222"/>
            <p:cNvSpPr/>
            <p:nvPr/>
          </p:nvSpPr>
          <p:spPr bwMode="auto">
            <a:xfrm>
              <a:off x="757" y="1483"/>
              <a:ext cx="31" cy="4"/>
            </a:xfrm>
            <a:custGeom>
              <a:avLst/>
              <a:gdLst>
                <a:gd name="T0" fmla="*/ 0 w 31"/>
                <a:gd name="T1" fmla="*/ 4 h 4"/>
                <a:gd name="T2" fmla="*/ 8 w 31"/>
                <a:gd name="T3" fmla="*/ 4 h 4"/>
                <a:gd name="T4" fmla="*/ 16 w 31"/>
                <a:gd name="T5" fmla="*/ 4 h 4"/>
                <a:gd name="T6" fmla="*/ 22 w 31"/>
                <a:gd name="T7" fmla="*/ 2 h 4"/>
                <a:gd name="T8" fmla="*/ 27 w 31"/>
                <a:gd name="T9" fmla="*/ 2 h 4"/>
                <a:gd name="T10" fmla="*/ 30 w 31"/>
                <a:gd name="T11" fmla="*/ 2 h 4"/>
                <a:gd name="T12" fmla="*/ 31 w 31"/>
                <a:gd name="T13" fmla="*/ 0 h 4"/>
                <a:gd name="T14" fmla="*/ 27 w 31"/>
                <a:gd name="T15" fmla="*/ 0 h 4"/>
                <a:gd name="T16" fmla="*/ 27 w 31"/>
                <a:gd name="T17" fmla="*/ 0 h 4"/>
                <a:gd name="T18" fmla="*/ 24 w 31"/>
                <a:gd name="T19" fmla="*/ 2 h 4"/>
                <a:gd name="T20" fmla="*/ 19 w 31"/>
                <a:gd name="T21" fmla="*/ 2 h 4"/>
                <a:gd name="T22" fmla="*/ 14 w 31"/>
                <a:gd name="T23" fmla="*/ 2 h 4"/>
                <a:gd name="T24" fmla="*/ 7 w 31"/>
                <a:gd name="T25" fmla="*/ 2 h 4"/>
                <a:gd name="T26" fmla="*/ 0 w 31"/>
                <a:gd name="T27" fmla="*/ 4 h 4"/>
                <a:gd name="T28" fmla="*/ 0 w 31"/>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4"/>
                <a:gd name="T47" fmla="*/ 31 w 3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4">
                  <a:moveTo>
                    <a:pt x="0" y="4"/>
                  </a:moveTo>
                  <a:lnTo>
                    <a:pt x="8" y="4"/>
                  </a:lnTo>
                  <a:lnTo>
                    <a:pt x="16" y="4"/>
                  </a:lnTo>
                  <a:lnTo>
                    <a:pt x="22" y="2"/>
                  </a:lnTo>
                  <a:lnTo>
                    <a:pt x="27" y="2"/>
                  </a:lnTo>
                  <a:lnTo>
                    <a:pt x="30" y="2"/>
                  </a:lnTo>
                  <a:lnTo>
                    <a:pt x="31" y="0"/>
                  </a:lnTo>
                  <a:lnTo>
                    <a:pt x="27" y="0"/>
                  </a:lnTo>
                  <a:lnTo>
                    <a:pt x="24" y="2"/>
                  </a:lnTo>
                  <a:lnTo>
                    <a:pt x="19" y="2"/>
                  </a:lnTo>
                  <a:lnTo>
                    <a:pt x="14" y="2"/>
                  </a:lnTo>
                  <a:lnTo>
                    <a:pt x="7"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7" name="Freeform 223"/>
            <p:cNvSpPr/>
            <p:nvPr/>
          </p:nvSpPr>
          <p:spPr bwMode="auto">
            <a:xfrm>
              <a:off x="757" y="1483"/>
              <a:ext cx="27" cy="4"/>
            </a:xfrm>
            <a:custGeom>
              <a:avLst/>
              <a:gdLst>
                <a:gd name="T0" fmla="*/ 0 w 27"/>
                <a:gd name="T1" fmla="*/ 4 h 4"/>
                <a:gd name="T2" fmla="*/ 7 w 27"/>
                <a:gd name="T3" fmla="*/ 2 h 4"/>
                <a:gd name="T4" fmla="*/ 14 w 27"/>
                <a:gd name="T5" fmla="*/ 2 h 4"/>
                <a:gd name="T6" fmla="*/ 19 w 27"/>
                <a:gd name="T7" fmla="*/ 2 h 4"/>
                <a:gd name="T8" fmla="*/ 24 w 27"/>
                <a:gd name="T9" fmla="*/ 2 h 4"/>
                <a:gd name="T10" fmla="*/ 27 w 27"/>
                <a:gd name="T11" fmla="*/ 0 h 4"/>
                <a:gd name="T12" fmla="*/ 27 w 27"/>
                <a:gd name="T13" fmla="*/ 0 h 4"/>
                <a:gd name="T14" fmla="*/ 23 w 27"/>
                <a:gd name="T15" fmla="*/ 0 h 4"/>
                <a:gd name="T16" fmla="*/ 23 w 27"/>
                <a:gd name="T17" fmla="*/ 0 h 4"/>
                <a:gd name="T18" fmla="*/ 19 w 27"/>
                <a:gd name="T19" fmla="*/ 2 h 4"/>
                <a:gd name="T20" fmla="*/ 14 w 27"/>
                <a:gd name="T21" fmla="*/ 2 h 4"/>
                <a:gd name="T22" fmla="*/ 7 w 27"/>
                <a:gd name="T23" fmla="*/ 2 h 4"/>
                <a:gd name="T24" fmla="*/ 0 w 27"/>
                <a:gd name="T25" fmla="*/ 2 h 4"/>
                <a:gd name="T26" fmla="*/ 0 w 27"/>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
                <a:gd name="T44" fmla="*/ 27 w 27"/>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
                  <a:moveTo>
                    <a:pt x="0" y="4"/>
                  </a:moveTo>
                  <a:lnTo>
                    <a:pt x="7" y="2"/>
                  </a:lnTo>
                  <a:lnTo>
                    <a:pt x="14" y="2"/>
                  </a:lnTo>
                  <a:lnTo>
                    <a:pt x="19" y="2"/>
                  </a:lnTo>
                  <a:lnTo>
                    <a:pt x="24" y="2"/>
                  </a:lnTo>
                  <a:lnTo>
                    <a:pt x="27" y="0"/>
                  </a:lnTo>
                  <a:lnTo>
                    <a:pt x="23" y="0"/>
                  </a:lnTo>
                  <a:lnTo>
                    <a:pt x="19" y="2"/>
                  </a:lnTo>
                  <a:lnTo>
                    <a:pt x="14" y="2"/>
                  </a:lnTo>
                  <a:lnTo>
                    <a:pt x="7" y="2"/>
                  </a:lnTo>
                  <a:lnTo>
                    <a:pt x="0" y="2"/>
                  </a:lnTo>
                  <a:lnTo>
                    <a:pt x="0" y="4"/>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8" name="Freeform 224"/>
            <p:cNvSpPr/>
            <p:nvPr/>
          </p:nvSpPr>
          <p:spPr bwMode="auto">
            <a:xfrm>
              <a:off x="757" y="1483"/>
              <a:ext cx="23" cy="2"/>
            </a:xfrm>
            <a:custGeom>
              <a:avLst/>
              <a:gdLst>
                <a:gd name="T0" fmla="*/ 0 w 23"/>
                <a:gd name="T1" fmla="*/ 2 h 2"/>
                <a:gd name="T2" fmla="*/ 7 w 23"/>
                <a:gd name="T3" fmla="*/ 2 h 2"/>
                <a:gd name="T4" fmla="*/ 14 w 23"/>
                <a:gd name="T5" fmla="*/ 2 h 2"/>
                <a:gd name="T6" fmla="*/ 19 w 23"/>
                <a:gd name="T7" fmla="*/ 2 h 2"/>
                <a:gd name="T8" fmla="*/ 23 w 23"/>
                <a:gd name="T9" fmla="*/ 0 h 2"/>
                <a:gd name="T10" fmla="*/ 23 w 23"/>
                <a:gd name="T11" fmla="*/ 0 h 2"/>
                <a:gd name="T12" fmla="*/ 19 w 23"/>
                <a:gd name="T13" fmla="*/ 0 h 2"/>
                <a:gd name="T14" fmla="*/ 19 w 23"/>
                <a:gd name="T15" fmla="*/ 0 h 2"/>
                <a:gd name="T16" fmla="*/ 16 w 23"/>
                <a:gd name="T17" fmla="*/ 2 h 2"/>
                <a:gd name="T18" fmla="*/ 11 w 23"/>
                <a:gd name="T19" fmla="*/ 2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2"/>
                  </a:lnTo>
                  <a:lnTo>
                    <a:pt x="23" y="0"/>
                  </a:lnTo>
                  <a:lnTo>
                    <a:pt x="19" y="0"/>
                  </a:lnTo>
                  <a:lnTo>
                    <a:pt x="16" y="2"/>
                  </a:lnTo>
                  <a:lnTo>
                    <a:pt x="11" y="2"/>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49" name="Freeform 225"/>
            <p:cNvSpPr/>
            <p:nvPr/>
          </p:nvSpPr>
          <p:spPr bwMode="auto">
            <a:xfrm>
              <a:off x="757" y="1483"/>
              <a:ext cx="19" cy="2"/>
            </a:xfrm>
            <a:custGeom>
              <a:avLst/>
              <a:gdLst>
                <a:gd name="T0" fmla="*/ 0 w 19"/>
                <a:gd name="T1" fmla="*/ 2 h 2"/>
                <a:gd name="T2" fmla="*/ 6 w 19"/>
                <a:gd name="T3" fmla="*/ 2 h 2"/>
                <a:gd name="T4" fmla="*/ 11 w 19"/>
                <a:gd name="T5" fmla="*/ 2 h 2"/>
                <a:gd name="T6" fmla="*/ 16 w 19"/>
                <a:gd name="T7" fmla="*/ 2 h 2"/>
                <a:gd name="T8" fmla="*/ 19 w 19"/>
                <a:gd name="T9" fmla="*/ 0 h 2"/>
                <a:gd name="T10" fmla="*/ 19 w 19"/>
                <a:gd name="T11" fmla="*/ 0 h 2"/>
                <a:gd name="T12" fmla="*/ 16 w 19"/>
                <a:gd name="T13" fmla="*/ 0 h 2"/>
                <a:gd name="T14" fmla="*/ 15 w 19"/>
                <a:gd name="T15" fmla="*/ 0 h 2"/>
                <a:gd name="T16" fmla="*/ 11 w 19"/>
                <a:gd name="T17" fmla="*/ 2 h 2"/>
                <a:gd name="T18" fmla="*/ 6 w 19"/>
                <a:gd name="T19" fmla="*/ 2 h 2"/>
                <a:gd name="T20" fmla="*/ 0 w 19"/>
                <a:gd name="T21" fmla="*/ 2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2"/>
                  </a:lnTo>
                  <a:lnTo>
                    <a:pt x="16" y="2"/>
                  </a:lnTo>
                  <a:lnTo>
                    <a:pt x="19" y="0"/>
                  </a:lnTo>
                  <a:lnTo>
                    <a:pt x="16" y="0"/>
                  </a:lnTo>
                  <a:lnTo>
                    <a:pt x="15" y="0"/>
                  </a:lnTo>
                  <a:lnTo>
                    <a:pt x="11" y="2"/>
                  </a:lnTo>
                  <a:lnTo>
                    <a:pt x="6"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0" name="Freeform 226"/>
            <p:cNvSpPr/>
            <p:nvPr/>
          </p:nvSpPr>
          <p:spPr bwMode="auto">
            <a:xfrm>
              <a:off x="757" y="1483"/>
              <a:ext cx="16" cy="2"/>
            </a:xfrm>
            <a:custGeom>
              <a:avLst/>
              <a:gdLst>
                <a:gd name="T0" fmla="*/ 0 w 16"/>
                <a:gd name="T1" fmla="*/ 2 h 2"/>
                <a:gd name="T2" fmla="*/ 6 w 16"/>
                <a:gd name="T3" fmla="*/ 2 h 2"/>
                <a:gd name="T4" fmla="*/ 11 w 16"/>
                <a:gd name="T5" fmla="*/ 2 h 2"/>
                <a:gd name="T6" fmla="*/ 15 w 16"/>
                <a:gd name="T7" fmla="*/ 0 h 2"/>
                <a:gd name="T8" fmla="*/ 16 w 16"/>
                <a:gd name="T9" fmla="*/ 0 h 2"/>
                <a:gd name="T10" fmla="*/ 12 w 16"/>
                <a:gd name="T11" fmla="*/ 0 h 2"/>
                <a:gd name="T12" fmla="*/ 11 w 16"/>
                <a:gd name="T13" fmla="*/ 0 h 2"/>
                <a:gd name="T14" fmla="*/ 8 w 16"/>
                <a:gd name="T15" fmla="*/ 2 h 2"/>
                <a:gd name="T16" fmla="*/ 4 w 16"/>
                <a:gd name="T17" fmla="*/ 2 h 2"/>
                <a:gd name="T18" fmla="*/ 0 w 16"/>
                <a:gd name="T19" fmla="*/ 2 h 2"/>
                <a:gd name="T20" fmla="*/ 0 w 16"/>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2"/>
                <a:gd name="T35" fmla="*/ 16 w 16"/>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2">
                  <a:moveTo>
                    <a:pt x="0" y="2"/>
                  </a:moveTo>
                  <a:lnTo>
                    <a:pt x="6" y="2"/>
                  </a:lnTo>
                  <a:lnTo>
                    <a:pt x="11" y="2"/>
                  </a:lnTo>
                  <a:lnTo>
                    <a:pt x="15" y="0"/>
                  </a:lnTo>
                  <a:lnTo>
                    <a:pt x="16" y="0"/>
                  </a:lnTo>
                  <a:lnTo>
                    <a:pt x="12" y="0"/>
                  </a:lnTo>
                  <a:lnTo>
                    <a:pt x="11" y="0"/>
                  </a:lnTo>
                  <a:lnTo>
                    <a:pt x="8" y="2"/>
                  </a:lnTo>
                  <a:lnTo>
                    <a:pt x="4"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1" name="Freeform 227"/>
            <p:cNvSpPr/>
            <p:nvPr/>
          </p:nvSpPr>
          <p:spPr bwMode="auto">
            <a:xfrm>
              <a:off x="757" y="1483"/>
              <a:ext cx="12" cy="2"/>
            </a:xfrm>
            <a:custGeom>
              <a:avLst/>
              <a:gdLst>
                <a:gd name="T0" fmla="*/ 0 w 12"/>
                <a:gd name="T1" fmla="*/ 2 h 2"/>
                <a:gd name="T2" fmla="*/ 4 w 12"/>
                <a:gd name="T3" fmla="*/ 2 h 2"/>
                <a:gd name="T4" fmla="*/ 8 w 12"/>
                <a:gd name="T5" fmla="*/ 2 h 2"/>
                <a:gd name="T6" fmla="*/ 11 w 12"/>
                <a:gd name="T7" fmla="*/ 0 h 2"/>
                <a:gd name="T8" fmla="*/ 12 w 12"/>
                <a:gd name="T9" fmla="*/ 0 h 2"/>
                <a:gd name="T10" fmla="*/ 8 w 12"/>
                <a:gd name="T11" fmla="*/ 0 h 2"/>
                <a:gd name="T12" fmla="*/ 7 w 12"/>
                <a:gd name="T13" fmla="*/ 0 h 2"/>
                <a:gd name="T14" fmla="*/ 4 w 12"/>
                <a:gd name="T15" fmla="*/ 0 h 2"/>
                <a:gd name="T16" fmla="*/ 0 w 12"/>
                <a:gd name="T17" fmla="*/ 2 h 2"/>
                <a:gd name="T18" fmla="*/ 0 w 1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2"/>
                <a:gd name="T32" fmla="*/ 12 w 1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2">
                  <a:moveTo>
                    <a:pt x="0" y="2"/>
                  </a:moveTo>
                  <a:lnTo>
                    <a:pt x="4" y="2"/>
                  </a:lnTo>
                  <a:lnTo>
                    <a:pt x="8" y="2"/>
                  </a:lnTo>
                  <a:lnTo>
                    <a:pt x="11" y="0"/>
                  </a:lnTo>
                  <a:lnTo>
                    <a:pt x="12" y="0"/>
                  </a:lnTo>
                  <a:lnTo>
                    <a:pt x="8" y="0"/>
                  </a:lnTo>
                  <a:lnTo>
                    <a:pt x="7" y="0"/>
                  </a:lnTo>
                  <a:lnTo>
                    <a:pt x="4" y="0"/>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2" name="Freeform 228"/>
            <p:cNvSpPr/>
            <p:nvPr/>
          </p:nvSpPr>
          <p:spPr bwMode="auto">
            <a:xfrm>
              <a:off x="757" y="1483"/>
              <a:ext cx="8" cy="2"/>
            </a:xfrm>
            <a:custGeom>
              <a:avLst/>
              <a:gdLst>
                <a:gd name="T0" fmla="*/ 0 w 8"/>
                <a:gd name="T1" fmla="*/ 2 h 2"/>
                <a:gd name="T2" fmla="*/ 4 w 8"/>
                <a:gd name="T3" fmla="*/ 0 h 2"/>
                <a:gd name="T4" fmla="*/ 7 w 8"/>
                <a:gd name="T5" fmla="*/ 0 h 2"/>
                <a:gd name="T6" fmla="*/ 8 w 8"/>
                <a:gd name="T7" fmla="*/ 0 h 2"/>
                <a:gd name="T8" fmla="*/ 4 w 8"/>
                <a:gd name="T9" fmla="*/ 0 h 2"/>
                <a:gd name="T10" fmla="*/ 3 w 8"/>
                <a:gd name="T11" fmla="*/ 0 h 2"/>
                <a:gd name="T12" fmla="*/ 0 w 8"/>
                <a:gd name="T13" fmla="*/ 0 h 2"/>
                <a:gd name="T14" fmla="*/ 0 w 8"/>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0" y="2"/>
                  </a:moveTo>
                  <a:lnTo>
                    <a:pt x="4" y="0"/>
                  </a:lnTo>
                  <a:lnTo>
                    <a:pt x="7" y="0"/>
                  </a:lnTo>
                  <a:lnTo>
                    <a:pt x="8" y="0"/>
                  </a:lnTo>
                  <a:lnTo>
                    <a:pt x="4" y="0"/>
                  </a:lnTo>
                  <a:lnTo>
                    <a:pt x="3" y="0"/>
                  </a:lnTo>
                  <a:lnTo>
                    <a:pt x="0" y="0"/>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3" name="Freeform 229"/>
            <p:cNvSpPr/>
            <p:nvPr/>
          </p:nvSpPr>
          <p:spPr bwMode="auto">
            <a:xfrm>
              <a:off x="757" y="148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4" name="Freeform 230"/>
            <p:cNvSpPr/>
            <p:nvPr/>
          </p:nvSpPr>
          <p:spPr bwMode="auto">
            <a:xfrm>
              <a:off x="757" y="1483"/>
              <a:ext cx="71" cy="7"/>
            </a:xfrm>
            <a:custGeom>
              <a:avLst/>
              <a:gdLst>
                <a:gd name="T0" fmla="*/ 71 w 71"/>
                <a:gd name="T1" fmla="*/ 0 h 7"/>
                <a:gd name="T2" fmla="*/ 0 w 71"/>
                <a:gd name="T3" fmla="*/ 0 h 7"/>
                <a:gd name="T4" fmla="*/ 2 w 71"/>
                <a:gd name="T5" fmla="*/ 2 h 7"/>
                <a:gd name="T6" fmla="*/ 8 w 71"/>
                <a:gd name="T7" fmla="*/ 4 h 7"/>
                <a:gd name="T8" fmla="*/ 18 w 71"/>
                <a:gd name="T9" fmla="*/ 5 h 7"/>
                <a:gd name="T10" fmla="*/ 28 w 71"/>
                <a:gd name="T11" fmla="*/ 7 h 7"/>
                <a:gd name="T12" fmla="*/ 40 w 71"/>
                <a:gd name="T13" fmla="*/ 7 h 7"/>
                <a:gd name="T14" fmla="*/ 52 w 71"/>
                <a:gd name="T15" fmla="*/ 5 h 7"/>
                <a:gd name="T16" fmla="*/ 61 w 71"/>
                <a:gd name="T17" fmla="*/ 5 h 7"/>
                <a:gd name="T18" fmla="*/ 68 w 71"/>
                <a:gd name="T19" fmla="*/ 2 h 7"/>
                <a:gd name="T20" fmla="*/ 71 w 71"/>
                <a:gd name="T21" fmla="*/ 0 h 7"/>
                <a:gd name="T22" fmla="*/ 71 w 71"/>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71" y="0"/>
                  </a:moveTo>
                  <a:lnTo>
                    <a:pt x="0" y="0"/>
                  </a:lnTo>
                  <a:lnTo>
                    <a:pt x="2" y="2"/>
                  </a:lnTo>
                  <a:lnTo>
                    <a:pt x="8" y="4"/>
                  </a:lnTo>
                  <a:lnTo>
                    <a:pt x="18" y="5"/>
                  </a:lnTo>
                  <a:lnTo>
                    <a:pt x="28" y="7"/>
                  </a:lnTo>
                  <a:lnTo>
                    <a:pt x="40" y="7"/>
                  </a:lnTo>
                  <a:lnTo>
                    <a:pt x="52" y="5"/>
                  </a:lnTo>
                  <a:lnTo>
                    <a:pt x="61" y="5"/>
                  </a:lnTo>
                  <a:lnTo>
                    <a:pt x="68" y="2"/>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5" name="Freeform 231"/>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71 w 71"/>
                <a:gd name="T21" fmla="*/ 7 h 7"/>
                <a:gd name="T22" fmla="*/ 0 w 71"/>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0" y="7"/>
                  </a:moveTo>
                  <a:lnTo>
                    <a:pt x="12" y="7"/>
                  </a:lnTo>
                  <a:lnTo>
                    <a:pt x="24" y="7"/>
                  </a:lnTo>
                  <a:lnTo>
                    <a:pt x="35" y="5"/>
                  </a:lnTo>
                  <a:lnTo>
                    <a:pt x="46" y="5"/>
                  </a:lnTo>
                  <a:lnTo>
                    <a:pt x="53" y="4"/>
                  </a:lnTo>
                  <a:lnTo>
                    <a:pt x="60" y="4"/>
                  </a:lnTo>
                  <a:lnTo>
                    <a:pt x="65" y="2"/>
                  </a:lnTo>
                  <a:lnTo>
                    <a:pt x="69" y="2"/>
                  </a:lnTo>
                  <a:lnTo>
                    <a:pt x="71" y="0"/>
                  </a:lnTo>
                  <a:lnTo>
                    <a:pt x="71"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6" name="Freeform 232"/>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67 w 71"/>
                <a:gd name="T21" fmla="*/ 0 h 7"/>
                <a:gd name="T22" fmla="*/ 65 w 71"/>
                <a:gd name="T23" fmla="*/ 2 h 7"/>
                <a:gd name="T24" fmla="*/ 61 w 71"/>
                <a:gd name="T25" fmla="*/ 2 h 7"/>
                <a:gd name="T26" fmla="*/ 55 w 71"/>
                <a:gd name="T27" fmla="*/ 4 h 7"/>
                <a:gd name="T28" fmla="*/ 47 w 71"/>
                <a:gd name="T29" fmla="*/ 5 h 7"/>
                <a:gd name="T30" fmla="*/ 36 w 71"/>
                <a:gd name="T31" fmla="*/ 5 h 7"/>
                <a:gd name="T32" fmla="*/ 26 w 71"/>
                <a:gd name="T33" fmla="*/ 5 h 7"/>
                <a:gd name="T34" fmla="*/ 14 w 71"/>
                <a:gd name="T35" fmla="*/ 5 h 7"/>
                <a:gd name="T36" fmla="*/ 0 w 71"/>
                <a:gd name="T37" fmla="*/ 7 h 7"/>
                <a:gd name="T38" fmla="*/ 0 w 71"/>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7"/>
                <a:gd name="T62" fmla="*/ 71 w 71"/>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7">
                  <a:moveTo>
                    <a:pt x="0" y="7"/>
                  </a:moveTo>
                  <a:lnTo>
                    <a:pt x="12" y="7"/>
                  </a:lnTo>
                  <a:lnTo>
                    <a:pt x="24" y="7"/>
                  </a:lnTo>
                  <a:lnTo>
                    <a:pt x="35" y="5"/>
                  </a:lnTo>
                  <a:lnTo>
                    <a:pt x="46" y="5"/>
                  </a:lnTo>
                  <a:lnTo>
                    <a:pt x="53" y="4"/>
                  </a:lnTo>
                  <a:lnTo>
                    <a:pt x="60" y="4"/>
                  </a:lnTo>
                  <a:lnTo>
                    <a:pt x="65" y="2"/>
                  </a:lnTo>
                  <a:lnTo>
                    <a:pt x="69" y="2"/>
                  </a:lnTo>
                  <a:lnTo>
                    <a:pt x="71" y="0"/>
                  </a:lnTo>
                  <a:lnTo>
                    <a:pt x="67" y="0"/>
                  </a:lnTo>
                  <a:lnTo>
                    <a:pt x="65" y="2"/>
                  </a:lnTo>
                  <a:lnTo>
                    <a:pt x="61" y="2"/>
                  </a:lnTo>
                  <a:lnTo>
                    <a:pt x="55" y="4"/>
                  </a:lnTo>
                  <a:lnTo>
                    <a:pt x="47" y="5"/>
                  </a:lnTo>
                  <a:lnTo>
                    <a:pt x="36" y="5"/>
                  </a:lnTo>
                  <a:lnTo>
                    <a:pt x="26" y="5"/>
                  </a:lnTo>
                  <a:lnTo>
                    <a:pt x="14" y="5"/>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7" name="Freeform 233"/>
            <p:cNvSpPr/>
            <p:nvPr/>
          </p:nvSpPr>
          <p:spPr bwMode="auto">
            <a:xfrm>
              <a:off x="757" y="1483"/>
              <a:ext cx="67" cy="7"/>
            </a:xfrm>
            <a:custGeom>
              <a:avLst/>
              <a:gdLst>
                <a:gd name="T0" fmla="*/ 0 w 67"/>
                <a:gd name="T1" fmla="*/ 7 h 7"/>
                <a:gd name="T2" fmla="*/ 14 w 67"/>
                <a:gd name="T3" fmla="*/ 5 h 7"/>
                <a:gd name="T4" fmla="*/ 26 w 67"/>
                <a:gd name="T5" fmla="*/ 5 h 7"/>
                <a:gd name="T6" fmla="*/ 36 w 67"/>
                <a:gd name="T7" fmla="*/ 5 h 7"/>
                <a:gd name="T8" fmla="*/ 47 w 67"/>
                <a:gd name="T9" fmla="*/ 5 h 7"/>
                <a:gd name="T10" fmla="*/ 55 w 67"/>
                <a:gd name="T11" fmla="*/ 4 h 7"/>
                <a:gd name="T12" fmla="*/ 61 w 67"/>
                <a:gd name="T13" fmla="*/ 2 h 7"/>
                <a:gd name="T14" fmla="*/ 65 w 67"/>
                <a:gd name="T15" fmla="*/ 2 h 7"/>
                <a:gd name="T16" fmla="*/ 67 w 67"/>
                <a:gd name="T17" fmla="*/ 0 h 7"/>
                <a:gd name="T18" fmla="*/ 63 w 67"/>
                <a:gd name="T19" fmla="*/ 0 h 7"/>
                <a:gd name="T20" fmla="*/ 61 w 67"/>
                <a:gd name="T21" fmla="*/ 2 h 7"/>
                <a:gd name="T22" fmla="*/ 57 w 67"/>
                <a:gd name="T23" fmla="*/ 2 h 7"/>
                <a:gd name="T24" fmla="*/ 52 w 67"/>
                <a:gd name="T25" fmla="*/ 4 h 7"/>
                <a:gd name="T26" fmla="*/ 44 w 67"/>
                <a:gd name="T27" fmla="*/ 4 h 7"/>
                <a:gd name="T28" fmla="*/ 35 w 67"/>
                <a:gd name="T29" fmla="*/ 5 h 7"/>
                <a:gd name="T30" fmla="*/ 24 w 67"/>
                <a:gd name="T31" fmla="*/ 5 h 7"/>
                <a:gd name="T32" fmla="*/ 12 w 67"/>
                <a:gd name="T33" fmla="*/ 5 h 7"/>
                <a:gd name="T34" fmla="*/ 0 w 67"/>
                <a:gd name="T35" fmla="*/ 5 h 7"/>
                <a:gd name="T36" fmla="*/ 0 w 67"/>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
                <a:gd name="T59" fmla="*/ 67 w 67"/>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
                  <a:moveTo>
                    <a:pt x="0" y="7"/>
                  </a:moveTo>
                  <a:lnTo>
                    <a:pt x="14" y="5"/>
                  </a:lnTo>
                  <a:lnTo>
                    <a:pt x="26" y="5"/>
                  </a:lnTo>
                  <a:lnTo>
                    <a:pt x="36" y="5"/>
                  </a:lnTo>
                  <a:lnTo>
                    <a:pt x="47" y="5"/>
                  </a:lnTo>
                  <a:lnTo>
                    <a:pt x="55" y="4"/>
                  </a:lnTo>
                  <a:lnTo>
                    <a:pt x="61" y="2"/>
                  </a:lnTo>
                  <a:lnTo>
                    <a:pt x="65" y="2"/>
                  </a:lnTo>
                  <a:lnTo>
                    <a:pt x="67" y="0"/>
                  </a:lnTo>
                  <a:lnTo>
                    <a:pt x="63" y="0"/>
                  </a:lnTo>
                  <a:lnTo>
                    <a:pt x="61" y="2"/>
                  </a:lnTo>
                  <a:lnTo>
                    <a:pt x="57" y="2"/>
                  </a:lnTo>
                  <a:lnTo>
                    <a:pt x="52" y="4"/>
                  </a:lnTo>
                  <a:lnTo>
                    <a:pt x="44" y="4"/>
                  </a:lnTo>
                  <a:lnTo>
                    <a:pt x="35" y="5"/>
                  </a:lnTo>
                  <a:lnTo>
                    <a:pt x="24" y="5"/>
                  </a:lnTo>
                  <a:lnTo>
                    <a:pt x="12" y="5"/>
                  </a:lnTo>
                  <a:lnTo>
                    <a:pt x="0" y="5"/>
                  </a:lnTo>
                  <a:lnTo>
                    <a:pt x="0" y="7"/>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8" name="Freeform 234"/>
            <p:cNvSpPr/>
            <p:nvPr/>
          </p:nvSpPr>
          <p:spPr bwMode="auto">
            <a:xfrm>
              <a:off x="757" y="1483"/>
              <a:ext cx="63" cy="5"/>
            </a:xfrm>
            <a:custGeom>
              <a:avLst/>
              <a:gdLst>
                <a:gd name="T0" fmla="*/ 0 w 63"/>
                <a:gd name="T1" fmla="*/ 5 h 5"/>
                <a:gd name="T2" fmla="*/ 12 w 63"/>
                <a:gd name="T3" fmla="*/ 5 h 5"/>
                <a:gd name="T4" fmla="*/ 24 w 63"/>
                <a:gd name="T5" fmla="*/ 5 h 5"/>
                <a:gd name="T6" fmla="*/ 35 w 63"/>
                <a:gd name="T7" fmla="*/ 5 h 5"/>
                <a:gd name="T8" fmla="*/ 44 w 63"/>
                <a:gd name="T9" fmla="*/ 4 h 5"/>
                <a:gd name="T10" fmla="*/ 52 w 63"/>
                <a:gd name="T11" fmla="*/ 4 h 5"/>
                <a:gd name="T12" fmla="*/ 57 w 63"/>
                <a:gd name="T13" fmla="*/ 2 h 5"/>
                <a:gd name="T14" fmla="*/ 61 w 63"/>
                <a:gd name="T15" fmla="*/ 2 h 5"/>
                <a:gd name="T16" fmla="*/ 63 w 63"/>
                <a:gd name="T17" fmla="*/ 0 h 5"/>
                <a:gd name="T18" fmla="*/ 59 w 63"/>
                <a:gd name="T19" fmla="*/ 0 h 5"/>
                <a:gd name="T20" fmla="*/ 57 w 63"/>
                <a:gd name="T21" fmla="*/ 2 h 5"/>
                <a:gd name="T22" fmla="*/ 53 w 63"/>
                <a:gd name="T23" fmla="*/ 2 h 5"/>
                <a:gd name="T24" fmla="*/ 48 w 63"/>
                <a:gd name="T25" fmla="*/ 4 h 5"/>
                <a:gd name="T26" fmla="*/ 42 w 63"/>
                <a:gd name="T27" fmla="*/ 4 h 5"/>
                <a:gd name="T28" fmla="*/ 32 w 63"/>
                <a:gd name="T29" fmla="*/ 5 h 5"/>
                <a:gd name="T30" fmla="*/ 23 w 63"/>
                <a:gd name="T31" fmla="*/ 5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5"/>
                  </a:lnTo>
                  <a:lnTo>
                    <a:pt x="44" y="4"/>
                  </a:lnTo>
                  <a:lnTo>
                    <a:pt x="52" y="4"/>
                  </a:lnTo>
                  <a:lnTo>
                    <a:pt x="57" y="2"/>
                  </a:lnTo>
                  <a:lnTo>
                    <a:pt x="61" y="2"/>
                  </a:lnTo>
                  <a:lnTo>
                    <a:pt x="63" y="0"/>
                  </a:lnTo>
                  <a:lnTo>
                    <a:pt x="59" y="0"/>
                  </a:lnTo>
                  <a:lnTo>
                    <a:pt x="57" y="2"/>
                  </a:lnTo>
                  <a:lnTo>
                    <a:pt x="53" y="2"/>
                  </a:lnTo>
                  <a:lnTo>
                    <a:pt x="48" y="4"/>
                  </a:lnTo>
                  <a:lnTo>
                    <a:pt x="42" y="4"/>
                  </a:lnTo>
                  <a:lnTo>
                    <a:pt x="32" y="5"/>
                  </a:lnTo>
                  <a:lnTo>
                    <a:pt x="23" y="5"/>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59" name="Freeform 235"/>
            <p:cNvSpPr/>
            <p:nvPr/>
          </p:nvSpPr>
          <p:spPr bwMode="auto">
            <a:xfrm>
              <a:off x="757" y="1483"/>
              <a:ext cx="59" cy="5"/>
            </a:xfrm>
            <a:custGeom>
              <a:avLst/>
              <a:gdLst>
                <a:gd name="T0" fmla="*/ 0 w 59"/>
                <a:gd name="T1" fmla="*/ 5 h 5"/>
                <a:gd name="T2" fmla="*/ 11 w 59"/>
                <a:gd name="T3" fmla="*/ 5 h 5"/>
                <a:gd name="T4" fmla="*/ 23 w 59"/>
                <a:gd name="T5" fmla="*/ 5 h 5"/>
                <a:gd name="T6" fmla="*/ 32 w 59"/>
                <a:gd name="T7" fmla="*/ 5 h 5"/>
                <a:gd name="T8" fmla="*/ 42 w 59"/>
                <a:gd name="T9" fmla="*/ 4 h 5"/>
                <a:gd name="T10" fmla="*/ 48 w 59"/>
                <a:gd name="T11" fmla="*/ 4 h 5"/>
                <a:gd name="T12" fmla="*/ 53 w 59"/>
                <a:gd name="T13" fmla="*/ 2 h 5"/>
                <a:gd name="T14" fmla="*/ 57 w 59"/>
                <a:gd name="T15" fmla="*/ 2 h 5"/>
                <a:gd name="T16" fmla="*/ 59 w 59"/>
                <a:gd name="T17" fmla="*/ 0 h 5"/>
                <a:gd name="T18" fmla="*/ 55 w 59"/>
                <a:gd name="T19" fmla="*/ 0 h 5"/>
                <a:gd name="T20" fmla="*/ 53 w 59"/>
                <a:gd name="T21" fmla="*/ 2 h 5"/>
                <a:gd name="T22" fmla="*/ 51 w 59"/>
                <a:gd name="T23" fmla="*/ 2 h 5"/>
                <a:gd name="T24" fmla="*/ 46 w 59"/>
                <a:gd name="T25" fmla="*/ 4 h 5"/>
                <a:gd name="T26" fmla="*/ 39 w 59"/>
                <a:gd name="T27" fmla="*/ 4 h 5"/>
                <a:gd name="T28" fmla="*/ 31 w 59"/>
                <a:gd name="T29" fmla="*/ 4 h 5"/>
                <a:gd name="T30" fmla="*/ 20 w 59"/>
                <a:gd name="T31" fmla="*/ 5 h 5"/>
                <a:gd name="T32" fmla="*/ 11 w 59"/>
                <a:gd name="T33" fmla="*/ 5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3" y="5"/>
                  </a:lnTo>
                  <a:lnTo>
                    <a:pt x="32" y="5"/>
                  </a:lnTo>
                  <a:lnTo>
                    <a:pt x="42" y="4"/>
                  </a:lnTo>
                  <a:lnTo>
                    <a:pt x="48" y="4"/>
                  </a:lnTo>
                  <a:lnTo>
                    <a:pt x="53" y="2"/>
                  </a:lnTo>
                  <a:lnTo>
                    <a:pt x="57" y="2"/>
                  </a:lnTo>
                  <a:lnTo>
                    <a:pt x="59" y="0"/>
                  </a:lnTo>
                  <a:lnTo>
                    <a:pt x="55" y="0"/>
                  </a:lnTo>
                  <a:lnTo>
                    <a:pt x="53" y="2"/>
                  </a:lnTo>
                  <a:lnTo>
                    <a:pt x="51" y="2"/>
                  </a:lnTo>
                  <a:lnTo>
                    <a:pt x="46" y="4"/>
                  </a:lnTo>
                  <a:lnTo>
                    <a:pt x="39" y="4"/>
                  </a:lnTo>
                  <a:lnTo>
                    <a:pt x="31" y="4"/>
                  </a:lnTo>
                  <a:lnTo>
                    <a:pt x="20" y="5"/>
                  </a:lnTo>
                  <a:lnTo>
                    <a:pt x="11" y="5"/>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0" name="Freeform 236"/>
            <p:cNvSpPr/>
            <p:nvPr/>
          </p:nvSpPr>
          <p:spPr bwMode="auto">
            <a:xfrm>
              <a:off x="757" y="1483"/>
              <a:ext cx="55" cy="5"/>
            </a:xfrm>
            <a:custGeom>
              <a:avLst/>
              <a:gdLst>
                <a:gd name="T0" fmla="*/ 0 w 55"/>
                <a:gd name="T1" fmla="*/ 5 h 5"/>
                <a:gd name="T2" fmla="*/ 11 w 55"/>
                <a:gd name="T3" fmla="*/ 5 h 5"/>
                <a:gd name="T4" fmla="*/ 20 w 55"/>
                <a:gd name="T5" fmla="*/ 5 h 5"/>
                <a:gd name="T6" fmla="*/ 31 w 55"/>
                <a:gd name="T7" fmla="*/ 4 h 5"/>
                <a:gd name="T8" fmla="*/ 39 w 55"/>
                <a:gd name="T9" fmla="*/ 4 h 5"/>
                <a:gd name="T10" fmla="*/ 46 w 55"/>
                <a:gd name="T11" fmla="*/ 4 h 5"/>
                <a:gd name="T12" fmla="*/ 51 w 55"/>
                <a:gd name="T13" fmla="*/ 2 h 5"/>
                <a:gd name="T14" fmla="*/ 53 w 55"/>
                <a:gd name="T15" fmla="*/ 2 h 5"/>
                <a:gd name="T16" fmla="*/ 55 w 55"/>
                <a:gd name="T17" fmla="*/ 0 h 5"/>
                <a:gd name="T18" fmla="*/ 51 w 55"/>
                <a:gd name="T19" fmla="*/ 0 h 5"/>
                <a:gd name="T20" fmla="*/ 49 w 55"/>
                <a:gd name="T21" fmla="*/ 2 h 5"/>
                <a:gd name="T22" fmla="*/ 46 w 55"/>
                <a:gd name="T23" fmla="*/ 2 h 5"/>
                <a:gd name="T24" fmla="*/ 40 w 55"/>
                <a:gd name="T25" fmla="*/ 4 h 5"/>
                <a:gd name="T26" fmla="*/ 32 w 55"/>
                <a:gd name="T27" fmla="*/ 4 h 5"/>
                <a:gd name="T28" fmla="*/ 22 w 55"/>
                <a:gd name="T29" fmla="*/ 4 h 5"/>
                <a:gd name="T30" fmla="*/ 11 w 55"/>
                <a:gd name="T31" fmla="*/ 5 h 5"/>
                <a:gd name="T32" fmla="*/ 0 w 55"/>
                <a:gd name="T33" fmla="*/ 5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5"/>
                  </a:lnTo>
                  <a:lnTo>
                    <a:pt x="20" y="5"/>
                  </a:lnTo>
                  <a:lnTo>
                    <a:pt x="31" y="4"/>
                  </a:lnTo>
                  <a:lnTo>
                    <a:pt x="39" y="4"/>
                  </a:lnTo>
                  <a:lnTo>
                    <a:pt x="46" y="4"/>
                  </a:lnTo>
                  <a:lnTo>
                    <a:pt x="51" y="2"/>
                  </a:lnTo>
                  <a:lnTo>
                    <a:pt x="53" y="2"/>
                  </a:lnTo>
                  <a:lnTo>
                    <a:pt x="55" y="0"/>
                  </a:lnTo>
                  <a:lnTo>
                    <a:pt x="51" y="0"/>
                  </a:lnTo>
                  <a:lnTo>
                    <a:pt x="49" y="2"/>
                  </a:lnTo>
                  <a:lnTo>
                    <a:pt x="46" y="2"/>
                  </a:lnTo>
                  <a:lnTo>
                    <a:pt x="40" y="4"/>
                  </a:lnTo>
                  <a:lnTo>
                    <a:pt x="32" y="4"/>
                  </a:lnTo>
                  <a:lnTo>
                    <a:pt x="22" y="4"/>
                  </a:lnTo>
                  <a:lnTo>
                    <a:pt x="11" y="5"/>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1" name="Freeform 237"/>
            <p:cNvSpPr/>
            <p:nvPr/>
          </p:nvSpPr>
          <p:spPr bwMode="auto">
            <a:xfrm>
              <a:off x="757" y="1483"/>
              <a:ext cx="51" cy="5"/>
            </a:xfrm>
            <a:custGeom>
              <a:avLst/>
              <a:gdLst>
                <a:gd name="T0" fmla="*/ 0 w 51"/>
                <a:gd name="T1" fmla="*/ 5 h 5"/>
                <a:gd name="T2" fmla="*/ 11 w 51"/>
                <a:gd name="T3" fmla="*/ 5 h 5"/>
                <a:gd name="T4" fmla="*/ 22 w 51"/>
                <a:gd name="T5" fmla="*/ 4 h 5"/>
                <a:gd name="T6" fmla="*/ 32 w 51"/>
                <a:gd name="T7" fmla="*/ 4 h 5"/>
                <a:gd name="T8" fmla="*/ 40 w 51"/>
                <a:gd name="T9" fmla="*/ 4 h 5"/>
                <a:gd name="T10" fmla="*/ 46 w 51"/>
                <a:gd name="T11" fmla="*/ 2 h 5"/>
                <a:gd name="T12" fmla="*/ 49 w 51"/>
                <a:gd name="T13" fmla="*/ 2 h 5"/>
                <a:gd name="T14" fmla="*/ 51 w 51"/>
                <a:gd name="T15" fmla="*/ 0 h 5"/>
                <a:gd name="T16" fmla="*/ 47 w 51"/>
                <a:gd name="T17" fmla="*/ 0 h 5"/>
                <a:gd name="T18" fmla="*/ 46 w 51"/>
                <a:gd name="T19" fmla="*/ 2 h 5"/>
                <a:gd name="T20" fmla="*/ 42 w 51"/>
                <a:gd name="T21" fmla="*/ 2 h 5"/>
                <a:gd name="T22" fmla="*/ 36 w 51"/>
                <a:gd name="T23" fmla="*/ 4 h 5"/>
                <a:gd name="T24" fmla="*/ 30 w 51"/>
                <a:gd name="T25" fmla="*/ 4 h 5"/>
                <a:gd name="T26" fmla="*/ 20 w 51"/>
                <a:gd name="T27" fmla="*/ 4 h 5"/>
                <a:gd name="T28" fmla="*/ 11 w 51"/>
                <a:gd name="T29" fmla="*/ 4 h 5"/>
                <a:gd name="T30" fmla="*/ 0 w 51"/>
                <a:gd name="T31" fmla="*/ 5 h 5"/>
                <a:gd name="T32" fmla="*/ 0 w 51"/>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
                <a:gd name="T53" fmla="*/ 51 w 51"/>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
                  <a:moveTo>
                    <a:pt x="0" y="5"/>
                  </a:moveTo>
                  <a:lnTo>
                    <a:pt x="11" y="5"/>
                  </a:lnTo>
                  <a:lnTo>
                    <a:pt x="22" y="4"/>
                  </a:lnTo>
                  <a:lnTo>
                    <a:pt x="32" y="4"/>
                  </a:lnTo>
                  <a:lnTo>
                    <a:pt x="40" y="4"/>
                  </a:lnTo>
                  <a:lnTo>
                    <a:pt x="46" y="2"/>
                  </a:lnTo>
                  <a:lnTo>
                    <a:pt x="49" y="2"/>
                  </a:lnTo>
                  <a:lnTo>
                    <a:pt x="51" y="0"/>
                  </a:lnTo>
                  <a:lnTo>
                    <a:pt x="47" y="0"/>
                  </a:lnTo>
                  <a:lnTo>
                    <a:pt x="46" y="2"/>
                  </a:lnTo>
                  <a:lnTo>
                    <a:pt x="42" y="2"/>
                  </a:lnTo>
                  <a:lnTo>
                    <a:pt x="36" y="4"/>
                  </a:lnTo>
                  <a:lnTo>
                    <a:pt x="30" y="4"/>
                  </a:lnTo>
                  <a:lnTo>
                    <a:pt x="20" y="4"/>
                  </a:lnTo>
                  <a:lnTo>
                    <a:pt x="11" y="4"/>
                  </a:lnTo>
                  <a:lnTo>
                    <a:pt x="0" y="5"/>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2" name="Freeform 238"/>
            <p:cNvSpPr/>
            <p:nvPr/>
          </p:nvSpPr>
          <p:spPr bwMode="auto">
            <a:xfrm>
              <a:off x="757" y="1483"/>
              <a:ext cx="47" cy="5"/>
            </a:xfrm>
            <a:custGeom>
              <a:avLst/>
              <a:gdLst>
                <a:gd name="T0" fmla="*/ 0 w 47"/>
                <a:gd name="T1" fmla="*/ 5 h 5"/>
                <a:gd name="T2" fmla="*/ 11 w 47"/>
                <a:gd name="T3" fmla="*/ 4 h 5"/>
                <a:gd name="T4" fmla="*/ 20 w 47"/>
                <a:gd name="T5" fmla="*/ 4 h 5"/>
                <a:gd name="T6" fmla="*/ 30 w 47"/>
                <a:gd name="T7" fmla="*/ 4 h 5"/>
                <a:gd name="T8" fmla="*/ 36 w 47"/>
                <a:gd name="T9" fmla="*/ 4 h 5"/>
                <a:gd name="T10" fmla="*/ 42 w 47"/>
                <a:gd name="T11" fmla="*/ 2 h 5"/>
                <a:gd name="T12" fmla="*/ 46 w 47"/>
                <a:gd name="T13" fmla="*/ 2 h 5"/>
                <a:gd name="T14" fmla="*/ 47 w 47"/>
                <a:gd name="T15" fmla="*/ 0 h 5"/>
                <a:gd name="T16" fmla="*/ 43 w 47"/>
                <a:gd name="T17" fmla="*/ 0 h 5"/>
                <a:gd name="T18" fmla="*/ 42 w 47"/>
                <a:gd name="T19" fmla="*/ 2 h 5"/>
                <a:gd name="T20" fmla="*/ 39 w 47"/>
                <a:gd name="T21" fmla="*/ 2 h 5"/>
                <a:gd name="T22" fmla="*/ 34 w 47"/>
                <a:gd name="T23" fmla="*/ 2 h 5"/>
                <a:gd name="T24" fmla="*/ 27 w 47"/>
                <a:gd name="T25" fmla="*/ 4 h 5"/>
                <a:gd name="T26" fmla="*/ 19 w 47"/>
                <a:gd name="T27" fmla="*/ 4 h 5"/>
                <a:gd name="T28" fmla="*/ 10 w 47"/>
                <a:gd name="T29" fmla="*/ 4 h 5"/>
                <a:gd name="T30" fmla="*/ 0 w 47"/>
                <a:gd name="T31" fmla="*/ 4 h 5"/>
                <a:gd name="T32" fmla="*/ 0 w 47"/>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
                <a:gd name="T53" fmla="*/ 47 w 4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
                  <a:moveTo>
                    <a:pt x="0" y="5"/>
                  </a:moveTo>
                  <a:lnTo>
                    <a:pt x="11" y="4"/>
                  </a:lnTo>
                  <a:lnTo>
                    <a:pt x="20" y="4"/>
                  </a:lnTo>
                  <a:lnTo>
                    <a:pt x="30" y="4"/>
                  </a:lnTo>
                  <a:lnTo>
                    <a:pt x="36" y="4"/>
                  </a:lnTo>
                  <a:lnTo>
                    <a:pt x="42" y="2"/>
                  </a:lnTo>
                  <a:lnTo>
                    <a:pt x="46" y="2"/>
                  </a:lnTo>
                  <a:lnTo>
                    <a:pt x="47" y="0"/>
                  </a:lnTo>
                  <a:lnTo>
                    <a:pt x="43" y="0"/>
                  </a:lnTo>
                  <a:lnTo>
                    <a:pt x="42" y="2"/>
                  </a:lnTo>
                  <a:lnTo>
                    <a:pt x="39" y="2"/>
                  </a:lnTo>
                  <a:lnTo>
                    <a:pt x="34" y="2"/>
                  </a:lnTo>
                  <a:lnTo>
                    <a:pt x="27" y="4"/>
                  </a:lnTo>
                  <a:lnTo>
                    <a:pt x="19" y="4"/>
                  </a:lnTo>
                  <a:lnTo>
                    <a:pt x="10" y="4"/>
                  </a:lnTo>
                  <a:lnTo>
                    <a:pt x="0" y="4"/>
                  </a:lnTo>
                  <a:lnTo>
                    <a:pt x="0" y="5"/>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3" name="Freeform 239"/>
            <p:cNvSpPr/>
            <p:nvPr/>
          </p:nvSpPr>
          <p:spPr bwMode="auto">
            <a:xfrm>
              <a:off x="757" y="1483"/>
              <a:ext cx="43" cy="4"/>
            </a:xfrm>
            <a:custGeom>
              <a:avLst/>
              <a:gdLst>
                <a:gd name="T0" fmla="*/ 0 w 43"/>
                <a:gd name="T1" fmla="*/ 4 h 4"/>
                <a:gd name="T2" fmla="*/ 10 w 43"/>
                <a:gd name="T3" fmla="*/ 4 h 4"/>
                <a:gd name="T4" fmla="*/ 19 w 43"/>
                <a:gd name="T5" fmla="*/ 4 h 4"/>
                <a:gd name="T6" fmla="*/ 27 w 43"/>
                <a:gd name="T7" fmla="*/ 4 h 4"/>
                <a:gd name="T8" fmla="*/ 34 w 43"/>
                <a:gd name="T9" fmla="*/ 2 h 4"/>
                <a:gd name="T10" fmla="*/ 39 w 43"/>
                <a:gd name="T11" fmla="*/ 2 h 4"/>
                <a:gd name="T12" fmla="*/ 42 w 43"/>
                <a:gd name="T13" fmla="*/ 2 h 4"/>
                <a:gd name="T14" fmla="*/ 43 w 43"/>
                <a:gd name="T15" fmla="*/ 0 h 4"/>
                <a:gd name="T16" fmla="*/ 39 w 43"/>
                <a:gd name="T17" fmla="*/ 0 h 4"/>
                <a:gd name="T18" fmla="*/ 38 w 43"/>
                <a:gd name="T19" fmla="*/ 2 h 4"/>
                <a:gd name="T20" fmla="*/ 34 w 43"/>
                <a:gd name="T21" fmla="*/ 2 h 4"/>
                <a:gd name="T22" fmla="*/ 28 w 43"/>
                <a:gd name="T23" fmla="*/ 4 h 4"/>
                <a:gd name="T24" fmla="*/ 19 w 43"/>
                <a:gd name="T25" fmla="*/ 4 h 4"/>
                <a:gd name="T26" fmla="*/ 10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10" y="4"/>
                  </a:lnTo>
                  <a:lnTo>
                    <a:pt x="19" y="4"/>
                  </a:lnTo>
                  <a:lnTo>
                    <a:pt x="27" y="4"/>
                  </a:lnTo>
                  <a:lnTo>
                    <a:pt x="34" y="2"/>
                  </a:lnTo>
                  <a:lnTo>
                    <a:pt x="39" y="2"/>
                  </a:lnTo>
                  <a:lnTo>
                    <a:pt x="42" y="2"/>
                  </a:lnTo>
                  <a:lnTo>
                    <a:pt x="43" y="0"/>
                  </a:lnTo>
                  <a:lnTo>
                    <a:pt x="39" y="0"/>
                  </a:lnTo>
                  <a:lnTo>
                    <a:pt x="38" y="2"/>
                  </a:lnTo>
                  <a:lnTo>
                    <a:pt x="34" y="2"/>
                  </a:lnTo>
                  <a:lnTo>
                    <a:pt x="28" y="4"/>
                  </a:lnTo>
                  <a:lnTo>
                    <a:pt x="19" y="4"/>
                  </a:lnTo>
                  <a:lnTo>
                    <a:pt x="10"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4" name="Freeform 240"/>
            <p:cNvSpPr/>
            <p:nvPr/>
          </p:nvSpPr>
          <p:spPr bwMode="auto">
            <a:xfrm>
              <a:off x="757" y="1483"/>
              <a:ext cx="39" cy="4"/>
            </a:xfrm>
            <a:custGeom>
              <a:avLst/>
              <a:gdLst>
                <a:gd name="T0" fmla="*/ 0 w 39"/>
                <a:gd name="T1" fmla="*/ 4 h 4"/>
                <a:gd name="T2" fmla="*/ 10 w 39"/>
                <a:gd name="T3" fmla="*/ 4 h 4"/>
                <a:gd name="T4" fmla="*/ 19 w 39"/>
                <a:gd name="T5" fmla="*/ 4 h 4"/>
                <a:gd name="T6" fmla="*/ 28 w 39"/>
                <a:gd name="T7" fmla="*/ 4 h 4"/>
                <a:gd name="T8" fmla="*/ 34 w 39"/>
                <a:gd name="T9" fmla="*/ 2 h 4"/>
                <a:gd name="T10" fmla="*/ 38 w 39"/>
                <a:gd name="T11" fmla="*/ 2 h 4"/>
                <a:gd name="T12" fmla="*/ 39 w 39"/>
                <a:gd name="T13" fmla="*/ 0 h 4"/>
                <a:gd name="T14" fmla="*/ 35 w 39"/>
                <a:gd name="T15" fmla="*/ 0 h 4"/>
                <a:gd name="T16" fmla="*/ 34 w 39"/>
                <a:gd name="T17" fmla="*/ 2 h 4"/>
                <a:gd name="T18" fmla="*/ 31 w 39"/>
                <a:gd name="T19" fmla="*/ 2 h 4"/>
                <a:gd name="T20" fmla="*/ 24 w 39"/>
                <a:gd name="T21" fmla="*/ 2 h 4"/>
                <a:gd name="T22" fmla="*/ 18 w 39"/>
                <a:gd name="T23" fmla="*/ 4 h 4"/>
                <a:gd name="T24" fmla="*/ 10 w 39"/>
                <a:gd name="T25" fmla="*/ 4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10" y="4"/>
                  </a:lnTo>
                  <a:lnTo>
                    <a:pt x="19" y="4"/>
                  </a:lnTo>
                  <a:lnTo>
                    <a:pt x="28" y="4"/>
                  </a:lnTo>
                  <a:lnTo>
                    <a:pt x="34" y="2"/>
                  </a:lnTo>
                  <a:lnTo>
                    <a:pt x="38" y="2"/>
                  </a:lnTo>
                  <a:lnTo>
                    <a:pt x="39" y="0"/>
                  </a:lnTo>
                  <a:lnTo>
                    <a:pt x="35" y="0"/>
                  </a:lnTo>
                  <a:lnTo>
                    <a:pt x="34" y="2"/>
                  </a:lnTo>
                  <a:lnTo>
                    <a:pt x="31" y="2"/>
                  </a:lnTo>
                  <a:lnTo>
                    <a:pt x="24" y="2"/>
                  </a:lnTo>
                  <a:lnTo>
                    <a:pt x="18" y="4"/>
                  </a:lnTo>
                  <a:lnTo>
                    <a:pt x="10"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5" name="Freeform 241"/>
            <p:cNvSpPr/>
            <p:nvPr/>
          </p:nvSpPr>
          <p:spPr bwMode="auto">
            <a:xfrm>
              <a:off x="757" y="1483"/>
              <a:ext cx="35" cy="4"/>
            </a:xfrm>
            <a:custGeom>
              <a:avLst/>
              <a:gdLst>
                <a:gd name="T0" fmla="*/ 0 w 35"/>
                <a:gd name="T1" fmla="*/ 4 h 4"/>
                <a:gd name="T2" fmla="*/ 10 w 35"/>
                <a:gd name="T3" fmla="*/ 4 h 4"/>
                <a:gd name="T4" fmla="*/ 18 w 35"/>
                <a:gd name="T5" fmla="*/ 4 h 4"/>
                <a:gd name="T6" fmla="*/ 24 w 35"/>
                <a:gd name="T7" fmla="*/ 2 h 4"/>
                <a:gd name="T8" fmla="*/ 31 w 35"/>
                <a:gd name="T9" fmla="*/ 2 h 4"/>
                <a:gd name="T10" fmla="*/ 34 w 35"/>
                <a:gd name="T11" fmla="*/ 2 h 4"/>
                <a:gd name="T12" fmla="*/ 35 w 35"/>
                <a:gd name="T13" fmla="*/ 0 h 4"/>
                <a:gd name="T14" fmla="*/ 31 w 35"/>
                <a:gd name="T15" fmla="*/ 0 h 4"/>
                <a:gd name="T16" fmla="*/ 30 w 35"/>
                <a:gd name="T17" fmla="*/ 2 h 4"/>
                <a:gd name="T18" fmla="*/ 27 w 35"/>
                <a:gd name="T19" fmla="*/ 2 h 4"/>
                <a:gd name="T20" fmla="*/ 22 w 35"/>
                <a:gd name="T21" fmla="*/ 2 h 4"/>
                <a:gd name="T22" fmla="*/ 16 w 35"/>
                <a:gd name="T23" fmla="*/ 4 h 4"/>
                <a:gd name="T24" fmla="*/ 8 w 35"/>
                <a:gd name="T25" fmla="*/ 4 h 4"/>
                <a:gd name="T26" fmla="*/ 0 w 35"/>
                <a:gd name="T27" fmla="*/ 4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10" y="4"/>
                  </a:lnTo>
                  <a:lnTo>
                    <a:pt x="18" y="4"/>
                  </a:lnTo>
                  <a:lnTo>
                    <a:pt x="24" y="2"/>
                  </a:lnTo>
                  <a:lnTo>
                    <a:pt x="31" y="2"/>
                  </a:lnTo>
                  <a:lnTo>
                    <a:pt x="34" y="2"/>
                  </a:lnTo>
                  <a:lnTo>
                    <a:pt x="35" y="0"/>
                  </a:lnTo>
                  <a:lnTo>
                    <a:pt x="31" y="0"/>
                  </a:lnTo>
                  <a:lnTo>
                    <a:pt x="30" y="2"/>
                  </a:lnTo>
                  <a:lnTo>
                    <a:pt x="27" y="2"/>
                  </a:lnTo>
                  <a:lnTo>
                    <a:pt x="22" y="2"/>
                  </a:lnTo>
                  <a:lnTo>
                    <a:pt x="16" y="4"/>
                  </a:lnTo>
                  <a:lnTo>
                    <a:pt x="8" y="4"/>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6" name="Freeform 242"/>
            <p:cNvSpPr/>
            <p:nvPr/>
          </p:nvSpPr>
          <p:spPr bwMode="auto">
            <a:xfrm>
              <a:off x="757" y="1483"/>
              <a:ext cx="31" cy="4"/>
            </a:xfrm>
            <a:custGeom>
              <a:avLst/>
              <a:gdLst>
                <a:gd name="T0" fmla="*/ 0 w 31"/>
                <a:gd name="T1" fmla="*/ 4 h 4"/>
                <a:gd name="T2" fmla="*/ 8 w 31"/>
                <a:gd name="T3" fmla="*/ 4 h 4"/>
                <a:gd name="T4" fmla="*/ 16 w 31"/>
                <a:gd name="T5" fmla="*/ 4 h 4"/>
                <a:gd name="T6" fmla="*/ 22 w 31"/>
                <a:gd name="T7" fmla="*/ 2 h 4"/>
                <a:gd name="T8" fmla="*/ 27 w 31"/>
                <a:gd name="T9" fmla="*/ 2 h 4"/>
                <a:gd name="T10" fmla="*/ 30 w 31"/>
                <a:gd name="T11" fmla="*/ 2 h 4"/>
                <a:gd name="T12" fmla="*/ 31 w 31"/>
                <a:gd name="T13" fmla="*/ 0 h 4"/>
                <a:gd name="T14" fmla="*/ 27 w 31"/>
                <a:gd name="T15" fmla="*/ 0 h 4"/>
                <a:gd name="T16" fmla="*/ 27 w 31"/>
                <a:gd name="T17" fmla="*/ 0 h 4"/>
                <a:gd name="T18" fmla="*/ 24 w 31"/>
                <a:gd name="T19" fmla="*/ 2 h 4"/>
                <a:gd name="T20" fmla="*/ 19 w 31"/>
                <a:gd name="T21" fmla="*/ 2 h 4"/>
                <a:gd name="T22" fmla="*/ 14 w 31"/>
                <a:gd name="T23" fmla="*/ 2 h 4"/>
                <a:gd name="T24" fmla="*/ 7 w 31"/>
                <a:gd name="T25" fmla="*/ 2 h 4"/>
                <a:gd name="T26" fmla="*/ 0 w 31"/>
                <a:gd name="T27" fmla="*/ 4 h 4"/>
                <a:gd name="T28" fmla="*/ 0 w 31"/>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4"/>
                <a:gd name="T47" fmla="*/ 31 w 3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4">
                  <a:moveTo>
                    <a:pt x="0" y="4"/>
                  </a:moveTo>
                  <a:lnTo>
                    <a:pt x="8" y="4"/>
                  </a:lnTo>
                  <a:lnTo>
                    <a:pt x="16" y="4"/>
                  </a:lnTo>
                  <a:lnTo>
                    <a:pt x="22" y="2"/>
                  </a:lnTo>
                  <a:lnTo>
                    <a:pt x="27" y="2"/>
                  </a:lnTo>
                  <a:lnTo>
                    <a:pt x="30" y="2"/>
                  </a:lnTo>
                  <a:lnTo>
                    <a:pt x="31" y="0"/>
                  </a:lnTo>
                  <a:lnTo>
                    <a:pt x="27" y="0"/>
                  </a:lnTo>
                  <a:lnTo>
                    <a:pt x="24" y="2"/>
                  </a:lnTo>
                  <a:lnTo>
                    <a:pt x="19" y="2"/>
                  </a:lnTo>
                  <a:lnTo>
                    <a:pt x="14" y="2"/>
                  </a:lnTo>
                  <a:lnTo>
                    <a:pt x="7"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7" name="Freeform 243"/>
            <p:cNvSpPr/>
            <p:nvPr/>
          </p:nvSpPr>
          <p:spPr bwMode="auto">
            <a:xfrm>
              <a:off x="757" y="1483"/>
              <a:ext cx="27" cy="4"/>
            </a:xfrm>
            <a:custGeom>
              <a:avLst/>
              <a:gdLst>
                <a:gd name="T0" fmla="*/ 0 w 27"/>
                <a:gd name="T1" fmla="*/ 4 h 4"/>
                <a:gd name="T2" fmla="*/ 7 w 27"/>
                <a:gd name="T3" fmla="*/ 2 h 4"/>
                <a:gd name="T4" fmla="*/ 14 w 27"/>
                <a:gd name="T5" fmla="*/ 2 h 4"/>
                <a:gd name="T6" fmla="*/ 19 w 27"/>
                <a:gd name="T7" fmla="*/ 2 h 4"/>
                <a:gd name="T8" fmla="*/ 24 w 27"/>
                <a:gd name="T9" fmla="*/ 2 h 4"/>
                <a:gd name="T10" fmla="*/ 27 w 27"/>
                <a:gd name="T11" fmla="*/ 0 h 4"/>
                <a:gd name="T12" fmla="*/ 27 w 27"/>
                <a:gd name="T13" fmla="*/ 0 h 4"/>
                <a:gd name="T14" fmla="*/ 23 w 27"/>
                <a:gd name="T15" fmla="*/ 0 h 4"/>
                <a:gd name="T16" fmla="*/ 23 w 27"/>
                <a:gd name="T17" fmla="*/ 0 h 4"/>
                <a:gd name="T18" fmla="*/ 19 w 27"/>
                <a:gd name="T19" fmla="*/ 2 h 4"/>
                <a:gd name="T20" fmla="*/ 14 w 27"/>
                <a:gd name="T21" fmla="*/ 2 h 4"/>
                <a:gd name="T22" fmla="*/ 7 w 27"/>
                <a:gd name="T23" fmla="*/ 2 h 4"/>
                <a:gd name="T24" fmla="*/ 0 w 27"/>
                <a:gd name="T25" fmla="*/ 2 h 4"/>
                <a:gd name="T26" fmla="*/ 0 w 27"/>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
                <a:gd name="T44" fmla="*/ 27 w 27"/>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
                  <a:moveTo>
                    <a:pt x="0" y="4"/>
                  </a:moveTo>
                  <a:lnTo>
                    <a:pt x="7" y="2"/>
                  </a:lnTo>
                  <a:lnTo>
                    <a:pt x="14" y="2"/>
                  </a:lnTo>
                  <a:lnTo>
                    <a:pt x="19" y="2"/>
                  </a:lnTo>
                  <a:lnTo>
                    <a:pt x="24" y="2"/>
                  </a:lnTo>
                  <a:lnTo>
                    <a:pt x="27" y="0"/>
                  </a:lnTo>
                  <a:lnTo>
                    <a:pt x="23" y="0"/>
                  </a:lnTo>
                  <a:lnTo>
                    <a:pt x="19" y="2"/>
                  </a:lnTo>
                  <a:lnTo>
                    <a:pt x="14" y="2"/>
                  </a:lnTo>
                  <a:lnTo>
                    <a:pt x="7" y="2"/>
                  </a:lnTo>
                  <a:lnTo>
                    <a:pt x="0" y="2"/>
                  </a:lnTo>
                  <a:lnTo>
                    <a:pt x="0" y="4"/>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8" name="Freeform 244"/>
            <p:cNvSpPr/>
            <p:nvPr/>
          </p:nvSpPr>
          <p:spPr bwMode="auto">
            <a:xfrm>
              <a:off x="757" y="1483"/>
              <a:ext cx="23" cy="2"/>
            </a:xfrm>
            <a:custGeom>
              <a:avLst/>
              <a:gdLst>
                <a:gd name="T0" fmla="*/ 0 w 23"/>
                <a:gd name="T1" fmla="*/ 2 h 2"/>
                <a:gd name="T2" fmla="*/ 7 w 23"/>
                <a:gd name="T3" fmla="*/ 2 h 2"/>
                <a:gd name="T4" fmla="*/ 14 w 23"/>
                <a:gd name="T5" fmla="*/ 2 h 2"/>
                <a:gd name="T6" fmla="*/ 19 w 23"/>
                <a:gd name="T7" fmla="*/ 2 h 2"/>
                <a:gd name="T8" fmla="*/ 23 w 23"/>
                <a:gd name="T9" fmla="*/ 0 h 2"/>
                <a:gd name="T10" fmla="*/ 23 w 23"/>
                <a:gd name="T11" fmla="*/ 0 h 2"/>
                <a:gd name="T12" fmla="*/ 19 w 23"/>
                <a:gd name="T13" fmla="*/ 0 h 2"/>
                <a:gd name="T14" fmla="*/ 19 w 23"/>
                <a:gd name="T15" fmla="*/ 0 h 2"/>
                <a:gd name="T16" fmla="*/ 16 w 23"/>
                <a:gd name="T17" fmla="*/ 2 h 2"/>
                <a:gd name="T18" fmla="*/ 11 w 23"/>
                <a:gd name="T19" fmla="*/ 2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2"/>
                  </a:lnTo>
                  <a:lnTo>
                    <a:pt x="23" y="0"/>
                  </a:lnTo>
                  <a:lnTo>
                    <a:pt x="19" y="0"/>
                  </a:lnTo>
                  <a:lnTo>
                    <a:pt x="16" y="2"/>
                  </a:lnTo>
                  <a:lnTo>
                    <a:pt x="11" y="2"/>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69" name="Freeform 245"/>
            <p:cNvSpPr/>
            <p:nvPr/>
          </p:nvSpPr>
          <p:spPr bwMode="auto">
            <a:xfrm>
              <a:off x="757" y="1483"/>
              <a:ext cx="19" cy="2"/>
            </a:xfrm>
            <a:custGeom>
              <a:avLst/>
              <a:gdLst>
                <a:gd name="T0" fmla="*/ 0 w 19"/>
                <a:gd name="T1" fmla="*/ 2 h 2"/>
                <a:gd name="T2" fmla="*/ 6 w 19"/>
                <a:gd name="T3" fmla="*/ 2 h 2"/>
                <a:gd name="T4" fmla="*/ 11 w 19"/>
                <a:gd name="T5" fmla="*/ 2 h 2"/>
                <a:gd name="T6" fmla="*/ 16 w 19"/>
                <a:gd name="T7" fmla="*/ 2 h 2"/>
                <a:gd name="T8" fmla="*/ 19 w 19"/>
                <a:gd name="T9" fmla="*/ 0 h 2"/>
                <a:gd name="T10" fmla="*/ 19 w 19"/>
                <a:gd name="T11" fmla="*/ 0 h 2"/>
                <a:gd name="T12" fmla="*/ 16 w 19"/>
                <a:gd name="T13" fmla="*/ 0 h 2"/>
                <a:gd name="T14" fmla="*/ 15 w 19"/>
                <a:gd name="T15" fmla="*/ 0 h 2"/>
                <a:gd name="T16" fmla="*/ 11 w 19"/>
                <a:gd name="T17" fmla="*/ 2 h 2"/>
                <a:gd name="T18" fmla="*/ 6 w 19"/>
                <a:gd name="T19" fmla="*/ 2 h 2"/>
                <a:gd name="T20" fmla="*/ 0 w 19"/>
                <a:gd name="T21" fmla="*/ 2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2"/>
                  </a:lnTo>
                  <a:lnTo>
                    <a:pt x="16" y="2"/>
                  </a:lnTo>
                  <a:lnTo>
                    <a:pt x="19" y="0"/>
                  </a:lnTo>
                  <a:lnTo>
                    <a:pt x="16" y="0"/>
                  </a:lnTo>
                  <a:lnTo>
                    <a:pt x="15" y="0"/>
                  </a:lnTo>
                  <a:lnTo>
                    <a:pt x="11" y="2"/>
                  </a:lnTo>
                  <a:lnTo>
                    <a:pt x="6"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0" name="Freeform 246"/>
            <p:cNvSpPr/>
            <p:nvPr/>
          </p:nvSpPr>
          <p:spPr bwMode="auto">
            <a:xfrm>
              <a:off x="757" y="1483"/>
              <a:ext cx="16" cy="2"/>
            </a:xfrm>
            <a:custGeom>
              <a:avLst/>
              <a:gdLst>
                <a:gd name="T0" fmla="*/ 0 w 16"/>
                <a:gd name="T1" fmla="*/ 2 h 2"/>
                <a:gd name="T2" fmla="*/ 6 w 16"/>
                <a:gd name="T3" fmla="*/ 2 h 2"/>
                <a:gd name="T4" fmla="*/ 11 w 16"/>
                <a:gd name="T5" fmla="*/ 2 h 2"/>
                <a:gd name="T6" fmla="*/ 15 w 16"/>
                <a:gd name="T7" fmla="*/ 0 h 2"/>
                <a:gd name="T8" fmla="*/ 16 w 16"/>
                <a:gd name="T9" fmla="*/ 0 h 2"/>
                <a:gd name="T10" fmla="*/ 12 w 16"/>
                <a:gd name="T11" fmla="*/ 0 h 2"/>
                <a:gd name="T12" fmla="*/ 11 w 16"/>
                <a:gd name="T13" fmla="*/ 0 h 2"/>
                <a:gd name="T14" fmla="*/ 8 w 16"/>
                <a:gd name="T15" fmla="*/ 2 h 2"/>
                <a:gd name="T16" fmla="*/ 4 w 16"/>
                <a:gd name="T17" fmla="*/ 2 h 2"/>
                <a:gd name="T18" fmla="*/ 0 w 16"/>
                <a:gd name="T19" fmla="*/ 2 h 2"/>
                <a:gd name="T20" fmla="*/ 0 w 16"/>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2"/>
                <a:gd name="T35" fmla="*/ 16 w 16"/>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2">
                  <a:moveTo>
                    <a:pt x="0" y="2"/>
                  </a:moveTo>
                  <a:lnTo>
                    <a:pt x="6" y="2"/>
                  </a:lnTo>
                  <a:lnTo>
                    <a:pt x="11" y="2"/>
                  </a:lnTo>
                  <a:lnTo>
                    <a:pt x="15" y="0"/>
                  </a:lnTo>
                  <a:lnTo>
                    <a:pt x="16" y="0"/>
                  </a:lnTo>
                  <a:lnTo>
                    <a:pt x="12" y="0"/>
                  </a:lnTo>
                  <a:lnTo>
                    <a:pt x="11" y="0"/>
                  </a:lnTo>
                  <a:lnTo>
                    <a:pt x="8" y="2"/>
                  </a:lnTo>
                  <a:lnTo>
                    <a:pt x="4"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1" name="Freeform 247"/>
            <p:cNvSpPr/>
            <p:nvPr/>
          </p:nvSpPr>
          <p:spPr bwMode="auto">
            <a:xfrm>
              <a:off x="757" y="1483"/>
              <a:ext cx="12" cy="2"/>
            </a:xfrm>
            <a:custGeom>
              <a:avLst/>
              <a:gdLst>
                <a:gd name="T0" fmla="*/ 0 w 12"/>
                <a:gd name="T1" fmla="*/ 2 h 2"/>
                <a:gd name="T2" fmla="*/ 4 w 12"/>
                <a:gd name="T3" fmla="*/ 2 h 2"/>
                <a:gd name="T4" fmla="*/ 8 w 12"/>
                <a:gd name="T5" fmla="*/ 2 h 2"/>
                <a:gd name="T6" fmla="*/ 11 w 12"/>
                <a:gd name="T7" fmla="*/ 0 h 2"/>
                <a:gd name="T8" fmla="*/ 12 w 12"/>
                <a:gd name="T9" fmla="*/ 0 h 2"/>
                <a:gd name="T10" fmla="*/ 8 w 12"/>
                <a:gd name="T11" fmla="*/ 0 h 2"/>
                <a:gd name="T12" fmla="*/ 7 w 12"/>
                <a:gd name="T13" fmla="*/ 0 h 2"/>
                <a:gd name="T14" fmla="*/ 4 w 12"/>
                <a:gd name="T15" fmla="*/ 0 h 2"/>
                <a:gd name="T16" fmla="*/ 0 w 12"/>
                <a:gd name="T17" fmla="*/ 2 h 2"/>
                <a:gd name="T18" fmla="*/ 0 w 1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2"/>
                <a:gd name="T32" fmla="*/ 12 w 1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2">
                  <a:moveTo>
                    <a:pt x="0" y="2"/>
                  </a:moveTo>
                  <a:lnTo>
                    <a:pt x="4" y="2"/>
                  </a:lnTo>
                  <a:lnTo>
                    <a:pt x="8" y="2"/>
                  </a:lnTo>
                  <a:lnTo>
                    <a:pt x="11" y="0"/>
                  </a:lnTo>
                  <a:lnTo>
                    <a:pt x="12" y="0"/>
                  </a:lnTo>
                  <a:lnTo>
                    <a:pt x="8" y="0"/>
                  </a:lnTo>
                  <a:lnTo>
                    <a:pt x="7" y="0"/>
                  </a:lnTo>
                  <a:lnTo>
                    <a:pt x="4" y="0"/>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2" name="Freeform 248"/>
            <p:cNvSpPr/>
            <p:nvPr/>
          </p:nvSpPr>
          <p:spPr bwMode="auto">
            <a:xfrm>
              <a:off x="757" y="1483"/>
              <a:ext cx="8" cy="2"/>
            </a:xfrm>
            <a:custGeom>
              <a:avLst/>
              <a:gdLst>
                <a:gd name="T0" fmla="*/ 0 w 8"/>
                <a:gd name="T1" fmla="*/ 2 h 2"/>
                <a:gd name="T2" fmla="*/ 4 w 8"/>
                <a:gd name="T3" fmla="*/ 0 h 2"/>
                <a:gd name="T4" fmla="*/ 7 w 8"/>
                <a:gd name="T5" fmla="*/ 0 h 2"/>
                <a:gd name="T6" fmla="*/ 8 w 8"/>
                <a:gd name="T7" fmla="*/ 0 h 2"/>
                <a:gd name="T8" fmla="*/ 4 w 8"/>
                <a:gd name="T9" fmla="*/ 0 h 2"/>
                <a:gd name="T10" fmla="*/ 3 w 8"/>
                <a:gd name="T11" fmla="*/ 0 h 2"/>
                <a:gd name="T12" fmla="*/ 0 w 8"/>
                <a:gd name="T13" fmla="*/ 0 h 2"/>
                <a:gd name="T14" fmla="*/ 0 w 8"/>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0" y="2"/>
                  </a:moveTo>
                  <a:lnTo>
                    <a:pt x="4" y="0"/>
                  </a:lnTo>
                  <a:lnTo>
                    <a:pt x="7" y="0"/>
                  </a:lnTo>
                  <a:lnTo>
                    <a:pt x="8" y="0"/>
                  </a:lnTo>
                  <a:lnTo>
                    <a:pt x="4" y="0"/>
                  </a:lnTo>
                  <a:lnTo>
                    <a:pt x="3" y="0"/>
                  </a:lnTo>
                  <a:lnTo>
                    <a:pt x="0" y="0"/>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3" name="Freeform 249"/>
            <p:cNvSpPr/>
            <p:nvPr/>
          </p:nvSpPr>
          <p:spPr bwMode="auto">
            <a:xfrm>
              <a:off x="757" y="148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4" name="Freeform 250"/>
            <p:cNvSpPr/>
            <p:nvPr/>
          </p:nvSpPr>
          <p:spPr bwMode="auto">
            <a:xfrm>
              <a:off x="846" y="1471"/>
              <a:ext cx="16" cy="76"/>
            </a:xfrm>
            <a:custGeom>
              <a:avLst/>
              <a:gdLst>
                <a:gd name="T0" fmla="*/ 0 w 16"/>
                <a:gd name="T1" fmla="*/ 19 h 76"/>
                <a:gd name="T2" fmla="*/ 16 w 16"/>
                <a:gd name="T3" fmla="*/ 0 h 76"/>
                <a:gd name="T4" fmla="*/ 16 w 16"/>
                <a:gd name="T5" fmla="*/ 55 h 76"/>
                <a:gd name="T6" fmla="*/ 0 w 16"/>
                <a:gd name="T7" fmla="*/ 76 h 76"/>
                <a:gd name="T8" fmla="*/ 0 w 16"/>
                <a:gd name="T9" fmla="*/ 19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19"/>
                  </a:moveTo>
                  <a:lnTo>
                    <a:pt x="16" y="0"/>
                  </a:lnTo>
                  <a:lnTo>
                    <a:pt x="16" y="55"/>
                  </a:lnTo>
                  <a:lnTo>
                    <a:pt x="0" y="76"/>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75" name="Rectangle 251"/>
            <p:cNvSpPr>
              <a:spLocks noChangeArrowheads="1"/>
            </p:cNvSpPr>
            <p:nvPr/>
          </p:nvSpPr>
          <p:spPr bwMode="auto">
            <a:xfrm>
              <a:off x="722" y="1492"/>
              <a:ext cx="124" cy="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876" name="Rectangle 252"/>
            <p:cNvSpPr>
              <a:spLocks noChangeArrowheads="1"/>
            </p:cNvSpPr>
            <p:nvPr/>
          </p:nvSpPr>
          <p:spPr bwMode="auto">
            <a:xfrm>
              <a:off x="722" y="1492"/>
              <a:ext cx="124" cy="4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877" name="Freeform 253"/>
            <p:cNvSpPr/>
            <p:nvPr/>
          </p:nvSpPr>
          <p:spPr bwMode="auto">
            <a:xfrm>
              <a:off x="761" y="1492"/>
              <a:ext cx="2" cy="43"/>
            </a:xfrm>
            <a:custGeom>
              <a:avLst/>
              <a:gdLst>
                <a:gd name="T0" fmla="*/ 2 w 2"/>
                <a:gd name="T1" fmla="*/ 0 h 43"/>
                <a:gd name="T2" fmla="*/ 0 w 2"/>
                <a:gd name="T3" fmla="*/ 21 h 43"/>
                <a:gd name="T4" fmla="*/ 2 w 2"/>
                <a:gd name="T5" fmla="*/ 43 h 43"/>
                <a:gd name="T6" fmla="*/ 0 60000 65536"/>
                <a:gd name="T7" fmla="*/ 0 60000 65536"/>
                <a:gd name="T8" fmla="*/ 0 60000 65536"/>
                <a:gd name="T9" fmla="*/ 0 w 2"/>
                <a:gd name="T10" fmla="*/ 0 h 43"/>
                <a:gd name="T11" fmla="*/ 2 w 2"/>
                <a:gd name="T12" fmla="*/ 43 h 43"/>
              </a:gdLst>
              <a:ahLst/>
              <a:cxnLst>
                <a:cxn ang="T6">
                  <a:pos x="T0" y="T1"/>
                </a:cxn>
                <a:cxn ang="T7">
                  <a:pos x="T2" y="T3"/>
                </a:cxn>
                <a:cxn ang="T8">
                  <a:pos x="T4" y="T5"/>
                </a:cxn>
              </a:cxnLst>
              <a:rect l="T9" t="T10" r="T11" b="T12"/>
              <a:pathLst>
                <a:path w="2" h="43">
                  <a:moveTo>
                    <a:pt x="2" y="0"/>
                  </a:moveTo>
                  <a:lnTo>
                    <a:pt x="0" y="21"/>
                  </a:lnTo>
                  <a:lnTo>
                    <a:pt x="2" y="4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78" name="Rectangle 254"/>
            <p:cNvSpPr>
              <a:spLocks noChangeArrowheads="1"/>
            </p:cNvSpPr>
            <p:nvPr/>
          </p:nvSpPr>
          <p:spPr bwMode="auto">
            <a:xfrm>
              <a:off x="722" y="1535"/>
              <a:ext cx="124" cy="12"/>
            </a:xfrm>
            <a:prstGeom prst="rect">
              <a:avLst/>
            </a:prstGeom>
            <a:solidFill>
              <a:srgbClr val="9A9A9A"/>
            </a:solidFill>
            <a:ln w="1588">
              <a:solidFill>
                <a:srgbClr val="000000"/>
              </a:solidFill>
              <a:miter lim="800000"/>
            </a:ln>
          </p:spPr>
          <p:txBody>
            <a:bodyPr/>
            <a:lstStyle/>
            <a:p>
              <a:endParaRPr lang="zh-CN" altLang="en-US" b="1"/>
            </a:p>
          </p:txBody>
        </p:sp>
        <p:sp>
          <p:nvSpPr>
            <p:cNvPr id="74879" name="Rectangle 255"/>
            <p:cNvSpPr>
              <a:spLocks noChangeArrowheads="1"/>
            </p:cNvSpPr>
            <p:nvPr/>
          </p:nvSpPr>
          <p:spPr bwMode="auto">
            <a:xfrm>
              <a:off x="818" y="1506"/>
              <a:ext cx="4"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880" name="Freeform 256"/>
            <p:cNvSpPr>
              <a:spLocks noEditPoints="1"/>
            </p:cNvSpPr>
            <p:nvPr/>
          </p:nvSpPr>
          <p:spPr bwMode="auto">
            <a:xfrm>
              <a:off x="767" y="1501"/>
              <a:ext cx="20" cy="3"/>
            </a:xfrm>
            <a:custGeom>
              <a:avLst/>
              <a:gdLst>
                <a:gd name="T0" fmla="*/ 0 w 20"/>
                <a:gd name="T1" fmla="*/ 3 h 3"/>
                <a:gd name="T2" fmla="*/ 6 w 20"/>
                <a:gd name="T3" fmla="*/ 3 h 3"/>
                <a:gd name="T4" fmla="*/ 6 w 20"/>
                <a:gd name="T5" fmla="*/ 0 h 3"/>
                <a:gd name="T6" fmla="*/ 0 w 20"/>
                <a:gd name="T7" fmla="*/ 0 h 3"/>
                <a:gd name="T8" fmla="*/ 0 w 20"/>
                <a:gd name="T9" fmla="*/ 3 h 3"/>
                <a:gd name="T10" fmla="*/ 9 w 20"/>
                <a:gd name="T11" fmla="*/ 3 h 3"/>
                <a:gd name="T12" fmla="*/ 12 w 20"/>
                <a:gd name="T13" fmla="*/ 3 h 3"/>
                <a:gd name="T14" fmla="*/ 12 w 20"/>
                <a:gd name="T15" fmla="*/ 0 h 3"/>
                <a:gd name="T16" fmla="*/ 9 w 20"/>
                <a:gd name="T17" fmla="*/ 0 h 3"/>
                <a:gd name="T18" fmla="*/ 9 w 20"/>
                <a:gd name="T19" fmla="*/ 3 h 3"/>
                <a:gd name="T20" fmla="*/ 14 w 20"/>
                <a:gd name="T21" fmla="*/ 3 h 3"/>
                <a:gd name="T22" fmla="*/ 20 w 20"/>
                <a:gd name="T23" fmla="*/ 3 h 3"/>
                <a:gd name="T24" fmla="*/ 20 w 20"/>
                <a:gd name="T25" fmla="*/ 0 h 3"/>
                <a:gd name="T26" fmla="*/ 14 w 20"/>
                <a:gd name="T27" fmla="*/ 0 h 3"/>
                <a:gd name="T28" fmla="*/ 14 w 20"/>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
                <a:gd name="T47" fmla="*/ 20 w 20"/>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
                  <a:moveTo>
                    <a:pt x="0" y="3"/>
                  </a:moveTo>
                  <a:lnTo>
                    <a:pt x="6" y="3"/>
                  </a:lnTo>
                  <a:lnTo>
                    <a:pt x="6" y="0"/>
                  </a:lnTo>
                  <a:lnTo>
                    <a:pt x="0" y="0"/>
                  </a:lnTo>
                  <a:lnTo>
                    <a:pt x="0" y="3"/>
                  </a:lnTo>
                  <a:close/>
                  <a:moveTo>
                    <a:pt x="9" y="3"/>
                  </a:moveTo>
                  <a:lnTo>
                    <a:pt x="12" y="3"/>
                  </a:lnTo>
                  <a:lnTo>
                    <a:pt x="12" y="0"/>
                  </a:lnTo>
                  <a:lnTo>
                    <a:pt x="9" y="0"/>
                  </a:lnTo>
                  <a:lnTo>
                    <a:pt x="9" y="3"/>
                  </a:lnTo>
                  <a:close/>
                  <a:moveTo>
                    <a:pt x="14" y="3"/>
                  </a:moveTo>
                  <a:lnTo>
                    <a:pt x="20" y="3"/>
                  </a:lnTo>
                  <a:lnTo>
                    <a:pt x="20" y="0"/>
                  </a:lnTo>
                  <a:lnTo>
                    <a:pt x="14" y="0"/>
                  </a:lnTo>
                  <a:lnTo>
                    <a:pt x="14" y="3"/>
                  </a:lnTo>
                  <a:close/>
                </a:path>
              </a:pathLst>
            </a:custGeom>
            <a:solidFill>
              <a:srgbClr val="C0C0C0"/>
            </a:solidFill>
            <a:ln w="1588">
              <a:solidFill>
                <a:srgbClr val="000000"/>
              </a:solidFill>
              <a:round/>
            </a:ln>
          </p:spPr>
          <p:txBody>
            <a:bodyPr/>
            <a:lstStyle/>
            <a:p>
              <a:endParaRPr lang="zh-CN" altLang="en-US"/>
            </a:p>
          </p:txBody>
        </p:sp>
        <p:sp>
          <p:nvSpPr>
            <p:cNvPr id="74881" name="Freeform 257"/>
            <p:cNvSpPr>
              <a:spLocks noEditPoints="1"/>
            </p:cNvSpPr>
            <p:nvPr/>
          </p:nvSpPr>
          <p:spPr bwMode="auto">
            <a:xfrm>
              <a:off x="726" y="1495"/>
              <a:ext cx="90" cy="18"/>
            </a:xfrm>
            <a:custGeom>
              <a:avLst/>
              <a:gdLst>
                <a:gd name="T0" fmla="*/ 0 w 90"/>
                <a:gd name="T1" fmla="*/ 18 h 18"/>
                <a:gd name="T2" fmla="*/ 12 w 90"/>
                <a:gd name="T3" fmla="*/ 18 h 18"/>
                <a:gd name="T4" fmla="*/ 12 w 90"/>
                <a:gd name="T5" fmla="*/ 0 h 18"/>
                <a:gd name="T6" fmla="*/ 0 w 90"/>
                <a:gd name="T7" fmla="*/ 0 h 18"/>
                <a:gd name="T8" fmla="*/ 0 w 90"/>
                <a:gd name="T9" fmla="*/ 18 h 18"/>
                <a:gd name="T10" fmla="*/ 79 w 90"/>
                <a:gd name="T11" fmla="*/ 12 h 18"/>
                <a:gd name="T12" fmla="*/ 90 w 90"/>
                <a:gd name="T13" fmla="*/ 12 h 18"/>
                <a:gd name="T14" fmla="*/ 90 w 90"/>
                <a:gd name="T15" fmla="*/ 4 h 18"/>
                <a:gd name="T16" fmla="*/ 79 w 90"/>
                <a:gd name="T17" fmla="*/ 4 h 18"/>
                <a:gd name="T18" fmla="*/ 79 w 90"/>
                <a:gd name="T19" fmla="*/ 12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8"/>
                <a:gd name="T32" fmla="*/ 90 w 9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8">
                  <a:moveTo>
                    <a:pt x="0" y="18"/>
                  </a:moveTo>
                  <a:lnTo>
                    <a:pt x="12" y="18"/>
                  </a:lnTo>
                  <a:lnTo>
                    <a:pt x="12" y="0"/>
                  </a:lnTo>
                  <a:lnTo>
                    <a:pt x="0" y="0"/>
                  </a:lnTo>
                  <a:lnTo>
                    <a:pt x="0" y="18"/>
                  </a:lnTo>
                  <a:close/>
                  <a:moveTo>
                    <a:pt x="79" y="12"/>
                  </a:moveTo>
                  <a:lnTo>
                    <a:pt x="90" y="12"/>
                  </a:lnTo>
                  <a:lnTo>
                    <a:pt x="90" y="4"/>
                  </a:lnTo>
                  <a:lnTo>
                    <a:pt x="79" y="4"/>
                  </a:lnTo>
                  <a:lnTo>
                    <a:pt x="79"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82" name="Freeform 258"/>
            <p:cNvSpPr>
              <a:spLocks noEditPoints="1"/>
            </p:cNvSpPr>
            <p:nvPr/>
          </p:nvSpPr>
          <p:spPr bwMode="auto">
            <a:xfrm>
              <a:off x="723" y="1494"/>
              <a:ext cx="122" cy="50"/>
            </a:xfrm>
            <a:custGeom>
              <a:avLst/>
              <a:gdLst>
                <a:gd name="T0" fmla="*/ 42 w 122"/>
                <a:gd name="T1" fmla="*/ 39 h 50"/>
                <a:gd name="T2" fmla="*/ 122 w 122"/>
                <a:gd name="T3" fmla="*/ 39 h 50"/>
                <a:gd name="T4" fmla="*/ 122 w 122"/>
                <a:gd name="T5" fmla="*/ 0 h 50"/>
                <a:gd name="T6" fmla="*/ 42 w 122"/>
                <a:gd name="T7" fmla="*/ 0 h 50"/>
                <a:gd name="T8" fmla="*/ 41 w 122"/>
                <a:gd name="T9" fmla="*/ 19 h 50"/>
                <a:gd name="T10" fmla="*/ 42 w 122"/>
                <a:gd name="T11" fmla="*/ 39 h 50"/>
                <a:gd name="T12" fmla="*/ 72 w 122"/>
                <a:gd name="T13" fmla="*/ 34 h 50"/>
                <a:gd name="T14" fmla="*/ 118 w 122"/>
                <a:gd name="T15" fmla="*/ 34 h 50"/>
                <a:gd name="T16" fmla="*/ 118 w 122"/>
                <a:gd name="T17" fmla="*/ 5 h 50"/>
                <a:gd name="T18" fmla="*/ 72 w 122"/>
                <a:gd name="T19" fmla="*/ 5 h 50"/>
                <a:gd name="T20" fmla="*/ 72 w 122"/>
                <a:gd name="T21" fmla="*/ 34 h 50"/>
                <a:gd name="T22" fmla="*/ 111 w 122"/>
                <a:gd name="T23" fmla="*/ 50 h 50"/>
                <a:gd name="T24" fmla="*/ 121 w 122"/>
                <a:gd name="T25" fmla="*/ 50 h 50"/>
                <a:gd name="T26" fmla="*/ 122 w 122"/>
                <a:gd name="T27" fmla="*/ 46 h 50"/>
                <a:gd name="T28" fmla="*/ 121 w 122"/>
                <a:gd name="T29" fmla="*/ 44 h 50"/>
                <a:gd name="T30" fmla="*/ 111 w 122"/>
                <a:gd name="T31" fmla="*/ 44 h 50"/>
                <a:gd name="T32" fmla="*/ 111 w 122"/>
                <a:gd name="T33" fmla="*/ 50 h 50"/>
                <a:gd name="T34" fmla="*/ 12 w 122"/>
                <a:gd name="T35" fmla="*/ 50 h 50"/>
                <a:gd name="T36" fmla="*/ 3 w 122"/>
                <a:gd name="T37" fmla="*/ 50 h 50"/>
                <a:gd name="T38" fmla="*/ 0 w 122"/>
                <a:gd name="T39" fmla="*/ 46 h 50"/>
                <a:gd name="T40" fmla="*/ 3 w 122"/>
                <a:gd name="T41" fmla="*/ 44 h 50"/>
                <a:gd name="T42" fmla="*/ 12 w 122"/>
                <a:gd name="T43" fmla="*/ 44 h 50"/>
                <a:gd name="T44" fmla="*/ 12 w 122"/>
                <a:gd name="T45" fmla="*/ 50 h 50"/>
                <a:gd name="T46" fmla="*/ 44 w 122"/>
                <a:gd name="T47" fmla="*/ 10 h 50"/>
                <a:gd name="T48" fmla="*/ 64 w 122"/>
                <a:gd name="T49" fmla="*/ 10 h 50"/>
                <a:gd name="T50" fmla="*/ 64 w 122"/>
                <a:gd name="T51" fmla="*/ 7 h 50"/>
                <a:gd name="T52" fmla="*/ 44 w 122"/>
                <a:gd name="T53" fmla="*/ 7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39"/>
                  </a:moveTo>
                  <a:lnTo>
                    <a:pt x="122" y="39"/>
                  </a:lnTo>
                  <a:lnTo>
                    <a:pt x="122" y="0"/>
                  </a:lnTo>
                  <a:lnTo>
                    <a:pt x="42" y="0"/>
                  </a:lnTo>
                  <a:lnTo>
                    <a:pt x="41" y="19"/>
                  </a:lnTo>
                  <a:lnTo>
                    <a:pt x="42" y="39"/>
                  </a:lnTo>
                  <a:close/>
                  <a:moveTo>
                    <a:pt x="72" y="34"/>
                  </a:moveTo>
                  <a:lnTo>
                    <a:pt x="118" y="34"/>
                  </a:lnTo>
                  <a:lnTo>
                    <a:pt x="118" y="5"/>
                  </a:lnTo>
                  <a:lnTo>
                    <a:pt x="72" y="5"/>
                  </a:lnTo>
                  <a:lnTo>
                    <a:pt x="72" y="34"/>
                  </a:lnTo>
                  <a:close/>
                  <a:moveTo>
                    <a:pt x="111" y="50"/>
                  </a:moveTo>
                  <a:lnTo>
                    <a:pt x="121" y="50"/>
                  </a:lnTo>
                  <a:lnTo>
                    <a:pt x="122" y="46"/>
                  </a:lnTo>
                  <a:lnTo>
                    <a:pt x="121" y="44"/>
                  </a:lnTo>
                  <a:lnTo>
                    <a:pt x="111" y="44"/>
                  </a:lnTo>
                  <a:lnTo>
                    <a:pt x="111" y="50"/>
                  </a:lnTo>
                  <a:close/>
                  <a:moveTo>
                    <a:pt x="12" y="50"/>
                  </a:moveTo>
                  <a:lnTo>
                    <a:pt x="3" y="50"/>
                  </a:lnTo>
                  <a:lnTo>
                    <a:pt x="0" y="46"/>
                  </a:lnTo>
                  <a:lnTo>
                    <a:pt x="3" y="44"/>
                  </a:lnTo>
                  <a:lnTo>
                    <a:pt x="12" y="44"/>
                  </a:lnTo>
                  <a:lnTo>
                    <a:pt x="12" y="50"/>
                  </a:lnTo>
                  <a:close/>
                  <a:moveTo>
                    <a:pt x="44" y="10"/>
                  </a:moveTo>
                  <a:lnTo>
                    <a:pt x="64" y="10"/>
                  </a:lnTo>
                  <a:lnTo>
                    <a:pt x="64" y="7"/>
                  </a:lnTo>
                  <a:lnTo>
                    <a:pt x="44" y="7"/>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83" name="Freeform 259"/>
            <p:cNvSpPr/>
            <p:nvPr/>
          </p:nvSpPr>
          <p:spPr bwMode="auto">
            <a:xfrm>
              <a:off x="764" y="1494"/>
              <a:ext cx="81" cy="39"/>
            </a:xfrm>
            <a:custGeom>
              <a:avLst/>
              <a:gdLst>
                <a:gd name="T0" fmla="*/ 1 w 81"/>
                <a:gd name="T1" fmla="*/ 39 h 39"/>
                <a:gd name="T2" fmla="*/ 81 w 81"/>
                <a:gd name="T3" fmla="*/ 39 h 39"/>
                <a:gd name="T4" fmla="*/ 81 w 81"/>
                <a:gd name="T5" fmla="*/ 0 h 39"/>
                <a:gd name="T6" fmla="*/ 1 w 81"/>
                <a:gd name="T7" fmla="*/ 0 h 39"/>
                <a:gd name="T8" fmla="*/ 0 w 81"/>
                <a:gd name="T9" fmla="*/ 19 h 39"/>
                <a:gd name="T10" fmla="*/ 1 w 81"/>
                <a:gd name="T11" fmla="*/ 39 h 39"/>
                <a:gd name="T12" fmla="*/ 0 60000 65536"/>
                <a:gd name="T13" fmla="*/ 0 60000 65536"/>
                <a:gd name="T14" fmla="*/ 0 60000 65536"/>
                <a:gd name="T15" fmla="*/ 0 60000 65536"/>
                <a:gd name="T16" fmla="*/ 0 60000 65536"/>
                <a:gd name="T17" fmla="*/ 0 60000 65536"/>
                <a:gd name="T18" fmla="*/ 0 w 81"/>
                <a:gd name="T19" fmla="*/ 0 h 39"/>
                <a:gd name="T20" fmla="*/ 81 w 8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1" h="39">
                  <a:moveTo>
                    <a:pt x="1" y="39"/>
                  </a:moveTo>
                  <a:lnTo>
                    <a:pt x="81" y="39"/>
                  </a:lnTo>
                  <a:lnTo>
                    <a:pt x="81" y="0"/>
                  </a:lnTo>
                  <a:lnTo>
                    <a:pt x="1" y="0"/>
                  </a:lnTo>
                  <a:lnTo>
                    <a:pt x="0" y="19"/>
                  </a:lnTo>
                  <a:lnTo>
                    <a:pt x="1"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84" name="Line 260"/>
            <p:cNvSpPr>
              <a:spLocks noChangeShapeType="1"/>
            </p:cNvSpPr>
            <p:nvPr/>
          </p:nvSpPr>
          <p:spPr bwMode="auto">
            <a:xfrm>
              <a:off x="788" y="1494"/>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85" name="Line 261"/>
            <p:cNvSpPr>
              <a:spLocks noChangeShapeType="1"/>
            </p:cNvSpPr>
            <p:nvPr/>
          </p:nvSpPr>
          <p:spPr bwMode="auto">
            <a:xfrm flipH="1">
              <a:off x="764" y="1507"/>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86" name="Line 262"/>
            <p:cNvSpPr>
              <a:spLocks noChangeShapeType="1"/>
            </p:cNvSpPr>
            <p:nvPr/>
          </p:nvSpPr>
          <p:spPr bwMode="auto">
            <a:xfrm flipH="1">
              <a:off x="764" y="151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87" name="Rectangle 263"/>
            <p:cNvSpPr>
              <a:spLocks noChangeArrowheads="1"/>
            </p:cNvSpPr>
            <p:nvPr/>
          </p:nvSpPr>
          <p:spPr bwMode="auto">
            <a:xfrm>
              <a:off x="795" y="1499"/>
              <a:ext cx="46" cy="29"/>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888" name="Line 264"/>
            <p:cNvSpPr>
              <a:spLocks noChangeShapeType="1"/>
            </p:cNvSpPr>
            <p:nvPr/>
          </p:nvSpPr>
          <p:spPr bwMode="auto">
            <a:xfrm>
              <a:off x="826" y="1499"/>
              <a:ext cx="1" cy="1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89" name="Line 265"/>
            <p:cNvSpPr>
              <a:spLocks noChangeShapeType="1"/>
            </p:cNvSpPr>
            <p:nvPr/>
          </p:nvSpPr>
          <p:spPr bwMode="auto">
            <a:xfrm>
              <a:off x="795" y="1509"/>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0" name="Freeform 266"/>
            <p:cNvSpPr/>
            <p:nvPr/>
          </p:nvSpPr>
          <p:spPr bwMode="auto">
            <a:xfrm>
              <a:off x="834" y="1538"/>
              <a:ext cx="11" cy="6"/>
            </a:xfrm>
            <a:custGeom>
              <a:avLst/>
              <a:gdLst>
                <a:gd name="T0" fmla="*/ 0 w 11"/>
                <a:gd name="T1" fmla="*/ 6 h 6"/>
                <a:gd name="T2" fmla="*/ 10 w 11"/>
                <a:gd name="T3" fmla="*/ 6 h 6"/>
                <a:gd name="T4" fmla="*/ 11 w 11"/>
                <a:gd name="T5" fmla="*/ 2 h 6"/>
                <a:gd name="T6" fmla="*/ 10 w 11"/>
                <a:gd name="T7" fmla="*/ 0 h 6"/>
                <a:gd name="T8" fmla="*/ 0 w 11"/>
                <a:gd name="T9" fmla="*/ 0 h 6"/>
                <a:gd name="T10" fmla="*/ 0 w 11"/>
                <a:gd name="T11" fmla="*/ 6 h 6"/>
                <a:gd name="T12" fmla="*/ 0 60000 65536"/>
                <a:gd name="T13" fmla="*/ 0 60000 65536"/>
                <a:gd name="T14" fmla="*/ 0 60000 65536"/>
                <a:gd name="T15" fmla="*/ 0 60000 65536"/>
                <a:gd name="T16" fmla="*/ 0 60000 65536"/>
                <a:gd name="T17" fmla="*/ 0 60000 65536"/>
                <a:gd name="T18" fmla="*/ 0 w 11"/>
                <a:gd name="T19" fmla="*/ 0 h 6"/>
                <a:gd name="T20" fmla="*/ 11 w 1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 h="6">
                  <a:moveTo>
                    <a:pt x="0" y="6"/>
                  </a:moveTo>
                  <a:lnTo>
                    <a:pt x="10" y="6"/>
                  </a:lnTo>
                  <a:lnTo>
                    <a:pt x="11" y="2"/>
                  </a:lnTo>
                  <a:lnTo>
                    <a:pt x="10" y="0"/>
                  </a:lnTo>
                  <a:lnTo>
                    <a:pt x="0" y="0"/>
                  </a:lnTo>
                  <a:lnTo>
                    <a:pt x="0"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91" name="Freeform 267"/>
            <p:cNvSpPr/>
            <p:nvPr/>
          </p:nvSpPr>
          <p:spPr bwMode="auto">
            <a:xfrm>
              <a:off x="723" y="1538"/>
              <a:ext cx="12" cy="6"/>
            </a:xfrm>
            <a:custGeom>
              <a:avLst/>
              <a:gdLst>
                <a:gd name="T0" fmla="*/ 12 w 12"/>
                <a:gd name="T1" fmla="*/ 6 h 6"/>
                <a:gd name="T2" fmla="*/ 3 w 12"/>
                <a:gd name="T3" fmla="*/ 6 h 6"/>
                <a:gd name="T4" fmla="*/ 0 w 12"/>
                <a:gd name="T5" fmla="*/ 2 h 6"/>
                <a:gd name="T6" fmla="*/ 3 w 12"/>
                <a:gd name="T7" fmla="*/ 0 h 6"/>
                <a:gd name="T8" fmla="*/ 12 w 12"/>
                <a:gd name="T9" fmla="*/ 0 h 6"/>
                <a:gd name="T10" fmla="*/ 12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12" y="6"/>
                  </a:moveTo>
                  <a:lnTo>
                    <a:pt x="3" y="6"/>
                  </a:lnTo>
                  <a:lnTo>
                    <a:pt x="0" y="2"/>
                  </a:lnTo>
                  <a:lnTo>
                    <a:pt x="3" y="0"/>
                  </a:lnTo>
                  <a:lnTo>
                    <a:pt x="12" y="0"/>
                  </a:lnTo>
                  <a:lnTo>
                    <a:pt x="12"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92" name="Rectangle 268"/>
            <p:cNvSpPr>
              <a:spLocks noChangeArrowheads="1"/>
            </p:cNvSpPr>
            <p:nvPr/>
          </p:nvSpPr>
          <p:spPr bwMode="auto">
            <a:xfrm>
              <a:off x="767" y="1501"/>
              <a:ext cx="20" cy="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893" name="Line 269"/>
            <p:cNvSpPr>
              <a:spLocks noChangeShapeType="1"/>
            </p:cNvSpPr>
            <p:nvPr/>
          </p:nvSpPr>
          <p:spPr bwMode="auto">
            <a:xfrm flipV="1">
              <a:off x="767" y="1490"/>
              <a:ext cx="1" cy="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4" name="Line 270"/>
            <p:cNvSpPr>
              <a:spLocks noChangeShapeType="1"/>
            </p:cNvSpPr>
            <p:nvPr/>
          </p:nvSpPr>
          <p:spPr bwMode="auto">
            <a:xfrm flipV="1">
              <a:off x="767" y="153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5" name="Line 271"/>
            <p:cNvSpPr>
              <a:spLocks noChangeShapeType="1"/>
            </p:cNvSpPr>
            <p:nvPr/>
          </p:nvSpPr>
          <p:spPr bwMode="auto">
            <a:xfrm>
              <a:off x="768" y="1513"/>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6" name="Line 272"/>
            <p:cNvSpPr>
              <a:spLocks noChangeShapeType="1"/>
            </p:cNvSpPr>
            <p:nvPr/>
          </p:nvSpPr>
          <p:spPr bwMode="auto">
            <a:xfrm>
              <a:off x="768" y="150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7" name="Line 273"/>
            <p:cNvSpPr>
              <a:spLocks noChangeShapeType="1"/>
            </p:cNvSpPr>
            <p:nvPr/>
          </p:nvSpPr>
          <p:spPr bwMode="auto">
            <a:xfrm>
              <a:off x="783" y="150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8" name="Line 274"/>
            <p:cNvSpPr>
              <a:spLocks noChangeShapeType="1"/>
            </p:cNvSpPr>
            <p:nvPr/>
          </p:nvSpPr>
          <p:spPr bwMode="auto">
            <a:xfrm>
              <a:off x="801" y="1507"/>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99" name="Freeform 275"/>
            <p:cNvSpPr/>
            <p:nvPr/>
          </p:nvSpPr>
          <p:spPr bwMode="auto">
            <a:xfrm>
              <a:off x="830" y="1365"/>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0" name="Freeform 276"/>
            <p:cNvSpPr/>
            <p:nvPr/>
          </p:nvSpPr>
          <p:spPr bwMode="auto">
            <a:xfrm>
              <a:off x="738" y="1365"/>
              <a:ext cx="108" cy="20"/>
            </a:xfrm>
            <a:custGeom>
              <a:avLst/>
              <a:gdLst>
                <a:gd name="T0" fmla="*/ 108 w 108"/>
                <a:gd name="T1" fmla="*/ 0 h 20"/>
                <a:gd name="T2" fmla="*/ 15 w 108"/>
                <a:gd name="T3" fmla="*/ 0 h 20"/>
                <a:gd name="T4" fmla="*/ 0 w 108"/>
                <a:gd name="T5" fmla="*/ 20 h 20"/>
                <a:gd name="T6" fmla="*/ 92 w 108"/>
                <a:gd name="T7" fmla="*/ 20 h 20"/>
                <a:gd name="T8" fmla="*/ 108 w 108"/>
                <a:gd name="T9" fmla="*/ 0 h 20"/>
                <a:gd name="T10" fmla="*/ 0 60000 65536"/>
                <a:gd name="T11" fmla="*/ 0 60000 65536"/>
                <a:gd name="T12" fmla="*/ 0 60000 65536"/>
                <a:gd name="T13" fmla="*/ 0 60000 65536"/>
                <a:gd name="T14" fmla="*/ 0 60000 65536"/>
                <a:gd name="T15" fmla="*/ 0 w 108"/>
                <a:gd name="T16" fmla="*/ 0 h 20"/>
                <a:gd name="T17" fmla="*/ 108 w 108"/>
                <a:gd name="T18" fmla="*/ 20 h 20"/>
              </a:gdLst>
              <a:ahLst/>
              <a:cxnLst>
                <a:cxn ang="T10">
                  <a:pos x="T0" y="T1"/>
                </a:cxn>
                <a:cxn ang="T11">
                  <a:pos x="T2" y="T3"/>
                </a:cxn>
                <a:cxn ang="T12">
                  <a:pos x="T4" y="T5"/>
                </a:cxn>
                <a:cxn ang="T13">
                  <a:pos x="T6" y="T7"/>
                </a:cxn>
                <a:cxn ang="T14">
                  <a:pos x="T8" y="T9"/>
                </a:cxn>
              </a:cxnLst>
              <a:rect l="T15" t="T16" r="T17" b="T18"/>
              <a:pathLst>
                <a:path w="108" h="20">
                  <a:moveTo>
                    <a:pt x="108" y="0"/>
                  </a:moveTo>
                  <a:lnTo>
                    <a:pt x="15" y="0"/>
                  </a:lnTo>
                  <a:lnTo>
                    <a:pt x="0" y="20"/>
                  </a:lnTo>
                  <a:lnTo>
                    <a:pt x="92" y="20"/>
                  </a:lnTo>
                  <a:lnTo>
                    <a:pt x="1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1" name="Rectangle 277"/>
            <p:cNvSpPr>
              <a:spLocks noChangeArrowheads="1"/>
            </p:cNvSpPr>
            <p:nvPr/>
          </p:nvSpPr>
          <p:spPr bwMode="auto">
            <a:xfrm>
              <a:off x="738" y="1385"/>
              <a:ext cx="92" cy="98"/>
            </a:xfrm>
            <a:prstGeom prst="rect">
              <a:avLst/>
            </a:prstGeom>
            <a:solidFill>
              <a:srgbClr val="C0C0C0"/>
            </a:solidFill>
            <a:ln w="1588">
              <a:solidFill>
                <a:srgbClr val="000000"/>
              </a:solidFill>
              <a:miter lim="800000"/>
            </a:ln>
          </p:spPr>
          <p:txBody>
            <a:bodyPr/>
            <a:lstStyle/>
            <a:p>
              <a:endParaRPr lang="zh-CN" altLang="en-US" b="1"/>
            </a:p>
          </p:txBody>
        </p:sp>
        <p:sp>
          <p:nvSpPr>
            <p:cNvPr id="74902" name="Rectangle 278"/>
            <p:cNvSpPr>
              <a:spLocks noChangeArrowheads="1"/>
            </p:cNvSpPr>
            <p:nvPr/>
          </p:nvSpPr>
          <p:spPr bwMode="auto">
            <a:xfrm>
              <a:off x="821" y="1471"/>
              <a:ext cx="5" cy="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903" name="Freeform 279"/>
            <p:cNvSpPr>
              <a:spLocks noEditPoints="1"/>
            </p:cNvSpPr>
            <p:nvPr/>
          </p:nvSpPr>
          <p:spPr bwMode="auto">
            <a:xfrm>
              <a:off x="751" y="1401"/>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4" name="Freeform 280"/>
            <p:cNvSpPr>
              <a:spLocks noEditPoints="1"/>
            </p:cNvSpPr>
            <p:nvPr/>
          </p:nvSpPr>
          <p:spPr bwMode="auto">
            <a:xfrm>
              <a:off x="751" y="1401"/>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5 h 58"/>
                <a:gd name="T16" fmla="*/ 0 w 63"/>
                <a:gd name="T17" fmla="*/ 55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5" name="Freeform 281"/>
            <p:cNvSpPr>
              <a:spLocks noEditPoints="1"/>
            </p:cNvSpPr>
            <p:nvPr/>
          </p:nvSpPr>
          <p:spPr bwMode="auto">
            <a:xfrm>
              <a:off x="751" y="1401"/>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3 h 55"/>
                <a:gd name="T16" fmla="*/ 0 w 61"/>
                <a:gd name="T17" fmla="*/ 53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6" name="Freeform 282"/>
            <p:cNvSpPr>
              <a:spLocks noEditPoints="1"/>
            </p:cNvSpPr>
            <p:nvPr/>
          </p:nvSpPr>
          <p:spPr bwMode="auto">
            <a:xfrm>
              <a:off x="751" y="1401"/>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0 h 53"/>
                <a:gd name="T16" fmla="*/ 0 w 58"/>
                <a:gd name="T17" fmla="*/ 50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7" name="Freeform 283"/>
            <p:cNvSpPr>
              <a:spLocks noEditPoints="1"/>
            </p:cNvSpPr>
            <p:nvPr/>
          </p:nvSpPr>
          <p:spPr bwMode="auto">
            <a:xfrm>
              <a:off x="751" y="1401"/>
              <a:ext cx="55" cy="50"/>
            </a:xfrm>
            <a:custGeom>
              <a:avLst/>
              <a:gdLst>
                <a:gd name="T0" fmla="*/ 0 w 55"/>
                <a:gd name="T1" fmla="*/ 0 h 50"/>
                <a:gd name="T2" fmla="*/ 55 w 55"/>
                <a:gd name="T3" fmla="*/ 0 h 50"/>
                <a:gd name="T4" fmla="*/ 55 w 55"/>
                <a:gd name="T5" fmla="*/ 50 h 50"/>
                <a:gd name="T6" fmla="*/ 0 w 55"/>
                <a:gd name="T7" fmla="*/ 50 h 50"/>
                <a:gd name="T8" fmla="*/ 0 w 55"/>
                <a:gd name="T9" fmla="*/ 0 h 50"/>
                <a:gd name="T10" fmla="*/ 0 w 55"/>
                <a:gd name="T11" fmla="*/ 0 h 50"/>
                <a:gd name="T12" fmla="*/ 53 w 55"/>
                <a:gd name="T13" fmla="*/ 0 h 50"/>
                <a:gd name="T14" fmla="*/ 53 w 55"/>
                <a:gd name="T15" fmla="*/ 48 h 50"/>
                <a:gd name="T16" fmla="*/ 0 w 55"/>
                <a:gd name="T17" fmla="*/ 48 h 50"/>
                <a:gd name="T18" fmla="*/ 0 w 55"/>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0"/>
                <a:gd name="T32" fmla="*/ 55 w 55"/>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0">
                  <a:moveTo>
                    <a:pt x="0" y="0"/>
                  </a:moveTo>
                  <a:lnTo>
                    <a:pt x="55" y="0"/>
                  </a:lnTo>
                  <a:lnTo>
                    <a:pt x="55"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8" name="Freeform 284"/>
            <p:cNvSpPr>
              <a:spLocks noEditPoints="1"/>
            </p:cNvSpPr>
            <p:nvPr/>
          </p:nvSpPr>
          <p:spPr bwMode="auto">
            <a:xfrm>
              <a:off x="751" y="1401"/>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4 h 48"/>
                <a:gd name="T16" fmla="*/ 0 w 53"/>
                <a:gd name="T17" fmla="*/ 44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4"/>
                  </a:lnTo>
                  <a:lnTo>
                    <a:pt x="0" y="44"/>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09" name="Freeform 285"/>
            <p:cNvSpPr>
              <a:spLocks noEditPoints="1"/>
            </p:cNvSpPr>
            <p:nvPr/>
          </p:nvSpPr>
          <p:spPr bwMode="auto">
            <a:xfrm>
              <a:off x="751" y="1401"/>
              <a:ext cx="50" cy="44"/>
            </a:xfrm>
            <a:custGeom>
              <a:avLst/>
              <a:gdLst>
                <a:gd name="T0" fmla="*/ 0 w 50"/>
                <a:gd name="T1" fmla="*/ 0 h 44"/>
                <a:gd name="T2" fmla="*/ 50 w 50"/>
                <a:gd name="T3" fmla="*/ 0 h 44"/>
                <a:gd name="T4" fmla="*/ 50 w 50"/>
                <a:gd name="T5" fmla="*/ 44 h 44"/>
                <a:gd name="T6" fmla="*/ 0 w 50"/>
                <a:gd name="T7" fmla="*/ 44 h 44"/>
                <a:gd name="T8" fmla="*/ 0 w 50"/>
                <a:gd name="T9" fmla="*/ 0 h 44"/>
                <a:gd name="T10" fmla="*/ 0 w 50"/>
                <a:gd name="T11" fmla="*/ 0 h 44"/>
                <a:gd name="T12" fmla="*/ 48 w 50"/>
                <a:gd name="T13" fmla="*/ 0 h 44"/>
                <a:gd name="T14" fmla="*/ 48 w 50"/>
                <a:gd name="T15" fmla="*/ 43 h 44"/>
                <a:gd name="T16" fmla="*/ 0 w 50"/>
                <a:gd name="T17" fmla="*/ 43 h 44"/>
                <a:gd name="T18" fmla="*/ 0 w 50"/>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4"/>
                <a:gd name="T32" fmla="*/ 50 w 50"/>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4">
                  <a:moveTo>
                    <a:pt x="0" y="0"/>
                  </a:moveTo>
                  <a:lnTo>
                    <a:pt x="50" y="0"/>
                  </a:lnTo>
                  <a:lnTo>
                    <a:pt x="50" y="44"/>
                  </a:lnTo>
                  <a:lnTo>
                    <a:pt x="0" y="44"/>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0" name="Freeform 286"/>
            <p:cNvSpPr>
              <a:spLocks noEditPoints="1"/>
            </p:cNvSpPr>
            <p:nvPr/>
          </p:nvSpPr>
          <p:spPr bwMode="auto">
            <a:xfrm>
              <a:off x="751" y="1401"/>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41 h 43"/>
                <a:gd name="T16" fmla="*/ 0 w 48"/>
                <a:gd name="T17" fmla="*/ 41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1" name="Freeform 287"/>
            <p:cNvSpPr>
              <a:spLocks noEditPoints="1"/>
            </p:cNvSpPr>
            <p:nvPr/>
          </p:nvSpPr>
          <p:spPr bwMode="auto">
            <a:xfrm>
              <a:off x="751" y="1401"/>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8 h 41"/>
                <a:gd name="T16" fmla="*/ 0 w 45"/>
                <a:gd name="T17" fmla="*/ 38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2" name="Freeform 288"/>
            <p:cNvSpPr>
              <a:spLocks noEditPoints="1"/>
            </p:cNvSpPr>
            <p:nvPr/>
          </p:nvSpPr>
          <p:spPr bwMode="auto">
            <a:xfrm>
              <a:off x="751" y="1401"/>
              <a:ext cx="42" cy="38"/>
            </a:xfrm>
            <a:custGeom>
              <a:avLst/>
              <a:gdLst>
                <a:gd name="T0" fmla="*/ 0 w 42"/>
                <a:gd name="T1" fmla="*/ 0 h 38"/>
                <a:gd name="T2" fmla="*/ 42 w 42"/>
                <a:gd name="T3" fmla="*/ 0 h 38"/>
                <a:gd name="T4" fmla="*/ 42 w 42"/>
                <a:gd name="T5" fmla="*/ 38 h 38"/>
                <a:gd name="T6" fmla="*/ 0 w 42"/>
                <a:gd name="T7" fmla="*/ 38 h 38"/>
                <a:gd name="T8" fmla="*/ 0 w 42"/>
                <a:gd name="T9" fmla="*/ 0 h 38"/>
                <a:gd name="T10" fmla="*/ 0 w 42"/>
                <a:gd name="T11" fmla="*/ 0 h 38"/>
                <a:gd name="T12" fmla="*/ 40 w 42"/>
                <a:gd name="T13" fmla="*/ 0 h 38"/>
                <a:gd name="T14" fmla="*/ 40 w 42"/>
                <a:gd name="T15" fmla="*/ 36 h 38"/>
                <a:gd name="T16" fmla="*/ 0 w 42"/>
                <a:gd name="T17" fmla="*/ 36 h 38"/>
                <a:gd name="T18" fmla="*/ 0 w 42"/>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8"/>
                <a:gd name="T32" fmla="*/ 42 w 42"/>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8">
                  <a:moveTo>
                    <a:pt x="0" y="0"/>
                  </a:moveTo>
                  <a:lnTo>
                    <a:pt x="42" y="0"/>
                  </a:lnTo>
                  <a:lnTo>
                    <a:pt x="42"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3" name="Freeform 289"/>
            <p:cNvSpPr>
              <a:spLocks noEditPoints="1"/>
            </p:cNvSpPr>
            <p:nvPr/>
          </p:nvSpPr>
          <p:spPr bwMode="auto">
            <a:xfrm>
              <a:off x="751" y="1401"/>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2 h 36"/>
                <a:gd name="T16" fmla="*/ 0 w 40"/>
                <a:gd name="T17" fmla="*/ 32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2"/>
                  </a:lnTo>
                  <a:lnTo>
                    <a:pt x="0" y="32"/>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4" name="Freeform 290"/>
            <p:cNvSpPr>
              <a:spLocks noEditPoints="1"/>
            </p:cNvSpPr>
            <p:nvPr/>
          </p:nvSpPr>
          <p:spPr bwMode="auto">
            <a:xfrm>
              <a:off x="751" y="1401"/>
              <a:ext cx="37" cy="32"/>
            </a:xfrm>
            <a:custGeom>
              <a:avLst/>
              <a:gdLst>
                <a:gd name="T0" fmla="*/ 0 w 37"/>
                <a:gd name="T1" fmla="*/ 0 h 32"/>
                <a:gd name="T2" fmla="*/ 37 w 37"/>
                <a:gd name="T3" fmla="*/ 0 h 32"/>
                <a:gd name="T4" fmla="*/ 37 w 37"/>
                <a:gd name="T5" fmla="*/ 32 h 32"/>
                <a:gd name="T6" fmla="*/ 0 w 37"/>
                <a:gd name="T7" fmla="*/ 32 h 32"/>
                <a:gd name="T8" fmla="*/ 0 w 37"/>
                <a:gd name="T9" fmla="*/ 0 h 32"/>
                <a:gd name="T10" fmla="*/ 0 w 37"/>
                <a:gd name="T11" fmla="*/ 0 h 32"/>
                <a:gd name="T12" fmla="*/ 34 w 37"/>
                <a:gd name="T13" fmla="*/ 0 h 32"/>
                <a:gd name="T14" fmla="*/ 34 w 37"/>
                <a:gd name="T15" fmla="*/ 31 h 32"/>
                <a:gd name="T16" fmla="*/ 0 w 37"/>
                <a:gd name="T17" fmla="*/ 31 h 32"/>
                <a:gd name="T18" fmla="*/ 0 w 37"/>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2"/>
                <a:gd name="T32" fmla="*/ 37 w 37"/>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2">
                  <a:moveTo>
                    <a:pt x="0" y="0"/>
                  </a:moveTo>
                  <a:lnTo>
                    <a:pt x="37" y="0"/>
                  </a:lnTo>
                  <a:lnTo>
                    <a:pt x="37" y="32"/>
                  </a:lnTo>
                  <a:lnTo>
                    <a:pt x="0" y="32"/>
                  </a:lnTo>
                  <a:lnTo>
                    <a:pt x="0" y="0"/>
                  </a:lnTo>
                  <a:close/>
                  <a:moveTo>
                    <a:pt x="0" y="0"/>
                  </a:moveTo>
                  <a:lnTo>
                    <a:pt x="34" y="0"/>
                  </a:lnTo>
                  <a:lnTo>
                    <a:pt x="34"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5" name="Freeform 291"/>
            <p:cNvSpPr>
              <a:spLocks noEditPoints="1"/>
            </p:cNvSpPr>
            <p:nvPr/>
          </p:nvSpPr>
          <p:spPr bwMode="auto">
            <a:xfrm>
              <a:off x="751" y="1401"/>
              <a:ext cx="34" cy="31"/>
            </a:xfrm>
            <a:custGeom>
              <a:avLst/>
              <a:gdLst>
                <a:gd name="T0" fmla="*/ 0 w 34"/>
                <a:gd name="T1" fmla="*/ 0 h 31"/>
                <a:gd name="T2" fmla="*/ 34 w 34"/>
                <a:gd name="T3" fmla="*/ 0 h 31"/>
                <a:gd name="T4" fmla="*/ 34 w 34"/>
                <a:gd name="T5" fmla="*/ 31 h 31"/>
                <a:gd name="T6" fmla="*/ 0 w 34"/>
                <a:gd name="T7" fmla="*/ 31 h 31"/>
                <a:gd name="T8" fmla="*/ 0 w 34"/>
                <a:gd name="T9" fmla="*/ 0 h 31"/>
                <a:gd name="T10" fmla="*/ 0 w 34"/>
                <a:gd name="T11" fmla="*/ 0 h 31"/>
                <a:gd name="T12" fmla="*/ 32 w 34"/>
                <a:gd name="T13" fmla="*/ 0 h 31"/>
                <a:gd name="T14" fmla="*/ 32 w 34"/>
                <a:gd name="T15" fmla="*/ 29 h 31"/>
                <a:gd name="T16" fmla="*/ 0 w 34"/>
                <a:gd name="T17" fmla="*/ 29 h 31"/>
                <a:gd name="T18" fmla="*/ 0 w 3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1"/>
                <a:gd name="T32" fmla="*/ 34 w 34"/>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1">
                  <a:moveTo>
                    <a:pt x="0" y="0"/>
                  </a:moveTo>
                  <a:lnTo>
                    <a:pt x="34" y="0"/>
                  </a:lnTo>
                  <a:lnTo>
                    <a:pt x="34" y="31"/>
                  </a:lnTo>
                  <a:lnTo>
                    <a:pt x="0" y="31"/>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6" name="Freeform 292"/>
            <p:cNvSpPr>
              <a:spLocks noEditPoints="1"/>
            </p:cNvSpPr>
            <p:nvPr/>
          </p:nvSpPr>
          <p:spPr bwMode="auto">
            <a:xfrm>
              <a:off x="751" y="1401"/>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5 h 29"/>
                <a:gd name="T16" fmla="*/ 0 w 32"/>
                <a:gd name="T17" fmla="*/ 25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5"/>
                  </a:lnTo>
                  <a:lnTo>
                    <a:pt x="0" y="25"/>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7" name="Freeform 293"/>
            <p:cNvSpPr>
              <a:spLocks noEditPoints="1"/>
            </p:cNvSpPr>
            <p:nvPr/>
          </p:nvSpPr>
          <p:spPr bwMode="auto">
            <a:xfrm>
              <a:off x="751" y="1401"/>
              <a:ext cx="29" cy="25"/>
            </a:xfrm>
            <a:custGeom>
              <a:avLst/>
              <a:gdLst>
                <a:gd name="T0" fmla="*/ 0 w 29"/>
                <a:gd name="T1" fmla="*/ 0 h 25"/>
                <a:gd name="T2" fmla="*/ 29 w 29"/>
                <a:gd name="T3" fmla="*/ 0 h 25"/>
                <a:gd name="T4" fmla="*/ 29 w 29"/>
                <a:gd name="T5" fmla="*/ 25 h 25"/>
                <a:gd name="T6" fmla="*/ 0 w 29"/>
                <a:gd name="T7" fmla="*/ 25 h 25"/>
                <a:gd name="T8" fmla="*/ 0 w 29"/>
                <a:gd name="T9" fmla="*/ 0 h 25"/>
                <a:gd name="T10" fmla="*/ 0 w 29"/>
                <a:gd name="T11" fmla="*/ 0 h 25"/>
                <a:gd name="T12" fmla="*/ 26 w 29"/>
                <a:gd name="T13" fmla="*/ 0 h 25"/>
                <a:gd name="T14" fmla="*/ 26 w 29"/>
                <a:gd name="T15" fmla="*/ 24 h 25"/>
                <a:gd name="T16" fmla="*/ 0 w 29"/>
                <a:gd name="T17" fmla="*/ 24 h 25"/>
                <a:gd name="T18" fmla="*/ 0 w 2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5"/>
                <a:gd name="T32" fmla="*/ 29 w 2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5">
                  <a:moveTo>
                    <a:pt x="0" y="0"/>
                  </a:moveTo>
                  <a:lnTo>
                    <a:pt x="29" y="0"/>
                  </a:lnTo>
                  <a:lnTo>
                    <a:pt x="29" y="25"/>
                  </a:lnTo>
                  <a:lnTo>
                    <a:pt x="0" y="25"/>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8" name="Freeform 294"/>
            <p:cNvSpPr>
              <a:spLocks noEditPoints="1"/>
            </p:cNvSpPr>
            <p:nvPr/>
          </p:nvSpPr>
          <p:spPr bwMode="auto">
            <a:xfrm>
              <a:off x="751" y="1401"/>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0 h 24"/>
                <a:gd name="T16" fmla="*/ 0 w 26"/>
                <a:gd name="T17" fmla="*/ 20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19" name="Freeform 295"/>
            <p:cNvSpPr>
              <a:spLocks noEditPoints="1"/>
            </p:cNvSpPr>
            <p:nvPr/>
          </p:nvSpPr>
          <p:spPr bwMode="auto">
            <a:xfrm>
              <a:off x="751" y="1401"/>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0" name="Freeform 296"/>
            <p:cNvSpPr>
              <a:spLocks noEditPoints="1"/>
            </p:cNvSpPr>
            <p:nvPr/>
          </p:nvSpPr>
          <p:spPr bwMode="auto">
            <a:xfrm>
              <a:off x="751" y="1401"/>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1" name="Freeform 297"/>
            <p:cNvSpPr>
              <a:spLocks noEditPoints="1"/>
            </p:cNvSpPr>
            <p:nvPr/>
          </p:nvSpPr>
          <p:spPr bwMode="auto">
            <a:xfrm>
              <a:off x="751" y="140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3 h 17"/>
                <a:gd name="T16" fmla="*/ 0 w 18"/>
                <a:gd name="T17" fmla="*/ 13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3"/>
                  </a:lnTo>
                  <a:lnTo>
                    <a:pt x="0" y="1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2" name="Freeform 298"/>
            <p:cNvSpPr>
              <a:spLocks noEditPoints="1"/>
            </p:cNvSpPr>
            <p:nvPr/>
          </p:nvSpPr>
          <p:spPr bwMode="auto">
            <a:xfrm>
              <a:off x="751" y="1401"/>
              <a:ext cx="16" cy="13"/>
            </a:xfrm>
            <a:custGeom>
              <a:avLst/>
              <a:gdLst>
                <a:gd name="T0" fmla="*/ 0 w 16"/>
                <a:gd name="T1" fmla="*/ 0 h 13"/>
                <a:gd name="T2" fmla="*/ 16 w 16"/>
                <a:gd name="T3" fmla="*/ 0 h 13"/>
                <a:gd name="T4" fmla="*/ 16 w 16"/>
                <a:gd name="T5" fmla="*/ 13 h 13"/>
                <a:gd name="T6" fmla="*/ 0 w 16"/>
                <a:gd name="T7" fmla="*/ 13 h 13"/>
                <a:gd name="T8" fmla="*/ 0 w 16"/>
                <a:gd name="T9" fmla="*/ 0 h 13"/>
                <a:gd name="T10" fmla="*/ 0 w 16"/>
                <a:gd name="T11" fmla="*/ 0 h 13"/>
                <a:gd name="T12" fmla="*/ 13 w 16"/>
                <a:gd name="T13" fmla="*/ 0 h 13"/>
                <a:gd name="T14" fmla="*/ 13 w 16"/>
                <a:gd name="T15" fmla="*/ 12 h 13"/>
                <a:gd name="T16" fmla="*/ 0 w 16"/>
                <a:gd name="T17" fmla="*/ 12 h 13"/>
                <a:gd name="T18" fmla="*/ 0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0" y="0"/>
                  </a:moveTo>
                  <a:lnTo>
                    <a:pt x="16" y="0"/>
                  </a:lnTo>
                  <a:lnTo>
                    <a:pt x="16" y="13"/>
                  </a:lnTo>
                  <a:lnTo>
                    <a:pt x="0" y="13"/>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3" name="Freeform 299"/>
            <p:cNvSpPr>
              <a:spLocks noEditPoints="1"/>
            </p:cNvSpPr>
            <p:nvPr/>
          </p:nvSpPr>
          <p:spPr bwMode="auto">
            <a:xfrm>
              <a:off x="751" y="1401"/>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4" name="Freeform 300"/>
            <p:cNvSpPr>
              <a:spLocks noEditPoints="1"/>
            </p:cNvSpPr>
            <p:nvPr/>
          </p:nvSpPr>
          <p:spPr bwMode="auto">
            <a:xfrm>
              <a:off x="751" y="1401"/>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7 h 8"/>
                <a:gd name="T16" fmla="*/ 0 w 10"/>
                <a:gd name="T17" fmla="*/ 7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8"/>
                <a:gd name="T32" fmla="*/ 10 w 10"/>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8">
                  <a:moveTo>
                    <a:pt x="0" y="0"/>
                  </a:moveTo>
                  <a:lnTo>
                    <a:pt x="10" y="0"/>
                  </a:lnTo>
                  <a:lnTo>
                    <a:pt x="10"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5" name="Freeform 301"/>
            <p:cNvSpPr>
              <a:spLocks noEditPoints="1"/>
            </p:cNvSpPr>
            <p:nvPr/>
          </p:nvSpPr>
          <p:spPr bwMode="auto">
            <a:xfrm>
              <a:off x="751" y="140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6" name="Freeform 302"/>
            <p:cNvSpPr>
              <a:spLocks noEditPoints="1"/>
            </p:cNvSpPr>
            <p:nvPr/>
          </p:nvSpPr>
          <p:spPr bwMode="auto">
            <a:xfrm>
              <a:off x="751" y="1401"/>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1 h 5"/>
                <a:gd name="T16" fmla="*/ 0 w 5"/>
                <a:gd name="T17" fmla="*/ 1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7" name="Freeform 303"/>
            <p:cNvSpPr>
              <a:spLocks noEditPoints="1"/>
            </p:cNvSpPr>
            <p:nvPr/>
          </p:nvSpPr>
          <p:spPr bwMode="auto">
            <a:xfrm>
              <a:off x="751" y="14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
                <a:gd name="T32" fmla="*/ 2 w 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28" name="Rectangle 304"/>
            <p:cNvSpPr>
              <a:spLocks noChangeArrowheads="1"/>
            </p:cNvSpPr>
            <p:nvPr/>
          </p:nvSpPr>
          <p:spPr bwMode="auto">
            <a:xfrm>
              <a:off x="751" y="1401"/>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929" name="Freeform 305"/>
            <p:cNvSpPr>
              <a:spLocks noEditPoints="1"/>
            </p:cNvSpPr>
            <p:nvPr/>
          </p:nvSpPr>
          <p:spPr bwMode="auto">
            <a:xfrm>
              <a:off x="751" y="1401"/>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0" name="Freeform 306"/>
            <p:cNvSpPr>
              <a:spLocks noEditPoints="1"/>
            </p:cNvSpPr>
            <p:nvPr/>
          </p:nvSpPr>
          <p:spPr bwMode="auto">
            <a:xfrm>
              <a:off x="751" y="1401"/>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5 h 58"/>
                <a:gd name="T16" fmla="*/ 0 w 63"/>
                <a:gd name="T17" fmla="*/ 55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1" name="Freeform 307"/>
            <p:cNvSpPr>
              <a:spLocks noEditPoints="1"/>
            </p:cNvSpPr>
            <p:nvPr/>
          </p:nvSpPr>
          <p:spPr bwMode="auto">
            <a:xfrm>
              <a:off x="751" y="1401"/>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3 h 55"/>
                <a:gd name="T16" fmla="*/ 0 w 61"/>
                <a:gd name="T17" fmla="*/ 53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2" name="Freeform 308"/>
            <p:cNvSpPr>
              <a:spLocks noEditPoints="1"/>
            </p:cNvSpPr>
            <p:nvPr/>
          </p:nvSpPr>
          <p:spPr bwMode="auto">
            <a:xfrm>
              <a:off x="751" y="1401"/>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0 h 53"/>
                <a:gd name="T16" fmla="*/ 0 w 58"/>
                <a:gd name="T17" fmla="*/ 50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3" name="Freeform 309"/>
            <p:cNvSpPr>
              <a:spLocks noEditPoints="1"/>
            </p:cNvSpPr>
            <p:nvPr/>
          </p:nvSpPr>
          <p:spPr bwMode="auto">
            <a:xfrm>
              <a:off x="751" y="1401"/>
              <a:ext cx="55" cy="50"/>
            </a:xfrm>
            <a:custGeom>
              <a:avLst/>
              <a:gdLst>
                <a:gd name="T0" fmla="*/ 0 w 55"/>
                <a:gd name="T1" fmla="*/ 0 h 50"/>
                <a:gd name="T2" fmla="*/ 55 w 55"/>
                <a:gd name="T3" fmla="*/ 0 h 50"/>
                <a:gd name="T4" fmla="*/ 55 w 55"/>
                <a:gd name="T5" fmla="*/ 50 h 50"/>
                <a:gd name="T6" fmla="*/ 0 w 55"/>
                <a:gd name="T7" fmla="*/ 50 h 50"/>
                <a:gd name="T8" fmla="*/ 0 w 55"/>
                <a:gd name="T9" fmla="*/ 0 h 50"/>
                <a:gd name="T10" fmla="*/ 0 w 55"/>
                <a:gd name="T11" fmla="*/ 0 h 50"/>
                <a:gd name="T12" fmla="*/ 53 w 55"/>
                <a:gd name="T13" fmla="*/ 0 h 50"/>
                <a:gd name="T14" fmla="*/ 53 w 55"/>
                <a:gd name="T15" fmla="*/ 48 h 50"/>
                <a:gd name="T16" fmla="*/ 0 w 55"/>
                <a:gd name="T17" fmla="*/ 48 h 50"/>
                <a:gd name="T18" fmla="*/ 0 w 55"/>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0"/>
                <a:gd name="T32" fmla="*/ 55 w 55"/>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0">
                  <a:moveTo>
                    <a:pt x="0" y="0"/>
                  </a:moveTo>
                  <a:lnTo>
                    <a:pt x="55" y="0"/>
                  </a:lnTo>
                  <a:lnTo>
                    <a:pt x="55"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4" name="Freeform 310"/>
            <p:cNvSpPr>
              <a:spLocks noEditPoints="1"/>
            </p:cNvSpPr>
            <p:nvPr/>
          </p:nvSpPr>
          <p:spPr bwMode="auto">
            <a:xfrm>
              <a:off x="751" y="1401"/>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4 h 48"/>
                <a:gd name="T16" fmla="*/ 0 w 53"/>
                <a:gd name="T17" fmla="*/ 44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4"/>
                  </a:lnTo>
                  <a:lnTo>
                    <a:pt x="0" y="44"/>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5" name="Freeform 311"/>
            <p:cNvSpPr>
              <a:spLocks noEditPoints="1"/>
            </p:cNvSpPr>
            <p:nvPr/>
          </p:nvSpPr>
          <p:spPr bwMode="auto">
            <a:xfrm>
              <a:off x="751" y="1401"/>
              <a:ext cx="50" cy="44"/>
            </a:xfrm>
            <a:custGeom>
              <a:avLst/>
              <a:gdLst>
                <a:gd name="T0" fmla="*/ 0 w 50"/>
                <a:gd name="T1" fmla="*/ 0 h 44"/>
                <a:gd name="T2" fmla="*/ 50 w 50"/>
                <a:gd name="T3" fmla="*/ 0 h 44"/>
                <a:gd name="T4" fmla="*/ 50 w 50"/>
                <a:gd name="T5" fmla="*/ 44 h 44"/>
                <a:gd name="T6" fmla="*/ 0 w 50"/>
                <a:gd name="T7" fmla="*/ 44 h 44"/>
                <a:gd name="T8" fmla="*/ 0 w 50"/>
                <a:gd name="T9" fmla="*/ 0 h 44"/>
                <a:gd name="T10" fmla="*/ 0 w 50"/>
                <a:gd name="T11" fmla="*/ 0 h 44"/>
                <a:gd name="T12" fmla="*/ 48 w 50"/>
                <a:gd name="T13" fmla="*/ 0 h 44"/>
                <a:gd name="T14" fmla="*/ 48 w 50"/>
                <a:gd name="T15" fmla="*/ 43 h 44"/>
                <a:gd name="T16" fmla="*/ 0 w 50"/>
                <a:gd name="T17" fmla="*/ 43 h 44"/>
                <a:gd name="T18" fmla="*/ 0 w 50"/>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4"/>
                <a:gd name="T32" fmla="*/ 50 w 50"/>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4">
                  <a:moveTo>
                    <a:pt x="0" y="0"/>
                  </a:moveTo>
                  <a:lnTo>
                    <a:pt x="50" y="0"/>
                  </a:lnTo>
                  <a:lnTo>
                    <a:pt x="50" y="44"/>
                  </a:lnTo>
                  <a:lnTo>
                    <a:pt x="0" y="44"/>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6" name="Freeform 312"/>
            <p:cNvSpPr>
              <a:spLocks noEditPoints="1"/>
            </p:cNvSpPr>
            <p:nvPr/>
          </p:nvSpPr>
          <p:spPr bwMode="auto">
            <a:xfrm>
              <a:off x="751" y="1401"/>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41 h 43"/>
                <a:gd name="T16" fmla="*/ 0 w 48"/>
                <a:gd name="T17" fmla="*/ 41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7" name="Freeform 313"/>
            <p:cNvSpPr>
              <a:spLocks noEditPoints="1"/>
            </p:cNvSpPr>
            <p:nvPr/>
          </p:nvSpPr>
          <p:spPr bwMode="auto">
            <a:xfrm>
              <a:off x="751" y="1401"/>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8 h 41"/>
                <a:gd name="T16" fmla="*/ 0 w 45"/>
                <a:gd name="T17" fmla="*/ 38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8" name="Freeform 314"/>
            <p:cNvSpPr>
              <a:spLocks noEditPoints="1"/>
            </p:cNvSpPr>
            <p:nvPr/>
          </p:nvSpPr>
          <p:spPr bwMode="auto">
            <a:xfrm>
              <a:off x="751" y="1401"/>
              <a:ext cx="42" cy="38"/>
            </a:xfrm>
            <a:custGeom>
              <a:avLst/>
              <a:gdLst>
                <a:gd name="T0" fmla="*/ 0 w 42"/>
                <a:gd name="T1" fmla="*/ 0 h 38"/>
                <a:gd name="T2" fmla="*/ 42 w 42"/>
                <a:gd name="T3" fmla="*/ 0 h 38"/>
                <a:gd name="T4" fmla="*/ 42 w 42"/>
                <a:gd name="T5" fmla="*/ 38 h 38"/>
                <a:gd name="T6" fmla="*/ 0 w 42"/>
                <a:gd name="T7" fmla="*/ 38 h 38"/>
                <a:gd name="T8" fmla="*/ 0 w 42"/>
                <a:gd name="T9" fmla="*/ 0 h 38"/>
                <a:gd name="T10" fmla="*/ 0 w 42"/>
                <a:gd name="T11" fmla="*/ 0 h 38"/>
                <a:gd name="T12" fmla="*/ 40 w 42"/>
                <a:gd name="T13" fmla="*/ 0 h 38"/>
                <a:gd name="T14" fmla="*/ 40 w 42"/>
                <a:gd name="T15" fmla="*/ 36 h 38"/>
                <a:gd name="T16" fmla="*/ 0 w 42"/>
                <a:gd name="T17" fmla="*/ 36 h 38"/>
                <a:gd name="T18" fmla="*/ 0 w 42"/>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8"/>
                <a:gd name="T32" fmla="*/ 42 w 42"/>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8">
                  <a:moveTo>
                    <a:pt x="0" y="0"/>
                  </a:moveTo>
                  <a:lnTo>
                    <a:pt x="42" y="0"/>
                  </a:lnTo>
                  <a:lnTo>
                    <a:pt x="42"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39" name="Freeform 315"/>
            <p:cNvSpPr>
              <a:spLocks noEditPoints="1"/>
            </p:cNvSpPr>
            <p:nvPr/>
          </p:nvSpPr>
          <p:spPr bwMode="auto">
            <a:xfrm>
              <a:off x="751" y="1401"/>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2 h 36"/>
                <a:gd name="T16" fmla="*/ 0 w 40"/>
                <a:gd name="T17" fmla="*/ 32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2"/>
                  </a:lnTo>
                  <a:lnTo>
                    <a:pt x="0" y="32"/>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0" name="Freeform 316"/>
            <p:cNvSpPr>
              <a:spLocks noEditPoints="1"/>
            </p:cNvSpPr>
            <p:nvPr/>
          </p:nvSpPr>
          <p:spPr bwMode="auto">
            <a:xfrm>
              <a:off x="751" y="1401"/>
              <a:ext cx="37" cy="32"/>
            </a:xfrm>
            <a:custGeom>
              <a:avLst/>
              <a:gdLst>
                <a:gd name="T0" fmla="*/ 0 w 37"/>
                <a:gd name="T1" fmla="*/ 0 h 32"/>
                <a:gd name="T2" fmla="*/ 37 w 37"/>
                <a:gd name="T3" fmla="*/ 0 h 32"/>
                <a:gd name="T4" fmla="*/ 37 w 37"/>
                <a:gd name="T5" fmla="*/ 32 h 32"/>
                <a:gd name="T6" fmla="*/ 0 w 37"/>
                <a:gd name="T7" fmla="*/ 32 h 32"/>
                <a:gd name="T8" fmla="*/ 0 w 37"/>
                <a:gd name="T9" fmla="*/ 0 h 32"/>
                <a:gd name="T10" fmla="*/ 0 w 37"/>
                <a:gd name="T11" fmla="*/ 0 h 32"/>
                <a:gd name="T12" fmla="*/ 34 w 37"/>
                <a:gd name="T13" fmla="*/ 0 h 32"/>
                <a:gd name="T14" fmla="*/ 34 w 37"/>
                <a:gd name="T15" fmla="*/ 31 h 32"/>
                <a:gd name="T16" fmla="*/ 0 w 37"/>
                <a:gd name="T17" fmla="*/ 31 h 32"/>
                <a:gd name="T18" fmla="*/ 0 w 37"/>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2"/>
                <a:gd name="T32" fmla="*/ 37 w 37"/>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2">
                  <a:moveTo>
                    <a:pt x="0" y="0"/>
                  </a:moveTo>
                  <a:lnTo>
                    <a:pt x="37" y="0"/>
                  </a:lnTo>
                  <a:lnTo>
                    <a:pt x="37" y="32"/>
                  </a:lnTo>
                  <a:lnTo>
                    <a:pt x="0" y="32"/>
                  </a:lnTo>
                  <a:lnTo>
                    <a:pt x="0" y="0"/>
                  </a:lnTo>
                  <a:close/>
                  <a:moveTo>
                    <a:pt x="0" y="0"/>
                  </a:moveTo>
                  <a:lnTo>
                    <a:pt x="34" y="0"/>
                  </a:lnTo>
                  <a:lnTo>
                    <a:pt x="34"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1" name="Freeform 317"/>
            <p:cNvSpPr>
              <a:spLocks noEditPoints="1"/>
            </p:cNvSpPr>
            <p:nvPr/>
          </p:nvSpPr>
          <p:spPr bwMode="auto">
            <a:xfrm>
              <a:off x="751" y="1401"/>
              <a:ext cx="34" cy="31"/>
            </a:xfrm>
            <a:custGeom>
              <a:avLst/>
              <a:gdLst>
                <a:gd name="T0" fmla="*/ 0 w 34"/>
                <a:gd name="T1" fmla="*/ 0 h 31"/>
                <a:gd name="T2" fmla="*/ 34 w 34"/>
                <a:gd name="T3" fmla="*/ 0 h 31"/>
                <a:gd name="T4" fmla="*/ 34 w 34"/>
                <a:gd name="T5" fmla="*/ 31 h 31"/>
                <a:gd name="T6" fmla="*/ 0 w 34"/>
                <a:gd name="T7" fmla="*/ 31 h 31"/>
                <a:gd name="T8" fmla="*/ 0 w 34"/>
                <a:gd name="T9" fmla="*/ 0 h 31"/>
                <a:gd name="T10" fmla="*/ 0 w 34"/>
                <a:gd name="T11" fmla="*/ 0 h 31"/>
                <a:gd name="T12" fmla="*/ 32 w 34"/>
                <a:gd name="T13" fmla="*/ 0 h 31"/>
                <a:gd name="T14" fmla="*/ 32 w 34"/>
                <a:gd name="T15" fmla="*/ 29 h 31"/>
                <a:gd name="T16" fmla="*/ 0 w 34"/>
                <a:gd name="T17" fmla="*/ 29 h 31"/>
                <a:gd name="T18" fmla="*/ 0 w 3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1"/>
                <a:gd name="T32" fmla="*/ 34 w 34"/>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1">
                  <a:moveTo>
                    <a:pt x="0" y="0"/>
                  </a:moveTo>
                  <a:lnTo>
                    <a:pt x="34" y="0"/>
                  </a:lnTo>
                  <a:lnTo>
                    <a:pt x="34" y="31"/>
                  </a:lnTo>
                  <a:lnTo>
                    <a:pt x="0" y="31"/>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2" name="Freeform 318"/>
            <p:cNvSpPr>
              <a:spLocks noEditPoints="1"/>
            </p:cNvSpPr>
            <p:nvPr/>
          </p:nvSpPr>
          <p:spPr bwMode="auto">
            <a:xfrm>
              <a:off x="751" y="1401"/>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5 h 29"/>
                <a:gd name="T16" fmla="*/ 0 w 32"/>
                <a:gd name="T17" fmla="*/ 25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5"/>
                  </a:lnTo>
                  <a:lnTo>
                    <a:pt x="0" y="25"/>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3" name="Freeform 319"/>
            <p:cNvSpPr>
              <a:spLocks noEditPoints="1"/>
            </p:cNvSpPr>
            <p:nvPr/>
          </p:nvSpPr>
          <p:spPr bwMode="auto">
            <a:xfrm>
              <a:off x="751" y="1401"/>
              <a:ext cx="29" cy="25"/>
            </a:xfrm>
            <a:custGeom>
              <a:avLst/>
              <a:gdLst>
                <a:gd name="T0" fmla="*/ 0 w 29"/>
                <a:gd name="T1" fmla="*/ 0 h 25"/>
                <a:gd name="T2" fmla="*/ 29 w 29"/>
                <a:gd name="T3" fmla="*/ 0 h 25"/>
                <a:gd name="T4" fmla="*/ 29 w 29"/>
                <a:gd name="T5" fmla="*/ 25 h 25"/>
                <a:gd name="T6" fmla="*/ 0 w 29"/>
                <a:gd name="T7" fmla="*/ 25 h 25"/>
                <a:gd name="T8" fmla="*/ 0 w 29"/>
                <a:gd name="T9" fmla="*/ 0 h 25"/>
                <a:gd name="T10" fmla="*/ 0 w 29"/>
                <a:gd name="T11" fmla="*/ 0 h 25"/>
                <a:gd name="T12" fmla="*/ 26 w 29"/>
                <a:gd name="T13" fmla="*/ 0 h 25"/>
                <a:gd name="T14" fmla="*/ 26 w 29"/>
                <a:gd name="T15" fmla="*/ 24 h 25"/>
                <a:gd name="T16" fmla="*/ 0 w 29"/>
                <a:gd name="T17" fmla="*/ 24 h 25"/>
                <a:gd name="T18" fmla="*/ 0 w 2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5"/>
                <a:gd name="T32" fmla="*/ 29 w 2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5">
                  <a:moveTo>
                    <a:pt x="0" y="0"/>
                  </a:moveTo>
                  <a:lnTo>
                    <a:pt x="29" y="0"/>
                  </a:lnTo>
                  <a:lnTo>
                    <a:pt x="29" y="25"/>
                  </a:lnTo>
                  <a:lnTo>
                    <a:pt x="0" y="25"/>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4" name="Freeform 320"/>
            <p:cNvSpPr>
              <a:spLocks noEditPoints="1"/>
            </p:cNvSpPr>
            <p:nvPr/>
          </p:nvSpPr>
          <p:spPr bwMode="auto">
            <a:xfrm>
              <a:off x="751" y="1401"/>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0 h 24"/>
                <a:gd name="T16" fmla="*/ 0 w 26"/>
                <a:gd name="T17" fmla="*/ 20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5" name="Freeform 321"/>
            <p:cNvSpPr>
              <a:spLocks noEditPoints="1"/>
            </p:cNvSpPr>
            <p:nvPr/>
          </p:nvSpPr>
          <p:spPr bwMode="auto">
            <a:xfrm>
              <a:off x="751" y="1401"/>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6" name="Freeform 322"/>
            <p:cNvSpPr>
              <a:spLocks noEditPoints="1"/>
            </p:cNvSpPr>
            <p:nvPr/>
          </p:nvSpPr>
          <p:spPr bwMode="auto">
            <a:xfrm>
              <a:off x="751" y="1401"/>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7" name="Freeform 323"/>
            <p:cNvSpPr>
              <a:spLocks noEditPoints="1"/>
            </p:cNvSpPr>
            <p:nvPr/>
          </p:nvSpPr>
          <p:spPr bwMode="auto">
            <a:xfrm>
              <a:off x="751" y="140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3 h 17"/>
                <a:gd name="T16" fmla="*/ 0 w 18"/>
                <a:gd name="T17" fmla="*/ 13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3"/>
                  </a:lnTo>
                  <a:lnTo>
                    <a:pt x="0" y="1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8" name="Freeform 324"/>
            <p:cNvSpPr>
              <a:spLocks noEditPoints="1"/>
            </p:cNvSpPr>
            <p:nvPr/>
          </p:nvSpPr>
          <p:spPr bwMode="auto">
            <a:xfrm>
              <a:off x="751" y="1401"/>
              <a:ext cx="16" cy="13"/>
            </a:xfrm>
            <a:custGeom>
              <a:avLst/>
              <a:gdLst>
                <a:gd name="T0" fmla="*/ 0 w 16"/>
                <a:gd name="T1" fmla="*/ 0 h 13"/>
                <a:gd name="T2" fmla="*/ 16 w 16"/>
                <a:gd name="T3" fmla="*/ 0 h 13"/>
                <a:gd name="T4" fmla="*/ 16 w 16"/>
                <a:gd name="T5" fmla="*/ 13 h 13"/>
                <a:gd name="T6" fmla="*/ 0 w 16"/>
                <a:gd name="T7" fmla="*/ 13 h 13"/>
                <a:gd name="T8" fmla="*/ 0 w 16"/>
                <a:gd name="T9" fmla="*/ 0 h 13"/>
                <a:gd name="T10" fmla="*/ 0 w 16"/>
                <a:gd name="T11" fmla="*/ 0 h 13"/>
                <a:gd name="T12" fmla="*/ 13 w 16"/>
                <a:gd name="T13" fmla="*/ 0 h 13"/>
                <a:gd name="T14" fmla="*/ 13 w 16"/>
                <a:gd name="T15" fmla="*/ 12 h 13"/>
                <a:gd name="T16" fmla="*/ 0 w 16"/>
                <a:gd name="T17" fmla="*/ 12 h 13"/>
                <a:gd name="T18" fmla="*/ 0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0" y="0"/>
                  </a:moveTo>
                  <a:lnTo>
                    <a:pt x="16" y="0"/>
                  </a:lnTo>
                  <a:lnTo>
                    <a:pt x="16" y="13"/>
                  </a:lnTo>
                  <a:lnTo>
                    <a:pt x="0" y="13"/>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49" name="Freeform 325"/>
            <p:cNvSpPr>
              <a:spLocks noEditPoints="1"/>
            </p:cNvSpPr>
            <p:nvPr/>
          </p:nvSpPr>
          <p:spPr bwMode="auto">
            <a:xfrm>
              <a:off x="751" y="1401"/>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0" name="Freeform 326"/>
            <p:cNvSpPr>
              <a:spLocks noEditPoints="1"/>
            </p:cNvSpPr>
            <p:nvPr/>
          </p:nvSpPr>
          <p:spPr bwMode="auto">
            <a:xfrm>
              <a:off x="751" y="1401"/>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7 h 8"/>
                <a:gd name="T16" fmla="*/ 0 w 10"/>
                <a:gd name="T17" fmla="*/ 7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8"/>
                <a:gd name="T32" fmla="*/ 10 w 10"/>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8">
                  <a:moveTo>
                    <a:pt x="0" y="0"/>
                  </a:moveTo>
                  <a:lnTo>
                    <a:pt x="10" y="0"/>
                  </a:lnTo>
                  <a:lnTo>
                    <a:pt x="10"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1" name="Freeform 327"/>
            <p:cNvSpPr>
              <a:spLocks noEditPoints="1"/>
            </p:cNvSpPr>
            <p:nvPr/>
          </p:nvSpPr>
          <p:spPr bwMode="auto">
            <a:xfrm>
              <a:off x="751" y="140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2" name="Freeform 328"/>
            <p:cNvSpPr>
              <a:spLocks noEditPoints="1"/>
            </p:cNvSpPr>
            <p:nvPr/>
          </p:nvSpPr>
          <p:spPr bwMode="auto">
            <a:xfrm>
              <a:off x="751" y="1401"/>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1 h 5"/>
                <a:gd name="T16" fmla="*/ 0 w 5"/>
                <a:gd name="T17" fmla="*/ 1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3" name="Freeform 329"/>
            <p:cNvSpPr>
              <a:spLocks noEditPoints="1"/>
            </p:cNvSpPr>
            <p:nvPr/>
          </p:nvSpPr>
          <p:spPr bwMode="auto">
            <a:xfrm>
              <a:off x="751" y="14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
                <a:gd name="T32" fmla="*/ 2 w 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4" name="Freeform 330"/>
            <p:cNvSpPr>
              <a:spLocks noEditPoints="1"/>
            </p:cNvSpPr>
            <p:nvPr/>
          </p:nvSpPr>
          <p:spPr bwMode="auto">
            <a:xfrm>
              <a:off x="747" y="1395"/>
              <a:ext cx="75" cy="73"/>
            </a:xfrm>
            <a:custGeom>
              <a:avLst/>
              <a:gdLst>
                <a:gd name="T0" fmla="*/ 0 w 75"/>
                <a:gd name="T1" fmla="*/ 0 h 73"/>
                <a:gd name="T2" fmla="*/ 75 w 75"/>
                <a:gd name="T3" fmla="*/ 0 h 73"/>
                <a:gd name="T4" fmla="*/ 75 w 75"/>
                <a:gd name="T5" fmla="*/ 73 h 73"/>
                <a:gd name="T6" fmla="*/ 0 w 75"/>
                <a:gd name="T7" fmla="*/ 73 h 73"/>
                <a:gd name="T8" fmla="*/ 0 w 75"/>
                <a:gd name="T9" fmla="*/ 0 h 73"/>
                <a:gd name="T10" fmla="*/ 2 w 75"/>
                <a:gd name="T11" fmla="*/ 2 h 73"/>
                <a:gd name="T12" fmla="*/ 75 w 75"/>
                <a:gd name="T13" fmla="*/ 2 h 73"/>
                <a:gd name="T14" fmla="*/ 75 w 75"/>
                <a:gd name="T15" fmla="*/ 73 h 73"/>
                <a:gd name="T16" fmla="*/ 2 w 75"/>
                <a:gd name="T17" fmla="*/ 73 h 73"/>
                <a:gd name="T18" fmla="*/ 2 w 75"/>
                <a:gd name="T19" fmla="*/ 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3"/>
                <a:gd name="T32" fmla="*/ 75 w 75"/>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3">
                  <a:moveTo>
                    <a:pt x="0" y="0"/>
                  </a:moveTo>
                  <a:lnTo>
                    <a:pt x="75" y="0"/>
                  </a:lnTo>
                  <a:lnTo>
                    <a:pt x="75" y="73"/>
                  </a:lnTo>
                  <a:lnTo>
                    <a:pt x="0" y="73"/>
                  </a:lnTo>
                  <a:lnTo>
                    <a:pt x="0" y="0"/>
                  </a:lnTo>
                  <a:close/>
                  <a:moveTo>
                    <a:pt x="2" y="2"/>
                  </a:moveTo>
                  <a:lnTo>
                    <a:pt x="75" y="2"/>
                  </a:lnTo>
                  <a:lnTo>
                    <a:pt x="75" y="73"/>
                  </a:lnTo>
                  <a:lnTo>
                    <a:pt x="2" y="7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5" name="Freeform 331"/>
            <p:cNvSpPr>
              <a:spLocks noEditPoints="1"/>
            </p:cNvSpPr>
            <p:nvPr/>
          </p:nvSpPr>
          <p:spPr bwMode="auto">
            <a:xfrm>
              <a:off x="749" y="139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6" name="Freeform 332"/>
            <p:cNvSpPr>
              <a:spLocks noEditPoints="1"/>
            </p:cNvSpPr>
            <p:nvPr/>
          </p:nvSpPr>
          <p:spPr bwMode="auto">
            <a:xfrm>
              <a:off x="752" y="139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3 h 69"/>
                <a:gd name="T12" fmla="*/ 70 w 70"/>
                <a:gd name="T13" fmla="*/ 3 h 69"/>
                <a:gd name="T14" fmla="*/ 70 w 70"/>
                <a:gd name="T15" fmla="*/ 69 h 69"/>
                <a:gd name="T16" fmla="*/ 3 w 70"/>
                <a:gd name="T17" fmla="*/ 69 h 69"/>
                <a:gd name="T18" fmla="*/ 3 w 70"/>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3"/>
                  </a:moveTo>
                  <a:lnTo>
                    <a:pt x="70" y="3"/>
                  </a:lnTo>
                  <a:lnTo>
                    <a:pt x="70" y="69"/>
                  </a:lnTo>
                  <a:lnTo>
                    <a:pt x="3" y="69"/>
                  </a:lnTo>
                  <a:lnTo>
                    <a:pt x="3" y="3"/>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7" name="Freeform 333"/>
            <p:cNvSpPr>
              <a:spLocks noEditPoints="1"/>
            </p:cNvSpPr>
            <p:nvPr/>
          </p:nvSpPr>
          <p:spPr bwMode="auto">
            <a:xfrm>
              <a:off x="755" y="1402"/>
              <a:ext cx="67" cy="66"/>
            </a:xfrm>
            <a:custGeom>
              <a:avLst/>
              <a:gdLst>
                <a:gd name="T0" fmla="*/ 0 w 67"/>
                <a:gd name="T1" fmla="*/ 0 h 66"/>
                <a:gd name="T2" fmla="*/ 67 w 67"/>
                <a:gd name="T3" fmla="*/ 0 h 66"/>
                <a:gd name="T4" fmla="*/ 67 w 67"/>
                <a:gd name="T5" fmla="*/ 66 h 66"/>
                <a:gd name="T6" fmla="*/ 0 w 67"/>
                <a:gd name="T7" fmla="*/ 66 h 66"/>
                <a:gd name="T8" fmla="*/ 0 w 67"/>
                <a:gd name="T9" fmla="*/ 0 h 66"/>
                <a:gd name="T10" fmla="*/ 2 w 67"/>
                <a:gd name="T11" fmla="*/ 2 h 66"/>
                <a:gd name="T12" fmla="*/ 67 w 67"/>
                <a:gd name="T13" fmla="*/ 2 h 66"/>
                <a:gd name="T14" fmla="*/ 67 w 67"/>
                <a:gd name="T15" fmla="*/ 66 h 66"/>
                <a:gd name="T16" fmla="*/ 2 w 67"/>
                <a:gd name="T17" fmla="*/ 66 h 66"/>
                <a:gd name="T18" fmla="*/ 2 w 6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6"/>
                <a:gd name="T32" fmla="*/ 67 w 67"/>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6">
                  <a:moveTo>
                    <a:pt x="0" y="0"/>
                  </a:moveTo>
                  <a:lnTo>
                    <a:pt x="67" y="0"/>
                  </a:lnTo>
                  <a:lnTo>
                    <a:pt x="67" y="66"/>
                  </a:lnTo>
                  <a:lnTo>
                    <a:pt x="0" y="66"/>
                  </a:lnTo>
                  <a:lnTo>
                    <a:pt x="0" y="0"/>
                  </a:lnTo>
                  <a:close/>
                  <a:moveTo>
                    <a:pt x="2" y="2"/>
                  </a:moveTo>
                  <a:lnTo>
                    <a:pt x="67" y="2"/>
                  </a:lnTo>
                  <a:lnTo>
                    <a:pt x="67" y="66"/>
                  </a:lnTo>
                  <a:lnTo>
                    <a:pt x="2" y="66"/>
                  </a:lnTo>
                  <a:lnTo>
                    <a:pt x="2" y="2"/>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8" name="Freeform 334"/>
            <p:cNvSpPr>
              <a:spLocks noEditPoints="1"/>
            </p:cNvSpPr>
            <p:nvPr/>
          </p:nvSpPr>
          <p:spPr bwMode="auto">
            <a:xfrm>
              <a:off x="757" y="140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4 h 64"/>
                <a:gd name="T12" fmla="*/ 65 w 65"/>
                <a:gd name="T13" fmla="*/ 4 h 64"/>
                <a:gd name="T14" fmla="*/ 65 w 65"/>
                <a:gd name="T15" fmla="*/ 64 h 64"/>
                <a:gd name="T16" fmla="*/ 3 w 65"/>
                <a:gd name="T17" fmla="*/ 64 h 64"/>
                <a:gd name="T18" fmla="*/ 3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4"/>
                  </a:moveTo>
                  <a:lnTo>
                    <a:pt x="65" y="4"/>
                  </a:lnTo>
                  <a:lnTo>
                    <a:pt x="65" y="64"/>
                  </a:lnTo>
                  <a:lnTo>
                    <a:pt x="3" y="64"/>
                  </a:lnTo>
                  <a:lnTo>
                    <a:pt x="3"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59" name="Freeform 335"/>
            <p:cNvSpPr>
              <a:spLocks noEditPoints="1"/>
            </p:cNvSpPr>
            <p:nvPr/>
          </p:nvSpPr>
          <p:spPr bwMode="auto">
            <a:xfrm>
              <a:off x="760" y="1408"/>
              <a:ext cx="62" cy="60"/>
            </a:xfrm>
            <a:custGeom>
              <a:avLst/>
              <a:gdLst>
                <a:gd name="T0" fmla="*/ 0 w 62"/>
                <a:gd name="T1" fmla="*/ 0 h 60"/>
                <a:gd name="T2" fmla="*/ 62 w 62"/>
                <a:gd name="T3" fmla="*/ 0 h 60"/>
                <a:gd name="T4" fmla="*/ 62 w 62"/>
                <a:gd name="T5" fmla="*/ 60 h 60"/>
                <a:gd name="T6" fmla="*/ 0 w 62"/>
                <a:gd name="T7" fmla="*/ 60 h 60"/>
                <a:gd name="T8" fmla="*/ 0 w 62"/>
                <a:gd name="T9" fmla="*/ 0 h 60"/>
                <a:gd name="T10" fmla="*/ 3 w 62"/>
                <a:gd name="T11" fmla="*/ 1 h 60"/>
                <a:gd name="T12" fmla="*/ 62 w 62"/>
                <a:gd name="T13" fmla="*/ 1 h 60"/>
                <a:gd name="T14" fmla="*/ 62 w 62"/>
                <a:gd name="T15" fmla="*/ 60 h 60"/>
                <a:gd name="T16" fmla="*/ 3 w 62"/>
                <a:gd name="T17" fmla="*/ 60 h 60"/>
                <a:gd name="T18" fmla="*/ 3 w 6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0"/>
                <a:gd name="T32" fmla="*/ 62 w 62"/>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0">
                  <a:moveTo>
                    <a:pt x="0" y="0"/>
                  </a:moveTo>
                  <a:lnTo>
                    <a:pt x="62" y="0"/>
                  </a:lnTo>
                  <a:lnTo>
                    <a:pt x="62" y="60"/>
                  </a:lnTo>
                  <a:lnTo>
                    <a:pt x="0" y="60"/>
                  </a:lnTo>
                  <a:lnTo>
                    <a:pt x="0" y="0"/>
                  </a:lnTo>
                  <a:close/>
                  <a:moveTo>
                    <a:pt x="3" y="1"/>
                  </a:moveTo>
                  <a:lnTo>
                    <a:pt x="62" y="1"/>
                  </a:lnTo>
                  <a:lnTo>
                    <a:pt x="62" y="60"/>
                  </a:lnTo>
                  <a:lnTo>
                    <a:pt x="3" y="60"/>
                  </a:lnTo>
                  <a:lnTo>
                    <a:pt x="3"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0" name="Freeform 336"/>
            <p:cNvSpPr>
              <a:spLocks noEditPoints="1"/>
            </p:cNvSpPr>
            <p:nvPr/>
          </p:nvSpPr>
          <p:spPr bwMode="auto">
            <a:xfrm>
              <a:off x="763" y="1409"/>
              <a:ext cx="59" cy="59"/>
            </a:xfrm>
            <a:custGeom>
              <a:avLst/>
              <a:gdLst>
                <a:gd name="T0" fmla="*/ 0 w 59"/>
                <a:gd name="T1" fmla="*/ 0 h 59"/>
                <a:gd name="T2" fmla="*/ 59 w 59"/>
                <a:gd name="T3" fmla="*/ 0 h 59"/>
                <a:gd name="T4" fmla="*/ 59 w 59"/>
                <a:gd name="T5" fmla="*/ 59 h 59"/>
                <a:gd name="T6" fmla="*/ 0 w 59"/>
                <a:gd name="T7" fmla="*/ 59 h 59"/>
                <a:gd name="T8" fmla="*/ 0 w 59"/>
                <a:gd name="T9" fmla="*/ 0 h 59"/>
                <a:gd name="T10" fmla="*/ 2 w 59"/>
                <a:gd name="T11" fmla="*/ 4 h 59"/>
                <a:gd name="T12" fmla="*/ 59 w 59"/>
                <a:gd name="T13" fmla="*/ 4 h 59"/>
                <a:gd name="T14" fmla="*/ 59 w 59"/>
                <a:gd name="T15" fmla="*/ 59 h 59"/>
                <a:gd name="T16" fmla="*/ 2 w 59"/>
                <a:gd name="T17" fmla="*/ 59 h 59"/>
                <a:gd name="T18" fmla="*/ 2 w 59"/>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0" y="0"/>
                  </a:moveTo>
                  <a:lnTo>
                    <a:pt x="59" y="0"/>
                  </a:lnTo>
                  <a:lnTo>
                    <a:pt x="59" y="59"/>
                  </a:lnTo>
                  <a:lnTo>
                    <a:pt x="0" y="59"/>
                  </a:lnTo>
                  <a:lnTo>
                    <a:pt x="0" y="0"/>
                  </a:lnTo>
                  <a:close/>
                  <a:moveTo>
                    <a:pt x="2" y="4"/>
                  </a:moveTo>
                  <a:lnTo>
                    <a:pt x="59" y="4"/>
                  </a:lnTo>
                  <a:lnTo>
                    <a:pt x="59"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1" name="Freeform 337"/>
            <p:cNvSpPr>
              <a:spLocks noEditPoints="1"/>
            </p:cNvSpPr>
            <p:nvPr/>
          </p:nvSpPr>
          <p:spPr bwMode="auto">
            <a:xfrm>
              <a:off x="765" y="1413"/>
              <a:ext cx="57" cy="55"/>
            </a:xfrm>
            <a:custGeom>
              <a:avLst/>
              <a:gdLst>
                <a:gd name="T0" fmla="*/ 0 w 57"/>
                <a:gd name="T1" fmla="*/ 0 h 55"/>
                <a:gd name="T2" fmla="*/ 57 w 57"/>
                <a:gd name="T3" fmla="*/ 0 h 55"/>
                <a:gd name="T4" fmla="*/ 57 w 57"/>
                <a:gd name="T5" fmla="*/ 55 h 55"/>
                <a:gd name="T6" fmla="*/ 0 w 57"/>
                <a:gd name="T7" fmla="*/ 55 h 55"/>
                <a:gd name="T8" fmla="*/ 0 w 57"/>
                <a:gd name="T9" fmla="*/ 0 h 55"/>
                <a:gd name="T10" fmla="*/ 2 w 57"/>
                <a:gd name="T11" fmla="*/ 1 h 55"/>
                <a:gd name="T12" fmla="*/ 57 w 57"/>
                <a:gd name="T13" fmla="*/ 1 h 55"/>
                <a:gd name="T14" fmla="*/ 57 w 57"/>
                <a:gd name="T15" fmla="*/ 55 h 55"/>
                <a:gd name="T16" fmla="*/ 2 w 57"/>
                <a:gd name="T17" fmla="*/ 55 h 55"/>
                <a:gd name="T18" fmla="*/ 2 w 57"/>
                <a:gd name="T19" fmla="*/ 1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5"/>
                <a:gd name="T32" fmla="*/ 57 w 57"/>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5">
                  <a:moveTo>
                    <a:pt x="0" y="0"/>
                  </a:moveTo>
                  <a:lnTo>
                    <a:pt x="57" y="0"/>
                  </a:lnTo>
                  <a:lnTo>
                    <a:pt x="57" y="55"/>
                  </a:lnTo>
                  <a:lnTo>
                    <a:pt x="0" y="55"/>
                  </a:lnTo>
                  <a:lnTo>
                    <a:pt x="0" y="0"/>
                  </a:lnTo>
                  <a:close/>
                  <a:moveTo>
                    <a:pt x="2" y="1"/>
                  </a:moveTo>
                  <a:lnTo>
                    <a:pt x="57" y="1"/>
                  </a:lnTo>
                  <a:lnTo>
                    <a:pt x="57" y="55"/>
                  </a:lnTo>
                  <a:lnTo>
                    <a:pt x="2" y="55"/>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2" name="Freeform 338"/>
            <p:cNvSpPr>
              <a:spLocks noEditPoints="1"/>
            </p:cNvSpPr>
            <p:nvPr/>
          </p:nvSpPr>
          <p:spPr bwMode="auto">
            <a:xfrm>
              <a:off x="767" y="1414"/>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4 h 54"/>
                <a:gd name="T12" fmla="*/ 55 w 55"/>
                <a:gd name="T13" fmla="*/ 4 h 54"/>
                <a:gd name="T14" fmla="*/ 55 w 55"/>
                <a:gd name="T15" fmla="*/ 54 h 54"/>
                <a:gd name="T16" fmla="*/ 2 w 55"/>
                <a:gd name="T17" fmla="*/ 54 h 54"/>
                <a:gd name="T18" fmla="*/ 2 w 55"/>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4"/>
                  </a:moveTo>
                  <a:lnTo>
                    <a:pt x="55" y="4"/>
                  </a:lnTo>
                  <a:lnTo>
                    <a:pt x="55" y="54"/>
                  </a:lnTo>
                  <a:lnTo>
                    <a:pt x="2" y="54"/>
                  </a:lnTo>
                  <a:lnTo>
                    <a:pt x="2"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3" name="Freeform 339"/>
            <p:cNvSpPr>
              <a:spLocks noEditPoints="1"/>
            </p:cNvSpPr>
            <p:nvPr/>
          </p:nvSpPr>
          <p:spPr bwMode="auto">
            <a:xfrm>
              <a:off x="769" y="1418"/>
              <a:ext cx="53" cy="50"/>
            </a:xfrm>
            <a:custGeom>
              <a:avLst/>
              <a:gdLst>
                <a:gd name="T0" fmla="*/ 0 w 53"/>
                <a:gd name="T1" fmla="*/ 0 h 50"/>
                <a:gd name="T2" fmla="*/ 53 w 53"/>
                <a:gd name="T3" fmla="*/ 0 h 50"/>
                <a:gd name="T4" fmla="*/ 53 w 53"/>
                <a:gd name="T5" fmla="*/ 50 h 50"/>
                <a:gd name="T6" fmla="*/ 0 w 53"/>
                <a:gd name="T7" fmla="*/ 50 h 50"/>
                <a:gd name="T8" fmla="*/ 0 w 53"/>
                <a:gd name="T9" fmla="*/ 0 h 50"/>
                <a:gd name="T10" fmla="*/ 3 w 53"/>
                <a:gd name="T11" fmla="*/ 2 h 50"/>
                <a:gd name="T12" fmla="*/ 53 w 53"/>
                <a:gd name="T13" fmla="*/ 2 h 50"/>
                <a:gd name="T14" fmla="*/ 53 w 53"/>
                <a:gd name="T15" fmla="*/ 50 h 50"/>
                <a:gd name="T16" fmla="*/ 3 w 53"/>
                <a:gd name="T17" fmla="*/ 50 h 50"/>
                <a:gd name="T18" fmla="*/ 3 w 53"/>
                <a:gd name="T19" fmla="*/ 2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0"/>
                <a:gd name="T32" fmla="*/ 53 w 5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0">
                  <a:moveTo>
                    <a:pt x="0" y="0"/>
                  </a:moveTo>
                  <a:lnTo>
                    <a:pt x="53" y="0"/>
                  </a:lnTo>
                  <a:lnTo>
                    <a:pt x="53" y="50"/>
                  </a:lnTo>
                  <a:lnTo>
                    <a:pt x="0" y="50"/>
                  </a:lnTo>
                  <a:lnTo>
                    <a:pt x="0" y="0"/>
                  </a:lnTo>
                  <a:close/>
                  <a:moveTo>
                    <a:pt x="3" y="2"/>
                  </a:moveTo>
                  <a:lnTo>
                    <a:pt x="53" y="2"/>
                  </a:lnTo>
                  <a:lnTo>
                    <a:pt x="53" y="50"/>
                  </a:lnTo>
                  <a:lnTo>
                    <a:pt x="3" y="50"/>
                  </a:lnTo>
                  <a:lnTo>
                    <a:pt x="3" y="2"/>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4" name="Freeform 340"/>
            <p:cNvSpPr>
              <a:spLocks noEditPoints="1"/>
            </p:cNvSpPr>
            <p:nvPr/>
          </p:nvSpPr>
          <p:spPr bwMode="auto">
            <a:xfrm>
              <a:off x="772" y="142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3 w 50"/>
                <a:gd name="T11" fmla="*/ 3 h 48"/>
                <a:gd name="T12" fmla="*/ 50 w 50"/>
                <a:gd name="T13" fmla="*/ 3 h 48"/>
                <a:gd name="T14" fmla="*/ 50 w 50"/>
                <a:gd name="T15" fmla="*/ 48 h 48"/>
                <a:gd name="T16" fmla="*/ 3 w 50"/>
                <a:gd name="T17" fmla="*/ 48 h 48"/>
                <a:gd name="T18" fmla="*/ 3 w 50"/>
                <a:gd name="T19" fmla="*/ 3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3" y="3"/>
                  </a:moveTo>
                  <a:lnTo>
                    <a:pt x="50" y="3"/>
                  </a:lnTo>
                  <a:lnTo>
                    <a:pt x="50" y="48"/>
                  </a:lnTo>
                  <a:lnTo>
                    <a:pt x="3" y="48"/>
                  </a:lnTo>
                  <a:lnTo>
                    <a:pt x="3" y="3"/>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5" name="Freeform 341"/>
            <p:cNvSpPr>
              <a:spLocks noEditPoints="1"/>
            </p:cNvSpPr>
            <p:nvPr/>
          </p:nvSpPr>
          <p:spPr bwMode="auto">
            <a:xfrm>
              <a:off x="775" y="1423"/>
              <a:ext cx="47" cy="45"/>
            </a:xfrm>
            <a:custGeom>
              <a:avLst/>
              <a:gdLst>
                <a:gd name="T0" fmla="*/ 0 w 47"/>
                <a:gd name="T1" fmla="*/ 0 h 45"/>
                <a:gd name="T2" fmla="*/ 47 w 47"/>
                <a:gd name="T3" fmla="*/ 0 h 45"/>
                <a:gd name="T4" fmla="*/ 47 w 47"/>
                <a:gd name="T5" fmla="*/ 45 h 45"/>
                <a:gd name="T6" fmla="*/ 0 w 47"/>
                <a:gd name="T7" fmla="*/ 45 h 45"/>
                <a:gd name="T8" fmla="*/ 0 w 47"/>
                <a:gd name="T9" fmla="*/ 0 h 45"/>
                <a:gd name="T10" fmla="*/ 2 w 47"/>
                <a:gd name="T11" fmla="*/ 2 h 45"/>
                <a:gd name="T12" fmla="*/ 47 w 47"/>
                <a:gd name="T13" fmla="*/ 2 h 45"/>
                <a:gd name="T14" fmla="*/ 47 w 47"/>
                <a:gd name="T15" fmla="*/ 45 h 45"/>
                <a:gd name="T16" fmla="*/ 2 w 47"/>
                <a:gd name="T17" fmla="*/ 45 h 45"/>
                <a:gd name="T18" fmla="*/ 2 w 4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2" y="2"/>
                  </a:moveTo>
                  <a:lnTo>
                    <a:pt x="47" y="2"/>
                  </a:lnTo>
                  <a:lnTo>
                    <a:pt x="47" y="45"/>
                  </a:lnTo>
                  <a:lnTo>
                    <a:pt x="2" y="45"/>
                  </a:lnTo>
                  <a:lnTo>
                    <a:pt x="2" y="2"/>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6" name="Freeform 342"/>
            <p:cNvSpPr>
              <a:spLocks noEditPoints="1"/>
            </p:cNvSpPr>
            <p:nvPr/>
          </p:nvSpPr>
          <p:spPr bwMode="auto">
            <a:xfrm>
              <a:off x="777" y="142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3 h 43"/>
                <a:gd name="T12" fmla="*/ 45 w 45"/>
                <a:gd name="T13" fmla="*/ 3 h 43"/>
                <a:gd name="T14" fmla="*/ 45 w 45"/>
                <a:gd name="T15" fmla="*/ 43 h 43"/>
                <a:gd name="T16" fmla="*/ 3 w 45"/>
                <a:gd name="T17" fmla="*/ 43 h 43"/>
                <a:gd name="T18" fmla="*/ 3 w 45"/>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3"/>
                  </a:moveTo>
                  <a:lnTo>
                    <a:pt x="45" y="3"/>
                  </a:lnTo>
                  <a:lnTo>
                    <a:pt x="45" y="43"/>
                  </a:lnTo>
                  <a:lnTo>
                    <a:pt x="3" y="43"/>
                  </a:lnTo>
                  <a:lnTo>
                    <a:pt x="3" y="3"/>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7" name="Freeform 343"/>
            <p:cNvSpPr>
              <a:spLocks noEditPoints="1"/>
            </p:cNvSpPr>
            <p:nvPr/>
          </p:nvSpPr>
          <p:spPr bwMode="auto">
            <a:xfrm>
              <a:off x="780" y="1428"/>
              <a:ext cx="42" cy="40"/>
            </a:xfrm>
            <a:custGeom>
              <a:avLst/>
              <a:gdLst>
                <a:gd name="T0" fmla="*/ 0 w 42"/>
                <a:gd name="T1" fmla="*/ 0 h 40"/>
                <a:gd name="T2" fmla="*/ 42 w 42"/>
                <a:gd name="T3" fmla="*/ 0 h 40"/>
                <a:gd name="T4" fmla="*/ 42 w 42"/>
                <a:gd name="T5" fmla="*/ 40 h 40"/>
                <a:gd name="T6" fmla="*/ 0 w 42"/>
                <a:gd name="T7" fmla="*/ 40 h 40"/>
                <a:gd name="T8" fmla="*/ 0 w 42"/>
                <a:gd name="T9" fmla="*/ 0 h 40"/>
                <a:gd name="T10" fmla="*/ 3 w 42"/>
                <a:gd name="T11" fmla="*/ 2 h 40"/>
                <a:gd name="T12" fmla="*/ 42 w 42"/>
                <a:gd name="T13" fmla="*/ 2 h 40"/>
                <a:gd name="T14" fmla="*/ 42 w 42"/>
                <a:gd name="T15" fmla="*/ 40 h 40"/>
                <a:gd name="T16" fmla="*/ 3 w 42"/>
                <a:gd name="T17" fmla="*/ 40 h 40"/>
                <a:gd name="T18" fmla="*/ 3 w 42"/>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3" y="2"/>
                  </a:moveTo>
                  <a:lnTo>
                    <a:pt x="42" y="2"/>
                  </a:lnTo>
                  <a:lnTo>
                    <a:pt x="42" y="40"/>
                  </a:lnTo>
                  <a:lnTo>
                    <a:pt x="3" y="4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8" name="Freeform 344"/>
            <p:cNvSpPr>
              <a:spLocks noEditPoints="1"/>
            </p:cNvSpPr>
            <p:nvPr/>
          </p:nvSpPr>
          <p:spPr bwMode="auto">
            <a:xfrm>
              <a:off x="783" y="1430"/>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3 h 38"/>
                <a:gd name="T12" fmla="*/ 39 w 39"/>
                <a:gd name="T13" fmla="*/ 3 h 38"/>
                <a:gd name="T14" fmla="*/ 39 w 39"/>
                <a:gd name="T15" fmla="*/ 38 h 38"/>
                <a:gd name="T16" fmla="*/ 2 w 39"/>
                <a:gd name="T17" fmla="*/ 38 h 38"/>
                <a:gd name="T18" fmla="*/ 2 w 3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3"/>
                  </a:moveTo>
                  <a:lnTo>
                    <a:pt x="39" y="3"/>
                  </a:lnTo>
                  <a:lnTo>
                    <a:pt x="39" y="38"/>
                  </a:lnTo>
                  <a:lnTo>
                    <a:pt x="2" y="38"/>
                  </a:lnTo>
                  <a:lnTo>
                    <a:pt x="2" y="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69" name="Freeform 345"/>
            <p:cNvSpPr>
              <a:spLocks noEditPoints="1"/>
            </p:cNvSpPr>
            <p:nvPr/>
          </p:nvSpPr>
          <p:spPr bwMode="auto">
            <a:xfrm>
              <a:off x="785" y="1433"/>
              <a:ext cx="37" cy="35"/>
            </a:xfrm>
            <a:custGeom>
              <a:avLst/>
              <a:gdLst>
                <a:gd name="T0" fmla="*/ 0 w 37"/>
                <a:gd name="T1" fmla="*/ 0 h 35"/>
                <a:gd name="T2" fmla="*/ 37 w 37"/>
                <a:gd name="T3" fmla="*/ 0 h 35"/>
                <a:gd name="T4" fmla="*/ 37 w 37"/>
                <a:gd name="T5" fmla="*/ 35 h 35"/>
                <a:gd name="T6" fmla="*/ 0 w 37"/>
                <a:gd name="T7" fmla="*/ 35 h 35"/>
                <a:gd name="T8" fmla="*/ 0 w 37"/>
                <a:gd name="T9" fmla="*/ 0 h 35"/>
                <a:gd name="T10" fmla="*/ 3 w 37"/>
                <a:gd name="T11" fmla="*/ 2 h 35"/>
                <a:gd name="T12" fmla="*/ 37 w 37"/>
                <a:gd name="T13" fmla="*/ 2 h 35"/>
                <a:gd name="T14" fmla="*/ 37 w 37"/>
                <a:gd name="T15" fmla="*/ 35 h 35"/>
                <a:gd name="T16" fmla="*/ 3 w 37"/>
                <a:gd name="T17" fmla="*/ 35 h 35"/>
                <a:gd name="T18" fmla="*/ 3 w 37"/>
                <a:gd name="T19" fmla="*/ 2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3" y="2"/>
                  </a:moveTo>
                  <a:lnTo>
                    <a:pt x="37" y="2"/>
                  </a:lnTo>
                  <a:lnTo>
                    <a:pt x="37" y="35"/>
                  </a:lnTo>
                  <a:lnTo>
                    <a:pt x="3" y="35"/>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0" name="Freeform 346"/>
            <p:cNvSpPr>
              <a:spLocks noEditPoints="1"/>
            </p:cNvSpPr>
            <p:nvPr/>
          </p:nvSpPr>
          <p:spPr bwMode="auto">
            <a:xfrm>
              <a:off x="788" y="143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3 w 34"/>
                <a:gd name="T11" fmla="*/ 2 h 33"/>
                <a:gd name="T12" fmla="*/ 34 w 34"/>
                <a:gd name="T13" fmla="*/ 2 h 33"/>
                <a:gd name="T14" fmla="*/ 34 w 34"/>
                <a:gd name="T15" fmla="*/ 33 h 33"/>
                <a:gd name="T16" fmla="*/ 3 w 34"/>
                <a:gd name="T17" fmla="*/ 33 h 33"/>
                <a:gd name="T18" fmla="*/ 3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3" y="2"/>
                  </a:moveTo>
                  <a:lnTo>
                    <a:pt x="34" y="2"/>
                  </a:lnTo>
                  <a:lnTo>
                    <a:pt x="34"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1" name="Freeform 347"/>
            <p:cNvSpPr>
              <a:spLocks noEditPoints="1"/>
            </p:cNvSpPr>
            <p:nvPr/>
          </p:nvSpPr>
          <p:spPr bwMode="auto">
            <a:xfrm>
              <a:off x="791" y="1437"/>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3 h 31"/>
                <a:gd name="T12" fmla="*/ 31 w 31"/>
                <a:gd name="T13" fmla="*/ 3 h 31"/>
                <a:gd name="T14" fmla="*/ 31 w 31"/>
                <a:gd name="T15" fmla="*/ 31 h 31"/>
                <a:gd name="T16" fmla="*/ 2 w 31"/>
                <a:gd name="T17" fmla="*/ 31 h 31"/>
                <a:gd name="T18" fmla="*/ 2 w 31"/>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3"/>
                  </a:moveTo>
                  <a:lnTo>
                    <a:pt x="31" y="3"/>
                  </a:lnTo>
                  <a:lnTo>
                    <a:pt x="31" y="31"/>
                  </a:lnTo>
                  <a:lnTo>
                    <a:pt x="2" y="31"/>
                  </a:lnTo>
                  <a:lnTo>
                    <a:pt x="2"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2" name="Freeform 348"/>
            <p:cNvSpPr>
              <a:spLocks noEditPoints="1"/>
            </p:cNvSpPr>
            <p:nvPr/>
          </p:nvSpPr>
          <p:spPr bwMode="auto">
            <a:xfrm>
              <a:off x="793" y="1440"/>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3 w 29"/>
                <a:gd name="T11" fmla="*/ 2 h 28"/>
                <a:gd name="T12" fmla="*/ 29 w 29"/>
                <a:gd name="T13" fmla="*/ 2 h 28"/>
                <a:gd name="T14" fmla="*/ 29 w 29"/>
                <a:gd name="T15" fmla="*/ 28 h 28"/>
                <a:gd name="T16" fmla="*/ 3 w 29"/>
                <a:gd name="T17" fmla="*/ 28 h 28"/>
                <a:gd name="T18" fmla="*/ 3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3" y="2"/>
                  </a:moveTo>
                  <a:lnTo>
                    <a:pt x="29" y="2"/>
                  </a:lnTo>
                  <a:lnTo>
                    <a:pt x="29" y="28"/>
                  </a:lnTo>
                  <a:lnTo>
                    <a:pt x="3" y="28"/>
                  </a:lnTo>
                  <a:lnTo>
                    <a:pt x="3"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3" name="Freeform 349"/>
            <p:cNvSpPr>
              <a:spLocks noEditPoints="1"/>
            </p:cNvSpPr>
            <p:nvPr/>
          </p:nvSpPr>
          <p:spPr bwMode="auto">
            <a:xfrm>
              <a:off x="796" y="144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3 h 26"/>
                <a:gd name="T12" fmla="*/ 26 w 26"/>
                <a:gd name="T13" fmla="*/ 3 h 26"/>
                <a:gd name="T14" fmla="*/ 26 w 26"/>
                <a:gd name="T15" fmla="*/ 26 h 26"/>
                <a:gd name="T16" fmla="*/ 3 w 26"/>
                <a:gd name="T17" fmla="*/ 26 h 26"/>
                <a:gd name="T18" fmla="*/ 3 w 26"/>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3"/>
                  </a:moveTo>
                  <a:lnTo>
                    <a:pt x="26" y="3"/>
                  </a:lnTo>
                  <a:lnTo>
                    <a:pt x="26" y="26"/>
                  </a:lnTo>
                  <a:lnTo>
                    <a:pt x="3" y="26"/>
                  </a:lnTo>
                  <a:lnTo>
                    <a:pt x="3" y="3"/>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4" name="Freeform 350"/>
            <p:cNvSpPr>
              <a:spLocks noEditPoints="1"/>
            </p:cNvSpPr>
            <p:nvPr/>
          </p:nvSpPr>
          <p:spPr bwMode="auto">
            <a:xfrm>
              <a:off x="799" y="1445"/>
              <a:ext cx="23" cy="23"/>
            </a:xfrm>
            <a:custGeom>
              <a:avLst/>
              <a:gdLst>
                <a:gd name="T0" fmla="*/ 0 w 23"/>
                <a:gd name="T1" fmla="*/ 0 h 23"/>
                <a:gd name="T2" fmla="*/ 23 w 23"/>
                <a:gd name="T3" fmla="*/ 0 h 23"/>
                <a:gd name="T4" fmla="*/ 23 w 23"/>
                <a:gd name="T5" fmla="*/ 23 h 23"/>
                <a:gd name="T6" fmla="*/ 0 w 23"/>
                <a:gd name="T7" fmla="*/ 23 h 23"/>
                <a:gd name="T8" fmla="*/ 0 w 23"/>
                <a:gd name="T9" fmla="*/ 0 h 23"/>
                <a:gd name="T10" fmla="*/ 2 w 23"/>
                <a:gd name="T11" fmla="*/ 2 h 23"/>
                <a:gd name="T12" fmla="*/ 23 w 23"/>
                <a:gd name="T13" fmla="*/ 2 h 23"/>
                <a:gd name="T14" fmla="*/ 23 w 23"/>
                <a:gd name="T15" fmla="*/ 23 h 23"/>
                <a:gd name="T16" fmla="*/ 2 w 23"/>
                <a:gd name="T17" fmla="*/ 23 h 23"/>
                <a:gd name="T18" fmla="*/ 2 w 23"/>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2" y="2"/>
                  </a:moveTo>
                  <a:lnTo>
                    <a:pt x="23" y="2"/>
                  </a:lnTo>
                  <a:lnTo>
                    <a:pt x="23" y="23"/>
                  </a:lnTo>
                  <a:lnTo>
                    <a:pt x="2" y="23"/>
                  </a:lnTo>
                  <a:lnTo>
                    <a:pt x="2" y="2"/>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5" name="Freeform 351"/>
            <p:cNvSpPr>
              <a:spLocks noEditPoints="1"/>
            </p:cNvSpPr>
            <p:nvPr/>
          </p:nvSpPr>
          <p:spPr bwMode="auto">
            <a:xfrm>
              <a:off x="801" y="144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4 h 21"/>
                <a:gd name="T12" fmla="*/ 21 w 21"/>
                <a:gd name="T13" fmla="*/ 4 h 21"/>
                <a:gd name="T14" fmla="*/ 21 w 21"/>
                <a:gd name="T15" fmla="*/ 21 h 21"/>
                <a:gd name="T16" fmla="*/ 3 w 21"/>
                <a:gd name="T17" fmla="*/ 21 h 21"/>
                <a:gd name="T18" fmla="*/ 3 w 21"/>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4"/>
                  </a:moveTo>
                  <a:lnTo>
                    <a:pt x="21" y="4"/>
                  </a:lnTo>
                  <a:lnTo>
                    <a:pt x="21"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6" name="Freeform 352"/>
            <p:cNvSpPr>
              <a:spLocks noEditPoints="1"/>
            </p:cNvSpPr>
            <p:nvPr/>
          </p:nvSpPr>
          <p:spPr bwMode="auto">
            <a:xfrm>
              <a:off x="804" y="145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2 w 18"/>
                <a:gd name="T11" fmla="*/ 1 h 17"/>
                <a:gd name="T12" fmla="*/ 18 w 18"/>
                <a:gd name="T13" fmla="*/ 1 h 17"/>
                <a:gd name="T14" fmla="*/ 18 w 18"/>
                <a:gd name="T15" fmla="*/ 17 h 17"/>
                <a:gd name="T16" fmla="*/ 2 w 18"/>
                <a:gd name="T17" fmla="*/ 17 h 17"/>
                <a:gd name="T18" fmla="*/ 2 w 18"/>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2" y="1"/>
                  </a:moveTo>
                  <a:lnTo>
                    <a:pt x="18" y="1"/>
                  </a:lnTo>
                  <a:lnTo>
                    <a:pt x="18" y="17"/>
                  </a:lnTo>
                  <a:lnTo>
                    <a:pt x="2" y="17"/>
                  </a:lnTo>
                  <a:lnTo>
                    <a:pt x="2"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7" name="Freeform 353"/>
            <p:cNvSpPr>
              <a:spLocks noEditPoints="1"/>
            </p:cNvSpPr>
            <p:nvPr/>
          </p:nvSpPr>
          <p:spPr bwMode="auto">
            <a:xfrm>
              <a:off x="806" y="145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4 h 16"/>
                <a:gd name="T12" fmla="*/ 16 w 16"/>
                <a:gd name="T13" fmla="*/ 4 h 16"/>
                <a:gd name="T14" fmla="*/ 16 w 16"/>
                <a:gd name="T15" fmla="*/ 16 h 16"/>
                <a:gd name="T16" fmla="*/ 3 w 16"/>
                <a:gd name="T17" fmla="*/ 16 h 16"/>
                <a:gd name="T18" fmla="*/ 3 w 1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4"/>
                  </a:moveTo>
                  <a:lnTo>
                    <a:pt x="16" y="4"/>
                  </a:lnTo>
                  <a:lnTo>
                    <a:pt x="16" y="16"/>
                  </a:lnTo>
                  <a:lnTo>
                    <a:pt x="3" y="16"/>
                  </a:lnTo>
                  <a:lnTo>
                    <a:pt x="3" y="4"/>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8" name="Freeform 354"/>
            <p:cNvSpPr>
              <a:spLocks noEditPoints="1"/>
            </p:cNvSpPr>
            <p:nvPr/>
          </p:nvSpPr>
          <p:spPr bwMode="auto">
            <a:xfrm>
              <a:off x="809" y="1456"/>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3 w 13"/>
                <a:gd name="T11" fmla="*/ 1 h 12"/>
                <a:gd name="T12" fmla="*/ 13 w 13"/>
                <a:gd name="T13" fmla="*/ 1 h 12"/>
                <a:gd name="T14" fmla="*/ 13 w 13"/>
                <a:gd name="T15" fmla="*/ 12 h 12"/>
                <a:gd name="T16" fmla="*/ 3 w 13"/>
                <a:gd name="T17" fmla="*/ 12 h 12"/>
                <a:gd name="T18" fmla="*/ 3 w 13"/>
                <a:gd name="T19" fmla="*/ 1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3" y="1"/>
                  </a:moveTo>
                  <a:lnTo>
                    <a:pt x="13" y="1"/>
                  </a:lnTo>
                  <a:lnTo>
                    <a:pt x="13" y="12"/>
                  </a:lnTo>
                  <a:lnTo>
                    <a:pt x="3" y="12"/>
                  </a:lnTo>
                  <a:lnTo>
                    <a:pt x="3" y="1"/>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79" name="Freeform 355"/>
            <p:cNvSpPr>
              <a:spLocks noEditPoints="1"/>
            </p:cNvSpPr>
            <p:nvPr/>
          </p:nvSpPr>
          <p:spPr bwMode="auto">
            <a:xfrm>
              <a:off x="812" y="1457"/>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4 h 11"/>
                <a:gd name="T12" fmla="*/ 10 w 10"/>
                <a:gd name="T13" fmla="*/ 4 h 11"/>
                <a:gd name="T14" fmla="*/ 10 w 10"/>
                <a:gd name="T15" fmla="*/ 11 h 11"/>
                <a:gd name="T16" fmla="*/ 2 w 10"/>
                <a:gd name="T17" fmla="*/ 11 h 11"/>
                <a:gd name="T18" fmla="*/ 2 w 10"/>
                <a:gd name="T19" fmla="*/ 4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4"/>
                  </a:moveTo>
                  <a:lnTo>
                    <a:pt x="10" y="4"/>
                  </a:lnTo>
                  <a:lnTo>
                    <a:pt x="10" y="11"/>
                  </a:lnTo>
                  <a:lnTo>
                    <a:pt x="2" y="11"/>
                  </a:lnTo>
                  <a:lnTo>
                    <a:pt x="2" y="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0" name="Freeform 356"/>
            <p:cNvSpPr>
              <a:spLocks noEditPoints="1"/>
            </p:cNvSpPr>
            <p:nvPr/>
          </p:nvSpPr>
          <p:spPr bwMode="auto">
            <a:xfrm>
              <a:off x="814" y="146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3 w 8"/>
                <a:gd name="T11" fmla="*/ 2 h 7"/>
                <a:gd name="T12" fmla="*/ 8 w 8"/>
                <a:gd name="T13" fmla="*/ 2 h 7"/>
                <a:gd name="T14" fmla="*/ 8 w 8"/>
                <a:gd name="T15" fmla="*/ 7 h 7"/>
                <a:gd name="T16" fmla="*/ 3 w 8"/>
                <a:gd name="T17" fmla="*/ 7 h 7"/>
                <a:gd name="T18" fmla="*/ 3 w 8"/>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3" y="2"/>
                  </a:moveTo>
                  <a:lnTo>
                    <a:pt x="8" y="2"/>
                  </a:lnTo>
                  <a:lnTo>
                    <a:pt x="8" y="7"/>
                  </a:lnTo>
                  <a:lnTo>
                    <a:pt x="3" y="7"/>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1" name="Freeform 357"/>
            <p:cNvSpPr>
              <a:spLocks noEditPoints="1"/>
            </p:cNvSpPr>
            <p:nvPr/>
          </p:nvSpPr>
          <p:spPr bwMode="auto">
            <a:xfrm>
              <a:off x="817" y="146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3 h 5"/>
                <a:gd name="T12" fmla="*/ 5 w 5"/>
                <a:gd name="T13" fmla="*/ 3 h 5"/>
                <a:gd name="T14" fmla="*/ 5 w 5"/>
                <a:gd name="T15" fmla="*/ 5 h 5"/>
                <a:gd name="T16" fmla="*/ 3 w 5"/>
                <a:gd name="T17" fmla="*/ 5 h 5"/>
                <a:gd name="T18" fmla="*/ 3 w 5"/>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3"/>
                  </a:moveTo>
                  <a:lnTo>
                    <a:pt x="5" y="3"/>
                  </a:lnTo>
                  <a:lnTo>
                    <a:pt x="5" y="5"/>
                  </a:lnTo>
                  <a:lnTo>
                    <a:pt x="3" y="5"/>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2" name="Freeform 358"/>
            <p:cNvSpPr>
              <a:spLocks noEditPoints="1"/>
            </p:cNvSpPr>
            <p:nvPr/>
          </p:nvSpPr>
          <p:spPr bwMode="auto">
            <a:xfrm>
              <a:off x="820" y="1466"/>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2 w 2"/>
                <a:gd name="T11" fmla="*/ 2 h 2"/>
                <a:gd name="T12" fmla="*/ 2 w 2"/>
                <a:gd name="T13" fmla="*/ 2 h 2"/>
                <a:gd name="T14" fmla="*/ 2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2" y="0"/>
                  </a:lnTo>
                  <a:lnTo>
                    <a:pt x="2" y="2"/>
                  </a:lnTo>
                  <a:lnTo>
                    <a:pt x="0" y="2"/>
                  </a:lnTo>
                  <a:lnTo>
                    <a:pt x="0" y="0"/>
                  </a:lnTo>
                  <a:close/>
                  <a:moveTo>
                    <a:pt x="2" y="2"/>
                  </a:move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3" name="Freeform 359"/>
            <p:cNvSpPr>
              <a:spLocks noEditPoints="1"/>
            </p:cNvSpPr>
            <p:nvPr/>
          </p:nvSpPr>
          <p:spPr bwMode="auto">
            <a:xfrm>
              <a:off x="822" y="146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4" name="Freeform 360"/>
            <p:cNvSpPr>
              <a:spLocks noEditPoints="1"/>
            </p:cNvSpPr>
            <p:nvPr/>
          </p:nvSpPr>
          <p:spPr bwMode="auto">
            <a:xfrm>
              <a:off x="747" y="1395"/>
              <a:ext cx="75" cy="73"/>
            </a:xfrm>
            <a:custGeom>
              <a:avLst/>
              <a:gdLst>
                <a:gd name="T0" fmla="*/ 5 w 75"/>
                <a:gd name="T1" fmla="*/ 66 h 73"/>
                <a:gd name="T2" fmla="*/ 5 w 75"/>
                <a:gd name="T3" fmla="*/ 7 h 73"/>
                <a:gd name="T4" fmla="*/ 69 w 75"/>
                <a:gd name="T5" fmla="*/ 7 h 73"/>
                <a:gd name="T6" fmla="*/ 69 w 75"/>
                <a:gd name="T7" fmla="*/ 66 h 73"/>
                <a:gd name="T8" fmla="*/ 5 w 75"/>
                <a:gd name="T9" fmla="*/ 66 h 73"/>
                <a:gd name="T10" fmla="*/ 2 w 75"/>
                <a:gd name="T11" fmla="*/ 69 h 73"/>
                <a:gd name="T12" fmla="*/ 73 w 75"/>
                <a:gd name="T13" fmla="*/ 69 h 73"/>
                <a:gd name="T14" fmla="*/ 73 w 75"/>
                <a:gd name="T15" fmla="*/ 4 h 73"/>
                <a:gd name="T16" fmla="*/ 75 w 75"/>
                <a:gd name="T17" fmla="*/ 4 h 73"/>
                <a:gd name="T18" fmla="*/ 75 w 75"/>
                <a:gd name="T19" fmla="*/ 0 h 73"/>
                <a:gd name="T20" fmla="*/ 0 w 75"/>
                <a:gd name="T21" fmla="*/ 0 h 73"/>
                <a:gd name="T22" fmla="*/ 0 w 75"/>
                <a:gd name="T23" fmla="*/ 73 h 73"/>
                <a:gd name="T24" fmla="*/ 2 w 75"/>
                <a:gd name="T25" fmla="*/ 73 h 73"/>
                <a:gd name="T26" fmla="*/ 2 w 75"/>
                <a:gd name="T27" fmla="*/ 69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3"/>
                <a:gd name="T44" fmla="*/ 75 w 75"/>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3">
                  <a:moveTo>
                    <a:pt x="5" y="66"/>
                  </a:moveTo>
                  <a:lnTo>
                    <a:pt x="5" y="7"/>
                  </a:lnTo>
                  <a:lnTo>
                    <a:pt x="69" y="7"/>
                  </a:lnTo>
                  <a:lnTo>
                    <a:pt x="69" y="66"/>
                  </a:lnTo>
                  <a:lnTo>
                    <a:pt x="5" y="66"/>
                  </a:lnTo>
                  <a:close/>
                  <a:moveTo>
                    <a:pt x="2" y="69"/>
                  </a:moveTo>
                  <a:lnTo>
                    <a:pt x="73" y="69"/>
                  </a:lnTo>
                  <a:lnTo>
                    <a:pt x="73" y="4"/>
                  </a:lnTo>
                  <a:lnTo>
                    <a:pt x="75" y="4"/>
                  </a:lnTo>
                  <a:lnTo>
                    <a:pt x="75" y="0"/>
                  </a:lnTo>
                  <a:lnTo>
                    <a:pt x="0" y="0"/>
                  </a:lnTo>
                  <a:lnTo>
                    <a:pt x="0" y="73"/>
                  </a:lnTo>
                  <a:lnTo>
                    <a:pt x="2" y="73"/>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5" name="Freeform 361"/>
            <p:cNvSpPr>
              <a:spLocks noEditPoints="1"/>
            </p:cNvSpPr>
            <p:nvPr/>
          </p:nvSpPr>
          <p:spPr bwMode="auto">
            <a:xfrm>
              <a:off x="747" y="1395"/>
              <a:ext cx="75" cy="73"/>
            </a:xfrm>
            <a:custGeom>
              <a:avLst/>
              <a:gdLst>
                <a:gd name="T0" fmla="*/ 0 w 75"/>
                <a:gd name="T1" fmla="*/ 0 h 73"/>
                <a:gd name="T2" fmla="*/ 75 w 75"/>
                <a:gd name="T3" fmla="*/ 0 h 73"/>
                <a:gd name="T4" fmla="*/ 75 w 75"/>
                <a:gd name="T5" fmla="*/ 73 h 73"/>
                <a:gd name="T6" fmla="*/ 0 w 75"/>
                <a:gd name="T7" fmla="*/ 73 h 73"/>
                <a:gd name="T8" fmla="*/ 0 w 75"/>
                <a:gd name="T9" fmla="*/ 0 h 73"/>
                <a:gd name="T10" fmla="*/ 2 w 75"/>
                <a:gd name="T11" fmla="*/ 2 h 73"/>
                <a:gd name="T12" fmla="*/ 75 w 75"/>
                <a:gd name="T13" fmla="*/ 2 h 73"/>
                <a:gd name="T14" fmla="*/ 75 w 75"/>
                <a:gd name="T15" fmla="*/ 73 h 73"/>
                <a:gd name="T16" fmla="*/ 2 w 75"/>
                <a:gd name="T17" fmla="*/ 73 h 73"/>
                <a:gd name="T18" fmla="*/ 2 w 75"/>
                <a:gd name="T19" fmla="*/ 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3"/>
                <a:gd name="T32" fmla="*/ 75 w 75"/>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3">
                  <a:moveTo>
                    <a:pt x="0" y="0"/>
                  </a:moveTo>
                  <a:lnTo>
                    <a:pt x="75" y="0"/>
                  </a:lnTo>
                  <a:lnTo>
                    <a:pt x="75" y="73"/>
                  </a:lnTo>
                  <a:lnTo>
                    <a:pt x="0" y="73"/>
                  </a:lnTo>
                  <a:lnTo>
                    <a:pt x="0" y="0"/>
                  </a:lnTo>
                  <a:close/>
                  <a:moveTo>
                    <a:pt x="2" y="2"/>
                  </a:moveTo>
                  <a:lnTo>
                    <a:pt x="75" y="2"/>
                  </a:lnTo>
                  <a:lnTo>
                    <a:pt x="75" y="73"/>
                  </a:lnTo>
                  <a:lnTo>
                    <a:pt x="2" y="7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6" name="Freeform 362"/>
            <p:cNvSpPr>
              <a:spLocks noEditPoints="1"/>
            </p:cNvSpPr>
            <p:nvPr/>
          </p:nvSpPr>
          <p:spPr bwMode="auto">
            <a:xfrm>
              <a:off x="749" y="139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7" name="Freeform 363"/>
            <p:cNvSpPr>
              <a:spLocks noEditPoints="1"/>
            </p:cNvSpPr>
            <p:nvPr/>
          </p:nvSpPr>
          <p:spPr bwMode="auto">
            <a:xfrm>
              <a:off x="752" y="139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3 h 69"/>
                <a:gd name="T12" fmla="*/ 70 w 70"/>
                <a:gd name="T13" fmla="*/ 3 h 69"/>
                <a:gd name="T14" fmla="*/ 70 w 70"/>
                <a:gd name="T15" fmla="*/ 69 h 69"/>
                <a:gd name="T16" fmla="*/ 3 w 70"/>
                <a:gd name="T17" fmla="*/ 69 h 69"/>
                <a:gd name="T18" fmla="*/ 3 w 70"/>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3"/>
                  </a:moveTo>
                  <a:lnTo>
                    <a:pt x="70" y="3"/>
                  </a:lnTo>
                  <a:lnTo>
                    <a:pt x="70" y="69"/>
                  </a:lnTo>
                  <a:lnTo>
                    <a:pt x="3" y="69"/>
                  </a:lnTo>
                  <a:lnTo>
                    <a:pt x="3" y="3"/>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8" name="Freeform 364"/>
            <p:cNvSpPr>
              <a:spLocks noEditPoints="1"/>
            </p:cNvSpPr>
            <p:nvPr/>
          </p:nvSpPr>
          <p:spPr bwMode="auto">
            <a:xfrm>
              <a:off x="755" y="1402"/>
              <a:ext cx="67" cy="66"/>
            </a:xfrm>
            <a:custGeom>
              <a:avLst/>
              <a:gdLst>
                <a:gd name="T0" fmla="*/ 0 w 67"/>
                <a:gd name="T1" fmla="*/ 0 h 66"/>
                <a:gd name="T2" fmla="*/ 67 w 67"/>
                <a:gd name="T3" fmla="*/ 0 h 66"/>
                <a:gd name="T4" fmla="*/ 67 w 67"/>
                <a:gd name="T5" fmla="*/ 66 h 66"/>
                <a:gd name="T6" fmla="*/ 0 w 67"/>
                <a:gd name="T7" fmla="*/ 66 h 66"/>
                <a:gd name="T8" fmla="*/ 0 w 67"/>
                <a:gd name="T9" fmla="*/ 0 h 66"/>
                <a:gd name="T10" fmla="*/ 2 w 67"/>
                <a:gd name="T11" fmla="*/ 2 h 66"/>
                <a:gd name="T12" fmla="*/ 67 w 67"/>
                <a:gd name="T13" fmla="*/ 2 h 66"/>
                <a:gd name="T14" fmla="*/ 67 w 67"/>
                <a:gd name="T15" fmla="*/ 66 h 66"/>
                <a:gd name="T16" fmla="*/ 2 w 67"/>
                <a:gd name="T17" fmla="*/ 66 h 66"/>
                <a:gd name="T18" fmla="*/ 2 w 6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6"/>
                <a:gd name="T32" fmla="*/ 67 w 67"/>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6">
                  <a:moveTo>
                    <a:pt x="0" y="0"/>
                  </a:moveTo>
                  <a:lnTo>
                    <a:pt x="67" y="0"/>
                  </a:lnTo>
                  <a:lnTo>
                    <a:pt x="67" y="66"/>
                  </a:lnTo>
                  <a:lnTo>
                    <a:pt x="0" y="66"/>
                  </a:lnTo>
                  <a:lnTo>
                    <a:pt x="0" y="0"/>
                  </a:lnTo>
                  <a:close/>
                  <a:moveTo>
                    <a:pt x="2" y="2"/>
                  </a:moveTo>
                  <a:lnTo>
                    <a:pt x="67" y="2"/>
                  </a:lnTo>
                  <a:lnTo>
                    <a:pt x="67" y="66"/>
                  </a:lnTo>
                  <a:lnTo>
                    <a:pt x="2" y="66"/>
                  </a:lnTo>
                  <a:lnTo>
                    <a:pt x="2" y="2"/>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89" name="Freeform 365"/>
            <p:cNvSpPr>
              <a:spLocks noEditPoints="1"/>
            </p:cNvSpPr>
            <p:nvPr/>
          </p:nvSpPr>
          <p:spPr bwMode="auto">
            <a:xfrm>
              <a:off x="757" y="140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4 h 64"/>
                <a:gd name="T12" fmla="*/ 65 w 65"/>
                <a:gd name="T13" fmla="*/ 4 h 64"/>
                <a:gd name="T14" fmla="*/ 65 w 65"/>
                <a:gd name="T15" fmla="*/ 64 h 64"/>
                <a:gd name="T16" fmla="*/ 3 w 65"/>
                <a:gd name="T17" fmla="*/ 64 h 64"/>
                <a:gd name="T18" fmla="*/ 3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4"/>
                  </a:moveTo>
                  <a:lnTo>
                    <a:pt x="65" y="4"/>
                  </a:lnTo>
                  <a:lnTo>
                    <a:pt x="65" y="64"/>
                  </a:lnTo>
                  <a:lnTo>
                    <a:pt x="3" y="64"/>
                  </a:lnTo>
                  <a:lnTo>
                    <a:pt x="3"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0" name="Freeform 366"/>
            <p:cNvSpPr>
              <a:spLocks noEditPoints="1"/>
            </p:cNvSpPr>
            <p:nvPr/>
          </p:nvSpPr>
          <p:spPr bwMode="auto">
            <a:xfrm>
              <a:off x="760" y="1408"/>
              <a:ext cx="62" cy="60"/>
            </a:xfrm>
            <a:custGeom>
              <a:avLst/>
              <a:gdLst>
                <a:gd name="T0" fmla="*/ 0 w 62"/>
                <a:gd name="T1" fmla="*/ 0 h 60"/>
                <a:gd name="T2" fmla="*/ 62 w 62"/>
                <a:gd name="T3" fmla="*/ 0 h 60"/>
                <a:gd name="T4" fmla="*/ 62 w 62"/>
                <a:gd name="T5" fmla="*/ 60 h 60"/>
                <a:gd name="T6" fmla="*/ 0 w 62"/>
                <a:gd name="T7" fmla="*/ 60 h 60"/>
                <a:gd name="T8" fmla="*/ 0 w 62"/>
                <a:gd name="T9" fmla="*/ 0 h 60"/>
                <a:gd name="T10" fmla="*/ 3 w 62"/>
                <a:gd name="T11" fmla="*/ 1 h 60"/>
                <a:gd name="T12" fmla="*/ 62 w 62"/>
                <a:gd name="T13" fmla="*/ 1 h 60"/>
                <a:gd name="T14" fmla="*/ 62 w 62"/>
                <a:gd name="T15" fmla="*/ 60 h 60"/>
                <a:gd name="T16" fmla="*/ 3 w 62"/>
                <a:gd name="T17" fmla="*/ 60 h 60"/>
                <a:gd name="T18" fmla="*/ 3 w 6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0"/>
                <a:gd name="T32" fmla="*/ 62 w 62"/>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0">
                  <a:moveTo>
                    <a:pt x="0" y="0"/>
                  </a:moveTo>
                  <a:lnTo>
                    <a:pt x="62" y="0"/>
                  </a:lnTo>
                  <a:lnTo>
                    <a:pt x="62" y="60"/>
                  </a:lnTo>
                  <a:lnTo>
                    <a:pt x="0" y="60"/>
                  </a:lnTo>
                  <a:lnTo>
                    <a:pt x="0" y="0"/>
                  </a:lnTo>
                  <a:close/>
                  <a:moveTo>
                    <a:pt x="3" y="1"/>
                  </a:moveTo>
                  <a:lnTo>
                    <a:pt x="62" y="1"/>
                  </a:lnTo>
                  <a:lnTo>
                    <a:pt x="62" y="60"/>
                  </a:lnTo>
                  <a:lnTo>
                    <a:pt x="3" y="60"/>
                  </a:lnTo>
                  <a:lnTo>
                    <a:pt x="3"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1" name="Freeform 367"/>
            <p:cNvSpPr>
              <a:spLocks noEditPoints="1"/>
            </p:cNvSpPr>
            <p:nvPr/>
          </p:nvSpPr>
          <p:spPr bwMode="auto">
            <a:xfrm>
              <a:off x="763" y="1409"/>
              <a:ext cx="59" cy="59"/>
            </a:xfrm>
            <a:custGeom>
              <a:avLst/>
              <a:gdLst>
                <a:gd name="T0" fmla="*/ 0 w 59"/>
                <a:gd name="T1" fmla="*/ 0 h 59"/>
                <a:gd name="T2" fmla="*/ 59 w 59"/>
                <a:gd name="T3" fmla="*/ 0 h 59"/>
                <a:gd name="T4" fmla="*/ 59 w 59"/>
                <a:gd name="T5" fmla="*/ 59 h 59"/>
                <a:gd name="T6" fmla="*/ 0 w 59"/>
                <a:gd name="T7" fmla="*/ 59 h 59"/>
                <a:gd name="T8" fmla="*/ 0 w 59"/>
                <a:gd name="T9" fmla="*/ 0 h 59"/>
                <a:gd name="T10" fmla="*/ 2 w 59"/>
                <a:gd name="T11" fmla="*/ 4 h 59"/>
                <a:gd name="T12" fmla="*/ 59 w 59"/>
                <a:gd name="T13" fmla="*/ 4 h 59"/>
                <a:gd name="T14" fmla="*/ 59 w 59"/>
                <a:gd name="T15" fmla="*/ 59 h 59"/>
                <a:gd name="T16" fmla="*/ 2 w 59"/>
                <a:gd name="T17" fmla="*/ 59 h 59"/>
                <a:gd name="T18" fmla="*/ 2 w 59"/>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0" y="0"/>
                  </a:moveTo>
                  <a:lnTo>
                    <a:pt x="59" y="0"/>
                  </a:lnTo>
                  <a:lnTo>
                    <a:pt x="59" y="59"/>
                  </a:lnTo>
                  <a:lnTo>
                    <a:pt x="0" y="59"/>
                  </a:lnTo>
                  <a:lnTo>
                    <a:pt x="0" y="0"/>
                  </a:lnTo>
                  <a:close/>
                  <a:moveTo>
                    <a:pt x="2" y="4"/>
                  </a:moveTo>
                  <a:lnTo>
                    <a:pt x="59" y="4"/>
                  </a:lnTo>
                  <a:lnTo>
                    <a:pt x="59"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2" name="Freeform 368"/>
            <p:cNvSpPr>
              <a:spLocks noEditPoints="1"/>
            </p:cNvSpPr>
            <p:nvPr/>
          </p:nvSpPr>
          <p:spPr bwMode="auto">
            <a:xfrm>
              <a:off x="765" y="1413"/>
              <a:ext cx="57" cy="55"/>
            </a:xfrm>
            <a:custGeom>
              <a:avLst/>
              <a:gdLst>
                <a:gd name="T0" fmla="*/ 0 w 57"/>
                <a:gd name="T1" fmla="*/ 0 h 55"/>
                <a:gd name="T2" fmla="*/ 57 w 57"/>
                <a:gd name="T3" fmla="*/ 0 h 55"/>
                <a:gd name="T4" fmla="*/ 57 w 57"/>
                <a:gd name="T5" fmla="*/ 55 h 55"/>
                <a:gd name="T6" fmla="*/ 0 w 57"/>
                <a:gd name="T7" fmla="*/ 55 h 55"/>
                <a:gd name="T8" fmla="*/ 0 w 57"/>
                <a:gd name="T9" fmla="*/ 0 h 55"/>
                <a:gd name="T10" fmla="*/ 2 w 57"/>
                <a:gd name="T11" fmla="*/ 1 h 55"/>
                <a:gd name="T12" fmla="*/ 57 w 57"/>
                <a:gd name="T13" fmla="*/ 1 h 55"/>
                <a:gd name="T14" fmla="*/ 57 w 57"/>
                <a:gd name="T15" fmla="*/ 55 h 55"/>
                <a:gd name="T16" fmla="*/ 2 w 57"/>
                <a:gd name="T17" fmla="*/ 55 h 55"/>
                <a:gd name="T18" fmla="*/ 2 w 57"/>
                <a:gd name="T19" fmla="*/ 1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5"/>
                <a:gd name="T32" fmla="*/ 57 w 57"/>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5">
                  <a:moveTo>
                    <a:pt x="0" y="0"/>
                  </a:moveTo>
                  <a:lnTo>
                    <a:pt x="57" y="0"/>
                  </a:lnTo>
                  <a:lnTo>
                    <a:pt x="57" y="55"/>
                  </a:lnTo>
                  <a:lnTo>
                    <a:pt x="0" y="55"/>
                  </a:lnTo>
                  <a:lnTo>
                    <a:pt x="0" y="0"/>
                  </a:lnTo>
                  <a:close/>
                  <a:moveTo>
                    <a:pt x="2" y="1"/>
                  </a:moveTo>
                  <a:lnTo>
                    <a:pt x="57" y="1"/>
                  </a:lnTo>
                  <a:lnTo>
                    <a:pt x="57" y="55"/>
                  </a:lnTo>
                  <a:lnTo>
                    <a:pt x="2" y="55"/>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3" name="Freeform 369"/>
            <p:cNvSpPr>
              <a:spLocks noEditPoints="1"/>
            </p:cNvSpPr>
            <p:nvPr/>
          </p:nvSpPr>
          <p:spPr bwMode="auto">
            <a:xfrm>
              <a:off x="767" y="1414"/>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4 h 54"/>
                <a:gd name="T12" fmla="*/ 55 w 55"/>
                <a:gd name="T13" fmla="*/ 4 h 54"/>
                <a:gd name="T14" fmla="*/ 55 w 55"/>
                <a:gd name="T15" fmla="*/ 54 h 54"/>
                <a:gd name="T16" fmla="*/ 2 w 55"/>
                <a:gd name="T17" fmla="*/ 54 h 54"/>
                <a:gd name="T18" fmla="*/ 2 w 55"/>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4"/>
                  </a:moveTo>
                  <a:lnTo>
                    <a:pt x="55" y="4"/>
                  </a:lnTo>
                  <a:lnTo>
                    <a:pt x="55" y="54"/>
                  </a:lnTo>
                  <a:lnTo>
                    <a:pt x="2" y="54"/>
                  </a:lnTo>
                  <a:lnTo>
                    <a:pt x="2"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4" name="Freeform 370"/>
            <p:cNvSpPr>
              <a:spLocks noEditPoints="1"/>
            </p:cNvSpPr>
            <p:nvPr/>
          </p:nvSpPr>
          <p:spPr bwMode="auto">
            <a:xfrm>
              <a:off x="769" y="1418"/>
              <a:ext cx="53" cy="50"/>
            </a:xfrm>
            <a:custGeom>
              <a:avLst/>
              <a:gdLst>
                <a:gd name="T0" fmla="*/ 0 w 53"/>
                <a:gd name="T1" fmla="*/ 0 h 50"/>
                <a:gd name="T2" fmla="*/ 53 w 53"/>
                <a:gd name="T3" fmla="*/ 0 h 50"/>
                <a:gd name="T4" fmla="*/ 53 w 53"/>
                <a:gd name="T5" fmla="*/ 50 h 50"/>
                <a:gd name="T6" fmla="*/ 0 w 53"/>
                <a:gd name="T7" fmla="*/ 50 h 50"/>
                <a:gd name="T8" fmla="*/ 0 w 53"/>
                <a:gd name="T9" fmla="*/ 0 h 50"/>
                <a:gd name="T10" fmla="*/ 3 w 53"/>
                <a:gd name="T11" fmla="*/ 2 h 50"/>
                <a:gd name="T12" fmla="*/ 53 w 53"/>
                <a:gd name="T13" fmla="*/ 2 h 50"/>
                <a:gd name="T14" fmla="*/ 53 w 53"/>
                <a:gd name="T15" fmla="*/ 50 h 50"/>
                <a:gd name="T16" fmla="*/ 3 w 53"/>
                <a:gd name="T17" fmla="*/ 50 h 50"/>
                <a:gd name="T18" fmla="*/ 3 w 53"/>
                <a:gd name="T19" fmla="*/ 2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0"/>
                <a:gd name="T32" fmla="*/ 53 w 5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0">
                  <a:moveTo>
                    <a:pt x="0" y="0"/>
                  </a:moveTo>
                  <a:lnTo>
                    <a:pt x="53" y="0"/>
                  </a:lnTo>
                  <a:lnTo>
                    <a:pt x="53" y="50"/>
                  </a:lnTo>
                  <a:lnTo>
                    <a:pt x="0" y="50"/>
                  </a:lnTo>
                  <a:lnTo>
                    <a:pt x="0" y="0"/>
                  </a:lnTo>
                  <a:close/>
                  <a:moveTo>
                    <a:pt x="3" y="2"/>
                  </a:moveTo>
                  <a:lnTo>
                    <a:pt x="53" y="2"/>
                  </a:lnTo>
                  <a:lnTo>
                    <a:pt x="53" y="50"/>
                  </a:lnTo>
                  <a:lnTo>
                    <a:pt x="3" y="50"/>
                  </a:lnTo>
                  <a:lnTo>
                    <a:pt x="3" y="2"/>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5" name="Freeform 371"/>
            <p:cNvSpPr>
              <a:spLocks noEditPoints="1"/>
            </p:cNvSpPr>
            <p:nvPr/>
          </p:nvSpPr>
          <p:spPr bwMode="auto">
            <a:xfrm>
              <a:off x="772" y="142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3 w 50"/>
                <a:gd name="T11" fmla="*/ 3 h 48"/>
                <a:gd name="T12" fmla="*/ 50 w 50"/>
                <a:gd name="T13" fmla="*/ 3 h 48"/>
                <a:gd name="T14" fmla="*/ 50 w 50"/>
                <a:gd name="T15" fmla="*/ 48 h 48"/>
                <a:gd name="T16" fmla="*/ 3 w 50"/>
                <a:gd name="T17" fmla="*/ 48 h 48"/>
                <a:gd name="T18" fmla="*/ 3 w 50"/>
                <a:gd name="T19" fmla="*/ 3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3" y="3"/>
                  </a:moveTo>
                  <a:lnTo>
                    <a:pt x="50" y="3"/>
                  </a:lnTo>
                  <a:lnTo>
                    <a:pt x="50" y="48"/>
                  </a:lnTo>
                  <a:lnTo>
                    <a:pt x="3" y="48"/>
                  </a:lnTo>
                  <a:lnTo>
                    <a:pt x="3" y="3"/>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6" name="Freeform 372"/>
            <p:cNvSpPr>
              <a:spLocks noEditPoints="1"/>
            </p:cNvSpPr>
            <p:nvPr/>
          </p:nvSpPr>
          <p:spPr bwMode="auto">
            <a:xfrm>
              <a:off x="775" y="1423"/>
              <a:ext cx="47" cy="45"/>
            </a:xfrm>
            <a:custGeom>
              <a:avLst/>
              <a:gdLst>
                <a:gd name="T0" fmla="*/ 0 w 47"/>
                <a:gd name="T1" fmla="*/ 0 h 45"/>
                <a:gd name="T2" fmla="*/ 47 w 47"/>
                <a:gd name="T3" fmla="*/ 0 h 45"/>
                <a:gd name="T4" fmla="*/ 47 w 47"/>
                <a:gd name="T5" fmla="*/ 45 h 45"/>
                <a:gd name="T6" fmla="*/ 0 w 47"/>
                <a:gd name="T7" fmla="*/ 45 h 45"/>
                <a:gd name="T8" fmla="*/ 0 w 47"/>
                <a:gd name="T9" fmla="*/ 0 h 45"/>
                <a:gd name="T10" fmla="*/ 2 w 47"/>
                <a:gd name="T11" fmla="*/ 2 h 45"/>
                <a:gd name="T12" fmla="*/ 47 w 47"/>
                <a:gd name="T13" fmla="*/ 2 h 45"/>
                <a:gd name="T14" fmla="*/ 47 w 47"/>
                <a:gd name="T15" fmla="*/ 45 h 45"/>
                <a:gd name="T16" fmla="*/ 2 w 47"/>
                <a:gd name="T17" fmla="*/ 45 h 45"/>
                <a:gd name="T18" fmla="*/ 2 w 4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2" y="2"/>
                  </a:moveTo>
                  <a:lnTo>
                    <a:pt x="47" y="2"/>
                  </a:lnTo>
                  <a:lnTo>
                    <a:pt x="47" y="45"/>
                  </a:lnTo>
                  <a:lnTo>
                    <a:pt x="2" y="45"/>
                  </a:lnTo>
                  <a:lnTo>
                    <a:pt x="2" y="2"/>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7" name="Freeform 373"/>
            <p:cNvSpPr>
              <a:spLocks noEditPoints="1"/>
            </p:cNvSpPr>
            <p:nvPr/>
          </p:nvSpPr>
          <p:spPr bwMode="auto">
            <a:xfrm>
              <a:off x="777" y="142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3 h 43"/>
                <a:gd name="T12" fmla="*/ 45 w 45"/>
                <a:gd name="T13" fmla="*/ 3 h 43"/>
                <a:gd name="T14" fmla="*/ 45 w 45"/>
                <a:gd name="T15" fmla="*/ 43 h 43"/>
                <a:gd name="T16" fmla="*/ 3 w 45"/>
                <a:gd name="T17" fmla="*/ 43 h 43"/>
                <a:gd name="T18" fmla="*/ 3 w 45"/>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3"/>
                  </a:moveTo>
                  <a:lnTo>
                    <a:pt x="45" y="3"/>
                  </a:lnTo>
                  <a:lnTo>
                    <a:pt x="45" y="43"/>
                  </a:lnTo>
                  <a:lnTo>
                    <a:pt x="3" y="43"/>
                  </a:lnTo>
                  <a:lnTo>
                    <a:pt x="3" y="3"/>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8" name="Freeform 374"/>
            <p:cNvSpPr>
              <a:spLocks noEditPoints="1"/>
            </p:cNvSpPr>
            <p:nvPr/>
          </p:nvSpPr>
          <p:spPr bwMode="auto">
            <a:xfrm>
              <a:off x="780" y="1428"/>
              <a:ext cx="42" cy="40"/>
            </a:xfrm>
            <a:custGeom>
              <a:avLst/>
              <a:gdLst>
                <a:gd name="T0" fmla="*/ 0 w 42"/>
                <a:gd name="T1" fmla="*/ 0 h 40"/>
                <a:gd name="T2" fmla="*/ 42 w 42"/>
                <a:gd name="T3" fmla="*/ 0 h 40"/>
                <a:gd name="T4" fmla="*/ 42 w 42"/>
                <a:gd name="T5" fmla="*/ 40 h 40"/>
                <a:gd name="T6" fmla="*/ 0 w 42"/>
                <a:gd name="T7" fmla="*/ 40 h 40"/>
                <a:gd name="T8" fmla="*/ 0 w 42"/>
                <a:gd name="T9" fmla="*/ 0 h 40"/>
                <a:gd name="T10" fmla="*/ 3 w 42"/>
                <a:gd name="T11" fmla="*/ 2 h 40"/>
                <a:gd name="T12" fmla="*/ 42 w 42"/>
                <a:gd name="T13" fmla="*/ 2 h 40"/>
                <a:gd name="T14" fmla="*/ 42 w 42"/>
                <a:gd name="T15" fmla="*/ 40 h 40"/>
                <a:gd name="T16" fmla="*/ 3 w 42"/>
                <a:gd name="T17" fmla="*/ 40 h 40"/>
                <a:gd name="T18" fmla="*/ 3 w 42"/>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3" y="2"/>
                  </a:moveTo>
                  <a:lnTo>
                    <a:pt x="42" y="2"/>
                  </a:lnTo>
                  <a:lnTo>
                    <a:pt x="42" y="40"/>
                  </a:lnTo>
                  <a:lnTo>
                    <a:pt x="3" y="4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999" name="Freeform 375"/>
            <p:cNvSpPr>
              <a:spLocks noEditPoints="1"/>
            </p:cNvSpPr>
            <p:nvPr/>
          </p:nvSpPr>
          <p:spPr bwMode="auto">
            <a:xfrm>
              <a:off x="783" y="1430"/>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3 h 38"/>
                <a:gd name="T12" fmla="*/ 39 w 39"/>
                <a:gd name="T13" fmla="*/ 3 h 38"/>
                <a:gd name="T14" fmla="*/ 39 w 39"/>
                <a:gd name="T15" fmla="*/ 38 h 38"/>
                <a:gd name="T16" fmla="*/ 2 w 39"/>
                <a:gd name="T17" fmla="*/ 38 h 38"/>
                <a:gd name="T18" fmla="*/ 2 w 3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3"/>
                  </a:moveTo>
                  <a:lnTo>
                    <a:pt x="39" y="3"/>
                  </a:lnTo>
                  <a:lnTo>
                    <a:pt x="39" y="38"/>
                  </a:lnTo>
                  <a:lnTo>
                    <a:pt x="2" y="38"/>
                  </a:lnTo>
                  <a:lnTo>
                    <a:pt x="2" y="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0" name="Freeform 376"/>
            <p:cNvSpPr>
              <a:spLocks noEditPoints="1"/>
            </p:cNvSpPr>
            <p:nvPr/>
          </p:nvSpPr>
          <p:spPr bwMode="auto">
            <a:xfrm>
              <a:off x="785" y="1433"/>
              <a:ext cx="37" cy="35"/>
            </a:xfrm>
            <a:custGeom>
              <a:avLst/>
              <a:gdLst>
                <a:gd name="T0" fmla="*/ 0 w 37"/>
                <a:gd name="T1" fmla="*/ 0 h 35"/>
                <a:gd name="T2" fmla="*/ 37 w 37"/>
                <a:gd name="T3" fmla="*/ 0 h 35"/>
                <a:gd name="T4" fmla="*/ 37 w 37"/>
                <a:gd name="T5" fmla="*/ 35 h 35"/>
                <a:gd name="T6" fmla="*/ 0 w 37"/>
                <a:gd name="T7" fmla="*/ 35 h 35"/>
                <a:gd name="T8" fmla="*/ 0 w 37"/>
                <a:gd name="T9" fmla="*/ 0 h 35"/>
                <a:gd name="T10" fmla="*/ 3 w 37"/>
                <a:gd name="T11" fmla="*/ 2 h 35"/>
                <a:gd name="T12" fmla="*/ 37 w 37"/>
                <a:gd name="T13" fmla="*/ 2 h 35"/>
                <a:gd name="T14" fmla="*/ 37 w 37"/>
                <a:gd name="T15" fmla="*/ 35 h 35"/>
                <a:gd name="T16" fmla="*/ 3 w 37"/>
                <a:gd name="T17" fmla="*/ 35 h 35"/>
                <a:gd name="T18" fmla="*/ 3 w 37"/>
                <a:gd name="T19" fmla="*/ 2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3" y="2"/>
                  </a:moveTo>
                  <a:lnTo>
                    <a:pt x="37" y="2"/>
                  </a:lnTo>
                  <a:lnTo>
                    <a:pt x="37" y="35"/>
                  </a:lnTo>
                  <a:lnTo>
                    <a:pt x="3" y="35"/>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1" name="Freeform 377"/>
            <p:cNvSpPr>
              <a:spLocks noEditPoints="1"/>
            </p:cNvSpPr>
            <p:nvPr/>
          </p:nvSpPr>
          <p:spPr bwMode="auto">
            <a:xfrm>
              <a:off x="788" y="143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3 w 34"/>
                <a:gd name="T11" fmla="*/ 2 h 33"/>
                <a:gd name="T12" fmla="*/ 34 w 34"/>
                <a:gd name="T13" fmla="*/ 2 h 33"/>
                <a:gd name="T14" fmla="*/ 34 w 34"/>
                <a:gd name="T15" fmla="*/ 33 h 33"/>
                <a:gd name="T16" fmla="*/ 3 w 34"/>
                <a:gd name="T17" fmla="*/ 33 h 33"/>
                <a:gd name="T18" fmla="*/ 3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3" y="2"/>
                  </a:moveTo>
                  <a:lnTo>
                    <a:pt x="34" y="2"/>
                  </a:lnTo>
                  <a:lnTo>
                    <a:pt x="34"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2" name="Freeform 378"/>
            <p:cNvSpPr>
              <a:spLocks noEditPoints="1"/>
            </p:cNvSpPr>
            <p:nvPr/>
          </p:nvSpPr>
          <p:spPr bwMode="auto">
            <a:xfrm>
              <a:off x="791" y="1437"/>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3 h 31"/>
                <a:gd name="T12" fmla="*/ 31 w 31"/>
                <a:gd name="T13" fmla="*/ 3 h 31"/>
                <a:gd name="T14" fmla="*/ 31 w 31"/>
                <a:gd name="T15" fmla="*/ 31 h 31"/>
                <a:gd name="T16" fmla="*/ 2 w 31"/>
                <a:gd name="T17" fmla="*/ 31 h 31"/>
                <a:gd name="T18" fmla="*/ 2 w 31"/>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3"/>
                  </a:moveTo>
                  <a:lnTo>
                    <a:pt x="31" y="3"/>
                  </a:lnTo>
                  <a:lnTo>
                    <a:pt x="31" y="31"/>
                  </a:lnTo>
                  <a:lnTo>
                    <a:pt x="2" y="31"/>
                  </a:lnTo>
                  <a:lnTo>
                    <a:pt x="2"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3" name="Freeform 379"/>
            <p:cNvSpPr>
              <a:spLocks noEditPoints="1"/>
            </p:cNvSpPr>
            <p:nvPr/>
          </p:nvSpPr>
          <p:spPr bwMode="auto">
            <a:xfrm>
              <a:off x="793" y="1440"/>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3 w 29"/>
                <a:gd name="T11" fmla="*/ 2 h 28"/>
                <a:gd name="T12" fmla="*/ 29 w 29"/>
                <a:gd name="T13" fmla="*/ 2 h 28"/>
                <a:gd name="T14" fmla="*/ 29 w 29"/>
                <a:gd name="T15" fmla="*/ 28 h 28"/>
                <a:gd name="T16" fmla="*/ 3 w 29"/>
                <a:gd name="T17" fmla="*/ 28 h 28"/>
                <a:gd name="T18" fmla="*/ 3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3" y="2"/>
                  </a:moveTo>
                  <a:lnTo>
                    <a:pt x="29" y="2"/>
                  </a:lnTo>
                  <a:lnTo>
                    <a:pt x="29" y="28"/>
                  </a:lnTo>
                  <a:lnTo>
                    <a:pt x="3" y="28"/>
                  </a:lnTo>
                  <a:lnTo>
                    <a:pt x="3"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4" name="Freeform 380"/>
            <p:cNvSpPr>
              <a:spLocks noEditPoints="1"/>
            </p:cNvSpPr>
            <p:nvPr/>
          </p:nvSpPr>
          <p:spPr bwMode="auto">
            <a:xfrm>
              <a:off x="796" y="144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3 h 26"/>
                <a:gd name="T12" fmla="*/ 26 w 26"/>
                <a:gd name="T13" fmla="*/ 3 h 26"/>
                <a:gd name="T14" fmla="*/ 26 w 26"/>
                <a:gd name="T15" fmla="*/ 26 h 26"/>
                <a:gd name="T16" fmla="*/ 3 w 26"/>
                <a:gd name="T17" fmla="*/ 26 h 26"/>
                <a:gd name="T18" fmla="*/ 3 w 26"/>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3"/>
                  </a:moveTo>
                  <a:lnTo>
                    <a:pt x="26" y="3"/>
                  </a:lnTo>
                  <a:lnTo>
                    <a:pt x="26" y="26"/>
                  </a:lnTo>
                  <a:lnTo>
                    <a:pt x="3" y="26"/>
                  </a:lnTo>
                  <a:lnTo>
                    <a:pt x="3" y="3"/>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5" name="Freeform 381"/>
            <p:cNvSpPr>
              <a:spLocks noEditPoints="1"/>
            </p:cNvSpPr>
            <p:nvPr/>
          </p:nvSpPr>
          <p:spPr bwMode="auto">
            <a:xfrm>
              <a:off x="799" y="1445"/>
              <a:ext cx="23" cy="23"/>
            </a:xfrm>
            <a:custGeom>
              <a:avLst/>
              <a:gdLst>
                <a:gd name="T0" fmla="*/ 0 w 23"/>
                <a:gd name="T1" fmla="*/ 0 h 23"/>
                <a:gd name="T2" fmla="*/ 23 w 23"/>
                <a:gd name="T3" fmla="*/ 0 h 23"/>
                <a:gd name="T4" fmla="*/ 23 w 23"/>
                <a:gd name="T5" fmla="*/ 23 h 23"/>
                <a:gd name="T6" fmla="*/ 0 w 23"/>
                <a:gd name="T7" fmla="*/ 23 h 23"/>
                <a:gd name="T8" fmla="*/ 0 w 23"/>
                <a:gd name="T9" fmla="*/ 0 h 23"/>
                <a:gd name="T10" fmla="*/ 2 w 23"/>
                <a:gd name="T11" fmla="*/ 2 h 23"/>
                <a:gd name="T12" fmla="*/ 23 w 23"/>
                <a:gd name="T13" fmla="*/ 2 h 23"/>
                <a:gd name="T14" fmla="*/ 23 w 23"/>
                <a:gd name="T15" fmla="*/ 23 h 23"/>
                <a:gd name="T16" fmla="*/ 2 w 23"/>
                <a:gd name="T17" fmla="*/ 23 h 23"/>
                <a:gd name="T18" fmla="*/ 2 w 23"/>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2" y="2"/>
                  </a:moveTo>
                  <a:lnTo>
                    <a:pt x="23" y="2"/>
                  </a:lnTo>
                  <a:lnTo>
                    <a:pt x="23" y="23"/>
                  </a:lnTo>
                  <a:lnTo>
                    <a:pt x="2" y="23"/>
                  </a:lnTo>
                  <a:lnTo>
                    <a:pt x="2" y="2"/>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6" name="Freeform 382"/>
            <p:cNvSpPr>
              <a:spLocks noEditPoints="1"/>
            </p:cNvSpPr>
            <p:nvPr/>
          </p:nvSpPr>
          <p:spPr bwMode="auto">
            <a:xfrm>
              <a:off x="801" y="144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4 h 21"/>
                <a:gd name="T12" fmla="*/ 21 w 21"/>
                <a:gd name="T13" fmla="*/ 4 h 21"/>
                <a:gd name="T14" fmla="*/ 21 w 21"/>
                <a:gd name="T15" fmla="*/ 21 h 21"/>
                <a:gd name="T16" fmla="*/ 3 w 21"/>
                <a:gd name="T17" fmla="*/ 21 h 21"/>
                <a:gd name="T18" fmla="*/ 3 w 21"/>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4"/>
                  </a:moveTo>
                  <a:lnTo>
                    <a:pt x="21" y="4"/>
                  </a:lnTo>
                  <a:lnTo>
                    <a:pt x="21"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7" name="Freeform 383"/>
            <p:cNvSpPr>
              <a:spLocks noEditPoints="1"/>
            </p:cNvSpPr>
            <p:nvPr/>
          </p:nvSpPr>
          <p:spPr bwMode="auto">
            <a:xfrm>
              <a:off x="804" y="145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2 w 18"/>
                <a:gd name="T11" fmla="*/ 1 h 17"/>
                <a:gd name="T12" fmla="*/ 18 w 18"/>
                <a:gd name="T13" fmla="*/ 1 h 17"/>
                <a:gd name="T14" fmla="*/ 18 w 18"/>
                <a:gd name="T15" fmla="*/ 17 h 17"/>
                <a:gd name="T16" fmla="*/ 2 w 18"/>
                <a:gd name="T17" fmla="*/ 17 h 17"/>
                <a:gd name="T18" fmla="*/ 2 w 18"/>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2" y="1"/>
                  </a:moveTo>
                  <a:lnTo>
                    <a:pt x="18" y="1"/>
                  </a:lnTo>
                  <a:lnTo>
                    <a:pt x="18" y="17"/>
                  </a:lnTo>
                  <a:lnTo>
                    <a:pt x="2" y="17"/>
                  </a:lnTo>
                  <a:lnTo>
                    <a:pt x="2"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8" name="Freeform 384"/>
            <p:cNvSpPr>
              <a:spLocks noEditPoints="1"/>
            </p:cNvSpPr>
            <p:nvPr/>
          </p:nvSpPr>
          <p:spPr bwMode="auto">
            <a:xfrm>
              <a:off x="806" y="145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4 h 16"/>
                <a:gd name="T12" fmla="*/ 16 w 16"/>
                <a:gd name="T13" fmla="*/ 4 h 16"/>
                <a:gd name="T14" fmla="*/ 16 w 16"/>
                <a:gd name="T15" fmla="*/ 16 h 16"/>
                <a:gd name="T16" fmla="*/ 3 w 16"/>
                <a:gd name="T17" fmla="*/ 16 h 16"/>
                <a:gd name="T18" fmla="*/ 3 w 1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4"/>
                  </a:moveTo>
                  <a:lnTo>
                    <a:pt x="16" y="4"/>
                  </a:lnTo>
                  <a:lnTo>
                    <a:pt x="16" y="16"/>
                  </a:lnTo>
                  <a:lnTo>
                    <a:pt x="3" y="16"/>
                  </a:lnTo>
                  <a:lnTo>
                    <a:pt x="3" y="4"/>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09" name="Freeform 385"/>
            <p:cNvSpPr>
              <a:spLocks noEditPoints="1"/>
            </p:cNvSpPr>
            <p:nvPr/>
          </p:nvSpPr>
          <p:spPr bwMode="auto">
            <a:xfrm>
              <a:off x="809" y="1456"/>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3 w 13"/>
                <a:gd name="T11" fmla="*/ 1 h 12"/>
                <a:gd name="T12" fmla="*/ 13 w 13"/>
                <a:gd name="T13" fmla="*/ 1 h 12"/>
                <a:gd name="T14" fmla="*/ 13 w 13"/>
                <a:gd name="T15" fmla="*/ 12 h 12"/>
                <a:gd name="T16" fmla="*/ 3 w 13"/>
                <a:gd name="T17" fmla="*/ 12 h 12"/>
                <a:gd name="T18" fmla="*/ 3 w 13"/>
                <a:gd name="T19" fmla="*/ 1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3" y="1"/>
                  </a:moveTo>
                  <a:lnTo>
                    <a:pt x="13" y="1"/>
                  </a:lnTo>
                  <a:lnTo>
                    <a:pt x="13" y="12"/>
                  </a:lnTo>
                  <a:lnTo>
                    <a:pt x="3" y="12"/>
                  </a:lnTo>
                  <a:lnTo>
                    <a:pt x="3" y="1"/>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0" name="Freeform 386"/>
            <p:cNvSpPr>
              <a:spLocks noEditPoints="1"/>
            </p:cNvSpPr>
            <p:nvPr/>
          </p:nvSpPr>
          <p:spPr bwMode="auto">
            <a:xfrm>
              <a:off x="812" y="1457"/>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4 h 11"/>
                <a:gd name="T12" fmla="*/ 10 w 10"/>
                <a:gd name="T13" fmla="*/ 4 h 11"/>
                <a:gd name="T14" fmla="*/ 10 w 10"/>
                <a:gd name="T15" fmla="*/ 11 h 11"/>
                <a:gd name="T16" fmla="*/ 2 w 10"/>
                <a:gd name="T17" fmla="*/ 11 h 11"/>
                <a:gd name="T18" fmla="*/ 2 w 10"/>
                <a:gd name="T19" fmla="*/ 4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4"/>
                  </a:moveTo>
                  <a:lnTo>
                    <a:pt x="10" y="4"/>
                  </a:lnTo>
                  <a:lnTo>
                    <a:pt x="10" y="11"/>
                  </a:lnTo>
                  <a:lnTo>
                    <a:pt x="2" y="11"/>
                  </a:lnTo>
                  <a:lnTo>
                    <a:pt x="2" y="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1" name="Freeform 387"/>
            <p:cNvSpPr>
              <a:spLocks noEditPoints="1"/>
            </p:cNvSpPr>
            <p:nvPr/>
          </p:nvSpPr>
          <p:spPr bwMode="auto">
            <a:xfrm>
              <a:off x="814" y="146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3 w 8"/>
                <a:gd name="T11" fmla="*/ 2 h 7"/>
                <a:gd name="T12" fmla="*/ 8 w 8"/>
                <a:gd name="T13" fmla="*/ 2 h 7"/>
                <a:gd name="T14" fmla="*/ 8 w 8"/>
                <a:gd name="T15" fmla="*/ 7 h 7"/>
                <a:gd name="T16" fmla="*/ 3 w 8"/>
                <a:gd name="T17" fmla="*/ 7 h 7"/>
                <a:gd name="T18" fmla="*/ 3 w 8"/>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3" y="2"/>
                  </a:moveTo>
                  <a:lnTo>
                    <a:pt x="8" y="2"/>
                  </a:lnTo>
                  <a:lnTo>
                    <a:pt x="8" y="7"/>
                  </a:lnTo>
                  <a:lnTo>
                    <a:pt x="3" y="7"/>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2" name="Freeform 388"/>
            <p:cNvSpPr>
              <a:spLocks noEditPoints="1"/>
            </p:cNvSpPr>
            <p:nvPr/>
          </p:nvSpPr>
          <p:spPr bwMode="auto">
            <a:xfrm>
              <a:off x="817" y="146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3 h 5"/>
                <a:gd name="T12" fmla="*/ 5 w 5"/>
                <a:gd name="T13" fmla="*/ 3 h 5"/>
                <a:gd name="T14" fmla="*/ 5 w 5"/>
                <a:gd name="T15" fmla="*/ 5 h 5"/>
                <a:gd name="T16" fmla="*/ 3 w 5"/>
                <a:gd name="T17" fmla="*/ 5 h 5"/>
                <a:gd name="T18" fmla="*/ 3 w 5"/>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3"/>
                  </a:moveTo>
                  <a:lnTo>
                    <a:pt x="5" y="3"/>
                  </a:lnTo>
                  <a:lnTo>
                    <a:pt x="5" y="5"/>
                  </a:lnTo>
                  <a:lnTo>
                    <a:pt x="3" y="5"/>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3" name="Freeform 389"/>
            <p:cNvSpPr>
              <a:spLocks noEditPoints="1"/>
            </p:cNvSpPr>
            <p:nvPr/>
          </p:nvSpPr>
          <p:spPr bwMode="auto">
            <a:xfrm>
              <a:off x="820" y="1466"/>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2 w 2"/>
                <a:gd name="T11" fmla="*/ 2 h 2"/>
                <a:gd name="T12" fmla="*/ 2 w 2"/>
                <a:gd name="T13" fmla="*/ 2 h 2"/>
                <a:gd name="T14" fmla="*/ 2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2" y="0"/>
                  </a:lnTo>
                  <a:lnTo>
                    <a:pt x="2" y="2"/>
                  </a:lnTo>
                  <a:lnTo>
                    <a:pt x="0" y="2"/>
                  </a:lnTo>
                  <a:lnTo>
                    <a:pt x="0" y="0"/>
                  </a:lnTo>
                  <a:close/>
                  <a:moveTo>
                    <a:pt x="2" y="2"/>
                  </a:move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4" name="Freeform 390"/>
            <p:cNvSpPr>
              <a:spLocks noEditPoints="1"/>
            </p:cNvSpPr>
            <p:nvPr/>
          </p:nvSpPr>
          <p:spPr bwMode="auto">
            <a:xfrm>
              <a:off x="822" y="146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5" name="Line 391"/>
            <p:cNvSpPr>
              <a:spLocks noChangeShapeType="1"/>
            </p:cNvSpPr>
            <p:nvPr/>
          </p:nvSpPr>
          <p:spPr bwMode="auto">
            <a:xfrm>
              <a:off x="763" y="1476"/>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016" name="Line 392"/>
            <p:cNvSpPr>
              <a:spLocks noChangeShapeType="1"/>
            </p:cNvSpPr>
            <p:nvPr/>
          </p:nvSpPr>
          <p:spPr bwMode="auto">
            <a:xfrm>
              <a:off x="752" y="1476"/>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017" name="Line 393"/>
            <p:cNvSpPr>
              <a:spLocks noChangeShapeType="1"/>
            </p:cNvSpPr>
            <p:nvPr/>
          </p:nvSpPr>
          <p:spPr bwMode="auto">
            <a:xfrm>
              <a:off x="738" y="1476"/>
              <a:ext cx="92"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018" name="Freeform 394"/>
            <p:cNvSpPr>
              <a:spLocks noEditPoints="1"/>
            </p:cNvSpPr>
            <p:nvPr/>
          </p:nvSpPr>
          <p:spPr bwMode="auto">
            <a:xfrm>
              <a:off x="809" y="1501"/>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11 w 11"/>
                <a:gd name="T13" fmla="*/ 0 h 5"/>
                <a:gd name="T14" fmla="*/ 11 w 11"/>
                <a:gd name="T15" fmla="*/ 1 h 5"/>
                <a:gd name="T16" fmla="*/ 0 w 11"/>
                <a:gd name="T17" fmla="*/ 1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5"/>
                <a:gd name="T32" fmla="*/ 11 w 1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5">
                  <a:moveTo>
                    <a:pt x="0" y="0"/>
                  </a:moveTo>
                  <a:lnTo>
                    <a:pt x="11" y="0"/>
                  </a:lnTo>
                  <a:lnTo>
                    <a:pt x="11" y="5"/>
                  </a:lnTo>
                  <a:lnTo>
                    <a:pt x="0" y="5"/>
                  </a:lnTo>
                  <a:lnTo>
                    <a:pt x="0" y="0"/>
                  </a:lnTo>
                  <a:close/>
                  <a:moveTo>
                    <a:pt x="0" y="0"/>
                  </a:moveTo>
                  <a:lnTo>
                    <a:pt x="11" y="0"/>
                  </a:lnTo>
                  <a:lnTo>
                    <a:pt x="11" y="1"/>
                  </a:lnTo>
                  <a:lnTo>
                    <a:pt x="0" y="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19" name="Freeform 395"/>
            <p:cNvSpPr>
              <a:spLocks noEditPoints="1"/>
            </p:cNvSpPr>
            <p:nvPr/>
          </p:nvSpPr>
          <p:spPr bwMode="auto">
            <a:xfrm>
              <a:off x="809" y="1501"/>
              <a:ext cx="11" cy="1"/>
            </a:xfrm>
            <a:custGeom>
              <a:avLst/>
              <a:gdLst>
                <a:gd name="T0" fmla="*/ 0 w 11"/>
                <a:gd name="T1" fmla="*/ 0 h 1"/>
                <a:gd name="T2" fmla="*/ 11 w 11"/>
                <a:gd name="T3" fmla="*/ 0 h 1"/>
                <a:gd name="T4" fmla="*/ 11 w 11"/>
                <a:gd name="T5" fmla="*/ 1 h 1"/>
                <a:gd name="T6" fmla="*/ 0 w 11"/>
                <a:gd name="T7" fmla="*/ 1 h 1"/>
                <a:gd name="T8" fmla="*/ 0 w 11"/>
                <a:gd name="T9" fmla="*/ 0 h 1"/>
                <a:gd name="T10" fmla="*/ 0 w 11"/>
                <a:gd name="T11" fmla="*/ 0 h 1"/>
                <a:gd name="T12" fmla="*/ 11 w 11"/>
                <a:gd name="T13" fmla="*/ 0 h 1"/>
                <a:gd name="T14" fmla="*/ 11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11" y="0"/>
                  </a:lnTo>
                  <a:lnTo>
                    <a:pt x="11" y="1"/>
                  </a:lnTo>
                  <a:lnTo>
                    <a:pt x="0" y="1"/>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20" name="Rectangle 396"/>
            <p:cNvSpPr>
              <a:spLocks noChangeArrowheads="1"/>
            </p:cNvSpPr>
            <p:nvPr/>
          </p:nvSpPr>
          <p:spPr bwMode="auto">
            <a:xfrm>
              <a:off x="809" y="1501"/>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5021" name="Freeform 397"/>
            <p:cNvSpPr>
              <a:spLocks noEditPoints="1"/>
            </p:cNvSpPr>
            <p:nvPr/>
          </p:nvSpPr>
          <p:spPr bwMode="auto">
            <a:xfrm>
              <a:off x="809" y="1501"/>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11 w 11"/>
                <a:gd name="T13" fmla="*/ 0 h 5"/>
                <a:gd name="T14" fmla="*/ 11 w 11"/>
                <a:gd name="T15" fmla="*/ 1 h 5"/>
                <a:gd name="T16" fmla="*/ 0 w 11"/>
                <a:gd name="T17" fmla="*/ 1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5"/>
                <a:gd name="T32" fmla="*/ 11 w 1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5">
                  <a:moveTo>
                    <a:pt x="0" y="0"/>
                  </a:moveTo>
                  <a:lnTo>
                    <a:pt x="11" y="0"/>
                  </a:lnTo>
                  <a:lnTo>
                    <a:pt x="11" y="5"/>
                  </a:lnTo>
                  <a:lnTo>
                    <a:pt x="0" y="5"/>
                  </a:lnTo>
                  <a:lnTo>
                    <a:pt x="0" y="0"/>
                  </a:lnTo>
                  <a:close/>
                  <a:moveTo>
                    <a:pt x="0" y="0"/>
                  </a:moveTo>
                  <a:lnTo>
                    <a:pt x="11" y="0"/>
                  </a:lnTo>
                  <a:lnTo>
                    <a:pt x="11" y="1"/>
                  </a:lnTo>
                  <a:lnTo>
                    <a:pt x="0" y="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022" name="Freeform 398"/>
            <p:cNvSpPr>
              <a:spLocks noEditPoints="1"/>
            </p:cNvSpPr>
            <p:nvPr/>
          </p:nvSpPr>
          <p:spPr bwMode="auto">
            <a:xfrm>
              <a:off x="809" y="1501"/>
              <a:ext cx="11" cy="1"/>
            </a:xfrm>
            <a:custGeom>
              <a:avLst/>
              <a:gdLst>
                <a:gd name="T0" fmla="*/ 0 w 11"/>
                <a:gd name="T1" fmla="*/ 0 h 1"/>
                <a:gd name="T2" fmla="*/ 11 w 11"/>
                <a:gd name="T3" fmla="*/ 0 h 1"/>
                <a:gd name="T4" fmla="*/ 11 w 11"/>
                <a:gd name="T5" fmla="*/ 1 h 1"/>
                <a:gd name="T6" fmla="*/ 0 w 11"/>
                <a:gd name="T7" fmla="*/ 1 h 1"/>
                <a:gd name="T8" fmla="*/ 0 w 11"/>
                <a:gd name="T9" fmla="*/ 0 h 1"/>
                <a:gd name="T10" fmla="*/ 0 w 11"/>
                <a:gd name="T11" fmla="*/ 0 h 1"/>
                <a:gd name="T12" fmla="*/ 11 w 11"/>
                <a:gd name="T13" fmla="*/ 0 h 1"/>
                <a:gd name="T14" fmla="*/ 11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11" y="0"/>
                  </a:lnTo>
                  <a:lnTo>
                    <a:pt x="11" y="1"/>
                  </a:lnTo>
                  <a:lnTo>
                    <a:pt x="0" y="1"/>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3928" name="Group 399"/>
          <p:cNvGrpSpPr/>
          <p:nvPr/>
        </p:nvGrpSpPr>
        <p:grpSpPr bwMode="auto">
          <a:xfrm>
            <a:off x="1495425" y="2692400"/>
            <a:ext cx="1539875" cy="1004888"/>
            <a:chOff x="688" y="1091"/>
            <a:chExt cx="970" cy="633"/>
          </a:xfrm>
        </p:grpSpPr>
        <p:sp>
          <p:nvSpPr>
            <p:cNvPr id="74623" name="Line 400"/>
            <p:cNvSpPr>
              <a:spLocks noChangeShapeType="1"/>
            </p:cNvSpPr>
            <p:nvPr/>
          </p:nvSpPr>
          <p:spPr bwMode="auto">
            <a:xfrm>
              <a:off x="784" y="1466"/>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24" name="Freeform 401"/>
            <p:cNvSpPr>
              <a:spLocks noEditPoints="1"/>
            </p:cNvSpPr>
            <p:nvPr/>
          </p:nvSpPr>
          <p:spPr bwMode="auto">
            <a:xfrm>
              <a:off x="726" y="1495"/>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2 w 14"/>
                <a:gd name="T11" fmla="*/ 0 h 11"/>
                <a:gd name="T12" fmla="*/ 12 w 14"/>
                <a:gd name="T13" fmla="*/ 0 h 11"/>
                <a:gd name="T14" fmla="*/ 12 w 14"/>
                <a:gd name="T15" fmla="*/ 11 h 11"/>
                <a:gd name="T16" fmla="*/ 2 w 14"/>
                <a:gd name="T17" fmla="*/ 11 h 11"/>
                <a:gd name="T18" fmla="*/ 2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2" y="0"/>
                  </a:moveTo>
                  <a:lnTo>
                    <a:pt x="12" y="0"/>
                  </a:lnTo>
                  <a:lnTo>
                    <a:pt x="12" y="11"/>
                  </a:lnTo>
                  <a:lnTo>
                    <a:pt x="2" y="11"/>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5" name="Freeform 402"/>
            <p:cNvSpPr>
              <a:spLocks noEditPoints="1"/>
            </p:cNvSpPr>
            <p:nvPr/>
          </p:nvSpPr>
          <p:spPr bwMode="auto">
            <a:xfrm>
              <a:off x="728" y="1495"/>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3 w 10"/>
                <a:gd name="T11" fmla="*/ 0 h 11"/>
                <a:gd name="T12" fmla="*/ 8 w 10"/>
                <a:gd name="T13" fmla="*/ 0 h 11"/>
                <a:gd name="T14" fmla="*/ 8 w 10"/>
                <a:gd name="T15" fmla="*/ 11 h 11"/>
                <a:gd name="T16" fmla="*/ 3 w 10"/>
                <a:gd name="T17" fmla="*/ 11 h 11"/>
                <a:gd name="T18" fmla="*/ 3 w 10"/>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3" y="0"/>
                  </a:moveTo>
                  <a:lnTo>
                    <a:pt x="8" y="0"/>
                  </a:lnTo>
                  <a:lnTo>
                    <a:pt x="8" y="11"/>
                  </a:lnTo>
                  <a:lnTo>
                    <a:pt x="3" y="11"/>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6" name="Freeform 403"/>
            <p:cNvSpPr>
              <a:spLocks noEditPoints="1"/>
            </p:cNvSpPr>
            <p:nvPr/>
          </p:nvSpPr>
          <p:spPr bwMode="auto">
            <a:xfrm>
              <a:off x="731" y="1495"/>
              <a:ext cx="5" cy="11"/>
            </a:xfrm>
            <a:custGeom>
              <a:avLst/>
              <a:gdLst>
                <a:gd name="T0" fmla="*/ 0 w 5"/>
                <a:gd name="T1" fmla="*/ 0 h 11"/>
                <a:gd name="T2" fmla="*/ 5 w 5"/>
                <a:gd name="T3" fmla="*/ 0 h 11"/>
                <a:gd name="T4" fmla="*/ 5 w 5"/>
                <a:gd name="T5" fmla="*/ 11 h 11"/>
                <a:gd name="T6" fmla="*/ 0 w 5"/>
                <a:gd name="T7" fmla="*/ 11 h 11"/>
                <a:gd name="T8" fmla="*/ 0 w 5"/>
                <a:gd name="T9" fmla="*/ 0 h 11"/>
                <a:gd name="T10" fmla="*/ 3 w 5"/>
                <a:gd name="T11" fmla="*/ 0 h 11"/>
                <a:gd name="T12" fmla="*/ 3 w 5"/>
                <a:gd name="T13" fmla="*/ 0 h 11"/>
                <a:gd name="T14" fmla="*/ 3 w 5"/>
                <a:gd name="T15" fmla="*/ 11 h 11"/>
                <a:gd name="T16" fmla="*/ 3 w 5"/>
                <a:gd name="T17" fmla="*/ 11 h 11"/>
                <a:gd name="T18" fmla="*/ 3 w 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1"/>
                <a:gd name="T32" fmla="*/ 5 w 5"/>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1">
                  <a:moveTo>
                    <a:pt x="0" y="0"/>
                  </a:moveTo>
                  <a:lnTo>
                    <a:pt x="5" y="0"/>
                  </a:lnTo>
                  <a:lnTo>
                    <a:pt x="5"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7" name="Freeform 404"/>
            <p:cNvSpPr>
              <a:spLocks noEditPoints="1"/>
            </p:cNvSpPr>
            <p:nvPr/>
          </p:nvSpPr>
          <p:spPr bwMode="auto">
            <a:xfrm>
              <a:off x="734" y="1495"/>
              <a:ext cx="1" cy="11"/>
            </a:xfrm>
            <a:custGeom>
              <a:avLst/>
              <a:gdLst>
                <a:gd name="T0" fmla="*/ 0 w 1"/>
                <a:gd name="T1" fmla="*/ 0 h 11"/>
                <a:gd name="T2" fmla="*/ 0 w 1"/>
                <a:gd name="T3" fmla="*/ 0 h 11"/>
                <a:gd name="T4" fmla="*/ 0 w 1"/>
                <a:gd name="T5" fmla="*/ 11 h 11"/>
                <a:gd name="T6" fmla="*/ 0 w 1"/>
                <a:gd name="T7" fmla="*/ 11 h 11"/>
                <a:gd name="T8" fmla="*/ 0 w 1"/>
                <a:gd name="T9" fmla="*/ 0 h 11"/>
                <a:gd name="T10" fmla="*/ 0 w 1"/>
                <a:gd name="T11" fmla="*/ 0 h 11"/>
                <a:gd name="T12" fmla="*/ 0 w 1"/>
                <a:gd name="T13" fmla="*/ 0 h 11"/>
                <a:gd name="T14" fmla="*/ 0 w 1"/>
                <a:gd name="T15" fmla="*/ 11 h 11"/>
                <a:gd name="T16" fmla="*/ 0 w 1"/>
                <a:gd name="T17" fmla="*/ 11 h 11"/>
                <a:gd name="T18" fmla="*/ 0 w 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1"/>
                <a:gd name="T32" fmla="*/ 1 w 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8" name="Rectangle 405"/>
            <p:cNvSpPr>
              <a:spLocks noChangeArrowheads="1"/>
            </p:cNvSpPr>
            <p:nvPr/>
          </p:nvSpPr>
          <p:spPr bwMode="auto">
            <a:xfrm>
              <a:off x="726" y="1495"/>
              <a:ext cx="1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629" name="Freeform 406"/>
            <p:cNvSpPr>
              <a:spLocks noEditPoints="1"/>
            </p:cNvSpPr>
            <p:nvPr/>
          </p:nvSpPr>
          <p:spPr bwMode="auto">
            <a:xfrm>
              <a:off x="726" y="1495"/>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2 w 14"/>
                <a:gd name="T11" fmla="*/ 0 h 11"/>
                <a:gd name="T12" fmla="*/ 12 w 14"/>
                <a:gd name="T13" fmla="*/ 0 h 11"/>
                <a:gd name="T14" fmla="*/ 12 w 14"/>
                <a:gd name="T15" fmla="*/ 11 h 11"/>
                <a:gd name="T16" fmla="*/ 2 w 14"/>
                <a:gd name="T17" fmla="*/ 11 h 11"/>
                <a:gd name="T18" fmla="*/ 2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2" y="0"/>
                  </a:moveTo>
                  <a:lnTo>
                    <a:pt x="12" y="0"/>
                  </a:lnTo>
                  <a:lnTo>
                    <a:pt x="12" y="11"/>
                  </a:lnTo>
                  <a:lnTo>
                    <a:pt x="2" y="11"/>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0" name="Freeform 407"/>
            <p:cNvSpPr>
              <a:spLocks noEditPoints="1"/>
            </p:cNvSpPr>
            <p:nvPr/>
          </p:nvSpPr>
          <p:spPr bwMode="auto">
            <a:xfrm>
              <a:off x="728" y="1495"/>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3 w 10"/>
                <a:gd name="T11" fmla="*/ 0 h 11"/>
                <a:gd name="T12" fmla="*/ 8 w 10"/>
                <a:gd name="T13" fmla="*/ 0 h 11"/>
                <a:gd name="T14" fmla="*/ 8 w 10"/>
                <a:gd name="T15" fmla="*/ 11 h 11"/>
                <a:gd name="T16" fmla="*/ 3 w 10"/>
                <a:gd name="T17" fmla="*/ 11 h 11"/>
                <a:gd name="T18" fmla="*/ 3 w 10"/>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3" y="0"/>
                  </a:moveTo>
                  <a:lnTo>
                    <a:pt x="8" y="0"/>
                  </a:lnTo>
                  <a:lnTo>
                    <a:pt x="8" y="11"/>
                  </a:lnTo>
                  <a:lnTo>
                    <a:pt x="3" y="11"/>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1" name="Freeform 408"/>
            <p:cNvSpPr>
              <a:spLocks noEditPoints="1"/>
            </p:cNvSpPr>
            <p:nvPr/>
          </p:nvSpPr>
          <p:spPr bwMode="auto">
            <a:xfrm>
              <a:off x="731" y="1495"/>
              <a:ext cx="5" cy="11"/>
            </a:xfrm>
            <a:custGeom>
              <a:avLst/>
              <a:gdLst>
                <a:gd name="T0" fmla="*/ 0 w 5"/>
                <a:gd name="T1" fmla="*/ 0 h 11"/>
                <a:gd name="T2" fmla="*/ 5 w 5"/>
                <a:gd name="T3" fmla="*/ 0 h 11"/>
                <a:gd name="T4" fmla="*/ 5 w 5"/>
                <a:gd name="T5" fmla="*/ 11 h 11"/>
                <a:gd name="T6" fmla="*/ 0 w 5"/>
                <a:gd name="T7" fmla="*/ 11 h 11"/>
                <a:gd name="T8" fmla="*/ 0 w 5"/>
                <a:gd name="T9" fmla="*/ 0 h 11"/>
                <a:gd name="T10" fmla="*/ 3 w 5"/>
                <a:gd name="T11" fmla="*/ 0 h 11"/>
                <a:gd name="T12" fmla="*/ 3 w 5"/>
                <a:gd name="T13" fmla="*/ 0 h 11"/>
                <a:gd name="T14" fmla="*/ 3 w 5"/>
                <a:gd name="T15" fmla="*/ 11 h 11"/>
                <a:gd name="T16" fmla="*/ 3 w 5"/>
                <a:gd name="T17" fmla="*/ 11 h 11"/>
                <a:gd name="T18" fmla="*/ 3 w 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1"/>
                <a:gd name="T32" fmla="*/ 5 w 5"/>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1">
                  <a:moveTo>
                    <a:pt x="0" y="0"/>
                  </a:moveTo>
                  <a:lnTo>
                    <a:pt x="5" y="0"/>
                  </a:lnTo>
                  <a:lnTo>
                    <a:pt x="5"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2" name="Freeform 409"/>
            <p:cNvSpPr>
              <a:spLocks noEditPoints="1"/>
            </p:cNvSpPr>
            <p:nvPr/>
          </p:nvSpPr>
          <p:spPr bwMode="auto">
            <a:xfrm>
              <a:off x="734" y="1495"/>
              <a:ext cx="1" cy="11"/>
            </a:xfrm>
            <a:custGeom>
              <a:avLst/>
              <a:gdLst>
                <a:gd name="T0" fmla="*/ 0 w 1"/>
                <a:gd name="T1" fmla="*/ 0 h 11"/>
                <a:gd name="T2" fmla="*/ 0 w 1"/>
                <a:gd name="T3" fmla="*/ 0 h 11"/>
                <a:gd name="T4" fmla="*/ 0 w 1"/>
                <a:gd name="T5" fmla="*/ 11 h 11"/>
                <a:gd name="T6" fmla="*/ 0 w 1"/>
                <a:gd name="T7" fmla="*/ 11 h 11"/>
                <a:gd name="T8" fmla="*/ 0 w 1"/>
                <a:gd name="T9" fmla="*/ 0 h 11"/>
                <a:gd name="T10" fmla="*/ 0 w 1"/>
                <a:gd name="T11" fmla="*/ 0 h 11"/>
                <a:gd name="T12" fmla="*/ 0 w 1"/>
                <a:gd name="T13" fmla="*/ 0 h 11"/>
                <a:gd name="T14" fmla="*/ 0 w 1"/>
                <a:gd name="T15" fmla="*/ 11 h 11"/>
                <a:gd name="T16" fmla="*/ 0 w 1"/>
                <a:gd name="T17" fmla="*/ 11 h 11"/>
                <a:gd name="T18" fmla="*/ 0 w 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1"/>
                <a:gd name="T32" fmla="*/ 1 w 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3" name="Freeform 410"/>
            <p:cNvSpPr/>
            <p:nvPr/>
          </p:nvSpPr>
          <p:spPr bwMode="auto">
            <a:xfrm>
              <a:off x="722" y="1365"/>
              <a:ext cx="140" cy="182"/>
            </a:xfrm>
            <a:custGeom>
              <a:avLst/>
              <a:gdLst>
                <a:gd name="T0" fmla="*/ 0 w 140"/>
                <a:gd name="T1" fmla="*/ 182 h 182"/>
                <a:gd name="T2" fmla="*/ 0 w 140"/>
                <a:gd name="T3" fmla="*/ 125 h 182"/>
                <a:gd name="T4" fmla="*/ 14 w 140"/>
                <a:gd name="T5" fmla="*/ 108 h 182"/>
                <a:gd name="T6" fmla="*/ 16 w 140"/>
                <a:gd name="T7" fmla="*/ 108 h 182"/>
                <a:gd name="T8" fmla="*/ 16 w 140"/>
                <a:gd name="T9" fmla="*/ 20 h 182"/>
                <a:gd name="T10" fmla="*/ 31 w 140"/>
                <a:gd name="T11" fmla="*/ 0 h 182"/>
                <a:gd name="T12" fmla="*/ 124 w 140"/>
                <a:gd name="T13" fmla="*/ 0 h 182"/>
                <a:gd name="T14" fmla="*/ 124 w 140"/>
                <a:gd name="T15" fmla="*/ 60 h 182"/>
                <a:gd name="T16" fmla="*/ 120 w 140"/>
                <a:gd name="T17" fmla="*/ 75 h 182"/>
                <a:gd name="T18" fmla="*/ 120 w 140"/>
                <a:gd name="T19" fmla="*/ 103 h 182"/>
                <a:gd name="T20" fmla="*/ 119 w 140"/>
                <a:gd name="T21" fmla="*/ 106 h 182"/>
                <a:gd name="T22" fmla="*/ 140 w 140"/>
                <a:gd name="T23" fmla="*/ 106 h 182"/>
                <a:gd name="T24" fmla="*/ 140 w 140"/>
                <a:gd name="T25" fmla="*/ 161 h 182"/>
                <a:gd name="T26" fmla="*/ 124 w 140"/>
                <a:gd name="T27" fmla="*/ 182 h 182"/>
                <a:gd name="T28" fmla="*/ 0 w 140"/>
                <a:gd name="T29" fmla="*/ 182 h 1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2"/>
                <a:gd name="T47" fmla="*/ 140 w 140"/>
                <a:gd name="T48" fmla="*/ 182 h 1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2">
                  <a:moveTo>
                    <a:pt x="0" y="182"/>
                  </a:moveTo>
                  <a:lnTo>
                    <a:pt x="0" y="125"/>
                  </a:lnTo>
                  <a:lnTo>
                    <a:pt x="14" y="108"/>
                  </a:lnTo>
                  <a:lnTo>
                    <a:pt x="16" y="108"/>
                  </a:lnTo>
                  <a:lnTo>
                    <a:pt x="16" y="20"/>
                  </a:lnTo>
                  <a:lnTo>
                    <a:pt x="31" y="0"/>
                  </a:lnTo>
                  <a:lnTo>
                    <a:pt x="124" y="0"/>
                  </a:lnTo>
                  <a:lnTo>
                    <a:pt x="124" y="60"/>
                  </a:lnTo>
                  <a:lnTo>
                    <a:pt x="120" y="75"/>
                  </a:lnTo>
                  <a:lnTo>
                    <a:pt x="120" y="103"/>
                  </a:lnTo>
                  <a:lnTo>
                    <a:pt x="119" y="106"/>
                  </a:lnTo>
                  <a:lnTo>
                    <a:pt x="140" y="106"/>
                  </a:lnTo>
                  <a:lnTo>
                    <a:pt x="140" y="161"/>
                  </a:lnTo>
                  <a:lnTo>
                    <a:pt x="124" y="182"/>
                  </a:lnTo>
                  <a:lnTo>
                    <a:pt x="0" y="182"/>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34" name="Rectangle 411"/>
            <p:cNvSpPr>
              <a:spLocks noChangeArrowheads="1"/>
            </p:cNvSpPr>
            <p:nvPr/>
          </p:nvSpPr>
          <p:spPr bwMode="auto">
            <a:xfrm>
              <a:off x="688" y="1564"/>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4635" name="Line 412"/>
            <p:cNvSpPr>
              <a:spLocks noChangeShapeType="1"/>
            </p:cNvSpPr>
            <p:nvPr/>
          </p:nvSpPr>
          <p:spPr bwMode="auto">
            <a:xfrm>
              <a:off x="792" y="1547"/>
              <a:ext cx="5" cy="17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36" name="Freeform 413"/>
            <p:cNvSpPr/>
            <p:nvPr/>
          </p:nvSpPr>
          <p:spPr bwMode="auto">
            <a:xfrm>
              <a:off x="1638" y="1196"/>
              <a:ext cx="20" cy="10"/>
            </a:xfrm>
            <a:custGeom>
              <a:avLst/>
              <a:gdLst>
                <a:gd name="T0" fmla="*/ 12 w 20"/>
                <a:gd name="T1" fmla="*/ 10 h 10"/>
                <a:gd name="T2" fmla="*/ 20 w 20"/>
                <a:gd name="T3" fmla="*/ 0 h 10"/>
                <a:gd name="T4" fmla="*/ 0 w 20"/>
                <a:gd name="T5" fmla="*/ 0 h 10"/>
                <a:gd name="T6" fmla="*/ 12 w 20"/>
                <a:gd name="T7" fmla="*/ 10 h 10"/>
                <a:gd name="T8" fmla="*/ 0 60000 65536"/>
                <a:gd name="T9" fmla="*/ 0 60000 65536"/>
                <a:gd name="T10" fmla="*/ 0 60000 65536"/>
                <a:gd name="T11" fmla="*/ 0 60000 65536"/>
                <a:gd name="T12" fmla="*/ 0 w 20"/>
                <a:gd name="T13" fmla="*/ 0 h 10"/>
                <a:gd name="T14" fmla="*/ 20 w 20"/>
                <a:gd name="T15" fmla="*/ 10 h 10"/>
              </a:gdLst>
              <a:ahLst/>
              <a:cxnLst>
                <a:cxn ang="T8">
                  <a:pos x="T0" y="T1"/>
                </a:cxn>
                <a:cxn ang="T9">
                  <a:pos x="T2" y="T3"/>
                </a:cxn>
                <a:cxn ang="T10">
                  <a:pos x="T4" y="T5"/>
                </a:cxn>
                <a:cxn ang="T11">
                  <a:pos x="T6" y="T7"/>
                </a:cxn>
              </a:cxnLst>
              <a:rect l="T12" t="T13" r="T14" b="T15"/>
              <a:pathLst>
                <a:path w="20" h="10">
                  <a:moveTo>
                    <a:pt x="12" y="10"/>
                  </a:moveTo>
                  <a:lnTo>
                    <a:pt x="20"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7" name="Freeform 414"/>
            <p:cNvSpPr/>
            <p:nvPr/>
          </p:nvSpPr>
          <p:spPr bwMode="auto">
            <a:xfrm>
              <a:off x="1519" y="1198"/>
              <a:ext cx="30" cy="18"/>
            </a:xfrm>
            <a:custGeom>
              <a:avLst/>
              <a:gdLst>
                <a:gd name="T0" fmla="*/ 30 w 30"/>
                <a:gd name="T1" fmla="*/ 18 h 18"/>
                <a:gd name="T2" fmla="*/ 14 w 30"/>
                <a:gd name="T3" fmla="*/ 0 h 18"/>
                <a:gd name="T4" fmla="*/ 0 w 30"/>
                <a:gd name="T5" fmla="*/ 18 h 18"/>
                <a:gd name="T6" fmla="*/ 30 w 30"/>
                <a:gd name="T7" fmla="*/ 18 h 18"/>
                <a:gd name="T8" fmla="*/ 0 60000 65536"/>
                <a:gd name="T9" fmla="*/ 0 60000 65536"/>
                <a:gd name="T10" fmla="*/ 0 60000 65536"/>
                <a:gd name="T11" fmla="*/ 0 60000 65536"/>
                <a:gd name="T12" fmla="*/ 0 w 30"/>
                <a:gd name="T13" fmla="*/ 0 h 18"/>
                <a:gd name="T14" fmla="*/ 30 w 30"/>
                <a:gd name="T15" fmla="*/ 18 h 18"/>
              </a:gdLst>
              <a:ahLst/>
              <a:cxnLst>
                <a:cxn ang="T8">
                  <a:pos x="T0" y="T1"/>
                </a:cxn>
                <a:cxn ang="T9">
                  <a:pos x="T2" y="T3"/>
                </a:cxn>
                <a:cxn ang="T10">
                  <a:pos x="T4" y="T5"/>
                </a:cxn>
                <a:cxn ang="T11">
                  <a:pos x="T6" y="T7"/>
                </a:cxn>
              </a:cxnLst>
              <a:rect l="T12" t="T13" r="T14" b="T15"/>
              <a:pathLst>
                <a:path w="30" h="18">
                  <a:moveTo>
                    <a:pt x="30" y="18"/>
                  </a:moveTo>
                  <a:lnTo>
                    <a:pt x="14" y="0"/>
                  </a:lnTo>
                  <a:lnTo>
                    <a:pt x="0" y="18"/>
                  </a:lnTo>
                  <a:lnTo>
                    <a:pt x="30" y="18"/>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8" name="Freeform 415"/>
            <p:cNvSpPr/>
            <p:nvPr/>
          </p:nvSpPr>
          <p:spPr bwMode="auto">
            <a:xfrm>
              <a:off x="1533" y="1196"/>
              <a:ext cx="120" cy="20"/>
            </a:xfrm>
            <a:custGeom>
              <a:avLst/>
              <a:gdLst>
                <a:gd name="T0" fmla="*/ 120 w 120"/>
                <a:gd name="T1" fmla="*/ 8 h 20"/>
                <a:gd name="T2" fmla="*/ 108 w 120"/>
                <a:gd name="T3" fmla="*/ 0 h 20"/>
                <a:gd name="T4" fmla="*/ 16 w 120"/>
                <a:gd name="T5" fmla="*/ 0 h 20"/>
                <a:gd name="T6" fmla="*/ 0 w 120"/>
                <a:gd name="T7" fmla="*/ 10 h 20"/>
                <a:gd name="T8" fmla="*/ 16 w 120"/>
                <a:gd name="T9" fmla="*/ 20 h 20"/>
                <a:gd name="T10" fmla="*/ 109 w 120"/>
                <a:gd name="T11" fmla="*/ 20 h 20"/>
                <a:gd name="T12" fmla="*/ 120 w 120"/>
                <a:gd name="T13" fmla="*/ 8 h 20"/>
                <a:gd name="T14" fmla="*/ 0 60000 65536"/>
                <a:gd name="T15" fmla="*/ 0 60000 65536"/>
                <a:gd name="T16" fmla="*/ 0 60000 65536"/>
                <a:gd name="T17" fmla="*/ 0 60000 65536"/>
                <a:gd name="T18" fmla="*/ 0 60000 65536"/>
                <a:gd name="T19" fmla="*/ 0 60000 65536"/>
                <a:gd name="T20" fmla="*/ 0 60000 65536"/>
                <a:gd name="T21" fmla="*/ 0 w 120"/>
                <a:gd name="T22" fmla="*/ 0 h 20"/>
                <a:gd name="T23" fmla="*/ 120 w 1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20">
                  <a:moveTo>
                    <a:pt x="120" y="8"/>
                  </a:moveTo>
                  <a:lnTo>
                    <a:pt x="108" y="0"/>
                  </a:lnTo>
                  <a:lnTo>
                    <a:pt x="16" y="0"/>
                  </a:lnTo>
                  <a:lnTo>
                    <a:pt x="0" y="10"/>
                  </a:lnTo>
                  <a:lnTo>
                    <a:pt x="16" y="20"/>
                  </a:lnTo>
                  <a:lnTo>
                    <a:pt x="109" y="20"/>
                  </a:lnTo>
                  <a:lnTo>
                    <a:pt x="120"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39" name="Freeform 416"/>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71 w 71"/>
                <a:gd name="T21" fmla="*/ 5 h 5"/>
                <a:gd name="T22" fmla="*/ 0 w 71"/>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0" y="5"/>
                  </a:moveTo>
                  <a:lnTo>
                    <a:pt x="12" y="5"/>
                  </a:lnTo>
                  <a:lnTo>
                    <a:pt x="24" y="5"/>
                  </a:lnTo>
                  <a:lnTo>
                    <a:pt x="35" y="5"/>
                  </a:lnTo>
                  <a:lnTo>
                    <a:pt x="45" y="3"/>
                  </a:lnTo>
                  <a:lnTo>
                    <a:pt x="53" y="3"/>
                  </a:lnTo>
                  <a:lnTo>
                    <a:pt x="61" y="3"/>
                  </a:lnTo>
                  <a:lnTo>
                    <a:pt x="67" y="1"/>
                  </a:lnTo>
                  <a:lnTo>
                    <a:pt x="69" y="0"/>
                  </a:lnTo>
                  <a:lnTo>
                    <a:pt x="71" y="0"/>
                  </a:lnTo>
                  <a:lnTo>
                    <a:pt x="71"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0" name="Freeform 417"/>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67 w 71"/>
                <a:gd name="T21" fmla="*/ 0 h 5"/>
                <a:gd name="T22" fmla="*/ 65 w 71"/>
                <a:gd name="T23" fmla="*/ 0 h 5"/>
                <a:gd name="T24" fmla="*/ 61 w 71"/>
                <a:gd name="T25" fmla="*/ 1 h 5"/>
                <a:gd name="T26" fmla="*/ 55 w 71"/>
                <a:gd name="T27" fmla="*/ 3 h 5"/>
                <a:gd name="T28" fmla="*/ 47 w 71"/>
                <a:gd name="T29" fmla="*/ 3 h 5"/>
                <a:gd name="T30" fmla="*/ 37 w 71"/>
                <a:gd name="T31" fmla="*/ 5 h 5"/>
                <a:gd name="T32" fmla="*/ 25 w 71"/>
                <a:gd name="T33" fmla="*/ 5 h 5"/>
                <a:gd name="T34" fmla="*/ 14 w 71"/>
                <a:gd name="T35" fmla="*/ 5 h 5"/>
                <a:gd name="T36" fmla="*/ 0 w 71"/>
                <a:gd name="T37" fmla="*/ 5 h 5"/>
                <a:gd name="T38" fmla="*/ 0 w 71"/>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5"/>
                <a:gd name="T62" fmla="*/ 71 w 7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5">
                  <a:moveTo>
                    <a:pt x="0" y="5"/>
                  </a:moveTo>
                  <a:lnTo>
                    <a:pt x="12" y="5"/>
                  </a:lnTo>
                  <a:lnTo>
                    <a:pt x="24" y="5"/>
                  </a:lnTo>
                  <a:lnTo>
                    <a:pt x="35" y="5"/>
                  </a:lnTo>
                  <a:lnTo>
                    <a:pt x="45" y="3"/>
                  </a:lnTo>
                  <a:lnTo>
                    <a:pt x="53" y="3"/>
                  </a:lnTo>
                  <a:lnTo>
                    <a:pt x="61" y="3"/>
                  </a:lnTo>
                  <a:lnTo>
                    <a:pt x="67" y="1"/>
                  </a:lnTo>
                  <a:lnTo>
                    <a:pt x="69" y="0"/>
                  </a:lnTo>
                  <a:lnTo>
                    <a:pt x="71" y="0"/>
                  </a:lnTo>
                  <a:lnTo>
                    <a:pt x="67" y="0"/>
                  </a:lnTo>
                  <a:lnTo>
                    <a:pt x="65" y="0"/>
                  </a:lnTo>
                  <a:lnTo>
                    <a:pt x="61" y="1"/>
                  </a:lnTo>
                  <a:lnTo>
                    <a:pt x="55" y="3"/>
                  </a:lnTo>
                  <a:lnTo>
                    <a:pt x="47" y="3"/>
                  </a:lnTo>
                  <a:lnTo>
                    <a:pt x="37" y="5"/>
                  </a:lnTo>
                  <a:lnTo>
                    <a:pt x="25" y="5"/>
                  </a:lnTo>
                  <a:lnTo>
                    <a:pt x="14"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1" name="Freeform 418"/>
            <p:cNvSpPr/>
            <p:nvPr/>
          </p:nvSpPr>
          <p:spPr bwMode="auto">
            <a:xfrm>
              <a:off x="1553" y="1210"/>
              <a:ext cx="67" cy="5"/>
            </a:xfrm>
            <a:custGeom>
              <a:avLst/>
              <a:gdLst>
                <a:gd name="T0" fmla="*/ 0 w 67"/>
                <a:gd name="T1" fmla="*/ 5 h 5"/>
                <a:gd name="T2" fmla="*/ 14 w 67"/>
                <a:gd name="T3" fmla="*/ 5 h 5"/>
                <a:gd name="T4" fmla="*/ 25 w 67"/>
                <a:gd name="T5" fmla="*/ 5 h 5"/>
                <a:gd name="T6" fmla="*/ 37 w 67"/>
                <a:gd name="T7" fmla="*/ 5 h 5"/>
                <a:gd name="T8" fmla="*/ 47 w 67"/>
                <a:gd name="T9" fmla="*/ 3 h 5"/>
                <a:gd name="T10" fmla="*/ 55 w 67"/>
                <a:gd name="T11" fmla="*/ 3 h 5"/>
                <a:gd name="T12" fmla="*/ 61 w 67"/>
                <a:gd name="T13" fmla="*/ 1 h 5"/>
                <a:gd name="T14" fmla="*/ 65 w 67"/>
                <a:gd name="T15" fmla="*/ 0 h 5"/>
                <a:gd name="T16" fmla="*/ 67 w 67"/>
                <a:gd name="T17" fmla="*/ 0 h 5"/>
                <a:gd name="T18" fmla="*/ 63 w 67"/>
                <a:gd name="T19" fmla="*/ 0 h 5"/>
                <a:gd name="T20" fmla="*/ 61 w 67"/>
                <a:gd name="T21" fmla="*/ 0 h 5"/>
                <a:gd name="T22" fmla="*/ 57 w 67"/>
                <a:gd name="T23" fmla="*/ 1 h 5"/>
                <a:gd name="T24" fmla="*/ 52 w 67"/>
                <a:gd name="T25" fmla="*/ 1 h 5"/>
                <a:gd name="T26" fmla="*/ 44 w 67"/>
                <a:gd name="T27" fmla="*/ 3 h 5"/>
                <a:gd name="T28" fmla="*/ 35 w 67"/>
                <a:gd name="T29" fmla="*/ 3 h 5"/>
                <a:gd name="T30" fmla="*/ 24 w 67"/>
                <a:gd name="T31" fmla="*/ 5 h 5"/>
                <a:gd name="T32" fmla="*/ 12 w 67"/>
                <a:gd name="T33" fmla="*/ 5 h 5"/>
                <a:gd name="T34" fmla="*/ 0 w 67"/>
                <a:gd name="T35" fmla="*/ 5 h 5"/>
                <a:gd name="T36" fmla="*/ 0 w 67"/>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5"/>
                <a:gd name="T59" fmla="*/ 67 w 67"/>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5">
                  <a:moveTo>
                    <a:pt x="0" y="5"/>
                  </a:moveTo>
                  <a:lnTo>
                    <a:pt x="14" y="5"/>
                  </a:lnTo>
                  <a:lnTo>
                    <a:pt x="25" y="5"/>
                  </a:lnTo>
                  <a:lnTo>
                    <a:pt x="37" y="5"/>
                  </a:lnTo>
                  <a:lnTo>
                    <a:pt x="47" y="3"/>
                  </a:lnTo>
                  <a:lnTo>
                    <a:pt x="55" y="3"/>
                  </a:lnTo>
                  <a:lnTo>
                    <a:pt x="61" y="1"/>
                  </a:lnTo>
                  <a:lnTo>
                    <a:pt x="65" y="0"/>
                  </a:lnTo>
                  <a:lnTo>
                    <a:pt x="67" y="0"/>
                  </a:lnTo>
                  <a:lnTo>
                    <a:pt x="63" y="0"/>
                  </a:lnTo>
                  <a:lnTo>
                    <a:pt x="61" y="0"/>
                  </a:lnTo>
                  <a:lnTo>
                    <a:pt x="57" y="1"/>
                  </a:lnTo>
                  <a:lnTo>
                    <a:pt x="52" y="1"/>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2" name="Freeform 419"/>
            <p:cNvSpPr/>
            <p:nvPr/>
          </p:nvSpPr>
          <p:spPr bwMode="auto">
            <a:xfrm>
              <a:off x="1553" y="1210"/>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1 h 5"/>
                <a:gd name="T12" fmla="*/ 57 w 63"/>
                <a:gd name="T13" fmla="*/ 1 h 5"/>
                <a:gd name="T14" fmla="*/ 61 w 63"/>
                <a:gd name="T15" fmla="*/ 0 h 5"/>
                <a:gd name="T16" fmla="*/ 63 w 63"/>
                <a:gd name="T17" fmla="*/ 0 h 5"/>
                <a:gd name="T18" fmla="*/ 59 w 63"/>
                <a:gd name="T19" fmla="*/ 0 h 5"/>
                <a:gd name="T20" fmla="*/ 57 w 63"/>
                <a:gd name="T21" fmla="*/ 0 h 5"/>
                <a:gd name="T22" fmla="*/ 55 w 63"/>
                <a:gd name="T23" fmla="*/ 1 h 5"/>
                <a:gd name="T24" fmla="*/ 49 w 63"/>
                <a:gd name="T25" fmla="*/ 1 h 5"/>
                <a:gd name="T26" fmla="*/ 41 w 63"/>
                <a:gd name="T27" fmla="*/ 3 h 5"/>
                <a:gd name="T28" fmla="*/ 32 w 63"/>
                <a:gd name="T29" fmla="*/ 3 h 5"/>
                <a:gd name="T30" fmla="*/ 23 w 63"/>
                <a:gd name="T31" fmla="*/ 3 h 5"/>
                <a:gd name="T32" fmla="*/ 12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1"/>
                  </a:lnTo>
                  <a:lnTo>
                    <a:pt x="57" y="1"/>
                  </a:lnTo>
                  <a:lnTo>
                    <a:pt x="61" y="0"/>
                  </a:lnTo>
                  <a:lnTo>
                    <a:pt x="63" y="0"/>
                  </a:lnTo>
                  <a:lnTo>
                    <a:pt x="59" y="0"/>
                  </a:lnTo>
                  <a:lnTo>
                    <a:pt x="57" y="0"/>
                  </a:lnTo>
                  <a:lnTo>
                    <a:pt x="55" y="1"/>
                  </a:lnTo>
                  <a:lnTo>
                    <a:pt x="49" y="1"/>
                  </a:lnTo>
                  <a:lnTo>
                    <a:pt x="41" y="3"/>
                  </a:lnTo>
                  <a:lnTo>
                    <a:pt x="32" y="3"/>
                  </a:lnTo>
                  <a:lnTo>
                    <a:pt x="23" y="3"/>
                  </a:lnTo>
                  <a:lnTo>
                    <a:pt x="12"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3" name="Freeform 420"/>
            <p:cNvSpPr/>
            <p:nvPr/>
          </p:nvSpPr>
          <p:spPr bwMode="auto">
            <a:xfrm>
              <a:off x="1553" y="1210"/>
              <a:ext cx="59" cy="5"/>
            </a:xfrm>
            <a:custGeom>
              <a:avLst/>
              <a:gdLst>
                <a:gd name="T0" fmla="*/ 0 w 59"/>
                <a:gd name="T1" fmla="*/ 5 h 5"/>
                <a:gd name="T2" fmla="*/ 12 w 59"/>
                <a:gd name="T3" fmla="*/ 5 h 5"/>
                <a:gd name="T4" fmla="*/ 23 w 59"/>
                <a:gd name="T5" fmla="*/ 3 h 5"/>
                <a:gd name="T6" fmla="*/ 32 w 59"/>
                <a:gd name="T7" fmla="*/ 3 h 5"/>
                <a:gd name="T8" fmla="*/ 41 w 59"/>
                <a:gd name="T9" fmla="*/ 3 h 5"/>
                <a:gd name="T10" fmla="*/ 49 w 59"/>
                <a:gd name="T11" fmla="*/ 1 h 5"/>
                <a:gd name="T12" fmla="*/ 55 w 59"/>
                <a:gd name="T13" fmla="*/ 1 h 5"/>
                <a:gd name="T14" fmla="*/ 57 w 59"/>
                <a:gd name="T15" fmla="*/ 0 h 5"/>
                <a:gd name="T16" fmla="*/ 59 w 59"/>
                <a:gd name="T17" fmla="*/ 0 h 5"/>
                <a:gd name="T18" fmla="*/ 55 w 59"/>
                <a:gd name="T19" fmla="*/ 0 h 5"/>
                <a:gd name="T20" fmla="*/ 53 w 59"/>
                <a:gd name="T21" fmla="*/ 0 h 5"/>
                <a:gd name="T22" fmla="*/ 51 w 59"/>
                <a:gd name="T23" fmla="*/ 1 h 5"/>
                <a:gd name="T24" fmla="*/ 45 w 59"/>
                <a:gd name="T25" fmla="*/ 1 h 5"/>
                <a:gd name="T26" fmla="*/ 39 w 59"/>
                <a:gd name="T27" fmla="*/ 3 h 5"/>
                <a:gd name="T28" fmla="*/ 31 w 59"/>
                <a:gd name="T29" fmla="*/ 3 h 5"/>
                <a:gd name="T30" fmla="*/ 22 w 59"/>
                <a:gd name="T31" fmla="*/ 3 h 5"/>
                <a:gd name="T32" fmla="*/ 11 w 59"/>
                <a:gd name="T33" fmla="*/ 3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2" y="5"/>
                  </a:lnTo>
                  <a:lnTo>
                    <a:pt x="23" y="3"/>
                  </a:lnTo>
                  <a:lnTo>
                    <a:pt x="32" y="3"/>
                  </a:lnTo>
                  <a:lnTo>
                    <a:pt x="41" y="3"/>
                  </a:lnTo>
                  <a:lnTo>
                    <a:pt x="49" y="1"/>
                  </a:lnTo>
                  <a:lnTo>
                    <a:pt x="55" y="1"/>
                  </a:lnTo>
                  <a:lnTo>
                    <a:pt x="57" y="0"/>
                  </a:lnTo>
                  <a:lnTo>
                    <a:pt x="59" y="0"/>
                  </a:lnTo>
                  <a:lnTo>
                    <a:pt x="55" y="0"/>
                  </a:lnTo>
                  <a:lnTo>
                    <a:pt x="53" y="0"/>
                  </a:lnTo>
                  <a:lnTo>
                    <a:pt x="51" y="1"/>
                  </a:lnTo>
                  <a:lnTo>
                    <a:pt x="45" y="1"/>
                  </a:lnTo>
                  <a:lnTo>
                    <a:pt x="39" y="3"/>
                  </a:lnTo>
                  <a:lnTo>
                    <a:pt x="31" y="3"/>
                  </a:lnTo>
                  <a:lnTo>
                    <a:pt x="22" y="3"/>
                  </a:lnTo>
                  <a:lnTo>
                    <a:pt x="11"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4" name="Freeform 421"/>
            <p:cNvSpPr/>
            <p:nvPr/>
          </p:nvSpPr>
          <p:spPr bwMode="auto">
            <a:xfrm>
              <a:off x="1553" y="1210"/>
              <a:ext cx="55" cy="5"/>
            </a:xfrm>
            <a:custGeom>
              <a:avLst/>
              <a:gdLst>
                <a:gd name="T0" fmla="*/ 0 w 55"/>
                <a:gd name="T1" fmla="*/ 5 h 5"/>
                <a:gd name="T2" fmla="*/ 11 w 55"/>
                <a:gd name="T3" fmla="*/ 3 h 5"/>
                <a:gd name="T4" fmla="*/ 22 w 55"/>
                <a:gd name="T5" fmla="*/ 3 h 5"/>
                <a:gd name="T6" fmla="*/ 31 w 55"/>
                <a:gd name="T7" fmla="*/ 3 h 5"/>
                <a:gd name="T8" fmla="*/ 39 w 55"/>
                <a:gd name="T9" fmla="*/ 3 h 5"/>
                <a:gd name="T10" fmla="*/ 45 w 55"/>
                <a:gd name="T11" fmla="*/ 1 h 5"/>
                <a:gd name="T12" fmla="*/ 51 w 55"/>
                <a:gd name="T13" fmla="*/ 1 h 5"/>
                <a:gd name="T14" fmla="*/ 53 w 55"/>
                <a:gd name="T15" fmla="*/ 0 h 5"/>
                <a:gd name="T16" fmla="*/ 55 w 55"/>
                <a:gd name="T17" fmla="*/ 0 h 5"/>
                <a:gd name="T18" fmla="*/ 51 w 55"/>
                <a:gd name="T19" fmla="*/ 0 h 5"/>
                <a:gd name="T20" fmla="*/ 49 w 55"/>
                <a:gd name="T21" fmla="*/ 0 h 5"/>
                <a:gd name="T22" fmla="*/ 45 w 55"/>
                <a:gd name="T23" fmla="*/ 1 h 5"/>
                <a:gd name="T24" fmla="*/ 40 w 55"/>
                <a:gd name="T25" fmla="*/ 1 h 5"/>
                <a:gd name="T26" fmla="*/ 32 w 55"/>
                <a:gd name="T27" fmla="*/ 3 h 5"/>
                <a:gd name="T28" fmla="*/ 23 w 55"/>
                <a:gd name="T29" fmla="*/ 3 h 5"/>
                <a:gd name="T30" fmla="*/ 11 w 55"/>
                <a:gd name="T31" fmla="*/ 3 h 5"/>
                <a:gd name="T32" fmla="*/ 0 w 55"/>
                <a:gd name="T33" fmla="*/ 3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3"/>
                  </a:lnTo>
                  <a:lnTo>
                    <a:pt x="22" y="3"/>
                  </a:lnTo>
                  <a:lnTo>
                    <a:pt x="31" y="3"/>
                  </a:lnTo>
                  <a:lnTo>
                    <a:pt x="39" y="3"/>
                  </a:lnTo>
                  <a:lnTo>
                    <a:pt x="45" y="1"/>
                  </a:lnTo>
                  <a:lnTo>
                    <a:pt x="51" y="1"/>
                  </a:lnTo>
                  <a:lnTo>
                    <a:pt x="53" y="0"/>
                  </a:lnTo>
                  <a:lnTo>
                    <a:pt x="55" y="0"/>
                  </a:lnTo>
                  <a:lnTo>
                    <a:pt x="51" y="0"/>
                  </a:lnTo>
                  <a:lnTo>
                    <a:pt x="49" y="0"/>
                  </a:lnTo>
                  <a:lnTo>
                    <a:pt x="45" y="1"/>
                  </a:lnTo>
                  <a:lnTo>
                    <a:pt x="40" y="1"/>
                  </a:lnTo>
                  <a:lnTo>
                    <a:pt x="32" y="3"/>
                  </a:lnTo>
                  <a:lnTo>
                    <a:pt x="23" y="3"/>
                  </a:lnTo>
                  <a:lnTo>
                    <a:pt x="11" y="3"/>
                  </a:lnTo>
                  <a:lnTo>
                    <a:pt x="0" y="3"/>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5" name="Freeform 422"/>
            <p:cNvSpPr/>
            <p:nvPr/>
          </p:nvSpPr>
          <p:spPr bwMode="auto">
            <a:xfrm>
              <a:off x="1553" y="1210"/>
              <a:ext cx="51" cy="3"/>
            </a:xfrm>
            <a:custGeom>
              <a:avLst/>
              <a:gdLst>
                <a:gd name="T0" fmla="*/ 0 w 51"/>
                <a:gd name="T1" fmla="*/ 3 h 3"/>
                <a:gd name="T2" fmla="*/ 11 w 51"/>
                <a:gd name="T3" fmla="*/ 3 h 3"/>
                <a:gd name="T4" fmla="*/ 23 w 51"/>
                <a:gd name="T5" fmla="*/ 3 h 3"/>
                <a:gd name="T6" fmla="*/ 32 w 51"/>
                <a:gd name="T7" fmla="*/ 3 h 3"/>
                <a:gd name="T8" fmla="*/ 40 w 51"/>
                <a:gd name="T9" fmla="*/ 1 h 3"/>
                <a:gd name="T10" fmla="*/ 45 w 51"/>
                <a:gd name="T11" fmla="*/ 1 h 3"/>
                <a:gd name="T12" fmla="*/ 49 w 51"/>
                <a:gd name="T13" fmla="*/ 0 h 3"/>
                <a:gd name="T14" fmla="*/ 51 w 51"/>
                <a:gd name="T15" fmla="*/ 0 h 3"/>
                <a:gd name="T16" fmla="*/ 47 w 51"/>
                <a:gd name="T17" fmla="*/ 0 h 3"/>
                <a:gd name="T18" fmla="*/ 45 w 51"/>
                <a:gd name="T19" fmla="*/ 0 h 3"/>
                <a:gd name="T20" fmla="*/ 43 w 51"/>
                <a:gd name="T21" fmla="*/ 1 h 3"/>
                <a:gd name="T22" fmla="*/ 36 w 51"/>
                <a:gd name="T23" fmla="*/ 1 h 3"/>
                <a:gd name="T24" fmla="*/ 29 w 51"/>
                <a:gd name="T25" fmla="*/ 3 h 3"/>
                <a:gd name="T26" fmla="*/ 20 w 51"/>
                <a:gd name="T27" fmla="*/ 3 h 3"/>
                <a:gd name="T28" fmla="*/ 11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3" y="3"/>
                  </a:lnTo>
                  <a:lnTo>
                    <a:pt x="32" y="3"/>
                  </a:lnTo>
                  <a:lnTo>
                    <a:pt x="40" y="1"/>
                  </a:lnTo>
                  <a:lnTo>
                    <a:pt x="45" y="1"/>
                  </a:lnTo>
                  <a:lnTo>
                    <a:pt x="49" y="0"/>
                  </a:lnTo>
                  <a:lnTo>
                    <a:pt x="51" y="0"/>
                  </a:lnTo>
                  <a:lnTo>
                    <a:pt x="47" y="0"/>
                  </a:lnTo>
                  <a:lnTo>
                    <a:pt x="45" y="0"/>
                  </a:lnTo>
                  <a:lnTo>
                    <a:pt x="43" y="1"/>
                  </a:lnTo>
                  <a:lnTo>
                    <a:pt x="36" y="1"/>
                  </a:lnTo>
                  <a:lnTo>
                    <a:pt x="29" y="3"/>
                  </a:lnTo>
                  <a:lnTo>
                    <a:pt x="20" y="3"/>
                  </a:lnTo>
                  <a:lnTo>
                    <a:pt x="11"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6" name="Freeform 423"/>
            <p:cNvSpPr/>
            <p:nvPr/>
          </p:nvSpPr>
          <p:spPr bwMode="auto">
            <a:xfrm>
              <a:off x="1553" y="1210"/>
              <a:ext cx="47" cy="3"/>
            </a:xfrm>
            <a:custGeom>
              <a:avLst/>
              <a:gdLst>
                <a:gd name="T0" fmla="*/ 0 w 47"/>
                <a:gd name="T1" fmla="*/ 3 h 3"/>
                <a:gd name="T2" fmla="*/ 11 w 47"/>
                <a:gd name="T3" fmla="*/ 3 h 3"/>
                <a:gd name="T4" fmla="*/ 20 w 47"/>
                <a:gd name="T5" fmla="*/ 3 h 3"/>
                <a:gd name="T6" fmla="*/ 29 w 47"/>
                <a:gd name="T7" fmla="*/ 3 h 3"/>
                <a:gd name="T8" fmla="*/ 36 w 47"/>
                <a:gd name="T9" fmla="*/ 1 h 3"/>
                <a:gd name="T10" fmla="*/ 43 w 47"/>
                <a:gd name="T11" fmla="*/ 1 h 3"/>
                <a:gd name="T12" fmla="*/ 45 w 47"/>
                <a:gd name="T13" fmla="*/ 0 h 3"/>
                <a:gd name="T14" fmla="*/ 47 w 47"/>
                <a:gd name="T15" fmla="*/ 0 h 3"/>
                <a:gd name="T16" fmla="*/ 43 w 47"/>
                <a:gd name="T17" fmla="*/ 0 h 3"/>
                <a:gd name="T18" fmla="*/ 41 w 47"/>
                <a:gd name="T19" fmla="*/ 0 h 3"/>
                <a:gd name="T20" fmla="*/ 39 w 47"/>
                <a:gd name="T21" fmla="*/ 1 h 3"/>
                <a:gd name="T22" fmla="*/ 33 w 47"/>
                <a:gd name="T23" fmla="*/ 1 h 3"/>
                <a:gd name="T24" fmla="*/ 27 w 47"/>
                <a:gd name="T25" fmla="*/ 1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1" y="3"/>
                  </a:lnTo>
                  <a:lnTo>
                    <a:pt x="20" y="3"/>
                  </a:lnTo>
                  <a:lnTo>
                    <a:pt x="29" y="3"/>
                  </a:lnTo>
                  <a:lnTo>
                    <a:pt x="36" y="1"/>
                  </a:lnTo>
                  <a:lnTo>
                    <a:pt x="43" y="1"/>
                  </a:lnTo>
                  <a:lnTo>
                    <a:pt x="45" y="0"/>
                  </a:lnTo>
                  <a:lnTo>
                    <a:pt x="47" y="0"/>
                  </a:lnTo>
                  <a:lnTo>
                    <a:pt x="43" y="0"/>
                  </a:lnTo>
                  <a:lnTo>
                    <a:pt x="41" y="0"/>
                  </a:lnTo>
                  <a:lnTo>
                    <a:pt x="39" y="1"/>
                  </a:lnTo>
                  <a:lnTo>
                    <a:pt x="33" y="1"/>
                  </a:lnTo>
                  <a:lnTo>
                    <a:pt x="27" y="1"/>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7" name="Freeform 424"/>
            <p:cNvSpPr/>
            <p:nvPr/>
          </p:nvSpPr>
          <p:spPr bwMode="auto">
            <a:xfrm>
              <a:off x="1553" y="1210"/>
              <a:ext cx="43" cy="3"/>
            </a:xfrm>
            <a:custGeom>
              <a:avLst/>
              <a:gdLst>
                <a:gd name="T0" fmla="*/ 0 w 43"/>
                <a:gd name="T1" fmla="*/ 3 h 3"/>
                <a:gd name="T2" fmla="*/ 10 w 43"/>
                <a:gd name="T3" fmla="*/ 3 h 3"/>
                <a:gd name="T4" fmla="*/ 19 w 43"/>
                <a:gd name="T5" fmla="*/ 3 h 3"/>
                <a:gd name="T6" fmla="*/ 27 w 43"/>
                <a:gd name="T7" fmla="*/ 1 h 3"/>
                <a:gd name="T8" fmla="*/ 33 w 43"/>
                <a:gd name="T9" fmla="*/ 1 h 3"/>
                <a:gd name="T10" fmla="*/ 39 w 43"/>
                <a:gd name="T11" fmla="*/ 1 h 3"/>
                <a:gd name="T12" fmla="*/ 41 w 43"/>
                <a:gd name="T13" fmla="*/ 0 h 3"/>
                <a:gd name="T14" fmla="*/ 43 w 43"/>
                <a:gd name="T15" fmla="*/ 0 h 3"/>
                <a:gd name="T16" fmla="*/ 39 w 43"/>
                <a:gd name="T17" fmla="*/ 0 h 3"/>
                <a:gd name="T18" fmla="*/ 37 w 43"/>
                <a:gd name="T19" fmla="*/ 0 h 3"/>
                <a:gd name="T20" fmla="*/ 33 w 43"/>
                <a:gd name="T21" fmla="*/ 1 h 3"/>
                <a:gd name="T22" fmla="*/ 28 w 43"/>
                <a:gd name="T23" fmla="*/ 1 h 3"/>
                <a:gd name="T24" fmla="*/ 20 w 43"/>
                <a:gd name="T25" fmla="*/ 1 h 3"/>
                <a:gd name="T26" fmla="*/ 11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1"/>
                  </a:lnTo>
                  <a:lnTo>
                    <a:pt x="33" y="1"/>
                  </a:lnTo>
                  <a:lnTo>
                    <a:pt x="39" y="1"/>
                  </a:lnTo>
                  <a:lnTo>
                    <a:pt x="41" y="0"/>
                  </a:lnTo>
                  <a:lnTo>
                    <a:pt x="43" y="0"/>
                  </a:lnTo>
                  <a:lnTo>
                    <a:pt x="39" y="0"/>
                  </a:lnTo>
                  <a:lnTo>
                    <a:pt x="37" y="0"/>
                  </a:lnTo>
                  <a:lnTo>
                    <a:pt x="33" y="1"/>
                  </a:lnTo>
                  <a:lnTo>
                    <a:pt x="28" y="1"/>
                  </a:lnTo>
                  <a:lnTo>
                    <a:pt x="20" y="1"/>
                  </a:lnTo>
                  <a:lnTo>
                    <a:pt x="11"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8" name="Freeform 425"/>
            <p:cNvSpPr/>
            <p:nvPr/>
          </p:nvSpPr>
          <p:spPr bwMode="auto">
            <a:xfrm>
              <a:off x="1553" y="1210"/>
              <a:ext cx="39" cy="3"/>
            </a:xfrm>
            <a:custGeom>
              <a:avLst/>
              <a:gdLst>
                <a:gd name="T0" fmla="*/ 0 w 39"/>
                <a:gd name="T1" fmla="*/ 3 h 3"/>
                <a:gd name="T2" fmla="*/ 11 w 39"/>
                <a:gd name="T3" fmla="*/ 3 h 3"/>
                <a:gd name="T4" fmla="*/ 20 w 39"/>
                <a:gd name="T5" fmla="*/ 1 h 3"/>
                <a:gd name="T6" fmla="*/ 28 w 39"/>
                <a:gd name="T7" fmla="*/ 1 h 3"/>
                <a:gd name="T8" fmla="*/ 33 w 39"/>
                <a:gd name="T9" fmla="*/ 1 h 3"/>
                <a:gd name="T10" fmla="*/ 37 w 39"/>
                <a:gd name="T11" fmla="*/ 0 h 3"/>
                <a:gd name="T12" fmla="*/ 39 w 39"/>
                <a:gd name="T13" fmla="*/ 0 h 3"/>
                <a:gd name="T14" fmla="*/ 35 w 39"/>
                <a:gd name="T15" fmla="*/ 0 h 3"/>
                <a:gd name="T16" fmla="*/ 33 w 39"/>
                <a:gd name="T17" fmla="*/ 0 h 3"/>
                <a:gd name="T18" fmla="*/ 31 w 39"/>
                <a:gd name="T19" fmla="*/ 1 h 3"/>
                <a:gd name="T20" fmla="*/ 25 w 39"/>
                <a:gd name="T21" fmla="*/ 1 h 3"/>
                <a:gd name="T22" fmla="*/ 18 w 39"/>
                <a:gd name="T23" fmla="*/ 1 h 3"/>
                <a:gd name="T24" fmla="*/ 10 w 39"/>
                <a:gd name="T25" fmla="*/ 1 h 3"/>
                <a:gd name="T26" fmla="*/ 0 w 39"/>
                <a:gd name="T27" fmla="*/ 3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1" y="3"/>
                  </a:lnTo>
                  <a:lnTo>
                    <a:pt x="20" y="1"/>
                  </a:lnTo>
                  <a:lnTo>
                    <a:pt x="28" y="1"/>
                  </a:lnTo>
                  <a:lnTo>
                    <a:pt x="33" y="1"/>
                  </a:lnTo>
                  <a:lnTo>
                    <a:pt x="37" y="0"/>
                  </a:lnTo>
                  <a:lnTo>
                    <a:pt x="39" y="0"/>
                  </a:lnTo>
                  <a:lnTo>
                    <a:pt x="35" y="0"/>
                  </a:lnTo>
                  <a:lnTo>
                    <a:pt x="33" y="0"/>
                  </a:lnTo>
                  <a:lnTo>
                    <a:pt x="31" y="1"/>
                  </a:lnTo>
                  <a:lnTo>
                    <a:pt x="25" y="1"/>
                  </a:lnTo>
                  <a:lnTo>
                    <a:pt x="18" y="1"/>
                  </a:lnTo>
                  <a:lnTo>
                    <a:pt x="10" y="1"/>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49" name="Freeform 426"/>
            <p:cNvSpPr/>
            <p:nvPr/>
          </p:nvSpPr>
          <p:spPr bwMode="auto">
            <a:xfrm>
              <a:off x="1553" y="1210"/>
              <a:ext cx="35" cy="3"/>
            </a:xfrm>
            <a:custGeom>
              <a:avLst/>
              <a:gdLst>
                <a:gd name="T0" fmla="*/ 0 w 35"/>
                <a:gd name="T1" fmla="*/ 3 h 3"/>
                <a:gd name="T2" fmla="*/ 10 w 35"/>
                <a:gd name="T3" fmla="*/ 1 h 3"/>
                <a:gd name="T4" fmla="*/ 18 w 35"/>
                <a:gd name="T5" fmla="*/ 1 h 3"/>
                <a:gd name="T6" fmla="*/ 25 w 35"/>
                <a:gd name="T7" fmla="*/ 1 h 3"/>
                <a:gd name="T8" fmla="*/ 31 w 35"/>
                <a:gd name="T9" fmla="*/ 1 h 3"/>
                <a:gd name="T10" fmla="*/ 33 w 35"/>
                <a:gd name="T11" fmla="*/ 0 h 3"/>
                <a:gd name="T12" fmla="*/ 35 w 35"/>
                <a:gd name="T13" fmla="*/ 0 h 3"/>
                <a:gd name="T14" fmla="*/ 31 w 35"/>
                <a:gd name="T15" fmla="*/ 0 h 3"/>
                <a:gd name="T16" fmla="*/ 31 w 35"/>
                <a:gd name="T17" fmla="*/ 0 h 3"/>
                <a:gd name="T18" fmla="*/ 27 w 35"/>
                <a:gd name="T19" fmla="*/ 0 h 3"/>
                <a:gd name="T20" fmla="*/ 23 w 35"/>
                <a:gd name="T21" fmla="*/ 1 h 3"/>
                <a:gd name="T22" fmla="*/ 16 w 35"/>
                <a:gd name="T23" fmla="*/ 1 h 3"/>
                <a:gd name="T24" fmla="*/ 8 w 35"/>
                <a:gd name="T25" fmla="*/ 1 h 3"/>
                <a:gd name="T26" fmla="*/ 0 w 35"/>
                <a:gd name="T27" fmla="*/ 1 h 3"/>
                <a:gd name="T28" fmla="*/ 0 w 35"/>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
                <a:gd name="T47" fmla="*/ 35 w 3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
                  <a:moveTo>
                    <a:pt x="0" y="3"/>
                  </a:moveTo>
                  <a:lnTo>
                    <a:pt x="10" y="1"/>
                  </a:lnTo>
                  <a:lnTo>
                    <a:pt x="18" y="1"/>
                  </a:lnTo>
                  <a:lnTo>
                    <a:pt x="25" y="1"/>
                  </a:lnTo>
                  <a:lnTo>
                    <a:pt x="31" y="1"/>
                  </a:lnTo>
                  <a:lnTo>
                    <a:pt x="33" y="0"/>
                  </a:lnTo>
                  <a:lnTo>
                    <a:pt x="35" y="0"/>
                  </a:lnTo>
                  <a:lnTo>
                    <a:pt x="31" y="0"/>
                  </a:lnTo>
                  <a:lnTo>
                    <a:pt x="27" y="0"/>
                  </a:lnTo>
                  <a:lnTo>
                    <a:pt x="23" y="1"/>
                  </a:lnTo>
                  <a:lnTo>
                    <a:pt x="16" y="1"/>
                  </a:lnTo>
                  <a:lnTo>
                    <a:pt x="8" y="1"/>
                  </a:lnTo>
                  <a:lnTo>
                    <a:pt x="0" y="1"/>
                  </a:lnTo>
                  <a:lnTo>
                    <a:pt x="0" y="3"/>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0" name="Freeform 427"/>
            <p:cNvSpPr/>
            <p:nvPr/>
          </p:nvSpPr>
          <p:spPr bwMode="auto">
            <a:xfrm>
              <a:off x="1553" y="1210"/>
              <a:ext cx="31" cy="1"/>
            </a:xfrm>
            <a:custGeom>
              <a:avLst/>
              <a:gdLst>
                <a:gd name="T0" fmla="*/ 0 w 31"/>
                <a:gd name="T1" fmla="*/ 1 h 1"/>
                <a:gd name="T2" fmla="*/ 8 w 31"/>
                <a:gd name="T3" fmla="*/ 1 h 1"/>
                <a:gd name="T4" fmla="*/ 16 w 31"/>
                <a:gd name="T5" fmla="*/ 1 h 1"/>
                <a:gd name="T6" fmla="*/ 23 w 31"/>
                <a:gd name="T7" fmla="*/ 1 h 1"/>
                <a:gd name="T8" fmla="*/ 27 w 31"/>
                <a:gd name="T9" fmla="*/ 0 h 1"/>
                <a:gd name="T10" fmla="*/ 31 w 31"/>
                <a:gd name="T11" fmla="*/ 0 h 1"/>
                <a:gd name="T12" fmla="*/ 31 w 31"/>
                <a:gd name="T13" fmla="*/ 0 h 1"/>
                <a:gd name="T14" fmla="*/ 27 w 31"/>
                <a:gd name="T15" fmla="*/ 0 h 1"/>
                <a:gd name="T16" fmla="*/ 27 w 31"/>
                <a:gd name="T17" fmla="*/ 0 h 1"/>
                <a:gd name="T18" fmla="*/ 24 w 31"/>
                <a:gd name="T19" fmla="*/ 0 h 1"/>
                <a:gd name="T20" fmla="*/ 19 w 31"/>
                <a:gd name="T21" fmla="*/ 1 h 1"/>
                <a:gd name="T22" fmla="*/ 14 w 31"/>
                <a:gd name="T23" fmla="*/ 1 h 1"/>
                <a:gd name="T24" fmla="*/ 7 w 31"/>
                <a:gd name="T25" fmla="*/ 1 h 1"/>
                <a:gd name="T26" fmla="*/ 0 w 31"/>
                <a:gd name="T27" fmla="*/ 1 h 1"/>
                <a:gd name="T28" fmla="*/ 0 w 3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
                <a:gd name="T47" fmla="*/ 31 w 31"/>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
                  <a:moveTo>
                    <a:pt x="0" y="1"/>
                  </a:moveTo>
                  <a:lnTo>
                    <a:pt x="8" y="1"/>
                  </a:lnTo>
                  <a:lnTo>
                    <a:pt x="16" y="1"/>
                  </a:lnTo>
                  <a:lnTo>
                    <a:pt x="23" y="1"/>
                  </a:lnTo>
                  <a:lnTo>
                    <a:pt x="27" y="0"/>
                  </a:lnTo>
                  <a:lnTo>
                    <a:pt x="31" y="0"/>
                  </a:lnTo>
                  <a:lnTo>
                    <a:pt x="27" y="0"/>
                  </a:lnTo>
                  <a:lnTo>
                    <a:pt x="24" y="0"/>
                  </a:lnTo>
                  <a:lnTo>
                    <a:pt x="19" y="1"/>
                  </a:lnTo>
                  <a:lnTo>
                    <a:pt x="14" y="1"/>
                  </a:lnTo>
                  <a:lnTo>
                    <a:pt x="7" y="1"/>
                  </a:lnTo>
                  <a:lnTo>
                    <a:pt x="0" y="1"/>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1" name="Freeform 428"/>
            <p:cNvSpPr/>
            <p:nvPr/>
          </p:nvSpPr>
          <p:spPr bwMode="auto">
            <a:xfrm>
              <a:off x="1553" y="1210"/>
              <a:ext cx="27" cy="1"/>
            </a:xfrm>
            <a:custGeom>
              <a:avLst/>
              <a:gdLst>
                <a:gd name="T0" fmla="*/ 0 w 27"/>
                <a:gd name="T1" fmla="*/ 1 h 1"/>
                <a:gd name="T2" fmla="*/ 7 w 27"/>
                <a:gd name="T3" fmla="*/ 1 h 1"/>
                <a:gd name="T4" fmla="*/ 14 w 27"/>
                <a:gd name="T5" fmla="*/ 1 h 1"/>
                <a:gd name="T6" fmla="*/ 19 w 27"/>
                <a:gd name="T7" fmla="*/ 1 h 1"/>
                <a:gd name="T8" fmla="*/ 24 w 27"/>
                <a:gd name="T9" fmla="*/ 0 h 1"/>
                <a:gd name="T10" fmla="*/ 27 w 27"/>
                <a:gd name="T11" fmla="*/ 0 h 1"/>
                <a:gd name="T12" fmla="*/ 27 w 27"/>
                <a:gd name="T13" fmla="*/ 0 h 1"/>
                <a:gd name="T14" fmla="*/ 24 w 27"/>
                <a:gd name="T15" fmla="*/ 0 h 1"/>
                <a:gd name="T16" fmla="*/ 23 w 27"/>
                <a:gd name="T17" fmla="*/ 0 h 1"/>
                <a:gd name="T18" fmla="*/ 19 w 27"/>
                <a:gd name="T19" fmla="*/ 0 h 1"/>
                <a:gd name="T20" fmla="*/ 14 w 27"/>
                <a:gd name="T21" fmla="*/ 1 h 1"/>
                <a:gd name="T22" fmla="*/ 7 w 27"/>
                <a:gd name="T23" fmla="*/ 1 h 1"/>
                <a:gd name="T24" fmla="*/ 0 w 27"/>
                <a:gd name="T25" fmla="*/ 1 h 1"/>
                <a:gd name="T26" fmla="*/ 0 w 27"/>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
                <a:gd name="T44" fmla="*/ 27 w 27"/>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
                  <a:moveTo>
                    <a:pt x="0" y="1"/>
                  </a:moveTo>
                  <a:lnTo>
                    <a:pt x="7" y="1"/>
                  </a:lnTo>
                  <a:lnTo>
                    <a:pt x="14" y="1"/>
                  </a:lnTo>
                  <a:lnTo>
                    <a:pt x="19" y="1"/>
                  </a:lnTo>
                  <a:lnTo>
                    <a:pt x="24" y="0"/>
                  </a:lnTo>
                  <a:lnTo>
                    <a:pt x="27" y="0"/>
                  </a:lnTo>
                  <a:lnTo>
                    <a:pt x="24" y="0"/>
                  </a:lnTo>
                  <a:lnTo>
                    <a:pt x="23" y="0"/>
                  </a:lnTo>
                  <a:lnTo>
                    <a:pt x="19" y="0"/>
                  </a:lnTo>
                  <a:lnTo>
                    <a:pt x="14" y="1"/>
                  </a:lnTo>
                  <a:lnTo>
                    <a:pt x="7" y="1"/>
                  </a:lnTo>
                  <a:lnTo>
                    <a:pt x="0" y="1"/>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2" name="Freeform 429"/>
            <p:cNvSpPr/>
            <p:nvPr/>
          </p:nvSpPr>
          <p:spPr bwMode="auto">
            <a:xfrm>
              <a:off x="1553" y="1210"/>
              <a:ext cx="24" cy="1"/>
            </a:xfrm>
            <a:custGeom>
              <a:avLst/>
              <a:gdLst>
                <a:gd name="T0" fmla="*/ 0 w 24"/>
                <a:gd name="T1" fmla="*/ 1 h 1"/>
                <a:gd name="T2" fmla="*/ 7 w 24"/>
                <a:gd name="T3" fmla="*/ 1 h 1"/>
                <a:gd name="T4" fmla="*/ 14 w 24"/>
                <a:gd name="T5" fmla="*/ 1 h 1"/>
                <a:gd name="T6" fmla="*/ 19 w 24"/>
                <a:gd name="T7" fmla="*/ 0 h 1"/>
                <a:gd name="T8" fmla="*/ 23 w 24"/>
                <a:gd name="T9" fmla="*/ 0 h 1"/>
                <a:gd name="T10" fmla="*/ 24 w 24"/>
                <a:gd name="T11" fmla="*/ 0 h 1"/>
                <a:gd name="T12" fmla="*/ 20 w 24"/>
                <a:gd name="T13" fmla="*/ 0 h 1"/>
                <a:gd name="T14" fmla="*/ 19 w 24"/>
                <a:gd name="T15" fmla="*/ 0 h 1"/>
                <a:gd name="T16" fmla="*/ 16 w 24"/>
                <a:gd name="T17" fmla="*/ 0 h 1"/>
                <a:gd name="T18" fmla="*/ 12 w 24"/>
                <a:gd name="T19" fmla="*/ 0 h 1"/>
                <a:gd name="T20" fmla="*/ 7 w 24"/>
                <a:gd name="T21" fmla="*/ 1 h 1"/>
                <a:gd name="T22" fmla="*/ 0 w 24"/>
                <a:gd name="T23" fmla="*/ 1 h 1"/>
                <a:gd name="T24" fmla="*/ 0 w 24"/>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
                <a:gd name="T41" fmla="*/ 24 w 24"/>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
                  <a:moveTo>
                    <a:pt x="0" y="1"/>
                  </a:moveTo>
                  <a:lnTo>
                    <a:pt x="7" y="1"/>
                  </a:lnTo>
                  <a:lnTo>
                    <a:pt x="14" y="1"/>
                  </a:lnTo>
                  <a:lnTo>
                    <a:pt x="19" y="0"/>
                  </a:lnTo>
                  <a:lnTo>
                    <a:pt x="23" y="0"/>
                  </a:lnTo>
                  <a:lnTo>
                    <a:pt x="24" y="0"/>
                  </a:lnTo>
                  <a:lnTo>
                    <a:pt x="20" y="0"/>
                  </a:lnTo>
                  <a:lnTo>
                    <a:pt x="19" y="0"/>
                  </a:lnTo>
                  <a:lnTo>
                    <a:pt x="16" y="0"/>
                  </a:lnTo>
                  <a:lnTo>
                    <a:pt x="12" y="0"/>
                  </a:lnTo>
                  <a:lnTo>
                    <a:pt x="7" y="1"/>
                  </a:lnTo>
                  <a:lnTo>
                    <a:pt x="0" y="1"/>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3" name="Freeform 430"/>
            <p:cNvSpPr/>
            <p:nvPr/>
          </p:nvSpPr>
          <p:spPr bwMode="auto">
            <a:xfrm>
              <a:off x="1553" y="1210"/>
              <a:ext cx="20" cy="1"/>
            </a:xfrm>
            <a:custGeom>
              <a:avLst/>
              <a:gdLst>
                <a:gd name="T0" fmla="*/ 0 w 20"/>
                <a:gd name="T1" fmla="*/ 1 h 1"/>
                <a:gd name="T2" fmla="*/ 7 w 20"/>
                <a:gd name="T3" fmla="*/ 1 h 1"/>
                <a:gd name="T4" fmla="*/ 12 w 20"/>
                <a:gd name="T5" fmla="*/ 0 h 1"/>
                <a:gd name="T6" fmla="*/ 16 w 20"/>
                <a:gd name="T7" fmla="*/ 0 h 1"/>
                <a:gd name="T8" fmla="*/ 19 w 20"/>
                <a:gd name="T9" fmla="*/ 0 h 1"/>
                <a:gd name="T10" fmla="*/ 20 w 20"/>
                <a:gd name="T11" fmla="*/ 0 h 1"/>
                <a:gd name="T12" fmla="*/ 16 w 20"/>
                <a:gd name="T13" fmla="*/ 0 h 1"/>
                <a:gd name="T14" fmla="*/ 15 w 20"/>
                <a:gd name="T15" fmla="*/ 0 h 1"/>
                <a:gd name="T16" fmla="*/ 11 w 20"/>
                <a:gd name="T17" fmla="*/ 0 h 1"/>
                <a:gd name="T18" fmla="*/ 6 w 20"/>
                <a:gd name="T19" fmla="*/ 0 h 1"/>
                <a:gd name="T20" fmla="*/ 0 w 20"/>
                <a:gd name="T21" fmla="*/ 0 h 1"/>
                <a:gd name="T22" fmla="*/ 0 w 20"/>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
                <a:gd name="T38" fmla="*/ 20 w 2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
                  <a:moveTo>
                    <a:pt x="0" y="1"/>
                  </a:moveTo>
                  <a:lnTo>
                    <a:pt x="7" y="1"/>
                  </a:lnTo>
                  <a:lnTo>
                    <a:pt x="12" y="0"/>
                  </a:lnTo>
                  <a:lnTo>
                    <a:pt x="16" y="0"/>
                  </a:lnTo>
                  <a:lnTo>
                    <a:pt x="19" y="0"/>
                  </a:lnTo>
                  <a:lnTo>
                    <a:pt x="20" y="0"/>
                  </a:lnTo>
                  <a:lnTo>
                    <a:pt x="16" y="0"/>
                  </a:lnTo>
                  <a:lnTo>
                    <a:pt x="15" y="0"/>
                  </a:lnTo>
                  <a:lnTo>
                    <a:pt x="11" y="0"/>
                  </a:lnTo>
                  <a:lnTo>
                    <a:pt x="6" y="0"/>
                  </a:lnTo>
                  <a:lnTo>
                    <a:pt x="0" y="0"/>
                  </a:lnTo>
                  <a:lnTo>
                    <a:pt x="0" y="1"/>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4" name="Freeform 431"/>
            <p:cNvSpPr/>
            <p:nvPr/>
          </p:nvSpPr>
          <p:spPr bwMode="auto">
            <a:xfrm>
              <a:off x="1553" y="1210"/>
              <a:ext cx="16" cy="1"/>
            </a:xfrm>
            <a:custGeom>
              <a:avLst/>
              <a:gdLst>
                <a:gd name="T0" fmla="*/ 0 w 16"/>
                <a:gd name="T1" fmla="*/ 0 h 1"/>
                <a:gd name="T2" fmla="*/ 6 w 16"/>
                <a:gd name="T3" fmla="*/ 0 h 1"/>
                <a:gd name="T4" fmla="*/ 11 w 16"/>
                <a:gd name="T5" fmla="*/ 0 h 1"/>
                <a:gd name="T6" fmla="*/ 15 w 16"/>
                <a:gd name="T7" fmla="*/ 0 h 1"/>
                <a:gd name="T8" fmla="*/ 16 w 16"/>
                <a:gd name="T9" fmla="*/ 0 h 1"/>
                <a:gd name="T10" fmla="*/ 12 w 16"/>
                <a:gd name="T11" fmla="*/ 0 h 1"/>
                <a:gd name="T12" fmla="*/ 11 w 16"/>
                <a:gd name="T13" fmla="*/ 0 h 1"/>
                <a:gd name="T14" fmla="*/ 8 w 16"/>
                <a:gd name="T15" fmla="*/ 0 h 1"/>
                <a:gd name="T16" fmla="*/ 4 w 16"/>
                <a:gd name="T17" fmla="*/ 0 h 1"/>
                <a:gd name="T18" fmla="*/ 0 w 16"/>
                <a:gd name="T19" fmla="*/ 0 h 1"/>
                <a:gd name="T20" fmla="*/ 0 w 16"/>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
                <a:gd name="T35" fmla="*/ 16 w 16"/>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
                  <a:moveTo>
                    <a:pt x="0" y="0"/>
                  </a:moveTo>
                  <a:lnTo>
                    <a:pt x="6" y="0"/>
                  </a:lnTo>
                  <a:lnTo>
                    <a:pt x="11" y="0"/>
                  </a:lnTo>
                  <a:lnTo>
                    <a:pt x="15" y="0"/>
                  </a:lnTo>
                  <a:lnTo>
                    <a:pt x="16"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5" name="Freeform 432"/>
            <p:cNvSpPr/>
            <p:nvPr/>
          </p:nvSpPr>
          <p:spPr bwMode="auto">
            <a:xfrm>
              <a:off x="1553" y="1210"/>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6" name="Freeform 433"/>
            <p:cNvSpPr/>
            <p:nvPr/>
          </p:nvSpPr>
          <p:spPr bwMode="auto">
            <a:xfrm>
              <a:off x="1553" y="1210"/>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7" name="Freeform 434"/>
            <p:cNvSpPr/>
            <p:nvPr/>
          </p:nvSpPr>
          <p:spPr bwMode="auto">
            <a:xfrm>
              <a:off x="1553" y="1210"/>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8" name="Freeform 435"/>
            <p:cNvSpPr/>
            <p:nvPr/>
          </p:nvSpPr>
          <p:spPr bwMode="auto">
            <a:xfrm>
              <a:off x="1553" y="1210"/>
              <a:ext cx="71" cy="5"/>
            </a:xfrm>
            <a:custGeom>
              <a:avLst/>
              <a:gdLst>
                <a:gd name="T0" fmla="*/ 71 w 71"/>
                <a:gd name="T1" fmla="*/ 0 h 5"/>
                <a:gd name="T2" fmla="*/ 0 w 71"/>
                <a:gd name="T3" fmla="*/ 0 h 5"/>
                <a:gd name="T4" fmla="*/ 2 w 71"/>
                <a:gd name="T5" fmla="*/ 1 h 5"/>
                <a:gd name="T6" fmla="*/ 8 w 71"/>
                <a:gd name="T7" fmla="*/ 3 h 5"/>
                <a:gd name="T8" fmla="*/ 18 w 71"/>
                <a:gd name="T9" fmla="*/ 5 h 5"/>
                <a:gd name="T10" fmla="*/ 28 w 71"/>
                <a:gd name="T11" fmla="*/ 5 h 5"/>
                <a:gd name="T12" fmla="*/ 41 w 71"/>
                <a:gd name="T13" fmla="*/ 5 h 5"/>
                <a:gd name="T14" fmla="*/ 52 w 71"/>
                <a:gd name="T15" fmla="*/ 5 h 5"/>
                <a:gd name="T16" fmla="*/ 61 w 71"/>
                <a:gd name="T17" fmla="*/ 3 h 5"/>
                <a:gd name="T18" fmla="*/ 68 w 71"/>
                <a:gd name="T19" fmla="*/ 1 h 5"/>
                <a:gd name="T20" fmla="*/ 71 w 71"/>
                <a:gd name="T21" fmla="*/ 0 h 5"/>
                <a:gd name="T22" fmla="*/ 71 w 71"/>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71" y="0"/>
                  </a:moveTo>
                  <a:lnTo>
                    <a:pt x="0" y="0"/>
                  </a:lnTo>
                  <a:lnTo>
                    <a:pt x="2" y="1"/>
                  </a:lnTo>
                  <a:lnTo>
                    <a:pt x="8" y="3"/>
                  </a:lnTo>
                  <a:lnTo>
                    <a:pt x="18" y="5"/>
                  </a:lnTo>
                  <a:lnTo>
                    <a:pt x="28" y="5"/>
                  </a:lnTo>
                  <a:lnTo>
                    <a:pt x="41" y="5"/>
                  </a:lnTo>
                  <a:lnTo>
                    <a:pt x="52" y="5"/>
                  </a:lnTo>
                  <a:lnTo>
                    <a:pt x="61" y="3"/>
                  </a:lnTo>
                  <a:lnTo>
                    <a:pt x="68" y="1"/>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59" name="Freeform 436"/>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71 w 71"/>
                <a:gd name="T21" fmla="*/ 5 h 5"/>
                <a:gd name="T22" fmla="*/ 0 w 71"/>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0" y="5"/>
                  </a:moveTo>
                  <a:lnTo>
                    <a:pt x="12" y="5"/>
                  </a:lnTo>
                  <a:lnTo>
                    <a:pt x="24" y="5"/>
                  </a:lnTo>
                  <a:lnTo>
                    <a:pt x="35" y="5"/>
                  </a:lnTo>
                  <a:lnTo>
                    <a:pt x="45" y="3"/>
                  </a:lnTo>
                  <a:lnTo>
                    <a:pt x="53" y="3"/>
                  </a:lnTo>
                  <a:lnTo>
                    <a:pt x="61" y="3"/>
                  </a:lnTo>
                  <a:lnTo>
                    <a:pt x="67" y="1"/>
                  </a:lnTo>
                  <a:lnTo>
                    <a:pt x="69" y="0"/>
                  </a:lnTo>
                  <a:lnTo>
                    <a:pt x="71" y="0"/>
                  </a:lnTo>
                  <a:lnTo>
                    <a:pt x="71"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0" name="Freeform 437"/>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67 w 71"/>
                <a:gd name="T21" fmla="*/ 0 h 5"/>
                <a:gd name="T22" fmla="*/ 65 w 71"/>
                <a:gd name="T23" fmla="*/ 0 h 5"/>
                <a:gd name="T24" fmla="*/ 61 w 71"/>
                <a:gd name="T25" fmla="*/ 1 h 5"/>
                <a:gd name="T26" fmla="*/ 55 w 71"/>
                <a:gd name="T27" fmla="*/ 3 h 5"/>
                <a:gd name="T28" fmla="*/ 47 w 71"/>
                <a:gd name="T29" fmla="*/ 3 h 5"/>
                <a:gd name="T30" fmla="*/ 37 w 71"/>
                <a:gd name="T31" fmla="*/ 5 h 5"/>
                <a:gd name="T32" fmla="*/ 25 w 71"/>
                <a:gd name="T33" fmla="*/ 5 h 5"/>
                <a:gd name="T34" fmla="*/ 14 w 71"/>
                <a:gd name="T35" fmla="*/ 5 h 5"/>
                <a:gd name="T36" fmla="*/ 0 w 71"/>
                <a:gd name="T37" fmla="*/ 5 h 5"/>
                <a:gd name="T38" fmla="*/ 0 w 71"/>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5"/>
                <a:gd name="T62" fmla="*/ 71 w 7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5">
                  <a:moveTo>
                    <a:pt x="0" y="5"/>
                  </a:moveTo>
                  <a:lnTo>
                    <a:pt x="12" y="5"/>
                  </a:lnTo>
                  <a:lnTo>
                    <a:pt x="24" y="5"/>
                  </a:lnTo>
                  <a:lnTo>
                    <a:pt x="35" y="5"/>
                  </a:lnTo>
                  <a:lnTo>
                    <a:pt x="45" y="3"/>
                  </a:lnTo>
                  <a:lnTo>
                    <a:pt x="53" y="3"/>
                  </a:lnTo>
                  <a:lnTo>
                    <a:pt x="61" y="3"/>
                  </a:lnTo>
                  <a:lnTo>
                    <a:pt x="67" y="1"/>
                  </a:lnTo>
                  <a:lnTo>
                    <a:pt x="69" y="0"/>
                  </a:lnTo>
                  <a:lnTo>
                    <a:pt x="71" y="0"/>
                  </a:lnTo>
                  <a:lnTo>
                    <a:pt x="67" y="0"/>
                  </a:lnTo>
                  <a:lnTo>
                    <a:pt x="65" y="0"/>
                  </a:lnTo>
                  <a:lnTo>
                    <a:pt x="61" y="1"/>
                  </a:lnTo>
                  <a:lnTo>
                    <a:pt x="55" y="3"/>
                  </a:lnTo>
                  <a:lnTo>
                    <a:pt x="47" y="3"/>
                  </a:lnTo>
                  <a:lnTo>
                    <a:pt x="37" y="5"/>
                  </a:lnTo>
                  <a:lnTo>
                    <a:pt x="25" y="5"/>
                  </a:lnTo>
                  <a:lnTo>
                    <a:pt x="14"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1" name="Freeform 438"/>
            <p:cNvSpPr/>
            <p:nvPr/>
          </p:nvSpPr>
          <p:spPr bwMode="auto">
            <a:xfrm>
              <a:off x="1553" y="1210"/>
              <a:ext cx="67" cy="5"/>
            </a:xfrm>
            <a:custGeom>
              <a:avLst/>
              <a:gdLst>
                <a:gd name="T0" fmla="*/ 0 w 67"/>
                <a:gd name="T1" fmla="*/ 5 h 5"/>
                <a:gd name="T2" fmla="*/ 14 w 67"/>
                <a:gd name="T3" fmla="*/ 5 h 5"/>
                <a:gd name="T4" fmla="*/ 25 w 67"/>
                <a:gd name="T5" fmla="*/ 5 h 5"/>
                <a:gd name="T6" fmla="*/ 37 w 67"/>
                <a:gd name="T7" fmla="*/ 5 h 5"/>
                <a:gd name="T8" fmla="*/ 47 w 67"/>
                <a:gd name="T9" fmla="*/ 3 h 5"/>
                <a:gd name="T10" fmla="*/ 55 w 67"/>
                <a:gd name="T11" fmla="*/ 3 h 5"/>
                <a:gd name="T12" fmla="*/ 61 w 67"/>
                <a:gd name="T13" fmla="*/ 1 h 5"/>
                <a:gd name="T14" fmla="*/ 65 w 67"/>
                <a:gd name="T15" fmla="*/ 0 h 5"/>
                <a:gd name="T16" fmla="*/ 67 w 67"/>
                <a:gd name="T17" fmla="*/ 0 h 5"/>
                <a:gd name="T18" fmla="*/ 63 w 67"/>
                <a:gd name="T19" fmla="*/ 0 h 5"/>
                <a:gd name="T20" fmla="*/ 61 w 67"/>
                <a:gd name="T21" fmla="*/ 0 h 5"/>
                <a:gd name="T22" fmla="*/ 57 w 67"/>
                <a:gd name="T23" fmla="*/ 1 h 5"/>
                <a:gd name="T24" fmla="*/ 52 w 67"/>
                <a:gd name="T25" fmla="*/ 1 h 5"/>
                <a:gd name="T26" fmla="*/ 44 w 67"/>
                <a:gd name="T27" fmla="*/ 3 h 5"/>
                <a:gd name="T28" fmla="*/ 35 w 67"/>
                <a:gd name="T29" fmla="*/ 3 h 5"/>
                <a:gd name="T30" fmla="*/ 24 w 67"/>
                <a:gd name="T31" fmla="*/ 5 h 5"/>
                <a:gd name="T32" fmla="*/ 12 w 67"/>
                <a:gd name="T33" fmla="*/ 5 h 5"/>
                <a:gd name="T34" fmla="*/ 0 w 67"/>
                <a:gd name="T35" fmla="*/ 5 h 5"/>
                <a:gd name="T36" fmla="*/ 0 w 67"/>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5"/>
                <a:gd name="T59" fmla="*/ 67 w 67"/>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5">
                  <a:moveTo>
                    <a:pt x="0" y="5"/>
                  </a:moveTo>
                  <a:lnTo>
                    <a:pt x="14" y="5"/>
                  </a:lnTo>
                  <a:lnTo>
                    <a:pt x="25" y="5"/>
                  </a:lnTo>
                  <a:lnTo>
                    <a:pt x="37" y="5"/>
                  </a:lnTo>
                  <a:lnTo>
                    <a:pt x="47" y="3"/>
                  </a:lnTo>
                  <a:lnTo>
                    <a:pt x="55" y="3"/>
                  </a:lnTo>
                  <a:lnTo>
                    <a:pt x="61" y="1"/>
                  </a:lnTo>
                  <a:lnTo>
                    <a:pt x="65" y="0"/>
                  </a:lnTo>
                  <a:lnTo>
                    <a:pt x="67" y="0"/>
                  </a:lnTo>
                  <a:lnTo>
                    <a:pt x="63" y="0"/>
                  </a:lnTo>
                  <a:lnTo>
                    <a:pt x="61" y="0"/>
                  </a:lnTo>
                  <a:lnTo>
                    <a:pt x="57" y="1"/>
                  </a:lnTo>
                  <a:lnTo>
                    <a:pt x="52" y="1"/>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2" name="Freeform 439"/>
            <p:cNvSpPr/>
            <p:nvPr/>
          </p:nvSpPr>
          <p:spPr bwMode="auto">
            <a:xfrm>
              <a:off x="1553" y="1210"/>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1 h 5"/>
                <a:gd name="T12" fmla="*/ 57 w 63"/>
                <a:gd name="T13" fmla="*/ 1 h 5"/>
                <a:gd name="T14" fmla="*/ 61 w 63"/>
                <a:gd name="T15" fmla="*/ 0 h 5"/>
                <a:gd name="T16" fmla="*/ 63 w 63"/>
                <a:gd name="T17" fmla="*/ 0 h 5"/>
                <a:gd name="T18" fmla="*/ 59 w 63"/>
                <a:gd name="T19" fmla="*/ 0 h 5"/>
                <a:gd name="T20" fmla="*/ 57 w 63"/>
                <a:gd name="T21" fmla="*/ 0 h 5"/>
                <a:gd name="T22" fmla="*/ 55 w 63"/>
                <a:gd name="T23" fmla="*/ 1 h 5"/>
                <a:gd name="T24" fmla="*/ 49 w 63"/>
                <a:gd name="T25" fmla="*/ 1 h 5"/>
                <a:gd name="T26" fmla="*/ 41 w 63"/>
                <a:gd name="T27" fmla="*/ 3 h 5"/>
                <a:gd name="T28" fmla="*/ 32 w 63"/>
                <a:gd name="T29" fmla="*/ 3 h 5"/>
                <a:gd name="T30" fmla="*/ 23 w 63"/>
                <a:gd name="T31" fmla="*/ 3 h 5"/>
                <a:gd name="T32" fmla="*/ 12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1"/>
                  </a:lnTo>
                  <a:lnTo>
                    <a:pt x="57" y="1"/>
                  </a:lnTo>
                  <a:lnTo>
                    <a:pt x="61" y="0"/>
                  </a:lnTo>
                  <a:lnTo>
                    <a:pt x="63" y="0"/>
                  </a:lnTo>
                  <a:lnTo>
                    <a:pt x="59" y="0"/>
                  </a:lnTo>
                  <a:lnTo>
                    <a:pt x="57" y="0"/>
                  </a:lnTo>
                  <a:lnTo>
                    <a:pt x="55" y="1"/>
                  </a:lnTo>
                  <a:lnTo>
                    <a:pt x="49" y="1"/>
                  </a:lnTo>
                  <a:lnTo>
                    <a:pt x="41" y="3"/>
                  </a:lnTo>
                  <a:lnTo>
                    <a:pt x="32" y="3"/>
                  </a:lnTo>
                  <a:lnTo>
                    <a:pt x="23" y="3"/>
                  </a:lnTo>
                  <a:lnTo>
                    <a:pt x="12"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3" name="Freeform 440"/>
            <p:cNvSpPr/>
            <p:nvPr/>
          </p:nvSpPr>
          <p:spPr bwMode="auto">
            <a:xfrm>
              <a:off x="1553" y="1210"/>
              <a:ext cx="59" cy="5"/>
            </a:xfrm>
            <a:custGeom>
              <a:avLst/>
              <a:gdLst>
                <a:gd name="T0" fmla="*/ 0 w 59"/>
                <a:gd name="T1" fmla="*/ 5 h 5"/>
                <a:gd name="T2" fmla="*/ 12 w 59"/>
                <a:gd name="T3" fmla="*/ 5 h 5"/>
                <a:gd name="T4" fmla="*/ 23 w 59"/>
                <a:gd name="T5" fmla="*/ 3 h 5"/>
                <a:gd name="T6" fmla="*/ 32 w 59"/>
                <a:gd name="T7" fmla="*/ 3 h 5"/>
                <a:gd name="T8" fmla="*/ 41 w 59"/>
                <a:gd name="T9" fmla="*/ 3 h 5"/>
                <a:gd name="T10" fmla="*/ 49 w 59"/>
                <a:gd name="T11" fmla="*/ 1 h 5"/>
                <a:gd name="T12" fmla="*/ 55 w 59"/>
                <a:gd name="T13" fmla="*/ 1 h 5"/>
                <a:gd name="T14" fmla="*/ 57 w 59"/>
                <a:gd name="T15" fmla="*/ 0 h 5"/>
                <a:gd name="T16" fmla="*/ 59 w 59"/>
                <a:gd name="T17" fmla="*/ 0 h 5"/>
                <a:gd name="T18" fmla="*/ 55 w 59"/>
                <a:gd name="T19" fmla="*/ 0 h 5"/>
                <a:gd name="T20" fmla="*/ 53 w 59"/>
                <a:gd name="T21" fmla="*/ 0 h 5"/>
                <a:gd name="T22" fmla="*/ 51 w 59"/>
                <a:gd name="T23" fmla="*/ 1 h 5"/>
                <a:gd name="T24" fmla="*/ 45 w 59"/>
                <a:gd name="T25" fmla="*/ 1 h 5"/>
                <a:gd name="T26" fmla="*/ 39 w 59"/>
                <a:gd name="T27" fmla="*/ 3 h 5"/>
                <a:gd name="T28" fmla="*/ 31 w 59"/>
                <a:gd name="T29" fmla="*/ 3 h 5"/>
                <a:gd name="T30" fmla="*/ 22 w 59"/>
                <a:gd name="T31" fmla="*/ 3 h 5"/>
                <a:gd name="T32" fmla="*/ 11 w 59"/>
                <a:gd name="T33" fmla="*/ 3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2" y="5"/>
                  </a:lnTo>
                  <a:lnTo>
                    <a:pt x="23" y="3"/>
                  </a:lnTo>
                  <a:lnTo>
                    <a:pt x="32" y="3"/>
                  </a:lnTo>
                  <a:lnTo>
                    <a:pt x="41" y="3"/>
                  </a:lnTo>
                  <a:lnTo>
                    <a:pt x="49" y="1"/>
                  </a:lnTo>
                  <a:lnTo>
                    <a:pt x="55" y="1"/>
                  </a:lnTo>
                  <a:lnTo>
                    <a:pt x="57" y="0"/>
                  </a:lnTo>
                  <a:lnTo>
                    <a:pt x="59" y="0"/>
                  </a:lnTo>
                  <a:lnTo>
                    <a:pt x="55" y="0"/>
                  </a:lnTo>
                  <a:lnTo>
                    <a:pt x="53" y="0"/>
                  </a:lnTo>
                  <a:lnTo>
                    <a:pt x="51" y="1"/>
                  </a:lnTo>
                  <a:lnTo>
                    <a:pt x="45" y="1"/>
                  </a:lnTo>
                  <a:lnTo>
                    <a:pt x="39" y="3"/>
                  </a:lnTo>
                  <a:lnTo>
                    <a:pt x="31" y="3"/>
                  </a:lnTo>
                  <a:lnTo>
                    <a:pt x="22" y="3"/>
                  </a:lnTo>
                  <a:lnTo>
                    <a:pt x="11"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4" name="Freeform 441"/>
            <p:cNvSpPr/>
            <p:nvPr/>
          </p:nvSpPr>
          <p:spPr bwMode="auto">
            <a:xfrm>
              <a:off x="1553" y="1210"/>
              <a:ext cx="55" cy="5"/>
            </a:xfrm>
            <a:custGeom>
              <a:avLst/>
              <a:gdLst>
                <a:gd name="T0" fmla="*/ 0 w 55"/>
                <a:gd name="T1" fmla="*/ 5 h 5"/>
                <a:gd name="T2" fmla="*/ 11 w 55"/>
                <a:gd name="T3" fmla="*/ 3 h 5"/>
                <a:gd name="T4" fmla="*/ 22 w 55"/>
                <a:gd name="T5" fmla="*/ 3 h 5"/>
                <a:gd name="T6" fmla="*/ 31 w 55"/>
                <a:gd name="T7" fmla="*/ 3 h 5"/>
                <a:gd name="T8" fmla="*/ 39 w 55"/>
                <a:gd name="T9" fmla="*/ 3 h 5"/>
                <a:gd name="T10" fmla="*/ 45 w 55"/>
                <a:gd name="T11" fmla="*/ 1 h 5"/>
                <a:gd name="T12" fmla="*/ 51 w 55"/>
                <a:gd name="T13" fmla="*/ 1 h 5"/>
                <a:gd name="T14" fmla="*/ 53 w 55"/>
                <a:gd name="T15" fmla="*/ 0 h 5"/>
                <a:gd name="T16" fmla="*/ 55 w 55"/>
                <a:gd name="T17" fmla="*/ 0 h 5"/>
                <a:gd name="T18" fmla="*/ 51 w 55"/>
                <a:gd name="T19" fmla="*/ 0 h 5"/>
                <a:gd name="T20" fmla="*/ 49 w 55"/>
                <a:gd name="T21" fmla="*/ 0 h 5"/>
                <a:gd name="T22" fmla="*/ 45 w 55"/>
                <a:gd name="T23" fmla="*/ 1 h 5"/>
                <a:gd name="T24" fmla="*/ 40 w 55"/>
                <a:gd name="T25" fmla="*/ 1 h 5"/>
                <a:gd name="T26" fmla="*/ 32 w 55"/>
                <a:gd name="T27" fmla="*/ 3 h 5"/>
                <a:gd name="T28" fmla="*/ 23 w 55"/>
                <a:gd name="T29" fmla="*/ 3 h 5"/>
                <a:gd name="T30" fmla="*/ 11 w 55"/>
                <a:gd name="T31" fmla="*/ 3 h 5"/>
                <a:gd name="T32" fmla="*/ 0 w 55"/>
                <a:gd name="T33" fmla="*/ 3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3"/>
                  </a:lnTo>
                  <a:lnTo>
                    <a:pt x="22" y="3"/>
                  </a:lnTo>
                  <a:lnTo>
                    <a:pt x="31" y="3"/>
                  </a:lnTo>
                  <a:lnTo>
                    <a:pt x="39" y="3"/>
                  </a:lnTo>
                  <a:lnTo>
                    <a:pt x="45" y="1"/>
                  </a:lnTo>
                  <a:lnTo>
                    <a:pt x="51" y="1"/>
                  </a:lnTo>
                  <a:lnTo>
                    <a:pt x="53" y="0"/>
                  </a:lnTo>
                  <a:lnTo>
                    <a:pt x="55" y="0"/>
                  </a:lnTo>
                  <a:lnTo>
                    <a:pt x="51" y="0"/>
                  </a:lnTo>
                  <a:lnTo>
                    <a:pt x="49" y="0"/>
                  </a:lnTo>
                  <a:lnTo>
                    <a:pt x="45" y="1"/>
                  </a:lnTo>
                  <a:lnTo>
                    <a:pt x="40" y="1"/>
                  </a:lnTo>
                  <a:lnTo>
                    <a:pt x="32" y="3"/>
                  </a:lnTo>
                  <a:lnTo>
                    <a:pt x="23" y="3"/>
                  </a:lnTo>
                  <a:lnTo>
                    <a:pt x="11" y="3"/>
                  </a:lnTo>
                  <a:lnTo>
                    <a:pt x="0" y="3"/>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5" name="Freeform 442"/>
            <p:cNvSpPr/>
            <p:nvPr/>
          </p:nvSpPr>
          <p:spPr bwMode="auto">
            <a:xfrm>
              <a:off x="1553" y="1210"/>
              <a:ext cx="51" cy="3"/>
            </a:xfrm>
            <a:custGeom>
              <a:avLst/>
              <a:gdLst>
                <a:gd name="T0" fmla="*/ 0 w 51"/>
                <a:gd name="T1" fmla="*/ 3 h 3"/>
                <a:gd name="T2" fmla="*/ 11 w 51"/>
                <a:gd name="T3" fmla="*/ 3 h 3"/>
                <a:gd name="T4" fmla="*/ 23 w 51"/>
                <a:gd name="T5" fmla="*/ 3 h 3"/>
                <a:gd name="T6" fmla="*/ 32 w 51"/>
                <a:gd name="T7" fmla="*/ 3 h 3"/>
                <a:gd name="T8" fmla="*/ 40 w 51"/>
                <a:gd name="T9" fmla="*/ 1 h 3"/>
                <a:gd name="T10" fmla="*/ 45 w 51"/>
                <a:gd name="T11" fmla="*/ 1 h 3"/>
                <a:gd name="T12" fmla="*/ 49 w 51"/>
                <a:gd name="T13" fmla="*/ 0 h 3"/>
                <a:gd name="T14" fmla="*/ 51 w 51"/>
                <a:gd name="T15" fmla="*/ 0 h 3"/>
                <a:gd name="T16" fmla="*/ 47 w 51"/>
                <a:gd name="T17" fmla="*/ 0 h 3"/>
                <a:gd name="T18" fmla="*/ 45 w 51"/>
                <a:gd name="T19" fmla="*/ 0 h 3"/>
                <a:gd name="T20" fmla="*/ 43 w 51"/>
                <a:gd name="T21" fmla="*/ 1 h 3"/>
                <a:gd name="T22" fmla="*/ 36 w 51"/>
                <a:gd name="T23" fmla="*/ 1 h 3"/>
                <a:gd name="T24" fmla="*/ 29 w 51"/>
                <a:gd name="T25" fmla="*/ 3 h 3"/>
                <a:gd name="T26" fmla="*/ 20 w 51"/>
                <a:gd name="T27" fmla="*/ 3 h 3"/>
                <a:gd name="T28" fmla="*/ 11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3" y="3"/>
                  </a:lnTo>
                  <a:lnTo>
                    <a:pt x="32" y="3"/>
                  </a:lnTo>
                  <a:lnTo>
                    <a:pt x="40" y="1"/>
                  </a:lnTo>
                  <a:lnTo>
                    <a:pt x="45" y="1"/>
                  </a:lnTo>
                  <a:lnTo>
                    <a:pt x="49" y="0"/>
                  </a:lnTo>
                  <a:lnTo>
                    <a:pt x="51" y="0"/>
                  </a:lnTo>
                  <a:lnTo>
                    <a:pt x="47" y="0"/>
                  </a:lnTo>
                  <a:lnTo>
                    <a:pt x="45" y="0"/>
                  </a:lnTo>
                  <a:lnTo>
                    <a:pt x="43" y="1"/>
                  </a:lnTo>
                  <a:lnTo>
                    <a:pt x="36" y="1"/>
                  </a:lnTo>
                  <a:lnTo>
                    <a:pt x="29" y="3"/>
                  </a:lnTo>
                  <a:lnTo>
                    <a:pt x="20" y="3"/>
                  </a:lnTo>
                  <a:lnTo>
                    <a:pt x="11"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6" name="Freeform 443"/>
            <p:cNvSpPr/>
            <p:nvPr/>
          </p:nvSpPr>
          <p:spPr bwMode="auto">
            <a:xfrm>
              <a:off x="1553" y="1210"/>
              <a:ext cx="47" cy="3"/>
            </a:xfrm>
            <a:custGeom>
              <a:avLst/>
              <a:gdLst>
                <a:gd name="T0" fmla="*/ 0 w 47"/>
                <a:gd name="T1" fmla="*/ 3 h 3"/>
                <a:gd name="T2" fmla="*/ 11 w 47"/>
                <a:gd name="T3" fmla="*/ 3 h 3"/>
                <a:gd name="T4" fmla="*/ 20 w 47"/>
                <a:gd name="T5" fmla="*/ 3 h 3"/>
                <a:gd name="T6" fmla="*/ 29 w 47"/>
                <a:gd name="T7" fmla="*/ 3 h 3"/>
                <a:gd name="T8" fmla="*/ 36 w 47"/>
                <a:gd name="T9" fmla="*/ 1 h 3"/>
                <a:gd name="T10" fmla="*/ 43 w 47"/>
                <a:gd name="T11" fmla="*/ 1 h 3"/>
                <a:gd name="T12" fmla="*/ 45 w 47"/>
                <a:gd name="T13" fmla="*/ 0 h 3"/>
                <a:gd name="T14" fmla="*/ 47 w 47"/>
                <a:gd name="T15" fmla="*/ 0 h 3"/>
                <a:gd name="T16" fmla="*/ 43 w 47"/>
                <a:gd name="T17" fmla="*/ 0 h 3"/>
                <a:gd name="T18" fmla="*/ 41 w 47"/>
                <a:gd name="T19" fmla="*/ 0 h 3"/>
                <a:gd name="T20" fmla="*/ 39 w 47"/>
                <a:gd name="T21" fmla="*/ 1 h 3"/>
                <a:gd name="T22" fmla="*/ 33 w 47"/>
                <a:gd name="T23" fmla="*/ 1 h 3"/>
                <a:gd name="T24" fmla="*/ 27 w 47"/>
                <a:gd name="T25" fmla="*/ 1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1" y="3"/>
                  </a:lnTo>
                  <a:lnTo>
                    <a:pt x="20" y="3"/>
                  </a:lnTo>
                  <a:lnTo>
                    <a:pt x="29" y="3"/>
                  </a:lnTo>
                  <a:lnTo>
                    <a:pt x="36" y="1"/>
                  </a:lnTo>
                  <a:lnTo>
                    <a:pt x="43" y="1"/>
                  </a:lnTo>
                  <a:lnTo>
                    <a:pt x="45" y="0"/>
                  </a:lnTo>
                  <a:lnTo>
                    <a:pt x="47" y="0"/>
                  </a:lnTo>
                  <a:lnTo>
                    <a:pt x="43" y="0"/>
                  </a:lnTo>
                  <a:lnTo>
                    <a:pt x="41" y="0"/>
                  </a:lnTo>
                  <a:lnTo>
                    <a:pt x="39" y="1"/>
                  </a:lnTo>
                  <a:lnTo>
                    <a:pt x="33" y="1"/>
                  </a:lnTo>
                  <a:lnTo>
                    <a:pt x="27" y="1"/>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7" name="Freeform 444"/>
            <p:cNvSpPr/>
            <p:nvPr/>
          </p:nvSpPr>
          <p:spPr bwMode="auto">
            <a:xfrm>
              <a:off x="1553" y="1210"/>
              <a:ext cx="43" cy="3"/>
            </a:xfrm>
            <a:custGeom>
              <a:avLst/>
              <a:gdLst>
                <a:gd name="T0" fmla="*/ 0 w 43"/>
                <a:gd name="T1" fmla="*/ 3 h 3"/>
                <a:gd name="T2" fmla="*/ 10 w 43"/>
                <a:gd name="T3" fmla="*/ 3 h 3"/>
                <a:gd name="T4" fmla="*/ 19 w 43"/>
                <a:gd name="T5" fmla="*/ 3 h 3"/>
                <a:gd name="T6" fmla="*/ 27 w 43"/>
                <a:gd name="T7" fmla="*/ 1 h 3"/>
                <a:gd name="T8" fmla="*/ 33 w 43"/>
                <a:gd name="T9" fmla="*/ 1 h 3"/>
                <a:gd name="T10" fmla="*/ 39 w 43"/>
                <a:gd name="T11" fmla="*/ 1 h 3"/>
                <a:gd name="T12" fmla="*/ 41 w 43"/>
                <a:gd name="T13" fmla="*/ 0 h 3"/>
                <a:gd name="T14" fmla="*/ 43 w 43"/>
                <a:gd name="T15" fmla="*/ 0 h 3"/>
                <a:gd name="T16" fmla="*/ 39 w 43"/>
                <a:gd name="T17" fmla="*/ 0 h 3"/>
                <a:gd name="T18" fmla="*/ 37 w 43"/>
                <a:gd name="T19" fmla="*/ 0 h 3"/>
                <a:gd name="T20" fmla="*/ 33 w 43"/>
                <a:gd name="T21" fmla="*/ 1 h 3"/>
                <a:gd name="T22" fmla="*/ 28 w 43"/>
                <a:gd name="T23" fmla="*/ 1 h 3"/>
                <a:gd name="T24" fmla="*/ 20 w 43"/>
                <a:gd name="T25" fmla="*/ 1 h 3"/>
                <a:gd name="T26" fmla="*/ 11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1"/>
                  </a:lnTo>
                  <a:lnTo>
                    <a:pt x="33" y="1"/>
                  </a:lnTo>
                  <a:lnTo>
                    <a:pt x="39" y="1"/>
                  </a:lnTo>
                  <a:lnTo>
                    <a:pt x="41" y="0"/>
                  </a:lnTo>
                  <a:lnTo>
                    <a:pt x="43" y="0"/>
                  </a:lnTo>
                  <a:lnTo>
                    <a:pt x="39" y="0"/>
                  </a:lnTo>
                  <a:lnTo>
                    <a:pt x="37" y="0"/>
                  </a:lnTo>
                  <a:lnTo>
                    <a:pt x="33" y="1"/>
                  </a:lnTo>
                  <a:lnTo>
                    <a:pt x="28" y="1"/>
                  </a:lnTo>
                  <a:lnTo>
                    <a:pt x="20" y="1"/>
                  </a:lnTo>
                  <a:lnTo>
                    <a:pt x="11"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8" name="Freeform 445"/>
            <p:cNvSpPr/>
            <p:nvPr/>
          </p:nvSpPr>
          <p:spPr bwMode="auto">
            <a:xfrm>
              <a:off x="1553" y="1210"/>
              <a:ext cx="39" cy="3"/>
            </a:xfrm>
            <a:custGeom>
              <a:avLst/>
              <a:gdLst>
                <a:gd name="T0" fmla="*/ 0 w 39"/>
                <a:gd name="T1" fmla="*/ 3 h 3"/>
                <a:gd name="T2" fmla="*/ 11 w 39"/>
                <a:gd name="T3" fmla="*/ 3 h 3"/>
                <a:gd name="T4" fmla="*/ 20 w 39"/>
                <a:gd name="T5" fmla="*/ 1 h 3"/>
                <a:gd name="T6" fmla="*/ 28 w 39"/>
                <a:gd name="T7" fmla="*/ 1 h 3"/>
                <a:gd name="T8" fmla="*/ 33 w 39"/>
                <a:gd name="T9" fmla="*/ 1 h 3"/>
                <a:gd name="T10" fmla="*/ 37 w 39"/>
                <a:gd name="T11" fmla="*/ 0 h 3"/>
                <a:gd name="T12" fmla="*/ 39 w 39"/>
                <a:gd name="T13" fmla="*/ 0 h 3"/>
                <a:gd name="T14" fmla="*/ 35 w 39"/>
                <a:gd name="T15" fmla="*/ 0 h 3"/>
                <a:gd name="T16" fmla="*/ 33 w 39"/>
                <a:gd name="T17" fmla="*/ 0 h 3"/>
                <a:gd name="T18" fmla="*/ 31 w 39"/>
                <a:gd name="T19" fmla="*/ 1 h 3"/>
                <a:gd name="T20" fmla="*/ 25 w 39"/>
                <a:gd name="T21" fmla="*/ 1 h 3"/>
                <a:gd name="T22" fmla="*/ 18 w 39"/>
                <a:gd name="T23" fmla="*/ 1 h 3"/>
                <a:gd name="T24" fmla="*/ 10 w 39"/>
                <a:gd name="T25" fmla="*/ 1 h 3"/>
                <a:gd name="T26" fmla="*/ 0 w 39"/>
                <a:gd name="T27" fmla="*/ 3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1" y="3"/>
                  </a:lnTo>
                  <a:lnTo>
                    <a:pt x="20" y="1"/>
                  </a:lnTo>
                  <a:lnTo>
                    <a:pt x="28" y="1"/>
                  </a:lnTo>
                  <a:lnTo>
                    <a:pt x="33" y="1"/>
                  </a:lnTo>
                  <a:lnTo>
                    <a:pt x="37" y="0"/>
                  </a:lnTo>
                  <a:lnTo>
                    <a:pt x="39" y="0"/>
                  </a:lnTo>
                  <a:lnTo>
                    <a:pt x="35" y="0"/>
                  </a:lnTo>
                  <a:lnTo>
                    <a:pt x="33" y="0"/>
                  </a:lnTo>
                  <a:lnTo>
                    <a:pt x="31" y="1"/>
                  </a:lnTo>
                  <a:lnTo>
                    <a:pt x="25" y="1"/>
                  </a:lnTo>
                  <a:lnTo>
                    <a:pt x="18" y="1"/>
                  </a:lnTo>
                  <a:lnTo>
                    <a:pt x="10" y="1"/>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69" name="Freeform 446"/>
            <p:cNvSpPr/>
            <p:nvPr/>
          </p:nvSpPr>
          <p:spPr bwMode="auto">
            <a:xfrm>
              <a:off x="1553" y="1210"/>
              <a:ext cx="35" cy="3"/>
            </a:xfrm>
            <a:custGeom>
              <a:avLst/>
              <a:gdLst>
                <a:gd name="T0" fmla="*/ 0 w 35"/>
                <a:gd name="T1" fmla="*/ 3 h 3"/>
                <a:gd name="T2" fmla="*/ 10 w 35"/>
                <a:gd name="T3" fmla="*/ 1 h 3"/>
                <a:gd name="T4" fmla="*/ 18 w 35"/>
                <a:gd name="T5" fmla="*/ 1 h 3"/>
                <a:gd name="T6" fmla="*/ 25 w 35"/>
                <a:gd name="T7" fmla="*/ 1 h 3"/>
                <a:gd name="T8" fmla="*/ 31 w 35"/>
                <a:gd name="T9" fmla="*/ 1 h 3"/>
                <a:gd name="T10" fmla="*/ 33 w 35"/>
                <a:gd name="T11" fmla="*/ 0 h 3"/>
                <a:gd name="T12" fmla="*/ 35 w 35"/>
                <a:gd name="T13" fmla="*/ 0 h 3"/>
                <a:gd name="T14" fmla="*/ 31 w 35"/>
                <a:gd name="T15" fmla="*/ 0 h 3"/>
                <a:gd name="T16" fmla="*/ 31 w 35"/>
                <a:gd name="T17" fmla="*/ 0 h 3"/>
                <a:gd name="T18" fmla="*/ 27 w 35"/>
                <a:gd name="T19" fmla="*/ 0 h 3"/>
                <a:gd name="T20" fmla="*/ 23 w 35"/>
                <a:gd name="T21" fmla="*/ 1 h 3"/>
                <a:gd name="T22" fmla="*/ 16 w 35"/>
                <a:gd name="T23" fmla="*/ 1 h 3"/>
                <a:gd name="T24" fmla="*/ 8 w 35"/>
                <a:gd name="T25" fmla="*/ 1 h 3"/>
                <a:gd name="T26" fmla="*/ 0 w 35"/>
                <a:gd name="T27" fmla="*/ 1 h 3"/>
                <a:gd name="T28" fmla="*/ 0 w 35"/>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
                <a:gd name="T47" fmla="*/ 35 w 3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
                  <a:moveTo>
                    <a:pt x="0" y="3"/>
                  </a:moveTo>
                  <a:lnTo>
                    <a:pt x="10" y="1"/>
                  </a:lnTo>
                  <a:lnTo>
                    <a:pt x="18" y="1"/>
                  </a:lnTo>
                  <a:lnTo>
                    <a:pt x="25" y="1"/>
                  </a:lnTo>
                  <a:lnTo>
                    <a:pt x="31" y="1"/>
                  </a:lnTo>
                  <a:lnTo>
                    <a:pt x="33" y="0"/>
                  </a:lnTo>
                  <a:lnTo>
                    <a:pt x="35" y="0"/>
                  </a:lnTo>
                  <a:lnTo>
                    <a:pt x="31" y="0"/>
                  </a:lnTo>
                  <a:lnTo>
                    <a:pt x="27" y="0"/>
                  </a:lnTo>
                  <a:lnTo>
                    <a:pt x="23" y="1"/>
                  </a:lnTo>
                  <a:lnTo>
                    <a:pt x="16" y="1"/>
                  </a:lnTo>
                  <a:lnTo>
                    <a:pt x="8" y="1"/>
                  </a:lnTo>
                  <a:lnTo>
                    <a:pt x="0" y="1"/>
                  </a:lnTo>
                  <a:lnTo>
                    <a:pt x="0" y="3"/>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0" name="Freeform 447"/>
            <p:cNvSpPr/>
            <p:nvPr/>
          </p:nvSpPr>
          <p:spPr bwMode="auto">
            <a:xfrm>
              <a:off x="1553" y="1210"/>
              <a:ext cx="31" cy="1"/>
            </a:xfrm>
            <a:custGeom>
              <a:avLst/>
              <a:gdLst>
                <a:gd name="T0" fmla="*/ 0 w 31"/>
                <a:gd name="T1" fmla="*/ 1 h 1"/>
                <a:gd name="T2" fmla="*/ 8 w 31"/>
                <a:gd name="T3" fmla="*/ 1 h 1"/>
                <a:gd name="T4" fmla="*/ 16 w 31"/>
                <a:gd name="T5" fmla="*/ 1 h 1"/>
                <a:gd name="T6" fmla="*/ 23 w 31"/>
                <a:gd name="T7" fmla="*/ 1 h 1"/>
                <a:gd name="T8" fmla="*/ 27 w 31"/>
                <a:gd name="T9" fmla="*/ 0 h 1"/>
                <a:gd name="T10" fmla="*/ 31 w 31"/>
                <a:gd name="T11" fmla="*/ 0 h 1"/>
                <a:gd name="T12" fmla="*/ 31 w 31"/>
                <a:gd name="T13" fmla="*/ 0 h 1"/>
                <a:gd name="T14" fmla="*/ 27 w 31"/>
                <a:gd name="T15" fmla="*/ 0 h 1"/>
                <a:gd name="T16" fmla="*/ 27 w 31"/>
                <a:gd name="T17" fmla="*/ 0 h 1"/>
                <a:gd name="T18" fmla="*/ 24 w 31"/>
                <a:gd name="T19" fmla="*/ 0 h 1"/>
                <a:gd name="T20" fmla="*/ 19 w 31"/>
                <a:gd name="T21" fmla="*/ 1 h 1"/>
                <a:gd name="T22" fmla="*/ 14 w 31"/>
                <a:gd name="T23" fmla="*/ 1 h 1"/>
                <a:gd name="T24" fmla="*/ 7 w 31"/>
                <a:gd name="T25" fmla="*/ 1 h 1"/>
                <a:gd name="T26" fmla="*/ 0 w 31"/>
                <a:gd name="T27" fmla="*/ 1 h 1"/>
                <a:gd name="T28" fmla="*/ 0 w 3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
                <a:gd name="T47" fmla="*/ 31 w 31"/>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
                  <a:moveTo>
                    <a:pt x="0" y="1"/>
                  </a:moveTo>
                  <a:lnTo>
                    <a:pt x="8" y="1"/>
                  </a:lnTo>
                  <a:lnTo>
                    <a:pt x="16" y="1"/>
                  </a:lnTo>
                  <a:lnTo>
                    <a:pt x="23" y="1"/>
                  </a:lnTo>
                  <a:lnTo>
                    <a:pt x="27" y="0"/>
                  </a:lnTo>
                  <a:lnTo>
                    <a:pt x="31" y="0"/>
                  </a:lnTo>
                  <a:lnTo>
                    <a:pt x="27" y="0"/>
                  </a:lnTo>
                  <a:lnTo>
                    <a:pt x="24" y="0"/>
                  </a:lnTo>
                  <a:lnTo>
                    <a:pt x="19" y="1"/>
                  </a:lnTo>
                  <a:lnTo>
                    <a:pt x="14" y="1"/>
                  </a:lnTo>
                  <a:lnTo>
                    <a:pt x="7" y="1"/>
                  </a:lnTo>
                  <a:lnTo>
                    <a:pt x="0" y="1"/>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1" name="Freeform 448"/>
            <p:cNvSpPr/>
            <p:nvPr/>
          </p:nvSpPr>
          <p:spPr bwMode="auto">
            <a:xfrm>
              <a:off x="1553" y="1210"/>
              <a:ext cx="27" cy="1"/>
            </a:xfrm>
            <a:custGeom>
              <a:avLst/>
              <a:gdLst>
                <a:gd name="T0" fmla="*/ 0 w 27"/>
                <a:gd name="T1" fmla="*/ 1 h 1"/>
                <a:gd name="T2" fmla="*/ 7 w 27"/>
                <a:gd name="T3" fmla="*/ 1 h 1"/>
                <a:gd name="T4" fmla="*/ 14 w 27"/>
                <a:gd name="T5" fmla="*/ 1 h 1"/>
                <a:gd name="T6" fmla="*/ 19 w 27"/>
                <a:gd name="T7" fmla="*/ 1 h 1"/>
                <a:gd name="T8" fmla="*/ 24 w 27"/>
                <a:gd name="T9" fmla="*/ 0 h 1"/>
                <a:gd name="T10" fmla="*/ 27 w 27"/>
                <a:gd name="T11" fmla="*/ 0 h 1"/>
                <a:gd name="T12" fmla="*/ 27 w 27"/>
                <a:gd name="T13" fmla="*/ 0 h 1"/>
                <a:gd name="T14" fmla="*/ 24 w 27"/>
                <a:gd name="T15" fmla="*/ 0 h 1"/>
                <a:gd name="T16" fmla="*/ 23 w 27"/>
                <a:gd name="T17" fmla="*/ 0 h 1"/>
                <a:gd name="T18" fmla="*/ 19 w 27"/>
                <a:gd name="T19" fmla="*/ 0 h 1"/>
                <a:gd name="T20" fmla="*/ 14 w 27"/>
                <a:gd name="T21" fmla="*/ 1 h 1"/>
                <a:gd name="T22" fmla="*/ 7 w 27"/>
                <a:gd name="T23" fmla="*/ 1 h 1"/>
                <a:gd name="T24" fmla="*/ 0 w 27"/>
                <a:gd name="T25" fmla="*/ 1 h 1"/>
                <a:gd name="T26" fmla="*/ 0 w 27"/>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
                <a:gd name="T44" fmla="*/ 27 w 27"/>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
                  <a:moveTo>
                    <a:pt x="0" y="1"/>
                  </a:moveTo>
                  <a:lnTo>
                    <a:pt x="7" y="1"/>
                  </a:lnTo>
                  <a:lnTo>
                    <a:pt x="14" y="1"/>
                  </a:lnTo>
                  <a:lnTo>
                    <a:pt x="19" y="1"/>
                  </a:lnTo>
                  <a:lnTo>
                    <a:pt x="24" y="0"/>
                  </a:lnTo>
                  <a:lnTo>
                    <a:pt x="27" y="0"/>
                  </a:lnTo>
                  <a:lnTo>
                    <a:pt x="24" y="0"/>
                  </a:lnTo>
                  <a:lnTo>
                    <a:pt x="23" y="0"/>
                  </a:lnTo>
                  <a:lnTo>
                    <a:pt x="19" y="0"/>
                  </a:lnTo>
                  <a:lnTo>
                    <a:pt x="14" y="1"/>
                  </a:lnTo>
                  <a:lnTo>
                    <a:pt x="7" y="1"/>
                  </a:lnTo>
                  <a:lnTo>
                    <a:pt x="0" y="1"/>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2" name="Freeform 449"/>
            <p:cNvSpPr/>
            <p:nvPr/>
          </p:nvSpPr>
          <p:spPr bwMode="auto">
            <a:xfrm>
              <a:off x="1553" y="1210"/>
              <a:ext cx="24" cy="1"/>
            </a:xfrm>
            <a:custGeom>
              <a:avLst/>
              <a:gdLst>
                <a:gd name="T0" fmla="*/ 0 w 24"/>
                <a:gd name="T1" fmla="*/ 1 h 1"/>
                <a:gd name="T2" fmla="*/ 7 w 24"/>
                <a:gd name="T3" fmla="*/ 1 h 1"/>
                <a:gd name="T4" fmla="*/ 14 w 24"/>
                <a:gd name="T5" fmla="*/ 1 h 1"/>
                <a:gd name="T6" fmla="*/ 19 w 24"/>
                <a:gd name="T7" fmla="*/ 0 h 1"/>
                <a:gd name="T8" fmla="*/ 23 w 24"/>
                <a:gd name="T9" fmla="*/ 0 h 1"/>
                <a:gd name="T10" fmla="*/ 24 w 24"/>
                <a:gd name="T11" fmla="*/ 0 h 1"/>
                <a:gd name="T12" fmla="*/ 20 w 24"/>
                <a:gd name="T13" fmla="*/ 0 h 1"/>
                <a:gd name="T14" fmla="*/ 19 w 24"/>
                <a:gd name="T15" fmla="*/ 0 h 1"/>
                <a:gd name="T16" fmla="*/ 16 w 24"/>
                <a:gd name="T17" fmla="*/ 0 h 1"/>
                <a:gd name="T18" fmla="*/ 12 w 24"/>
                <a:gd name="T19" fmla="*/ 0 h 1"/>
                <a:gd name="T20" fmla="*/ 7 w 24"/>
                <a:gd name="T21" fmla="*/ 1 h 1"/>
                <a:gd name="T22" fmla="*/ 0 w 24"/>
                <a:gd name="T23" fmla="*/ 1 h 1"/>
                <a:gd name="T24" fmla="*/ 0 w 24"/>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
                <a:gd name="T41" fmla="*/ 24 w 24"/>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
                  <a:moveTo>
                    <a:pt x="0" y="1"/>
                  </a:moveTo>
                  <a:lnTo>
                    <a:pt x="7" y="1"/>
                  </a:lnTo>
                  <a:lnTo>
                    <a:pt x="14" y="1"/>
                  </a:lnTo>
                  <a:lnTo>
                    <a:pt x="19" y="0"/>
                  </a:lnTo>
                  <a:lnTo>
                    <a:pt x="23" y="0"/>
                  </a:lnTo>
                  <a:lnTo>
                    <a:pt x="24" y="0"/>
                  </a:lnTo>
                  <a:lnTo>
                    <a:pt x="20" y="0"/>
                  </a:lnTo>
                  <a:lnTo>
                    <a:pt x="19" y="0"/>
                  </a:lnTo>
                  <a:lnTo>
                    <a:pt x="16" y="0"/>
                  </a:lnTo>
                  <a:lnTo>
                    <a:pt x="12" y="0"/>
                  </a:lnTo>
                  <a:lnTo>
                    <a:pt x="7" y="1"/>
                  </a:lnTo>
                  <a:lnTo>
                    <a:pt x="0" y="1"/>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3" name="Freeform 450"/>
            <p:cNvSpPr/>
            <p:nvPr/>
          </p:nvSpPr>
          <p:spPr bwMode="auto">
            <a:xfrm>
              <a:off x="1553" y="1210"/>
              <a:ext cx="20" cy="1"/>
            </a:xfrm>
            <a:custGeom>
              <a:avLst/>
              <a:gdLst>
                <a:gd name="T0" fmla="*/ 0 w 20"/>
                <a:gd name="T1" fmla="*/ 1 h 1"/>
                <a:gd name="T2" fmla="*/ 7 w 20"/>
                <a:gd name="T3" fmla="*/ 1 h 1"/>
                <a:gd name="T4" fmla="*/ 12 w 20"/>
                <a:gd name="T5" fmla="*/ 0 h 1"/>
                <a:gd name="T6" fmla="*/ 16 w 20"/>
                <a:gd name="T7" fmla="*/ 0 h 1"/>
                <a:gd name="T8" fmla="*/ 19 w 20"/>
                <a:gd name="T9" fmla="*/ 0 h 1"/>
                <a:gd name="T10" fmla="*/ 20 w 20"/>
                <a:gd name="T11" fmla="*/ 0 h 1"/>
                <a:gd name="T12" fmla="*/ 16 w 20"/>
                <a:gd name="T13" fmla="*/ 0 h 1"/>
                <a:gd name="T14" fmla="*/ 15 w 20"/>
                <a:gd name="T15" fmla="*/ 0 h 1"/>
                <a:gd name="T16" fmla="*/ 11 w 20"/>
                <a:gd name="T17" fmla="*/ 0 h 1"/>
                <a:gd name="T18" fmla="*/ 6 w 20"/>
                <a:gd name="T19" fmla="*/ 0 h 1"/>
                <a:gd name="T20" fmla="*/ 0 w 20"/>
                <a:gd name="T21" fmla="*/ 0 h 1"/>
                <a:gd name="T22" fmla="*/ 0 w 20"/>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
                <a:gd name="T38" fmla="*/ 20 w 2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
                  <a:moveTo>
                    <a:pt x="0" y="1"/>
                  </a:moveTo>
                  <a:lnTo>
                    <a:pt x="7" y="1"/>
                  </a:lnTo>
                  <a:lnTo>
                    <a:pt x="12" y="0"/>
                  </a:lnTo>
                  <a:lnTo>
                    <a:pt x="16" y="0"/>
                  </a:lnTo>
                  <a:lnTo>
                    <a:pt x="19" y="0"/>
                  </a:lnTo>
                  <a:lnTo>
                    <a:pt x="20" y="0"/>
                  </a:lnTo>
                  <a:lnTo>
                    <a:pt x="16" y="0"/>
                  </a:lnTo>
                  <a:lnTo>
                    <a:pt x="15" y="0"/>
                  </a:lnTo>
                  <a:lnTo>
                    <a:pt x="11" y="0"/>
                  </a:lnTo>
                  <a:lnTo>
                    <a:pt x="6" y="0"/>
                  </a:lnTo>
                  <a:lnTo>
                    <a:pt x="0" y="0"/>
                  </a:lnTo>
                  <a:lnTo>
                    <a:pt x="0" y="1"/>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4" name="Freeform 451"/>
            <p:cNvSpPr/>
            <p:nvPr/>
          </p:nvSpPr>
          <p:spPr bwMode="auto">
            <a:xfrm>
              <a:off x="1553" y="1210"/>
              <a:ext cx="16" cy="1"/>
            </a:xfrm>
            <a:custGeom>
              <a:avLst/>
              <a:gdLst>
                <a:gd name="T0" fmla="*/ 0 w 16"/>
                <a:gd name="T1" fmla="*/ 0 h 1"/>
                <a:gd name="T2" fmla="*/ 6 w 16"/>
                <a:gd name="T3" fmla="*/ 0 h 1"/>
                <a:gd name="T4" fmla="*/ 11 w 16"/>
                <a:gd name="T5" fmla="*/ 0 h 1"/>
                <a:gd name="T6" fmla="*/ 15 w 16"/>
                <a:gd name="T7" fmla="*/ 0 h 1"/>
                <a:gd name="T8" fmla="*/ 16 w 16"/>
                <a:gd name="T9" fmla="*/ 0 h 1"/>
                <a:gd name="T10" fmla="*/ 12 w 16"/>
                <a:gd name="T11" fmla="*/ 0 h 1"/>
                <a:gd name="T12" fmla="*/ 11 w 16"/>
                <a:gd name="T13" fmla="*/ 0 h 1"/>
                <a:gd name="T14" fmla="*/ 8 w 16"/>
                <a:gd name="T15" fmla="*/ 0 h 1"/>
                <a:gd name="T16" fmla="*/ 4 w 16"/>
                <a:gd name="T17" fmla="*/ 0 h 1"/>
                <a:gd name="T18" fmla="*/ 0 w 16"/>
                <a:gd name="T19" fmla="*/ 0 h 1"/>
                <a:gd name="T20" fmla="*/ 0 w 16"/>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
                <a:gd name="T35" fmla="*/ 16 w 16"/>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
                  <a:moveTo>
                    <a:pt x="0" y="0"/>
                  </a:moveTo>
                  <a:lnTo>
                    <a:pt x="6" y="0"/>
                  </a:lnTo>
                  <a:lnTo>
                    <a:pt x="11" y="0"/>
                  </a:lnTo>
                  <a:lnTo>
                    <a:pt x="15" y="0"/>
                  </a:lnTo>
                  <a:lnTo>
                    <a:pt x="16"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5" name="Freeform 452"/>
            <p:cNvSpPr/>
            <p:nvPr/>
          </p:nvSpPr>
          <p:spPr bwMode="auto">
            <a:xfrm>
              <a:off x="1553" y="1210"/>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6" name="Freeform 453"/>
            <p:cNvSpPr/>
            <p:nvPr/>
          </p:nvSpPr>
          <p:spPr bwMode="auto">
            <a:xfrm>
              <a:off x="1553" y="1210"/>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7" name="Freeform 454"/>
            <p:cNvSpPr/>
            <p:nvPr/>
          </p:nvSpPr>
          <p:spPr bwMode="auto">
            <a:xfrm>
              <a:off x="1553" y="1210"/>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8" name="Freeform 455"/>
            <p:cNvSpPr/>
            <p:nvPr/>
          </p:nvSpPr>
          <p:spPr bwMode="auto">
            <a:xfrm>
              <a:off x="1642" y="1196"/>
              <a:ext cx="16" cy="76"/>
            </a:xfrm>
            <a:custGeom>
              <a:avLst/>
              <a:gdLst>
                <a:gd name="T0" fmla="*/ 0 w 16"/>
                <a:gd name="T1" fmla="*/ 20 h 76"/>
                <a:gd name="T2" fmla="*/ 16 w 16"/>
                <a:gd name="T3" fmla="*/ 0 h 76"/>
                <a:gd name="T4" fmla="*/ 16 w 16"/>
                <a:gd name="T5" fmla="*/ 57 h 76"/>
                <a:gd name="T6" fmla="*/ 0 w 16"/>
                <a:gd name="T7" fmla="*/ 76 h 76"/>
                <a:gd name="T8" fmla="*/ 0 w 16"/>
                <a:gd name="T9" fmla="*/ 20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20"/>
                  </a:moveTo>
                  <a:lnTo>
                    <a:pt x="16" y="0"/>
                  </a:lnTo>
                  <a:lnTo>
                    <a:pt x="16" y="57"/>
                  </a:lnTo>
                  <a:lnTo>
                    <a:pt x="0" y="76"/>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79" name="Rectangle 456"/>
            <p:cNvSpPr>
              <a:spLocks noChangeArrowheads="1"/>
            </p:cNvSpPr>
            <p:nvPr/>
          </p:nvSpPr>
          <p:spPr bwMode="auto">
            <a:xfrm>
              <a:off x="1519" y="1216"/>
              <a:ext cx="123"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680" name="Rectangle 457"/>
            <p:cNvSpPr>
              <a:spLocks noChangeArrowheads="1"/>
            </p:cNvSpPr>
            <p:nvPr/>
          </p:nvSpPr>
          <p:spPr bwMode="auto">
            <a:xfrm>
              <a:off x="1519" y="1216"/>
              <a:ext cx="123"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681" name="Freeform 458"/>
            <p:cNvSpPr/>
            <p:nvPr/>
          </p:nvSpPr>
          <p:spPr bwMode="auto">
            <a:xfrm>
              <a:off x="1557" y="1216"/>
              <a:ext cx="2" cy="45"/>
            </a:xfrm>
            <a:custGeom>
              <a:avLst/>
              <a:gdLst>
                <a:gd name="T0" fmla="*/ 2 w 2"/>
                <a:gd name="T1" fmla="*/ 0 h 45"/>
                <a:gd name="T2" fmla="*/ 0 w 2"/>
                <a:gd name="T3" fmla="*/ 23 h 45"/>
                <a:gd name="T4" fmla="*/ 2 w 2"/>
                <a:gd name="T5" fmla="*/ 45 h 45"/>
                <a:gd name="T6" fmla="*/ 0 60000 65536"/>
                <a:gd name="T7" fmla="*/ 0 60000 65536"/>
                <a:gd name="T8" fmla="*/ 0 60000 65536"/>
                <a:gd name="T9" fmla="*/ 0 w 2"/>
                <a:gd name="T10" fmla="*/ 0 h 45"/>
                <a:gd name="T11" fmla="*/ 2 w 2"/>
                <a:gd name="T12" fmla="*/ 45 h 45"/>
              </a:gdLst>
              <a:ahLst/>
              <a:cxnLst>
                <a:cxn ang="T6">
                  <a:pos x="T0" y="T1"/>
                </a:cxn>
                <a:cxn ang="T7">
                  <a:pos x="T2" y="T3"/>
                </a:cxn>
                <a:cxn ang="T8">
                  <a:pos x="T4" y="T5"/>
                </a:cxn>
              </a:cxnLst>
              <a:rect l="T9" t="T10" r="T11" b="T12"/>
              <a:pathLst>
                <a:path w="2" h="45">
                  <a:moveTo>
                    <a:pt x="2" y="0"/>
                  </a:moveTo>
                  <a:lnTo>
                    <a:pt x="0" y="23"/>
                  </a:lnTo>
                  <a:lnTo>
                    <a:pt x="2"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82" name="Rectangle 459"/>
            <p:cNvSpPr>
              <a:spLocks noChangeArrowheads="1"/>
            </p:cNvSpPr>
            <p:nvPr/>
          </p:nvSpPr>
          <p:spPr bwMode="auto">
            <a:xfrm>
              <a:off x="1519" y="1261"/>
              <a:ext cx="123" cy="11"/>
            </a:xfrm>
            <a:prstGeom prst="rect">
              <a:avLst/>
            </a:prstGeom>
            <a:solidFill>
              <a:srgbClr val="9A9A9A"/>
            </a:solidFill>
            <a:ln w="1588">
              <a:solidFill>
                <a:srgbClr val="000000"/>
              </a:solidFill>
              <a:miter lim="800000"/>
            </a:ln>
          </p:spPr>
          <p:txBody>
            <a:bodyPr/>
            <a:lstStyle/>
            <a:p>
              <a:endParaRPr lang="zh-CN" altLang="en-US" b="1"/>
            </a:p>
          </p:txBody>
        </p:sp>
        <p:sp>
          <p:nvSpPr>
            <p:cNvPr id="74683" name="Rectangle 460"/>
            <p:cNvSpPr>
              <a:spLocks noChangeArrowheads="1"/>
            </p:cNvSpPr>
            <p:nvPr/>
          </p:nvSpPr>
          <p:spPr bwMode="auto">
            <a:xfrm>
              <a:off x="1614" y="1230"/>
              <a:ext cx="4"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684" name="Freeform 461"/>
            <p:cNvSpPr>
              <a:spLocks noEditPoints="1"/>
            </p:cNvSpPr>
            <p:nvPr/>
          </p:nvSpPr>
          <p:spPr bwMode="auto">
            <a:xfrm>
              <a:off x="1563" y="1227"/>
              <a:ext cx="21" cy="2"/>
            </a:xfrm>
            <a:custGeom>
              <a:avLst/>
              <a:gdLst>
                <a:gd name="T0" fmla="*/ 0 w 21"/>
                <a:gd name="T1" fmla="*/ 2 h 2"/>
                <a:gd name="T2" fmla="*/ 6 w 21"/>
                <a:gd name="T3" fmla="*/ 2 h 2"/>
                <a:gd name="T4" fmla="*/ 6 w 21"/>
                <a:gd name="T5" fmla="*/ 0 h 2"/>
                <a:gd name="T6" fmla="*/ 0 w 21"/>
                <a:gd name="T7" fmla="*/ 0 h 2"/>
                <a:gd name="T8" fmla="*/ 0 w 21"/>
                <a:gd name="T9" fmla="*/ 2 h 2"/>
                <a:gd name="T10" fmla="*/ 9 w 21"/>
                <a:gd name="T11" fmla="*/ 2 h 2"/>
                <a:gd name="T12" fmla="*/ 12 w 21"/>
                <a:gd name="T13" fmla="*/ 2 h 2"/>
                <a:gd name="T14" fmla="*/ 12 w 21"/>
                <a:gd name="T15" fmla="*/ 0 h 2"/>
                <a:gd name="T16" fmla="*/ 9 w 21"/>
                <a:gd name="T17" fmla="*/ 0 h 2"/>
                <a:gd name="T18" fmla="*/ 9 w 21"/>
                <a:gd name="T19" fmla="*/ 2 h 2"/>
                <a:gd name="T20" fmla="*/ 14 w 21"/>
                <a:gd name="T21" fmla="*/ 2 h 2"/>
                <a:gd name="T22" fmla="*/ 21 w 21"/>
                <a:gd name="T23" fmla="*/ 2 h 2"/>
                <a:gd name="T24" fmla="*/ 21 w 21"/>
                <a:gd name="T25" fmla="*/ 0 h 2"/>
                <a:gd name="T26" fmla="*/ 14 w 21"/>
                <a:gd name="T27" fmla="*/ 0 h 2"/>
                <a:gd name="T28" fmla="*/ 14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
                <a:gd name="T47" fmla="*/ 21 w 2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
                  <a:moveTo>
                    <a:pt x="0" y="2"/>
                  </a:moveTo>
                  <a:lnTo>
                    <a:pt x="6" y="2"/>
                  </a:lnTo>
                  <a:lnTo>
                    <a:pt x="6" y="0"/>
                  </a:lnTo>
                  <a:lnTo>
                    <a:pt x="0" y="0"/>
                  </a:lnTo>
                  <a:lnTo>
                    <a:pt x="0" y="2"/>
                  </a:lnTo>
                  <a:close/>
                  <a:moveTo>
                    <a:pt x="9" y="2"/>
                  </a:moveTo>
                  <a:lnTo>
                    <a:pt x="12" y="2"/>
                  </a:lnTo>
                  <a:lnTo>
                    <a:pt x="12" y="0"/>
                  </a:lnTo>
                  <a:lnTo>
                    <a:pt x="9" y="0"/>
                  </a:lnTo>
                  <a:lnTo>
                    <a:pt x="9" y="2"/>
                  </a:lnTo>
                  <a:close/>
                  <a:moveTo>
                    <a:pt x="14" y="2"/>
                  </a:moveTo>
                  <a:lnTo>
                    <a:pt x="21" y="2"/>
                  </a:lnTo>
                  <a:lnTo>
                    <a:pt x="21" y="0"/>
                  </a:lnTo>
                  <a:lnTo>
                    <a:pt x="14" y="0"/>
                  </a:lnTo>
                  <a:lnTo>
                    <a:pt x="14" y="2"/>
                  </a:lnTo>
                  <a:close/>
                </a:path>
              </a:pathLst>
            </a:custGeom>
            <a:solidFill>
              <a:srgbClr val="C0C0C0"/>
            </a:solidFill>
            <a:ln w="1588">
              <a:solidFill>
                <a:srgbClr val="000000"/>
              </a:solidFill>
              <a:round/>
            </a:ln>
          </p:spPr>
          <p:txBody>
            <a:bodyPr/>
            <a:lstStyle/>
            <a:p>
              <a:endParaRPr lang="zh-CN" altLang="en-US"/>
            </a:p>
          </p:txBody>
        </p:sp>
        <p:sp>
          <p:nvSpPr>
            <p:cNvPr id="74685" name="Freeform 462"/>
            <p:cNvSpPr>
              <a:spLocks noEditPoints="1"/>
            </p:cNvSpPr>
            <p:nvPr/>
          </p:nvSpPr>
          <p:spPr bwMode="auto">
            <a:xfrm>
              <a:off x="1523" y="1222"/>
              <a:ext cx="89" cy="17"/>
            </a:xfrm>
            <a:custGeom>
              <a:avLst/>
              <a:gdLst>
                <a:gd name="T0" fmla="*/ 0 w 89"/>
                <a:gd name="T1" fmla="*/ 17 h 17"/>
                <a:gd name="T2" fmla="*/ 10 w 89"/>
                <a:gd name="T3" fmla="*/ 17 h 17"/>
                <a:gd name="T4" fmla="*/ 10 w 89"/>
                <a:gd name="T5" fmla="*/ 0 h 17"/>
                <a:gd name="T6" fmla="*/ 0 w 89"/>
                <a:gd name="T7" fmla="*/ 0 h 17"/>
                <a:gd name="T8" fmla="*/ 0 w 89"/>
                <a:gd name="T9" fmla="*/ 17 h 17"/>
                <a:gd name="T10" fmla="*/ 78 w 89"/>
                <a:gd name="T11" fmla="*/ 12 h 17"/>
                <a:gd name="T12" fmla="*/ 89 w 89"/>
                <a:gd name="T13" fmla="*/ 12 h 17"/>
                <a:gd name="T14" fmla="*/ 89 w 89"/>
                <a:gd name="T15" fmla="*/ 3 h 17"/>
                <a:gd name="T16" fmla="*/ 78 w 89"/>
                <a:gd name="T17" fmla="*/ 3 h 17"/>
                <a:gd name="T18" fmla="*/ 78 w 89"/>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17"/>
                <a:gd name="T32" fmla="*/ 89 w 8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17">
                  <a:moveTo>
                    <a:pt x="0" y="17"/>
                  </a:moveTo>
                  <a:lnTo>
                    <a:pt x="10" y="17"/>
                  </a:lnTo>
                  <a:lnTo>
                    <a:pt x="10" y="0"/>
                  </a:lnTo>
                  <a:lnTo>
                    <a:pt x="0" y="0"/>
                  </a:lnTo>
                  <a:lnTo>
                    <a:pt x="0" y="17"/>
                  </a:lnTo>
                  <a:close/>
                  <a:moveTo>
                    <a:pt x="78" y="12"/>
                  </a:moveTo>
                  <a:lnTo>
                    <a:pt x="89" y="12"/>
                  </a:lnTo>
                  <a:lnTo>
                    <a:pt x="89" y="3"/>
                  </a:lnTo>
                  <a:lnTo>
                    <a:pt x="78" y="3"/>
                  </a:lnTo>
                  <a:lnTo>
                    <a:pt x="78"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86" name="Freeform 463"/>
            <p:cNvSpPr>
              <a:spLocks noEditPoints="1"/>
            </p:cNvSpPr>
            <p:nvPr/>
          </p:nvSpPr>
          <p:spPr bwMode="auto">
            <a:xfrm>
              <a:off x="1519" y="1218"/>
              <a:ext cx="123" cy="50"/>
            </a:xfrm>
            <a:custGeom>
              <a:avLst/>
              <a:gdLst>
                <a:gd name="T0" fmla="*/ 42 w 123"/>
                <a:gd name="T1" fmla="*/ 41 h 50"/>
                <a:gd name="T2" fmla="*/ 122 w 123"/>
                <a:gd name="T3" fmla="*/ 41 h 50"/>
                <a:gd name="T4" fmla="*/ 122 w 123"/>
                <a:gd name="T5" fmla="*/ 0 h 50"/>
                <a:gd name="T6" fmla="*/ 42 w 123"/>
                <a:gd name="T7" fmla="*/ 0 h 50"/>
                <a:gd name="T8" fmla="*/ 41 w 123"/>
                <a:gd name="T9" fmla="*/ 21 h 50"/>
                <a:gd name="T10" fmla="*/ 42 w 123"/>
                <a:gd name="T11" fmla="*/ 41 h 50"/>
                <a:gd name="T12" fmla="*/ 73 w 123"/>
                <a:gd name="T13" fmla="*/ 36 h 50"/>
                <a:gd name="T14" fmla="*/ 118 w 123"/>
                <a:gd name="T15" fmla="*/ 36 h 50"/>
                <a:gd name="T16" fmla="*/ 118 w 123"/>
                <a:gd name="T17" fmla="*/ 5 h 50"/>
                <a:gd name="T18" fmla="*/ 73 w 123"/>
                <a:gd name="T19" fmla="*/ 5 h 50"/>
                <a:gd name="T20" fmla="*/ 73 w 123"/>
                <a:gd name="T21" fmla="*/ 36 h 50"/>
                <a:gd name="T22" fmla="*/ 111 w 123"/>
                <a:gd name="T23" fmla="*/ 50 h 50"/>
                <a:gd name="T24" fmla="*/ 121 w 123"/>
                <a:gd name="T25" fmla="*/ 50 h 50"/>
                <a:gd name="T26" fmla="*/ 123 w 123"/>
                <a:gd name="T27" fmla="*/ 48 h 50"/>
                <a:gd name="T28" fmla="*/ 121 w 123"/>
                <a:gd name="T29" fmla="*/ 47 h 50"/>
                <a:gd name="T30" fmla="*/ 111 w 123"/>
                <a:gd name="T31" fmla="*/ 47 h 50"/>
                <a:gd name="T32" fmla="*/ 111 w 123"/>
                <a:gd name="T33" fmla="*/ 50 h 50"/>
                <a:gd name="T34" fmla="*/ 12 w 123"/>
                <a:gd name="T35" fmla="*/ 50 h 50"/>
                <a:gd name="T36" fmla="*/ 2 w 123"/>
                <a:gd name="T37" fmla="*/ 50 h 50"/>
                <a:gd name="T38" fmla="*/ 0 w 123"/>
                <a:gd name="T39" fmla="*/ 48 h 50"/>
                <a:gd name="T40" fmla="*/ 2 w 123"/>
                <a:gd name="T41" fmla="*/ 47 h 50"/>
                <a:gd name="T42" fmla="*/ 12 w 123"/>
                <a:gd name="T43" fmla="*/ 47 h 50"/>
                <a:gd name="T44" fmla="*/ 12 w 123"/>
                <a:gd name="T45" fmla="*/ 50 h 50"/>
                <a:gd name="T46" fmla="*/ 44 w 123"/>
                <a:gd name="T47" fmla="*/ 11 h 50"/>
                <a:gd name="T48" fmla="*/ 65 w 123"/>
                <a:gd name="T49" fmla="*/ 11 h 50"/>
                <a:gd name="T50" fmla="*/ 65 w 123"/>
                <a:gd name="T51" fmla="*/ 9 h 50"/>
                <a:gd name="T52" fmla="*/ 44 w 123"/>
                <a:gd name="T53" fmla="*/ 9 h 50"/>
                <a:gd name="T54" fmla="*/ 44 w 123"/>
                <a:gd name="T55" fmla="*/ 11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50"/>
                <a:gd name="T86" fmla="*/ 123 w 123"/>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50">
                  <a:moveTo>
                    <a:pt x="42" y="41"/>
                  </a:moveTo>
                  <a:lnTo>
                    <a:pt x="122" y="41"/>
                  </a:lnTo>
                  <a:lnTo>
                    <a:pt x="122" y="0"/>
                  </a:lnTo>
                  <a:lnTo>
                    <a:pt x="42" y="0"/>
                  </a:lnTo>
                  <a:lnTo>
                    <a:pt x="41" y="21"/>
                  </a:lnTo>
                  <a:lnTo>
                    <a:pt x="42" y="41"/>
                  </a:lnTo>
                  <a:close/>
                  <a:moveTo>
                    <a:pt x="73" y="36"/>
                  </a:moveTo>
                  <a:lnTo>
                    <a:pt x="118" y="36"/>
                  </a:lnTo>
                  <a:lnTo>
                    <a:pt x="118" y="5"/>
                  </a:lnTo>
                  <a:lnTo>
                    <a:pt x="73" y="5"/>
                  </a:lnTo>
                  <a:lnTo>
                    <a:pt x="73" y="36"/>
                  </a:lnTo>
                  <a:close/>
                  <a:moveTo>
                    <a:pt x="111" y="50"/>
                  </a:moveTo>
                  <a:lnTo>
                    <a:pt x="121" y="50"/>
                  </a:lnTo>
                  <a:lnTo>
                    <a:pt x="123" y="48"/>
                  </a:lnTo>
                  <a:lnTo>
                    <a:pt x="121" y="47"/>
                  </a:lnTo>
                  <a:lnTo>
                    <a:pt x="111" y="47"/>
                  </a:lnTo>
                  <a:lnTo>
                    <a:pt x="111" y="50"/>
                  </a:lnTo>
                  <a:close/>
                  <a:moveTo>
                    <a:pt x="12" y="50"/>
                  </a:moveTo>
                  <a:lnTo>
                    <a:pt x="2" y="50"/>
                  </a:lnTo>
                  <a:lnTo>
                    <a:pt x="0" y="48"/>
                  </a:lnTo>
                  <a:lnTo>
                    <a:pt x="2" y="47"/>
                  </a:lnTo>
                  <a:lnTo>
                    <a:pt x="12" y="47"/>
                  </a:lnTo>
                  <a:lnTo>
                    <a:pt x="12" y="50"/>
                  </a:lnTo>
                  <a:close/>
                  <a:moveTo>
                    <a:pt x="44" y="11"/>
                  </a:moveTo>
                  <a:lnTo>
                    <a:pt x="65" y="11"/>
                  </a:lnTo>
                  <a:lnTo>
                    <a:pt x="65" y="9"/>
                  </a:lnTo>
                  <a:lnTo>
                    <a:pt x="44" y="9"/>
                  </a:lnTo>
                  <a:lnTo>
                    <a:pt x="44" y="11"/>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87" name="Freeform 464"/>
            <p:cNvSpPr/>
            <p:nvPr/>
          </p:nvSpPr>
          <p:spPr bwMode="auto">
            <a:xfrm>
              <a:off x="1560" y="1218"/>
              <a:ext cx="81" cy="41"/>
            </a:xfrm>
            <a:custGeom>
              <a:avLst/>
              <a:gdLst>
                <a:gd name="T0" fmla="*/ 1 w 81"/>
                <a:gd name="T1" fmla="*/ 41 h 41"/>
                <a:gd name="T2" fmla="*/ 81 w 81"/>
                <a:gd name="T3" fmla="*/ 41 h 41"/>
                <a:gd name="T4" fmla="*/ 81 w 81"/>
                <a:gd name="T5" fmla="*/ 0 h 41"/>
                <a:gd name="T6" fmla="*/ 1 w 81"/>
                <a:gd name="T7" fmla="*/ 0 h 41"/>
                <a:gd name="T8" fmla="*/ 0 w 81"/>
                <a:gd name="T9" fmla="*/ 21 h 41"/>
                <a:gd name="T10" fmla="*/ 1 w 81"/>
                <a:gd name="T11" fmla="*/ 41 h 41"/>
                <a:gd name="T12" fmla="*/ 0 60000 65536"/>
                <a:gd name="T13" fmla="*/ 0 60000 65536"/>
                <a:gd name="T14" fmla="*/ 0 60000 65536"/>
                <a:gd name="T15" fmla="*/ 0 60000 65536"/>
                <a:gd name="T16" fmla="*/ 0 60000 65536"/>
                <a:gd name="T17" fmla="*/ 0 60000 65536"/>
                <a:gd name="T18" fmla="*/ 0 w 81"/>
                <a:gd name="T19" fmla="*/ 0 h 41"/>
                <a:gd name="T20" fmla="*/ 81 w 8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1" h="41">
                  <a:moveTo>
                    <a:pt x="1" y="41"/>
                  </a:moveTo>
                  <a:lnTo>
                    <a:pt x="81" y="41"/>
                  </a:lnTo>
                  <a:lnTo>
                    <a:pt x="81" y="0"/>
                  </a:lnTo>
                  <a:lnTo>
                    <a:pt x="1" y="0"/>
                  </a:lnTo>
                  <a:lnTo>
                    <a:pt x="0" y="21"/>
                  </a:lnTo>
                  <a:lnTo>
                    <a:pt x="1"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88" name="Line 465"/>
            <p:cNvSpPr>
              <a:spLocks noChangeShapeType="1"/>
            </p:cNvSpPr>
            <p:nvPr/>
          </p:nvSpPr>
          <p:spPr bwMode="auto">
            <a:xfrm>
              <a:off x="1584" y="1218"/>
              <a:ext cx="1" cy="4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89" name="Line 466"/>
            <p:cNvSpPr>
              <a:spLocks noChangeShapeType="1"/>
            </p:cNvSpPr>
            <p:nvPr/>
          </p:nvSpPr>
          <p:spPr bwMode="auto">
            <a:xfrm flipH="1">
              <a:off x="1560" y="1232"/>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0" name="Line 467"/>
            <p:cNvSpPr>
              <a:spLocks noChangeShapeType="1"/>
            </p:cNvSpPr>
            <p:nvPr/>
          </p:nvSpPr>
          <p:spPr bwMode="auto">
            <a:xfrm flipH="1">
              <a:off x="1560" y="1246"/>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1" name="Rectangle 468"/>
            <p:cNvSpPr>
              <a:spLocks noChangeArrowheads="1"/>
            </p:cNvSpPr>
            <p:nvPr/>
          </p:nvSpPr>
          <p:spPr bwMode="auto">
            <a:xfrm>
              <a:off x="1592" y="1223"/>
              <a:ext cx="45"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692" name="Line 469"/>
            <p:cNvSpPr>
              <a:spLocks noChangeShapeType="1"/>
            </p:cNvSpPr>
            <p:nvPr/>
          </p:nvSpPr>
          <p:spPr bwMode="auto">
            <a:xfrm>
              <a:off x="1622" y="1223"/>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3" name="Line 470"/>
            <p:cNvSpPr>
              <a:spLocks noChangeShapeType="1"/>
            </p:cNvSpPr>
            <p:nvPr/>
          </p:nvSpPr>
          <p:spPr bwMode="auto">
            <a:xfrm>
              <a:off x="1592" y="1235"/>
              <a:ext cx="45"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4" name="Freeform 471"/>
            <p:cNvSpPr/>
            <p:nvPr/>
          </p:nvSpPr>
          <p:spPr bwMode="auto">
            <a:xfrm>
              <a:off x="1630" y="1265"/>
              <a:ext cx="12" cy="3"/>
            </a:xfrm>
            <a:custGeom>
              <a:avLst/>
              <a:gdLst>
                <a:gd name="T0" fmla="*/ 0 w 12"/>
                <a:gd name="T1" fmla="*/ 3 h 3"/>
                <a:gd name="T2" fmla="*/ 10 w 12"/>
                <a:gd name="T3" fmla="*/ 3 h 3"/>
                <a:gd name="T4" fmla="*/ 12 w 12"/>
                <a:gd name="T5" fmla="*/ 1 h 3"/>
                <a:gd name="T6" fmla="*/ 10 w 12"/>
                <a:gd name="T7" fmla="*/ 0 h 3"/>
                <a:gd name="T8" fmla="*/ 0 w 12"/>
                <a:gd name="T9" fmla="*/ 0 h 3"/>
                <a:gd name="T10" fmla="*/ 0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0" y="3"/>
                  </a:moveTo>
                  <a:lnTo>
                    <a:pt x="10" y="3"/>
                  </a:lnTo>
                  <a:lnTo>
                    <a:pt x="12" y="1"/>
                  </a:lnTo>
                  <a:lnTo>
                    <a:pt x="10"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95" name="Freeform 472"/>
            <p:cNvSpPr/>
            <p:nvPr/>
          </p:nvSpPr>
          <p:spPr bwMode="auto">
            <a:xfrm>
              <a:off x="1519" y="1265"/>
              <a:ext cx="12" cy="3"/>
            </a:xfrm>
            <a:custGeom>
              <a:avLst/>
              <a:gdLst>
                <a:gd name="T0" fmla="*/ 12 w 12"/>
                <a:gd name="T1" fmla="*/ 3 h 3"/>
                <a:gd name="T2" fmla="*/ 2 w 12"/>
                <a:gd name="T3" fmla="*/ 3 h 3"/>
                <a:gd name="T4" fmla="*/ 0 w 12"/>
                <a:gd name="T5" fmla="*/ 1 h 3"/>
                <a:gd name="T6" fmla="*/ 2 w 12"/>
                <a:gd name="T7" fmla="*/ 0 h 3"/>
                <a:gd name="T8" fmla="*/ 12 w 12"/>
                <a:gd name="T9" fmla="*/ 0 h 3"/>
                <a:gd name="T10" fmla="*/ 12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2" y="3"/>
                  </a:lnTo>
                  <a:lnTo>
                    <a:pt x="0" y="1"/>
                  </a:lnTo>
                  <a:lnTo>
                    <a:pt x="2"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96" name="Rectangle 473"/>
            <p:cNvSpPr>
              <a:spLocks noChangeArrowheads="1"/>
            </p:cNvSpPr>
            <p:nvPr/>
          </p:nvSpPr>
          <p:spPr bwMode="auto">
            <a:xfrm>
              <a:off x="1563" y="1227"/>
              <a:ext cx="21" cy="2"/>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697" name="Line 474"/>
            <p:cNvSpPr>
              <a:spLocks noChangeShapeType="1"/>
            </p:cNvSpPr>
            <p:nvPr/>
          </p:nvSpPr>
          <p:spPr bwMode="auto">
            <a:xfrm flipV="1">
              <a:off x="1563" y="1216"/>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8" name="Line 475"/>
            <p:cNvSpPr>
              <a:spLocks noChangeShapeType="1"/>
            </p:cNvSpPr>
            <p:nvPr/>
          </p:nvSpPr>
          <p:spPr bwMode="auto">
            <a:xfrm flipV="1">
              <a:off x="1563" y="1259"/>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99" name="Line 476"/>
            <p:cNvSpPr>
              <a:spLocks noChangeShapeType="1"/>
            </p:cNvSpPr>
            <p:nvPr/>
          </p:nvSpPr>
          <p:spPr bwMode="auto">
            <a:xfrm>
              <a:off x="1564" y="1239"/>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00" name="Line 477"/>
            <p:cNvSpPr>
              <a:spLocks noChangeShapeType="1"/>
            </p:cNvSpPr>
            <p:nvPr/>
          </p:nvSpPr>
          <p:spPr bwMode="auto">
            <a:xfrm>
              <a:off x="1564" y="1229"/>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01" name="Line 478"/>
            <p:cNvSpPr>
              <a:spLocks noChangeShapeType="1"/>
            </p:cNvSpPr>
            <p:nvPr/>
          </p:nvSpPr>
          <p:spPr bwMode="auto">
            <a:xfrm>
              <a:off x="1578" y="122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02" name="Line 479"/>
            <p:cNvSpPr>
              <a:spLocks noChangeShapeType="1"/>
            </p:cNvSpPr>
            <p:nvPr/>
          </p:nvSpPr>
          <p:spPr bwMode="auto">
            <a:xfrm>
              <a:off x="1597" y="123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03" name="Freeform 480"/>
            <p:cNvSpPr/>
            <p:nvPr/>
          </p:nvSpPr>
          <p:spPr bwMode="auto">
            <a:xfrm>
              <a:off x="1628" y="1091"/>
              <a:ext cx="14" cy="119"/>
            </a:xfrm>
            <a:custGeom>
              <a:avLst/>
              <a:gdLst>
                <a:gd name="T0" fmla="*/ 0 w 14"/>
                <a:gd name="T1" fmla="*/ 119 h 119"/>
                <a:gd name="T2" fmla="*/ 10 w 14"/>
                <a:gd name="T3" fmla="*/ 103 h 119"/>
                <a:gd name="T4" fmla="*/ 10 w 14"/>
                <a:gd name="T5" fmla="*/ 76 h 119"/>
                <a:gd name="T6" fmla="*/ 14 w 14"/>
                <a:gd name="T7" fmla="*/ 60 h 119"/>
                <a:gd name="T8" fmla="*/ 14 w 14"/>
                <a:gd name="T9" fmla="*/ 0 h 119"/>
                <a:gd name="T10" fmla="*/ 0 w 14"/>
                <a:gd name="T11" fmla="*/ 20 h 119"/>
                <a:gd name="T12" fmla="*/ 0 w 14"/>
                <a:gd name="T13" fmla="*/ 119 h 119"/>
                <a:gd name="T14" fmla="*/ 0 60000 65536"/>
                <a:gd name="T15" fmla="*/ 0 60000 65536"/>
                <a:gd name="T16" fmla="*/ 0 60000 65536"/>
                <a:gd name="T17" fmla="*/ 0 60000 65536"/>
                <a:gd name="T18" fmla="*/ 0 60000 65536"/>
                <a:gd name="T19" fmla="*/ 0 60000 65536"/>
                <a:gd name="T20" fmla="*/ 0 60000 65536"/>
                <a:gd name="T21" fmla="*/ 0 w 14"/>
                <a:gd name="T22" fmla="*/ 0 h 119"/>
                <a:gd name="T23" fmla="*/ 14 w 14"/>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19">
                  <a:moveTo>
                    <a:pt x="0" y="119"/>
                  </a:moveTo>
                  <a:lnTo>
                    <a:pt x="10" y="103"/>
                  </a:lnTo>
                  <a:lnTo>
                    <a:pt x="10" y="76"/>
                  </a:lnTo>
                  <a:lnTo>
                    <a:pt x="14" y="60"/>
                  </a:lnTo>
                  <a:lnTo>
                    <a:pt x="14" y="0"/>
                  </a:lnTo>
                  <a:lnTo>
                    <a:pt x="0" y="20"/>
                  </a:lnTo>
                  <a:lnTo>
                    <a:pt x="0" y="1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04" name="Freeform 481"/>
            <p:cNvSpPr/>
            <p:nvPr/>
          </p:nvSpPr>
          <p:spPr bwMode="auto">
            <a:xfrm>
              <a:off x="1533" y="1091"/>
              <a:ext cx="109" cy="20"/>
            </a:xfrm>
            <a:custGeom>
              <a:avLst/>
              <a:gdLst>
                <a:gd name="T0" fmla="*/ 109 w 109"/>
                <a:gd name="T1" fmla="*/ 0 h 20"/>
                <a:gd name="T2" fmla="*/ 16 w 109"/>
                <a:gd name="T3" fmla="*/ 0 h 20"/>
                <a:gd name="T4" fmla="*/ 0 w 109"/>
                <a:gd name="T5" fmla="*/ 20 h 20"/>
                <a:gd name="T6" fmla="*/ 95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5"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05" name="Rectangle 482"/>
            <p:cNvSpPr>
              <a:spLocks noChangeArrowheads="1"/>
            </p:cNvSpPr>
            <p:nvPr/>
          </p:nvSpPr>
          <p:spPr bwMode="auto">
            <a:xfrm>
              <a:off x="1533" y="1111"/>
              <a:ext cx="95" cy="99"/>
            </a:xfrm>
            <a:prstGeom prst="rect">
              <a:avLst/>
            </a:prstGeom>
            <a:solidFill>
              <a:srgbClr val="C0C0C0"/>
            </a:solidFill>
            <a:ln w="1588">
              <a:solidFill>
                <a:srgbClr val="000000"/>
              </a:solidFill>
              <a:miter lim="800000"/>
            </a:ln>
          </p:spPr>
          <p:txBody>
            <a:bodyPr/>
            <a:lstStyle/>
            <a:p>
              <a:endParaRPr lang="zh-CN" altLang="en-US" b="1"/>
            </a:p>
          </p:txBody>
        </p:sp>
        <p:sp>
          <p:nvSpPr>
            <p:cNvPr id="74706" name="Rectangle 483"/>
            <p:cNvSpPr>
              <a:spLocks noChangeArrowheads="1"/>
            </p:cNvSpPr>
            <p:nvPr/>
          </p:nvSpPr>
          <p:spPr bwMode="auto">
            <a:xfrm>
              <a:off x="1618" y="1196"/>
              <a:ext cx="4" cy="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707" name="Freeform 484"/>
            <p:cNvSpPr>
              <a:spLocks noEditPoints="1"/>
            </p:cNvSpPr>
            <p:nvPr/>
          </p:nvSpPr>
          <p:spPr bwMode="auto">
            <a:xfrm>
              <a:off x="1548" y="1125"/>
              <a:ext cx="65" cy="60"/>
            </a:xfrm>
            <a:custGeom>
              <a:avLst/>
              <a:gdLst>
                <a:gd name="T0" fmla="*/ 0 w 65"/>
                <a:gd name="T1" fmla="*/ 0 h 60"/>
                <a:gd name="T2" fmla="*/ 65 w 65"/>
                <a:gd name="T3" fmla="*/ 0 h 60"/>
                <a:gd name="T4" fmla="*/ 65 w 65"/>
                <a:gd name="T5" fmla="*/ 60 h 60"/>
                <a:gd name="T6" fmla="*/ 0 w 65"/>
                <a:gd name="T7" fmla="*/ 60 h 60"/>
                <a:gd name="T8" fmla="*/ 0 w 65"/>
                <a:gd name="T9" fmla="*/ 0 h 60"/>
                <a:gd name="T10" fmla="*/ 0 w 65"/>
                <a:gd name="T11" fmla="*/ 0 h 60"/>
                <a:gd name="T12" fmla="*/ 62 w 65"/>
                <a:gd name="T13" fmla="*/ 0 h 60"/>
                <a:gd name="T14" fmla="*/ 62 w 65"/>
                <a:gd name="T15" fmla="*/ 59 h 60"/>
                <a:gd name="T16" fmla="*/ 0 w 65"/>
                <a:gd name="T17" fmla="*/ 59 h 60"/>
                <a:gd name="T18" fmla="*/ 0 w 6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0"/>
                <a:gd name="T32" fmla="*/ 65 w 6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0">
                  <a:moveTo>
                    <a:pt x="0" y="0"/>
                  </a:moveTo>
                  <a:lnTo>
                    <a:pt x="65" y="0"/>
                  </a:lnTo>
                  <a:lnTo>
                    <a:pt x="65" y="60"/>
                  </a:lnTo>
                  <a:lnTo>
                    <a:pt x="0" y="60"/>
                  </a:lnTo>
                  <a:lnTo>
                    <a:pt x="0" y="0"/>
                  </a:lnTo>
                  <a:close/>
                  <a:moveTo>
                    <a:pt x="0" y="0"/>
                  </a:moveTo>
                  <a:lnTo>
                    <a:pt x="62" y="0"/>
                  </a:lnTo>
                  <a:lnTo>
                    <a:pt x="62"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08" name="Freeform 485"/>
            <p:cNvSpPr>
              <a:spLocks noEditPoints="1"/>
            </p:cNvSpPr>
            <p:nvPr/>
          </p:nvSpPr>
          <p:spPr bwMode="auto">
            <a:xfrm>
              <a:off x="1548" y="1125"/>
              <a:ext cx="62" cy="59"/>
            </a:xfrm>
            <a:custGeom>
              <a:avLst/>
              <a:gdLst>
                <a:gd name="T0" fmla="*/ 0 w 62"/>
                <a:gd name="T1" fmla="*/ 0 h 59"/>
                <a:gd name="T2" fmla="*/ 62 w 62"/>
                <a:gd name="T3" fmla="*/ 0 h 59"/>
                <a:gd name="T4" fmla="*/ 62 w 62"/>
                <a:gd name="T5" fmla="*/ 59 h 59"/>
                <a:gd name="T6" fmla="*/ 0 w 62"/>
                <a:gd name="T7" fmla="*/ 59 h 59"/>
                <a:gd name="T8" fmla="*/ 0 w 62"/>
                <a:gd name="T9" fmla="*/ 0 h 59"/>
                <a:gd name="T10" fmla="*/ 0 w 62"/>
                <a:gd name="T11" fmla="*/ 0 h 59"/>
                <a:gd name="T12" fmla="*/ 60 w 62"/>
                <a:gd name="T13" fmla="*/ 0 h 59"/>
                <a:gd name="T14" fmla="*/ 60 w 62"/>
                <a:gd name="T15" fmla="*/ 57 h 59"/>
                <a:gd name="T16" fmla="*/ 0 w 62"/>
                <a:gd name="T17" fmla="*/ 57 h 59"/>
                <a:gd name="T18" fmla="*/ 0 w 62"/>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59"/>
                <a:gd name="T32" fmla="*/ 62 w 62"/>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59">
                  <a:moveTo>
                    <a:pt x="0" y="0"/>
                  </a:moveTo>
                  <a:lnTo>
                    <a:pt x="62" y="0"/>
                  </a:lnTo>
                  <a:lnTo>
                    <a:pt x="62" y="59"/>
                  </a:lnTo>
                  <a:lnTo>
                    <a:pt x="0" y="59"/>
                  </a:lnTo>
                  <a:lnTo>
                    <a:pt x="0" y="0"/>
                  </a:lnTo>
                  <a:close/>
                  <a:moveTo>
                    <a:pt x="0" y="0"/>
                  </a:moveTo>
                  <a:lnTo>
                    <a:pt x="60" y="0"/>
                  </a:lnTo>
                  <a:lnTo>
                    <a:pt x="60"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09" name="Freeform 486"/>
            <p:cNvSpPr>
              <a:spLocks noEditPoints="1"/>
            </p:cNvSpPr>
            <p:nvPr/>
          </p:nvSpPr>
          <p:spPr bwMode="auto">
            <a:xfrm>
              <a:off x="1548" y="1125"/>
              <a:ext cx="60" cy="57"/>
            </a:xfrm>
            <a:custGeom>
              <a:avLst/>
              <a:gdLst>
                <a:gd name="T0" fmla="*/ 0 w 60"/>
                <a:gd name="T1" fmla="*/ 0 h 57"/>
                <a:gd name="T2" fmla="*/ 60 w 60"/>
                <a:gd name="T3" fmla="*/ 0 h 57"/>
                <a:gd name="T4" fmla="*/ 60 w 60"/>
                <a:gd name="T5" fmla="*/ 57 h 57"/>
                <a:gd name="T6" fmla="*/ 0 w 60"/>
                <a:gd name="T7" fmla="*/ 57 h 57"/>
                <a:gd name="T8" fmla="*/ 0 w 60"/>
                <a:gd name="T9" fmla="*/ 0 h 57"/>
                <a:gd name="T10" fmla="*/ 0 w 60"/>
                <a:gd name="T11" fmla="*/ 0 h 57"/>
                <a:gd name="T12" fmla="*/ 57 w 60"/>
                <a:gd name="T13" fmla="*/ 0 h 57"/>
                <a:gd name="T14" fmla="*/ 57 w 60"/>
                <a:gd name="T15" fmla="*/ 54 h 57"/>
                <a:gd name="T16" fmla="*/ 0 w 60"/>
                <a:gd name="T17" fmla="*/ 54 h 57"/>
                <a:gd name="T18" fmla="*/ 0 w 6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7"/>
                <a:gd name="T32" fmla="*/ 60 w 60"/>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7">
                  <a:moveTo>
                    <a:pt x="0" y="0"/>
                  </a:moveTo>
                  <a:lnTo>
                    <a:pt x="60" y="0"/>
                  </a:lnTo>
                  <a:lnTo>
                    <a:pt x="60" y="57"/>
                  </a:lnTo>
                  <a:lnTo>
                    <a:pt x="0" y="57"/>
                  </a:lnTo>
                  <a:lnTo>
                    <a:pt x="0" y="0"/>
                  </a:lnTo>
                  <a:close/>
                  <a:moveTo>
                    <a:pt x="0" y="0"/>
                  </a:moveTo>
                  <a:lnTo>
                    <a:pt x="57" y="0"/>
                  </a:lnTo>
                  <a:lnTo>
                    <a:pt x="57" y="54"/>
                  </a:lnTo>
                  <a:lnTo>
                    <a:pt x="0" y="54"/>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0" name="Freeform 487"/>
            <p:cNvSpPr>
              <a:spLocks noEditPoints="1"/>
            </p:cNvSpPr>
            <p:nvPr/>
          </p:nvSpPr>
          <p:spPr bwMode="auto">
            <a:xfrm>
              <a:off x="1548" y="1125"/>
              <a:ext cx="57" cy="54"/>
            </a:xfrm>
            <a:custGeom>
              <a:avLst/>
              <a:gdLst>
                <a:gd name="T0" fmla="*/ 0 w 57"/>
                <a:gd name="T1" fmla="*/ 0 h 54"/>
                <a:gd name="T2" fmla="*/ 57 w 57"/>
                <a:gd name="T3" fmla="*/ 0 h 54"/>
                <a:gd name="T4" fmla="*/ 57 w 57"/>
                <a:gd name="T5" fmla="*/ 54 h 54"/>
                <a:gd name="T6" fmla="*/ 0 w 57"/>
                <a:gd name="T7" fmla="*/ 54 h 54"/>
                <a:gd name="T8" fmla="*/ 0 w 57"/>
                <a:gd name="T9" fmla="*/ 0 h 54"/>
                <a:gd name="T10" fmla="*/ 0 w 57"/>
                <a:gd name="T11" fmla="*/ 0 h 54"/>
                <a:gd name="T12" fmla="*/ 54 w 57"/>
                <a:gd name="T13" fmla="*/ 0 h 54"/>
                <a:gd name="T14" fmla="*/ 54 w 57"/>
                <a:gd name="T15" fmla="*/ 52 h 54"/>
                <a:gd name="T16" fmla="*/ 0 w 57"/>
                <a:gd name="T17" fmla="*/ 52 h 54"/>
                <a:gd name="T18" fmla="*/ 0 w 5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4"/>
                <a:gd name="T32" fmla="*/ 57 w 57"/>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4">
                  <a:moveTo>
                    <a:pt x="0" y="0"/>
                  </a:moveTo>
                  <a:lnTo>
                    <a:pt x="57" y="0"/>
                  </a:lnTo>
                  <a:lnTo>
                    <a:pt x="57" y="54"/>
                  </a:lnTo>
                  <a:lnTo>
                    <a:pt x="0" y="54"/>
                  </a:lnTo>
                  <a:lnTo>
                    <a:pt x="0" y="0"/>
                  </a:lnTo>
                  <a:close/>
                  <a:moveTo>
                    <a:pt x="0" y="0"/>
                  </a:moveTo>
                  <a:lnTo>
                    <a:pt x="54" y="0"/>
                  </a:lnTo>
                  <a:lnTo>
                    <a:pt x="54"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1" name="Freeform 488"/>
            <p:cNvSpPr>
              <a:spLocks noEditPoints="1"/>
            </p:cNvSpPr>
            <p:nvPr/>
          </p:nvSpPr>
          <p:spPr bwMode="auto">
            <a:xfrm>
              <a:off x="1548" y="1125"/>
              <a:ext cx="54" cy="52"/>
            </a:xfrm>
            <a:custGeom>
              <a:avLst/>
              <a:gdLst>
                <a:gd name="T0" fmla="*/ 0 w 54"/>
                <a:gd name="T1" fmla="*/ 0 h 52"/>
                <a:gd name="T2" fmla="*/ 54 w 54"/>
                <a:gd name="T3" fmla="*/ 0 h 52"/>
                <a:gd name="T4" fmla="*/ 54 w 54"/>
                <a:gd name="T5" fmla="*/ 52 h 52"/>
                <a:gd name="T6" fmla="*/ 0 w 54"/>
                <a:gd name="T7" fmla="*/ 52 h 52"/>
                <a:gd name="T8" fmla="*/ 0 w 54"/>
                <a:gd name="T9" fmla="*/ 0 h 52"/>
                <a:gd name="T10" fmla="*/ 0 w 54"/>
                <a:gd name="T11" fmla="*/ 0 h 52"/>
                <a:gd name="T12" fmla="*/ 52 w 54"/>
                <a:gd name="T13" fmla="*/ 0 h 52"/>
                <a:gd name="T14" fmla="*/ 52 w 54"/>
                <a:gd name="T15" fmla="*/ 48 h 52"/>
                <a:gd name="T16" fmla="*/ 0 w 54"/>
                <a:gd name="T17" fmla="*/ 48 h 52"/>
                <a:gd name="T18" fmla="*/ 0 w 5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2"/>
                <a:gd name="T32" fmla="*/ 54 w 54"/>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2">
                  <a:moveTo>
                    <a:pt x="0" y="0"/>
                  </a:moveTo>
                  <a:lnTo>
                    <a:pt x="54" y="0"/>
                  </a:lnTo>
                  <a:lnTo>
                    <a:pt x="54" y="52"/>
                  </a:lnTo>
                  <a:lnTo>
                    <a:pt x="0" y="52"/>
                  </a:lnTo>
                  <a:lnTo>
                    <a:pt x="0" y="0"/>
                  </a:lnTo>
                  <a:close/>
                  <a:moveTo>
                    <a:pt x="0" y="0"/>
                  </a:moveTo>
                  <a:lnTo>
                    <a:pt x="52" y="0"/>
                  </a:lnTo>
                  <a:lnTo>
                    <a:pt x="52"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2" name="Freeform 489"/>
            <p:cNvSpPr>
              <a:spLocks noEditPoints="1"/>
            </p:cNvSpPr>
            <p:nvPr/>
          </p:nvSpPr>
          <p:spPr bwMode="auto">
            <a:xfrm>
              <a:off x="1548" y="1125"/>
              <a:ext cx="52" cy="48"/>
            </a:xfrm>
            <a:custGeom>
              <a:avLst/>
              <a:gdLst>
                <a:gd name="T0" fmla="*/ 0 w 52"/>
                <a:gd name="T1" fmla="*/ 0 h 48"/>
                <a:gd name="T2" fmla="*/ 52 w 52"/>
                <a:gd name="T3" fmla="*/ 0 h 48"/>
                <a:gd name="T4" fmla="*/ 52 w 52"/>
                <a:gd name="T5" fmla="*/ 48 h 48"/>
                <a:gd name="T6" fmla="*/ 0 w 52"/>
                <a:gd name="T7" fmla="*/ 48 h 48"/>
                <a:gd name="T8" fmla="*/ 0 w 52"/>
                <a:gd name="T9" fmla="*/ 0 h 48"/>
                <a:gd name="T10" fmla="*/ 0 w 52"/>
                <a:gd name="T11" fmla="*/ 0 h 48"/>
                <a:gd name="T12" fmla="*/ 49 w 52"/>
                <a:gd name="T13" fmla="*/ 0 h 48"/>
                <a:gd name="T14" fmla="*/ 49 w 52"/>
                <a:gd name="T15" fmla="*/ 47 h 48"/>
                <a:gd name="T16" fmla="*/ 0 w 52"/>
                <a:gd name="T17" fmla="*/ 47 h 48"/>
                <a:gd name="T18" fmla="*/ 0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0" y="0"/>
                  </a:moveTo>
                  <a:lnTo>
                    <a:pt x="52" y="0"/>
                  </a:lnTo>
                  <a:lnTo>
                    <a:pt x="52" y="48"/>
                  </a:lnTo>
                  <a:lnTo>
                    <a:pt x="0" y="48"/>
                  </a:lnTo>
                  <a:lnTo>
                    <a:pt x="0" y="0"/>
                  </a:lnTo>
                  <a:close/>
                  <a:moveTo>
                    <a:pt x="0" y="0"/>
                  </a:moveTo>
                  <a:lnTo>
                    <a:pt x="49" y="0"/>
                  </a:lnTo>
                  <a:lnTo>
                    <a:pt x="49"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3" name="Freeform 490"/>
            <p:cNvSpPr>
              <a:spLocks noEditPoints="1"/>
            </p:cNvSpPr>
            <p:nvPr/>
          </p:nvSpPr>
          <p:spPr bwMode="auto">
            <a:xfrm>
              <a:off x="1548" y="1125"/>
              <a:ext cx="49" cy="47"/>
            </a:xfrm>
            <a:custGeom>
              <a:avLst/>
              <a:gdLst>
                <a:gd name="T0" fmla="*/ 0 w 49"/>
                <a:gd name="T1" fmla="*/ 0 h 47"/>
                <a:gd name="T2" fmla="*/ 49 w 49"/>
                <a:gd name="T3" fmla="*/ 0 h 47"/>
                <a:gd name="T4" fmla="*/ 49 w 49"/>
                <a:gd name="T5" fmla="*/ 47 h 47"/>
                <a:gd name="T6" fmla="*/ 0 w 49"/>
                <a:gd name="T7" fmla="*/ 47 h 47"/>
                <a:gd name="T8" fmla="*/ 0 w 49"/>
                <a:gd name="T9" fmla="*/ 0 h 47"/>
                <a:gd name="T10" fmla="*/ 0 w 49"/>
                <a:gd name="T11" fmla="*/ 0 h 47"/>
                <a:gd name="T12" fmla="*/ 46 w 49"/>
                <a:gd name="T13" fmla="*/ 0 h 47"/>
                <a:gd name="T14" fmla="*/ 46 w 49"/>
                <a:gd name="T15" fmla="*/ 45 h 47"/>
                <a:gd name="T16" fmla="*/ 0 w 49"/>
                <a:gd name="T17" fmla="*/ 45 h 47"/>
                <a:gd name="T18" fmla="*/ 0 w 4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7"/>
                <a:gd name="T32" fmla="*/ 49 w 49"/>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7">
                  <a:moveTo>
                    <a:pt x="0" y="0"/>
                  </a:moveTo>
                  <a:lnTo>
                    <a:pt x="49" y="0"/>
                  </a:lnTo>
                  <a:lnTo>
                    <a:pt x="49" y="47"/>
                  </a:lnTo>
                  <a:lnTo>
                    <a:pt x="0" y="47"/>
                  </a:lnTo>
                  <a:lnTo>
                    <a:pt x="0" y="0"/>
                  </a:lnTo>
                  <a:close/>
                  <a:moveTo>
                    <a:pt x="0" y="0"/>
                  </a:moveTo>
                  <a:lnTo>
                    <a:pt x="46" y="0"/>
                  </a:lnTo>
                  <a:lnTo>
                    <a:pt x="46"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4" name="Freeform 491"/>
            <p:cNvSpPr>
              <a:spLocks noEditPoints="1"/>
            </p:cNvSpPr>
            <p:nvPr/>
          </p:nvSpPr>
          <p:spPr bwMode="auto">
            <a:xfrm>
              <a:off x="1548" y="1125"/>
              <a:ext cx="46" cy="45"/>
            </a:xfrm>
            <a:custGeom>
              <a:avLst/>
              <a:gdLst>
                <a:gd name="T0" fmla="*/ 0 w 46"/>
                <a:gd name="T1" fmla="*/ 0 h 45"/>
                <a:gd name="T2" fmla="*/ 46 w 46"/>
                <a:gd name="T3" fmla="*/ 0 h 45"/>
                <a:gd name="T4" fmla="*/ 46 w 46"/>
                <a:gd name="T5" fmla="*/ 45 h 45"/>
                <a:gd name="T6" fmla="*/ 0 w 46"/>
                <a:gd name="T7" fmla="*/ 45 h 45"/>
                <a:gd name="T8" fmla="*/ 0 w 46"/>
                <a:gd name="T9" fmla="*/ 0 h 45"/>
                <a:gd name="T10" fmla="*/ 0 w 46"/>
                <a:gd name="T11" fmla="*/ 0 h 45"/>
                <a:gd name="T12" fmla="*/ 44 w 46"/>
                <a:gd name="T13" fmla="*/ 0 h 45"/>
                <a:gd name="T14" fmla="*/ 44 w 46"/>
                <a:gd name="T15" fmla="*/ 42 h 45"/>
                <a:gd name="T16" fmla="*/ 0 w 46"/>
                <a:gd name="T17" fmla="*/ 42 h 45"/>
                <a:gd name="T18" fmla="*/ 0 w 4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5"/>
                <a:gd name="T32" fmla="*/ 46 w 46"/>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5">
                  <a:moveTo>
                    <a:pt x="0" y="0"/>
                  </a:moveTo>
                  <a:lnTo>
                    <a:pt x="46" y="0"/>
                  </a:lnTo>
                  <a:lnTo>
                    <a:pt x="46" y="45"/>
                  </a:lnTo>
                  <a:lnTo>
                    <a:pt x="0" y="45"/>
                  </a:lnTo>
                  <a:lnTo>
                    <a:pt x="0" y="0"/>
                  </a:lnTo>
                  <a:close/>
                  <a:moveTo>
                    <a:pt x="0" y="0"/>
                  </a:moveTo>
                  <a:lnTo>
                    <a:pt x="44" y="0"/>
                  </a:lnTo>
                  <a:lnTo>
                    <a:pt x="44" y="42"/>
                  </a:lnTo>
                  <a:lnTo>
                    <a:pt x="0" y="42"/>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5" name="Freeform 492"/>
            <p:cNvSpPr>
              <a:spLocks noEditPoints="1"/>
            </p:cNvSpPr>
            <p:nvPr/>
          </p:nvSpPr>
          <p:spPr bwMode="auto">
            <a:xfrm>
              <a:off x="1548" y="1125"/>
              <a:ext cx="44" cy="42"/>
            </a:xfrm>
            <a:custGeom>
              <a:avLst/>
              <a:gdLst>
                <a:gd name="T0" fmla="*/ 0 w 44"/>
                <a:gd name="T1" fmla="*/ 0 h 42"/>
                <a:gd name="T2" fmla="*/ 44 w 44"/>
                <a:gd name="T3" fmla="*/ 0 h 42"/>
                <a:gd name="T4" fmla="*/ 44 w 44"/>
                <a:gd name="T5" fmla="*/ 42 h 42"/>
                <a:gd name="T6" fmla="*/ 0 w 44"/>
                <a:gd name="T7" fmla="*/ 42 h 42"/>
                <a:gd name="T8" fmla="*/ 0 w 44"/>
                <a:gd name="T9" fmla="*/ 0 h 42"/>
                <a:gd name="T10" fmla="*/ 0 w 44"/>
                <a:gd name="T11" fmla="*/ 0 h 42"/>
                <a:gd name="T12" fmla="*/ 41 w 44"/>
                <a:gd name="T13" fmla="*/ 0 h 42"/>
                <a:gd name="T14" fmla="*/ 41 w 44"/>
                <a:gd name="T15" fmla="*/ 40 h 42"/>
                <a:gd name="T16" fmla="*/ 0 w 44"/>
                <a:gd name="T17" fmla="*/ 40 h 42"/>
                <a:gd name="T18" fmla="*/ 0 w 44"/>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2"/>
                <a:gd name="T32" fmla="*/ 44 w 44"/>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2">
                  <a:moveTo>
                    <a:pt x="0" y="0"/>
                  </a:moveTo>
                  <a:lnTo>
                    <a:pt x="44" y="0"/>
                  </a:lnTo>
                  <a:lnTo>
                    <a:pt x="44" y="42"/>
                  </a:lnTo>
                  <a:lnTo>
                    <a:pt x="0" y="42"/>
                  </a:lnTo>
                  <a:lnTo>
                    <a:pt x="0" y="0"/>
                  </a:lnTo>
                  <a:close/>
                  <a:moveTo>
                    <a:pt x="0" y="0"/>
                  </a:moveTo>
                  <a:lnTo>
                    <a:pt x="41" y="0"/>
                  </a:lnTo>
                  <a:lnTo>
                    <a:pt x="41"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6" name="Freeform 493"/>
            <p:cNvSpPr>
              <a:spLocks noEditPoints="1"/>
            </p:cNvSpPr>
            <p:nvPr/>
          </p:nvSpPr>
          <p:spPr bwMode="auto">
            <a:xfrm>
              <a:off x="1548" y="1125"/>
              <a:ext cx="41" cy="40"/>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 name="T12" fmla="*/ 38 w 41"/>
                <a:gd name="T13" fmla="*/ 0 h 40"/>
                <a:gd name="T14" fmla="*/ 38 w 41"/>
                <a:gd name="T15" fmla="*/ 36 h 40"/>
                <a:gd name="T16" fmla="*/ 0 w 41"/>
                <a:gd name="T17" fmla="*/ 36 h 40"/>
                <a:gd name="T18" fmla="*/ 0 w 41"/>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0"/>
                <a:gd name="T32" fmla="*/ 41 w 41"/>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0">
                  <a:moveTo>
                    <a:pt x="0" y="0"/>
                  </a:moveTo>
                  <a:lnTo>
                    <a:pt x="41" y="0"/>
                  </a:lnTo>
                  <a:lnTo>
                    <a:pt x="41" y="40"/>
                  </a:lnTo>
                  <a:lnTo>
                    <a:pt x="0" y="40"/>
                  </a:lnTo>
                  <a:lnTo>
                    <a:pt x="0" y="0"/>
                  </a:lnTo>
                  <a:close/>
                  <a:moveTo>
                    <a:pt x="0" y="0"/>
                  </a:moveTo>
                  <a:lnTo>
                    <a:pt x="38" y="0"/>
                  </a:lnTo>
                  <a:lnTo>
                    <a:pt x="38"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7" name="Freeform 494"/>
            <p:cNvSpPr>
              <a:spLocks noEditPoints="1"/>
            </p:cNvSpPr>
            <p:nvPr/>
          </p:nvSpPr>
          <p:spPr bwMode="auto">
            <a:xfrm>
              <a:off x="1548" y="1125"/>
              <a:ext cx="38" cy="36"/>
            </a:xfrm>
            <a:custGeom>
              <a:avLst/>
              <a:gdLst>
                <a:gd name="T0" fmla="*/ 0 w 38"/>
                <a:gd name="T1" fmla="*/ 0 h 36"/>
                <a:gd name="T2" fmla="*/ 38 w 38"/>
                <a:gd name="T3" fmla="*/ 0 h 36"/>
                <a:gd name="T4" fmla="*/ 38 w 38"/>
                <a:gd name="T5" fmla="*/ 36 h 36"/>
                <a:gd name="T6" fmla="*/ 0 w 38"/>
                <a:gd name="T7" fmla="*/ 36 h 36"/>
                <a:gd name="T8" fmla="*/ 0 w 38"/>
                <a:gd name="T9" fmla="*/ 0 h 36"/>
                <a:gd name="T10" fmla="*/ 0 w 38"/>
                <a:gd name="T11" fmla="*/ 0 h 36"/>
                <a:gd name="T12" fmla="*/ 36 w 38"/>
                <a:gd name="T13" fmla="*/ 0 h 36"/>
                <a:gd name="T14" fmla="*/ 36 w 38"/>
                <a:gd name="T15" fmla="*/ 35 h 36"/>
                <a:gd name="T16" fmla="*/ 0 w 38"/>
                <a:gd name="T17" fmla="*/ 35 h 36"/>
                <a:gd name="T18" fmla="*/ 0 w 38"/>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6"/>
                <a:gd name="T32" fmla="*/ 38 w 38"/>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6">
                  <a:moveTo>
                    <a:pt x="0" y="0"/>
                  </a:moveTo>
                  <a:lnTo>
                    <a:pt x="38" y="0"/>
                  </a:lnTo>
                  <a:lnTo>
                    <a:pt x="38" y="36"/>
                  </a:lnTo>
                  <a:lnTo>
                    <a:pt x="0" y="36"/>
                  </a:lnTo>
                  <a:lnTo>
                    <a:pt x="0" y="0"/>
                  </a:lnTo>
                  <a:close/>
                  <a:moveTo>
                    <a:pt x="0" y="0"/>
                  </a:moveTo>
                  <a:lnTo>
                    <a:pt x="36" y="0"/>
                  </a:lnTo>
                  <a:lnTo>
                    <a:pt x="36"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8" name="Freeform 495"/>
            <p:cNvSpPr>
              <a:spLocks noEditPoints="1"/>
            </p:cNvSpPr>
            <p:nvPr/>
          </p:nvSpPr>
          <p:spPr bwMode="auto">
            <a:xfrm>
              <a:off x="1548" y="1125"/>
              <a:ext cx="36" cy="35"/>
            </a:xfrm>
            <a:custGeom>
              <a:avLst/>
              <a:gdLst>
                <a:gd name="T0" fmla="*/ 0 w 36"/>
                <a:gd name="T1" fmla="*/ 0 h 35"/>
                <a:gd name="T2" fmla="*/ 36 w 36"/>
                <a:gd name="T3" fmla="*/ 0 h 35"/>
                <a:gd name="T4" fmla="*/ 36 w 36"/>
                <a:gd name="T5" fmla="*/ 35 h 35"/>
                <a:gd name="T6" fmla="*/ 0 w 36"/>
                <a:gd name="T7" fmla="*/ 35 h 35"/>
                <a:gd name="T8" fmla="*/ 0 w 36"/>
                <a:gd name="T9" fmla="*/ 0 h 35"/>
                <a:gd name="T10" fmla="*/ 0 w 36"/>
                <a:gd name="T11" fmla="*/ 0 h 35"/>
                <a:gd name="T12" fmla="*/ 33 w 36"/>
                <a:gd name="T13" fmla="*/ 0 h 35"/>
                <a:gd name="T14" fmla="*/ 33 w 36"/>
                <a:gd name="T15" fmla="*/ 33 h 35"/>
                <a:gd name="T16" fmla="*/ 0 w 36"/>
                <a:gd name="T17" fmla="*/ 33 h 35"/>
                <a:gd name="T18" fmla="*/ 0 w 36"/>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5"/>
                <a:gd name="T32" fmla="*/ 36 w 36"/>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5">
                  <a:moveTo>
                    <a:pt x="0" y="0"/>
                  </a:moveTo>
                  <a:lnTo>
                    <a:pt x="36" y="0"/>
                  </a:lnTo>
                  <a:lnTo>
                    <a:pt x="36" y="35"/>
                  </a:lnTo>
                  <a:lnTo>
                    <a:pt x="0" y="35"/>
                  </a:lnTo>
                  <a:lnTo>
                    <a:pt x="0" y="0"/>
                  </a:lnTo>
                  <a:close/>
                  <a:moveTo>
                    <a:pt x="0" y="0"/>
                  </a:moveTo>
                  <a:lnTo>
                    <a:pt x="33" y="0"/>
                  </a:lnTo>
                  <a:lnTo>
                    <a:pt x="33"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19" name="Freeform 496"/>
            <p:cNvSpPr>
              <a:spLocks noEditPoints="1"/>
            </p:cNvSpPr>
            <p:nvPr/>
          </p:nvSpPr>
          <p:spPr bwMode="auto">
            <a:xfrm>
              <a:off x="1548" y="1125"/>
              <a:ext cx="33" cy="33"/>
            </a:xfrm>
            <a:custGeom>
              <a:avLst/>
              <a:gdLst>
                <a:gd name="T0" fmla="*/ 0 w 33"/>
                <a:gd name="T1" fmla="*/ 0 h 33"/>
                <a:gd name="T2" fmla="*/ 33 w 33"/>
                <a:gd name="T3" fmla="*/ 0 h 33"/>
                <a:gd name="T4" fmla="*/ 33 w 33"/>
                <a:gd name="T5" fmla="*/ 33 h 33"/>
                <a:gd name="T6" fmla="*/ 0 w 33"/>
                <a:gd name="T7" fmla="*/ 33 h 33"/>
                <a:gd name="T8" fmla="*/ 0 w 33"/>
                <a:gd name="T9" fmla="*/ 0 h 33"/>
                <a:gd name="T10" fmla="*/ 0 w 33"/>
                <a:gd name="T11" fmla="*/ 0 h 33"/>
                <a:gd name="T12" fmla="*/ 32 w 33"/>
                <a:gd name="T13" fmla="*/ 0 h 33"/>
                <a:gd name="T14" fmla="*/ 32 w 33"/>
                <a:gd name="T15" fmla="*/ 29 h 33"/>
                <a:gd name="T16" fmla="*/ 0 w 33"/>
                <a:gd name="T17" fmla="*/ 29 h 33"/>
                <a:gd name="T18" fmla="*/ 0 w 33"/>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0" name="Freeform 497"/>
            <p:cNvSpPr>
              <a:spLocks noEditPoints="1"/>
            </p:cNvSpPr>
            <p:nvPr/>
          </p:nvSpPr>
          <p:spPr bwMode="auto">
            <a:xfrm>
              <a:off x="1548" y="1125"/>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1" name="Freeform 498"/>
            <p:cNvSpPr>
              <a:spLocks noEditPoints="1"/>
            </p:cNvSpPr>
            <p:nvPr/>
          </p:nvSpPr>
          <p:spPr bwMode="auto">
            <a:xfrm>
              <a:off x="1548" y="1125"/>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0 w 29"/>
                <a:gd name="T11" fmla="*/ 0 h 28"/>
                <a:gd name="T12" fmla="*/ 27 w 29"/>
                <a:gd name="T13" fmla="*/ 0 h 28"/>
                <a:gd name="T14" fmla="*/ 27 w 29"/>
                <a:gd name="T15" fmla="*/ 24 h 28"/>
                <a:gd name="T16" fmla="*/ 0 w 29"/>
                <a:gd name="T17" fmla="*/ 24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2" name="Freeform 499"/>
            <p:cNvSpPr>
              <a:spLocks noEditPoints="1"/>
            </p:cNvSpPr>
            <p:nvPr/>
          </p:nvSpPr>
          <p:spPr bwMode="auto">
            <a:xfrm>
              <a:off x="1548" y="1125"/>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3" name="Freeform 500"/>
            <p:cNvSpPr>
              <a:spLocks noEditPoints="1"/>
            </p:cNvSpPr>
            <p:nvPr/>
          </p:nvSpPr>
          <p:spPr bwMode="auto">
            <a:xfrm>
              <a:off x="1548" y="1125"/>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1 w 24"/>
                <a:gd name="T13" fmla="*/ 0 h 23"/>
                <a:gd name="T14" fmla="*/ 21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4" name="Freeform 501"/>
            <p:cNvSpPr>
              <a:spLocks noEditPoints="1"/>
            </p:cNvSpPr>
            <p:nvPr/>
          </p:nvSpPr>
          <p:spPr bwMode="auto">
            <a:xfrm>
              <a:off x="1548" y="1125"/>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0 w 21"/>
                <a:gd name="T11" fmla="*/ 0 h 21"/>
                <a:gd name="T12" fmla="*/ 19 w 21"/>
                <a:gd name="T13" fmla="*/ 0 h 21"/>
                <a:gd name="T14" fmla="*/ 19 w 21"/>
                <a:gd name="T15" fmla="*/ 17 h 21"/>
                <a:gd name="T16" fmla="*/ 0 w 21"/>
                <a:gd name="T17" fmla="*/ 1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5" name="Freeform 502"/>
            <p:cNvSpPr>
              <a:spLocks noEditPoints="1"/>
            </p:cNvSpPr>
            <p:nvPr/>
          </p:nvSpPr>
          <p:spPr bwMode="auto">
            <a:xfrm>
              <a:off x="1548" y="1125"/>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6" name="Freeform 503"/>
            <p:cNvSpPr>
              <a:spLocks noEditPoints="1"/>
            </p:cNvSpPr>
            <p:nvPr/>
          </p:nvSpPr>
          <p:spPr bwMode="auto">
            <a:xfrm>
              <a:off x="1548" y="112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3 w 16"/>
                <a:gd name="T13" fmla="*/ 0 h 16"/>
                <a:gd name="T14" fmla="*/ 13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7" name="Freeform 504"/>
            <p:cNvSpPr>
              <a:spLocks noEditPoints="1"/>
            </p:cNvSpPr>
            <p:nvPr/>
          </p:nvSpPr>
          <p:spPr bwMode="auto">
            <a:xfrm>
              <a:off x="1548" y="1125"/>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11 h 12"/>
                <a:gd name="T16" fmla="*/ 0 w 13"/>
                <a:gd name="T17" fmla="*/ 11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11"/>
                  </a:lnTo>
                  <a:lnTo>
                    <a:pt x="0" y="11"/>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8" name="Freeform 505"/>
            <p:cNvSpPr>
              <a:spLocks noEditPoints="1"/>
            </p:cNvSpPr>
            <p:nvPr/>
          </p:nvSpPr>
          <p:spPr bwMode="auto">
            <a:xfrm>
              <a:off x="1548" y="1125"/>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 name="T12" fmla="*/ 8 w 11"/>
                <a:gd name="T13" fmla="*/ 0 h 11"/>
                <a:gd name="T14" fmla="*/ 8 w 11"/>
                <a:gd name="T15" fmla="*/ 9 h 11"/>
                <a:gd name="T16" fmla="*/ 0 w 11"/>
                <a:gd name="T17" fmla="*/ 9 h 11"/>
                <a:gd name="T18" fmla="*/ 0 w 1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0" y="0"/>
                  </a:moveTo>
                  <a:lnTo>
                    <a:pt x="11" y="0"/>
                  </a:lnTo>
                  <a:lnTo>
                    <a:pt x="11" y="11"/>
                  </a:lnTo>
                  <a:lnTo>
                    <a:pt x="0" y="11"/>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29" name="Freeform 506"/>
            <p:cNvSpPr>
              <a:spLocks noEditPoints="1"/>
            </p:cNvSpPr>
            <p:nvPr/>
          </p:nvSpPr>
          <p:spPr bwMode="auto">
            <a:xfrm>
              <a:off x="1548" y="112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5 w 8"/>
                <a:gd name="T13" fmla="*/ 0 h 9"/>
                <a:gd name="T14" fmla="*/ 5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0" name="Freeform 507"/>
            <p:cNvSpPr>
              <a:spLocks noEditPoints="1"/>
            </p:cNvSpPr>
            <p:nvPr/>
          </p:nvSpPr>
          <p:spPr bwMode="auto">
            <a:xfrm>
              <a:off x="1548" y="1125"/>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3 w 5"/>
                <a:gd name="T13" fmla="*/ 0 h 5"/>
                <a:gd name="T14" fmla="*/ 3 w 5"/>
                <a:gd name="T15" fmla="*/ 4 h 5"/>
                <a:gd name="T16" fmla="*/ 0 w 5"/>
                <a:gd name="T17" fmla="*/ 4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1" name="Freeform 508"/>
            <p:cNvSpPr>
              <a:spLocks noEditPoints="1"/>
            </p:cNvSpPr>
            <p:nvPr/>
          </p:nvSpPr>
          <p:spPr bwMode="auto">
            <a:xfrm>
              <a:off x="1548" y="1125"/>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2" name="Rectangle 509"/>
            <p:cNvSpPr>
              <a:spLocks noChangeArrowheads="1"/>
            </p:cNvSpPr>
            <p:nvPr/>
          </p:nvSpPr>
          <p:spPr bwMode="auto">
            <a:xfrm>
              <a:off x="1548" y="1125"/>
              <a:ext cx="65"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733" name="Freeform 510"/>
            <p:cNvSpPr>
              <a:spLocks noEditPoints="1"/>
            </p:cNvSpPr>
            <p:nvPr/>
          </p:nvSpPr>
          <p:spPr bwMode="auto">
            <a:xfrm>
              <a:off x="1548" y="1125"/>
              <a:ext cx="65" cy="60"/>
            </a:xfrm>
            <a:custGeom>
              <a:avLst/>
              <a:gdLst>
                <a:gd name="T0" fmla="*/ 0 w 65"/>
                <a:gd name="T1" fmla="*/ 0 h 60"/>
                <a:gd name="T2" fmla="*/ 65 w 65"/>
                <a:gd name="T3" fmla="*/ 0 h 60"/>
                <a:gd name="T4" fmla="*/ 65 w 65"/>
                <a:gd name="T5" fmla="*/ 60 h 60"/>
                <a:gd name="T6" fmla="*/ 0 w 65"/>
                <a:gd name="T7" fmla="*/ 60 h 60"/>
                <a:gd name="T8" fmla="*/ 0 w 65"/>
                <a:gd name="T9" fmla="*/ 0 h 60"/>
                <a:gd name="T10" fmla="*/ 0 w 65"/>
                <a:gd name="T11" fmla="*/ 0 h 60"/>
                <a:gd name="T12" fmla="*/ 62 w 65"/>
                <a:gd name="T13" fmla="*/ 0 h 60"/>
                <a:gd name="T14" fmla="*/ 62 w 65"/>
                <a:gd name="T15" fmla="*/ 59 h 60"/>
                <a:gd name="T16" fmla="*/ 0 w 65"/>
                <a:gd name="T17" fmla="*/ 59 h 60"/>
                <a:gd name="T18" fmla="*/ 0 w 6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0"/>
                <a:gd name="T32" fmla="*/ 65 w 6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0">
                  <a:moveTo>
                    <a:pt x="0" y="0"/>
                  </a:moveTo>
                  <a:lnTo>
                    <a:pt x="65" y="0"/>
                  </a:lnTo>
                  <a:lnTo>
                    <a:pt x="65" y="60"/>
                  </a:lnTo>
                  <a:lnTo>
                    <a:pt x="0" y="60"/>
                  </a:lnTo>
                  <a:lnTo>
                    <a:pt x="0" y="0"/>
                  </a:lnTo>
                  <a:close/>
                  <a:moveTo>
                    <a:pt x="0" y="0"/>
                  </a:moveTo>
                  <a:lnTo>
                    <a:pt x="62" y="0"/>
                  </a:lnTo>
                  <a:lnTo>
                    <a:pt x="62"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4" name="Freeform 511"/>
            <p:cNvSpPr>
              <a:spLocks noEditPoints="1"/>
            </p:cNvSpPr>
            <p:nvPr/>
          </p:nvSpPr>
          <p:spPr bwMode="auto">
            <a:xfrm>
              <a:off x="1548" y="1125"/>
              <a:ext cx="62" cy="59"/>
            </a:xfrm>
            <a:custGeom>
              <a:avLst/>
              <a:gdLst>
                <a:gd name="T0" fmla="*/ 0 w 62"/>
                <a:gd name="T1" fmla="*/ 0 h 59"/>
                <a:gd name="T2" fmla="*/ 62 w 62"/>
                <a:gd name="T3" fmla="*/ 0 h 59"/>
                <a:gd name="T4" fmla="*/ 62 w 62"/>
                <a:gd name="T5" fmla="*/ 59 h 59"/>
                <a:gd name="T6" fmla="*/ 0 w 62"/>
                <a:gd name="T7" fmla="*/ 59 h 59"/>
                <a:gd name="T8" fmla="*/ 0 w 62"/>
                <a:gd name="T9" fmla="*/ 0 h 59"/>
                <a:gd name="T10" fmla="*/ 0 w 62"/>
                <a:gd name="T11" fmla="*/ 0 h 59"/>
                <a:gd name="T12" fmla="*/ 60 w 62"/>
                <a:gd name="T13" fmla="*/ 0 h 59"/>
                <a:gd name="T14" fmla="*/ 60 w 62"/>
                <a:gd name="T15" fmla="*/ 57 h 59"/>
                <a:gd name="T16" fmla="*/ 0 w 62"/>
                <a:gd name="T17" fmla="*/ 57 h 59"/>
                <a:gd name="T18" fmla="*/ 0 w 62"/>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59"/>
                <a:gd name="T32" fmla="*/ 62 w 62"/>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59">
                  <a:moveTo>
                    <a:pt x="0" y="0"/>
                  </a:moveTo>
                  <a:lnTo>
                    <a:pt x="62" y="0"/>
                  </a:lnTo>
                  <a:lnTo>
                    <a:pt x="62" y="59"/>
                  </a:lnTo>
                  <a:lnTo>
                    <a:pt x="0" y="59"/>
                  </a:lnTo>
                  <a:lnTo>
                    <a:pt x="0" y="0"/>
                  </a:lnTo>
                  <a:close/>
                  <a:moveTo>
                    <a:pt x="0" y="0"/>
                  </a:moveTo>
                  <a:lnTo>
                    <a:pt x="60" y="0"/>
                  </a:lnTo>
                  <a:lnTo>
                    <a:pt x="60"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5" name="Freeform 512"/>
            <p:cNvSpPr>
              <a:spLocks noEditPoints="1"/>
            </p:cNvSpPr>
            <p:nvPr/>
          </p:nvSpPr>
          <p:spPr bwMode="auto">
            <a:xfrm>
              <a:off x="1548" y="1125"/>
              <a:ext cx="60" cy="57"/>
            </a:xfrm>
            <a:custGeom>
              <a:avLst/>
              <a:gdLst>
                <a:gd name="T0" fmla="*/ 0 w 60"/>
                <a:gd name="T1" fmla="*/ 0 h 57"/>
                <a:gd name="T2" fmla="*/ 60 w 60"/>
                <a:gd name="T3" fmla="*/ 0 h 57"/>
                <a:gd name="T4" fmla="*/ 60 w 60"/>
                <a:gd name="T5" fmla="*/ 57 h 57"/>
                <a:gd name="T6" fmla="*/ 0 w 60"/>
                <a:gd name="T7" fmla="*/ 57 h 57"/>
                <a:gd name="T8" fmla="*/ 0 w 60"/>
                <a:gd name="T9" fmla="*/ 0 h 57"/>
                <a:gd name="T10" fmla="*/ 0 w 60"/>
                <a:gd name="T11" fmla="*/ 0 h 57"/>
                <a:gd name="T12" fmla="*/ 57 w 60"/>
                <a:gd name="T13" fmla="*/ 0 h 57"/>
                <a:gd name="T14" fmla="*/ 57 w 60"/>
                <a:gd name="T15" fmla="*/ 54 h 57"/>
                <a:gd name="T16" fmla="*/ 0 w 60"/>
                <a:gd name="T17" fmla="*/ 54 h 57"/>
                <a:gd name="T18" fmla="*/ 0 w 6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7"/>
                <a:gd name="T32" fmla="*/ 60 w 60"/>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7">
                  <a:moveTo>
                    <a:pt x="0" y="0"/>
                  </a:moveTo>
                  <a:lnTo>
                    <a:pt x="60" y="0"/>
                  </a:lnTo>
                  <a:lnTo>
                    <a:pt x="60" y="57"/>
                  </a:lnTo>
                  <a:lnTo>
                    <a:pt x="0" y="57"/>
                  </a:lnTo>
                  <a:lnTo>
                    <a:pt x="0" y="0"/>
                  </a:lnTo>
                  <a:close/>
                  <a:moveTo>
                    <a:pt x="0" y="0"/>
                  </a:moveTo>
                  <a:lnTo>
                    <a:pt x="57" y="0"/>
                  </a:lnTo>
                  <a:lnTo>
                    <a:pt x="57" y="54"/>
                  </a:lnTo>
                  <a:lnTo>
                    <a:pt x="0" y="54"/>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6" name="Freeform 513"/>
            <p:cNvSpPr>
              <a:spLocks noEditPoints="1"/>
            </p:cNvSpPr>
            <p:nvPr/>
          </p:nvSpPr>
          <p:spPr bwMode="auto">
            <a:xfrm>
              <a:off x="1548" y="1125"/>
              <a:ext cx="57" cy="54"/>
            </a:xfrm>
            <a:custGeom>
              <a:avLst/>
              <a:gdLst>
                <a:gd name="T0" fmla="*/ 0 w 57"/>
                <a:gd name="T1" fmla="*/ 0 h 54"/>
                <a:gd name="T2" fmla="*/ 57 w 57"/>
                <a:gd name="T3" fmla="*/ 0 h 54"/>
                <a:gd name="T4" fmla="*/ 57 w 57"/>
                <a:gd name="T5" fmla="*/ 54 h 54"/>
                <a:gd name="T6" fmla="*/ 0 w 57"/>
                <a:gd name="T7" fmla="*/ 54 h 54"/>
                <a:gd name="T8" fmla="*/ 0 w 57"/>
                <a:gd name="T9" fmla="*/ 0 h 54"/>
                <a:gd name="T10" fmla="*/ 0 w 57"/>
                <a:gd name="T11" fmla="*/ 0 h 54"/>
                <a:gd name="T12" fmla="*/ 54 w 57"/>
                <a:gd name="T13" fmla="*/ 0 h 54"/>
                <a:gd name="T14" fmla="*/ 54 w 57"/>
                <a:gd name="T15" fmla="*/ 52 h 54"/>
                <a:gd name="T16" fmla="*/ 0 w 57"/>
                <a:gd name="T17" fmla="*/ 52 h 54"/>
                <a:gd name="T18" fmla="*/ 0 w 5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4"/>
                <a:gd name="T32" fmla="*/ 57 w 57"/>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4">
                  <a:moveTo>
                    <a:pt x="0" y="0"/>
                  </a:moveTo>
                  <a:lnTo>
                    <a:pt x="57" y="0"/>
                  </a:lnTo>
                  <a:lnTo>
                    <a:pt x="57" y="54"/>
                  </a:lnTo>
                  <a:lnTo>
                    <a:pt x="0" y="54"/>
                  </a:lnTo>
                  <a:lnTo>
                    <a:pt x="0" y="0"/>
                  </a:lnTo>
                  <a:close/>
                  <a:moveTo>
                    <a:pt x="0" y="0"/>
                  </a:moveTo>
                  <a:lnTo>
                    <a:pt x="54" y="0"/>
                  </a:lnTo>
                  <a:lnTo>
                    <a:pt x="54"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7" name="Freeform 514"/>
            <p:cNvSpPr>
              <a:spLocks noEditPoints="1"/>
            </p:cNvSpPr>
            <p:nvPr/>
          </p:nvSpPr>
          <p:spPr bwMode="auto">
            <a:xfrm>
              <a:off x="1548" y="1125"/>
              <a:ext cx="54" cy="52"/>
            </a:xfrm>
            <a:custGeom>
              <a:avLst/>
              <a:gdLst>
                <a:gd name="T0" fmla="*/ 0 w 54"/>
                <a:gd name="T1" fmla="*/ 0 h 52"/>
                <a:gd name="T2" fmla="*/ 54 w 54"/>
                <a:gd name="T3" fmla="*/ 0 h 52"/>
                <a:gd name="T4" fmla="*/ 54 w 54"/>
                <a:gd name="T5" fmla="*/ 52 h 52"/>
                <a:gd name="T6" fmla="*/ 0 w 54"/>
                <a:gd name="T7" fmla="*/ 52 h 52"/>
                <a:gd name="T8" fmla="*/ 0 w 54"/>
                <a:gd name="T9" fmla="*/ 0 h 52"/>
                <a:gd name="T10" fmla="*/ 0 w 54"/>
                <a:gd name="T11" fmla="*/ 0 h 52"/>
                <a:gd name="T12" fmla="*/ 52 w 54"/>
                <a:gd name="T13" fmla="*/ 0 h 52"/>
                <a:gd name="T14" fmla="*/ 52 w 54"/>
                <a:gd name="T15" fmla="*/ 48 h 52"/>
                <a:gd name="T16" fmla="*/ 0 w 54"/>
                <a:gd name="T17" fmla="*/ 48 h 52"/>
                <a:gd name="T18" fmla="*/ 0 w 5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2"/>
                <a:gd name="T32" fmla="*/ 54 w 54"/>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2">
                  <a:moveTo>
                    <a:pt x="0" y="0"/>
                  </a:moveTo>
                  <a:lnTo>
                    <a:pt x="54" y="0"/>
                  </a:lnTo>
                  <a:lnTo>
                    <a:pt x="54" y="52"/>
                  </a:lnTo>
                  <a:lnTo>
                    <a:pt x="0" y="52"/>
                  </a:lnTo>
                  <a:lnTo>
                    <a:pt x="0" y="0"/>
                  </a:lnTo>
                  <a:close/>
                  <a:moveTo>
                    <a:pt x="0" y="0"/>
                  </a:moveTo>
                  <a:lnTo>
                    <a:pt x="52" y="0"/>
                  </a:lnTo>
                  <a:lnTo>
                    <a:pt x="52"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8" name="Freeform 515"/>
            <p:cNvSpPr>
              <a:spLocks noEditPoints="1"/>
            </p:cNvSpPr>
            <p:nvPr/>
          </p:nvSpPr>
          <p:spPr bwMode="auto">
            <a:xfrm>
              <a:off x="1548" y="1125"/>
              <a:ext cx="52" cy="48"/>
            </a:xfrm>
            <a:custGeom>
              <a:avLst/>
              <a:gdLst>
                <a:gd name="T0" fmla="*/ 0 w 52"/>
                <a:gd name="T1" fmla="*/ 0 h 48"/>
                <a:gd name="T2" fmla="*/ 52 w 52"/>
                <a:gd name="T3" fmla="*/ 0 h 48"/>
                <a:gd name="T4" fmla="*/ 52 w 52"/>
                <a:gd name="T5" fmla="*/ 48 h 48"/>
                <a:gd name="T6" fmla="*/ 0 w 52"/>
                <a:gd name="T7" fmla="*/ 48 h 48"/>
                <a:gd name="T8" fmla="*/ 0 w 52"/>
                <a:gd name="T9" fmla="*/ 0 h 48"/>
                <a:gd name="T10" fmla="*/ 0 w 52"/>
                <a:gd name="T11" fmla="*/ 0 h 48"/>
                <a:gd name="T12" fmla="*/ 49 w 52"/>
                <a:gd name="T13" fmla="*/ 0 h 48"/>
                <a:gd name="T14" fmla="*/ 49 w 52"/>
                <a:gd name="T15" fmla="*/ 47 h 48"/>
                <a:gd name="T16" fmla="*/ 0 w 52"/>
                <a:gd name="T17" fmla="*/ 47 h 48"/>
                <a:gd name="T18" fmla="*/ 0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0" y="0"/>
                  </a:moveTo>
                  <a:lnTo>
                    <a:pt x="52" y="0"/>
                  </a:lnTo>
                  <a:lnTo>
                    <a:pt x="52" y="48"/>
                  </a:lnTo>
                  <a:lnTo>
                    <a:pt x="0" y="48"/>
                  </a:lnTo>
                  <a:lnTo>
                    <a:pt x="0" y="0"/>
                  </a:lnTo>
                  <a:close/>
                  <a:moveTo>
                    <a:pt x="0" y="0"/>
                  </a:moveTo>
                  <a:lnTo>
                    <a:pt x="49" y="0"/>
                  </a:lnTo>
                  <a:lnTo>
                    <a:pt x="49"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39" name="Freeform 516"/>
            <p:cNvSpPr>
              <a:spLocks noEditPoints="1"/>
            </p:cNvSpPr>
            <p:nvPr/>
          </p:nvSpPr>
          <p:spPr bwMode="auto">
            <a:xfrm>
              <a:off x="1548" y="1125"/>
              <a:ext cx="49" cy="47"/>
            </a:xfrm>
            <a:custGeom>
              <a:avLst/>
              <a:gdLst>
                <a:gd name="T0" fmla="*/ 0 w 49"/>
                <a:gd name="T1" fmla="*/ 0 h 47"/>
                <a:gd name="T2" fmla="*/ 49 w 49"/>
                <a:gd name="T3" fmla="*/ 0 h 47"/>
                <a:gd name="T4" fmla="*/ 49 w 49"/>
                <a:gd name="T5" fmla="*/ 47 h 47"/>
                <a:gd name="T6" fmla="*/ 0 w 49"/>
                <a:gd name="T7" fmla="*/ 47 h 47"/>
                <a:gd name="T8" fmla="*/ 0 w 49"/>
                <a:gd name="T9" fmla="*/ 0 h 47"/>
                <a:gd name="T10" fmla="*/ 0 w 49"/>
                <a:gd name="T11" fmla="*/ 0 h 47"/>
                <a:gd name="T12" fmla="*/ 46 w 49"/>
                <a:gd name="T13" fmla="*/ 0 h 47"/>
                <a:gd name="T14" fmla="*/ 46 w 49"/>
                <a:gd name="T15" fmla="*/ 45 h 47"/>
                <a:gd name="T16" fmla="*/ 0 w 49"/>
                <a:gd name="T17" fmla="*/ 45 h 47"/>
                <a:gd name="T18" fmla="*/ 0 w 4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7"/>
                <a:gd name="T32" fmla="*/ 49 w 49"/>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7">
                  <a:moveTo>
                    <a:pt x="0" y="0"/>
                  </a:moveTo>
                  <a:lnTo>
                    <a:pt x="49" y="0"/>
                  </a:lnTo>
                  <a:lnTo>
                    <a:pt x="49" y="47"/>
                  </a:lnTo>
                  <a:lnTo>
                    <a:pt x="0" y="47"/>
                  </a:lnTo>
                  <a:lnTo>
                    <a:pt x="0" y="0"/>
                  </a:lnTo>
                  <a:close/>
                  <a:moveTo>
                    <a:pt x="0" y="0"/>
                  </a:moveTo>
                  <a:lnTo>
                    <a:pt x="46" y="0"/>
                  </a:lnTo>
                  <a:lnTo>
                    <a:pt x="46"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0" name="Freeform 517"/>
            <p:cNvSpPr>
              <a:spLocks noEditPoints="1"/>
            </p:cNvSpPr>
            <p:nvPr/>
          </p:nvSpPr>
          <p:spPr bwMode="auto">
            <a:xfrm>
              <a:off x="1548" y="1125"/>
              <a:ext cx="46" cy="45"/>
            </a:xfrm>
            <a:custGeom>
              <a:avLst/>
              <a:gdLst>
                <a:gd name="T0" fmla="*/ 0 w 46"/>
                <a:gd name="T1" fmla="*/ 0 h 45"/>
                <a:gd name="T2" fmla="*/ 46 w 46"/>
                <a:gd name="T3" fmla="*/ 0 h 45"/>
                <a:gd name="T4" fmla="*/ 46 w 46"/>
                <a:gd name="T5" fmla="*/ 45 h 45"/>
                <a:gd name="T6" fmla="*/ 0 w 46"/>
                <a:gd name="T7" fmla="*/ 45 h 45"/>
                <a:gd name="T8" fmla="*/ 0 w 46"/>
                <a:gd name="T9" fmla="*/ 0 h 45"/>
                <a:gd name="T10" fmla="*/ 0 w 46"/>
                <a:gd name="T11" fmla="*/ 0 h 45"/>
                <a:gd name="T12" fmla="*/ 44 w 46"/>
                <a:gd name="T13" fmla="*/ 0 h 45"/>
                <a:gd name="T14" fmla="*/ 44 w 46"/>
                <a:gd name="T15" fmla="*/ 42 h 45"/>
                <a:gd name="T16" fmla="*/ 0 w 46"/>
                <a:gd name="T17" fmla="*/ 42 h 45"/>
                <a:gd name="T18" fmla="*/ 0 w 4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5"/>
                <a:gd name="T32" fmla="*/ 46 w 46"/>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5">
                  <a:moveTo>
                    <a:pt x="0" y="0"/>
                  </a:moveTo>
                  <a:lnTo>
                    <a:pt x="46" y="0"/>
                  </a:lnTo>
                  <a:lnTo>
                    <a:pt x="46" y="45"/>
                  </a:lnTo>
                  <a:lnTo>
                    <a:pt x="0" y="45"/>
                  </a:lnTo>
                  <a:lnTo>
                    <a:pt x="0" y="0"/>
                  </a:lnTo>
                  <a:close/>
                  <a:moveTo>
                    <a:pt x="0" y="0"/>
                  </a:moveTo>
                  <a:lnTo>
                    <a:pt x="44" y="0"/>
                  </a:lnTo>
                  <a:lnTo>
                    <a:pt x="44" y="42"/>
                  </a:lnTo>
                  <a:lnTo>
                    <a:pt x="0" y="42"/>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1" name="Freeform 518"/>
            <p:cNvSpPr>
              <a:spLocks noEditPoints="1"/>
            </p:cNvSpPr>
            <p:nvPr/>
          </p:nvSpPr>
          <p:spPr bwMode="auto">
            <a:xfrm>
              <a:off x="1548" y="1125"/>
              <a:ext cx="44" cy="42"/>
            </a:xfrm>
            <a:custGeom>
              <a:avLst/>
              <a:gdLst>
                <a:gd name="T0" fmla="*/ 0 w 44"/>
                <a:gd name="T1" fmla="*/ 0 h 42"/>
                <a:gd name="T2" fmla="*/ 44 w 44"/>
                <a:gd name="T3" fmla="*/ 0 h 42"/>
                <a:gd name="T4" fmla="*/ 44 w 44"/>
                <a:gd name="T5" fmla="*/ 42 h 42"/>
                <a:gd name="T6" fmla="*/ 0 w 44"/>
                <a:gd name="T7" fmla="*/ 42 h 42"/>
                <a:gd name="T8" fmla="*/ 0 w 44"/>
                <a:gd name="T9" fmla="*/ 0 h 42"/>
                <a:gd name="T10" fmla="*/ 0 w 44"/>
                <a:gd name="T11" fmla="*/ 0 h 42"/>
                <a:gd name="T12" fmla="*/ 41 w 44"/>
                <a:gd name="T13" fmla="*/ 0 h 42"/>
                <a:gd name="T14" fmla="*/ 41 w 44"/>
                <a:gd name="T15" fmla="*/ 40 h 42"/>
                <a:gd name="T16" fmla="*/ 0 w 44"/>
                <a:gd name="T17" fmla="*/ 40 h 42"/>
                <a:gd name="T18" fmla="*/ 0 w 44"/>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2"/>
                <a:gd name="T32" fmla="*/ 44 w 44"/>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2">
                  <a:moveTo>
                    <a:pt x="0" y="0"/>
                  </a:moveTo>
                  <a:lnTo>
                    <a:pt x="44" y="0"/>
                  </a:lnTo>
                  <a:lnTo>
                    <a:pt x="44" y="42"/>
                  </a:lnTo>
                  <a:lnTo>
                    <a:pt x="0" y="42"/>
                  </a:lnTo>
                  <a:lnTo>
                    <a:pt x="0" y="0"/>
                  </a:lnTo>
                  <a:close/>
                  <a:moveTo>
                    <a:pt x="0" y="0"/>
                  </a:moveTo>
                  <a:lnTo>
                    <a:pt x="41" y="0"/>
                  </a:lnTo>
                  <a:lnTo>
                    <a:pt x="41"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2" name="Freeform 519"/>
            <p:cNvSpPr>
              <a:spLocks noEditPoints="1"/>
            </p:cNvSpPr>
            <p:nvPr/>
          </p:nvSpPr>
          <p:spPr bwMode="auto">
            <a:xfrm>
              <a:off x="1548" y="1125"/>
              <a:ext cx="41" cy="40"/>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 name="T12" fmla="*/ 38 w 41"/>
                <a:gd name="T13" fmla="*/ 0 h 40"/>
                <a:gd name="T14" fmla="*/ 38 w 41"/>
                <a:gd name="T15" fmla="*/ 36 h 40"/>
                <a:gd name="T16" fmla="*/ 0 w 41"/>
                <a:gd name="T17" fmla="*/ 36 h 40"/>
                <a:gd name="T18" fmla="*/ 0 w 41"/>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0"/>
                <a:gd name="T32" fmla="*/ 41 w 41"/>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0">
                  <a:moveTo>
                    <a:pt x="0" y="0"/>
                  </a:moveTo>
                  <a:lnTo>
                    <a:pt x="41" y="0"/>
                  </a:lnTo>
                  <a:lnTo>
                    <a:pt x="41" y="40"/>
                  </a:lnTo>
                  <a:lnTo>
                    <a:pt x="0" y="40"/>
                  </a:lnTo>
                  <a:lnTo>
                    <a:pt x="0" y="0"/>
                  </a:lnTo>
                  <a:close/>
                  <a:moveTo>
                    <a:pt x="0" y="0"/>
                  </a:moveTo>
                  <a:lnTo>
                    <a:pt x="38" y="0"/>
                  </a:lnTo>
                  <a:lnTo>
                    <a:pt x="38"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3" name="Freeform 520"/>
            <p:cNvSpPr>
              <a:spLocks noEditPoints="1"/>
            </p:cNvSpPr>
            <p:nvPr/>
          </p:nvSpPr>
          <p:spPr bwMode="auto">
            <a:xfrm>
              <a:off x="1548" y="1125"/>
              <a:ext cx="38" cy="36"/>
            </a:xfrm>
            <a:custGeom>
              <a:avLst/>
              <a:gdLst>
                <a:gd name="T0" fmla="*/ 0 w 38"/>
                <a:gd name="T1" fmla="*/ 0 h 36"/>
                <a:gd name="T2" fmla="*/ 38 w 38"/>
                <a:gd name="T3" fmla="*/ 0 h 36"/>
                <a:gd name="T4" fmla="*/ 38 w 38"/>
                <a:gd name="T5" fmla="*/ 36 h 36"/>
                <a:gd name="T6" fmla="*/ 0 w 38"/>
                <a:gd name="T7" fmla="*/ 36 h 36"/>
                <a:gd name="T8" fmla="*/ 0 w 38"/>
                <a:gd name="T9" fmla="*/ 0 h 36"/>
                <a:gd name="T10" fmla="*/ 0 w 38"/>
                <a:gd name="T11" fmla="*/ 0 h 36"/>
                <a:gd name="T12" fmla="*/ 36 w 38"/>
                <a:gd name="T13" fmla="*/ 0 h 36"/>
                <a:gd name="T14" fmla="*/ 36 w 38"/>
                <a:gd name="T15" fmla="*/ 35 h 36"/>
                <a:gd name="T16" fmla="*/ 0 w 38"/>
                <a:gd name="T17" fmla="*/ 35 h 36"/>
                <a:gd name="T18" fmla="*/ 0 w 38"/>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6"/>
                <a:gd name="T32" fmla="*/ 38 w 38"/>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6">
                  <a:moveTo>
                    <a:pt x="0" y="0"/>
                  </a:moveTo>
                  <a:lnTo>
                    <a:pt x="38" y="0"/>
                  </a:lnTo>
                  <a:lnTo>
                    <a:pt x="38" y="36"/>
                  </a:lnTo>
                  <a:lnTo>
                    <a:pt x="0" y="36"/>
                  </a:lnTo>
                  <a:lnTo>
                    <a:pt x="0" y="0"/>
                  </a:lnTo>
                  <a:close/>
                  <a:moveTo>
                    <a:pt x="0" y="0"/>
                  </a:moveTo>
                  <a:lnTo>
                    <a:pt x="36" y="0"/>
                  </a:lnTo>
                  <a:lnTo>
                    <a:pt x="36"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4" name="Freeform 521"/>
            <p:cNvSpPr>
              <a:spLocks noEditPoints="1"/>
            </p:cNvSpPr>
            <p:nvPr/>
          </p:nvSpPr>
          <p:spPr bwMode="auto">
            <a:xfrm>
              <a:off x="1548" y="1125"/>
              <a:ext cx="36" cy="35"/>
            </a:xfrm>
            <a:custGeom>
              <a:avLst/>
              <a:gdLst>
                <a:gd name="T0" fmla="*/ 0 w 36"/>
                <a:gd name="T1" fmla="*/ 0 h 35"/>
                <a:gd name="T2" fmla="*/ 36 w 36"/>
                <a:gd name="T3" fmla="*/ 0 h 35"/>
                <a:gd name="T4" fmla="*/ 36 w 36"/>
                <a:gd name="T5" fmla="*/ 35 h 35"/>
                <a:gd name="T6" fmla="*/ 0 w 36"/>
                <a:gd name="T7" fmla="*/ 35 h 35"/>
                <a:gd name="T8" fmla="*/ 0 w 36"/>
                <a:gd name="T9" fmla="*/ 0 h 35"/>
                <a:gd name="T10" fmla="*/ 0 w 36"/>
                <a:gd name="T11" fmla="*/ 0 h 35"/>
                <a:gd name="T12" fmla="*/ 33 w 36"/>
                <a:gd name="T13" fmla="*/ 0 h 35"/>
                <a:gd name="T14" fmla="*/ 33 w 36"/>
                <a:gd name="T15" fmla="*/ 33 h 35"/>
                <a:gd name="T16" fmla="*/ 0 w 36"/>
                <a:gd name="T17" fmla="*/ 33 h 35"/>
                <a:gd name="T18" fmla="*/ 0 w 36"/>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5"/>
                <a:gd name="T32" fmla="*/ 36 w 36"/>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5">
                  <a:moveTo>
                    <a:pt x="0" y="0"/>
                  </a:moveTo>
                  <a:lnTo>
                    <a:pt x="36" y="0"/>
                  </a:lnTo>
                  <a:lnTo>
                    <a:pt x="36" y="35"/>
                  </a:lnTo>
                  <a:lnTo>
                    <a:pt x="0" y="35"/>
                  </a:lnTo>
                  <a:lnTo>
                    <a:pt x="0" y="0"/>
                  </a:lnTo>
                  <a:close/>
                  <a:moveTo>
                    <a:pt x="0" y="0"/>
                  </a:moveTo>
                  <a:lnTo>
                    <a:pt x="33" y="0"/>
                  </a:lnTo>
                  <a:lnTo>
                    <a:pt x="33"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5" name="Freeform 522"/>
            <p:cNvSpPr>
              <a:spLocks noEditPoints="1"/>
            </p:cNvSpPr>
            <p:nvPr/>
          </p:nvSpPr>
          <p:spPr bwMode="auto">
            <a:xfrm>
              <a:off x="1548" y="1125"/>
              <a:ext cx="33" cy="33"/>
            </a:xfrm>
            <a:custGeom>
              <a:avLst/>
              <a:gdLst>
                <a:gd name="T0" fmla="*/ 0 w 33"/>
                <a:gd name="T1" fmla="*/ 0 h 33"/>
                <a:gd name="T2" fmla="*/ 33 w 33"/>
                <a:gd name="T3" fmla="*/ 0 h 33"/>
                <a:gd name="T4" fmla="*/ 33 w 33"/>
                <a:gd name="T5" fmla="*/ 33 h 33"/>
                <a:gd name="T6" fmla="*/ 0 w 33"/>
                <a:gd name="T7" fmla="*/ 33 h 33"/>
                <a:gd name="T8" fmla="*/ 0 w 33"/>
                <a:gd name="T9" fmla="*/ 0 h 33"/>
                <a:gd name="T10" fmla="*/ 0 w 33"/>
                <a:gd name="T11" fmla="*/ 0 h 33"/>
                <a:gd name="T12" fmla="*/ 32 w 33"/>
                <a:gd name="T13" fmla="*/ 0 h 33"/>
                <a:gd name="T14" fmla="*/ 32 w 33"/>
                <a:gd name="T15" fmla="*/ 29 h 33"/>
                <a:gd name="T16" fmla="*/ 0 w 33"/>
                <a:gd name="T17" fmla="*/ 29 h 33"/>
                <a:gd name="T18" fmla="*/ 0 w 33"/>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6" name="Freeform 523"/>
            <p:cNvSpPr>
              <a:spLocks noEditPoints="1"/>
            </p:cNvSpPr>
            <p:nvPr/>
          </p:nvSpPr>
          <p:spPr bwMode="auto">
            <a:xfrm>
              <a:off x="1548" y="1125"/>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7" name="Freeform 524"/>
            <p:cNvSpPr>
              <a:spLocks noEditPoints="1"/>
            </p:cNvSpPr>
            <p:nvPr/>
          </p:nvSpPr>
          <p:spPr bwMode="auto">
            <a:xfrm>
              <a:off x="1548" y="1125"/>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0 w 29"/>
                <a:gd name="T11" fmla="*/ 0 h 28"/>
                <a:gd name="T12" fmla="*/ 27 w 29"/>
                <a:gd name="T13" fmla="*/ 0 h 28"/>
                <a:gd name="T14" fmla="*/ 27 w 29"/>
                <a:gd name="T15" fmla="*/ 24 h 28"/>
                <a:gd name="T16" fmla="*/ 0 w 29"/>
                <a:gd name="T17" fmla="*/ 24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8" name="Freeform 525"/>
            <p:cNvSpPr>
              <a:spLocks noEditPoints="1"/>
            </p:cNvSpPr>
            <p:nvPr/>
          </p:nvSpPr>
          <p:spPr bwMode="auto">
            <a:xfrm>
              <a:off x="1548" y="1125"/>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49" name="Freeform 526"/>
            <p:cNvSpPr>
              <a:spLocks noEditPoints="1"/>
            </p:cNvSpPr>
            <p:nvPr/>
          </p:nvSpPr>
          <p:spPr bwMode="auto">
            <a:xfrm>
              <a:off x="1548" y="1125"/>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1 w 24"/>
                <a:gd name="T13" fmla="*/ 0 h 23"/>
                <a:gd name="T14" fmla="*/ 21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0" name="Freeform 527"/>
            <p:cNvSpPr>
              <a:spLocks noEditPoints="1"/>
            </p:cNvSpPr>
            <p:nvPr/>
          </p:nvSpPr>
          <p:spPr bwMode="auto">
            <a:xfrm>
              <a:off x="1548" y="1125"/>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0 w 21"/>
                <a:gd name="T11" fmla="*/ 0 h 21"/>
                <a:gd name="T12" fmla="*/ 19 w 21"/>
                <a:gd name="T13" fmla="*/ 0 h 21"/>
                <a:gd name="T14" fmla="*/ 19 w 21"/>
                <a:gd name="T15" fmla="*/ 17 h 21"/>
                <a:gd name="T16" fmla="*/ 0 w 21"/>
                <a:gd name="T17" fmla="*/ 1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1" name="Freeform 528"/>
            <p:cNvSpPr>
              <a:spLocks noEditPoints="1"/>
            </p:cNvSpPr>
            <p:nvPr/>
          </p:nvSpPr>
          <p:spPr bwMode="auto">
            <a:xfrm>
              <a:off x="1548" y="1125"/>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2" name="Freeform 529"/>
            <p:cNvSpPr>
              <a:spLocks noEditPoints="1"/>
            </p:cNvSpPr>
            <p:nvPr/>
          </p:nvSpPr>
          <p:spPr bwMode="auto">
            <a:xfrm>
              <a:off x="1548" y="112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3 w 16"/>
                <a:gd name="T13" fmla="*/ 0 h 16"/>
                <a:gd name="T14" fmla="*/ 13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3" name="Freeform 530"/>
            <p:cNvSpPr>
              <a:spLocks noEditPoints="1"/>
            </p:cNvSpPr>
            <p:nvPr/>
          </p:nvSpPr>
          <p:spPr bwMode="auto">
            <a:xfrm>
              <a:off x="1548" y="1125"/>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11 h 12"/>
                <a:gd name="T16" fmla="*/ 0 w 13"/>
                <a:gd name="T17" fmla="*/ 11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11"/>
                  </a:lnTo>
                  <a:lnTo>
                    <a:pt x="0" y="11"/>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4" name="Freeform 531"/>
            <p:cNvSpPr>
              <a:spLocks noEditPoints="1"/>
            </p:cNvSpPr>
            <p:nvPr/>
          </p:nvSpPr>
          <p:spPr bwMode="auto">
            <a:xfrm>
              <a:off x="1548" y="1125"/>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 name="T12" fmla="*/ 8 w 11"/>
                <a:gd name="T13" fmla="*/ 0 h 11"/>
                <a:gd name="T14" fmla="*/ 8 w 11"/>
                <a:gd name="T15" fmla="*/ 9 h 11"/>
                <a:gd name="T16" fmla="*/ 0 w 11"/>
                <a:gd name="T17" fmla="*/ 9 h 11"/>
                <a:gd name="T18" fmla="*/ 0 w 1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0" y="0"/>
                  </a:moveTo>
                  <a:lnTo>
                    <a:pt x="11" y="0"/>
                  </a:lnTo>
                  <a:lnTo>
                    <a:pt x="11" y="11"/>
                  </a:lnTo>
                  <a:lnTo>
                    <a:pt x="0" y="11"/>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5" name="Freeform 532"/>
            <p:cNvSpPr>
              <a:spLocks noEditPoints="1"/>
            </p:cNvSpPr>
            <p:nvPr/>
          </p:nvSpPr>
          <p:spPr bwMode="auto">
            <a:xfrm>
              <a:off x="1548" y="112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5 w 8"/>
                <a:gd name="T13" fmla="*/ 0 h 9"/>
                <a:gd name="T14" fmla="*/ 5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6" name="Freeform 533"/>
            <p:cNvSpPr>
              <a:spLocks noEditPoints="1"/>
            </p:cNvSpPr>
            <p:nvPr/>
          </p:nvSpPr>
          <p:spPr bwMode="auto">
            <a:xfrm>
              <a:off x="1548" y="1125"/>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3 w 5"/>
                <a:gd name="T13" fmla="*/ 0 h 5"/>
                <a:gd name="T14" fmla="*/ 3 w 5"/>
                <a:gd name="T15" fmla="*/ 4 h 5"/>
                <a:gd name="T16" fmla="*/ 0 w 5"/>
                <a:gd name="T17" fmla="*/ 4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7" name="Freeform 534"/>
            <p:cNvSpPr>
              <a:spLocks noEditPoints="1"/>
            </p:cNvSpPr>
            <p:nvPr/>
          </p:nvSpPr>
          <p:spPr bwMode="auto">
            <a:xfrm>
              <a:off x="1548" y="1125"/>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8" name="Freeform 535"/>
            <p:cNvSpPr>
              <a:spLocks noEditPoints="1"/>
            </p:cNvSpPr>
            <p:nvPr/>
          </p:nvSpPr>
          <p:spPr bwMode="auto">
            <a:xfrm>
              <a:off x="1543" y="1120"/>
              <a:ext cx="75" cy="74"/>
            </a:xfrm>
            <a:custGeom>
              <a:avLst/>
              <a:gdLst>
                <a:gd name="T0" fmla="*/ 0 w 75"/>
                <a:gd name="T1" fmla="*/ 0 h 74"/>
                <a:gd name="T2" fmla="*/ 75 w 75"/>
                <a:gd name="T3" fmla="*/ 0 h 74"/>
                <a:gd name="T4" fmla="*/ 75 w 75"/>
                <a:gd name="T5" fmla="*/ 74 h 74"/>
                <a:gd name="T6" fmla="*/ 0 w 75"/>
                <a:gd name="T7" fmla="*/ 74 h 74"/>
                <a:gd name="T8" fmla="*/ 0 w 75"/>
                <a:gd name="T9" fmla="*/ 0 h 74"/>
                <a:gd name="T10" fmla="*/ 2 w 75"/>
                <a:gd name="T11" fmla="*/ 3 h 74"/>
                <a:gd name="T12" fmla="*/ 75 w 75"/>
                <a:gd name="T13" fmla="*/ 3 h 74"/>
                <a:gd name="T14" fmla="*/ 75 w 75"/>
                <a:gd name="T15" fmla="*/ 74 h 74"/>
                <a:gd name="T16" fmla="*/ 2 w 75"/>
                <a:gd name="T17" fmla="*/ 74 h 74"/>
                <a:gd name="T18" fmla="*/ 2 w 75"/>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4"/>
                <a:gd name="T32" fmla="*/ 75 w 75"/>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4">
                  <a:moveTo>
                    <a:pt x="0" y="0"/>
                  </a:moveTo>
                  <a:lnTo>
                    <a:pt x="75" y="0"/>
                  </a:lnTo>
                  <a:lnTo>
                    <a:pt x="75" y="74"/>
                  </a:lnTo>
                  <a:lnTo>
                    <a:pt x="0" y="74"/>
                  </a:lnTo>
                  <a:lnTo>
                    <a:pt x="0" y="0"/>
                  </a:lnTo>
                  <a:close/>
                  <a:moveTo>
                    <a:pt x="2" y="3"/>
                  </a:moveTo>
                  <a:lnTo>
                    <a:pt x="75" y="3"/>
                  </a:lnTo>
                  <a:lnTo>
                    <a:pt x="75" y="74"/>
                  </a:lnTo>
                  <a:lnTo>
                    <a:pt x="2" y="74"/>
                  </a:lnTo>
                  <a:lnTo>
                    <a:pt x="2"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59" name="Freeform 536"/>
            <p:cNvSpPr>
              <a:spLocks noEditPoints="1"/>
            </p:cNvSpPr>
            <p:nvPr/>
          </p:nvSpPr>
          <p:spPr bwMode="auto">
            <a:xfrm>
              <a:off x="1545" y="1123"/>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0" name="Freeform 537"/>
            <p:cNvSpPr>
              <a:spLocks noEditPoints="1"/>
            </p:cNvSpPr>
            <p:nvPr/>
          </p:nvSpPr>
          <p:spPr bwMode="auto">
            <a:xfrm>
              <a:off x="1548" y="1125"/>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4 h 69"/>
                <a:gd name="T12" fmla="*/ 70 w 70"/>
                <a:gd name="T13" fmla="*/ 4 h 69"/>
                <a:gd name="T14" fmla="*/ 70 w 70"/>
                <a:gd name="T15" fmla="*/ 69 h 69"/>
                <a:gd name="T16" fmla="*/ 3 w 70"/>
                <a:gd name="T17" fmla="*/ 69 h 69"/>
                <a:gd name="T18" fmla="*/ 3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4"/>
                  </a:moveTo>
                  <a:lnTo>
                    <a:pt x="70" y="4"/>
                  </a:lnTo>
                  <a:lnTo>
                    <a:pt x="70"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1" name="Freeform 538"/>
            <p:cNvSpPr>
              <a:spLocks noEditPoints="1"/>
            </p:cNvSpPr>
            <p:nvPr/>
          </p:nvSpPr>
          <p:spPr bwMode="auto">
            <a:xfrm>
              <a:off x="1551" y="1129"/>
              <a:ext cx="67" cy="65"/>
            </a:xfrm>
            <a:custGeom>
              <a:avLst/>
              <a:gdLst>
                <a:gd name="T0" fmla="*/ 0 w 67"/>
                <a:gd name="T1" fmla="*/ 0 h 65"/>
                <a:gd name="T2" fmla="*/ 67 w 67"/>
                <a:gd name="T3" fmla="*/ 0 h 65"/>
                <a:gd name="T4" fmla="*/ 67 w 67"/>
                <a:gd name="T5" fmla="*/ 65 h 65"/>
                <a:gd name="T6" fmla="*/ 0 w 67"/>
                <a:gd name="T7" fmla="*/ 65 h 65"/>
                <a:gd name="T8" fmla="*/ 0 w 67"/>
                <a:gd name="T9" fmla="*/ 0 h 65"/>
                <a:gd name="T10" fmla="*/ 2 w 67"/>
                <a:gd name="T11" fmla="*/ 1 h 65"/>
                <a:gd name="T12" fmla="*/ 67 w 67"/>
                <a:gd name="T13" fmla="*/ 1 h 65"/>
                <a:gd name="T14" fmla="*/ 67 w 67"/>
                <a:gd name="T15" fmla="*/ 65 h 65"/>
                <a:gd name="T16" fmla="*/ 2 w 67"/>
                <a:gd name="T17" fmla="*/ 65 h 65"/>
                <a:gd name="T18" fmla="*/ 2 w 67"/>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5"/>
                <a:gd name="T32" fmla="*/ 67 w 6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5">
                  <a:moveTo>
                    <a:pt x="0" y="0"/>
                  </a:moveTo>
                  <a:lnTo>
                    <a:pt x="67" y="0"/>
                  </a:lnTo>
                  <a:lnTo>
                    <a:pt x="67" y="65"/>
                  </a:lnTo>
                  <a:lnTo>
                    <a:pt x="0" y="65"/>
                  </a:lnTo>
                  <a:lnTo>
                    <a:pt x="0" y="0"/>
                  </a:lnTo>
                  <a:close/>
                  <a:moveTo>
                    <a:pt x="2" y="1"/>
                  </a:moveTo>
                  <a:lnTo>
                    <a:pt x="67" y="1"/>
                  </a:lnTo>
                  <a:lnTo>
                    <a:pt x="67" y="65"/>
                  </a:lnTo>
                  <a:lnTo>
                    <a:pt x="2" y="65"/>
                  </a:lnTo>
                  <a:lnTo>
                    <a:pt x="2"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2" name="Freeform 539"/>
            <p:cNvSpPr>
              <a:spLocks noEditPoints="1"/>
            </p:cNvSpPr>
            <p:nvPr/>
          </p:nvSpPr>
          <p:spPr bwMode="auto">
            <a:xfrm>
              <a:off x="1553" y="1130"/>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3" name="Freeform 540"/>
            <p:cNvSpPr>
              <a:spLocks noEditPoints="1"/>
            </p:cNvSpPr>
            <p:nvPr/>
          </p:nvSpPr>
          <p:spPr bwMode="auto">
            <a:xfrm>
              <a:off x="1556" y="1132"/>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3 w 62"/>
                <a:gd name="T11" fmla="*/ 4 h 62"/>
                <a:gd name="T12" fmla="*/ 62 w 62"/>
                <a:gd name="T13" fmla="*/ 4 h 62"/>
                <a:gd name="T14" fmla="*/ 62 w 62"/>
                <a:gd name="T15" fmla="*/ 62 h 62"/>
                <a:gd name="T16" fmla="*/ 3 w 62"/>
                <a:gd name="T17" fmla="*/ 62 h 62"/>
                <a:gd name="T18" fmla="*/ 3 w 62"/>
                <a:gd name="T19" fmla="*/ 4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3" y="4"/>
                  </a:moveTo>
                  <a:lnTo>
                    <a:pt x="62" y="4"/>
                  </a:lnTo>
                  <a:lnTo>
                    <a:pt x="62" y="62"/>
                  </a:lnTo>
                  <a:lnTo>
                    <a:pt x="3" y="62"/>
                  </a:lnTo>
                  <a:lnTo>
                    <a:pt x="3" y="4"/>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4" name="Freeform 541"/>
            <p:cNvSpPr>
              <a:spLocks noEditPoints="1"/>
            </p:cNvSpPr>
            <p:nvPr/>
          </p:nvSpPr>
          <p:spPr bwMode="auto">
            <a:xfrm>
              <a:off x="1559" y="1136"/>
              <a:ext cx="59" cy="58"/>
            </a:xfrm>
            <a:custGeom>
              <a:avLst/>
              <a:gdLst>
                <a:gd name="T0" fmla="*/ 0 w 59"/>
                <a:gd name="T1" fmla="*/ 0 h 58"/>
                <a:gd name="T2" fmla="*/ 59 w 59"/>
                <a:gd name="T3" fmla="*/ 0 h 58"/>
                <a:gd name="T4" fmla="*/ 59 w 59"/>
                <a:gd name="T5" fmla="*/ 58 h 58"/>
                <a:gd name="T6" fmla="*/ 0 w 59"/>
                <a:gd name="T7" fmla="*/ 58 h 58"/>
                <a:gd name="T8" fmla="*/ 0 w 59"/>
                <a:gd name="T9" fmla="*/ 0 h 58"/>
                <a:gd name="T10" fmla="*/ 2 w 59"/>
                <a:gd name="T11" fmla="*/ 1 h 58"/>
                <a:gd name="T12" fmla="*/ 59 w 59"/>
                <a:gd name="T13" fmla="*/ 1 h 58"/>
                <a:gd name="T14" fmla="*/ 59 w 59"/>
                <a:gd name="T15" fmla="*/ 58 h 58"/>
                <a:gd name="T16" fmla="*/ 2 w 59"/>
                <a:gd name="T17" fmla="*/ 58 h 58"/>
                <a:gd name="T18" fmla="*/ 2 w 59"/>
                <a:gd name="T19" fmla="*/ 1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8"/>
                <a:gd name="T32" fmla="*/ 59 w 5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8">
                  <a:moveTo>
                    <a:pt x="0" y="0"/>
                  </a:moveTo>
                  <a:lnTo>
                    <a:pt x="59" y="0"/>
                  </a:lnTo>
                  <a:lnTo>
                    <a:pt x="59" y="58"/>
                  </a:lnTo>
                  <a:lnTo>
                    <a:pt x="0" y="58"/>
                  </a:lnTo>
                  <a:lnTo>
                    <a:pt x="0" y="0"/>
                  </a:lnTo>
                  <a:close/>
                  <a:moveTo>
                    <a:pt x="2" y="1"/>
                  </a:moveTo>
                  <a:lnTo>
                    <a:pt x="59" y="1"/>
                  </a:lnTo>
                  <a:lnTo>
                    <a:pt x="59" y="58"/>
                  </a:lnTo>
                  <a:lnTo>
                    <a:pt x="2" y="58"/>
                  </a:lnTo>
                  <a:lnTo>
                    <a:pt x="2" y="1"/>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5" name="Freeform 542"/>
            <p:cNvSpPr>
              <a:spLocks noEditPoints="1"/>
            </p:cNvSpPr>
            <p:nvPr/>
          </p:nvSpPr>
          <p:spPr bwMode="auto">
            <a:xfrm>
              <a:off x="1561" y="1137"/>
              <a:ext cx="57" cy="57"/>
            </a:xfrm>
            <a:custGeom>
              <a:avLst/>
              <a:gdLst>
                <a:gd name="T0" fmla="*/ 0 w 57"/>
                <a:gd name="T1" fmla="*/ 0 h 57"/>
                <a:gd name="T2" fmla="*/ 57 w 57"/>
                <a:gd name="T3" fmla="*/ 0 h 57"/>
                <a:gd name="T4" fmla="*/ 57 w 57"/>
                <a:gd name="T5" fmla="*/ 57 h 57"/>
                <a:gd name="T6" fmla="*/ 0 w 57"/>
                <a:gd name="T7" fmla="*/ 57 h 57"/>
                <a:gd name="T8" fmla="*/ 0 w 57"/>
                <a:gd name="T9" fmla="*/ 0 h 57"/>
                <a:gd name="T10" fmla="*/ 3 w 57"/>
                <a:gd name="T11" fmla="*/ 4 h 57"/>
                <a:gd name="T12" fmla="*/ 57 w 57"/>
                <a:gd name="T13" fmla="*/ 4 h 57"/>
                <a:gd name="T14" fmla="*/ 57 w 57"/>
                <a:gd name="T15" fmla="*/ 57 h 57"/>
                <a:gd name="T16" fmla="*/ 3 w 57"/>
                <a:gd name="T17" fmla="*/ 57 h 57"/>
                <a:gd name="T18" fmla="*/ 3 w 57"/>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6" name="Freeform 543"/>
            <p:cNvSpPr>
              <a:spLocks noEditPoints="1"/>
            </p:cNvSpPr>
            <p:nvPr/>
          </p:nvSpPr>
          <p:spPr bwMode="auto">
            <a:xfrm>
              <a:off x="1564" y="1141"/>
              <a:ext cx="54" cy="53"/>
            </a:xfrm>
            <a:custGeom>
              <a:avLst/>
              <a:gdLst>
                <a:gd name="T0" fmla="*/ 0 w 54"/>
                <a:gd name="T1" fmla="*/ 0 h 53"/>
                <a:gd name="T2" fmla="*/ 54 w 54"/>
                <a:gd name="T3" fmla="*/ 0 h 53"/>
                <a:gd name="T4" fmla="*/ 54 w 54"/>
                <a:gd name="T5" fmla="*/ 53 h 53"/>
                <a:gd name="T6" fmla="*/ 0 w 54"/>
                <a:gd name="T7" fmla="*/ 53 h 53"/>
                <a:gd name="T8" fmla="*/ 0 w 54"/>
                <a:gd name="T9" fmla="*/ 0 h 53"/>
                <a:gd name="T10" fmla="*/ 3 w 54"/>
                <a:gd name="T11" fmla="*/ 1 h 53"/>
                <a:gd name="T12" fmla="*/ 54 w 54"/>
                <a:gd name="T13" fmla="*/ 1 h 53"/>
                <a:gd name="T14" fmla="*/ 54 w 54"/>
                <a:gd name="T15" fmla="*/ 53 h 53"/>
                <a:gd name="T16" fmla="*/ 3 w 54"/>
                <a:gd name="T17" fmla="*/ 53 h 53"/>
                <a:gd name="T18" fmla="*/ 3 w 54"/>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3" y="1"/>
                  </a:moveTo>
                  <a:lnTo>
                    <a:pt x="54" y="1"/>
                  </a:lnTo>
                  <a:lnTo>
                    <a:pt x="54"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7" name="Freeform 544"/>
            <p:cNvSpPr>
              <a:spLocks noEditPoints="1"/>
            </p:cNvSpPr>
            <p:nvPr/>
          </p:nvSpPr>
          <p:spPr bwMode="auto">
            <a:xfrm>
              <a:off x="1567" y="1142"/>
              <a:ext cx="51" cy="52"/>
            </a:xfrm>
            <a:custGeom>
              <a:avLst/>
              <a:gdLst>
                <a:gd name="T0" fmla="*/ 0 w 51"/>
                <a:gd name="T1" fmla="*/ 0 h 52"/>
                <a:gd name="T2" fmla="*/ 51 w 51"/>
                <a:gd name="T3" fmla="*/ 0 h 52"/>
                <a:gd name="T4" fmla="*/ 51 w 51"/>
                <a:gd name="T5" fmla="*/ 52 h 52"/>
                <a:gd name="T6" fmla="*/ 0 w 51"/>
                <a:gd name="T7" fmla="*/ 52 h 52"/>
                <a:gd name="T8" fmla="*/ 0 w 51"/>
                <a:gd name="T9" fmla="*/ 0 h 52"/>
                <a:gd name="T10" fmla="*/ 2 w 51"/>
                <a:gd name="T11" fmla="*/ 4 h 52"/>
                <a:gd name="T12" fmla="*/ 51 w 51"/>
                <a:gd name="T13" fmla="*/ 4 h 52"/>
                <a:gd name="T14" fmla="*/ 51 w 51"/>
                <a:gd name="T15" fmla="*/ 52 h 52"/>
                <a:gd name="T16" fmla="*/ 2 w 51"/>
                <a:gd name="T17" fmla="*/ 52 h 52"/>
                <a:gd name="T18" fmla="*/ 2 w 51"/>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2"/>
                <a:gd name="T32" fmla="*/ 51 w 5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2">
                  <a:moveTo>
                    <a:pt x="0" y="0"/>
                  </a:moveTo>
                  <a:lnTo>
                    <a:pt x="51" y="0"/>
                  </a:lnTo>
                  <a:lnTo>
                    <a:pt x="51" y="52"/>
                  </a:lnTo>
                  <a:lnTo>
                    <a:pt x="0" y="52"/>
                  </a:lnTo>
                  <a:lnTo>
                    <a:pt x="0" y="0"/>
                  </a:lnTo>
                  <a:close/>
                  <a:moveTo>
                    <a:pt x="2" y="4"/>
                  </a:moveTo>
                  <a:lnTo>
                    <a:pt x="51" y="4"/>
                  </a:lnTo>
                  <a:lnTo>
                    <a:pt x="51"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8" name="Freeform 545"/>
            <p:cNvSpPr>
              <a:spLocks noEditPoints="1"/>
            </p:cNvSpPr>
            <p:nvPr/>
          </p:nvSpPr>
          <p:spPr bwMode="auto">
            <a:xfrm>
              <a:off x="1569" y="1146"/>
              <a:ext cx="49" cy="48"/>
            </a:xfrm>
            <a:custGeom>
              <a:avLst/>
              <a:gdLst>
                <a:gd name="T0" fmla="*/ 0 w 49"/>
                <a:gd name="T1" fmla="*/ 0 h 48"/>
                <a:gd name="T2" fmla="*/ 49 w 49"/>
                <a:gd name="T3" fmla="*/ 0 h 48"/>
                <a:gd name="T4" fmla="*/ 49 w 49"/>
                <a:gd name="T5" fmla="*/ 48 h 48"/>
                <a:gd name="T6" fmla="*/ 0 w 49"/>
                <a:gd name="T7" fmla="*/ 48 h 48"/>
                <a:gd name="T8" fmla="*/ 0 w 49"/>
                <a:gd name="T9" fmla="*/ 0 h 48"/>
                <a:gd name="T10" fmla="*/ 3 w 49"/>
                <a:gd name="T11" fmla="*/ 2 h 48"/>
                <a:gd name="T12" fmla="*/ 49 w 49"/>
                <a:gd name="T13" fmla="*/ 2 h 48"/>
                <a:gd name="T14" fmla="*/ 49 w 49"/>
                <a:gd name="T15" fmla="*/ 48 h 48"/>
                <a:gd name="T16" fmla="*/ 3 w 49"/>
                <a:gd name="T17" fmla="*/ 48 h 48"/>
                <a:gd name="T18" fmla="*/ 3 w 49"/>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3" y="2"/>
                  </a:moveTo>
                  <a:lnTo>
                    <a:pt x="49" y="2"/>
                  </a:lnTo>
                  <a:lnTo>
                    <a:pt x="49" y="48"/>
                  </a:lnTo>
                  <a:lnTo>
                    <a:pt x="3" y="48"/>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69" name="Freeform 546"/>
            <p:cNvSpPr>
              <a:spLocks noEditPoints="1"/>
            </p:cNvSpPr>
            <p:nvPr/>
          </p:nvSpPr>
          <p:spPr bwMode="auto">
            <a:xfrm>
              <a:off x="1572" y="1148"/>
              <a:ext cx="46" cy="46"/>
            </a:xfrm>
            <a:custGeom>
              <a:avLst/>
              <a:gdLst>
                <a:gd name="T0" fmla="*/ 0 w 46"/>
                <a:gd name="T1" fmla="*/ 0 h 46"/>
                <a:gd name="T2" fmla="*/ 46 w 46"/>
                <a:gd name="T3" fmla="*/ 0 h 46"/>
                <a:gd name="T4" fmla="*/ 46 w 46"/>
                <a:gd name="T5" fmla="*/ 46 h 46"/>
                <a:gd name="T6" fmla="*/ 0 w 46"/>
                <a:gd name="T7" fmla="*/ 46 h 46"/>
                <a:gd name="T8" fmla="*/ 0 w 46"/>
                <a:gd name="T9" fmla="*/ 0 h 46"/>
                <a:gd name="T10" fmla="*/ 3 w 46"/>
                <a:gd name="T11" fmla="*/ 3 h 46"/>
                <a:gd name="T12" fmla="*/ 46 w 46"/>
                <a:gd name="T13" fmla="*/ 3 h 46"/>
                <a:gd name="T14" fmla="*/ 46 w 46"/>
                <a:gd name="T15" fmla="*/ 46 h 46"/>
                <a:gd name="T16" fmla="*/ 3 w 46"/>
                <a:gd name="T17" fmla="*/ 46 h 46"/>
                <a:gd name="T18" fmla="*/ 3 w 46"/>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0" y="0"/>
                  </a:moveTo>
                  <a:lnTo>
                    <a:pt x="46" y="0"/>
                  </a:lnTo>
                  <a:lnTo>
                    <a:pt x="46" y="46"/>
                  </a:lnTo>
                  <a:lnTo>
                    <a:pt x="0" y="46"/>
                  </a:lnTo>
                  <a:lnTo>
                    <a:pt x="0" y="0"/>
                  </a:lnTo>
                  <a:close/>
                  <a:moveTo>
                    <a:pt x="3" y="3"/>
                  </a:moveTo>
                  <a:lnTo>
                    <a:pt x="46" y="3"/>
                  </a:lnTo>
                  <a:lnTo>
                    <a:pt x="46"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0" name="Freeform 547"/>
            <p:cNvSpPr>
              <a:spLocks noEditPoints="1"/>
            </p:cNvSpPr>
            <p:nvPr/>
          </p:nvSpPr>
          <p:spPr bwMode="auto">
            <a:xfrm>
              <a:off x="1575" y="1151"/>
              <a:ext cx="43" cy="43"/>
            </a:xfrm>
            <a:custGeom>
              <a:avLst/>
              <a:gdLst>
                <a:gd name="T0" fmla="*/ 0 w 43"/>
                <a:gd name="T1" fmla="*/ 0 h 43"/>
                <a:gd name="T2" fmla="*/ 43 w 43"/>
                <a:gd name="T3" fmla="*/ 0 h 43"/>
                <a:gd name="T4" fmla="*/ 43 w 43"/>
                <a:gd name="T5" fmla="*/ 43 h 43"/>
                <a:gd name="T6" fmla="*/ 0 w 43"/>
                <a:gd name="T7" fmla="*/ 43 h 43"/>
                <a:gd name="T8" fmla="*/ 0 w 43"/>
                <a:gd name="T9" fmla="*/ 0 h 43"/>
                <a:gd name="T10" fmla="*/ 2 w 43"/>
                <a:gd name="T11" fmla="*/ 2 h 43"/>
                <a:gd name="T12" fmla="*/ 43 w 43"/>
                <a:gd name="T13" fmla="*/ 2 h 43"/>
                <a:gd name="T14" fmla="*/ 43 w 43"/>
                <a:gd name="T15" fmla="*/ 43 h 43"/>
                <a:gd name="T16" fmla="*/ 2 w 43"/>
                <a:gd name="T17" fmla="*/ 43 h 43"/>
                <a:gd name="T18" fmla="*/ 2 w 43"/>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0" y="0"/>
                  </a:moveTo>
                  <a:lnTo>
                    <a:pt x="43" y="0"/>
                  </a:lnTo>
                  <a:lnTo>
                    <a:pt x="43" y="43"/>
                  </a:lnTo>
                  <a:lnTo>
                    <a:pt x="0" y="43"/>
                  </a:lnTo>
                  <a:lnTo>
                    <a:pt x="0" y="0"/>
                  </a:lnTo>
                  <a:close/>
                  <a:moveTo>
                    <a:pt x="2" y="2"/>
                  </a:moveTo>
                  <a:lnTo>
                    <a:pt x="43" y="2"/>
                  </a:lnTo>
                  <a:lnTo>
                    <a:pt x="43"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1" name="Freeform 548"/>
            <p:cNvSpPr>
              <a:spLocks noEditPoints="1"/>
            </p:cNvSpPr>
            <p:nvPr/>
          </p:nvSpPr>
          <p:spPr bwMode="auto">
            <a:xfrm>
              <a:off x="1577" y="1153"/>
              <a:ext cx="41" cy="41"/>
            </a:xfrm>
            <a:custGeom>
              <a:avLst/>
              <a:gdLst>
                <a:gd name="T0" fmla="*/ 0 w 41"/>
                <a:gd name="T1" fmla="*/ 0 h 41"/>
                <a:gd name="T2" fmla="*/ 41 w 41"/>
                <a:gd name="T3" fmla="*/ 0 h 41"/>
                <a:gd name="T4" fmla="*/ 41 w 41"/>
                <a:gd name="T5" fmla="*/ 41 h 41"/>
                <a:gd name="T6" fmla="*/ 0 w 41"/>
                <a:gd name="T7" fmla="*/ 41 h 41"/>
                <a:gd name="T8" fmla="*/ 0 w 41"/>
                <a:gd name="T9" fmla="*/ 0 h 41"/>
                <a:gd name="T10" fmla="*/ 3 w 41"/>
                <a:gd name="T11" fmla="*/ 3 h 41"/>
                <a:gd name="T12" fmla="*/ 41 w 41"/>
                <a:gd name="T13" fmla="*/ 3 h 41"/>
                <a:gd name="T14" fmla="*/ 41 w 41"/>
                <a:gd name="T15" fmla="*/ 41 h 41"/>
                <a:gd name="T16" fmla="*/ 3 w 41"/>
                <a:gd name="T17" fmla="*/ 41 h 41"/>
                <a:gd name="T18" fmla="*/ 3 w 41"/>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3" y="3"/>
                  </a:moveTo>
                  <a:lnTo>
                    <a:pt x="41" y="3"/>
                  </a:lnTo>
                  <a:lnTo>
                    <a:pt x="41"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2" name="Freeform 549"/>
            <p:cNvSpPr>
              <a:spLocks noEditPoints="1"/>
            </p:cNvSpPr>
            <p:nvPr/>
          </p:nvSpPr>
          <p:spPr bwMode="auto">
            <a:xfrm>
              <a:off x="1580" y="1156"/>
              <a:ext cx="38" cy="38"/>
            </a:xfrm>
            <a:custGeom>
              <a:avLst/>
              <a:gdLst>
                <a:gd name="T0" fmla="*/ 0 w 38"/>
                <a:gd name="T1" fmla="*/ 0 h 38"/>
                <a:gd name="T2" fmla="*/ 38 w 38"/>
                <a:gd name="T3" fmla="*/ 0 h 38"/>
                <a:gd name="T4" fmla="*/ 38 w 38"/>
                <a:gd name="T5" fmla="*/ 38 h 38"/>
                <a:gd name="T6" fmla="*/ 0 w 38"/>
                <a:gd name="T7" fmla="*/ 38 h 38"/>
                <a:gd name="T8" fmla="*/ 0 w 38"/>
                <a:gd name="T9" fmla="*/ 0 h 38"/>
                <a:gd name="T10" fmla="*/ 1 w 38"/>
                <a:gd name="T11" fmla="*/ 2 h 38"/>
                <a:gd name="T12" fmla="*/ 38 w 38"/>
                <a:gd name="T13" fmla="*/ 2 h 38"/>
                <a:gd name="T14" fmla="*/ 38 w 38"/>
                <a:gd name="T15" fmla="*/ 38 h 38"/>
                <a:gd name="T16" fmla="*/ 1 w 38"/>
                <a:gd name="T17" fmla="*/ 38 h 38"/>
                <a:gd name="T18" fmla="*/ 1 w 38"/>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8"/>
                <a:gd name="T32" fmla="*/ 38 w 3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8">
                  <a:moveTo>
                    <a:pt x="0" y="0"/>
                  </a:moveTo>
                  <a:lnTo>
                    <a:pt x="38" y="0"/>
                  </a:lnTo>
                  <a:lnTo>
                    <a:pt x="38" y="38"/>
                  </a:lnTo>
                  <a:lnTo>
                    <a:pt x="0" y="38"/>
                  </a:lnTo>
                  <a:lnTo>
                    <a:pt x="0" y="0"/>
                  </a:lnTo>
                  <a:close/>
                  <a:moveTo>
                    <a:pt x="1" y="2"/>
                  </a:moveTo>
                  <a:lnTo>
                    <a:pt x="38" y="2"/>
                  </a:lnTo>
                  <a:lnTo>
                    <a:pt x="38" y="38"/>
                  </a:lnTo>
                  <a:lnTo>
                    <a:pt x="1" y="38"/>
                  </a:lnTo>
                  <a:lnTo>
                    <a:pt x="1"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3" name="Freeform 550"/>
            <p:cNvSpPr>
              <a:spLocks noEditPoints="1"/>
            </p:cNvSpPr>
            <p:nvPr/>
          </p:nvSpPr>
          <p:spPr bwMode="auto">
            <a:xfrm>
              <a:off x="1581" y="1158"/>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4" name="Freeform 551"/>
            <p:cNvSpPr>
              <a:spLocks noEditPoints="1"/>
            </p:cNvSpPr>
            <p:nvPr/>
          </p:nvSpPr>
          <p:spPr bwMode="auto">
            <a:xfrm>
              <a:off x="1584" y="1161"/>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5" name="Freeform 552"/>
            <p:cNvSpPr>
              <a:spLocks noEditPoints="1"/>
            </p:cNvSpPr>
            <p:nvPr/>
          </p:nvSpPr>
          <p:spPr bwMode="auto">
            <a:xfrm>
              <a:off x="1586" y="1163"/>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6" name="Freeform 553"/>
            <p:cNvSpPr>
              <a:spLocks noEditPoints="1"/>
            </p:cNvSpPr>
            <p:nvPr/>
          </p:nvSpPr>
          <p:spPr bwMode="auto">
            <a:xfrm>
              <a:off x="1589" y="1165"/>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7" name="Freeform 554"/>
            <p:cNvSpPr>
              <a:spLocks noEditPoints="1"/>
            </p:cNvSpPr>
            <p:nvPr/>
          </p:nvSpPr>
          <p:spPr bwMode="auto">
            <a:xfrm>
              <a:off x="1592" y="1168"/>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8" name="Freeform 555"/>
            <p:cNvSpPr>
              <a:spLocks noEditPoints="1"/>
            </p:cNvSpPr>
            <p:nvPr/>
          </p:nvSpPr>
          <p:spPr bwMode="auto">
            <a:xfrm>
              <a:off x="1594" y="1170"/>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79" name="Freeform 556"/>
            <p:cNvSpPr>
              <a:spLocks noEditPoints="1"/>
            </p:cNvSpPr>
            <p:nvPr/>
          </p:nvSpPr>
          <p:spPr bwMode="auto">
            <a:xfrm>
              <a:off x="1597" y="1173"/>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0" name="Freeform 557"/>
            <p:cNvSpPr>
              <a:spLocks noEditPoints="1"/>
            </p:cNvSpPr>
            <p:nvPr/>
          </p:nvSpPr>
          <p:spPr bwMode="auto">
            <a:xfrm>
              <a:off x="1600" y="1175"/>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4 h 19"/>
                <a:gd name="T12" fmla="*/ 18 w 18"/>
                <a:gd name="T13" fmla="*/ 4 h 19"/>
                <a:gd name="T14" fmla="*/ 18 w 18"/>
                <a:gd name="T15" fmla="*/ 19 h 19"/>
                <a:gd name="T16" fmla="*/ 2 w 18"/>
                <a:gd name="T17" fmla="*/ 19 h 19"/>
                <a:gd name="T18" fmla="*/ 2 w 18"/>
                <a:gd name="T19" fmla="*/ 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4"/>
                  </a:moveTo>
                  <a:lnTo>
                    <a:pt x="18" y="4"/>
                  </a:lnTo>
                  <a:lnTo>
                    <a:pt x="18" y="19"/>
                  </a:lnTo>
                  <a:lnTo>
                    <a:pt x="2" y="19"/>
                  </a:lnTo>
                  <a:lnTo>
                    <a:pt x="2" y="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1" name="Freeform 558"/>
            <p:cNvSpPr>
              <a:spLocks noEditPoints="1"/>
            </p:cNvSpPr>
            <p:nvPr/>
          </p:nvSpPr>
          <p:spPr bwMode="auto">
            <a:xfrm>
              <a:off x="1602" y="1179"/>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3 w 16"/>
                <a:gd name="T11" fmla="*/ 1 h 15"/>
                <a:gd name="T12" fmla="*/ 16 w 16"/>
                <a:gd name="T13" fmla="*/ 1 h 15"/>
                <a:gd name="T14" fmla="*/ 16 w 16"/>
                <a:gd name="T15" fmla="*/ 15 h 15"/>
                <a:gd name="T16" fmla="*/ 3 w 16"/>
                <a:gd name="T17" fmla="*/ 15 h 15"/>
                <a:gd name="T18" fmla="*/ 3 w 16"/>
                <a:gd name="T19" fmla="*/ 1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3" y="1"/>
                  </a:moveTo>
                  <a:lnTo>
                    <a:pt x="16" y="1"/>
                  </a:lnTo>
                  <a:lnTo>
                    <a:pt x="16" y="15"/>
                  </a:lnTo>
                  <a:lnTo>
                    <a:pt x="3" y="1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2" name="Freeform 559"/>
            <p:cNvSpPr>
              <a:spLocks noEditPoints="1"/>
            </p:cNvSpPr>
            <p:nvPr/>
          </p:nvSpPr>
          <p:spPr bwMode="auto">
            <a:xfrm>
              <a:off x="1605" y="1180"/>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4 h 14"/>
                <a:gd name="T12" fmla="*/ 13 w 13"/>
                <a:gd name="T13" fmla="*/ 4 h 14"/>
                <a:gd name="T14" fmla="*/ 13 w 13"/>
                <a:gd name="T15" fmla="*/ 14 h 14"/>
                <a:gd name="T16" fmla="*/ 3 w 13"/>
                <a:gd name="T17" fmla="*/ 14 h 14"/>
                <a:gd name="T18" fmla="*/ 3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4"/>
                  </a:moveTo>
                  <a:lnTo>
                    <a:pt x="13" y="4"/>
                  </a:lnTo>
                  <a:lnTo>
                    <a:pt x="13"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3" name="Freeform 560"/>
            <p:cNvSpPr>
              <a:spLocks noEditPoints="1"/>
            </p:cNvSpPr>
            <p:nvPr/>
          </p:nvSpPr>
          <p:spPr bwMode="auto">
            <a:xfrm>
              <a:off x="1608" y="1184"/>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2 w 10"/>
                <a:gd name="T11" fmla="*/ 1 h 10"/>
                <a:gd name="T12" fmla="*/ 10 w 10"/>
                <a:gd name="T13" fmla="*/ 1 h 10"/>
                <a:gd name="T14" fmla="*/ 10 w 10"/>
                <a:gd name="T15" fmla="*/ 10 h 10"/>
                <a:gd name="T16" fmla="*/ 2 w 10"/>
                <a:gd name="T17" fmla="*/ 10 h 10"/>
                <a:gd name="T18" fmla="*/ 2 w 10"/>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2" y="1"/>
                  </a:moveTo>
                  <a:lnTo>
                    <a:pt x="10" y="1"/>
                  </a:lnTo>
                  <a:lnTo>
                    <a:pt x="10"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4" name="Freeform 561"/>
            <p:cNvSpPr>
              <a:spLocks noEditPoints="1"/>
            </p:cNvSpPr>
            <p:nvPr/>
          </p:nvSpPr>
          <p:spPr bwMode="auto">
            <a:xfrm>
              <a:off x="1610" y="118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5" name="Freeform 562"/>
            <p:cNvSpPr>
              <a:spLocks noEditPoints="1"/>
            </p:cNvSpPr>
            <p:nvPr/>
          </p:nvSpPr>
          <p:spPr bwMode="auto">
            <a:xfrm>
              <a:off x="1613" y="1189"/>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2 h 5"/>
                <a:gd name="T12" fmla="*/ 5 w 5"/>
                <a:gd name="T13" fmla="*/ 2 h 5"/>
                <a:gd name="T14" fmla="*/ 5 w 5"/>
                <a:gd name="T15" fmla="*/ 5 h 5"/>
                <a:gd name="T16" fmla="*/ 3 w 5"/>
                <a:gd name="T17" fmla="*/ 5 h 5"/>
                <a:gd name="T18" fmla="*/ 3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2"/>
                  </a:moveTo>
                  <a:lnTo>
                    <a:pt x="5" y="2"/>
                  </a:lnTo>
                  <a:lnTo>
                    <a:pt x="5"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6" name="Freeform 563"/>
            <p:cNvSpPr>
              <a:spLocks noEditPoints="1"/>
            </p:cNvSpPr>
            <p:nvPr/>
          </p:nvSpPr>
          <p:spPr bwMode="auto">
            <a:xfrm>
              <a:off x="1616" y="1191"/>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2 w 2"/>
                <a:gd name="T11" fmla="*/ 3 h 3"/>
                <a:gd name="T12" fmla="*/ 2 w 2"/>
                <a:gd name="T13" fmla="*/ 3 h 3"/>
                <a:gd name="T14" fmla="*/ 2 w 2"/>
                <a:gd name="T15" fmla="*/ 3 h 3"/>
                <a:gd name="T16" fmla="*/ 2 w 2"/>
                <a:gd name="T17" fmla="*/ 3 h 3"/>
                <a:gd name="T18" fmla="*/ 2 w 2"/>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2" y="3"/>
                  </a:moveTo>
                  <a:lnTo>
                    <a:pt x="2"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7" name="Freeform 564"/>
            <p:cNvSpPr>
              <a:spLocks noEditPoints="1"/>
            </p:cNvSpPr>
            <p:nvPr/>
          </p:nvSpPr>
          <p:spPr bwMode="auto">
            <a:xfrm>
              <a:off x="1618" y="119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8" name="Freeform 565"/>
            <p:cNvSpPr>
              <a:spLocks noEditPoints="1"/>
            </p:cNvSpPr>
            <p:nvPr/>
          </p:nvSpPr>
          <p:spPr bwMode="auto">
            <a:xfrm>
              <a:off x="1543" y="1120"/>
              <a:ext cx="75" cy="74"/>
            </a:xfrm>
            <a:custGeom>
              <a:avLst/>
              <a:gdLst>
                <a:gd name="T0" fmla="*/ 5 w 75"/>
                <a:gd name="T1" fmla="*/ 65 h 74"/>
                <a:gd name="T2" fmla="*/ 5 w 75"/>
                <a:gd name="T3" fmla="*/ 9 h 74"/>
                <a:gd name="T4" fmla="*/ 70 w 75"/>
                <a:gd name="T5" fmla="*/ 9 h 74"/>
                <a:gd name="T6" fmla="*/ 70 w 75"/>
                <a:gd name="T7" fmla="*/ 65 h 74"/>
                <a:gd name="T8" fmla="*/ 5 w 75"/>
                <a:gd name="T9" fmla="*/ 65 h 74"/>
                <a:gd name="T10" fmla="*/ 2 w 75"/>
                <a:gd name="T11" fmla="*/ 69 h 74"/>
                <a:gd name="T12" fmla="*/ 73 w 75"/>
                <a:gd name="T13" fmla="*/ 69 h 74"/>
                <a:gd name="T14" fmla="*/ 73 w 75"/>
                <a:gd name="T15" fmla="*/ 3 h 74"/>
                <a:gd name="T16" fmla="*/ 75 w 75"/>
                <a:gd name="T17" fmla="*/ 3 h 74"/>
                <a:gd name="T18" fmla="*/ 75 w 75"/>
                <a:gd name="T19" fmla="*/ 0 h 74"/>
                <a:gd name="T20" fmla="*/ 0 w 75"/>
                <a:gd name="T21" fmla="*/ 0 h 74"/>
                <a:gd name="T22" fmla="*/ 0 w 75"/>
                <a:gd name="T23" fmla="*/ 74 h 74"/>
                <a:gd name="T24" fmla="*/ 2 w 75"/>
                <a:gd name="T25" fmla="*/ 74 h 74"/>
                <a:gd name="T26" fmla="*/ 2 w 75"/>
                <a:gd name="T27" fmla="*/ 69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4"/>
                <a:gd name="T44" fmla="*/ 75 w 75"/>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4">
                  <a:moveTo>
                    <a:pt x="5" y="65"/>
                  </a:moveTo>
                  <a:lnTo>
                    <a:pt x="5" y="9"/>
                  </a:lnTo>
                  <a:lnTo>
                    <a:pt x="70" y="9"/>
                  </a:lnTo>
                  <a:lnTo>
                    <a:pt x="70" y="65"/>
                  </a:lnTo>
                  <a:lnTo>
                    <a:pt x="5" y="65"/>
                  </a:lnTo>
                  <a:close/>
                  <a:moveTo>
                    <a:pt x="2" y="69"/>
                  </a:moveTo>
                  <a:lnTo>
                    <a:pt x="73" y="69"/>
                  </a:lnTo>
                  <a:lnTo>
                    <a:pt x="73" y="3"/>
                  </a:lnTo>
                  <a:lnTo>
                    <a:pt x="75" y="3"/>
                  </a:lnTo>
                  <a:lnTo>
                    <a:pt x="75" y="0"/>
                  </a:lnTo>
                  <a:lnTo>
                    <a:pt x="0" y="0"/>
                  </a:lnTo>
                  <a:lnTo>
                    <a:pt x="0" y="74"/>
                  </a:lnTo>
                  <a:lnTo>
                    <a:pt x="2" y="74"/>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89" name="Freeform 566"/>
            <p:cNvSpPr>
              <a:spLocks noEditPoints="1"/>
            </p:cNvSpPr>
            <p:nvPr/>
          </p:nvSpPr>
          <p:spPr bwMode="auto">
            <a:xfrm>
              <a:off x="1543" y="1120"/>
              <a:ext cx="75" cy="74"/>
            </a:xfrm>
            <a:custGeom>
              <a:avLst/>
              <a:gdLst>
                <a:gd name="T0" fmla="*/ 0 w 75"/>
                <a:gd name="T1" fmla="*/ 0 h 74"/>
                <a:gd name="T2" fmla="*/ 75 w 75"/>
                <a:gd name="T3" fmla="*/ 0 h 74"/>
                <a:gd name="T4" fmla="*/ 75 w 75"/>
                <a:gd name="T5" fmla="*/ 74 h 74"/>
                <a:gd name="T6" fmla="*/ 0 w 75"/>
                <a:gd name="T7" fmla="*/ 74 h 74"/>
                <a:gd name="T8" fmla="*/ 0 w 75"/>
                <a:gd name="T9" fmla="*/ 0 h 74"/>
                <a:gd name="T10" fmla="*/ 2 w 75"/>
                <a:gd name="T11" fmla="*/ 3 h 74"/>
                <a:gd name="T12" fmla="*/ 75 w 75"/>
                <a:gd name="T13" fmla="*/ 3 h 74"/>
                <a:gd name="T14" fmla="*/ 75 w 75"/>
                <a:gd name="T15" fmla="*/ 74 h 74"/>
                <a:gd name="T16" fmla="*/ 2 w 75"/>
                <a:gd name="T17" fmla="*/ 74 h 74"/>
                <a:gd name="T18" fmla="*/ 2 w 75"/>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4"/>
                <a:gd name="T32" fmla="*/ 75 w 75"/>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4">
                  <a:moveTo>
                    <a:pt x="0" y="0"/>
                  </a:moveTo>
                  <a:lnTo>
                    <a:pt x="75" y="0"/>
                  </a:lnTo>
                  <a:lnTo>
                    <a:pt x="75" y="74"/>
                  </a:lnTo>
                  <a:lnTo>
                    <a:pt x="0" y="74"/>
                  </a:lnTo>
                  <a:lnTo>
                    <a:pt x="0" y="0"/>
                  </a:lnTo>
                  <a:close/>
                  <a:moveTo>
                    <a:pt x="2" y="3"/>
                  </a:moveTo>
                  <a:lnTo>
                    <a:pt x="75" y="3"/>
                  </a:lnTo>
                  <a:lnTo>
                    <a:pt x="75" y="74"/>
                  </a:lnTo>
                  <a:lnTo>
                    <a:pt x="2" y="74"/>
                  </a:lnTo>
                  <a:lnTo>
                    <a:pt x="2"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0" name="Freeform 567"/>
            <p:cNvSpPr>
              <a:spLocks noEditPoints="1"/>
            </p:cNvSpPr>
            <p:nvPr/>
          </p:nvSpPr>
          <p:spPr bwMode="auto">
            <a:xfrm>
              <a:off x="1545" y="1123"/>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1" name="Freeform 568"/>
            <p:cNvSpPr>
              <a:spLocks noEditPoints="1"/>
            </p:cNvSpPr>
            <p:nvPr/>
          </p:nvSpPr>
          <p:spPr bwMode="auto">
            <a:xfrm>
              <a:off x="1548" y="1125"/>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4 h 69"/>
                <a:gd name="T12" fmla="*/ 70 w 70"/>
                <a:gd name="T13" fmla="*/ 4 h 69"/>
                <a:gd name="T14" fmla="*/ 70 w 70"/>
                <a:gd name="T15" fmla="*/ 69 h 69"/>
                <a:gd name="T16" fmla="*/ 3 w 70"/>
                <a:gd name="T17" fmla="*/ 69 h 69"/>
                <a:gd name="T18" fmla="*/ 3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4"/>
                  </a:moveTo>
                  <a:lnTo>
                    <a:pt x="70" y="4"/>
                  </a:lnTo>
                  <a:lnTo>
                    <a:pt x="70"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2" name="Freeform 569"/>
            <p:cNvSpPr>
              <a:spLocks noEditPoints="1"/>
            </p:cNvSpPr>
            <p:nvPr/>
          </p:nvSpPr>
          <p:spPr bwMode="auto">
            <a:xfrm>
              <a:off x="1551" y="1129"/>
              <a:ext cx="67" cy="65"/>
            </a:xfrm>
            <a:custGeom>
              <a:avLst/>
              <a:gdLst>
                <a:gd name="T0" fmla="*/ 0 w 67"/>
                <a:gd name="T1" fmla="*/ 0 h 65"/>
                <a:gd name="T2" fmla="*/ 67 w 67"/>
                <a:gd name="T3" fmla="*/ 0 h 65"/>
                <a:gd name="T4" fmla="*/ 67 w 67"/>
                <a:gd name="T5" fmla="*/ 65 h 65"/>
                <a:gd name="T6" fmla="*/ 0 w 67"/>
                <a:gd name="T7" fmla="*/ 65 h 65"/>
                <a:gd name="T8" fmla="*/ 0 w 67"/>
                <a:gd name="T9" fmla="*/ 0 h 65"/>
                <a:gd name="T10" fmla="*/ 2 w 67"/>
                <a:gd name="T11" fmla="*/ 1 h 65"/>
                <a:gd name="T12" fmla="*/ 67 w 67"/>
                <a:gd name="T13" fmla="*/ 1 h 65"/>
                <a:gd name="T14" fmla="*/ 67 w 67"/>
                <a:gd name="T15" fmla="*/ 65 h 65"/>
                <a:gd name="T16" fmla="*/ 2 w 67"/>
                <a:gd name="T17" fmla="*/ 65 h 65"/>
                <a:gd name="T18" fmla="*/ 2 w 67"/>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5"/>
                <a:gd name="T32" fmla="*/ 67 w 6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5">
                  <a:moveTo>
                    <a:pt x="0" y="0"/>
                  </a:moveTo>
                  <a:lnTo>
                    <a:pt x="67" y="0"/>
                  </a:lnTo>
                  <a:lnTo>
                    <a:pt x="67" y="65"/>
                  </a:lnTo>
                  <a:lnTo>
                    <a:pt x="0" y="65"/>
                  </a:lnTo>
                  <a:lnTo>
                    <a:pt x="0" y="0"/>
                  </a:lnTo>
                  <a:close/>
                  <a:moveTo>
                    <a:pt x="2" y="1"/>
                  </a:moveTo>
                  <a:lnTo>
                    <a:pt x="67" y="1"/>
                  </a:lnTo>
                  <a:lnTo>
                    <a:pt x="67" y="65"/>
                  </a:lnTo>
                  <a:lnTo>
                    <a:pt x="2" y="65"/>
                  </a:lnTo>
                  <a:lnTo>
                    <a:pt x="2"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3" name="Freeform 570"/>
            <p:cNvSpPr>
              <a:spLocks noEditPoints="1"/>
            </p:cNvSpPr>
            <p:nvPr/>
          </p:nvSpPr>
          <p:spPr bwMode="auto">
            <a:xfrm>
              <a:off x="1553" y="1130"/>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4" name="Freeform 571"/>
            <p:cNvSpPr>
              <a:spLocks noEditPoints="1"/>
            </p:cNvSpPr>
            <p:nvPr/>
          </p:nvSpPr>
          <p:spPr bwMode="auto">
            <a:xfrm>
              <a:off x="1556" y="1132"/>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3 w 62"/>
                <a:gd name="T11" fmla="*/ 4 h 62"/>
                <a:gd name="T12" fmla="*/ 62 w 62"/>
                <a:gd name="T13" fmla="*/ 4 h 62"/>
                <a:gd name="T14" fmla="*/ 62 w 62"/>
                <a:gd name="T15" fmla="*/ 62 h 62"/>
                <a:gd name="T16" fmla="*/ 3 w 62"/>
                <a:gd name="T17" fmla="*/ 62 h 62"/>
                <a:gd name="T18" fmla="*/ 3 w 62"/>
                <a:gd name="T19" fmla="*/ 4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3" y="4"/>
                  </a:moveTo>
                  <a:lnTo>
                    <a:pt x="62" y="4"/>
                  </a:lnTo>
                  <a:lnTo>
                    <a:pt x="62" y="62"/>
                  </a:lnTo>
                  <a:lnTo>
                    <a:pt x="3" y="62"/>
                  </a:lnTo>
                  <a:lnTo>
                    <a:pt x="3" y="4"/>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5" name="Freeform 572"/>
            <p:cNvSpPr>
              <a:spLocks noEditPoints="1"/>
            </p:cNvSpPr>
            <p:nvPr/>
          </p:nvSpPr>
          <p:spPr bwMode="auto">
            <a:xfrm>
              <a:off x="1559" y="1136"/>
              <a:ext cx="59" cy="58"/>
            </a:xfrm>
            <a:custGeom>
              <a:avLst/>
              <a:gdLst>
                <a:gd name="T0" fmla="*/ 0 w 59"/>
                <a:gd name="T1" fmla="*/ 0 h 58"/>
                <a:gd name="T2" fmla="*/ 59 w 59"/>
                <a:gd name="T3" fmla="*/ 0 h 58"/>
                <a:gd name="T4" fmla="*/ 59 w 59"/>
                <a:gd name="T5" fmla="*/ 58 h 58"/>
                <a:gd name="T6" fmla="*/ 0 w 59"/>
                <a:gd name="T7" fmla="*/ 58 h 58"/>
                <a:gd name="T8" fmla="*/ 0 w 59"/>
                <a:gd name="T9" fmla="*/ 0 h 58"/>
                <a:gd name="T10" fmla="*/ 2 w 59"/>
                <a:gd name="T11" fmla="*/ 1 h 58"/>
                <a:gd name="T12" fmla="*/ 59 w 59"/>
                <a:gd name="T13" fmla="*/ 1 h 58"/>
                <a:gd name="T14" fmla="*/ 59 w 59"/>
                <a:gd name="T15" fmla="*/ 58 h 58"/>
                <a:gd name="T16" fmla="*/ 2 w 59"/>
                <a:gd name="T17" fmla="*/ 58 h 58"/>
                <a:gd name="T18" fmla="*/ 2 w 59"/>
                <a:gd name="T19" fmla="*/ 1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8"/>
                <a:gd name="T32" fmla="*/ 59 w 5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8">
                  <a:moveTo>
                    <a:pt x="0" y="0"/>
                  </a:moveTo>
                  <a:lnTo>
                    <a:pt x="59" y="0"/>
                  </a:lnTo>
                  <a:lnTo>
                    <a:pt x="59" y="58"/>
                  </a:lnTo>
                  <a:lnTo>
                    <a:pt x="0" y="58"/>
                  </a:lnTo>
                  <a:lnTo>
                    <a:pt x="0" y="0"/>
                  </a:lnTo>
                  <a:close/>
                  <a:moveTo>
                    <a:pt x="2" y="1"/>
                  </a:moveTo>
                  <a:lnTo>
                    <a:pt x="59" y="1"/>
                  </a:lnTo>
                  <a:lnTo>
                    <a:pt x="59" y="58"/>
                  </a:lnTo>
                  <a:lnTo>
                    <a:pt x="2" y="58"/>
                  </a:lnTo>
                  <a:lnTo>
                    <a:pt x="2" y="1"/>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6" name="Freeform 573"/>
            <p:cNvSpPr>
              <a:spLocks noEditPoints="1"/>
            </p:cNvSpPr>
            <p:nvPr/>
          </p:nvSpPr>
          <p:spPr bwMode="auto">
            <a:xfrm>
              <a:off x="1561" y="1137"/>
              <a:ext cx="57" cy="57"/>
            </a:xfrm>
            <a:custGeom>
              <a:avLst/>
              <a:gdLst>
                <a:gd name="T0" fmla="*/ 0 w 57"/>
                <a:gd name="T1" fmla="*/ 0 h 57"/>
                <a:gd name="T2" fmla="*/ 57 w 57"/>
                <a:gd name="T3" fmla="*/ 0 h 57"/>
                <a:gd name="T4" fmla="*/ 57 w 57"/>
                <a:gd name="T5" fmla="*/ 57 h 57"/>
                <a:gd name="T6" fmla="*/ 0 w 57"/>
                <a:gd name="T7" fmla="*/ 57 h 57"/>
                <a:gd name="T8" fmla="*/ 0 w 57"/>
                <a:gd name="T9" fmla="*/ 0 h 57"/>
                <a:gd name="T10" fmla="*/ 3 w 57"/>
                <a:gd name="T11" fmla="*/ 4 h 57"/>
                <a:gd name="T12" fmla="*/ 57 w 57"/>
                <a:gd name="T13" fmla="*/ 4 h 57"/>
                <a:gd name="T14" fmla="*/ 57 w 57"/>
                <a:gd name="T15" fmla="*/ 57 h 57"/>
                <a:gd name="T16" fmla="*/ 3 w 57"/>
                <a:gd name="T17" fmla="*/ 57 h 57"/>
                <a:gd name="T18" fmla="*/ 3 w 57"/>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7" name="Freeform 574"/>
            <p:cNvSpPr>
              <a:spLocks noEditPoints="1"/>
            </p:cNvSpPr>
            <p:nvPr/>
          </p:nvSpPr>
          <p:spPr bwMode="auto">
            <a:xfrm>
              <a:off x="1564" y="1141"/>
              <a:ext cx="54" cy="53"/>
            </a:xfrm>
            <a:custGeom>
              <a:avLst/>
              <a:gdLst>
                <a:gd name="T0" fmla="*/ 0 w 54"/>
                <a:gd name="T1" fmla="*/ 0 h 53"/>
                <a:gd name="T2" fmla="*/ 54 w 54"/>
                <a:gd name="T3" fmla="*/ 0 h 53"/>
                <a:gd name="T4" fmla="*/ 54 w 54"/>
                <a:gd name="T5" fmla="*/ 53 h 53"/>
                <a:gd name="T6" fmla="*/ 0 w 54"/>
                <a:gd name="T7" fmla="*/ 53 h 53"/>
                <a:gd name="T8" fmla="*/ 0 w 54"/>
                <a:gd name="T9" fmla="*/ 0 h 53"/>
                <a:gd name="T10" fmla="*/ 3 w 54"/>
                <a:gd name="T11" fmla="*/ 1 h 53"/>
                <a:gd name="T12" fmla="*/ 54 w 54"/>
                <a:gd name="T13" fmla="*/ 1 h 53"/>
                <a:gd name="T14" fmla="*/ 54 w 54"/>
                <a:gd name="T15" fmla="*/ 53 h 53"/>
                <a:gd name="T16" fmla="*/ 3 w 54"/>
                <a:gd name="T17" fmla="*/ 53 h 53"/>
                <a:gd name="T18" fmla="*/ 3 w 54"/>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3" y="1"/>
                  </a:moveTo>
                  <a:lnTo>
                    <a:pt x="54" y="1"/>
                  </a:lnTo>
                  <a:lnTo>
                    <a:pt x="54"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8" name="Freeform 575"/>
            <p:cNvSpPr>
              <a:spLocks noEditPoints="1"/>
            </p:cNvSpPr>
            <p:nvPr/>
          </p:nvSpPr>
          <p:spPr bwMode="auto">
            <a:xfrm>
              <a:off x="1567" y="1142"/>
              <a:ext cx="51" cy="52"/>
            </a:xfrm>
            <a:custGeom>
              <a:avLst/>
              <a:gdLst>
                <a:gd name="T0" fmla="*/ 0 w 51"/>
                <a:gd name="T1" fmla="*/ 0 h 52"/>
                <a:gd name="T2" fmla="*/ 51 w 51"/>
                <a:gd name="T3" fmla="*/ 0 h 52"/>
                <a:gd name="T4" fmla="*/ 51 w 51"/>
                <a:gd name="T5" fmla="*/ 52 h 52"/>
                <a:gd name="T6" fmla="*/ 0 w 51"/>
                <a:gd name="T7" fmla="*/ 52 h 52"/>
                <a:gd name="T8" fmla="*/ 0 w 51"/>
                <a:gd name="T9" fmla="*/ 0 h 52"/>
                <a:gd name="T10" fmla="*/ 2 w 51"/>
                <a:gd name="T11" fmla="*/ 4 h 52"/>
                <a:gd name="T12" fmla="*/ 51 w 51"/>
                <a:gd name="T13" fmla="*/ 4 h 52"/>
                <a:gd name="T14" fmla="*/ 51 w 51"/>
                <a:gd name="T15" fmla="*/ 52 h 52"/>
                <a:gd name="T16" fmla="*/ 2 w 51"/>
                <a:gd name="T17" fmla="*/ 52 h 52"/>
                <a:gd name="T18" fmla="*/ 2 w 51"/>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2"/>
                <a:gd name="T32" fmla="*/ 51 w 5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2">
                  <a:moveTo>
                    <a:pt x="0" y="0"/>
                  </a:moveTo>
                  <a:lnTo>
                    <a:pt x="51" y="0"/>
                  </a:lnTo>
                  <a:lnTo>
                    <a:pt x="51" y="52"/>
                  </a:lnTo>
                  <a:lnTo>
                    <a:pt x="0" y="52"/>
                  </a:lnTo>
                  <a:lnTo>
                    <a:pt x="0" y="0"/>
                  </a:lnTo>
                  <a:close/>
                  <a:moveTo>
                    <a:pt x="2" y="4"/>
                  </a:moveTo>
                  <a:lnTo>
                    <a:pt x="51" y="4"/>
                  </a:lnTo>
                  <a:lnTo>
                    <a:pt x="51"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799" name="Freeform 576"/>
            <p:cNvSpPr>
              <a:spLocks noEditPoints="1"/>
            </p:cNvSpPr>
            <p:nvPr/>
          </p:nvSpPr>
          <p:spPr bwMode="auto">
            <a:xfrm>
              <a:off x="1569" y="1146"/>
              <a:ext cx="49" cy="48"/>
            </a:xfrm>
            <a:custGeom>
              <a:avLst/>
              <a:gdLst>
                <a:gd name="T0" fmla="*/ 0 w 49"/>
                <a:gd name="T1" fmla="*/ 0 h 48"/>
                <a:gd name="T2" fmla="*/ 49 w 49"/>
                <a:gd name="T3" fmla="*/ 0 h 48"/>
                <a:gd name="T4" fmla="*/ 49 w 49"/>
                <a:gd name="T5" fmla="*/ 48 h 48"/>
                <a:gd name="T6" fmla="*/ 0 w 49"/>
                <a:gd name="T7" fmla="*/ 48 h 48"/>
                <a:gd name="T8" fmla="*/ 0 w 49"/>
                <a:gd name="T9" fmla="*/ 0 h 48"/>
                <a:gd name="T10" fmla="*/ 3 w 49"/>
                <a:gd name="T11" fmla="*/ 2 h 48"/>
                <a:gd name="T12" fmla="*/ 49 w 49"/>
                <a:gd name="T13" fmla="*/ 2 h 48"/>
                <a:gd name="T14" fmla="*/ 49 w 49"/>
                <a:gd name="T15" fmla="*/ 48 h 48"/>
                <a:gd name="T16" fmla="*/ 3 w 49"/>
                <a:gd name="T17" fmla="*/ 48 h 48"/>
                <a:gd name="T18" fmla="*/ 3 w 49"/>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3" y="2"/>
                  </a:moveTo>
                  <a:lnTo>
                    <a:pt x="49" y="2"/>
                  </a:lnTo>
                  <a:lnTo>
                    <a:pt x="49" y="48"/>
                  </a:lnTo>
                  <a:lnTo>
                    <a:pt x="3" y="48"/>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0" name="Freeform 577"/>
            <p:cNvSpPr>
              <a:spLocks noEditPoints="1"/>
            </p:cNvSpPr>
            <p:nvPr/>
          </p:nvSpPr>
          <p:spPr bwMode="auto">
            <a:xfrm>
              <a:off x="1572" y="1148"/>
              <a:ext cx="46" cy="46"/>
            </a:xfrm>
            <a:custGeom>
              <a:avLst/>
              <a:gdLst>
                <a:gd name="T0" fmla="*/ 0 w 46"/>
                <a:gd name="T1" fmla="*/ 0 h 46"/>
                <a:gd name="T2" fmla="*/ 46 w 46"/>
                <a:gd name="T3" fmla="*/ 0 h 46"/>
                <a:gd name="T4" fmla="*/ 46 w 46"/>
                <a:gd name="T5" fmla="*/ 46 h 46"/>
                <a:gd name="T6" fmla="*/ 0 w 46"/>
                <a:gd name="T7" fmla="*/ 46 h 46"/>
                <a:gd name="T8" fmla="*/ 0 w 46"/>
                <a:gd name="T9" fmla="*/ 0 h 46"/>
                <a:gd name="T10" fmla="*/ 3 w 46"/>
                <a:gd name="T11" fmla="*/ 3 h 46"/>
                <a:gd name="T12" fmla="*/ 46 w 46"/>
                <a:gd name="T13" fmla="*/ 3 h 46"/>
                <a:gd name="T14" fmla="*/ 46 w 46"/>
                <a:gd name="T15" fmla="*/ 46 h 46"/>
                <a:gd name="T16" fmla="*/ 3 w 46"/>
                <a:gd name="T17" fmla="*/ 46 h 46"/>
                <a:gd name="T18" fmla="*/ 3 w 46"/>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0" y="0"/>
                  </a:moveTo>
                  <a:lnTo>
                    <a:pt x="46" y="0"/>
                  </a:lnTo>
                  <a:lnTo>
                    <a:pt x="46" y="46"/>
                  </a:lnTo>
                  <a:lnTo>
                    <a:pt x="0" y="46"/>
                  </a:lnTo>
                  <a:lnTo>
                    <a:pt x="0" y="0"/>
                  </a:lnTo>
                  <a:close/>
                  <a:moveTo>
                    <a:pt x="3" y="3"/>
                  </a:moveTo>
                  <a:lnTo>
                    <a:pt x="46" y="3"/>
                  </a:lnTo>
                  <a:lnTo>
                    <a:pt x="46"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1" name="Freeform 578"/>
            <p:cNvSpPr>
              <a:spLocks noEditPoints="1"/>
            </p:cNvSpPr>
            <p:nvPr/>
          </p:nvSpPr>
          <p:spPr bwMode="auto">
            <a:xfrm>
              <a:off x="1575" y="1151"/>
              <a:ext cx="43" cy="43"/>
            </a:xfrm>
            <a:custGeom>
              <a:avLst/>
              <a:gdLst>
                <a:gd name="T0" fmla="*/ 0 w 43"/>
                <a:gd name="T1" fmla="*/ 0 h 43"/>
                <a:gd name="T2" fmla="*/ 43 w 43"/>
                <a:gd name="T3" fmla="*/ 0 h 43"/>
                <a:gd name="T4" fmla="*/ 43 w 43"/>
                <a:gd name="T5" fmla="*/ 43 h 43"/>
                <a:gd name="T6" fmla="*/ 0 w 43"/>
                <a:gd name="T7" fmla="*/ 43 h 43"/>
                <a:gd name="T8" fmla="*/ 0 w 43"/>
                <a:gd name="T9" fmla="*/ 0 h 43"/>
                <a:gd name="T10" fmla="*/ 2 w 43"/>
                <a:gd name="T11" fmla="*/ 2 h 43"/>
                <a:gd name="T12" fmla="*/ 43 w 43"/>
                <a:gd name="T13" fmla="*/ 2 h 43"/>
                <a:gd name="T14" fmla="*/ 43 w 43"/>
                <a:gd name="T15" fmla="*/ 43 h 43"/>
                <a:gd name="T16" fmla="*/ 2 w 43"/>
                <a:gd name="T17" fmla="*/ 43 h 43"/>
                <a:gd name="T18" fmla="*/ 2 w 43"/>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0" y="0"/>
                  </a:moveTo>
                  <a:lnTo>
                    <a:pt x="43" y="0"/>
                  </a:lnTo>
                  <a:lnTo>
                    <a:pt x="43" y="43"/>
                  </a:lnTo>
                  <a:lnTo>
                    <a:pt x="0" y="43"/>
                  </a:lnTo>
                  <a:lnTo>
                    <a:pt x="0" y="0"/>
                  </a:lnTo>
                  <a:close/>
                  <a:moveTo>
                    <a:pt x="2" y="2"/>
                  </a:moveTo>
                  <a:lnTo>
                    <a:pt x="43" y="2"/>
                  </a:lnTo>
                  <a:lnTo>
                    <a:pt x="43"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2" name="Freeform 579"/>
            <p:cNvSpPr>
              <a:spLocks noEditPoints="1"/>
            </p:cNvSpPr>
            <p:nvPr/>
          </p:nvSpPr>
          <p:spPr bwMode="auto">
            <a:xfrm>
              <a:off x="1577" y="1153"/>
              <a:ext cx="41" cy="41"/>
            </a:xfrm>
            <a:custGeom>
              <a:avLst/>
              <a:gdLst>
                <a:gd name="T0" fmla="*/ 0 w 41"/>
                <a:gd name="T1" fmla="*/ 0 h 41"/>
                <a:gd name="T2" fmla="*/ 41 w 41"/>
                <a:gd name="T3" fmla="*/ 0 h 41"/>
                <a:gd name="T4" fmla="*/ 41 w 41"/>
                <a:gd name="T5" fmla="*/ 41 h 41"/>
                <a:gd name="T6" fmla="*/ 0 w 41"/>
                <a:gd name="T7" fmla="*/ 41 h 41"/>
                <a:gd name="T8" fmla="*/ 0 w 41"/>
                <a:gd name="T9" fmla="*/ 0 h 41"/>
                <a:gd name="T10" fmla="*/ 3 w 41"/>
                <a:gd name="T11" fmla="*/ 3 h 41"/>
                <a:gd name="T12" fmla="*/ 41 w 41"/>
                <a:gd name="T13" fmla="*/ 3 h 41"/>
                <a:gd name="T14" fmla="*/ 41 w 41"/>
                <a:gd name="T15" fmla="*/ 41 h 41"/>
                <a:gd name="T16" fmla="*/ 3 w 41"/>
                <a:gd name="T17" fmla="*/ 41 h 41"/>
                <a:gd name="T18" fmla="*/ 3 w 41"/>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3" y="3"/>
                  </a:moveTo>
                  <a:lnTo>
                    <a:pt x="41" y="3"/>
                  </a:lnTo>
                  <a:lnTo>
                    <a:pt x="41"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3" name="Freeform 580"/>
            <p:cNvSpPr>
              <a:spLocks noEditPoints="1"/>
            </p:cNvSpPr>
            <p:nvPr/>
          </p:nvSpPr>
          <p:spPr bwMode="auto">
            <a:xfrm>
              <a:off x="1580" y="1156"/>
              <a:ext cx="38" cy="38"/>
            </a:xfrm>
            <a:custGeom>
              <a:avLst/>
              <a:gdLst>
                <a:gd name="T0" fmla="*/ 0 w 38"/>
                <a:gd name="T1" fmla="*/ 0 h 38"/>
                <a:gd name="T2" fmla="*/ 38 w 38"/>
                <a:gd name="T3" fmla="*/ 0 h 38"/>
                <a:gd name="T4" fmla="*/ 38 w 38"/>
                <a:gd name="T5" fmla="*/ 38 h 38"/>
                <a:gd name="T6" fmla="*/ 0 w 38"/>
                <a:gd name="T7" fmla="*/ 38 h 38"/>
                <a:gd name="T8" fmla="*/ 0 w 38"/>
                <a:gd name="T9" fmla="*/ 0 h 38"/>
                <a:gd name="T10" fmla="*/ 1 w 38"/>
                <a:gd name="T11" fmla="*/ 2 h 38"/>
                <a:gd name="T12" fmla="*/ 38 w 38"/>
                <a:gd name="T13" fmla="*/ 2 h 38"/>
                <a:gd name="T14" fmla="*/ 38 w 38"/>
                <a:gd name="T15" fmla="*/ 38 h 38"/>
                <a:gd name="T16" fmla="*/ 1 w 38"/>
                <a:gd name="T17" fmla="*/ 38 h 38"/>
                <a:gd name="T18" fmla="*/ 1 w 38"/>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8"/>
                <a:gd name="T32" fmla="*/ 38 w 3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8">
                  <a:moveTo>
                    <a:pt x="0" y="0"/>
                  </a:moveTo>
                  <a:lnTo>
                    <a:pt x="38" y="0"/>
                  </a:lnTo>
                  <a:lnTo>
                    <a:pt x="38" y="38"/>
                  </a:lnTo>
                  <a:lnTo>
                    <a:pt x="0" y="38"/>
                  </a:lnTo>
                  <a:lnTo>
                    <a:pt x="0" y="0"/>
                  </a:lnTo>
                  <a:close/>
                  <a:moveTo>
                    <a:pt x="1" y="2"/>
                  </a:moveTo>
                  <a:lnTo>
                    <a:pt x="38" y="2"/>
                  </a:lnTo>
                  <a:lnTo>
                    <a:pt x="38" y="38"/>
                  </a:lnTo>
                  <a:lnTo>
                    <a:pt x="1" y="38"/>
                  </a:lnTo>
                  <a:lnTo>
                    <a:pt x="1"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4" name="Freeform 581"/>
            <p:cNvSpPr>
              <a:spLocks noEditPoints="1"/>
            </p:cNvSpPr>
            <p:nvPr/>
          </p:nvSpPr>
          <p:spPr bwMode="auto">
            <a:xfrm>
              <a:off x="1581" y="1158"/>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5" name="Freeform 582"/>
            <p:cNvSpPr>
              <a:spLocks noEditPoints="1"/>
            </p:cNvSpPr>
            <p:nvPr/>
          </p:nvSpPr>
          <p:spPr bwMode="auto">
            <a:xfrm>
              <a:off x="1584" y="1161"/>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6" name="Freeform 583"/>
            <p:cNvSpPr>
              <a:spLocks noEditPoints="1"/>
            </p:cNvSpPr>
            <p:nvPr/>
          </p:nvSpPr>
          <p:spPr bwMode="auto">
            <a:xfrm>
              <a:off x="1586" y="1163"/>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7" name="Freeform 584"/>
            <p:cNvSpPr>
              <a:spLocks noEditPoints="1"/>
            </p:cNvSpPr>
            <p:nvPr/>
          </p:nvSpPr>
          <p:spPr bwMode="auto">
            <a:xfrm>
              <a:off x="1589" y="1165"/>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8" name="Freeform 585"/>
            <p:cNvSpPr>
              <a:spLocks noEditPoints="1"/>
            </p:cNvSpPr>
            <p:nvPr/>
          </p:nvSpPr>
          <p:spPr bwMode="auto">
            <a:xfrm>
              <a:off x="1592" y="1168"/>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09" name="Freeform 586"/>
            <p:cNvSpPr>
              <a:spLocks noEditPoints="1"/>
            </p:cNvSpPr>
            <p:nvPr/>
          </p:nvSpPr>
          <p:spPr bwMode="auto">
            <a:xfrm>
              <a:off x="1594" y="1170"/>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0" name="Freeform 587"/>
            <p:cNvSpPr>
              <a:spLocks noEditPoints="1"/>
            </p:cNvSpPr>
            <p:nvPr/>
          </p:nvSpPr>
          <p:spPr bwMode="auto">
            <a:xfrm>
              <a:off x="1597" y="1173"/>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1" name="Freeform 588"/>
            <p:cNvSpPr>
              <a:spLocks noEditPoints="1"/>
            </p:cNvSpPr>
            <p:nvPr/>
          </p:nvSpPr>
          <p:spPr bwMode="auto">
            <a:xfrm>
              <a:off x="1600" y="1175"/>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4 h 19"/>
                <a:gd name="T12" fmla="*/ 18 w 18"/>
                <a:gd name="T13" fmla="*/ 4 h 19"/>
                <a:gd name="T14" fmla="*/ 18 w 18"/>
                <a:gd name="T15" fmla="*/ 19 h 19"/>
                <a:gd name="T16" fmla="*/ 2 w 18"/>
                <a:gd name="T17" fmla="*/ 19 h 19"/>
                <a:gd name="T18" fmla="*/ 2 w 18"/>
                <a:gd name="T19" fmla="*/ 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4"/>
                  </a:moveTo>
                  <a:lnTo>
                    <a:pt x="18" y="4"/>
                  </a:lnTo>
                  <a:lnTo>
                    <a:pt x="18" y="19"/>
                  </a:lnTo>
                  <a:lnTo>
                    <a:pt x="2" y="19"/>
                  </a:lnTo>
                  <a:lnTo>
                    <a:pt x="2" y="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2" name="Freeform 589"/>
            <p:cNvSpPr>
              <a:spLocks noEditPoints="1"/>
            </p:cNvSpPr>
            <p:nvPr/>
          </p:nvSpPr>
          <p:spPr bwMode="auto">
            <a:xfrm>
              <a:off x="1602" y="1179"/>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3 w 16"/>
                <a:gd name="T11" fmla="*/ 1 h 15"/>
                <a:gd name="T12" fmla="*/ 16 w 16"/>
                <a:gd name="T13" fmla="*/ 1 h 15"/>
                <a:gd name="T14" fmla="*/ 16 w 16"/>
                <a:gd name="T15" fmla="*/ 15 h 15"/>
                <a:gd name="T16" fmla="*/ 3 w 16"/>
                <a:gd name="T17" fmla="*/ 15 h 15"/>
                <a:gd name="T18" fmla="*/ 3 w 16"/>
                <a:gd name="T19" fmla="*/ 1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3" y="1"/>
                  </a:moveTo>
                  <a:lnTo>
                    <a:pt x="16" y="1"/>
                  </a:lnTo>
                  <a:lnTo>
                    <a:pt x="16" y="15"/>
                  </a:lnTo>
                  <a:lnTo>
                    <a:pt x="3" y="1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3" name="Freeform 590"/>
            <p:cNvSpPr>
              <a:spLocks noEditPoints="1"/>
            </p:cNvSpPr>
            <p:nvPr/>
          </p:nvSpPr>
          <p:spPr bwMode="auto">
            <a:xfrm>
              <a:off x="1605" y="1180"/>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4 h 14"/>
                <a:gd name="T12" fmla="*/ 13 w 13"/>
                <a:gd name="T13" fmla="*/ 4 h 14"/>
                <a:gd name="T14" fmla="*/ 13 w 13"/>
                <a:gd name="T15" fmla="*/ 14 h 14"/>
                <a:gd name="T16" fmla="*/ 3 w 13"/>
                <a:gd name="T17" fmla="*/ 14 h 14"/>
                <a:gd name="T18" fmla="*/ 3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4"/>
                  </a:moveTo>
                  <a:lnTo>
                    <a:pt x="13" y="4"/>
                  </a:lnTo>
                  <a:lnTo>
                    <a:pt x="13"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4" name="Freeform 591"/>
            <p:cNvSpPr>
              <a:spLocks noEditPoints="1"/>
            </p:cNvSpPr>
            <p:nvPr/>
          </p:nvSpPr>
          <p:spPr bwMode="auto">
            <a:xfrm>
              <a:off x="1608" y="1184"/>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2 w 10"/>
                <a:gd name="T11" fmla="*/ 1 h 10"/>
                <a:gd name="T12" fmla="*/ 10 w 10"/>
                <a:gd name="T13" fmla="*/ 1 h 10"/>
                <a:gd name="T14" fmla="*/ 10 w 10"/>
                <a:gd name="T15" fmla="*/ 10 h 10"/>
                <a:gd name="T16" fmla="*/ 2 w 10"/>
                <a:gd name="T17" fmla="*/ 10 h 10"/>
                <a:gd name="T18" fmla="*/ 2 w 10"/>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2" y="1"/>
                  </a:moveTo>
                  <a:lnTo>
                    <a:pt x="10" y="1"/>
                  </a:lnTo>
                  <a:lnTo>
                    <a:pt x="10"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5" name="Freeform 592"/>
            <p:cNvSpPr>
              <a:spLocks noEditPoints="1"/>
            </p:cNvSpPr>
            <p:nvPr/>
          </p:nvSpPr>
          <p:spPr bwMode="auto">
            <a:xfrm>
              <a:off x="1610" y="118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6" name="Freeform 593"/>
            <p:cNvSpPr>
              <a:spLocks noEditPoints="1"/>
            </p:cNvSpPr>
            <p:nvPr/>
          </p:nvSpPr>
          <p:spPr bwMode="auto">
            <a:xfrm>
              <a:off x="1613" y="1189"/>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2 h 5"/>
                <a:gd name="T12" fmla="*/ 5 w 5"/>
                <a:gd name="T13" fmla="*/ 2 h 5"/>
                <a:gd name="T14" fmla="*/ 5 w 5"/>
                <a:gd name="T15" fmla="*/ 5 h 5"/>
                <a:gd name="T16" fmla="*/ 3 w 5"/>
                <a:gd name="T17" fmla="*/ 5 h 5"/>
                <a:gd name="T18" fmla="*/ 3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2"/>
                  </a:moveTo>
                  <a:lnTo>
                    <a:pt x="5" y="2"/>
                  </a:lnTo>
                  <a:lnTo>
                    <a:pt x="5"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7" name="Freeform 594"/>
            <p:cNvSpPr>
              <a:spLocks noEditPoints="1"/>
            </p:cNvSpPr>
            <p:nvPr/>
          </p:nvSpPr>
          <p:spPr bwMode="auto">
            <a:xfrm>
              <a:off x="1616" y="1191"/>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2 w 2"/>
                <a:gd name="T11" fmla="*/ 3 h 3"/>
                <a:gd name="T12" fmla="*/ 2 w 2"/>
                <a:gd name="T13" fmla="*/ 3 h 3"/>
                <a:gd name="T14" fmla="*/ 2 w 2"/>
                <a:gd name="T15" fmla="*/ 3 h 3"/>
                <a:gd name="T16" fmla="*/ 2 w 2"/>
                <a:gd name="T17" fmla="*/ 3 h 3"/>
                <a:gd name="T18" fmla="*/ 2 w 2"/>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2" y="3"/>
                  </a:moveTo>
                  <a:lnTo>
                    <a:pt x="2"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8" name="Freeform 595"/>
            <p:cNvSpPr>
              <a:spLocks noEditPoints="1"/>
            </p:cNvSpPr>
            <p:nvPr/>
          </p:nvSpPr>
          <p:spPr bwMode="auto">
            <a:xfrm>
              <a:off x="1618" y="119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819" name="Line 596"/>
            <p:cNvSpPr>
              <a:spLocks noChangeShapeType="1"/>
            </p:cNvSpPr>
            <p:nvPr/>
          </p:nvSpPr>
          <p:spPr bwMode="auto">
            <a:xfrm>
              <a:off x="1560" y="1203"/>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20" name="Line 597"/>
            <p:cNvSpPr>
              <a:spLocks noChangeShapeType="1"/>
            </p:cNvSpPr>
            <p:nvPr/>
          </p:nvSpPr>
          <p:spPr bwMode="auto">
            <a:xfrm>
              <a:off x="1548" y="1203"/>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21" name="Line 598"/>
            <p:cNvSpPr>
              <a:spLocks noChangeShapeType="1"/>
            </p:cNvSpPr>
            <p:nvPr/>
          </p:nvSpPr>
          <p:spPr bwMode="auto">
            <a:xfrm>
              <a:off x="1533" y="1203"/>
              <a:ext cx="95"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22" name="Freeform 599"/>
            <p:cNvSpPr>
              <a:spLocks noEditPoints="1"/>
            </p:cNvSpPr>
            <p:nvPr/>
          </p:nvSpPr>
          <p:spPr bwMode="auto">
            <a:xfrm>
              <a:off x="1605" y="1225"/>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2 w 12"/>
                <a:gd name="T13" fmla="*/ 0 h 5"/>
                <a:gd name="T14" fmla="*/ 12 w 12"/>
                <a:gd name="T15" fmla="*/ 4 h 5"/>
                <a:gd name="T16" fmla="*/ 0 w 12"/>
                <a:gd name="T17" fmla="*/ 4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5"/>
                <a:gd name="T32" fmla="*/ 12 w 12"/>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5">
                  <a:moveTo>
                    <a:pt x="0" y="0"/>
                  </a:moveTo>
                  <a:lnTo>
                    <a:pt x="12" y="0"/>
                  </a:lnTo>
                  <a:lnTo>
                    <a:pt x="12" y="5"/>
                  </a:lnTo>
                  <a:lnTo>
                    <a:pt x="0" y="5"/>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3929" name="Group 600"/>
          <p:cNvGrpSpPr/>
          <p:nvPr/>
        </p:nvGrpSpPr>
        <p:grpSpPr bwMode="auto">
          <a:xfrm>
            <a:off x="2759075" y="2692400"/>
            <a:ext cx="1778000" cy="2387600"/>
            <a:chOff x="1484" y="1091"/>
            <a:chExt cx="1120" cy="1504"/>
          </a:xfrm>
        </p:grpSpPr>
        <p:sp>
          <p:nvSpPr>
            <p:cNvPr id="74423" name="Freeform 601"/>
            <p:cNvSpPr>
              <a:spLocks noEditPoints="1"/>
            </p:cNvSpPr>
            <p:nvPr/>
          </p:nvSpPr>
          <p:spPr bwMode="auto">
            <a:xfrm>
              <a:off x="1605" y="1225"/>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4" name="Rectangle 602"/>
            <p:cNvSpPr>
              <a:spLocks noChangeArrowheads="1"/>
            </p:cNvSpPr>
            <p:nvPr/>
          </p:nvSpPr>
          <p:spPr bwMode="auto">
            <a:xfrm>
              <a:off x="1605" y="1225"/>
              <a:ext cx="12"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425" name="Freeform 603"/>
            <p:cNvSpPr>
              <a:spLocks noEditPoints="1"/>
            </p:cNvSpPr>
            <p:nvPr/>
          </p:nvSpPr>
          <p:spPr bwMode="auto">
            <a:xfrm>
              <a:off x="1605" y="1225"/>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2 w 12"/>
                <a:gd name="T13" fmla="*/ 0 h 5"/>
                <a:gd name="T14" fmla="*/ 12 w 12"/>
                <a:gd name="T15" fmla="*/ 4 h 5"/>
                <a:gd name="T16" fmla="*/ 0 w 12"/>
                <a:gd name="T17" fmla="*/ 4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5"/>
                <a:gd name="T32" fmla="*/ 12 w 12"/>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5">
                  <a:moveTo>
                    <a:pt x="0" y="0"/>
                  </a:moveTo>
                  <a:lnTo>
                    <a:pt x="12" y="0"/>
                  </a:lnTo>
                  <a:lnTo>
                    <a:pt x="12" y="5"/>
                  </a:lnTo>
                  <a:lnTo>
                    <a:pt x="0" y="5"/>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6" name="Freeform 604"/>
            <p:cNvSpPr>
              <a:spLocks noEditPoints="1"/>
            </p:cNvSpPr>
            <p:nvPr/>
          </p:nvSpPr>
          <p:spPr bwMode="auto">
            <a:xfrm>
              <a:off x="1605" y="1225"/>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7" name="Line 605"/>
            <p:cNvSpPr>
              <a:spLocks noChangeShapeType="1"/>
            </p:cNvSpPr>
            <p:nvPr/>
          </p:nvSpPr>
          <p:spPr bwMode="auto">
            <a:xfrm>
              <a:off x="1580" y="1191"/>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28" name="Freeform 606"/>
            <p:cNvSpPr>
              <a:spLocks noEditPoints="1"/>
            </p:cNvSpPr>
            <p:nvPr/>
          </p:nvSpPr>
          <p:spPr bwMode="auto">
            <a:xfrm>
              <a:off x="1523" y="122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1 w 14"/>
                <a:gd name="T11" fmla="*/ 0 h 10"/>
                <a:gd name="T12" fmla="*/ 12 w 14"/>
                <a:gd name="T13" fmla="*/ 0 h 10"/>
                <a:gd name="T14" fmla="*/ 12 w 14"/>
                <a:gd name="T15" fmla="*/ 10 h 10"/>
                <a:gd name="T16" fmla="*/ 1 w 14"/>
                <a:gd name="T17" fmla="*/ 10 h 10"/>
                <a:gd name="T18" fmla="*/ 1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1" y="0"/>
                  </a:moveTo>
                  <a:lnTo>
                    <a:pt x="12" y="0"/>
                  </a:lnTo>
                  <a:lnTo>
                    <a:pt x="12" y="10"/>
                  </a:lnTo>
                  <a:lnTo>
                    <a:pt x="1" y="10"/>
                  </a:ln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9" name="Freeform 607"/>
            <p:cNvSpPr>
              <a:spLocks noEditPoints="1"/>
            </p:cNvSpPr>
            <p:nvPr/>
          </p:nvSpPr>
          <p:spPr bwMode="auto">
            <a:xfrm>
              <a:off x="1524" y="1222"/>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0 h 10"/>
                <a:gd name="T12" fmla="*/ 8 w 11"/>
                <a:gd name="T13" fmla="*/ 0 h 10"/>
                <a:gd name="T14" fmla="*/ 8 w 11"/>
                <a:gd name="T15" fmla="*/ 10 h 10"/>
                <a:gd name="T16" fmla="*/ 3 w 11"/>
                <a:gd name="T17" fmla="*/ 10 h 10"/>
                <a:gd name="T18" fmla="*/ 3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0" name="Freeform 608"/>
            <p:cNvSpPr>
              <a:spLocks noEditPoints="1"/>
            </p:cNvSpPr>
            <p:nvPr/>
          </p:nvSpPr>
          <p:spPr bwMode="auto">
            <a:xfrm>
              <a:off x="1527" y="1222"/>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1" name="Freeform 609"/>
            <p:cNvSpPr>
              <a:spLocks noEditPoints="1"/>
            </p:cNvSpPr>
            <p:nvPr/>
          </p:nvSpPr>
          <p:spPr bwMode="auto">
            <a:xfrm>
              <a:off x="1529" y="1222"/>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2" name="Rectangle 610"/>
            <p:cNvSpPr>
              <a:spLocks noChangeArrowheads="1"/>
            </p:cNvSpPr>
            <p:nvPr/>
          </p:nvSpPr>
          <p:spPr bwMode="auto">
            <a:xfrm>
              <a:off x="1523" y="1222"/>
              <a:ext cx="14"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433" name="Freeform 611"/>
            <p:cNvSpPr>
              <a:spLocks noEditPoints="1"/>
            </p:cNvSpPr>
            <p:nvPr/>
          </p:nvSpPr>
          <p:spPr bwMode="auto">
            <a:xfrm>
              <a:off x="1523" y="122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1 w 14"/>
                <a:gd name="T11" fmla="*/ 0 h 10"/>
                <a:gd name="T12" fmla="*/ 12 w 14"/>
                <a:gd name="T13" fmla="*/ 0 h 10"/>
                <a:gd name="T14" fmla="*/ 12 w 14"/>
                <a:gd name="T15" fmla="*/ 10 h 10"/>
                <a:gd name="T16" fmla="*/ 1 w 14"/>
                <a:gd name="T17" fmla="*/ 10 h 10"/>
                <a:gd name="T18" fmla="*/ 1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1" y="0"/>
                  </a:moveTo>
                  <a:lnTo>
                    <a:pt x="12" y="0"/>
                  </a:lnTo>
                  <a:lnTo>
                    <a:pt x="12" y="10"/>
                  </a:lnTo>
                  <a:lnTo>
                    <a:pt x="1" y="10"/>
                  </a:ln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4" name="Freeform 612"/>
            <p:cNvSpPr>
              <a:spLocks noEditPoints="1"/>
            </p:cNvSpPr>
            <p:nvPr/>
          </p:nvSpPr>
          <p:spPr bwMode="auto">
            <a:xfrm>
              <a:off x="1524" y="1222"/>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0 h 10"/>
                <a:gd name="T12" fmla="*/ 8 w 11"/>
                <a:gd name="T13" fmla="*/ 0 h 10"/>
                <a:gd name="T14" fmla="*/ 8 w 11"/>
                <a:gd name="T15" fmla="*/ 10 h 10"/>
                <a:gd name="T16" fmla="*/ 3 w 11"/>
                <a:gd name="T17" fmla="*/ 10 h 10"/>
                <a:gd name="T18" fmla="*/ 3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5" name="Freeform 613"/>
            <p:cNvSpPr>
              <a:spLocks noEditPoints="1"/>
            </p:cNvSpPr>
            <p:nvPr/>
          </p:nvSpPr>
          <p:spPr bwMode="auto">
            <a:xfrm>
              <a:off x="1527" y="1222"/>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6" name="Freeform 614"/>
            <p:cNvSpPr>
              <a:spLocks noEditPoints="1"/>
            </p:cNvSpPr>
            <p:nvPr/>
          </p:nvSpPr>
          <p:spPr bwMode="auto">
            <a:xfrm>
              <a:off x="1529" y="1222"/>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37" name="Freeform 615"/>
            <p:cNvSpPr/>
            <p:nvPr/>
          </p:nvSpPr>
          <p:spPr bwMode="auto">
            <a:xfrm>
              <a:off x="1519" y="1091"/>
              <a:ext cx="139" cy="181"/>
            </a:xfrm>
            <a:custGeom>
              <a:avLst/>
              <a:gdLst>
                <a:gd name="T0" fmla="*/ 0 w 139"/>
                <a:gd name="T1" fmla="*/ 181 h 181"/>
                <a:gd name="T2" fmla="*/ 0 w 139"/>
                <a:gd name="T3" fmla="*/ 125 h 181"/>
                <a:gd name="T4" fmla="*/ 14 w 139"/>
                <a:gd name="T5" fmla="*/ 107 h 181"/>
                <a:gd name="T6" fmla="*/ 14 w 139"/>
                <a:gd name="T7" fmla="*/ 107 h 181"/>
                <a:gd name="T8" fmla="*/ 14 w 139"/>
                <a:gd name="T9" fmla="*/ 20 h 181"/>
                <a:gd name="T10" fmla="*/ 30 w 139"/>
                <a:gd name="T11" fmla="*/ 0 h 181"/>
                <a:gd name="T12" fmla="*/ 123 w 139"/>
                <a:gd name="T13" fmla="*/ 0 h 181"/>
                <a:gd name="T14" fmla="*/ 123 w 139"/>
                <a:gd name="T15" fmla="*/ 60 h 181"/>
                <a:gd name="T16" fmla="*/ 119 w 139"/>
                <a:gd name="T17" fmla="*/ 76 h 181"/>
                <a:gd name="T18" fmla="*/ 119 w 139"/>
                <a:gd name="T19" fmla="*/ 103 h 181"/>
                <a:gd name="T20" fmla="*/ 118 w 139"/>
                <a:gd name="T21" fmla="*/ 105 h 181"/>
                <a:gd name="T22" fmla="*/ 139 w 139"/>
                <a:gd name="T23" fmla="*/ 105 h 181"/>
                <a:gd name="T24" fmla="*/ 139 w 139"/>
                <a:gd name="T25" fmla="*/ 162 h 181"/>
                <a:gd name="T26" fmla="*/ 123 w 139"/>
                <a:gd name="T27" fmla="*/ 181 h 181"/>
                <a:gd name="T28" fmla="*/ 0 w 139"/>
                <a:gd name="T29" fmla="*/ 181 h 1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181"/>
                <a:gd name="T47" fmla="*/ 139 w 139"/>
                <a:gd name="T48" fmla="*/ 181 h 1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181">
                  <a:moveTo>
                    <a:pt x="0" y="181"/>
                  </a:moveTo>
                  <a:lnTo>
                    <a:pt x="0" y="125"/>
                  </a:lnTo>
                  <a:lnTo>
                    <a:pt x="14" y="107"/>
                  </a:lnTo>
                  <a:lnTo>
                    <a:pt x="14" y="20"/>
                  </a:lnTo>
                  <a:lnTo>
                    <a:pt x="30" y="0"/>
                  </a:lnTo>
                  <a:lnTo>
                    <a:pt x="123" y="0"/>
                  </a:lnTo>
                  <a:lnTo>
                    <a:pt x="123" y="60"/>
                  </a:lnTo>
                  <a:lnTo>
                    <a:pt x="119" y="76"/>
                  </a:lnTo>
                  <a:lnTo>
                    <a:pt x="119" y="103"/>
                  </a:lnTo>
                  <a:lnTo>
                    <a:pt x="118" y="105"/>
                  </a:lnTo>
                  <a:lnTo>
                    <a:pt x="139" y="105"/>
                  </a:lnTo>
                  <a:lnTo>
                    <a:pt x="139" y="162"/>
                  </a:lnTo>
                  <a:lnTo>
                    <a:pt x="123" y="181"/>
                  </a:lnTo>
                  <a:lnTo>
                    <a:pt x="0" y="181"/>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38" name="Rectangle 616"/>
            <p:cNvSpPr>
              <a:spLocks noChangeArrowheads="1"/>
            </p:cNvSpPr>
            <p:nvPr/>
          </p:nvSpPr>
          <p:spPr bwMode="auto">
            <a:xfrm>
              <a:off x="1484" y="1291"/>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4439" name="Line 617"/>
            <p:cNvSpPr>
              <a:spLocks noChangeShapeType="1"/>
            </p:cNvSpPr>
            <p:nvPr/>
          </p:nvSpPr>
          <p:spPr bwMode="auto">
            <a:xfrm>
              <a:off x="1588" y="1272"/>
              <a:ext cx="6" cy="19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40" name="Freeform 618"/>
            <p:cNvSpPr/>
            <p:nvPr/>
          </p:nvSpPr>
          <p:spPr bwMode="auto">
            <a:xfrm>
              <a:off x="2584" y="2520"/>
              <a:ext cx="20" cy="10"/>
            </a:xfrm>
            <a:custGeom>
              <a:avLst/>
              <a:gdLst>
                <a:gd name="T0" fmla="*/ 12 w 20"/>
                <a:gd name="T1" fmla="*/ 10 h 10"/>
                <a:gd name="T2" fmla="*/ 20 w 20"/>
                <a:gd name="T3" fmla="*/ 0 h 10"/>
                <a:gd name="T4" fmla="*/ 0 w 20"/>
                <a:gd name="T5" fmla="*/ 0 h 10"/>
                <a:gd name="T6" fmla="*/ 12 w 20"/>
                <a:gd name="T7" fmla="*/ 10 h 10"/>
                <a:gd name="T8" fmla="*/ 0 60000 65536"/>
                <a:gd name="T9" fmla="*/ 0 60000 65536"/>
                <a:gd name="T10" fmla="*/ 0 60000 65536"/>
                <a:gd name="T11" fmla="*/ 0 60000 65536"/>
                <a:gd name="T12" fmla="*/ 0 w 20"/>
                <a:gd name="T13" fmla="*/ 0 h 10"/>
                <a:gd name="T14" fmla="*/ 20 w 20"/>
                <a:gd name="T15" fmla="*/ 10 h 10"/>
              </a:gdLst>
              <a:ahLst/>
              <a:cxnLst>
                <a:cxn ang="T8">
                  <a:pos x="T0" y="T1"/>
                </a:cxn>
                <a:cxn ang="T9">
                  <a:pos x="T2" y="T3"/>
                </a:cxn>
                <a:cxn ang="T10">
                  <a:pos x="T4" y="T5"/>
                </a:cxn>
                <a:cxn ang="T11">
                  <a:pos x="T6" y="T7"/>
                </a:cxn>
              </a:cxnLst>
              <a:rect l="T12" t="T13" r="T14" b="T15"/>
              <a:pathLst>
                <a:path w="20" h="10">
                  <a:moveTo>
                    <a:pt x="12" y="10"/>
                  </a:moveTo>
                  <a:lnTo>
                    <a:pt x="20"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1" name="Freeform 619"/>
            <p:cNvSpPr/>
            <p:nvPr/>
          </p:nvSpPr>
          <p:spPr bwMode="auto">
            <a:xfrm>
              <a:off x="2463" y="2521"/>
              <a:ext cx="32" cy="19"/>
            </a:xfrm>
            <a:custGeom>
              <a:avLst/>
              <a:gdLst>
                <a:gd name="T0" fmla="*/ 32 w 32"/>
                <a:gd name="T1" fmla="*/ 19 h 19"/>
                <a:gd name="T2" fmla="*/ 15 w 32"/>
                <a:gd name="T3" fmla="*/ 0 h 19"/>
                <a:gd name="T4" fmla="*/ 0 w 32"/>
                <a:gd name="T5" fmla="*/ 19 h 19"/>
                <a:gd name="T6" fmla="*/ 32 w 32"/>
                <a:gd name="T7" fmla="*/ 19 h 19"/>
                <a:gd name="T8" fmla="*/ 0 60000 65536"/>
                <a:gd name="T9" fmla="*/ 0 60000 65536"/>
                <a:gd name="T10" fmla="*/ 0 60000 65536"/>
                <a:gd name="T11" fmla="*/ 0 60000 65536"/>
                <a:gd name="T12" fmla="*/ 0 w 32"/>
                <a:gd name="T13" fmla="*/ 0 h 19"/>
                <a:gd name="T14" fmla="*/ 32 w 32"/>
                <a:gd name="T15" fmla="*/ 19 h 19"/>
              </a:gdLst>
              <a:ahLst/>
              <a:cxnLst>
                <a:cxn ang="T8">
                  <a:pos x="T0" y="T1"/>
                </a:cxn>
                <a:cxn ang="T9">
                  <a:pos x="T2" y="T3"/>
                </a:cxn>
                <a:cxn ang="T10">
                  <a:pos x="T4" y="T5"/>
                </a:cxn>
                <a:cxn ang="T11">
                  <a:pos x="T6" y="T7"/>
                </a:cxn>
              </a:cxnLst>
              <a:rect l="T12" t="T13" r="T14" b="T15"/>
              <a:pathLst>
                <a:path w="32" h="19">
                  <a:moveTo>
                    <a:pt x="32" y="19"/>
                  </a:moveTo>
                  <a:lnTo>
                    <a:pt x="15" y="0"/>
                  </a:lnTo>
                  <a:lnTo>
                    <a:pt x="0" y="19"/>
                  </a:lnTo>
                  <a:lnTo>
                    <a:pt x="32"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2" name="Freeform 620"/>
            <p:cNvSpPr/>
            <p:nvPr/>
          </p:nvSpPr>
          <p:spPr bwMode="auto">
            <a:xfrm>
              <a:off x="2479" y="2520"/>
              <a:ext cx="118" cy="20"/>
            </a:xfrm>
            <a:custGeom>
              <a:avLst/>
              <a:gdLst>
                <a:gd name="T0" fmla="*/ 118 w 118"/>
                <a:gd name="T1" fmla="*/ 8 h 20"/>
                <a:gd name="T2" fmla="*/ 108 w 118"/>
                <a:gd name="T3" fmla="*/ 0 h 20"/>
                <a:gd name="T4" fmla="*/ 16 w 118"/>
                <a:gd name="T5" fmla="*/ 0 h 20"/>
                <a:gd name="T6" fmla="*/ 0 w 118"/>
                <a:gd name="T7" fmla="*/ 10 h 20"/>
                <a:gd name="T8" fmla="*/ 16 w 118"/>
                <a:gd name="T9" fmla="*/ 20 h 20"/>
                <a:gd name="T10" fmla="*/ 109 w 118"/>
                <a:gd name="T11" fmla="*/ 20 h 20"/>
                <a:gd name="T12" fmla="*/ 118 w 118"/>
                <a:gd name="T13" fmla="*/ 8 h 20"/>
                <a:gd name="T14" fmla="*/ 0 60000 65536"/>
                <a:gd name="T15" fmla="*/ 0 60000 65536"/>
                <a:gd name="T16" fmla="*/ 0 60000 65536"/>
                <a:gd name="T17" fmla="*/ 0 60000 65536"/>
                <a:gd name="T18" fmla="*/ 0 60000 65536"/>
                <a:gd name="T19" fmla="*/ 0 60000 65536"/>
                <a:gd name="T20" fmla="*/ 0 60000 65536"/>
                <a:gd name="T21" fmla="*/ 0 w 118"/>
                <a:gd name="T22" fmla="*/ 0 h 20"/>
                <a:gd name="T23" fmla="*/ 118 w 1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0">
                  <a:moveTo>
                    <a:pt x="118" y="8"/>
                  </a:moveTo>
                  <a:lnTo>
                    <a:pt x="108" y="0"/>
                  </a:lnTo>
                  <a:lnTo>
                    <a:pt x="16" y="0"/>
                  </a:lnTo>
                  <a:lnTo>
                    <a:pt x="0" y="10"/>
                  </a:lnTo>
                  <a:lnTo>
                    <a:pt x="16" y="20"/>
                  </a:lnTo>
                  <a:lnTo>
                    <a:pt x="109" y="20"/>
                  </a:lnTo>
                  <a:lnTo>
                    <a:pt x="118"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3" name="Freeform 621"/>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9 w 69"/>
                <a:gd name="T21" fmla="*/ 6 h 6"/>
                <a:gd name="T22" fmla="*/ 0 w 69"/>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0" y="6"/>
                  </a:moveTo>
                  <a:lnTo>
                    <a:pt x="12" y="6"/>
                  </a:lnTo>
                  <a:lnTo>
                    <a:pt x="24" y="6"/>
                  </a:lnTo>
                  <a:lnTo>
                    <a:pt x="35" y="6"/>
                  </a:lnTo>
                  <a:lnTo>
                    <a:pt x="45" y="4"/>
                  </a:lnTo>
                  <a:lnTo>
                    <a:pt x="53" y="4"/>
                  </a:lnTo>
                  <a:lnTo>
                    <a:pt x="60" y="4"/>
                  </a:lnTo>
                  <a:lnTo>
                    <a:pt x="65" y="2"/>
                  </a:lnTo>
                  <a:lnTo>
                    <a:pt x="69" y="0"/>
                  </a:lnTo>
                  <a:lnTo>
                    <a:pt x="69"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4" name="Freeform 622"/>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6 w 69"/>
                <a:gd name="T21" fmla="*/ 0 h 6"/>
                <a:gd name="T22" fmla="*/ 65 w 69"/>
                <a:gd name="T23" fmla="*/ 0 h 6"/>
                <a:gd name="T24" fmla="*/ 61 w 69"/>
                <a:gd name="T25" fmla="*/ 2 h 6"/>
                <a:gd name="T26" fmla="*/ 54 w 69"/>
                <a:gd name="T27" fmla="*/ 4 h 6"/>
                <a:gd name="T28" fmla="*/ 46 w 69"/>
                <a:gd name="T29" fmla="*/ 4 h 6"/>
                <a:gd name="T30" fmla="*/ 36 w 69"/>
                <a:gd name="T31" fmla="*/ 6 h 6"/>
                <a:gd name="T32" fmla="*/ 25 w 69"/>
                <a:gd name="T33" fmla="*/ 6 h 6"/>
                <a:gd name="T34" fmla="*/ 12 w 69"/>
                <a:gd name="T35" fmla="*/ 6 h 6"/>
                <a:gd name="T36" fmla="*/ 0 w 69"/>
                <a:gd name="T37" fmla="*/ 6 h 6"/>
                <a:gd name="T38" fmla="*/ 0 w 69"/>
                <a:gd name="T39" fmla="*/ 6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6"/>
                <a:gd name="T62" fmla="*/ 69 w 69"/>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6">
                  <a:moveTo>
                    <a:pt x="0" y="6"/>
                  </a:moveTo>
                  <a:lnTo>
                    <a:pt x="12" y="6"/>
                  </a:lnTo>
                  <a:lnTo>
                    <a:pt x="24" y="6"/>
                  </a:lnTo>
                  <a:lnTo>
                    <a:pt x="35" y="6"/>
                  </a:lnTo>
                  <a:lnTo>
                    <a:pt x="45" y="4"/>
                  </a:lnTo>
                  <a:lnTo>
                    <a:pt x="53" y="4"/>
                  </a:lnTo>
                  <a:lnTo>
                    <a:pt x="60" y="4"/>
                  </a:lnTo>
                  <a:lnTo>
                    <a:pt x="65" y="2"/>
                  </a:lnTo>
                  <a:lnTo>
                    <a:pt x="69" y="0"/>
                  </a:lnTo>
                  <a:lnTo>
                    <a:pt x="66" y="0"/>
                  </a:lnTo>
                  <a:lnTo>
                    <a:pt x="65" y="0"/>
                  </a:lnTo>
                  <a:lnTo>
                    <a:pt x="61" y="2"/>
                  </a:lnTo>
                  <a:lnTo>
                    <a:pt x="54" y="4"/>
                  </a:lnTo>
                  <a:lnTo>
                    <a:pt x="46" y="4"/>
                  </a:lnTo>
                  <a:lnTo>
                    <a:pt x="36" y="6"/>
                  </a:lnTo>
                  <a:lnTo>
                    <a:pt x="25" y="6"/>
                  </a:lnTo>
                  <a:lnTo>
                    <a:pt x="12"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5" name="Freeform 623"/>
            <p:cNvSpPr/>
            <p:nvPr/>
          </p:nvSpPr>
          <p:spPr bwMode="auto">
            <a:xfrm>
              <a:off x="2499" y="2533"/>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0 h 6"/>
                <a:gd name="T16" fmla="*/ 66 w 66"/>
                <a:gd name="T17" fmla="*/ 0 h 6"/>
                <a:gd name="T18" fmla="*/ 62 w 66"/>
                <a:gd name="T19" fmla="*/ 0 h 6"/>
                <a:gd name="T20" fmla="*/ 61 w 66"/>
                <a:gd name="T21" fmla="*/ 0 h 6"/>
                <a:gd name="T22" fmla="*/ 57 w 66"/>
                <a:gd name="T23" fmla="*/ 2 h 6"/>
                <a:gd name="T24" fmla="*/ 52 w 66"/>
                <a:gd name="T25" fmla="*/ 2 h 6"/>
                <a:gd name="T26" fmla="*/ 44 w 66"/>
                <a:gd name="T27" fmla="*/ 4 h 6"/>
                <a:gd name="T28" fmla="*/ 35 w 66"/>
                <a:gd name="T29" fmla="*/ 4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0"/>
                  </a:lnTo>
                  <a:lnTo>
                    <a:pt x="66" y="0"/>
                  </a:lnTo>
                  <a:lnTo>
                    <a:pt x="62" y="0"/>
                  </a:lnTo>
                  <a:lnTo>
                    <a:pt x="61" y="0"/>
                  </a:lnTo>
                  <a:lnTo>
                    <a:pt x="57" y="2"/>
                  </a:lnTo>
                  <a:lnTo>
                    <a:pt x="52" y="2"/>
                  </a:lnTo>
                  <a:lnTo>
                    <a:pt x="44" y="4"/>
                  </a:lnTo>
                  <a:lnTo>
                    <a:pt x="35" y="4"/>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6" name="Freeform 624"/>
            <p:cNvSpPr/>
            <p:nvPr/>
          </p:nvSpPr>
          <p:spPr bwMode="auto">
            <a:xfrm>
              <a:off x="2499" y="2533"/>
              <a:ext cx="62" cy="6"/>
            </a:xfrm>
            <a:custGeom>
              <a:avLst/>
              <a:gdLst>
                <a:gd name="T0" fmla="*/ 0 w 62"/>
                <a:gd name="T1" fmla="*/ 6 h 6"/>
                <a:gd name="T2" fmla="*/ 12 w 62"/>
                <a:gd name="T3" fmla="*/ 6 h 6"/>
                <a:gd name="T4" fmla="*/ 24 w 62"/>
                <a:gd name="T5" fmla="*/ 6 h 6"/>
                <a:gd name="T6" fmla="*/ 35 w 62"/>
                <a:gd name="T7" fmla="*/ 4 h 6"/>
                <a:gd name="T8" fmla="*/ 44 w 62"/>
                <a:gd name="T9" fmla="*/ 4 h 6"/>
                <a:gd name="T10" fmla="*/ 52 w 62"/>
                <a:gd name="T11" fmla="*/ 2 h 6"/>
                <a:gd name="T12" fmla="*/ 57 w 62"/>
                <a:gd name="T13" fmla="*/ 2 h 6"/>
                <a:gd name="T14" fmla="*/ 61 w 62"/>
                <a:gd name="T15" fmla="*/ 0 h 6"/>
                <a:gd name="T16" fmla="*/ 62 w 62"/>
                <a:gd name="T17" fmla="*/ 0 h 6"/>
                <a:gd name="T18" fmla="*/ 58 w 62"/>
                <a:gd name="T19" fmla="*/ 0 h 6"/>
                <a:gd name="T20" fmla="*/ 57 w 62"/>
                <a:gd name="T21" fmla="*/ 0 h 6"/>
                <a:gd name="T22" fmla="*/ 53 w 62"/>
                <a:gd name="T23" fmla="*/ 2 h 6"/>
                <a:gd name="T24" fmla="*/ 48 w 62"/>
                <a:gd name="T25" fmla="*/ 2 h 6"/>
                <a:gd name="T26" fmla="*/ 41 w 62"/>
                <a:gd name="T27" fmla="*/ 4 h 6"/>
                <a:gd name="T28" fmla="*/ 32 w 62"/>
                <a:gd name="T29" fmla="*/ 4 h 6"/>
                <a:gd name="T30" fmla="*/ 23 w 62"/>
                <a:gd name="T31" fmla="*/ 4 h 6"/>
                <a:gd name="T32" fmla="*/ 11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5" y="4"/>
                  </a:lnTo>
                  <a:lnTo>
                    <a:pt x="44" y="4"/>
                  </a:lnTo>
                  <a:lnTo>
                    <a:pt x="52" y="2"/>
                  </a:lnTo>
                  <a:lnTo>
                    <a:pt x="57" y="2"/>
                  </a:lnTo>
                  <a:lnTo>
                    <a:pt x="61" y="0"/>
                  </a:lnTo>
                  <a:lnTo>
                    <a:pt x="62" y="0"/>
                  </a:lnTo>
                  <a:lnTo>
                    <a:pt x="58" y="0"/>
                  </a:lnTo>
                  <a:lnTo>
                    <a:pt x="57" y="0"/>
                  </a:lnTo>
                  <a:lnTo>
                    <a:pt x="53" y="2"/>
                  </a:lnTo>
                  <a:lnTo>
                    <a:pt x="48" y="2"/>
                  </a:lnTo>
                  <a:lnTo>
                    <a:pt x="41" y="4"/>
                  </a:lnTo>
                  <a:lnTo>
                    <a:pt x="32" y="4"/>
                  </a:lnTo>
                  <a:lnTo>
                    <a:pt x="23" y="4"/>
                  </a:lnTo>
                  <a:lnTo>
                    <a:pt x="11"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7" name="Freeform 625"/>
            <p:cNvSpPr/>
            <p:nvPr/>
          </p:nvSpPr>
          <p:spPr bwMode="auto">
            <a:xfrm>
              <a:off x="2499" y="2533"/>
              <a:ext cx="58" cy="6"/>
            </a:xfrm>
            <a:custGeom>
              <a:avLst/>
              <a:gdLst>
                <a:gd name="T0" fmla="*/ 0 w 58"/>
                <a:gd name="T1" fmla="*/ 6 h 6"/>
                <a:gd name="T2" fmla="*/ 11 w 58"/>
                <a:gd name="T3" fmla="*/ 6 h 6"/>
                <a:gd name="T4" fmla="*/ 23 w 58"/>
                <a:gd name="T5" fmla="*/ 4 h 6"/>
                <a:gd name="T6" fmla="*/ 32 w 58"/>
                <a:gd name="T7" fmla="*/ 4 h 6"/>
                <a:gd name="T8" fmla="*/ 41 w 58"/>
                <a:gd name="T9" fmla="*/ 4 h 6"/>
                <a:gd name="T10" fmla="*/ 48 w 58"/>
                <a:gd name="T11" fmla="*/ 2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9 w 58"/>
                <a:gd name="T27" fmla="*/ 4 h 6"/>
                <a:gd name="T28" fmla="*/ 31 w 58"/>
                <a:gd name="T29" fmla="*/ 4 h 6"/>
                <a:gd name="T30" fmla="*/ 20 w 58"/>
                <a:gd name="T31" fmla="*/ 4 h 6"/>
                <a:gd name="T32" fmla="*/ 11 w 58"/>
                <a:gd name="T33" fmla="*/ 4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1" y="6"/>
                  </a:lnTo>
                  <a:lnTo>
                    <a:pt x="23" y="4"/>
                  </a:lnTo>
                  <a:lnTo>
                    <a:pt x="32" y="4"/>
                  </a:lnTo>
                  <a:lnTo>
                    <a:pt x="41" y="4"/>
                  </a:lnTo>
                  <a:lnTo>
                    <a:pt x="48" y="2"/>
                  </a:lnTo>
                  <a:lnTo>
                    <a:pt x="53" y="2"/>
                  </a:lnTo>
                  <a:lnTo>
                    <a:pt x="57" y="0"/>
                  </a:lnTo>
                  <a:lnTo>
                    <a:pt x="58" y="0"/>
                  </a:lnTo>
                  <a:lnTo>
                    <a:pt x="54" y="0"/>
                  </a:lnTo>
                  <a:lnTo>
                    <a:pt x="53" y="0"/>
                  </a:lnTo>
                  <a:lnTo>
                    <a:pt x="50" y="2"/>
                  </a:lnTo>
                  <a:lnTo>
                    <a:pt x="45" y="2"/>
                  </a:lnTo>
                  <a:lnTo>
                    <a:pt x="39" y="4"/>
                  </a:lnTo>
                  <a:lnTo>
                    <a:pt x="31" y="4"/>
                  </a:lnTo>
                  <a:lnTo>
                    <a:pt x="20"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8" name="Freeform 626"/>
            <p:cNvSpPr/>
            <p:nvPr/>
          </p:nvSpPr>
          <p:spPr bwMode="auto">
            <a:xfrm>
              <a:off x="2499" y="2533"/>
              <a:ext cx="54" cy="6"/>
            </a:xfrm>
            <a:custGeom>
              <a:avLst/>
              <a:gdLst>
                <a:gd name="T0" fmla="*/ 0 w 54"/>
                <a:gd name="T1" fmla="*/ 6 h 6"/>
                <a:gd name="T2" fmla="*/ 11 w 54"/>
                <a:gd name="T3" fmla="*/ 4 h 6"/>
                <a:gd name="T4" fmla="*/ 20 w 54"/>
                <a:gd name="T5" fmla="*/ 4 h 6"/>
                <a:gd name="T6" fmla="*/ 31 w 54"/>
                <a:gd name="T7" fmla="*/ 4 h 6"/>
                <a:gd name="T8" fmla="*/ 39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2 h 6"/>
                <a:gd name="T26" fmla="*/ 31 w 54"/>
                <a:gd name="T27" fmla="*/ 4 h 6"/>
                <a:gd name="T28" fmla="*/ 21 w 54"/>
                <a:gd name="T29" fmla="*/ 4 h 6"/>
                <a:gd name="T30" fmla="*/ 11 w 54"/>
                <a:gd name="T31" fmla="*/ 4 h 6"/>
                <a:gd name="T32" fmla="*/ 0 w 54"/>
                <a:gd name="T33" fmla="*/ 4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0" y="4"/>
                  </a:lnTo>
                  <a:lnTo>
                    <a:pt x="31" y="4"/>
                  </a:lnTo>
                  <a:lnTo>
                    <a:pt x="39" y="4"/>
                  </a:lnTo>
                  <a:lnTo>
                    <a:pt x="45" y="2"/>
                  </a:lnTo>
                  <a:lnTo>
                    <a:pt x="50" y="2"/>
                  </a:lnTo>
                  <a:lnTo>
                    <a:pt x="53" y="0"/>
                  </a:lnTo>
                  <a:lnTo>
                    <a:pt x="54" y="0"/>
                  </a:lnTo>
                  <a:lnTo>
                    <a:pt x="50" y="0"/>
                  </a:lnTo>
                  <a:lnTo>
                    <a:pt x="49" y="0"/>
                  </a:lnTo>
                  <a:lnTo>
                    <a:pt x="45" y="2"/>
                  </a:lnTo>
                  <a:lnTo>
                    <a:pt x="40" y="2"/>
                  </a:lnTo>
                  <a:lnTo>
                    <a:pt x="31" y="4"/>
                  </a:lnTo>
                  <a:lnTo>
                    <a:pt x="21" y="4"/>
                  </a:lnTo>
                  <a:lnTo>
                    <a:pt x="11"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49" name="Freeform 627"/>
            <p:cNvSpPr/>
            <p:nvPr/>
          </p:nvSpPr>
          <p:spPr bwMode="auto">
            <a:xfrm>
              <a:off x="2499" y="2533"/>
              <a:ext cx="50" cy="4"/>
            </a:xfrm>
            <a:custGeom>
              <a:avLst/>
              <a:gdLst>
                <a:gd name="T0" fmla="*/ 0 w 50"/>
                <a:gd name="T1" fmla="*/ 4 h 4"/>
                <a:gd name="T2" fmla="*/ 11 w 50"/>
                <a:gd name="T3" fmla="*/ 4 h 4"/>
                <a:gd name="T4" fmla="*/ 21 w 50"/>
                <a:gd name="T5" fmla="*/ 4 h 4"/>
                <a:gd name="T6" fmla="*/ 31 w 50"/>
                <a:gd name="T7" fmla="*/ 4 h 4"/>
                <a:gd name="T8" fmla="*/ 40 w 50"/>
                <a:gd name="T9" fmla="*/ 2 h 4"/>
                <a:gd name="T10" fmla="*/ 45 w 50"/>
                <a:gd name="T11" fmla="*/ 2 h 4"/>
                <a:gd name="T12" fmla="*/ 49 w 50"/>
                <a:gd name="T13" fmla="*/ 0 h 4"/>
                <a:gd name="T14" fmla="*/ 50 w 50"/>
                <a:gd name="T15" fmla="*/ 0 h 4"/>
                <a:gd name="T16" fmla="*/ 46 w 50"/>
                <a:gd name="T17" fmla="*/ 0 h 4"/>
                <a:gd name="T18" fmla="*/ 45 w 50"/>
                <a:gd name="T19" fmla="*/ 0 h 4"/>
                <a:gd name="T20" fmla="*/ 41 w 50"/>
                <a:gd name="T21" fmla="*/ 2 h 4"/>
                <a:gd name="T22" fmla="*/ 36 w 50"/>
                <a:gd name="T23" fmla="*/ 2 h 4"/>
                <a:gd name="T24" fmla="*/ 29 w 50"/>
                <a:gd name="T25" fmla="*/ 4 h 4"/>
                <a:gd name="T26" fmla="*/ 20 w 50"/>
                <a:gd name="T27" fmla="*/ 4 h 4"/>
                <a:gd name="T28" fmla="*/ 11 w 50"/>
                <a:gd name="T29" fmla="*/ 4 h 4"/>
                <a:gd name="T30" fmla="*/ 0 w 50"/>
                <a:gd name="T31" fmla="*/ 4 h 4"/>
                <a:gd name="T32" fmla="*/ 0 w 50"/>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1" y="4"/>
                  </a:lnTo>
                  <a:lnTo>
                    <a:pt x="21" y="4"/>
                  </a:lnTo>
                  <a:lnTo>
                    <a:pt x="31" y="4"/>
                  </a:lnTo>
                  <a:lnTo>
                    <a:pt x="40" y="2"/>
                  </a:lnTo>
                  <a:lnTo>
                    <a:pt x="45" y="2"/>
                  </a:lnTo>
                  <a:lnTo>
                    <a:pt x="49" y="0"/>
                  </a:lnTo>
                  <a:lnTo>
                    <a:pt x="50" y="0"/>
                  </a:lnTo>
                  <a:lnTo>
                    <a:pt x="46" y="0"/>
                  </a:lnTo>
                  <a:lnTo>
                    <a:pt x="45" y="0"/>
                  </a:lnTo>
                  <a:lnTo>
                    <a:pt x="41" y="2"/>
                  </a:lnTo>
                  <a:lnTo>
                    <a:pt x="36" y="2"/>
                  </a:lnTo>
                  <a:lnTo>
                    <a:pt x="29" y="4"/>
                  </a:lnTo>
                  <a:lnTo>
                    <a:pt x="20"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0" name="Freeform 628"/>
            <p:cNvSpPr/>
            <p:nvPr/>
          </p:nvSpPr>
          <p:spPr bwMode="auto">
            <a:xfrm>
              <a:off x="2499" y="2533"/>
              <a:ext cx="46" cy="4"/>
            </a:xfrm>
            <a:custGeom>
              <a:avLst/>
              <a:gdLst>
                <a:gd name="T0" fmla="*/ 0 w 46"/>
                <a:gd name="T1" fmla="*/ 4 h 4"/>
                <a:gd name="T2" fmla="*/ 11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3 w 46"/>
                <a:gd name="T17" fmla="*/ 0 h 4"/>
                <a:gd name="T18" fmla="*/ 41 w 46"/>
                <a:gd name="T19" fmla="*/ 0 h 4"/>
                <a:gd name="T20" fmla="*/ 39 w 46"/>
                <a:gd name="T21" fmla="*/ 2 h 4"/>
                <a:gd name="T22" fmla="*/ 33 w 46"/>
                <a:gd name="T23" fmla="*/ 2 h 4"/>
                <a:gd name="T24" fmla="*/ 27 w 46"/>
                <a:gd name="T25" fmla="*/ 2 h 4"/>
                <a:gd name="T26" fmla="*/ 19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1" y="4"/>
                  </a:lnTo>
                  <a:lnTo>
                    <a:pt x="20" y="4"/>
                  </a:lnTo>
                  <a:lnTo>
                    <a:pt x="29" y="4"/>
                  </a:lnTo>
                  <a:lnTo>
                    <a:pt x="36" y="2"/>
                  </a:lnTo>
                  <a:lnTo>
                    <a:pt x="41" y="2"/>
                  </a:lnTo>
                  <a:lnTo>
                    <a:pt x="45" y="0"/>
                  </a:lnTo>
                  <a:lnTo>
                    <a:pt x="46" y="0"/>
                  </a:lnTo>
                  <a:lnTo>
                    <a:pt x="43" y="0"/>
                  </a:lnTo>
                  <a:lnTo>
                    <a:pt x="41" y="0"/>
                  </a:lnTo>
                  <a:lnTo>
                    <a:pt x="39" y="2"/>
                  </a:lnTo>
                  <a:lnTo>
                    <a:pt x="33" y="2"/>
                  </a:lnTo>
                  <a:lnTo>
                    <a:pt x="27" y="2"/>
                  </a:lnTo>
                  <a:lnTo>
                    <a:pt x="19"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1" name="Freeform 629"/>
            <p:cNvSpPr/>
            <p:nvPr/>
          </p:nvSpPr>
          <p:spPr bwMode="auto">
            <a:xfrm>
              <a:off x="2499" y="2533"/>
              <a:ext cx="43" cy="4"/>
            </a:xfrm>
            <a:custGeom>
              <a:avLst/>
              <a:gdLst>
                <a:gd name="T0" fmla="*/ 0 w 43"/>
                <a:gd name="T1" fmla="*/ 4 h 4"/>
                <a:gd name="T2" fmla="*/ 9 w 43"/>
                <a:gd name="T3" fmla="*/ 4 h 4"/>
                <a:gd name="T4" fmla="*/ 19 w 43"/>
                <a:gd name="T5" fmla="*/ 4 h 4"/>
                <a:gd name="T6" fmla="*/ 27 w 43"/>
                <a:gd name="T7" fmla="*/ 2 h 4"/>
                <a:gd name="T8" fmla="*/ 33 w 43"/>
                <a:gd name="T9" fmla="*/ 2 h 4"/>
                <a:gd name="T10" fmla="*/ 39 w 43"/>
                <a:gd name="T11" fmla="*/ 2 h 4"/>
                <a:gd name="T12" fmla="*/ 41 w 43"/>
                <a:gd name="T13" fmla="*/ 0 h 4"/>
                <a:gd name="T14" fmla="*/ 43 w 43"/>
                <a:gd name="T15" fmla="*/ 0 h 4"/>
                <a:gd name="T16" fmla="*/ 39 w 43"/>
                <a:gd name="T17" fmla="*/ 0 h 4"/>
                <a:gd name="T18" fmla="*/ 37 w 43"/>
                <a:gd name="T19" fmla="*/ 0 h 4"/>
                <a:gd name="T20" fmla="*/ 33 w 43"/>
                <a:gd name="T21" fmla="*/ 2 h 4"/>
                <a:gd name="T22" fmla="*/ 27 w 43"/>
                <a:gd name="T23" fmla="*/ 2 h 4"/>
                <a:gd name="T24" fmla="*/ 19 w 43"/>
                <a:gd name="T25" fmla="*/ 2 h 4"/>
                <a:gd name="T26" fmla="*/ 9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9" y="4"/>
                  </a:lnTo>
                  <a:lnTo>
                    <a:pt x="19" y="4"/>
                  </a:lnTo>
                  <a:lnTo>
                    <a:pt x="27" y="2"/>
                  </a:lnTo>
                  <a:lnTo>
                    <a:pt x="33" y="2"/>
                  </a:lnTo>
                  <a:lnTo>
                    <a:pt x="39" y="2"/>
                  </a:lnTo>
                  <a:lnTo>
                    <a:pt x="41" y="0"/>
                  </a:lnTo>
                  <a:lnTo>
                    <a:pt x="43" y="0"/>
                  </a:lnTo>
                  <a:lnTo>
                    <a:pt x="39" y="0"/>
                  </a:lnTo>
                  <a:lnTo>
                    <a:pt x="37" y="0"/>
                  </a:lnTo>
                  <a:lnTo>
                    <a:pt x="33" y="2"/>
                  </a:lnTo>
                  <a:lnTo>
                    <a:pt x="27" y="2"/>
                  </a:lnTo>
                  <a:lnTo>
                    <a:pt x="19" y="2"/>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2" name="Freeform 630"/>
            <p:cNvSpPr/>
            <p:nvPr/>
          </p:nvSpPr>
          <p:spPr bwMode="auto">
            <a:xfrm>
              <a:off x="2499" y="2533"/>
              <a:ext cx="39" cy="4"/>
            </a:xfrm>
            <a:custGeom>
              <a:avLst/>
              <a:gdLst>
                <a:gd name="T0" fmla="*/ 0 w 39"/>
                <a:gd name="T1" fmla="*/ 4 h 4"/>
                <a:gd name="T2" fmla="*/ 9 w 39"/>
                <a:gd name="T3" fmla="*/ 4 h 4"/>
                <a:gd name="T4" fmla="*/ 19 w 39"/>
                <a:gd name="T5" fmla="*/ 2 h 4"/>
                <a:gd name="T6" fmla="*/ 27 w 39"/>
                <a:gd name="T7" fmla="*/ 2 h 4"/>
                <a:gd name="T8" fmla="*/ 33 w 39"/>
                <a:gd name="T9" fmla="*/ 2 h 4"/>
                <a:gd name="T10" fmla="*/ 37 w 39"/>
                <a:gd name="T11" fmla="*/ 0 h 4"/>
                <a:gd name="T12" fmla="*/ 39 w 39"/>
                <a:gd name="T13" fmla="*/ 0 h 4"/>
                <a:gd name="T14" fmla="*/ 35 w 39"/>
                <a:gd name="T15" fmla="*/ 0 h 4"/>
                <a:gd name="T16" fmla="*/ 33 w 39"/>
                <a:gd name="T17" fmla="*/ 0 h 4"/>
                <a:gd name="T18" fmla="*/ 31 w 39"/>
                <a:gd name="T19" fmla="*/ 2 h 4"/>
                <a:gd name="T20" fmla="*/ 24 w 39"/>
                <a:gd name="T21" fmla="*/ 2 h 4"/>
                <a:gd name="T22" fmla="*/ 17 w 39"/>
                <a:gd name="T23" fmla="*/ 2 h 4"/>
                <a:gd name="T24" fmla="*/ 9 w 39"/>
                <a:gd name="T25" fmla="*/ 2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9" y="4"/>
                  </a:lnTo>
                  <a:lnTo>
                    <a:pt x="19" y="2"/>
                  </a:lnTo>
                  <a:lnTo>
                    <a:pt x="27" y="2"/>
                  </a:lnTo>
                  <a:lnTo>
                    <a:pt x="33" y="2"/>
                  </a:lnTo>
                  <a:lnTo>
                    <a:pt x="37" y="0"/>
                  </a:lnTo>
                  <a:lnTo>
                    <a:pt x="39" y="0"/>
                  </a:lnTo>
                  <a:lnTo>
                    <a:pt x="35" y="0"/>
                  </a:lnTo>
                  <a:lnTo>
                    <a:pt x="33" y="0"/>
                  </a:lnTo>
                  <a:lnTo>
                    <a:pt x="31" y="2"/>
                  </a:lnTo>
                  <a:lnTo>
                    <a:pt x="24" y="2"/>
                  </a:lnTo>
                  <a:lnTo>
                    <a:pt x="17"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3" name="Freeform 631"/>
            <p:cNvSpPr/>
            <p:nvPr/>
          </p:nvSpPr>
          <p:spPr bwMode="auto">
            <a:xfrm>
              <a:off x="2499" y="2533"/>
              <a:ext cx="35" cy="4"/>
            </a:xfrm>
            <a:custGeom>
              <a:avLst/>
              <a:gdLst>
                <a:gd name="T0" fmla="*/ 0 w 35"/>
                <a:gd name="T1" fmla="*/ 4 h 4"/>
                <a:gd name="T2" fmla="*/ 9 w 35"/>
                <a:gd name="T3" fmla="*/ 2 h 4"/>
                <a:gd name="T4" fmla="*/ 17 w 35"/>
                <a:gd name="T5" fmla="*/ 2 h 4"/>
                <a:gd name="T6" fmla="*/ 24 w 35"/>
                <a:gd name="T7" fmla="*/ 2 h 4"/>
                <a:gd name="T8" fmla="*/ 31 w 35"/>
                <a:gd name="T9" fmla="*/ 2 h 4"/>
                <a:gd name="T10" fmla="*/ 33 w 35"/>
                <a:gd name="T11" fmla="*/ 0 h 4"/>
                <a:gd name="T12" fmla="*/ 35 w 35"/>
                <a:gd name="T13" fmla="*/ 0 h 4"/>
                <a:gd name="T14" fmla="*/ 31 w 35"/>
                <a:gd name="T15" fmla="*/ 0 h 4"/>
                <a:gd name="T16" fmla="*/ 29 w 35"/>
                <a:gd name="T17" fmla="*/ 0 h 4"/>
                <a:gd name="T18" fmla="*/ 27 w 35"/>
                <a:gd name="T19" fmla="*/ 0 h 4"/>
                <a:gd name="T20" fmla="*/ 21 w 35"/>
                <a:gd name="T21" fmla="*/ 2 h 4"/>
                <a:gd name="T22" fmla="*/ 15 w 35"/>
                <a:gd name="T23" fmla="*/ 2 h 4"/>
                <a:gd name="T24" fmla="*/ 8 w 35"/>
                <a:gd name="T25" fmla="*/ 2 h 4"/>
                <a:gd name="T26" fmla="*/ 0 w 35"/>
                <a:gd name="T27" fmla="*/ 2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9" y="2"/>
                  </a:lnTo>
                  <a:lnTo>
                    <a:pt x="17" y="2"/>
                  </a:lnTo>
                  <a:lnTo>
                    <a:pt x="24" y="2"/>
                  </a:lnTo>
                  <a:lnTo>
                    <a:pt x="31" y="2"/>
                  </a:lnTo>
                  <a:lnTo>
                    <a:pt x="33" y="0"/>
                  </a:lnTo>
                  <a:lnTo>
                    <a:pt x="35" y="0"/>
                  </a:lnTo>
                  <a:lnTo>
                    <a:pt x="31" y="0"/>
                  </a:lnTo>
                  <a:lnTo>
                    <a:pt x="29" y="0"/>
                  </a:lnTo>
                  <a:lnTo>
                    <a:pt x="27" y="0"/>
                  </a:lnTo>
                  <a:lnTo>
                    <a:pt x="21" y="2"/>
                  </a:lnTo>
                  <a:lnTo>
                    <a:pt x="15"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4" name="Freeform 632"/>
            <p:cNvSpPr/>
            <p:nvPr/>
          </p:nvSpPr>
          <p:spPr bwMode="auto">
            <a:xfrm>
              <a:off x="2499" y="2533"/>
              <a:ext cx="31" cy="2"/>
            </a:xfrm>
            <a:custGeom>
              <a:avLst/>
              <a:gdLst>
                <a:gd name="T0" fmla="*/ 0 w 31"/>
                <a:gd name="T1" fmla="*/ 2 h 2"/>
                <a:gd name="T2" fmla="*/ 8 w 31"/>
                <a:gd name="T3" fmla="*/ 2 h 2"/>
                <a:gd name="T4" fmla="*/ 15 w 31"/>
                <a:gd name="T5" fmla="*/ 2 h 2"/>
                <a:gd name="T6" fmla="*/ 21 w 31"/>
                <a:gd name="T7" fmla="*/ 2 h 2"/>
                <a:gd name="T8" fmla="*/ 27 w 31"/>
                <a:gd name="T9" fmla="*/ 0 h 2"/>
                <a:gd name="T10" fmla="*/ 29 w 31"/>
                <a:gd name="T11" fmla="*/ 0 h 2"/>
                <a:gd name="T12" fmla="*/ 31 w 31"/>
                <a:gd name="T13" fmla="*/ 0 h 2"/>
                <a:gd name="T14" fmla="*/ 27 w 31"/>
                <a:gd name="T15" fmla="*/ 0 h 2"/>
                <a:gd name="T16" fmla="*/ 27 w 31"/>
                <a:gd name="T17" fmla="*/ 0 h 2"/>
                <a:gd name="T18" fmla="*/ 23 w 31"/>
                <a:gd name="T19" fmla="*/ 0 h 2"/>
                <a:gd name="T20" fmla="*/ 19 w 31"/>
                <a:gd name="T21" fmla="*/ 2 h 2"/>
                <a:gd name="T22" fmla="*/ 13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1" y="2"/>
                  </a:lnTo>
                  <a:lnTo>
                    <a:pt x="27" y="0"/>
                  </a:lnTo>
                  <a:lnTo>
                    <a:pt x="29" y="0"/>
                  </a:lnTo>
                  <a:lnTo>
                    <a:pt x="31" y="0"/>
                  </a:lnTo>
                  <a:lnTo>
                    <a:pt x="27" y="0"/>
                  </a:lnTo>
                  <a:lnTo>
                    <a:pt x="23" y="0"/>
                  </a:lnTo>
                  <a:lnTo>
                    <a:pt x="19" y="2"/>
                  </a:lnTo>
                  <a:lnTo>
                    <a:pt x="13"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5" name="Freeform 633"/>
            <p:cNvSpPr/>
            <p:nvPr/>
          </p:nvSpPr>
          <p:spPr bwMode="auto">
            <a:xfrm>
              <a:off x="2499" y="2533"/>
              <a:ext cx="27" cy="2"/>
            </a:xfrm>
            <a:custGeom>
              <a:avLst/>
              <a:gdLst>
                <a:gd name="T0" fmla="*/ 0 w 27"/>
                <a:gd name="T1" fmla="*/ 2 h 2"/>
                <a:gd name="T2" fmla="*/ 7 w 27"/>
                <a:gd name="T3" fmla="*/ 2 h 2"/>
                <a:gd name="T4" fmla="*/ 13 w 27"/>
                <a:gd name="T5" fmla="*/ 2 h 2"/>
                <a:gd name="T6" fmla="*/ 19 w 27"/>
                <a:gd name="T7" fmla="*/ 2 h 2"/>
                <a:gd name="T8" fmla="*/ 23 w 27"/>
                <a:gd name="T9" fmla="*/ 0 h 2"/>
                <a:gd name="T10" fmla="*/ 27 w 27"/>
                <a:gd name="T11" fmla="*/ 0 h 2"/>
                <a:gd name="T12" fmla="*/ 27 w 27"/>
                <a:gd name="T13" fmla="*/ 0 h 2"/>
                <a:gd name="T14" fmla="*/ 23 w 27"/>
                <a:gd name="T15" fmla="*/ 0 h 2"/>
                <a:gd name="T16" fmla="*/ 21 w 27"/>
                <a:gd name="T17" fmla="*/ 0 h 2"/>
                <a:gd name="T18" fmla="*/ 19 w 27"/>
                <a:gd name="T19" fmla="*/ 0 h 2"/>
                <a:gd name="T20" fmla="*/ 13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3" y="2"/>
                  </a:lnTo>
                  <a:lnTo>
                    <a:pt x="19" y="2"/>
                  </a:lnTo>
                  <a:lnTo>
                    <a:pt x="23" y="0"/>
                  </a:lnTo>
                  <a:lnTo>
                    <a:pt x="27" y="0"/>
                  </a:lnTo>
                  <a:lnTo>
                    <a:pt x="23" y="0"/>
                  </a:lnTo>
                  <a:lnTo>
                    <a:pt x="21" y="0"/>
                  </a:lnTo>
                  <a:lnTo>
                    <a:pt x="19" y="0"/>
                  </a:lnTo>
                  <a:lnTo>
                    <a:pt x="13"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6" name="Freeform 634"/>
            <p:cNvSpPr/>
            <p:nvPr/>
          </p:nvSpPr>
          <p:spPr bwMode="auto">
            <a:xfrm>
              <a:off x="2499" y="2533"/>
              <a:ext cx="23" cy="2"/>
            </a:xfrm>
            <a:custGeom>
              <a:avLst/>
              <a:gdLst>
                <a:gd name="T0" fmla="*/ 0 w 23"/>
                <a:gd name="T1" fmla="*/ 2 h 2"/>
                <a:gd name="T2" fmla="*/ 7 w 23"/>
                <a:gd name="T3" fmla="*/ 2 h 2"/>
                <a:gd name="T4" fmla="*/ 13 w 23"/>
                <a:gd name="T5" fmla="*/ 2 h 2"/>
                <a:gd name="T6" fmla="*/ 19 w 23"/>
                <a:gd name="T7" fmla="*/ 0 h 2"/>
                <a:gd name="T8" fmla="*/ 21 w 23"/>
                <a:gd name="T9" fmla="*/ 0 h 2"/>
                <a:gd name="T10" fmla="*/ 23 w 23"/>
                <a:gd name="T11" fmla="*/ 0 h 2"/>
                <a:gd name="T12" fmla="*/ 19 w 23"/>
                <a:gd name="T13" fmla="*/ 0 h 2"/>
                <a:gd name="T14" fmla="*/ 19 w 23"/>
                <a:gd name="T15" fmla="*/ 0 h 2"/>
                <a:gd name="T16" fmla="*/ 16 w 23"/>
                <a:gd name="T17" fmla="*/ 0 h 2"/>
                <a:gd name="T18" fmla="*/ 11 w 23"/>
                <a:gd name="T19" fmla="*/ 2 h 2"/>
                <a:gd name="T20" fmla="*/ 5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3" y="2"/>
                  </a:lnTo>
                  <a:lnTo>
                    <a:pt x="19" y="0"/>
                  </a:lnTo>
                  <a:lnTo>
                    <a:pt x="21" y="0"/>
                  </a:lnTo>
                  <a:lnTo>
                    <a:pt x="23" y="0"/>
                  </a:lnTo>
                  <a:lnTo>
                    <a:pt x="19" y="0"/>
                  </a:lnTo>
                  <a:lnTo>
                    <a:pt x="16" y="0"/>
                  </a:lnTo>
                  <a:lnTo>
                    <a:pt x="11"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7" name="Freeform 635"/>
            <p:cNvSpPr/>
            <p:nvPr/>
          </p:nvSpPr>
          <p:spPr bwMode="auto">
            <a:xfrm>
              <a:off x="2499" y="2533"/>
              <a:ext cx="19" cy="2"/>
            </a:xfrm>
            <a:custGeom>
              <a:avLst/>
              <a:gdLst>
                <a:gd name="T0" fmla="*/ 0 w 19"/>
                <a:gd name="T1" fmla="*/ 2 h 2"/>
                <a:gd name="T2" fmla="*/ 5 w 19"/>
                <a:gd name="T3" fmla="*/ 2 h 2"/>
                <a:gd name="T4" fmla="*/ 11 w 19"/>
                <a:gd name="T5" fmla="*/ 2 h 2"/>
                <a:gd name="T6" fmla="*/ 16 w 19"/>
                <a:gd name="T7" fmla="*/ 0 h 2"/>
                <a:gd name="T8" fmla="*/ 19 w 19"/>
                <a:gd name="T9" fmla="*/ 0 h 2"/>
                <a:gd name="T10" fmla="*/ 19 w 19"/>
                <a:gd name="T11" fmla="*/ 0 h 2"/>
                <a:gd name="T12" fmla="*/ 15 w 19"/>
                <a:gd name="T13" fmla="*/ 0 h 2"/>
                <a:gd name="T14" fmla="*/ 15 w 19"/>
                <a:gd name="T15" fmla="*/ 0 h 2"/>
                <a:gd name="T16" fmla="*/ 11 w 19"/>
                <a:gd name="T17" fmla="*/ 0 h 2"/>
                <a:gd name="T18" fmla="*/ 5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5" y="2"/>
                  </a:lnTo>
                  <a:lnTo>
                    <a:pt x="11" y="2"/>
                  </a:lnTo>
                  <a:lnTo>
                    <a:pt x="16" y="0"/>
                  </a:lnTo>
                  <a:lnTo>
                    <a:pt x="19" y="0"/>
                  </a:lnTo>
                  <a:lnTo>
                    <a:pt x="15" y="0"/>
                  </a:lnTo>
                  <a:lnTo>
                    <a:pt x="11" y="0"/>
                  </a:lnTo>
                  <a:lnTo>
                    <a:pt x="5"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8" name="Freeform 636"/>
            <p:cNvSpPr/>
            <p:nvPr/>
          </p:nvSpPr>
          <p:spPr bwMode="auto">
            <a:xfrm>
              <a:off x="2499" y="2533"/>
              <a:ext cx="15" cy="1"/>
            </a:xfrm>
            <a:custGeom>
              <a:avLst/>
              <a:gdLst>
                <a:gd name="T0" fmla="*/ 0 w 15"/>
                <a:gd name="T1" fmla="*/ 0 h 1"/>
                <a:gd name="T2" fmla="*/ 5 w 15"/>
                <a:gd name="T3" fmla="*/ 0 h 1"/>
                <a:gd name="T4" fmla="*/ 11 w 15"/>
                <a:gd name="T5" fmla="*/ 0 h 1"/>
                <a:gd name="T6" fmla="*/ 15 w 15"/>
                <a:gd name="T7" fmla="*/ 0 h 1"/>
                <a:gd name="T8" fmla="*/ 15 w 15"/>
                <a:gd name="T9" fmla="*/ 0 h 1"/>
                <a:gd name="T10" fmla="*/ 12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5" y="0"/>
                  </a:lnTo>
                  <a:lnTo>
                    <a:pt x="11" y="0"/>
                  </a:lnTo>
                  <a:lnTo>
                    <a:pt x="15"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59" name="Freeform 637"/>
            <p:cNvSpPr/>
            <p:nvPr/>
          </p:nvSpPr>
          <p:spPr bwMode="auto">
            <a:xfrm>
              <a:off x="2499" y="2533"/>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0" name="Freeform 638"/>
            <p:cNvSpPr/>
            <p:nvPr/>
          </p:nvSpPr>
          <p:spPr bwMode="auto">
            <a:xfrm>
              <a:off x="2499" y="2533"/>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1" name="Freeform 639"/>
            <p:cNvSpPr/>
            <p:nvPr/>
          </p:nvSpPr>
          <p:spPr bwMode="auto">
            <a:xfrm>
              <a:off x="2499" y="253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2" name="Freeform 640"/>
            <p:cNvSpPr/>
            <p:nvPr/>
          </p:nvSpPr>
          <p:spPr bwMode="auto">
            <a:xfrm>
              <a:off x="2499" y="2533"/>
              <a:ext cx="69" cy="6"/>
            </a:xfrm>
            <a:custGeom>
              <a:avLst/>
              <a:gdLst>
                <a:gd name="T0" fmla="*/ 69 w 69"/>
                <a:gd name="T1" fmla="*/ 0 h 6"/>
                <a:gd name="T2" fmla="*/ 0 w 69"/>
                <a:gd name="T3" fmla="*/ 0 h 6"/>
                <a:gd name="T4" fmla="*/ 1 w 69"/>
                <a:gd name="T5" fmla="*/ 2 h 6"/>
                <a:gd name="T6" fmla="*/ 8 w 69"/>
                <a:gd name="T7" fmla="*/ 4 h 6"/>
                <a:gd name="T8" fmla="*/ 16 w 69"/>
                <a:gd name="T9" fmla="*/ 6 h 6"/>
                <a:gd name="T10" fmla="*/ 28 w 69"/>
                <a:gd name="T11" fmla="*/ 6 h 6"/>
                <a:gd name="T12" fmla="*/ 40 w 69"/>
                <a:gd name="T13" fmla="*/ 6 h 6"/>
                <a:gd name="T14" fmla="*/ 52 w 69"/>
                <a:gd name="T15" fmla="*/ 6 h 6"/>
                <a:gd name="T16" fmla="*/ 61 w 69"/>
                <a:gd name="T17" fmla="*/ 4 h 6"/>
                <a:gd name="T18" fmla="*/ 68 w 69"/>
                <a:gd name="T19" fmla="*/ 2 h 6"/>
                <a:gd name="T20" fmla="*/ 69 w 69"/>
                <a:gd name="T21" fmla="*/ 0 h 6"/>
                <a:gd name="T22" fmla="*/ 69 w 69"/>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69" y="0"/>
                  </a:moveTo>
                  <a:lnTo>
                    <a:pt x="0" y="0"/>
                  </a:lnTo>
                  <a:lnTo>
                    <a:pt x="1" y="2"/>
                  </a:lnTo>
                  <a:lnTo>
                    <a:pt x="8" y="4"/>
                  </a:lnTo>
                  <a:lnTo>
                    <a:pt x="16" y="6"/>
                  </a:lnTo>
                  <a:lnTo>
                    <a:pt x="28" y="6"/>
                  </a:lnTo>
                  <a:lnTo>
                    <a:pt x="40" y="6"/>
                  </a:lnTo>
                  <a:lnTo>
                    <a:pt x="52" y="6"/>
                  </a:lnTo>
                  <a:lnTo>
                    <a:pt x="61" y="4"/>
                  </a:lnTo>
                  <a:lnTo>
                    <a:pt x="68"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3" name="Freeform 641"/>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9 w 69"/>
                <a:gd name="T21" fmla="*/ 6 h 6"/>
                <a:gd name="T22" fmla="*/ 0 w 69"/>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0" y="6"/>
                  </a:moveTo>
                  <a:lnTo>
                    <a:pt x="12" y="6"/>
                  </a:lnTo>
                  <a:lnTo>
                    <a:pt x="24" y="6"/>
                  </a:lnTo>
                  <a:lnTo>
                    <a:pt x="35" y="6"/>
                  </a:lnTo>
                  <a:lnTo>
                    <a:pt x="45" y="4"/>
                  </a:lnTo>
                  <a:lnTo>
                    <a:pt x="53" y="4"/>
                  </a:lnTo>
                  <a:lnTo>
                    <a:pt x="60" y="4"/>
                  </a:lnTo>
                  <a:lnTo>
                    <a:pt x="65" y="2"/>
                  </a:lnTo>
                  <a:lnTo>
                    <a:pt x="69" y="0"/>
                  </a:lnTo>
                  <a:lnTo>
                    <a:pt x="69"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4" name="Freeform 642"/>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6 w 69"/>
                <a:gd name="T21" fmla="*/ 0 h 6"/>
                <a:gd name="T22" fmla="*/ 65 w 69"/>
                <a:gd name="T23" fmla="*/ 0 h 6"/>
                <a:gd name="T24" fmla="*/ 61 w 69"/>
                <a:gd name="T25" fmla="*/ 2 h 6"/>
                <a:gd name="T26" fmla="*/ 54 w 69"/>
                <a:gd name="T27" fmla="*/ 4 h 6"/>
                <a:gd name="T28" fmla="*/ 46 w 69"/>
                <a:gd name="T29" fmla="*/ 4 h 6"/>
                <a:gd name="T30" fmla="*/ 36 w 69"/>
                <a:gd name="T31" fmla="*/ 6 h 6"/>
                <a:gd name="T32" fmla="*/ 25 w 69"/>
                <a:gd name="T33" fmla="*/ 6 h 6"/>
                <a:gd name="T34" fmla="*/ 12 w 69"/>
                <a:gd name="T35" fmla="*/ 6 h 6"/>
                <a:gd name="T36" fmla="*/ 0 w 69"/>
                <a:gd name="T37" fmla="*/ 6 h 6"/>
                <a:gd name="T38" fmla="*/ 0 w 69"/>
                <a:gd name="T39" fmla="*/ 6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6"/>
                <a:gd name="T62" fmla="*/ 69 w 69"/>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6">
                  <a:moveTo>
                    <a:pt x="0" y="6"/>
                  </a:moveTo>
                  <a:lnTo>
                    <a:pt x="12" y="6"/>
                  </a:lnTo>
                  <a:lnTo>
                    <a:pt x="24" y="6"/>
                  </a:lnTo>
                  <a:lnTo>
                    <a:pt x="35" y="6"/>
                  </a:lnTo>
                  <a:lnTo>
                    <a:pt x="45" y="4"/>
                  </a:lnTo>
                  <a:lnTo>
                    <a:pt x="53" y="4"/>
                  </a:lnTo>
                  <a:lnTo>
                    <a:pt x="60" y="4"/>
                  </a:lnTo>
                  <a:lnTo>
                    <a:pt x="65" y="2"/>
                  </a:lnTo>
                  <a:lnTo>
                    <a:pt x="69" y="0"/>
                  </a:lnTo>
                  <a:lnTo>
                    <a:pt x="66" y="0"/>
                  </a:lnTo>
                  <a:lnTo>
                    <a:pt x="65" y="0"/>
                  </a:lnTo>
                  <a:lnTo>
                    <a:pt x="61" y="2"/>
                  </a:lnTo>
                  <a:lnTo>
                    <a:pt x="54" y="4"/>
                  </a:lnTo>
                  <a:lnTo>
                    <a:pt x="46" y="4"/>
                  </a:lnTo>
                  <a:lnTo>
                    <a:pt x="36" y="6"/>
                  </a:lnTo>
                  <a:lnTo>
                    <a:pt x="25" y="6"/>
                  </a:lnTo>
                  <a:lnTo>
                    <a:pt x="12"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5" name="Freeform 643"/>
            <p:cNvSpPr/>
            <p:nvPr/>
          </p:nvSpPr>
          <p:spPr bwMode="auto">
            <a:xfrm>
              <a:off x="2499" y="2533"/>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0 h 6"/>
                <a:gd name="T16" fmla="*/ 66 w 66"/>
                <a:gd name="T17" fmla="*/ 0 h 6"/>
                <a:gd name="T18" fmla="*/ 62 w 66"/>
                <a:gd name="T19" fmla="*/ 0 h 6"/>
                <a:gd name="T20" fmla="*/ 61 w 66"/>
                <a:gd name="T21" fmla="*/ 0 h 6"/>
                <a:gd name="T22" fmla="*/ 57 w 66"/>
                <a:gd name="T23" fmla="*/ 2 h 6"/>
                <a:gd name="T24" fmla="*/ 52 w 66"/>
                <a:gd name="T25" fmla="*/ 2 h 6"/>
                <a:gd name="T26" fmla="*/ 44 w 66"/>
                <a:gd name="T27" fmla="*/ 4 h 6"/>
                <a:gd name="T28" fmla="*/ 35 w 66"/>
                <a:gd name="T29" fmla="*/ 4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0"/>
                  </a:lnTo>
                  <a:lnTo>
                    <a:pt x="66" y="0"/>
                  </a:lnTo>
                  <a:lnTo>
                    <a:pt x="62" y="0"/>
                  </a:lnTo>
                  <a:lnTo>
                    <a:pt x="61" y="0"/>
                  </a:lnTo>
                  <a:lnTo>
                    <a:pt x="57" y="2"/>
                  </a:lnTo>
                  <a:lnTo>
                    <a:pt x="52" y="2"/>
                  </a:lnTo>
                  <a:lnTo>
                    <a:pt x="44" y="4"/>
                  </a:lnTo>
                  <a:lnTo>
                    <a:pt x="35" y="4"/>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6" name="Freeform 644"/>
            <p:cNvSpPr/>
            <p:nvPr/>
          </p:nvSpPr>
          <p:spPr bwMode="auto">
            <a:xfrm>
              <a:off x="2499" y="2533"/>
              <a:ext cx="62" cy="6"/>
            </a:xfrm>
            <a:custGeom>
              <a:avLst/>
              <a:gdLst>
                <a:gd name="T0" fmla="*/ 0 w 62"/>
                <a:gd name="T1" fmla="*/ 6 h 6"/>
                <a:gd name="T2" fmla="*/ 12 w 62"/>
                <a:gd name="T3" fmla="*/ 6 h 6"/>
                <a:gd name="T4" fmla="*/ 24 w 62"/>
                <a:gd name="T5" fmla="*/ 6 h 6"/>
                <a:gd name="T6" fmla="*/ 35 w 62"/>
                <a:gd name="T7" fmla="*/ 4 h 6"/>
                <a:gd name="T8" fmla="*/ 44 w 62"/>
                <a:gd name="T9" fmla="*/ 4 h 6"/>
                <a:gd name="T10" fmla="*/ 52 w 62"/>
                <a:gd name="T11" fmla="*/ 2 h 6"/>
                <a:gd name="T12" fmla="*/ 57 w 62"/>
                <a:gd name="T13" fmla="*/ 2 h 6"/>
                <a:gd name="T14" fmla="*/ 61 w 62"/>
                <a:gd name="T15" fmla="*/ 0 h 6"/>
                <a:gd name="T16" fmla="*/ 62 w 62"/>
                <a:gd name="T17" fmla="*/ 0 h 6"/>
                <a:gd name="T18" fmla="*/ 58 w 62"/>
                <a:gd name="T19" fmla="*/ 0 h 6"/>
                <a:gd name="T20" fmla="*/ 57 w 62"/>
                <a:gd name="T21" fmla="*/ 0 h 6"/>
                <a:gd name="T22" fmla="*/ 53 w 62"/>
                <a:gd name="T23" fmla="*/ 2 h 6"/>
                <a:gd name="T24" fmla="*/ 48 w 62"/>
                <a:gd name="T25" fmla="*/ 2 h 6"/>
                <a:gd name="T26" fmla="*/ 41 w 62"/>
                <a:gd name="T27" fmla="*/ 4 h 6"/>
                <a:gd name="T28" fmla="*/ 32 w 62"/>
                <a:gd name="T29" fmla="*/ 4 h 6"/>
                <a:gd name="T30" fmla="*/ 23 w 62"/>
                <a:gd name="T31" fmla="*/ 4 h 6"/>
                <a:gd name="T32" fmla="*/ 11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5" y="4"/>
                  </a:lnTo>
                  <a:lnTo>
                    <a:pt x="44" y="4"/>
                  </a:lnTo>
                  <a:lnTo>
                    <a:pt x="52" y="2"/>
                  </a:lnTo>
                  <a:lnTo>
                    <a:pt x="57" y="2"/>
                  </a:lnTo>
                  <a:lnTo>
                    <a:pt x="61" y="0"/>
                  </a:lnTo>
                  <a:lnTo>
                    <a:pt x="62" y="0"/>
                  </a:lnTo>
                  <a:lnTo>
                    <a:pt x="58" y="0"/>
                  </a:lnTo>
                  <a:lnTo>
                    <a:pt x="57" y="0"/>
                  </a:lnTo>
                  <a:lnTo>
                    <a:pt x="53" y="2"/>
                  </a:lnTo>
                  <a:lnTo>
                    <a:pt x="48" y="2"/>
                  </a:lnTo>
                  <a:lnTo>
                    <a:pt x="41" y="4"/>
                  </a:lnTo>
                  <a:lnTo>
                    <a:pt x="32" y="4"/>
                  </a:lnTo>
                  <a:lnTo>
                    <a:pt x="23" y="4"/>
                  </a:lnTo>
                  <a:lnTo>
                    <a:pt x="11"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7" name="Freeform 645"/>
            <p:cNvSpPr/>
            <p:nvPr/>
          </p:nvSpPr>
          <p:spPr bwMode="auto">
            <a:xfrm>
              <a:off x="2499" y="2533"/>
              <a:ext cx="58" cy="6"/>
            </a:xfrm>
            <a:custGeom>
              <a:avLst/>
              <a:gdLst>
                <a:gd name="T0" fmla="*/ 0 w 58"/>
                <a:gd name="T1" fmla="*/ 6 h 6"/>
                <a:gd name="T2" fmla="*/ 11 w 58"/>
                <a:gd name="T3" fmla="*/ 6 h 6"/>
                <a:gd name="T4" fmla="*/ 23 w 58"/>
                <a:gd name="T5" fmla="*/ 4 h 6"/>
                <a:gd name="T6" fmla="*/ 32 w 58"/>
                <a:gd name="T7" fmla="*/ 4 h 6"/>
                <a:gd name="T8" fmla="*/ 41 w 58"/>
                <a:gd name="T9" fmla="*/ 4 h 6"/>
                <a:gd name="T10" fmla="*/ 48 w 58"/>
                <a:gd name="T11" fmla="*/ 2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9 w 58"/>
                <a:gd name="T27" fmla="*/ 4 h 6"/>
                <a:gd name="T28" fmla="*/ 31 w 58"/>
                <a:gd name="T29" fmla="*/ 4 h 6"/>
                <a:gd name="T30" fmla="*/ 20 w 58"/>
                <a:gd name="T31" fmla="*/ 4 h 6"/>
                <a:gd name="T32" fmla="*/ 11 w 58"/>
                <a:gd name="T33" fmla="*/ 4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1" y="6"/>
                  </a:lnTo>
                  <a:lnTo>
                    <a:pt x="23" y="4"/>
                  </a:lnTo>
                  <a:lnTo>
                    <a:pt x="32" y="4"/>
                  </a:lnTo>
                  <a:lnTo>
                    <a:pt x="41" y="4"/>
                  </a:lnTo>
                  <a:lnTo>
                    <a:pt x="48" y="2"/>
                  </a:lnTo>
                  <a:lnTo>
                    <a:pt x="53" y="2"/>
                  </a:lnTo>
                  <a:lnTo>
                    <a:pt x="57" y="0"/>
                  </a:lnTo>
                  <a:lnTo>
                    <a:pt x="58" y="0"/>
                  </a:lnTo>
                  <a:lnTo>
                    <a:pt x="54" y="0"/>
                  </a:lnTo>
                  <a:lnTo>
                    <a:pt x="53" y="0"/>
                  </a:lnTo>
                  <a:lnTo>
                    <a:pt x="50" y="2"/>
                  </a:lnTo>
                  <a:lnTo>
                    <a:pt x="45" y="2"/>
                  </a:lnTo>
                  <a:lnTo>
                    <a:pt x="39" y="4"/>
                  </a:lnTo>
                  <a:lnTo>
                    <a:pt x="31" y="4"/>
                  </a:lnTo>
                  <a:lnTo>
                    <a:pt x="20"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8" name="Freeform 646"/>
            <p:cNvSpPr/>
            <p:nvPr/>
          </p:nvSpPr>
          <p:spPr bwMode="auto">
            <a:xfrm>
              <a:off x="2499" y="2533"/>
              <a:ext cx="54" cy="6"/>
            </a:xfrm>
            <a:custGeom>
              <a:avLst/>
              <a:gdLst>
                <a:gd name="T0" fmla="*/ 0 w 54"/>
                <a:gd name="T1" fmla="*/ 6 h 6"/>
                <a:gd name="T2" fmla="*/ 11 w 54"/>
                <a:gd name="T3" fmla="*/ 4 h 6"/>
                <a:gd name="T4" fmla="*/ 20 w 54"/>
                <a:gd name="T5" fmla="*/ 4 h 6"/>
                <a:gd name="T6" fmla="*/ 31 w 54"/>
                <a:gd name="T7" fmla="*/ 4 h 6"/>
                <a:gd name="T8" fmla="*/ 39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2 h 6"/>
                <a:gd name="T26" fmla="*/ 31 w 54"/>
                <a:gd name="T27" fmla="*/ 4 h 6"/>
                <a:gd name="T28" fmla="*/ 21 w 54"/>
                <a:gd name="T29" fmla="*/ 4 h 6"/>
                <a:gd name="T30" fmla="*/ 11 w 54"/>
                <a:gd name="T31" fmla="*/ 4 h 6"/>
                <a:gd name="T32" fmla="*/ 0 w 54"/>
                <a:gd name="T33" fmla="*/ 4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0" y="4"/>
                  </a:lnTo>
                  <a:lnTo>
                    <a:pt x="31" y="4"/>
                  </a:lnTo>
                  <a:lnTo>
                    <a:pt x="39" y="4"/>
                  </a:lnTo>
                  <a:lnTo>
                    <a:pt x="45" y="2"/>
                  </a:lnTo>
                  <a:lnTo>
                    <a:pt x="50" y="2"/>
                  </a:lnTo>
                  <a:lnTo>
                    <a:pt x="53" y="0"/>
                  </a:lnTo>
                  <a:lnTo>
                    <a:pt x="54" y="0"/>
                  </a:lnTo>
                  <a:lnTo>
                    <a:pt x="50" y="0"/>
                  </a:lnTo>
                  <a:lnTo>
                    <a:pt x="49" y="0"/>
                  </a:lnTo>
                  <a:lnTo>
                    <a:pt x="45" y="2"/>
                  </a:lnTo>
                  <a:lnTo>
                    <a:pt x="40" y="2"/>
                  </a:lnTo>
                  <a:lnTo>
                    <a:pt x="31" y="4"/>
                  </a:lnTo>
                  <a:lnTo>
                    <a:pt x="21" y="4"/>
                  </a:lnTo>
                  <a:lnTo>
                    <a:pt x="11"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69" name="Freeform 647"/>
            <p:cNvSpPr/>
            <p:nvPr/>
          </p:nvSpPr>
          <p:spPr bwMode="auto">
            <a:xfrm>
              <a:off x="2499" y="2533"/>
              <a:ext cx="50" cy="4"/>
            </a:xfrm>
            <a:custGeom>
              <a:avLst/>
              <a:gdLst>
                <a:gd name="T0" fmla="*/ 0 w 50"/>
                <a:gd name="T1" fmla="*/ 4 h 4"/>
                <a:gd name="T2" fmla="*/ 11 w 50"/>
                <a:gd name="T3" fmla="*/ 4 h 4"/>
                <a:gd name="T4" fmla="*/ 21 w 50"/>
                <a:gd name="T5" fmla="*/ 4 h 4"/>
                <a:gd name="T6" fmla="*/ 31 w 50"/>
                <a:gd name="T7" fmla="*/ 4 h 4"/>
                <a:gd name="T8" fmla="*/ 40 w 50"/>
                <a:gd name="T9" fmla="*/ 2 h 4"/>
                <a:gd name="T10" fmla="*/ 45 w 50"/>
                <a:gd name="T11" fmla="*/ 2 h 4"/>
                <a:gd name="T12" fmla="*/ 49 w 50"/>
                <a:gd name="T13" fmla="*/ 0 h 4"/>
                <a:gd name="T14" fmla="*/ 50 w 50"/>
                <a:gd name="T15" fmla="*/ 0 h 4"/>
                <a:gd name="T16" fmla="*/ 46 w 50"/>
                <a:gd name="T17" fmla="*/ 0 h 4"/>
                <a:gd name="T18" fmla="*/ 45 w 50"/>
                <a:gd name="T19" fmla="*/ 0 h 4"/>
                <a:gd name="T20" fmla="*/ 41 w 50"/>
                <a:gd name="T21" fmla="*/ 2 h 4"/>
                <a:gd name="T22" fmla="*/ 36 w 50"/>
                <a:gd name="T23" fmla="*/ 2 h 4"/>
                <a:gd name="T24" fmla="*/ 29 w 50"/>
                <a:gd name="T25" fmla="*/ 4 h 4"/>
                <a:gd name="T26" fmla="*/ 20 w 50"/>
                <a:gd name="T27" fmla="*/ 4 h 4"/>
                <a:gd name="T28" fmla="*/ 11 w 50"/>
                <a:gd name="T29" fmla="*/ 4 h 4"/>
                <a:gd name="T30" fmla="*/ 0 w 50"/>
                <a:gd name="T31" fmla="*/ 4 h 4"/>
                <a:gd name="T32" fmla="*/ 0 w 50"/>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1" y="4"/>
                  </a:lnTo>
                  <a:lnTo>
                    <a:pt x="21" y="4"/>
                  </a:lnTo>
                  <a:lnTo>
                    <a:pt x="31" y="4"/>
                  </a:lnTo>
                  <a:lnTo>
                    <a:pt x="40" y="2"/>
                  </a:lnTo>
                  <a:lnTo>
                    <a:pt x="45" y="2"/>
                  </a:lnTo>
                  <a:lnTo>
                    <a:pt x="49" y="0"/>
                  </a:lnTo>
                  <a:lnTo>
                    <a:pt x="50" y="0"/>
                  </a:lnTo>
                  <a:lnTo>
                    <a:pt x="46" y="0"/>
                  </a:lnTo>
                  <a:lnTo>
                    <a:pt x="45" y="0"/>
                  </a:lnTo>
                  <a:lnTo>
                    <a:pt x="41" y="2"/>
                  </a:lnTo>
                  <a:lnTo>
                    <a:pt x="36" y="2"/>
                  </a:lnTo>
                  <a:lnTo>
                    <a:pt x="29" y="4"/>
                  </a:lnTo>
                  <a:lnTo>
                    <a:pt x="20"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0" name="Freeform 648"/>
            <p:cNvSpPr/>
            <p:nvPr/>
          </p:nvSpPr>
          <p:spPr bwMode="auto">
            <a:xfrm>
              <a:off x="2499" y="2533"/>
              <a:ext cx="46" cy="4"/>
            </a:xfrm>
            <a:custGeom>
              <a:avLst/>
              <a:gdLst>
                <a:gd name="T0" fmla="*/ 0 w 46"/>
                <a:gd name="T1" fmla="*/ 4 h 4"/>
                <a:gd name="T2" fmla="*/ 11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3 w 46"/>
                <a:gd name="T17" fmla="*/ 0 h 4"/>
                <a:gd name="T18" fmla="*/ 41 w 46"/>
                <a:gd name="T19" fmla="*/ 0 h 4"/>
                <a:gd name="T20" fmla="*/ 39 w 46"/>
                <a:gd name="T21" fmla="*/ 2 h 4"/>
                <a:gd name="T22" fmla="*/ 33 w 46"/>
                <a:gd name="T23" fmla="*/ 2 h 4"/>
                <a:gd name="T24" fmla="*/ 27 w 46"/>
                <a:gd name="T25" fmla="*/ 2 h 4"/>
                <a:gd name="T26" fmla="*/ 19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1" y="4"/>
                  </a:lnTo>
                  <a:lnTo>
                    <a:pt x="20" y="4"/>
                  </a:lnTo>
                  <a:lnTo>
                    <a:pt x="29" y="4"/>
                  </a:lnTo>
                  <a:lnTo>
                    <a:pt x="36" y="2"/>
                  </a:lnTo>
                  <a:lnTo>
                    <a:pt x="41" y="2"/>
                  </a:lnTo>
                  <a:lnTo>
                    <a:pt x="45" y="0"/>
                  </a:lnTo>
                  <a:lnTo>
                    <a:pt x="46" y="0"/>
                  </a:lnTo>
                  <a:lnTo>
                    <a:pt x="43" y="0"/>
                  </a:lnTo>
                  <a:lnTo>
                    <a:pt x="41" y="0"/>
                  </a:lnTo>
                  <a:lnTo>
                    <a:pt x="39" y="2"/>
                  </a:lnTo>
                  <a:lnTo>
                    <a:pt x="33" y="2"/>
                  </a:lnTo>
                  <a:lnTo>
                    <a:pt x="27" y="2"/>
                  </a:lnTo>
                  <a:lnTo>
                    <a:pt x="19"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1" name="Freeform 649"/>
            <p:cNvSpPr/>
            <p:nvPr/>
          </p:nvSpPr>
          <p:spPr bwMode="auto">
            <a:xfrm>
              <a:off x="2499" y="2533"/>
              <a:ext cx="43" cy="4"/>
            </a:xfrm>
            <a:custGeom>
              <a:avLst/>
              <a:gdLst>
                <a:gd name="T0" fmla="*/ 0 w 43"/>
                <a:gd name="T1" fmla="*/ 4 h 4"/>
                <a:gd name="T2" fmla="*/ 9 w 43"/>
                <a:gd name="T3" fmla="*/ 4 h 4"/>
                <a:gd name="T4" fmla="*/ 19 w 43"/>
                <a:gd name="T5" fmla="*/ 4 h 4"/>
                <a:gd name="T6" fmla="*/ 27 w 43"/>
                <a:gd name="T7" fmla="*/ 2 h 4"/>
                <a:gd name="T8" fmla="*/ 33 w 43"/>
                <a:gd name="T9" fmla="*/ 2 h 4"/>
                <a:gd name="T10" fmla="*/ 39 w 43"/>
                <a:gd name="T11" fmla="*/ 2 h 4"/>
                <a:gd name="T12" fmla="*/ 41 w 43"/>
                <a:gd name="T13" fmla="*/ 0 h 4"/>
                <a:gd name="T14" fmla="*/ 43 w 43"/>
                <a:gd name="T15" fmla="*/ 0 h 4"/>
                <a:gd name="T16" fmla="*/ 39 w 43"/>
                <a:gd name="T17" fmla="*/ 0 h 4"/>
                <a:gd name="T18" fmla="*/ 37 w 43"/>
                <a:gd name="T19" fmla="*/ 0 h 4"/>
                <a:gd name="T20" fmla="*/ 33 w 43"/>
                <a:gd name="T21" fmla="*/ 2 h 4"/>
                <a:gd name="T22" fmla="*/ 27 w 43"/>
                <a:gd name="T23" fmla="*/ 2 h 4"/>
                <a:gd name="T24" fmla="*/ 19 w 43"/>
                <a:gd name="T25" fmla="*/ 2 h 4"/>
                <a:gd name="T26" fmla="*/ 9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9" y="4"/>
                  </a:lnTo>
                  <a:lnTo>
                    <a:pt x="19" y="4"/>
                  </a:lnTo>
                  <a:lnTo>
                    <a:pt x="27" y="2"/>
                  </a:lnTo>
                  <a:lnTo>
                    <a:pt x="33" y="2"/>
                  </a:lnTo>
                  <a:lnTo>
                    <a:pt x="39" y="2"/>
                  </a:lnTo>
                  <a:lnTo>
                    <a:pt x="41" y="0"/>
                  </a:lnTo>
                  <a:lnTo>
                    <a:pt x="43" y="0"/>
                  </a:lnTo>
                  <a:lnTo>
                    <a:pt x="39" y="0"/>
                  </a:lnTo>
                  <a:lnTo>
                    <a:pt x="37" y="0"/>
                  </a:lnTo>
                  <a:lnTo>
                    <a:pt x="33" y="2"/>
                  </a:lnTo>
                  <a:lnTo>
                    <a:pt x="27" y="2"/>
                  </a:lnTo>
                  <a:lnTo>
                    <a:pt x="19" y="2"/>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2" name="Freeform 650"/>
            <p:cNvSpPr/>
            <p:nvPr/>
          </p:nvSpPr>
          <p:spPr bwMode="auto">
            <a:xfrm>
              <a:off x="2499" y="2533"/>
              <a:ext cx="39" cy="4"/>
            </a:xfrm>
            <a:custGeom>
              <a:avLst/>
              <a:gdLst>
                <a:gd name="T0" fmla="*/ 0 w 39"/>
                <a:gd name="T1" fmla="*/ 4 h 4"/>
                <a:gd name="T2" fmla="*/ 9 w 39"/>
                <a:gd name="T3" fmla="*/ 4 h 4"/>
                <a:gd name="T4" fmla="*/ 19 w 39"/>
                <a:gd name="T5" fmla="*/ 2 h 4"/>
                <a:gd name="T6" fmla="*/ 27 w 39"/>
                <a:gd name="T7" fmla="*/ 2 h 4"/>
                <a:gd name="T8" fmla="*/ 33 w 39"/>
                <a:gd name="T9" fmla="*/ 2 h 4"/>
                <a:gd name="T10" fmla="*/ 37 w 39"/>
                <a:gd name="T11" fmla="*/ 0 h 4"/>
                <a:gd name="T12" fmla="*/ 39 w 39"/>
                <a:gd name="T13" fmla="*/ 0 h 4"/>
                <a:gd name="T14" fmla="*/ 35 w 39"/>
                <a:gd name="T15" fmla="*/ 0 h 4"/>
                <a:gd name="T16" fmla="*/ 33 w 39"/>
                <a:gd name="T17" fmla="*/ 0 h 4"/>
                <a:gd name="T18" fmla="*/ 31 w 39"/>
                <a:gd name="T19" fmla="*/ 2 h 4"/>
                <a:gd name="T20" fmla="*/ 24 w 39"/>
                <a:gd name="T21" fmla="*/ 2 h 4"/>
                <a:gd name="T22" fmla="*/ 17 w 39"/>
                <a:gd name="T23" fmla="*/ 2 h 4"/>
                <a:gd name="T24" fmla="*/ 9 w 39"/>
                <a:gd name="T25" fmla="*/ 2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9" y="4"/>
                  </a:lnTo>
                  <a:lnTo>
                    <a:pt x="19" y="2"/>
                  </a:lnTo>
                  <a:lnTo>
                    <a:pt x="27" y="2"/>
                  </a:lnTo>
                  <a:lnTo>
                    <a:pt x="33" y="2"/>
                  </a:lnTo>
                  <a:lnTo>
                    <a:pt x="37" y="0"/>
                  </a:lnTo>
                  <a:lnTo>
                    <a:pt x="39" y="0"/>
                  </a:lnTo>
                  <a:lnTo>
                    <a:pt x="35" y="0"/>
                  </a:lnTo>
                  <a:lnTo>
                    <a:pt x="33" y="0"/>
                  </a:lnTo>
                  <a:lnTo>
                    <a:pt x="31" y="2"/>
                  </a:lnTo>
                  <a:lnTo>
                    <a:pt x="24" y="2"/>
                  </a:lnTo>
                  <a:lnTo>
                    <a:pt x="17"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3" name="Freeform 651"/>
            <p:cNvSpPr/>
            <p:nvPr/>
          </p:nvSpPr>
          <p:spPr bwMode="auto">
            <a:xfrm>
              <a:off x="2499" y="2533"/>
              <a:ext cx="35" cy="4"/>
            </a:xfrm>
            <a:custGeom>
              <a:avLst/>
              <a:gdLst>
                <a:gd name="T0" fmla="*/ 0 w 35"/>
                <a:gd name="T1" fmla="*/ 4 h 4"/>
                <a:gd name="T2" fmla="*/ 9 w 35"/>
                <a:gd name="T3" fmla="*/ 2 h 4"/>
                <a:gd name="T4" fmla="*/ 17 w 35"/>
                <a:gd name="T5" fmla="*/ 2 h 4"/>
                <a:gd name="T6" fmla="*/ 24 w 35"/>
                <a:gd name="T7" fmla="*/ 2 h 4"/>
                <a:gd name="T8" fmla="*/ 31 w 35"/>
                <a:gd name="T9" fmla="*/ 2 h 4"/>
                <a:gd name="T10" fmla="*/ 33 w 35"/>
                <a:gd name="T11" fmla="*/ 0 h 4"/>
                <a:gd name="T12" fmla="*/ 35 w 35"/>
                <a:gd name="T13" fmla="*/ 0 h 4"/>
                <a:gd name="T14" fmla="*/ 31 w 35"/>
                <a:gd name="T15" fmla="*/ 0 h 4"/>
                <a:gd name="T16" fmla="*/ 29 w 35"/>
                <a:gd name="T17" fmla="*/ 0 h 4"/>
                <a:gd name="T18" fmla="*/ 27 w 35"/>
                <a:gd name="T19" fmla="*/ 0 h 4"/>
                <a:gd name="T20" fmla="*/ 21 w 35"/>
                <a:gd name="T21" fmla="*/ 2 h 4"/>
                <a:gd name="T22" fmla="*/ 15 w 35"/>
                <a:gd name="T23" fmla="*/ 2 h 4"/>
                <a:gd name="T24" fmla="*/ 8 w 35"/>
                <a:gd name="T25" fmla="*/ 2 h 4"/>
                <a:gd name="T26" fmla="*/ 0 w 35"/>
                <a:gd name="T27" fmla="*/ 2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9" y="2"/>
                  </a:lnTo>
                  <a:lnTo>
                    <a:pt x="17" y="2"/>
                  </a:lnTo>
                  <a:lnTo>
                    <a:pt x="24" y="2"/>
                  </a:lnTo>
                  <a:lnTo>
                    <a:pt x="31" y="2"/>
                  </a:lnTo>
                  <a:lnTo>
                    <a:pt x="33" y="0"/>
                  </a:lnTo>
                  <a:lnTo>
                    <a:pt x="35" y="0"/>
                  </a:lnTo>
                  <a:lnTo>
                    <a:pt x="31" y="0"/>
                  </a:lnTo>
                  <a:lnTo>
                    <a:pt x="29" y="0"/>
                  </a:lnTo>
                  <a:lnTo>
                    <a:pt x="27" y="0"/>
                  </a:lnTo>
                  <a:lnTo>
                    <a:pt x="21" y="2"/>
                  </a:lnTo>
                  <a:lnTo>
                    <a:pt x="15"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4" name="Freeform 652"/>
            <p:cNvSpPr/>
            <p:nvPr/>
          </p:nvSpPr>
          <p:spPr bwMode="auto">
            <a:xfrm>
              <a:off x="2499" y="2533"/>
              <a:ext cx="31" cy="2"/>
            </a:xfrm>
            <a:custGeom>
              <a:avLst/>
              <a:gdLst>
                <a:gd name="T0" fmla="*/ 0 w 31"/>
                <a:gd name="T1" fmla="*/ 2 h 2"/>
                <a:gd name="T2" fmla="*/ 8 w 31"/>
                <a:gd name="T3" fmla="*/ 2 h 2"/>
                <a:gd name="T4" fmla="*/ 15 w 31"/>
                <a:gd name="T5" fmla="*/ 2 h 2"/>
                <a:gd name="T6" fmla="*/ 21 w 31"/>
                <a:gd name="T7" fmla="*/ 2 h 2"/>
                <a:gd name="T8" fmla="*/ 27 w 31"/>
                <a:gd name="T9" fmla="*/ 0 h 2"/>
                <a:gd name="T10" fmla="*/ 29 w 31"/>
                <a:gd name="T11" fmla="*/ 0 h 2"/>
                <a:gd name="T12" fmla="*/ 31 w 31"/>
                <a:gd name="T13" fmla="*/ 0 h 2"/>
                <a:gd name="T14" fmla="*/ 27 w 31"/>
                <a:gd name="T15" fmla="*/ 0 h 2"/>
                <a:gd name="T16" fmla="*/ 27 w 31"/>
                <a:gd name="T17" fmla="*/ 0 h 2"/>
                <a:gd name="T18" fmla="*/ 23 w 31"/>
                <a:gd name="T19" fmla="*/ 0 h 2"/>
                <a:gd name="T20" fmla="*/ 19 w 31"/>
                <a:gd name="T21" fmla="*/ 2 h 2"/>
                <a:gd name="T22" fmla="*/ 13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1" y="2"/>
                  </a:lnTo>
                  <a:lnTo>
                    <a:pt x="27" y="0"/>
                  </a:lnTo>
                  <a:lnTo>
                    <a:pt x="29" y="0"/>
                  </a:lnTo>
                  <a:lnTo>
                    <a:pt x="31" y="0"/>
                  </a:lnTo>
                  <a:lnTo>
                    <a:pt x="27" y="0"/>
                  </a:lnTo>
                  <a:lnTo>
                    <a:pt x="23" y="0"/>
                  </a:lnTo>
                  <a:lnTo>
                    <a:pt x="19" y="2"/>
                  </a:lnTo>
                  <a:lnTo>
                    <a:pt x="13"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5" name="Freeform 653"/>
            <p:cNvSpPr/>
            <p:nvPr/>
          </p:nvSpPr>
          <p:spPr bwMode="auto">
            <a:xfrm>
              <a:off x="2499" y="2533"/>
              <a:ext cx="27" cy="2"/>
            </a:xfrm>
            <a:custGeom>
              <a:avLst/>
              <a:gdLst>
                <a:gd name="T0" fmla="*/ 0 w 27"/>
                <a:gd name="T1" fmla="*/ 2 h 2"/>
                <a:gd name="T2" fmla="*/ 7 w 27"/>
                <a:gd name="T3" fmla="*/ 2 h 2"/>
                <a:gd name="T4" fmla="*/ 13 w 27"/>
                <a:gd name="T5" fmla="*/ 2 h 2"/>
                <a:gd name="T6" fmla="*/ 19 w 27"/>
                <a:gd name="T7" fmla="*/ 2 h 2"/>
                <a:gd name="T8" fmla="*/ 23 w 27"/>
                <a:gd name="T9" fmla="*/ 0 h 2"/>
                <a:gd name="T10" fmla="*/ 27 w 27"/>
                <a:gd name="T11" fmla="*/ 0 h 2"/>
                <a:gd name="T12" fmla="*/ 27 w 27"/>
                <a:gd name="T13" fmla="*/ 0 h 2"/>
                <a:gd name="T14" fmla="*/ 23 w 27"/>
                <a:gd name="T15" fmla="*/ 0 h 2"/>
                <a:gd name="T16" fmla="*/ 21 w 27"/>
                <a:gd name="T17" fmla="*/ 0 h 2"/>
                <a:gd name="T18" fmla="*/ 19 w 27"/>
                <a:gd name="T19" fmla="*/ 0 h 2"/>
                <a:gd name="T20" fmla="*/ 13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3" y="2"/>
                  </a:lnTo>
                  <a:lnTo>
                    <a:pt x="19" y="2"/>
                  </a:lnTo>
                  <a:lnTo>
                    <a:pt x="23" y="0"/>
                  </a:lnTo>
                  <a:lnTo>
                    <a:pt x="27" y="0"/>
                  </a:lnTo>
                  <a:lnTo>
                    <a:pt x="23" y="0"/>
                  </a:lnTo>
                  <a:lnTo>
                    <a:pt x="21" y="0"/>
                  </a:lnTo>
                  <a:lnTo>
                    <a:pt x="19" y="0"/>
                  </a:lnTo>
                  <a:lnTo>
                    <a:pt x="13"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6" name="Freeform 654"/>
            <p:cNvSpPr/>
            <p:nvPr/>
          </p:nvSpPr>
          <p:spPr bwMode="auto">
            <a:xfrm>
              <a:off x="2499" y="2533"/>
              <a:ext cx="23" cy="2"/>
            </a:xfrm>
            <a:custGeom>
              <a:avLst/>
              <a:gdLst>
                <a:gd name="T0" fmla="*/ 0 w 23"/>
                <a:gd name="T1" fmla="*/ 2 h 2"/>
                <a:gd name="T2" fmla="*/ 7 w 23"/>
                <a:gd name="T3" fmla="*/ 2 h 2"/>
                <a:gd name="T4" fmla="*/ 13 w 23"/>
                <a:gd name="T5" fmla="*/ 2 h 2"/>
                <a:gd name="T6" fmla="*/ 19 w 23"/>
                <a:gd name="T7" fmla="*/ 0 h 2"/>
                <a:gd name="T8" fmla="*/ 21 w 23"/>
                <a:gd name="T9" fmla="*/ 0 h 2"/>
                <a:gd name="T10" fmla="*/ 23 w 23"/>
                <a:gd name="T11" fmla="*/ 0 h 2"/>
                <a:gd name="T12" fmla="*/ 19 w 23"/>
                <a:gd name="T13" fmla="*/ 0 h 2"/>
                <a:gd name="T14" fmla="*/ 19 w 23"/>
                <a:gd name="T15" fmla="*/ 0 h 2"/>
                <a:gd name="T16" fmla="*/ 16 w 23"/>
                <a:gd name="T17" fmla="*/ 0 h 2"/>
                <a:gd name="T18" fmla="*/ 11 w 23"/>
                <a:gd name="T19" fmla="*/ 2 h 2"/>
                <a:gd name="T20" fmla="*/ 5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3" y="2"/>
                  </a:lnTo>
                  <a:lnTo>
                    <a:pt x="19" y="0"/>
                  </a:lnTo>
                  <a:lnTo>
                    <a:pt x="21" y="0"/>
                  </a:lnTo>
                  <a:lnTo>
                    <a:pt x="23" y="0"/>
                  </a:lnTo>
                  <a:lnTo>
                    <a:pt x="19" y="0"/>
                  </a:lnTo>
                  <a:lnTo>
                    <a:pt x="16" y="0"/>
                  </a:lnTo>
                  <a:lnTo>
                    <a:pt x="11"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7" name="Freeform 655"/>
            <p:cNvSpPr/>
            <p:nvPr/>
          </p:nvSpPr>
          <p:spPr bwMode="auto">
            <a:xfrm>
              <a:off x="2499" y="2533"/>
              <a:ext cx="19" cy="2"/>
            </a:xfrm>
            <a:custGeom>
              <a:avLst/>
              <a:gdLst>
                <a:gd name="T0" fmla="*/ 0 w 19"/>
                <a:gd name="T1" fmla="*/ 2 h 2"/>
                <a:gd name="T2" fmla="*/ 5 w 19"/>
                <a:gd name="T3" fmla="*/ 2 h 2"/>
                <a:gd name="T4" fmla="*/ 11 w 19"/>
                <a:gd name="T5" fmla="*/ 2 h 2"/>
                <a:gd name="T6" fmla="*/ 16 w 19"/>
                <a:gd name="T7" fmla="*/ 0 h 2"/>
                <a:gd name="T8" fmla="*/ 19 w 19"/>
                <a:gd name="T9" fmla="*/ 0 h 2"/>
                <a:gd name="T10" fmla="*/ 19 w 19"/>
                <a:gd name="T11" fmla="*/ 0 h 2"/>
                <a:gd name="T12" fmla="*/ 15 w 19"/>
                <a:gd name="T13" fmla="*/ 0 h 2"/>
                <a:gd name="T14" fmla="*/ 15 w 19"/>
                <a:gd name="T15" fmla="*/ 0 h 2"/>
                <a:gd name="T16" fmla="*/ 11 w 19"/>
                <a:gd name="T17" fmla="*/ 0 h 2"/>
                <a:gd name="T18" fmla="*/ 5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5" y="2"/>
                  </a:lnTo>
                  <a:lnTo>
                    <a:pt x="11" y="2"/>
                  </a:lnTo>
                  <a:lnTo>
                    <a:pt x="16" y="0"/>
                  </a:lnTo>
                  <a:lnTo>
                    <a:pt x="19" y="0"/>
                  </a:lnTo>
                  <a:lnTo>
                    <a:pt x="15" y="0"/>
                  </a:lnTo>
                  <a:lnTo>
                    <a:pt x="11" y="0"/>
                  </a:lnTo>
                  <a:lnTo>
                    <a:pt x="5"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8" name="Freeform 656"/>
            <p:cNvSpPr/>
            <p:nvPr/>
          </p:nvSpPr>
          <p:spPr bwMode="auto">
            <a:xfrm>
              <a:off x="2499" y="2533"/>
              <a:ext cx="15" cy="1"/>
            </a:xfrm>
            <a:custGeom>
              <a:avLst/>
              <a:gdLst>
                <a:gd name="T0" fmla="*/ 0 w 15"/>
                <a:gd name="T1" fmla="*/ 0 h 1"/>
                <a:gd name="T2" fmla="*/ 5 w 15"/>
                <a:gd name="T3" fmla="*/ 0 h 1"/>
                <a:gd name="T4" fmla="*/ 11 w 15"/>
                <a:gd name="T5" fmla="*/ 0 h 1"/>
                <a:gd name="T6" fmla="*/ 15 w 15"/>
                <a:gd name="T7" fmla="*/ 0 h 1"/>
                <a:gd name="T8" fmla="*/ 15 w 15"/>
                <a:gd name="T9" fmla="*/ 0 h 1"/>
                <a:gd name="T10" fmla="*/ 12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5" y="0"/>
                  </a:lnTo>
                  <a:lnTo>
                    <a:pt x="11" y="0"/>
                  </a:lnTo>
                  <a:lnTo>
                    <a:pt x="15"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79" name="Freeform 657"/>
            <p:cNvSpPr/>
            <p:nvPr/>
          </p:nvSpPr>
          <p:spPr bwMode="auto">
            <a:xfrm>
              <a:off x="2499" y="2533"/>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80" name="Freeform 658"/>
            <p:cNvSpPr/>
            <p:nvPr/>
          </p:nvSpPr>
          <p:spPr bwMode="auto">
            <a:xfrm>
              <a:off x="2499" y="2533"/>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81" name="Freeform 659"/>
            <p:cNvSpPr/>
            <p:nvPr/>
          </p:nvSpPr>
          <p:spPr bwMode="auto">
            <a:xfrm>
              <a:off x="2499" y="253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82" name="Freeform 660"/>
            <p:cNvSpPr/>
            <p:nvPr/>
          </p:nvSpPr>
          <p:spPr bwMode="auto">
            <a:xfrm>
              <a:off x="2588" y="2520"/>
              <a:ext cx="16" cy="75"/>
            </a:xfrm>
            <a:custGeom>
              <a:avLst/>
              <a:gdLst>
                <a:gd name="T0" fmla="*/ 0 w 16"/>
                <a:gd name="T1" fmla="*/ 20 h 75"/>
                <a:gd name="T2" fmla="*/ 16 w 16"/>
                <a:gd name="T3" fmla="*/ 0 h 75"/>
                <a:gd name="T4" fmla="*/ 16 w 16"/>
                <a:gd name="T5" fmla="*/ 57 h 75"/>
                <a:gd name="T6" fmla="*/ 0 w 16"/>
                <a:gd name="T7" fmla="*/ 75 h 75"/>
                <a:gd name="T8" fmla="*/ 0 w 16"/>
                <a:gd name="T9" fmla="*/ 20 h 75"/>
                <a:gd name="T10" fmla="*/ 0 60000 65536"/>
                <a:gd name="T11" fmla="*/ 0 60000 65536"/>
                <a:gd name="T12" fmla="*/ 0 60000 65536"/>
                <a:gd name="T13" fmla="*/ 0 60000 65536"/>
                <a:gd name="T14" fmla="*/ 0 60000 65536"/>
                <a:gd name="T15" fmla="*/ 0 w 16"/>
                <a:gd name="T16" fmla="*/ 0 h 75"/>
                <a:gd name="T17" fmla="*/ 16 w 16"/>
                <a:gd name="T18" fmla="*/ 75 h 75"/>
              </a:gdLst>
              <a:ahLst/>
              <a:cxnLst>
                <a:cxn ang="T10">
                  <a:pos x="T0" y="T1"/>
                </a:cxn>
                <a:cxn ang="T11">
                  <a:pos x="T2" y="T3"/>
                </a:cxn>
                <a:cxn ang="T12">
                  <a:pos x="T4" y="T5"/>
                </a:cxn>
                <a:cxn ang="T13">
                  <a:pos x="T6" y="T7"/>
                </a:cxn>
                <a:cxn ang="T14">
                  <a:pos x="T8" y="T9"/>
                </a:cxn>
              </a:cxnLst>
              <a:rect l="T15" t="T16" r="T17" b="T18"/>
              <a:pathLst>
                <a:path w="16" h="75">
                  <a:moveTo>
                    <a:pt x="0" y="20"/>
                  </a:moveTo>
                  <a:lnTo>
                    <a:pt x="16" y="0"/>
                  </a:lnTo>
                  <a:lnTo>
                    <a:pt x="16" y="57"/>
                  </a:lnTo>
                  <a:lnTo>
                    <a:pt x="0" y="75"/>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83" name="Rectangle 661"/>
            <p:cNvSpPr>
              <a:spLocks noChangeArrowheads="1"/>
            </p:cNvSpPr>
            <p:nvPr/>
          </p:nvSpPr>
          <p:spPr bwMode="auto">
            <a:xfrm>
              <a:off x="2463" y="2540"/>
              <a:ext cx="125"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484" name="Rectangle 662"/>
            <p:cNvSpPr>
              <a:spLocks noChangeArrowheads="1"/>
            </p:cNvSpPr>
            <p:nvPr/>
          </p:nvSpPr>
          <p:spPr bwMode="auto">
            <a:xfrm>
              <a:off x="2463" y="2540"/>
              <a:ext cx="125"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485" name="Freeform 663"/>
            <p:cNvSpPr/>
            <p:nvPr/>
          </p:nvSpPr>
          <p:spPr bwMode="auto">
            <a:xfrm>
              <a:off x="2503" y="2540"/>
              <a:ext cx="1" cy="45"/>
            </a:xfrm>
            <a:custGeom>
              <a:avLst/>
              <a:gdLst>
                <a:gd name="T0" fmla="*/ 1 w 1"/>
                <a:gd name="T1" fmla="*/ 0 h 45"/>
                <a:gd name="T2" fmla="*/ 0 w 1"/>
                <a:gd name="T3" fmla="*/ 23 h 45"/>
                <a:gd name="T4" fmla="*/ 1 w 1"/>
                <a:gd name="T5" fmla="*/ 45 h 45"/>
                <a:gd name="T6" fmla="*/ 0 60000 65536"/>
                <a:gd name="T7" fmla="*/ 0 60000 65536"/>
                <a:gd name="T8" fmla="*/ 0 60000 65536"/>
                <a:gd name="T9" fmla="*/ 0 w 1"/>
                <a:gd name="T10" fmla="*/ 0 h 45"/>
                <a:gd name="T11" fmla="*/ 1 w 1"/>
                <a:gd name="T12" fmla="*/ 45 h 45"/>
              </a:gdLst>
              <a:ahLst/>
              <a:cxnLst>
                <a:cxn ang="T6">
                  <a:pos x="T0" y="T1"/>
                </a:cxn>
                <a:cxn ang="T7">
                  <a:pos x="T2" y="T3"/>
                </a:cxn>
                <a:cxn ang="T8">
                  <a:pos x="T4" y="T5"/>
                </a:cxn>
              </a:cxnLst>
              <a:rect l="T9" t="T10" r="T11" b="T12"/>
              <a:pathLst>
                <a:path w="1" h="45">
                  <a:moveTo>
                    <a:pt x="1" y="0"/>
                  </a:moveTo>
                  <a:lnTo>
                    <a:pt x="0" y="23"/>
                  </a:lnTo>
                  <a:lnTo>
                    <a:pt x="1"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86" name="Rectangle 664"/>
            <p:cNvSpPr>
              <a:spLocks noChangeArrowheads="1"/>
            </p:cNvSpPr>
            <p:nvPr/>
          </p:nvSpPr>
          <p:spPr bwMode="auto">
            <a:xfrm>
              <a:off x="2463" y="2585"/>
              <a:ext cx="125" cy="10"/>
            </a:xfrm>
            <a:prstGeom prst="rect">
              <a:avLst/>
            </a:prstGeom>
            <a:solidFill>
              <a:srgbClr val="9A9A9A"/>
            </a:solidFill>
            <a:ln w="1588">
              <a:solidFill>
                <a:srgbClr val="000000"/>
              </a:solidFill>
              <a:miter lim="800000"/>
            </a:ln>
          </p:spPr>
          <p:txBody>
            <a:bodyPr/>
            <a:lstStyle/>
            <a:p>
              <a:endParaRPr lang="zh-CN" altLang="en-US" b="1"/>
            </a:p>
          </p:txBody>
        </p:sp>
        <p:sp>
          <p:nvSpPr>
            <p:cNvPr id="74487" name="Rectangle 665"/>
            <p:cNvSpPr>
              <a:spLocks noChangeArrowheads="1"/>
            </p:cNvSpPr>
            <p:nvPr/>
          </p:nvSpPr>
          <p:spPr bwMode="auto">
            <a:xfrm>
              <a:off x="2560" y="2554"/>
              <a:ext cx="4"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488" name="Freeform 666"/>
            <p:cNvSpPr>
              <a:spLocks noEditPoints="1"/>
            </p:cNvSpPr>
            <p:nvPr/>
          </p:nvSpPr>
          <p:spPr bwMode="auto">
            <a:xfrm>
              <a:off x="2508" y="2551"/>
              <a:ext cx="20" cy="1"/>
            </a:xfrm>
            <a:custGeom>
              <a:avLst/>
              <a:gdLst>
                <a:gd name="T0" fmla="*/ 0 w 20"/>
                <a:gd name="T1" fmla="*/ 1 h 1"/>
                <a:gd name="T2" fmla="*/ 6 w 20"/>
                <a:gd name="T3" fmla="*/ 1 h 1"/>
                <a:gd name="T4" fmla="*/ 6 w 20"/>
                <a:gd name="T5" fmla="*/ 0 h 1"/>
                <a:gd name="T6" fmla="*/ 0 w 20"/>
                <a:gd name="T7" fmla="*/ 0 h 1"/>
                <a:gd name="T8" fmla="*/ 0 w 20"/>
                <a:gd name="T9" fmla="*/ 1 h 1"/>
                <a:gd name="T10" fmla="*/ 10 w 20"/>
                <a:gd name="T11" fmla="*/ 1 h 1"/>
                <a:gd name="T12" fmla="*/ 12 w 20"/>
                <a:gd name="T13" fmla="*/ 1 h 1"/>
                <a:gd name="T14" fmla="*/ 12 w 20"/>
                <a:gd name="T15" fmla="*/ 0 h 1"/>
                <a:gd name="T16" fmla="*/ 10 w 20"/>
                <a:gd name="T17" fmla="*/ 0 h 1"/>
                <a:gd name="T18" fmla="*/ 10 w 20"/>
                <a:gd name="T19" fmla="*/ 1 h 1"/>
                <a:gd name="T20" fmla="*/ 15 w 20"/>
                <a:gd name="T21" fmla="*/ 1 h 1"/>
                <a:gd name="T22" fmla="*/ 20 w 20"/>
                <a:gd name="T23" fmla="*/ 1 h 1"/>
                <a:gd name="T24" fmla="*/ 20 w 20"/>
                <a:gd name="T25" fmla="*/ 0 h 1"/>
                <a:gd name="T26" fmla="*/ 15 w 20"/>
                <a:gd name="T27" fmla="*/ 0 h 1"/>
                <a:gd name="T28" fmla="*/ 15 w 20"/>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
                <a:gd name="T47" fmla="*/ 20 w 20"/>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
                  <a:moveTo>
                    <a:pt x="0" y="1"/>
                  </a:moveTo>
                  <a:lnTo>
                    <a:pt x="6" y="1"/>
                  </a:lnTo>
                  <a:lnTo>
                    <a:pt x="6" y="0"/>
                  </a:lnTo>
                  <a:lnTo>
                    <a:pt x="0" y="0"/>
                  </a:lnTo>
                  <a:lnTo>
                    <a:pt x="0" y="1"/>
                  </a:lnTo>
                  <a:close/>
                  <a:moveTo>
                    <a:pt x="10" y="1"/>
                  </a:moveTo>
                  <a:lnTo>
                    <a:pt x="12" y="1"/>
                  </a:lnTo>
                  <a:lnTo>
                    <a:pt x="12" y="0"/>
                  </a:lnTo>
                  <a:lnTo>
                    <a:pt x="10" y="0"/>
                  </a:lnTo>
                  <a:lnTo>
                    <a:pt x="10" y="1"/>
                  </a:lnTo>
                  <a:close/>
                  <a:moveTo>
                    <a:pt x="15" y="1"/>
                  </a:moveTo>
                  <a:lnTo>
                    <a:pt x="20" y="1"/>
                  </a:lnTo>
                  <a:lnTo>
                    <a:pt x="20" y="0"/>
                  </a:lnTo>
                  <a:lnTo>
                    <a:pt x="15" y="0"/>
                  </a:lnTo>
                  <a:lnTo>
                    <a:pt x="15" y="1"/>
                  </a:lnTo>
                  <a:close/>
                </a:path>
              </a:pathLst>
            </a:custGeom>
            <a:solidFill>
              <a:srgbClr val="C0C0C0"/>
            </a:solidFill>
            <a:ln w="1588">
              <a:solidFill>
                <a:srgbClr val="000000"/>
              </a:solidFill>
              <a:round/>
            </a:ln>
          </p:spPr>
          <p:txBody>
            <a:bodyPr/>
            <a:lstStyle/>
            <a:p>
              <a:endParaRPr lang="zh-CN" altLang="en-US"/>
            </a:p>
          </p:txBody>
        </p:sp>
        <p:sp>
          <p:nvSpPr>
            <p:cNvPr id="74489" name="Freeform 667"/>
            <p:cNvSpPr>
              <a:spLocks noEditPoints="1"/>
            </p:cNvSpPr>
            <p:nvPr/>
          </p:nvSpPr>
          <p:spPr bwMode="auto">
            <a:xfrm>
              <a:off x="2467" y="2546"/>
              <a:ext cx="90" cy="17"/>
            </a:xfrm>
            <a:custGeom>
              <a:avLst/>
              <a:gdLst>
                <a:gd name="T0" fmla="*/ 0 w 90"/>
                <a:gd name="T1" fmla="*/ 17 h 17"/>
                <a:gd name="T2" fmla="*/ 12 w 90"/>
                <a:gd name="T3" fmla="*/ 17 h 17"/>
                <a:gd name="T4" fmla="*/ 12 w 90"/>
                <a:gd name="T5" fmla="*/ 0 h 17"/>
                <a:gd name="T6" fmla="*/ 0 w 90"/>
                <a:gd name="T7" fmla="*/ 0 h 17"/>
                <a:gd name="T8" fmla="*/ 0 w 90"/>
                <a:gd name="T9" fmla="*/ 17 h 17"/>
                <a:gd name="T10" fmla="*/ 80 w 90"/>
                <a:gd name="T11" fmla="*/ 12 h 17"/>
                <a:gd name="T12" fmla="*/ 90 w 90"/>
                <a:gd name="T13" fmla="*/ 12 h 17"/>
                <a:gd name="T14" fmla="*/ 90 w 90"/>
                <a:gd name="T15" fmla="*/ 3 h 17"/>
                <a:gd name="T16" fmla="*/ 80 w 90"/>
                <a:gd name="T17" fmla="*/ 3 h 17"/>
                <a:gd name="T18" fmla="*/ 80 w 90"/>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0" y="17"/>
                  </a:moveTo>
                  <a:lnTo>
                    <a:pt x="12" y="17"/>
                  </a:lnTo>
                  <a:lnTo>
                    <a:pt x="12" y="0"/>
                  </a:lnTo>
                  <a:lnTo>
                    <a:pt x="0" y="0"/>
                  </a:lnTo>
                  <a:lnTo>
                    <a:pt x="0" y="17"/>
                  </a:lnTo>
                  <a:close/>
                  <a:moveTo>
                    <a:pt x="80" y="12"/>
                  </a:moveTo>
                  <a:lnTo>
                    <a:pt x="90" y="12"/>
                  </a:lnTo>
                  <a:lnTo>
                    <a:pt x="90" y="3"/>
                  </a:lnTo>
                  <a:lnTo>
                    <a:pt x="80" y="3"/>
                  </a:lnTo>
                  <a:lnTo>
                    <a:pt x="80"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90" name="Freeform 668"/>
            <p:cNvSpPr>
              <a:spLocks noEditPoints="1"/>
            </p:cNvSpPr>
            <p:nvPr/>
          </p:nvSpPr>
          <p:spPr bwMode="auto">
            <a:xfrm>
              <a:off x="2465" y="2542"/>
              <a:ext cx="122" cy="50"/>
            </a:xfrm>
            <a:custGeom>
              <a:avLst/>
              <a:gdLst>
                <a:gd name="T0" fmla="*/ 42 w 122"/>
                <a:gd name="T1" fmla="*/ 41 h 50"/>
                <a:gd name="T2" fmla="*/ 122 w 122"/>
                <a:gd name="T3" fmla="*/ 41 h 50"/>
                <a:gd name="T4" fmla="*/ 122 w 122"/>
                <a:gd name="T5" fmla="*/ 0 h 50"/>
                <a:gd name="T6" fmla="*/ 42 w 122"/>
                <a:gd name="T7" fmla="*/ 0 h 50"/>
                <a:gd name="T8" fmla="*/ 39 w 122"/>
                <a:gd name="T9" fmla="*/ 21 h 50"/>
                <a:gd name="T10" fmla="*/ 42 w 122"/>
                <a:gd name="T11" fmla="*/ 41 h 50"/>
                <a:gd name="T12" fmla="*/ 71 w 122"/>
                <a:gd name="T13" fmla="*/ 36 h 50"/>
                <a:gd name="T14" fmla="*/ 118 w 122"/>
                <a:gd name="T15" fmla="*/ 36 h 50"/>
                <a:gd name="T16" fmla="*/ 118 w 122"/>
                <a:gd name="T17" fmla="*/ 5 h 50"/>
                <a:gd name="T18" fmla="*/ 71 w 122"/>
                <a:gd name="T19" fmla="*/ 5 h 50"/>
                <a:gd name="T20" fmla="*/ 71 w 122"/>
                <a:gd name="T21" fmla="*/ 36 h 50"/>
                <a:gd name="T22" fmla="*/ 111 w 122"/>
                <a:gd name="T23" fmla="*/ 50 h 50"/>
                <a:gd name="T24" fmla="*/ 120 w 122"/>
                <a:gd name="T25" fmla="*/ 50 h 50"/>
                <a:gd name="T26" fmla="*/ 122 w 122"/>
                <a:gd name="T27" fmla="*/ 48 h 50"/>
                <a:gd name="T28" fmla="*/ 120 w 122"/>
                <a:gd name="T29" fmla="*/ 47 h 50"/>
                <a:gd name="T30" fmla="*/ 111 w 122"/>
                <a:gd name="T31" fmla="*/ 47 h 50"/>
                <a:gd name="T32" fmla="*/ 111 w 122"/>
                <a:gd name="T33" fmla="*/ 50 h 50"/>
                <a:gd name="T34" fmla="*/ 12 w 122"/>
                <a:gd name="T35" fmla="*/ 50 h 50"/>
                <a:gd name="T36" fmla="*/ 2 w 122"/>
                <a:gd name="T37" fmla="*/ 50 h 50"/>
                <a:gd name="T38" fmla="*/ 0 w 122"/>
                <a:gd name="T39" fmla="*/ 48 h 50"/>
                <a:gd name="T40" fmla="*/ 2 w 122"/>
                <a:gd name="T41" fmla="*/ 47 h 50"/>
                <a:gd name="T42" fmla="*/ 12 w 122"/>
                <a:gd name="T43" fmla="*/ 47 h 50"/>
                <a:gd name="T44" fmla="*/ 12 w 122"/>
                <a:gd name="T45" fmla="*/ 50 h 50"/>
                <a:gd name="T46" fmla="*/ 43 w 122"/>
                <a:gd name="T47" fmla="*/ 10 h 50"/>
                <a:gd name="T48" fmla="*/ 63 w 122"/>
                <a:gd name="T49" fmla="*/ 10 h 50"/>
                <a:gd name="T50" fmla="*/ 63 w 122"/>
                <a:gd name="T51" fmla="*/ 9 h 50"/>
                <a:gd name="T52" fmla="*/ 43 w 122"/>
                <a:gd name="T53" fmla="*/ 9 h 50"/>
                <a:gd name="T54" fmla="*/ 43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41"/>
                  </a:moveTo>
                  <a:lnTo>
                    <a:pt x="122" y="41"/>
                  </a:lnTo>
                  <a:lnTo>
                    <a:pt x="122" y="0"/>
                  </a:lnTo>
                  <a:lnTo>
                    <a:pt x="42" y="0"/>
                  </a:lnTo>
                  <a:lnTo>
                    <a:pt x="39" y="21"/>
                  </a:lnTo>
                  <a:lnTo>
                    <a:pt x="42" y="41"/>
                  </a:lnTo>
                  <a:close/>
                  <a:moveTo>
                    <a:pt x="71" y="36"/>
                  </a:moveTo>
                  <a:lnTo>
                    <a:pt x="118" y="36"/>
                  </a:lnTo>
                  <a:lnTo>
                    <a:pt x="118" y="5"/>
                  </a:lnTo>
                  <a:lnTo>
                    <a:pt x="71" y="5"/>
                  </a:lnTo>
                  <a:lnTo>
                    <a:pt x="71" y="36"/>
                  </a:lnTo>
                  <a:close/>
                  <a:moveTo>
                    <a:pt x="111" y="50"/>
                  </a:moveTo>
                  <a:lnTo>
                    <a:pt x="120" y="50"/>
                  </a:lnTo>
                  <a:lnTo>
                    <a:pt x="122" y="48"/>
                  </a:lnTo>
                  <a:lnTo>
                    <a:pt x="120" y="47"/>
                  </a:lnTo>
                  <a:lnTo>
                    <a:pt x="111" y="47"/>
                  </a:lnTo>
                  <a:lnTo>
                    <a:pt x="111" y="50"/>
                  </a:lnTo>
                  <a:close/>
                  <a:moveTo>
                    <a:pt x="12" y="50"/>
                  </a:moveTo>
                  <a:lnTo>
                    <a:pt x="2" y="50"/>
                  </a:lnTo>
                  <a:lnTo>
                    <a:pt x="0" y="48"/>
                  </a:lnTo>
                  <a:lnTo>
                    <a:pt x="2" y="47"/>
                  </a:lnTo>
                  <a:lnTo>
                    <a:pt x="12" y="47"/>
                  </a:lnTo>
                  <a:lnTo>
                    <a:pt x="12" y="50"/>
                  </a:lnTo>
                  <a:close/>
                  <a:moveTo>
                    <a:pt x="43" y="10"/>
                  </a:moveTo>
                  <a:lnTo>
                    <a:pt x="63" y="10"/>
                  </a:lnTo>
                  <a:lnTo>
                    <a:pt x="63" y="9"/>
                  </a:lnTo>
                  <a:lnTo>
                    <a:pt x="43" y="9"/>
                  </a:lnTo>
                  <a:lnTo>
                    <a:pt x="43"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91" name="Freeform 669"/>
            <p:cNvSpPr/>
            <p:nvPr/>
          </p:nvSpPr>
          <p:spPr bwMode="auto">
            <a:xfrm>
              <a:off x="2504" y="2542"/>
              <a:ext cx="83" cy="41"/>
            </a:xfrm>
            <a:custGeom>
              <a:avLst/>
              <a:gdLst>
                <a:gd name="T0" fmla="*/ 3 w 83"/>
                <a:gd name="T1" fmla="*/ 41 h 41"/>
                <a:gd name="T2" fmla="*/ 83 w 83"/>
                <a:gd name="T3" fmla="*/ 41 h 41"/>
                <a:gd name="T4" fmla="*/ 83 w 83"/>
                <a:gd name="T5" fmla="*/ 0 h 41"/>
                <a:gd name="T6" fmla="*/ 3 w 83"/>
                <a:gd name="T7" fmla="*/ 0 h 41"/>
                <a:gd name="T8" fmla="*/ 0 w 83"/>
                <a:gd name="T9" fmla="*/ 21 h 41"/>
                <a:gd name="T10" fmla="*/ 3 w 83"/>
                <a:gd name="T11" fmla="*/ 41 h 41"/>
                <a:gd name="T12" fmla="*/ 0 60000 65536"/>
                <a:gd name="T13" fmla="*/ 0 60000 65536"/>
                <a:gd name="T14" fmla="*/ 0 60000 65536"/>
                <a:gd name="T15" fmla="*/ 0 60000 65536"/>
                <a:gd name="T16" fmla="*/ 0 60000 65536"/>
                <a:gd name="T17" fmla="*/ 0 60000 65536"/>
                <a:gd name="T18" fmla="*/ 0 w 83"/>
                <a:gd name="T19" fmla="*/ 0 h 41"/>
                <a:gd name="T20" fmla="*/ 83 w 8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3" h="41">
                  <a:moveTo>
                    <a:pt x="3" y="41"/>
                  </a:moveTo>
                  <a:lnTo>
                    <a:pt x="83" y="41"/>
                  </a:lnTo>
                  <a:lnTo>
                    <a:pt x="83" y="0"/>
                  </a:lnTo>
                  <a:lnTo>
                    <a:pt x="3" y="0"/>
                  </a:lnTo>
                  <a:lnTo>
                    <a:pt x="0" y="21"/>
                  </a:lnTo>
                  <a:lnTo>
                    <a:pt x="3"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92" name="Line 670"/>
            <p:cNvSpPr>
              <a:spLocks noChangeShapeType="1"/>
            </p:cNvSpPr>
            <p:nvPr/>
          </p:nvSpPr>
          <p:spPr bwMode="auto">
            <a:xfrm>
              <a:off x="2530" y="2542"/>
              <a:ext cx="1" cy="4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93" name="Line 671"/>
            <p:cNvSpPr>
              <a:spLocks noChangeShapeType="1"/>
            </p:cNvSpPr>
            <p:nvPr/>
          </p:nvSpPr>
          <p:spPr bwMode="auto">
            <a:xfrm flipH="1">
              <a:off x="2506" y="2556"/>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94" name="Line 672"/>
            <p:cNvSpPr>
              <a:spLocks noChangeShapeType="1"/>
            </p:cNvSpPr>
            <p:nvPr/>
          </p:nvSpPr>
          <p:spPr bwMode="auto">
            <a:xfrm flipH="1">
              <a:off x="2506" y="2570"/>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95" name="Rectangle 673"/>
            <p:cNvSpPr>
              <a:spLocks noChangeArrowheads="1"/>
            </p:cNvSpPr>
            <p:nvPr/>
          </p:nvSpPr>
          <p:spPr bwMode="auto">
            <a:xfrm>
              <a:off x="2536" y="2547"/>
              <a:ext cx="47"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496" name="Line 674"/>
            <p:cNvSpPr>
              <a:spLocks noChangeShapeType="1"/>
            </p:cNvSpPr>
            <p:nvPr/>
          </p:nvSpPr>
          <p:spPr bwMode="auto">
            <a:xfrm>
              <a:off x="2568" y="2547"/>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97" name="Line 675"/>
            <p:cNvSpPr>
              <a:spLocks noChangeShapeType="1"/>
            </p:cNvSpPr>
            <p:nvPr/>
          </p:nvSpPr>
          <p:spPr bwMode="auto">
            <a:xfrm>
              <a:off x="2536" y="2559"/>
              <a:ext cx="47"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98" name="Freeform 676"/>
            <p:cNvSpPr/>
            <p:nvPr/>
          </p:nvSpPr>
          <p:spPr bwMode="auto">
            <a:xfrm>
              <a:off x="2576" y="2589"/>
              <a:ext cx="11" cy="3"/>
            </a:xfrm>
            <a:custGeom>
              <a:avLst/>
              <a:gdLst>
                <a:gd name="T0" fmla="*/ 0 w 11"/>
                <a:gd name="T1" fmla="*/ 3 h 3"/>
                <a:gd name="T2" fmla="*/ 9 w 11"/>
                <a:gd name="T3" fmla="*/ 3 h 3"/>
                <a:gd name="T4" fmla="*/ 11 w 11"/>
                <a:gd name="T5" fmla="*/ 1 h 3"/>
                <a:gd name="T6" fmla="*/ 9 w 11"/>
                <a:gd name="T7" fmla="*/ 0 h 3"/>
                <a:gd name="T8" fmla="*/ 0 w 11"/>
                <a:gd name="T9" fmla="*/ 0 h 3"/>
                <a:gd name="T10" fmla="*/ 0 w 11"/>
                <a:gd name="T11" fmla="*/ 3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3"/>
                  </a:moveTo>
                  <a:lnTo>
                    <a:pt x="9" y="3"/>
                  </a:lnTo>
                  <a:lnTo>
                    <a:pt x="11" y="1"/>
                  </a:lnTo>
                  <a:lnTo>
                    <a:pt x="9"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99" name="Freeform 677"/>
            <p:cNvSpPr/>
            <p:nvPr/>
          </p:nvSpPr>
          <p:spPr bwMode="auto">
            <a:xfrm>
              <a:off x="2465" y="2589"/>
              <a:ext cx="12" cy="3"/>
            </a:xfrm>
            <a:custGeom>
              <a:avLst/>
              <a:gdLst>
                <a:gd name="T0" fmla="*/ 12 w 12"/>
                <a:gd name="T1" fmla="*/ 3 h 3"/>
                <a:gd name="T2" fmla="*/ 2 w 12"/>
                <a:gd name="T3" fmla="*/ 3 h 3"/>
                <a:gd name="T4" fmla="*/ 0 w 12"/>
                <a:gd name="T5" fmla="*/ 1 h 3"/>
                <a:gd name="T6" fmla="*/ 2 w 12"/>
                <a:gd name="T7" fmla="*/ 0 h 3"/>
                <a:gd name="T8" fmla="*/ 12 w 12"/>
                <a:gd name="T9" fmla="*/ 0 h 3"/>
                <a:gd name="T10" fmla="*/ 12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2" y="3"/>
                  </a:lnTo>
                  <a:lnTo>
                    <a:pt x="0" y="1"/>
                  </a:lnTo>
                  <a:lnTo>
                    <a:pt x="2"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500" name="Rectangle 678"/>
            <p:cNvSpPr>
              <a:spLocks noChangeArrowheads="1"/>
            </p:cNvSpPr>
            <p:nvPr/>
          </p:nvSpPr>
          <p:spPr bwMode="auto">
            <a:xfrm>
              <a:off x="2508" y="2551"/>
              <a:ext cx="20" cy="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501" name="Line 679"/>
            <p:cNvSpPr>
              <a:spLocks noChangeShapeType="1"/>
            </p:cNvSpPr>
            <p:nvPr/>
          </p:nvSpPr>
          <p:spPr bwMode="auto">
            <a:xfrm flipV="1">
              <a:off x="2508" y="2540"/>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2" name="Line 680"/>
            <p:cNvSpPr>
              <a:spLocks noChangeShapeType="1"/>
            </p:cNvSpPr>
            <p:nvPr/>
          </p:nvSpPr>
          <p:spPr bwMode="auto">
            <a:xfrm flipV="1">
              <a:off x="2508" y="258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3" name="Line 681"/>
            <p:cNvSpPr>
              <a:spLocks noChangeShapeType="1"/>
            </p:cNvSpPr>
            <p:nvPr/>
          </p:nvSpPr>
          <p:spPr bwMode="auto">
            <a:xfrm>
              <a:off x="2510" y="2563"/>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4" name="Line 682"/>
            <p:cNvSpPr>
              <a:spLocks noChangeShapeType="1"/>
            </p:cNvSpPr>
            <p:nvPr/>
          </p:nvSpPr>
          <p:spPr bwMode="auto">
            <a:xfrm>
              <a:off x="2510" y="255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5" name="Line 683"/>
            <p:cNvSpPr>
              <a:spLocks noChangeShapeType="1"/>
            </p:cNvSpPr>
            <p:nvPr/>
          </p:nvSpPr>
          <p:spPr bwMode="auto">
            <a:xfrm>
              <a:off x="2524" y="2552"/>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6" name="Line 684"/>
            <p:cNvSpPr>
              <a:spLocks noChangeShapeType="1"/>
            </p:cNvSpPr>
            <p:nvPr/>
          </p:nvSpPr>
          <p:spPr bwMode="auto">
            <a:xfrm>
              <a:off x="2543" y="2556"/>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07" name="Freeform 685"/>
            <p:cNvSpPr/>
            <p:nvPr/>
          </p:nvSpPr>
          <p:spPr bwMode="auto">
            <a:xfrm>
              <a:off x="2572" y="2415"/>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08" name="Freeform 686"/>
            <p:cNvSpPr/>
            <p:nvPr/>
          </p:nvSpPr>
          <p:spPr bwMode="auto">
            <a:xfrm>
              <a:off x="2479" y="2415"/>
              <a:ext cx="109" cy="20"/>
            </a:xfrm>
            <a:custGeom>
              <a:avLst/>
              <a:gdLst>
                <a:gd name="T0" fmla="*/ 109 w 109"/>
                <a:gd name="T1" fmla="*/ 0 h 20"/>
                <a:gd name="T2" fmla="*/ 16 w 109"/>
                <a:gd name="T3" fmla="*/ 0 h 20"/>
                <a:gd name="T4" fmla="*/ 0 w 109"/>
                <a:gd name="T5" fmla="*/ 20 h 20"/>
                <a:gd name="T6" fmla="*/ 93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09" name="Rectangle 687"/>
            <p:cNvSpPr>
              <a:spLocks noChangeArrowheads="1"/>
            </p:cNvSpPr>
            <p:nvPr/>
          </p:nvSpPr>
          <p:spPr bwMode="auto">
            <a:xfrm>
              <a:off x="2479" y="2435"/>
              <a:ext cx="93" cy="98"/>
            </a:xfrm>
            <a:prstGeom prst="rect">
              <a:avLst/>
            </a:prstGeom>
            <a:solidFill>
              <a:srgbClr val="C0C0C0"/>
            </a:solidFill>
            <a:ln w="1588">
              <a:solidFill>
                <a:srgbClr val="000000"/>
              </a:solidFill>
              <a:miter lim="800000"/>
            </a:ln>
          </p:spPr>
          <p:txBody>
            <a:bodyPr/>
            <a:lstStyle/>
            <a:p>
              <a:endParaRPr lang="zh-CN" altLang="en-US" b="1"/>
            </a:p>
          </p:txBody>
        </p:sp>
        <p:sp>
          <p:nvSpPr>
            <p:cNvPr id="74510" name="Rectangle 688"/>
            <p:cNvSpPr>
              <a:spLocks noChangeArrowheads="1"/>
            </p:cNvSpPr>
            <p:nvPr/>
          </p:nvSpPr>
          <p:spPr bwMode="auto">
            <a:xfrm>
              <a:off x="2563" y="2520"/>
              <a:ext cx="5" cy="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511" name="Freeform 689"/>
            <p:cNvSpPr>
              <a:spLocks noEditPoints="1"/>
            </p:cNvSpPr>
            <p:nvPr/>
          </p:nvSpPr>
          <p:spPr bwMode="auto">
            <a:xfrm>
              <a:off x="2492" y="2449"/>
              <a:ext cx="67" cy="60"/>
            </a:xfrm>
            <a:custGeom>
              <a:avLst/>
              <a:gdLst>
                <a:gd name="T0" fmla="*/ 0 w 67"/>
                <a:gd name="T1" fmla="*/ 0 h 60"/>
                <a:gd name="T2" fmla="*/ 67 w 67"/>
                <a:gd name="T3" fmla="*/ 0 h 60"/>
                <a:gd name="T4" fmla="*/ 67 w 67"/>
                <a:gd name="T5" fmla="*/ 60 h 60"/>
                <a:gd name="T6" fmla="*/ 0 w 67"/>
                <a:gd name="T7" fmla="*/ 60 h 60"/>
                <a:gd name="T8" fmla="*/ 0 w 67"/>
                <a:gd name="T9" fmla="*/ 0 h 60"/>
                <a:gd name="T10" fmla="*/ 0 w 67"/>
                <a:gd name="T11" fmla="*/ 0 h 60"/>
                <a:gd name="T12" fmla="*/ 64 w 67"/>
                <a:gd name="T13" fmla="*/ 0 h 60"/>
                <a:gd name="T14" fmla="*/ 64 w 67"/>
                <a:gd name="T15" fmla="*/ 59 h 60"/>
                <a:gd name="T16" fmla="*/ 0 w 67"/>
                <a:gd name="T17" fmla="*/ 59 h 60"/>
                <a:gd name="T18" fmla="*/ 0 w 67"/>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0"/>
                <a:gd name="T32" fmla="*/ 67 w 67"/>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0">
                  <a:moveTo>
                    <a:pt x="0" y="0"/>
                  </a:moveTo>
                  <a:lnTo>
                    <a:pt x="67" y="0"/>
                  </a:lnTo>
                  <a:lnTo>
                    <a:pt x="67" y="60"/>
                  </a:lnTo>
                  <a:lnTo>
                    <a:pt x="0" y="60"/>
                  </a:lnTo>
                  <a:lnTo>
                    <a:pt x="0" y="0"/>
                  </a:lnTo>
                  <a:close/>
                  <a:moveTo>
                    <a:pt x="0" y="0"/>
                  </a:moveTo>
                  <a:lnTo>
                    <a:pt x="64" y="0"/>
                  </a:lnTo>
                  <a:lnTo>
                    <a:pt x="64"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2" name="Freeform 690"/>
            <p:cNvSpPr>
              <a:spLocks noEditPoints="1"/>
            </p:cNvSpPr>
            <p:nvPr/>
          </p:nvSpPr>
          <p:spPr bwMode="auto">
            <a:xfrm>
              <a:off x="2492" y="2449"/>
              <a:ext cx="64" cy="59"/>
            </a:xfrm>
            <a:custGeom>
              <a:avLst/>
              <a:gdLst>
                <a:gd name="T0" fmla="*/ 0 w 64"/>
                <a:gd name="T1" fmla="*/ 0 h 59"/>
                <a:gd name="T2" fmla="*/ 64 w 64"/>
                <a:gd name="T3" fmla="*/ 0 h 59"/>
                <a:gd name="T4" fmla="*/ 64 w 64"/>
                <a:gd name="T5" fmla="*/ 59 h 59"/>
                <a:gd name="T6" fmla="*/ 0 w 64"/>
                <a:gd name="T7" fmla="*/ 59 h 59"/>
                <a:gd name="T8" fmla="*/ 0 w 64"/>
                <a:gd name="T9" fmla="*/ 0 h 59"/>
                <a:gd name="T10" fmla="*/ 0 w 64"/>
                <a:gd name="T11" fmla="*/ 0 h 59"/>
                <a:gd name="T12" fmla="*/ 61 w 64"/>
                <a:gd name="T13" fmla="*/ 0 h 59"/>
                <a:gd name="T14" fmla="*/ 61 w 64"/>
                <a:gd name="T15" fmla="*/ 57 h 59"/>
                <a:gd name="T16" fmla="*/ 0 w 64"/>
                <a:gd name="T17" fmla="*/ 57 h 59"/>
                <a:gd name="T18" fmla="*/ 0 w 6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9"/>
                <a:gd name="T32" fmla="*/ 64 w 6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9">
                  <a:moveTo>
                    <a:pt x="0" y="0"/>
                  </a:moveTo>
                  <a:lnTo>
                    <a:pt x="64" y="0"/>
                  </a:lnTo>
                  <a:lnTo>
                    <a:pt x="64"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3" name="Freeform 691"/>
            <p:cNvSpPr>
              <a:spLocks noEditPoints="1"/>
            </p:cNvSpPr>
            <p:nvPr/>
          </p:nvSpPr>
          <p:spPr bwMode="auto">
            <a:xfrm>
              <a:off x="2492" y="2449"/>
              <a:ext cx="61" cy="57"/>
            </a:xfrm>
            <a:custGeom>
              <a:avLst/>
              <a:gdLst>
                <a:gd name="T0" fmla="*/ 0 w 61"/>
                <a:gd name="T1" fmla="*/ 0 h 57"/>
                <a:gd name="T2" fmla="*/ 61 w 61"/>
                <a:gd name="T3" fmla="*/ 0 h 57"/>
                <a:gd name="T4" fmla="*/ 61 w 61"/>
                <a:gd name="T5" fmla="*/ 57 h 57"/>
                <a:gd name="T6" fmla="*/ 0 w 61"/>
                <a:gd name="T7" fmla="*/ 57 h 57"/>
                <a:gd name="T8" fmla="*/ 0 w 61"/>
                <a:gd name="T9" fmla="*/ 0 h 57"/>
                <a:gd name="T10" fmla="*/ 0 w 61"/>
                <a:gd name="T11" fmla="*/ 0 h 57"/>
                <a:gd name="T12" fmla="*/ 59 w 61"/>
                <a:gd name="T13" fmla="*/ 0 h 57"/>
                <a:gd name="T14" fmla="*/ 59 w 61"/>
                <a:gd name="T15" fmla="*/ 53 h 57"/>
                <a:gd name="T16" fmla="*/ 0 w 61"/>
                <a:gd name="T17" fmla="*/ 53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9" y="0"/>
                  </a:lnTo>
                  <a:lnTo>
                    <a:pt x="59"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4" name="Freeform 692"/>
            <p:cNvSpPr>
              <a:spLocks noEditPoints="1"/>
            </p:cNvSpPr>
            <p:nvPr/>
          </p:nvSpPr>
          <p:spPr bwMode="auto">
            <a:xfrm>
              <a:off x="2492" y="2449"/>
              <a:ext cx="59" cy="53"/>
            </a:xfrm>
            <a:custGeom>
              <a:avLst/>
              <a:gdLst>
                <a:gd name="T0" fmla="*/ 0 w 59"/>
                <a:gd name="T1" fmla="*/ 0 h 53"/>
                <a:gd name="T2" fmla="*/ 59 w 59"/>
                <a:gd name="T3" fmla="*/ 0 h 53"/>
                <a:gd name="T4" fmla="*/ 59 w 59"/>
                <a:gd name="T5" fmla="*/ 53 h 53"/>
                <a:gd name="T6" fmla="*/ 0 w 59"/>
                <a:gd name="T7" fmla="*/ 53 h 53"/>
                <a:gd name="T8" fmla="*/ 0 w 59"/>
                <a:gd name="T9" fmla="*/ 0 h 53"/>
                <a:gd name="T10" fmla="*/ 0 w 59"/>
                <a:gd name="T11" fmla="*/ 0 h 53"/>
                <a:gd name="T12" fmla="*/ 56 w 59"/>
                <a:gd name="T13" fmla="*/ 0 h 53"/>
                <a:gd name="T14" fmla="*/ 56 w 59"/>
                <a:gd name="T15" fmla="*/ 52 h 53"/>
                <a:gd name="T16" fmla="*/ 0 w 59"/>
                <a:gd name="T17" fmla="*/ 52 h 53"/>
                <a:gd name="T18" fmla="*/ 0 w 59"/>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3"/>
                <a:gd name="T32" fmla="*/ 59 w 59"/>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3">
                  <a:moveTo>
                    <a:pt x="0" y="0"/>
                  </a:moveTo>
                  <a:lnTo>
                    <a:pt x="59" y="0"/>
                  </a:lnTo>
                  <a:lnTo>
                    <a:pt x="59" y="53"/>
                  </a:lnTo>
                  <a:lnTo>
                    <a:pt x="0" y="53"/>
                  </a:lnTo>
                  <a:lnTo>
                    <a:pt x="0" y="0"/>
                  </a:lnTo>
                  <a:close/>
                  <a:moveTo>
                    <a:pt x="0" y="0"/>
                  </a:moveTo>
                  <a:lnTo>
                    <a:pt x="56" y="0"/>
                  </a:lnTo>
                  <a:lnTo>
                    <a:pt x="56"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5" name="Freeform 693"/>
            <p:cNvSpPr>
              <a:spLocks noEditPoints="1"/>
            </p:cNvSpPr>
            <p:nvPr/>
          </p:nvSpPr>
          <p:spPr bwMode="auto">
            <a:xfrm>
              <a:off x="2492" y="2449"/>
              <a:ext cx="56" cy="52"/>
            </a:xfrm>
            <a:custGeom>
              <a:avLst/>
              <a:gdLst>
                <a:gd name="T0" fmla="*/ 0 w 56"/>
                <a:gd name="T1" fmla="*/ 0 h 52"/>
                <a:gd name="T2" fmla="*/ 56 w 56"/>
                <a:gd name="T3" fmla="*/ 0 h 52"/>
                <a:gd name="T4" fmla="*/ 56 w 56"/>
                <a:gd name="T5" fmla="*/ 52 h 52"/>
                <a:gd name="T6" fmla="*/ 0 w 56"/>
                <a:gd name="T7" fmla="*/ 52 h 52"/>
                <a:gd name="T8" fmla="*/ 0 w 56"/>
                <a:gd name="T9" fmla="*/ 0 h 52"/>
                <a:gd name="T10" fmla="*/ 0 w 56"/>
                <a:gd name="T11" fmla="*/ 0 h 52"/>
                <a:gd name="T12" fmla="*/ 53 w 56"/>
                <a:gd name="T13" fmla="*/ 0 h 52"/>
                <a:gd name="T14" fmla="*/ 53 w 56"/>
                <a:gd name="T15" fmla="*/ 48 h 52"/>
                <a:gd name="T16" fmla="*/ 0 w 56"/>
                <a:gd name="T17" fmla="*/ 48 h 52"/>
                <a:gd name="T18" fmla="*/ 0 w 56"/>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2"/>
                <a:gd name="T32" fmla="*/ 56 w 56"/>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2">
                  <a:moveTo>
                    <a:pt x="0" y="0"/>
                  </a:moveTo>
                  <a:lnTo>
                    <a:pt x="56" y="0"/>
                  </a:lnTo>
                  <a:lnTo>
                    <a:pt x="56"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6" name="Freeform 694"/>
            <p:cNvSpPr>
              <a:spLocks noEditPoints="1"/>
            </p:cNvSpPr>
            <p:nvPr/>
          </p:nvSpPr>
          <p:spPr bwMode="auto">
            <a:xfrm>
              <a:off x="2492" y="2449"/>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1 w 53"/>
                <a:gd name="T13" fmla="*/ 0 h 48"/>
                <a:gd name="T14" fmla="*/ 51 w 53"/>
                <a:gd name="T15" fmla="*/ 47 h 48"/>
                <a:gd name="T16" fmla="*/ 0 w 53"/>
                <a:gd name="T17" fmla="*/ 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1" y="0"/>
                  </a:lnTo>
                  <a:lnTo>
                    <a:pt x="51"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7" name="Freeform 695"/>
            <p:cNvSpPr>
              <a:spLocks noEditPoints="1"/>
            </p:cNvSpPr>
            <p:nvPr/>
          </p:nvSpPr>
          <p:spPr bwMode="auto">
            <a:xfrm>
              <a:off x="2492" y="2449"/>
              <a:ext cx="51" cy="47"/>
            </a:xfrm>
            <a:custGeom>
              <a:avLst/>
              <a:gdLst>
                <a:gd name="T0" fmla="*/ 0 w 51"/>
                <a:gd name="T1" fmla="*/ 0 h 47"/>
                <a:gd name="T2" fmla="*/ 51 w 51"/>
                <a:gd name="T3" fmla="*/ 0 h 47"/>
                <a:gd name="T4" fmla="*/ 51 w 51"/>
                <a:gd name="T5" fmla="*/ 47 h 47"/>
                <a:gd name="T6" fmla="*/ 0 w 51"/>
                <a:gd name="T7" fmla="*/ 47 h 47"/>
                <a:gd name="T8" fmla="*/ 0 w 51"/>
                <a:gd name="T9" fmla="*/ 0 h 47"/>
                <a:gd name="T10" fmla="*/ 0 w 51"/>
                <a:gd name="T11" fmla="*/ 0 h 47"/>
                <a:gd name="T12" fmla="*/ 48 w 51"/>
                <a:gd name="T13" fmla="*/ 0 h 47"/>
                <a:gd name="T14" fmla="*/ 48 w 51"/>
                <a:gd name="T15" fmla="*/ 45 h 47"/>
                <a:gd name="T16" fmla="*/ 0 w 51"/>
                <a:gd name="T17" fmla="*/ 45 h 47"/>
                <a:gd name="T18" fmla="*/ 0 w 51"/>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7"/>
                <a:gd name="T32" fmla="*/ 51 w 51"/>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7">
                  <a:moveTo>
                    <a:pt x="0" y="0"/>
                  </a:moveTo>
                  <a:lnTo>
                    <a:pt x="51" y="0"/>
                  </a:lnTo>
                  <a:lnTo>
                    <a:pt x="51" y="47"/>
                  </a:lnTo>
                  <a:lnTo>
                    <a:pt x="0" y="47"/>
                  </a:lnTo>
                  <a:lnTo>
                    <a:pt x="0" y="0"/>
                  </a:lnTo>
                  <a:close/>
                  <a:moveTo>
                    <a:pt x="0" y="0"/>
                  </a:moveTo>
                  <a:lnTo>
                    <a:pt x="48" y="0"/>
                  </a:lnTo>
                  <a:lnTo>
                    <a:pt x="48"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8" name="Freeform 696"/>
            <p:cNvSpPr>
              <a:spLocks noEditPoints="1"/>
            </p:cNvSpPr>
            <p:nvPr/>
          </p:nvSpPr>
          <p:spPr bwMode="auto">
            <a:xfrm>
              <a:off x="2492" y="2449"/>
              <a:ext cx="48" cy="45"/>
            </a:xfrm>
            <a:custGeom>
              <a:avLst/>
              <a:gdLst>
                <a:gd name="T0" fmla="*/ 0 w 48"/>
                <a:gd name="T1" fmla="*/ 0 h 45"/>
                <a:gd name="T2" fmla="*/ 48 w 48"/>
                <a:gd name="T3" fmla="*/ 0 h 45"/>
                <a:gd name="T4" fmla="*/ 48 w 48"/>
                <a:gd name="T5" fmla="*/ 45 h 45"/>
                <a:gd name="T6" fmla="*/ 0 w 48"/>
                <a:gd name="T7" fmla="*/ 45 h 45"/>
                <a:gd name="T8" fmla="*/ 0 w 48"/>
                <a:gd name="T9" fmla="*/ 0 h 45"/>
                <a:gd name="T10" fmla="*/ 0 w 48"/>
                <a:gd name="T11" fmla="*/ 0 h 45"/>
                <a:gd name="T12" fmla="*/ 46 w 48"/>
                <a:gd name="T13" fmla="*/ 0 h 45"/>
                <a:gd name="T14" fmla="*/ 46 w 48"/>
                <a:gd name="T15" fmla="*/ 41 h 45"/>
                <a:gd name="T16" fmla="*/ 0 w 48"/>
                <a:gd name="T17" fmla="*/ 41 h 45"/>
                <a:gd name="T18" fmla="*/ 0 w 48"/>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5"/>
                <a:gd name="T32" fmla="*/ 48 w 4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5">
                  <a:moveTo>
                    <a:pt x="0" y="0"/>
                  </a:moveTo>
                  <a:lnTo>
                    <a:pt x="48" y="0"/>
                  </a:lnTo>
                  <a:lnTo>
                    <a:pt x="48" y="45"/>
                  </a:lnTo>
                  <a:lnTo>
                    <a:pt x="0" y="45"/>
                  </a:lnTo>
                  <a:lnTo>
                    <a:pt x="0" y="0"/>
                  </a:lnTo>
                  <a:close/>
                  <a:moveTo>
                    <a:pt x="0" y="0"/>
                  </a:moveTo>
                  <a:lnTo>
                    <a:pt x="46" y="0"/>
                  </a:lnTo>
                  <a:lnTo>
                    <a:pt x="46"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19" name="Freeform 697"/>
            <p:cNvSpPr>
              <a:spLocks noEditPoints="1"/>
            </p:cNvSpPr>
            <p:nvPr/>
          </p:nvSpPr>
          <p:spPr bwMode="auto">
            <a:xfrm>
              <a:off x="2492" y="2449"/>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3 w 46"/>
                <a:gd name="T13" fmla="*/ 0 h 41"/>
                <a:gd name="T14" fmla="*/ 43 w 46"/>
                <a:gd name="T15" fmla="*/ 40 h 41"/>
                <a:gd name="T16" fmla="*/ 0 w 46"/>
                <a:gd name="T17" fmla="*/ 40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1"/>
                <a:gd name="T32" fmla="*/ 46 w 46"/>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1">
                  <a:moveTo>
                    <a:pt x="0" y="0"/>
                  </a:moveTo>
                  <a:lnTo>
                    <a:pt x="46" y="0"/>
                  </a:lnTo>
                  <a:lnTo>
                    <a:pt x="46" y="41"/>
                  </a:lnTo>
                  <a:lnTo>
                    <a:pt x="0" y="41"/>
                  </a:lnTo>
                  <a:lnTo>
                    <a:pt x="0" y="0"/>
                  </a:lnTo>
                  <a:close/>
                  <a:moveTo>
                    <a:pt x="0" y="0"/>
                  </a:moveTo>
                  <a:lnTo>
                    <a:pt x="43" y="0"/>
                  </a:lnTo>
                  <a:lnTo>
                    <a:pt x="43"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0" name="Freeform 698"/>
            <p:cNvSpPr>
              <a:spLocks noEditPoints="1"/>
            </p:cNvSpPr>
            <p:nvPr/>
          </p:nvSpPr>
          <p:spPr bwMode="auto">
            <a:xfrm>
              <a:off x="2492" y="2449"/>
              <a:ext cx="43" cy="40"/>
            </a:xfrm>
            <a:custGeom>
              <a:avLst/>
              <a:gdLst>
                <a:gd name="T0" fmla="*/ 0 w 43"/>
                <a:gd name="T1" fmla="*/ 0 h 40"/>
                <a:gd name="T2" fmla="*/ 43 w 43"/>
                <a:gd name="T3" fmla="*/ 0 h 40"/>
                <a:gd name="T4" fmla="*/ 43 w 43"/>
                <a:gd name="T5" fmla="*/ 40 h 40"/>
                <a:gd name="T6" fmla="*/ 0 w 43"/>
                <a:gd name="T7" fmla="*/ 40 h 40"/>
                <a:gd name="T8" fmla="*/ 0 w 43"/>
                <a:gd name="T9" fmla="*/ 0 h 40"/>
                <a:gd name="T10" fmla="*/ 0 w 43"/>
                <a:gd name="T11" fmla="*/ 0 h 40"/>
                <a:gd name="T12" fmla="*/ 40 w 43"/>
                <a:gd name="T13" fmla="*/ 0 h 40"/>
                <a:gd name="T14" fmla="*/ 40 w 43"/>
                <a:gd name="T15" fmla="*/ 36 h 40"/>
                <a:gd name="T16" fmla="*/ 0 w 43"/>
                <a:gd name="T17" fmla="*/ 36 h 40"/>
                <a:gd name="T18" fmla="*/ 0 w 4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0"/>
                <a:gd name="T32" fmla="*/ 43 w 43"/>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0">
                  <a:moveTo>
                    <a:pt x="0" y="0"/>
                  </a:moveTo>
                  <a:lnTo>
                    <a:pt x="43" y="0"/>
                  </a:lnTo>
                  <a:lnTo>
                    <a:pt x="43" y="40"/>
                  </a:lnTo>
                  <a:lnTo>
                    <a:pt x="0" y="40"/>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1" name="Freeform 699"/>
            <p:cNvSpPr>
              <a:spLocks noEditPoints="1"/>
            </p:cNvSpPr>
            <p:nvPr/>
          </p:nvSpPr>
          <p:spPr bwMode="auto">
            <a:xfrm>
              <a:off x="2492" y="2449"/>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8 w 40"/>
                <a:gd name="T13" fmla="*/ 0 h 36"/>
                <a:gd name="T14" fmla="*/ 38 w 40"/>
                <a:gd name="T15" fmla="*/ 35 h 36"/>
                <a:gd name="T16" fmla="*/ 0 w 40"/>
                <a:gd name="T17" fmla="*/ 35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8" y="0"/>
                  </a:lnTo>
                  <a:lnTo>
                    <a:pt x="38"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2" name="Freeform 700"/>
            <p:cNvSpPr>
              <a:spLocks noEditPoints="1"/>
            </p:cNvSpPr>
            <p:nvPr/>
          </p:nvSpPr>
          <p:spPr bwMode="auto">
            <a:xfrm>
              <a:off x="2492" y="2449"/>
              <a:ext cx="38" cy="35"/>
            </a:xfrm>
            <a:custGeom>
              <a:avLst/>
              <a:gdLst>
                <a:gd name="T0" fmla="*/ 0 w 38"/>
                <a:gd name="T1" fmla="*/ 0 h 35"/>
                <a:gd name="T2" fmla="*/ 38 w 38"/>
                <a:gd name="T3" fmla="*/ 0 h 35"/>
                <a:gd name="T4" fmla="*/ 38 w 38"/>
                <a:gd name="T5" fmla="*/ 35 h 35"/>
                <a:gd name="T6" fmla="*/ 0 w 38"/>
                <a:gd name="T7" fmla="*/ 35 h 35"/>
                <a:gd name="T8" fmla="*/ 0 w 38"/>
                <a:gd name="T9" fmla="*/ 0 h 35"/>
                <a:gd name="T10" fmla="*/ 0 w 38"/>
                <a:gd name="T11" fmla="*/ 0 h 35"/>
                <a:gd name="T12" fmla="*/ 35 w 38"/>
                <a:gd name="T13" fmla="*/ 0 h 35"/>
                <a:gd name="T14" fmla="*/ 35 w 38"/>
                <a:gd name="T15" fmla="*/ 33 h 35"/>
                <a:gd name="T16" fmla="*/ 0 w 38"/>
                <a:gd name="T17" fmla="*/ 33 h 35"/>
                <a:gd name="T18" fmla="*/ 0 w 38"/>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5"/>
                <a:gd name="T32" fmla="*/ 38 w 3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5">
                  <a:moveTo>
                    <a:pt x="0" y="0"/>
                  </a:moveTo>
                  <a:lnTo>
                    <a:pt x="38" y="0"/>
                  </a:lnTo>
                  <a:lnTo>
                    <a:pt x="38" y="35"/>
                  </a:lnTo>
                  <a:lnTo>
                    <a:pt x="0" y="35"/>
                  </a:lnTo>
                  <a:lnTo>
                    <a:pt x="0" y="0"/>
                  </a:lnTo>
                  <a:close/>
                  <a:moveTo>
                    <a:pt x="0" y="0"/>
                  </a:moveTo>
                  <a:lnTo>
                    <a:pt x="35" y="0"/>
                  </a:lnTo>
                  <a:lnTo>
                    <a:pt x="35"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3" name="Freeform 701"/>
            <p:cNvSpPr>
              <a:spLocks noEditPoints="1"/>
            </p:cNvSpPr>
            <p:nvPr/>
          </p:nvSpPr>
          <p:spPr bwMode="auto">
            <a:xfrm>
              <a:off x="2492" y="2449"/>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0 w 35"/>
                <a:gd name="T11" fmla="*/ 0 h 33"/>
                <a:gd name="T12" fmla="*/ 32 w 35"/>
                <a:gd name="T13" fmla="*/ 0 h 33"/>
                <a:gd name="T14" fmla="*/ 32 w 35"/>
                <a:gd name="T15" fmla="*/ 29 h 33"/>
                <a:gd name="T16" fmla="*/ 0 w 35"/>
                <a:gd name="T17" fmla="*/ 29 h 33"/>
                <a:gd name="T18" fmla="*/ 0 w 3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4" name="Freeform 702"/>
            <p:cNvSpPr>
              <a:spLocks noEditPoints="1"/>
            </p:cNvSpPr>
            <p:nvPr/>
          </p:nvSpPr>
          <p:spPr bwMode="auto">
            <a:xfrm>
              <a:off x="2492" y="2449"/>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30 w 32"/>
                <a:gd name="T13" fmla="*/ 0 h 29"/>
                <a:gd name="T14" fmla="*/ 30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30" y="0"/>
                  </a:lnTo>
                  <a:lnTo>
                    <a:pt x="30"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5" name="Freeform 703"/>
            <p:cNvSpPr>
              <a:spLocks noEditPoints="1"/>
            </p:cNvSpPr>
            <p:nvPr/>
          </p:nvSpPr>
          <p:spPr bwMode="auto">
            <a:xfrm>
              <a:off x="2492" y="2449"/>
              <a:ext cx="30" cy="28"/>
            </a:xfrm>
            <a:custGeom>
              <a:avLst/>
              <a:gdLst>
                <a:gd name="T0" fmla="*/ 0 w 30"/>
                <a:gd name="T1" fmla="*/ 0 h 28"/>
                <a:gd name="T2" fmla="*/ 30 w 30"/>
                <a:gd name="T3" fmla="*/ 0 h 28"/>
                <a:gd name="T4" fmla="*/ 30 w 30"/>
                <a:gd name="T5" fmla="*/ 28 h 28"/>
                <a:gd name="T6" fmla="*/ 0 w 30"/>
                <a:gd name="T7" fmla="*/ 28 h 28"/>
                <a:gd name="T8" fmla="*/ 0 w 30"/>
                <a:gd name="T9" fmla="*/ 0 h 28"/>
                <a:gd name="T10" fmla="*/ 0 w 30"/>
                <a:gd name="T11" fmla="*/ 0 h 28"/>
                <a:gd name="T12" fmla="*/ 27 w 30"/>
                <a:gd name="T13" fmla="*/ 0 h 28"/>
                <a:gd name="T14" fmla="*/ 27 w 30"/>
                <a:gd name="T15" fmla="*/ 24 h 28"/>
                <a:gd name="T16" fmla="*/ 0 w 30"/>
                <a:gd name="T17" fmla="*/ 24 h 28"/>
                <a:gd name="T18" fmla="*/ 0 w 3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8"/>
                <a:gd name="T32" fmla="*/ 30 w 3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8">
                  <a:moveTo>
                    <a:pt x="0" y="0"/>
                  </a:moveTo>
                  <a:lnTo>
                    <a:pt x="30" y="0"/>
                  </a:lnTo>
                  <a:lnTo>
                    <a:pt x="30"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6" name="Freeform 704"/>
            <p:cNvSpPr>
              <a:spLocks noEditPoints="1"/>
            </p:cNvSpPr>
            <p:nvPr/>
          </p:nvSpPr>
          <p:spPr bwMode="auto">
            <a:xfrm>
              <a:off x="2492" y="2449"/>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7" name="Freeform 705"/>
            <p:cNvSpPr>
              <a:spLocks noEditPoints="1"/>
            </p:cNvSpPr>
            <p:nvPr/>
          </p:nvSpPr>
          <p:spPr bwMode="auto">
            <a:xfrm>
              <a:off x="2492" y="2449"/>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2 w 24"/>
                <a:gd name="T13" fmla="*/ 0 h 23"/>
                <a:gd name="T14" fmla="*/ 22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2" y="0"/>
                  </a:lnTo>
                  <a:lnTo>
                    <a:pt x="22"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8" name="Freeform 706"/>
            <p:cNvSpPr>
              <a:spLocks noEditPoints="1"/>
            </p:cNvSpPr>
            <p:nvPr/>
          </p:nvSpPr>
          <p:spPr bwMode="auto">
            <a:xfrm>
              <a:off x="2492" y="2449"/>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0 w 22"/>
                <a:gd name="T11" fmla="*/ 0 h 21"/>
                <a:gd name="T12" fmla="*/ 19 w 22"/>
                <a:gd name="T13" fmla="*/ 0 h 21"/>
                <a:gd name="T14" fmla="*/ 19 w 22"/>
                <a:gd name="T15" fmla="*/ 17 h 21"/>
                <a:gd name="T16" fmla="*/ 0 w 22"/>
                <a:gd name="T17" fmla="*/ 17 h 21"/>
                <a:gd name="T18" fmla="*/ 0 w 22"/>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29" name="Freeform 707"/>
            <p:cNvSpPr>
              <a:spLocks noEditPoints="1"/>
            </p:cNvSpPr>
            <p:nvPr/>
          </p:nvSpPr>
          <p:spPr bwMode="auto">
            <a:xfrm>
              <a:off x="2492" y="2449"/>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0" name="Freeform 708"/>
            <p:cNvSpPr>
              <a:spLocks noEditPoints="1"/>
            </p:cNvSpPr>
            <p:nvPr/>
          </p:nvSpPr>
          <p:spPr bwMode="auto">
            <a:xfrm>
              <a:off x="2492" y="2449"/>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4 w 16"/>
                <a:gd name="T13" fmla="*/ 0 h 16"/>
                <a:gd name="T14" fmla="*/ 14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4" y="0"/>
                  </a:lnTo>
                  <a:lnTo>
                    <a:pt x="14"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1" name="Freeform 709"/>
            <p:cNvSpPr>
              <a:spLocks noEditPoints="1"/>
            </p:cNvSpPr>
            <p:nvPr/>
          </p:nvSpPr>
          <p:spPr bwMode="auto">
            <a:xfrm>
              <a:off x="2492" y="2449"/>
              <a:ext cx="14" cy="12"/>
            </a:xfrm>
            <a:custGeom>
              <a:avLst/>
              <a:gdLst>
                <a:gd name="T0" fmla="*/ 0 w 14"/>
                <a:gd name="T1" fmla="*/ 0 h 12"/>
                <a:gd name="T2" fmla="*/ 14 w 14"/>
                <a:gd name="T3" fmla="*/ 0 h 12"/>
                <a:gd name="T4" fmla="*/ 14 w 14"/>
                <a:gd name="T5" fmla="*/ 12 h 12"/>
                <a:gd name="T6" fmla="*/ 0 w 14"/>
                <a:gd name="T7" fmla="*/ 12 h 12"/>
                <a:gd name="T8" fmla="*/ 0 w 14"/>
                <a:gd name="T9" fmla="*/ 0 h 12"/>
                <a:gd name="T10" fmla="*/ 0 w 14"/>
                <a:gd name="T11" fmla="*/ 0 h 12"/>
                <a:gd name="T12" fmla="*/ 11 w 14"/>
                <a:gd name="T13" fmla="*/ 0 h 12"/>
                <a:gd name="T14" fmla="*/ 11 w 14"/>
                <a:gd name="T15" fmla="*/ 10 h 12"/>
                <a:gd name="T16" fmla="*/ 0 w 14"/>
                <a:gd name="T17" fmla="*/ 10 h 12"/>
                <a:gd name="T18" fmla="*/ 0 w 14"/>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0" y="0"/>
                  </a:moveTo>
                  <a:lnTo>
                    <a:pt x="14" y="0"/>
                  </a:lnTo>
                  <a:lnTo>
                    <a:pt x="14" y="12"/>
                  </a:lnTo>
                  <a:lnTo>
                    <a:pt x="0" y="12"/>
                  </a:lnTo>
                  <a:lnTo>
                    <a:pt x="0" y="0"/>
                  </a:lnTo>
                  <a:close/>
                  <a:moveTo>
                    <a:pt x="0" y="0"/>
                  </a:moveTo>
                  <a:lnTo>
                    <a:pt x="11" y="0"/>
                  </a:lnTo>
                  <a:lnTo>
                    <a:pt x="11"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2" name="Freeform 710"/>
            <p:cNvSpPr>
              <a:spLocks noEditPoints="1"/>
            </p:cNvSpPr>
            <p:nvPr/>
          </p:nvSpPr>
          <p:spPr bwMode="auto">
            <a:xfrm>
              <a:off x="2492" y="2449"/>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0 w 11"/>
                <a:gd name="T11" fmla="*/ 0 h 10"/>
                <a:gd name="T12" fmla="*/ 8 w 11"/>
                <a:gd name="T13" fmla="*/ 0 h 10"/>
                <a:gd name="T14" fmla="*/ 8 w 11"/>
                <a:gd name="T15" fmla="*/ 9 h 10"/>
                <a:gd name="T16" fmla="*/ 0 w 11"/>
                <a:gd name="T17" fmla="*/ 9 h 10"/>
                <a:gd name="T18" fmla="*/ 0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3" name="Freeform 711"/>
            <p:cNvSpPr>
              <a:spLocks noEditPoints="1"/>
            </p:cNvSpPr>
            <p:nvPr/>
          </p:nvSpPr>
          <p:spPr bwMode="auto">
            <a:xfrm>
              <a:off x="2492" y="244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6 w 8"/>
                <a:gd name="T13" fmla="*/ 0 h 9"/>
                <a:gd name="T14" fmla="*/ 6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6" y="0"/>
                  </a:lnTo>
                  <a:lnTo>
                    <a:pt x="6"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4" name="Freeform 712"/>
            <p:cNvSpPr>
              <a:spLocks noEditPoints="1"/>
            </p:cNvSpPr>
            <p:nvPr/>
          </p:nvSpPr>
          <p:spPr bwMode="auto">
            <a:xfrm>
              <a:off x="2492" y="2449"/>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0 w 6"/>
                <a:gd name="T11" fmla="*/ 0 h 5"/>
                <a:gd name="T12" fmla="*/ 3 w 6"/>
                <a:gd name="T13" fmla="*/ 0 h 5"/>
                <a:gd name="T14" fmla="*/ 3 w 6"/>
                <a:gd name="T15" fmla="*/ 4 h 5"/>
                <a:gd name="T16" fmla="*/ 0 w 6"/>
                <a:gd name="T17" fmla="*/ 4 h 5"/>
                <a:gd name="T18" fmla="*/ 0 w 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5" name="Freeform 713"/>
            <p:cNvSpPr>
              <a:spLocks noEditPoints="1"/>
            </p:cNvSpPr>
            <p:nvPr/>
          </p:nvSpPr>
          <p:spPr bwMode="auto">
            <a:xfrm>
              <a:off x="2492" y="2449"/>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6" name="Rectangle 714"/>
            <p:cNvSpPr>
              <a:spLocks noChangeArrowheads="1"/>
            </p:cNvSpPr>
            <p:nvPr/>
          </p:nvSpPr>
          <p:spPr bwMode="auto">
            <a:xfrm>
              <a:off x="2492" y="2449"/>
              <a:ext cx="67"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537" name="Freeform 715"/>
            <p:cNvSpPr>
              <a:spLocks noEditPoints="1"/>
            </p:cNvSpPr>
            <p:nvPr/>
          </p:nvSpPr>
          <p:spPr bwMode="auto">
            <a:xfrm>
              <a:off x="2492" y="2449"/>
              <a:ext cx="67" cy="60"/>
            </a:xfrm>
            <a:custGeom>
              <a:avLst/>
              <a:gdLst>
                <a:gd name="T0" fmla="*/ 0 w 67"/>
                <a:gd name="T1" fmla="*/ 0 h 60"/>
                <a:gd name="T2" fmla="*/ 67 w 67"/>
                <a:gd name="T3" fmla="*/ 0 h 60"/>
                <a:gd name="T4" fmla="*/ 67 w 67"/>
                <a:gd name="T5" fmla="*/ 60 h 60"/>
                <a:gd name="T6" fmla="*/ 0 w 67"/>
                <a:gd name="T7" fmla="*/ 60 h 60"/>
                <a:gd name="T8" fmla="*/ 0 w 67"/>
                <a:gd name="T9" fmla="*/ 0 h 60"/>
                <a:gd name="T10" fmla="*/ 0 w 67"/>
                <a:gd name="T11" fmla="*/ 0 h 60"/>
                <a:gd name="T12" fmla="*/ 64 w 67"/>
                <a:gd name="T13" fmla="*/ 0 h 60"/>
                <a:gd name="T14" fmla="*/ 64 w 67"/>
                <a:gd name="T15" fmla="*/ 59 h 60"/>
                <a:gd name="T16" fmla="*/ 0 w 67"/>
                <a:gd name="T17" fmla="*/ 59 h 60"/>
                <a:gd name="T18" fmla="*/ 0 w 67"/>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0"/>
                <a:gd name="T32" fmla="*/ 67 w 67"/>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0">
                  <a:moveTo>
                    <a:pt x="0" y="0"/>
                  </a:moveTo>
                  <a:lnTo>
                    <a:pt x="67" y="0"/>
                  </a:lnTo>
                  <a:lnTo>
                    <a:pt x="67" y="60"/>
                  </a:lnTo>
                  <a:lnTo>
                    <a:pt x="0" y="60"/>
                  </a:lnTo>
                  <a:lnTo>
                    <a:pt x="0" y="0"/>
                  </a:lnTo>
                  <a:close/>
                  <a:moveTo>
                    <a:pt x="0" y="0"/>
                  </a:moveTo>
                  <a:lnTo>
                    <a:pt x="64" y="0"/>
                  </a:lnTo>
                  <a:lnTo>
                    <a:pt x="64"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8" name="Freeform 716"/>
            <p:cNvSpPr>
              <a:spLocks noEditPoints="1"/>
            </p:cNvSpPr>
            <p:nvPr/>
          </p:nvSpPr>
          <p:spPr bwMode="auto">
            <a:xfrm>
              <a:off x="2492" y="2449"/>
              <a:ext cx="64" cy="59"/>
            </a:xfrm>
            <a:custGeom>
              <a:avLst/>
              <a:gdLst>
                <a:gd name="T0" fmla="*/ 0 w 64"/>
                <a:gd name="T1" fmla="*/ 0 h 59"/>
                <a:gd name="T2" fmla="*/ 64 w 64"/>
                <a:gd name="T3" fmla="*/ 0 h 59"/>
                <a:gd name="T4" fmla="*/ 64 w 64"/>
                <a:gd name="T5" fmla="*/ 59 h 59"/>
                <a:gd name="T6" fmla="*/ 0 w 64"/>
                <a:gd name="T7" fmla="*/ 59 h 59"/>
                <a:gd name="T8" fmla="*/ 0 w 64"/>
                <a:gd name="T9" fmla="*/ 0 h 59"/>
                <a:gd name="T10" fmla="*/ 0 w 64"/>
                <a:gd name="T11" fmla="*/ 0 h 59"/>
                <a:gd name="T12" fmla="*/ 61 w 64"/>
                <a:gd name="T13" fmla="*/ 0 h 59"/>
                <a:gd name="T14" fmla="*/ 61 w 64"/>
                <a:gd name="T15" fmla="*/ 57 h 59"/>
                <a:gd name="T16" fmla="*/ 0 w 64"/>
                <a:gd name="T17" fmla="*/ 57 h 59"/>
                <a:gd name="T18" fmla="*/ 0 w 6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9"/>
                <a:gd name="T32" fmla="*/ 64 w 6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9">
                  <a:moveTo>
                    <a:pt x="0" y="0"/>
                  </a:moveTo>
                  <a:lnTo>
                    <a:pt x="64" y="0"/>
                  </a:lnTo>
                  <a:lnTo>
                    <a:pt x="64"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39" name="Freeform 717"/>
            <p:cNvSpPr>
              <a:spLocks noEditPoints="1"/>
            </p:cNvSpPr>
            <p:nvPr/>
          </p:nvSpPr>
          <p:spPr bwMode="auto">
            <a:xfrm>
              <a:off x="2492" y="2449"/>
              <a:ext cx="61" cy="57"/>
            </a:xfrm>
            <a:custGeom>
              <a:avLst/>
              <a:gdLst>
                <a:gd name="T0" fmla="*/ 0 w 61"/>
                <a:gd name="T1" fmla="*/ 0 h 57"/>
                <a:gd name="T2" fmla="*/ 61 w 61"/>
                <a:gd name="T3" fmla="*/ 0 h 57"/>
                <a:gd name="T4" fmla="*/ 61 w 61"/>
                <a:gd name="T5" fmla="*/ 57 h 57"/>
                <a:gd name="T6" fmla="*/ 0 w 61"/>
                <a:gd name="T7" fmla="*/ 57 h 57"/>
                <a:gd name="T8" fmla="*/ 0 w 61"/>
                <a:gd name="T9" fmla="*/ 0 h 57"/>
                <a:gd name="T10" fmla="*/ 0 w 61"/>
                <a:gd name="T11" fmla="*/ 0 h 57"/>
                <a:gd name="T12" fmla="*/ 59 w 61"/>
                <a:gd name="T13" fmla="*/ 0 h 57"/>
                <a:gd name="T14" fmla="*/ 59 w 61"/>
                <a:gd name="T15" fmla="*/ 53 h 57"/>
                <a:gd name="T16" fmla="*/ 0 w 61"/>
                <a:gd name="T17" fmla="*/ 53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9" y="0"/>
                  </a:lnTo>
                  <a:lnTo>
                    <a:pt x="59"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0" name="Freeform 718"/>
            <p:cNvSpPr>
              <a:spLocks noEditPoints="1"/>
            </p:cNvSpPr>
            <p:nvPr/>
          </p:nvSpPr>
          <p:spPr bwMode="auto">
            <a:xfrm>
              <a:off x="2492" y="2449"/>
              <a:ext cx="59" cy="53"/>
            </a:xfrm>
            <a:custGeom>
              <a:avLst/>
              <a:gdLst>
                <a:gd name="T0" fmla="*/ 0 w 59"/>
                <a:gd name="T1" fmla="*/ 0 h 53"/>
                <a:gd name="T2" fmla="*/ 59 w 59"/>
                <a:gd name="T3" fmla="*/ 0 h 53"/>
                <a:gd name="T4" fmla="*/ 59 w 59"/>
                <a:gd name="T5" fmla="*/ 53 h 53"/>
                <a:gd name="T6" fmla="*/ 0 w 59"/>
                <a:gd name="T7" fmla="*/ 53 h 53"/>
                <a:gd name="T8" fmla="*/ 0 w 59"/>
                <a:gd name="T9" fmla="*/ 0 h 53"/>
                <a:gd name="T10" fmla="*/ 0 w 59"/>
                <a:gd name="T11" fmla="*/ 0 h 53"/>
                <a:gd name="T12" fmla="*/ 56 w 59"/>
                <a:gd name="T13" fmla="*/ 0 h 53"/>
                <a:gd name="T14" fmla="*/ 56 w 59"/>
                <a:gd name="T15" fmla="*/ 52 h 53"/>
                <a:gd name="T16" fmla="*/ 0 w 59"/>
                <a:gd name="T17" fmla="*/ 52 h 53"/>
                <a:gd name="T18" fmla="*/ 0 w 59"/>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3"/>
                <a:gd name="T32" fmla="*/ 59 w 59"/>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3">
                  <a:moveTo>
                    <a:pt x="0" y="0"/>
                  </a:moveTo>
                  <a:lnTo>
                    <a:pt x="59" y="0"/>
                  </a:lnTo>
                  <a:lnTo>
                    <a:pt x="59" y="53"/>
                  </a:lnTo>
                  <a:lnTo>
                    <a:pt x="0" y="53"/>
                  </a:lnTo>
                  <a:lnTo>
                    <a:pt x="0" y="0"/>
                  </a:lnTo>
                  <a:close/>
                  <a:moveTo>
                    <a:pt x="0" y="0"/>
                  </a:moveTo>
                  <a:lnTo>
                    <a:pt x="56" y="0"/>
                  </a:lnTo>
                  <a:lnTo>
                    <a:pt x="56"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1" name="Freeform 719"/>
            <p:cNvSpPr>
              <a:spLocks noEditPoints="1"/>
            </p:cNvSpPr>
            <p:nvPr/>
          </p:nvSpPr>
          <p:spPr bwMode="auto">
            <a:xfrm>
              <a:off x="2492" y="2449"/>
              <a:ext cx="56" cy="52"/>
            </a:xfrm>
            <a:custGeom>
              <a:avLst/>
              <a:gdLst>
                <a:gd name="T0" fmla="*/ 0 w 56"/>
                <a:gd name="T1" fmla="*/ 0 h 52"/>
                <a:gd name="T2" fmla="*/ 56 w 56"/>
                <a:gd name="T3" fmla="*/ 0 h 52"/>
                <a:gd name="T4" fmla="*/ 56 w 56"/>
                <a:gd name="T5" fmla="*/ 52 h 52"/>
                <a:gd name="T6" fmla="*/ 0 w 56"/>
                <a:gd name="T7" fmla="*/ 52 h 52"/>
                <a:gd name="T8" fmla="*/ 0 w 56"/>
                <a:gd name="T9" fmla="*/ 0 h 52"/>
                <a:gd name="T10" fmla="*/ 0 w 56"/>
                <a:gd name="T11" fmla="*/ 0 h 52"/>
                <a:gd name="T12" fmla="*/ 53 w 56"/>
                <a:gd name="T13" fmla="*/ 0 h 52"/>
                <a:gd name="T14" fmla="*/ 53 w 56"/>
                <a:gd name="T15" fmla="*/ 48 h 52"/>
                <a:gd name="T16" fmla="*/ 0 w 56"/>
                <a:gd name="T17" fmla="*/ 48 h 52"/>
                <a:gd name="T18" fmla="*/ 0 w 56"/>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2"/>
                <a:gd name="T32" fmla="*/ 56 w 56"/>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2">
                  <a:moveTo>
                    <a:pt x="0" y="0"/>
                  </a:moveTo>
                  <a:lnTo>
                    <a:pt x="56" y="0"/>
                  </a:lnTo>
                  <a:lnTo>
                    <a:pt x="56"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2" name="Freeform 720"/>
            <p:cNvSpPr>
              <a:spLocks noEditPoints="1"/>
            </p:cNvSpPr>
            <p:nvPr/>
          </p:nvSpPr>
          <p:spPr bwMode="auto">
            <a:xfrm>
              <a:off x="2492" y="2449"/>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1 w 53"/>
                <a:gd name="T13" fmla="*/ 0 h 48"/>
                <a:gd name="T14" fmla="*/ 51 w 53"/>
                <a:gd name="T15" fmla="*/ 47 h 48"/>
                <a:gd name="T16" fmla="*/ 0 w 53"/>
                <a:gd name="T17" fmla="*/ 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1" y="0"/>
                  </a:lnTo>
                  <a:lnTo>
                    <a:pt x="51"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3" name="Freeform 721"/>
            <p:cNvSpPr>
              <a:spLocks noEditPoints="1"/>
            </p:cNvSpPr>
            <p:nvPr/>
          </p:nvSpPr>
          <p:spPr bwMode="auto">
            <a:xfrm>
              <a:off x="2492" y="2449"/>
              <a:ext cx="51" cy="47"/>
            </a:xfrm>
            <a:custGeom>
              <a:avLst/>
              <a:gdLst>
                <a:gd name="T0" fmla="*/ 0 w 51"/>
                <a:gd name="T1" fmla="*/ 0 h 47"/>
                <a:gd name="T2" fmla="*/ 51 w 51"/>
                <a:gd name="T3" fmla="*/ 0 h 47"/>
                <a:gd name="T4" fmla="*/ 51 w 51"/>
                <a:gd name="T5" fmla="*/ 47 h 47"/>
                <a:gd name="T6" fmla="*/ 0 w 51"/>
                <a:gd name="T7" fmla="*/ 47 h 47"/>
                <a:gd name="T8" fmla="*/ 0 w 51"/>
                <a:gd name="T9" fmla="*/ 0 h 47"/>
                <a:gd name="T10" fmla="*/ 0 w 51"/>
                <a:gd name="T11" fmla="*/ 0 h 47"/>
                <a:gd name="T12" fmla="*/ 48 w 51"/>
                <a:gd name="T13" fmla="*/ 0 h 47"/>
                <a:gd name="T14" fmla="*/ 48 w 51"/>
                <a:gd name="T15" fmla="*/ 45 h 47"/>
                <a:gd name="T16" fmla="*/ 0 w 51"/>
                <a:gd name="T17" fmla="*/ 45 h 47"/>
                <a:gd name="T18" fmla="*/ 0 w 51"/>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7"/>
                <a:gd name="T32" fmla="*/ 51 w 51"/>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7">
                  <a:moveTo>
                    <a:pt x="0" y="0"/>
                  </a:moveTo>
                  <a:lnTo>
                    <a:pt x="51" y="0"/>
                  </a:lnTo>
                  <a:lnTo>
                    <a:pt x="51" y="47"/>
                  </a:lnTo>
                  <a:lnTo>
                    <a:pt x="0" y="47"/>
                  </a:lnTo>
                  <a:lnTo>
                    <a:pt x="0" y="0"/>
                  </a:lnTo>
                  <a:close/>
                  <a:moveTo>
                    <a:pt x="0" y="0"/>
                  </a:moveTo>
                  <a:lnTo>
                    <a:pt x="48" y="0"/>
                  </a:lnTo>
                  <a:lnTo>
                    <a:pt x="48"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4" name="Freeform 722"/>
            <p:cNvSpPr>
              <a:spLocks noEditPoints="1"/>
            </p:cNvSpPr>
            <p:nvPr/>
          </p:nvSpPr>
          <p:spPr bwMode="auto">
            <a:xfrm>
              <a:off x="2492" y="2449"/>
              <a:ext cx="48" cy="45"/>
            </a:xfrm>
            <a:custGeom>
              <a:avLst/>
              <a:gdLst>
                <a:gd name="T0" fmla="*/ 0 w 48"/>
                <a:gd name="T1" fmla="*/ 0 h 45"/>
                <a:gd name="T2" fmla="*/ 48 w 48"/>
                <a:gd name="T3" fmla="*/ 0 h 45"/>
                <a:gd name="T4" fmla="*/ 48 w 48"/>
                <a:gd name="T5" fmla="*/ 45 h 45"/>
                <a:gd name="T6" fmla="*/ 0 w 48"/>
                <a:gd name="T7" fmla="*/ 45 h 45"/>
                <a:gd name="T8" fmla="*/ 0 w 48"/>
                <a:gd name="T9" fmla="*/ 0 h 45"/>
                <a:gd name="T10" fmla="*/ 0 w 48"/>
                <a:gd name="T11" fmla="*/ 0 h 45"/>
                <a:gd name="T12" fmla="*/ 46 w 48"/>
                <a:gd name="T13" fmla="*/ 0 h 45"/>
                <a:gd name="T14" fmla="*/ 46 w 48"/>
                <a:gd name="T15" fmla="*/ 41 h 45"/>
                <a:gd name="T16" fmla="*/ 0 w 48"/>
                <a:gd name="T17" fmla="*/ 41 h 45"/>
                <a:gd name="T18" fmla="*/ 0 w 48"/>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5"/>
                <a:gd name="T32" fmla="*/ 48 w 4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5">
                  <a:moveTo>
                    <a:pt x="0" y="0"/>
                  </a:moveTo>
                  <a:lnTo>
                    <a:pt x="48" y="0"/>
                  </a:lnTo>
                  <a:lnTo>
                    <a:pt x="48" y="45"/>
                  </a:lnTo>
                  <a:lnTo>
                    <a:pt x="0" y="45"/>
                  </a:lnTo>
                  <a:lnTo>
                    <a:pt x="0" y="0"/>
                  </a:lnTo>
                  <a:close/>
                  <a:moveTo>
                    <a:pt x="0" y="0"/>
                  </a:moveTo>
                  <a:lnTo>
                    <a:pt x="46" y="0"/>
                  </a:lnTo>
                  <a:lnTo>
                    <a:pt x="46"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5" name="Freeform 723"/>
            <p:cNvSpPr>
              <a:spLocks noEditPoints="1"/>
            </p:cNvSpPr>
            <p:nvPr/>
          </p:nvSpPr>
          <p:spPr bwMode="auto">
            <a:xfrm>
              <a:off x="2492" y="2449"/>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3 w 46"/>
                <a:gd name="T13" fmla="*/ 0 h 41"/>
                <a:gd name="T14" fmla="*/ 43 w 46"/>
                <a:gd name="T15" fmla="*/ 40 h 41"/>
                <a:gd name="T16" fmla="*/ 0 w 46"/>
                <a:gd name="T17" fmla="*/ 40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1"/>
                <a:gd name="T32" fmla="*/ 46 w 46"/>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1">
                  <a:moveTo>
                    <a:pt x="0" y="0"/>
                  </a:moveTo>
                  <a:lnTo>
                    <a:pt x="46" y="0"/>
                  </a:lnTo>
                  <a:lnTo>
                    <a:pt x="46" y="41"/>
                  </a:lnTo>
                  <a:lnTo>
                    <a:pt x="0" y="41"/>
                  </a:lnTo>
                  <a:lnTo>
                    <a:pt x="0" y="0"/>
                  </a:lnTo>
                  <a:close/>
                  <a:moveTo>
                    <a:pt x="0" y="0"/>
                  </a:moveTo>
                  <a:lnTo>
                    <a:pt x="43" y="0"/>
                  </a:lnTo>
                  <a:lnTo>
                    <a:pt x="43"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6" name="Freeform 724"/>
            <p:cNvSpPr>
              <a:spLocks noEditPoints="1"/>
            </p:cNvSpPr>
            <p:nvPr/>
          </p:nvSpPr>
          <p:spPr bwMode="auto">
            <a:xfrm>
              <a:off x="2492" y="2449"/>
              <a:ext cx="43" cy="40"/>
            </a:xfrm>
            <a:custGeom>
              <a:avLst/>
              <a:gdLst>
                <a:gd name="T0" fmla="*/ 0 w 43"/>
                <a:gd name="T1" fmla="*/ 0 h 40"/>
                <a:gd name="T2" fmla="*/ 43 w 43"/>
                <a:gd name="T3" fmla="*/ 0 h 40"/>
                <a:gd name="T4" fmla="*/ 43 w 43"/>
                <a:gd name="T5" fmla="*/ 40 h 40"/>
                <a:gd name="T6" fmla="*/ 0 w 43"/>
                <a:gd name="T7" fmla="*/ 40 h 40"/>
                <a:gd name="T8" fmla="*/ 0 w 43"/>
                <a:gd name="T9" fmla="*/ 0 h 40"/>
                <a:gd name="T10" fmla="*/ 0 w 43"/>
                <a:gd name="T11" fmla="*/ 0 h 40"/>
                <a:gd name="T12" fmla="*/ 40 w 43"/>
                <a:gd name="T13" fmla="*/ 0 h 40"/>
                <a:gd name="T14" fmla="*/ 40 w 43"/>
                <a:gd name="T15" fmla="*/ 36 h 40"/>
                <a:gd name="T16" fmla="*/ 0 w 43"/>
                <a:gd name="T17" fmla="*/ 36 h 40"/>
                <a:gd name="T18" fmla="*/ 0 w 4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0"/>
                <a:gd name="T32" fmla="*/ 43 w 43"/>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0">
                  <a:moveTo>
                    <a:pt x="0" y="0"/>
                  </a:moveTo>
                  <a:lnTo>
                    <a:pt x="43" y="0"/>
                  </a:lnTo>
                  <a:lnTo>
                    <a:pt x="43" y="40"/>
                  </a:lnTo>
                  <a:lnTo>
                    <a:pt x="0" y="40"/>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7" name="Freeform 725"/>
            <p:cNvSpPr>
              <a:spLocks noEditPoints="1"/>
            </p:cNvSpPr>
            <p:nvPr/>
          </p:nvSpPr>
          <p:spPr bwMode="auto">
            <a:xfrm>
              <a:off x="2492" y="2449"/>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8 w 40"/>
                <a:gd name="T13" fmla="*/ 0 h 36"/>
                <a:gd name="T14" fmla="*/ 38 w 40"/>
                <a:gd name="T15" fmla="*/ 35 h 36"/>
                <a:gd name="T16" fmla="*/ 0 w 40"/>
                <a:gd name="T17" fmla="*/ 35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8" y="0"/>
                  </a:lnTo>
                  <a:lnTo>
                    <a:pt x="38"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8" name="Freeform 726"/>
            <p:cNvSpPr>
              <a:spLocks noEditPoints="1"/>
            </p:cNvSpPr>
            <p:nvPr/>
          </p:nvSpPr>
          <p:spPr bwMode="auto">
            <a:xfrm>
              <a:off x="2492" y="2449"/>
              <a:ext cx="38" cy="35"/>
            </a:xfrm>
            <a:custGeom>
              <a:avLst/>
              <a:gdLst>
                <a:gd name="T0" fmla="*/ 0 w 38"/>
                <a:gd name="T1" fmla="*/ 0 h 35"/>
                <a:gd name="T2" fmla="*/ 38 w 38"/>
                <a:gd name="T3" fmla="*/ 0 h 35"/>
                <a:gd name="T4" fmla="*/ 38 w 38"/>
                <a:gd name="T5" fmla="*/ 35 h 35"/>
                <a:gd name="T6" fmla="*/ 0 w 38"/>
                <a:gd name="T7" fmla="*/ 35 h 35"/>
                <a:gd name="T8" fmla="*/ 0 w 38"/>
                <a:gd name="T9" fmla="*/ 0 h 35"/>
                <a:gd name="T10" fmla="*/ 0 w 38"/>
                <a:gd name="T11" fmla="*/ 0 h 35"/>
                <a:gd name="T12" fmla="*/ 35 w 38"/>
                <a:gd name="T13" fmla="*/ 0 h 35"/>
                <a:gd name="T14" fmla="*/ 35 w 38"/>
                <a:gd name="T15" fmla="*/ 33 h 35"/>
                <a:gd name="T16" fmla="*/ 0 w 38"/>
                <a:gd name="T17" fmla="*/ 33 h 35"/>
                <a:gd name="T18" fmla="*/ 0 w 38"/>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5"/>
                <a:gd name="T32" fmla="*/ 38 w 3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5">
                  <a:moveTo>
                    <a:pt x="0" y="0"/>
                  </a:moveTo>
                  <a:lnTo>
                    <a:pt x="38" y="0"/>
                  </a:lnTo>
                  <a:lnTo>
                    <a:pt x="38" y="35"/>
                  </a:lnTo>
                  <a:lnTo>
                    <a:pt x="0" y="35"/>
                  </a:lnTo>
                  <a:lnTo>
                    <a:pt x="0" y="0"/>
                  </a:lnTo>
                  <a:close/>
                  <a:moveTo>
                    <a:pt x="0" y="0"/>
                  </a:moveTo>
                  <a:lnTo>
                    <a:pt x="35" y="0"/>
                  </a:lnTo>
                  <a:lnTo>
                    <a:pt x="35"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49" name="Freeform 727"/>
            <p:cNvSpPr>
              <a:spLocks noEditPoints="1"/>
            </p:cNvSpPr>
            <p:nvPr/>
          </p:nvSpPr>
          <p:spPr bwMode="auto">
            <a:xfrm>
              <a:off x="2492" y="2449"/>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0 w 35"/>
                <a:gd name="T11" fmla="*/ 0 h 33"/>
                <a:gd name="T12" fmla="*/ 32 w 35"/>
                <a:gd name="T13" fmla="*/ 0 h 33"/>
                <a:gd name="T14" fmla="*/ 32 w 35"/>
                <a:gd name="T15" fmla="*/ 29 h 33"/>
                <a:gd name="T16" fmla="*/ 0 w 35"/>
                <a:gd name="T17" fmla="*/ 29 h 33"/>
                <a:gd name="T18" fmla="*/ 0 w 3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0" name="Freeform 728"/>
            <p:cNvSpPr>
              <a:spLocks noEditPoints="1"/>
            </p:cNvSpPr>
            <p:nvPr/>
          </p:nvSpPr>
          <p:spPr bwMode="auto">
            <a:xfrm>
              <a:off x="2492" y="2449"/>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30 w 32"/>
                <a:gd name="T13" fmla="*/ 0 h 29"/>
                <a:gd name="T14" fmla="*/ 30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30" y="0"/>
                  </a:lnTo>
                  <a:lnTo>
                    <a:pt x="30"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1" name="Freeform 729"/>
            <p:cNvSpPr>
              <a:spLocks noEditPoints="1"/>
            </p:cNvSpPr>
            <p:nvPr/>
          </p:nvSpPr>
          <p:spPr bwMode="auto">
            <a:xfrm>
              <a:off x="2492" y="2449"/>
              <a:ext cx="30" cy="28"/>
            </a:xfrm>
            <a:custGeom>
              <a:avLst/>
              <a:gdLst>
                <a:gd name="T0" fmla="*/ 0 w 30"/>
                <a:gd name="T1" fmla="*/ 0 h 28"/>
                <a:gd name="T2" fmla="*/ 30 w 30"/>
                <a:gd name="T3" fmla="*/ 0 h 28"/>
                <a:gd name="T4" fmla="*/ 30 w 30"/>
                <a:gd name="T5" fmla="*/ 28 h 28"/>
                <a:gd name="T6" fmla="*/ 0 w 30"/>
                <a:gd name="T7" fmla="*/ 28 h 28"/>
                <a:gd name="T8" fmla="*/ 0 w 30"/>
                <a:gd name="T9" fmla="*/ 0 h 28"/>
                <a:gd name="T10" fmla="*/ 0 w 30"/>
                <a:gd name="T11" fmla="*/ 0 h 28"/>
                <a:gd name="T12" fmla="*/ 27 w 30"/>
                <a:gd name="T13" fmla="*/ 0 h 28"/>
                <a:gd name="T14" fmla="*/ 27 w 30"/>
                <a:gd name="T15" fmla="*/ 24 h 28"/>
                <a:gd name="T16" fmla="*/ 0 w 30"/>
                <a:gd name="T17" fmla="*/ 24 h 28"/>
                <a:gd name="T18" fmla="*/ 0 w 3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8"/>
                <a:gd name="T32" fmla="*/ 30 w 3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8">
                  <a:moveTo>
                    <a:pt x="0" y="0"/>
                  </a:moveTo>
                  <a:lnTo>
                    <a:pt x="30" y="0"/>
                  </a:lnTo>
                  <a:lnTo>
                    <a:pt x="30"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2" name="Freeform 730"/>
            <p:cNvSpPr>
              <a:spLocks noEditPoints="1"/>
            </p:cNvSpPr>
            <p:nvPr/>
          </p:nvSpPr>
          <p:spPr bwMode="auto">
            <a:xfrm>
              <a:off x="2492" y="2449"/>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3" name="Freeform 731"/>
            <p:cNvSpPr>
              <a:spLocks noEditPoints="1"/>
            </p:cNvSpPr>
            <p:nvPr/>
          </p:nvSpPr>
          <p:spPr bwMode="auto">
            <a:xfrm>
              <a:off x="2492" y="2449"/>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2 w 24"/>
                <a:gd name="T13" fmla="*/ 0 h 23"/>
                <a:gd name="T14" fmla="*/ 22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2" y="0"/>
                  </a:lnTo>
                  <a:lnTo>
                    <a:pt x="22"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4" name="Freeform 732"/>
            <p:cNvSpPr>
              <a:spLocks noEditPoints="1"/>
            </p:cNvSpPr>
            <p:nvPr/>
          </p:nvSpPr>
          <p:spPr bwMode="auto">
            <a:xfrm>
              <a:off x="2492" y="2449"/>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0 w 22"/>
                <a:gd name="T11" fmla="*/ 0 h 21"/>
                <a:gd name="T12" fmla="*/ 19 w 22"/>
                <a:gd name="T13" fmla="*/ 0 h 21"/>
                <a:gd name="T14" fmla="*/ 19 w 22"/>
                <a:gd name="T15" fmla="*/ 17 h 21"/>
                <a:gd name="T16" fmla="*/ 0 w 22"/>
                <a:gd name="T17" fmla="*/ 17 h 21"/>
                <a:gd name="T18" fmla="*/ 0 w 22"/>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5" name="Freeform 733"/>
            <p:cNvSpPr>
              <a:spLocks noEditPoints="1"/>
            </p:cNvSpPr>
            <p:nvPr/>
          </p:nvSpPr>
          <p:spPr bwMode="auto">
            <a:xfrm>
              <a:off x="2492" y="2449"/>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6" name="Freeform 734"/>
            <p:cNvSpPr>
              <a:spLocks noEditPoints="1"/>
            </p:cNvSpPr>
            <p:nvPr/>
          </p:nvSpPr>
          <p:spPr bwMode="auto">
            <a:xfrm>
              <a:off x="2492" y="2449"/>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4 w 16"/>
                <a:gd name="T13" fmla="*/ 0 h 16"/>
                <a:gd name="T14" fmla="*/ 14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4" y="0"/>
                  </a:lnTo>
                  <a:lnTo>
                    <a:pt x="14"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7" name="Freeform 735"/>
            <p:cNvSpPr>
              <a:spLocks noEditPoints="1"/>
            </p:cNvSpPr>
            <p:nvPr/>
          </p:nvSpPr>
          <p:spPr bwMode="auto">
            <a:xfrm>
              <a:off x="2492" y="2449"/>
              <a:ext cx="14" cy="12"/>
            </a:xfrm>
            <a:custGeom>
              <a:avLst/>
              <a:gdLst>
                <a:gd name="T0" fmla="*/ 0 w 14"/>
                <a:gd name="T1" fmla="*/ 0 h 12"/>
                <a:gd name="T2" fmla="*/ 14 w 14"/>
                <a:gd name="T3" fmla="*/ 0 h 12"/>
                <a:gd name="T4" fmla="*/ 14 w 14"/>
                <a:gd name="T5" fmla="*/ 12 h 12"/>
                <a:gd name="T6" fmla="*/ 0 w 14"/>
                <a:gd name="T7" fmla="*/ 12 h 12"/>
                <a:gd name="T8" fmla="*/ 0 w 14"/>
                <a:gd name="T9" fmla="*/ 0 h 12"/>
                <a:gd name="T10" fmla="*/ 0 w 14"/>
                <a:gd name="T11" fmla="*/ 0 h 12"/>
                <a:gd name="T12" fmla="*/ 11 w 14"/>
                <a:gd name="T13" fmla="*/ 0 h 12"/>
                <a:gd name="T14" fmla="*/ 11 w 14"/>
                <a:gd name="T15" fmla="*/ 10 h 12"/>
                <a:gd name="T16" fmla="*/ 0 w 14"/>
                <a:gd name="T17" fmla="*/ 10 h 12"/>
                <a:gd name="T18" fmla="*/ 0 w 14"/>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0" y="0"/>
                  </a:moveTo>
                  <a:lnTo>
                    <a:pt x="14" y="0"/>
                  </a:lnTo>
                  <a:lnTo>
                    <a:pt x="14" y="12"/>
                  </a:lnTo>
                  <a:lnTo>
                    <a:pt x="0" y="12"/>
                  </a:lnTo>
                  <a:lnTo>
                    <a:pt x="0" y="0"/>
                  </a:lnTo>
                  <a:close/>
                  <a:moveTo>
                    <a:pt x="0" y="0"/>
                  </a:moveTo>
                  <a:lnTo>
                    <a:pt x="11" y="0"/>
                  </a:lnTo>
                  <a:lnTo>
                    <a:pt x="11"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8" name="Freeform 736"/>
            <p:cNvSpPr>
              <a:spLocks noEditPoints="1"/>
            </p:cNvSpPr>
            <p:nvPr/>
          </p:nvSpPr>
          <p:spPr bwMode="auto">
            <a:xfrm>
              <a:off x="2492" y="2449"/>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0 w 11"/>
                <a:gd name="T11" fmla="*/ 0 h 10"/>
                <a:gd name="T12" fmla="*/ 8 w 11"/>
                <a:gd name="T13" fmla="*/ 0 h 10"/>
                <a:gd name="T14" fmla="*/ 8 w 11"/>
                <a:gd name="T15" fmla="*/ 9 h 10"/>
                <a:gd name="T16" fmla="*/ 0 w 11"/>
                <a:gd name="T17" fmla="*/ 9 h 10"/>
                <a:gd name="T18" fmla="*/ 0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59" name="Freeform 737"/>
            <p:cNvSpPr>
              <a:spLocks noEditPoints="1"/>
            </p:cNvSpPr>
            <p:nvPr/>
          </p:nvSpPr>
          <p:spPr bwMode="auto">
            <a:xfrm>
              <a:off x="2492" y="244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6 w 8"/>
                <a:gd name="T13" fmla="*/ 0 h 9"/>
                <a:gd name="T14" fmla="*/ 6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6" y="0"/>
                  </a:lnTo>
                  <a:lnTo>
                    <a:pt x="6"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0" name="Freeform 738"/>
            <p:cNvSpPr>
              <a:spLocks noEditPoints="1"/>
            </p:cNvSpPr>
            <p:nvPr/>
          </p:nvSpPr>
          <p:spPr bwMode="auto">
            <a:xfrm>
              <a:off x="2492" y="2449"/>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0 w 6"/>
                <a:gd name="T11" fmla="*/ 0 h 5"/>
                <a:gd name="T12" fmla="*/ 3 w 6"/>
                <a:gd name="T13" fmla="*/ 0 h 5"/>
                <a:gd name="T14" fmla="*/ 3 w 6"/>
                <a:gd name="T15" fmla="*/ 4 h 5"/>
                <a:gd name="T16" fmla="*/ 0 w 6"/>
                <a:gd name="T17" fmla="*/ 4 h 5"/>
                <a:gd name="T18" fmla="*/ 0 w 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1" name="Freeform 739"/>
            <p:cNvSpPr>
              <a:spLocks noEditPoints="1"/>
            </p:cNvSpPr>
            <p:nvPr/>
          </p:nvSpPr>
          <p:spPr bwMode="auto">
            <a:xfrm>
              <a:off x="2492" y="2449"/>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2" name="Freeform 740"/>
            <p:cNvSpPr>
              <a:spLocks noEditPoints="1"/>
            </p:cNvSpPr>
            <p:nvPr/>
          </p:nvSpPr>
          <p:spPr bwMode="auto">
            <a:xfrm>
              <a:off x="2488" y="2444"/>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3" name="Freeform 741"/>
            <p:cNvSpPr>
              <a:spLocks noEditPoints="1"/>
            </p:cNvSpPr>
            <p:nvPr/>
          </p:nvSpPr>
          <p:spPr bwMode="auto">
            <a:xfrm>
              <a:off x="2491" y="244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4" name="Freeform 742"/>
            <p:cNvSpPr>
              <a:spLocks noEditPoints="1"/>
            </p:cNvSpPr>
            <p:nvPr/>
          </p:nvSpPr>
          <p:spPr bwMode="auto">
            <a:xfrm>
              <a:off x="2494" y="244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2 w 70"/>
                <a:gd name="T11" fmla="*/ 4 h 69"/>
                <a:gd name="T12" fmla="*/ 70 w 70"/>
                <a:gd name="T13" fmla="*/ 4 h 69"/>
                <a:gd name="T14" fmla="*/ 70 w 70"/>
                <a:gd name="T15" fmla="*/ 69 h 69"/>
                <a:gd name="T16" fmla="*/ 2 w 70"/>
                <a:gd name="T17" fmla="*/ 69 h 69"/>
                <a:gd name="T18" fmla="*/ 2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5" name="Freeform 743"/>
            <p:cNvSpPr>
              <a:spLocks noEditPoints="1"/>
            </p:cNvSpPr>
            <p:nvPr/>
          </p:nvSpPr>
          <p:spPr bwMode="auto">
            <a:xfrm>
              <a:off x="2496" y="2453"/>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6" name="Freeform 744"/>
            <p:cNvSpPr>
              <a:spLocks noEditPoints="1"/>
            </p:cNvSpPr>
            <p:nvPr/>
          </p:nvSpPr>
          <p:spPr bwMode="auto">
            <a:xfrm>
              <a:off x="2499" y="245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7" name="Freeform 745"/>
            <p:cNvSpPr>
              <a:spLocks noEditPoints="1"/>
            </p:cNvSpPr>
            <p:nvPr/>
          </p:nvSpPr>
          <p:spPr bwMode="auto">
            <a:xfrm>
              <a:off x="2502" y="2456"/>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1 w 62"/>
                <a:gd name="T11" fmla="*/ 3 h 62"/>
                <a:gd name="T12" fmla="*/ 62 w 62"/>
                <a:gd name="T13" fmla="*/ 3 h 62"/>
                <a:gd name="T14" fmla="*/ 62 w 62"/>
                <a:gd name="T15" fmla="*/ 62 h 62"/>
                <a:gd name="T16" fmla="*/ 1 w 62"/>
                <a:gd name="T17" fmla="*/ 62 h 62"/>
                <a:gd name="T18" fmla="*/ 1 w 62"/>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1" y="3"/>
                  </a:moveTo>
                  <a:lnTo>
                    <a:pt x="62" y="3"/>
                  </a:lnTo>
                  <a:lnTo>
                    <a:pt x="62" y="62"/>
                  </a:lnTo>
                  <a:lnTo>
                    <a:pt x="1" y="62"/>
                  </a:lnTo>
                  <a:lnTo>
                    <a:pt x="1"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8" name="Freeform 746"/>
            <p:cNvSpPr>
              <a:spLocks noEditPoints="1"/>
            </p:cNvSpPr>
            <p:nvPr/>
          </p:nvSpPr>
          <p:spPr bwMode="auto">
            <a:xfrm>
              <a:off x="2503" y="2459"/>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69" name="Freeform 747"/>
            <p:cNvSpPr>
              <a:spLocks noEditPoints="1"/>
            </p:cNvSpPr>
            <p:nvPr/>
          </p:nvSpPr>
          <p:spPr bwMode="auto">
            <a:xfrm>
              <a:off x="2506" y="2461"/>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2 w 58"/>
                <a:gd name="T11" fmla="*/ 4 h 57"/>
                <a:gd name="T12" fmla="*/ 58 w 58"/>
                <a:gd name="T13" fmla="*/ 4 h 57"/>
                <a:gd name="T14" fmla="*/ 58 w 58"/>
                <a:gd name="T15" fmla="*/ 57 h 57"/>
                <a:gd name="T16" fmla="*/ 2 w 58"/>
                <a:gd name="T17" fmla="*/ 57 h 57"/>
                <a:gd name="T18" fmla="*/ 2 w 58"/>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2" y="4"/>
                  </a:moveTo>
                  <a:lnTo>
                    <a:pt x="58" y="4"/>
                  </a:lnTo>
                  <a:lnTo>
                    <a:pt x="58" y="57"/>
                  </a:lnTo>
                  <a:lnTo>
                    <a:pt x="2" y="57"/>
                  </a:lnTo>
                  <a:lnTo>
                    <a:pt x="2"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0" name="Freeform 748"/>
            <p:cNvSpPr>
              <a:spLocks noEditPoints="1"/>
            </p:cNvSpPr>
            <p:nvPr/>
          </p:nvSpPr>
          <p:spPr bwMode="auto">
            <a:xfrm>
              <a:off x="2508" y="2465"/>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1" name="Freeform 749"/>
            <p:cNvSpPr>
              <a:spLocks noEditPoints="1"/>
            </p:cNvSpPr>
            <p:nvPr/>
          </p:nvSpPr>
          <p:spPr bwMode="auto">
            <a:xfrm>
              <a:off x="2511" y="2466"/>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4 h 52"/>
                <a:gd name="T12" fmla="*/ 53 w 53"/>
                <a:gd name="T13" fmla="*/ 4 h 52"/>
                <a:gd name="T14" fmla="*/ 53 w 53"/>
                <a:gd name="T15" fmla="*/ 52 h 52"/>
                <a:gd name="T16" fmla="*/ 3 w 53"/>
                <a:gd name="T17" fmla="*/ 52 h 52"/>
                <a:gd name="T18" fmla="*/ 3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4"/>
                  </a:moveTo>
                  <a:lnTo>
                    <a:pt x="53" y="4"/>
                  </a:lnTo>
                  <a:lnTo>
                    <a:pt x="53"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2" name="Freeform 750"/>
            <p:cNvSpPr>
              <a:spLocks noEditPoints="1"/>
            </p:cNvSpPr>
            <p:nvPr/>
          </p:nvSpPr>
          <p:spPr bwMode="auto">
            <a:xfrm>
              <a:off x="2514" y="247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2 w 50"/>
                <a:gd name="T11" fmla="*/ 2 h 48"/>
                <a:gd name="T12" fmla="*/ 50 w 50"/>
                <a:gd name="T13" fmla="*/ 2 h 48"/>
                <a:gd name="T14" fmla="*/ 50 w 50"/>
                <a:gd name="T15" fmla="*/ 48 h 48"/>
                <a:gd name="T16" fmla="*/ 2 w 50"/>
                <a:gd name="T17" fmla="*/ 48 h 48"/>
                <a:gd name="T18" fmla="*/ 2 w 50"/>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2" y="2"/>
                  </a:moveTo>
                  <a:lnTo>
                    <a:pt x="50" y="2"/>
                  </a:lnTo>
                  <a:lnTo>
                    <a:pt x="50"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3" name="Freeform 751"/>
            <p:cNvSpPr>
              <a:spLocks noEditPoints="1"/>
            </p:cNvSpPr>
            <p:nvPr/>
          </p:nvSpPr>
          <p:spPr bwMode="auto">
            <a:xfrm>
              <a:off x="2516" y="2472"/>
              <a:ext cx="48" cy="46"/>
            </a:xfrm>
            <a:custGeom>
              <a:avLst/>
              <a:gdLst>
                <a:gd name="T0" fmla="*/ 0 w 48"/>
                <a:gd name="T1" fmla="*/ 0 h 46"/>
                <a:gd name="T2" fmla="*/ 48 w 48"/>
                <a:gd name="T3" fmla="*/ 0 h 46"/>
                <a:gd name="T4" fmla="*/ 48 w 48"/>
                <a:gd name="T5" fmla="*/ 46 h 46"/>
                <a:gd name="T6" fmla="*/ 0 w 48"/>
                <a:gd name="T7" fmla="*/ 46 h 46"/>
                <a:gd name="T8" fmla="*/ 0 w 48"/>
                <a:gd name="T9" fmla="*/ 0 h 46"/>
                <a:gd name="T10" fmla="*/ 3 w 48"/>
                <a:gd name="T11" fmla="*/ 3 h 46"/>
                <a:gd name="T12" fmla="*/ 48 w 48"/>
                <a:gd name="T13" fmla="*/ 3 h 46"/>
                <a:gd name="T14" fmla="*/ 48 w 48"/>
                <a:gd name="T15" fmla="*/ 46 h 46"/>
                <a:gd name="T16" fmla="*/ 3 w 48"/>
                <a:gd name="T17" fmla="*/ 46 h 46"/>
                <a:gd name="T18" fmla="*/ 3 w 48"/>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6"/>
                <a:gd name="T32" fmla="*/ 48 w 48"/>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6">
                  <a:moveTo>
                    <a:pt x="0" y="0"/>
                  </a:moveTo>
                  <a:lnTo>
                    <a:pt x="48" y="0"/>
                  </a:lnTo>
                  <a:lnTo>
                    <a:pt x="48" y="46"/>
                  </a:lnTo>
                  <a:lnTo>
                    <a:pt x="0" y="46"/>
                  </a:lnTo>
                  <a:lnTo>
                    <a:pt x="0" y="0"/>
                  </a:lnTo>
                  <a:close/>
                  <a:moveTo>
                    <a:pt x="3" y="3"/>
                  </a:moveTo>
                  <a:lnTo>
                    <a:pt x="48" y="3"/>
                  </a:lnTo>
                  <a:lnTo>
                    <a:pt x="48"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4" name="Freeform 752"/>
            <p:cNvSpPr>
              <a:spLocks noEditPoints="1"/>
            </p:cNvSpPr>
            <p:nvPr/>
          </p:nvSpPr>
          <p:spPr bwMode="auto">
            <a:xfrm>
              <a:off x="2519" y="247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2 h 43"/>
                <a:gd name="T12" fmla="*/ 45 w 45"/>
                <a:gd name="T13" fmla="*/ 2 h 43"/>
                <a:gd name="T14" fmla="*/ 45 w 45"/>
                <a:gd name="T15" fmla="*/ 43 h 43"/>
                <a:gd name="T16" fmla="*/ 3 w 45"/>
                <a:gd name="T17" fmla="*/ 43 h 43"/>
                <a:gd name="T18" fmla="*/ 3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2"/>
                  </a:moveTo>
                  <a:lnTo>
                    <a:pt x="45" y="2"/>
                  </a:lnTo>
                  <a:lnTo>
                    <a:pt x="45"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5" name="Freeform 753"/>
            <p:cNvSpPr>
              <a:spLocks noEditPoints="1"/>
            </p:cNvSpPr>
            <p:nvPr/>
          </p:nvSpPr>
          <p:spPr bwMode="auto">
            <a:xfrm>
              <a:off x="2522" y="2477"/>
              <a:ext cx="42" cy="41"/>
            </a:xfrm>
            <a:custGeom>
              <a:avLst/>
              <a:gdLst>
                <a:gd name="T0" fmla="*/ 0 w 42"/>
                <a:gd name="T1" fmla="*/ 0 h 41"/>
                <a:gd name="T2" fmla="*/ 42 w 42"/>
                <a:gd name="T3" fmla="*/ 0 h 41"/>
                <a:gd name="T4" fmla="*/ 42 w 42"/>
                <a:gd name="T5" fmla="*/ 41 h 41"/>
                <a:gd name="T6" fmla="*/ 0 w 42"/>
                <a:gd name="T7" fmla="*/ 41 h 41"/>
                <a:gd name="T8" fmla="*/ 0 w 42"/>
                <a:gd name="T9" fmla="*/ 0 h 41"/>
                <a:gd name="T10" fmla="*/ 2 w 42"/>
                <a:gd name="T11" fmla="*/ 3 h 41"/>
                <a:gd name="T12" fmla="*/ 42 w 42"/>
                <a:gd name="T13" fmla="*/ 3 h 41"/>
                <a:gd name="T14" fmla="*/ 42 w 42"/>
                <a:gd name="T15" fmla="*/ 41 h 41"/>
                <a:gd name="T16" fmla="*/ 2 w 42"/>
                <a:gd name="T17" fmla="*/ 41 h 41"/>
                <a:gd name="T18" fmla="*/ 2 w 42"/>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1"/>
                <a:gd name="T32" fmla="*/ 42 w 42"/>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1">
                  <a:moveTo>
                    <a:pt x="0" y="0"/>
                  </a:moveTo>
                  <a:lnTo>
                    <a:pt x="42" y="0"/>
                  </a:lnTo>
                  <a:lnTo>
                    <a:pt x="42" y="41"/>
                  </a:lnTo>
                  <a:lnTo>
                    <a:pt x="0" y="41"/>
                  </a:lnTo>
                  <a:lnTo>
                    <a:pt x="0" y="0"/>
                  </a:lnTo>
                  <a:close/>
                  <a:moveTo>
                    <a:pt x="2" y="3"/>
                  </a:moveTo>
                  <a:lnTo>
                    <a:pt x="42" y="3"/>
                  </a:lnTo>
                  <a:lnTo>
                    <a:pt x="42"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6" name="Freeform 754"/>
            <p:cNvSpPr>
              <a:spLocks noEditPoints="1"/>
            </p:cNvSpPr>
            <p:nvPr/>
          </p:nvSpPr>
          <p:spPr bwMode="auto">
            <a:xfrm>
              <a:off x="2524" y="2480"/>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7" name="Freeform 755"/>
            <p:cNvSpPr>
              <a:spLocks noEditPoints="1"/>
            </p:cNvSpPr>
            <p:nvPr/>
          </p:nvSpPr>
          <p:spPr bwMode="auto">
            <a:xfrm>
              <a:off x="2527" y="2482"/>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8" name="Freeform 756"/>
            <p:cNvSpPr>
              <a:spLocks noEditPoints="1"/>
            </p:cNvSpPr>
            <p:nvPr/>
          </p:nvSpPr>
          <p:spPr bwMode="auto">
            <a:xfrm>
              <a:off x="2530" y="248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79" name="Freeform 757"/>
            <p:cNvSpPr>
              <a:spLocks noEditPoints="1"/>
            </p:cNvSpPr>
            <p:nvPr/>
          </p:nvSpPr>
          <p:spPr bwMode="auto">
            <a:xfrm>
              <a:off x="2532" y="2487"/>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0" name="Freeform 758"/>
            <p:cNvSpPr>
              <a:spLocks noEditPoints="1"/>
            </p:cNvSpPr>
            <p:nvPr/>
          </p:nvSpPr>
          <p:spPr bwMode="auto">
            <a:xfrm>
              <a:off x="2535" y="2489"/>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1" name="Freeform 759"/>
            <p:cNvSpPr>
              <a:spLocks noEditPoints="1"/>
            </p:cNvSpPr>
            <p:nvPr/>
          </p:nvSpPr>
          <p:spPr bwMode="auto">
            <a:xfrm>
              <a:off x="2538" y="249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2" name="Freeform 760"/>
            <p:cNvSpPr>
              <a:spLocks noEditPoints="1"/>
            </p:cNvSpPr>
            <p:nvPr/>
          </p:nvSpPr>
          <p:spPr bwMode="auto">
            <a:xfrm>
              <a:off x="2540" y="2494"/>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3" name="Freeform 761"/>
            <p:cNvSpPr>
              <a:spLocks noEditPoints="1"/>
            </p:cNvSpPr>
            <p:nvPr/>
          </p:nvSpPr>
          <p:spPr bwMode="auto">
            <a:xfrm>
              <a:off x="2543" y="249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2 w 21"/>
                <a:gd name="T11" fmla="*/ 2 h 21"/>
                <a:gd name="T12" fmla="*/ 21 w 21"/>
                <a:gd name="T13" fmla="*/ 2 h 21"/>
                <a:gd name="T14" fmla="*/ 21 w 21"/>
                <a:gd name="T15" fmla="*/ 21 h 21"/>
                <a:gd name="T16" fmla="*/ 2 w 21"/>
                <a:gd name="T17" fmla="*/ 21 h 21"/>
                <a:gd name="T18" fmla="*/ 2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2" y="2"/>
                  </a:moveTo>
                  <a:lnTo>
                    <a:pt x="21" y="2"/>
                  </a:lnTo>
                  <a:lnTo>
                    <a:pt x="21" y="21"/>
                  </a:lnTo>
                  <a:lnTo>
                    <a:pt x="2" y="21"/>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4" name="Freeform 762"/>
            <p:cNvSpPr>
              <a:spLocks noEditPoints="1"/>
            </p:cNvSpPr>
            <p:nvPr/>
          </p:nvSpPr>
          <p:spPr bwMode="auto">
            <a:xfrm>
              <a:off x="2545" y="2499"/>
              <a:ext cx="19" cy="19"/>
            </a:xfrm>
            <a:custGeom>
              <a:avLst/>
              <a:gdLst>
                <a:gd name="T0" fmla="*/ 0 w 19"/>
                <a:gd name="T1" fmla="*/ 0 h 19"/>
                <a:gd name="T2" fmla="*/ 19 w 19"/>
                <a:gd name="T3" fmla="*/ 0 h 19"/>
                <a:gd name="T4" fmla="*/ 19 w 19"/>
                <a:gd name="T5" fmla="*/ 19 h 19"/>
                <a:gd name="T6" fmla="*/ 0 w 19"/>
                <a:gd name="T7" fmla="*/ 19 h 19"/>
                <a:gd name="T8" fmla="*/ 0 w 19"/>
                <a:gd name="T9" fmla="*/ 0 h 19"/>
                <a:gd name="T10" fmla="*/ 3 w 19"/>
                <a:gd name="T11" fmla="*/ 3 h 19"/>
                <a:gd name="T12" fmla="*/ 19 w 19"/>
                <a:gd name="T13" fmla="*/ 3 h 19"/>
                <a:gd name="T14" fmla="*/ 19 w 19"/>
                <a:gd name="T15" fmla="*/ 19 h 19"/>
                <a:gd name="T16" fmla="*/ 3 w 19"/>
                <a:gd name="T17" fmla="*/ 19 h 19"/>
                <a:gd name="T18" fmla="*/ 3 w 19"/>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0"/>
                  </a:moveTo>
                  <a:lnTo>
                    <a:pt x="19" y="0"/>
                  </a:lnTo>
                  <a:lnTo>
                    <a:pt x="19" y="19"/>
                  </a:lnTo>
                  <a:lnTo>
                    <a:pt x="0" y="19"/>
                  </a:lnTo>
                  <a:lnTo>
                    <a:pt x="0" y="0"/>
                  </a:lnTo>
                  <a:close/>
                  <a:moveTo>
                    <a:pt x="3" y="3"/>
                  </a:moveTo>
                  <a:lnTo>
                    <a:pt x="19" y="3"/>
                  </a:lnTo>
                  <a:lnTo>
                    <a:pt x="19" y="19"/>
                  </a:lnTo>
                  <a:lnTo>
                    <a:pt x="3" y="19"/>
                  </a:lnTo>
                  <a:lnTo>
                    <a:pt x="3"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5" name="Freeform 763"/>
            <p:cNvSpPr>
              <a:spLocks noEditPoints="1"/>
            </p:cNvSpPr>
            <p:nvPr/>
          </p:nvSpPr>
          <p:spPr bwMode="auto">
            <a:xfrm>
              <a:off x="2548" y="250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6" name="Freeform 764"/>
            <p:cNvSpPr>
              <a:spLocks noEditPoints="1"/>
            </p:cNvSpPr>
            <p:nvPr/>
          </p:nvSpPr>
          <p:spPr bwMode="auto">
            <a:xfrm>
              <a:off x="2551" y="2504"/>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2 w 13"/>
                <a:gd name="T11" fmla="*/ 4 h 14"/>
                <a:gd name="T12" fmla="*/ 13 w 13"/>
                <a:gd name="T13" fmla="*/ 4 h 14"/>
                <a:gd name="T14" fmla="*/ 13 w 13"/>
                <a:gd name="T15" fmla="*/ 14 h 14"/>
                <a:gd name="T16" fmla="*/ 2 w 13"/>
                <a:gd name="T17" fmla="*/ 14 h 14"/>
                <a:gd name="T18" fmla="*/ 2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2" y="4"/>
                  </a:moveTo>
                  <a:lnTo>
                    <a:pt x="13" y="4"/>
                  </a:lnTo>
                  <a:lnTo>
                    <a:pt x="13" y="14"/>
                  </a:lnTo>
                  <a:lnTo>
                    <a:pt x="2" y="14"/>
                  </a:lnTo>
                  <a:lnTo>
                    <a:pt x="2"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7" name="Freeform 765"/>
            <p:cNvSpPr>
              <a:spLocks noEditPoints="1"/>
            </p:cNvSpPr>
            <p:nvPr/>
          </p:nvSpPr>
          <p:spPr bwMode="auto">
            <a:xfrm>
              <a:off x="2553" y="2508"/>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8" name="Freeform 766"/>
            <p:cNvSpPr>
              <a:spLocks noEditPoints="1"/>
            </p:cNvSpPr>
            <p:nvPr/>
          </p:nvSpPr>
          <p:spPr bwMode="auto">
            <a:xfrm>
              <a:off x="2556" y="250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89" name="Freeform 767"/>
            <p:cNvSpPr>
              <a:spLocks noEditPoints="1"/>
            </p:cNvSpPr>
            <p:nvPr/>
          </p:nvSpPr>
          <p:spPr bwMode="auto">
            <a:xfrm>
              <a:off x="2559" y="251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2 w 5"/>
                <a:gd name="T11" fmla="*/ 2 h 5"/>
                <a:gd name="T12" fmla="*/ 5 w 5"/>
                <a:gd name="T13" fmla="*/ 2 h 5"/>
                <a:gd name="T14" fmla="*/ 5 w 5"/>
                <a:gd name="T15" fmla="*/ 5 h 5"/>
                <a:gd name="T16" fmla="*/ 2 w 5"/>
                <a:gd name="T17" fmla="*/ 5 h 5"/>
                <a:gd name="T18" fmla="*/ 2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2" y="2"/>
                  </a:moveTo>
                  <a:lnTo>
                    <a:pt x="5" y="2"/>
                  </a:lnTo>
                  <a:lnTo>
                    <a:pt x="5" y="5"/>
                  </a:lnTo>
                  <a:lnTo>
                    <a:pt x="2" y="5"/>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0" name="Freeform 768"/>
            <p:cNvSpPr>
              <a:spLocks noEditPoints="1"/>
            </p:cNvSpPr>
            <p:nvPr/>
          </p:nvSpPr>
          <p:spPr bwMode="auto">
            <a:xfrm>
              <a:off x="2561" y="2515"/>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1" name="Freeform 769"/>
            <p:cNvSpPr>
              <a:spLocks noEditPoints="1"/>
            </p:cNvSpPr>
            <p:nvPr/>
          </p:nvSpPr>
          <p:spPr bwMode="auto">
            <a:xfrm>
              <a:off x="2564" y="25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2" name="Freeform 770"/>
            <p:cNvSpPr>
              <a:spLocks noEditPoints="1"/>
            </p:cNvSpPr>
            <p:nvPr/>
          </p:nvSpPr>
          <p:spPr bwMode="auto">
            <a:xfrm>
              <a:off x="2488" y="2444"/>
              <a:ext cx="76" cy="74"/>
            </a:xfrm>
            <a:custGeom>
              <a:avLst/>
              <a:gdLst>
                <a:gd name="T0" fmla="*/ 6 w 76"/>
                <a:gd name="T1" fmla="*/ 65 h 74"/>
                <a:gd name="T2" fmla="*/ 6 w 76"/>
                <a:gd name="T3" fmla="*/ 9 h 74"/>
                <a:gd name="T4" fmla="*/ 69 w 76"/>
                <a:gd name="T5" fmla="*/ 9 h 74"/>
                <a:gd name="T6" fmla="*/ 69 w 76"/>
                <a:gd name="T7" fmla="*/ 65 h 74"/>
                <a:gd name="T8" fmla="*/ 6 w 76"/>
                <a:gd name="T9" fmla="*/ 65 h 74"/>
                <a:gd name="T10" fmla="*/ 3 w 76"/>
                <a:gd name="T11" fmla="*/ 69 h 74"/>
                <a:gd name="T12" fmla="*/ 73 w 76"/>
                <a:gd name="T13" fmla="*/ 69 h 74"/>
                <a:gd name="T14" fmla="*/ 73 w 76"/>
                <a:gd name="T15" fmla="*/ 3 h 74"/>
                <a:gd name="T16" fmla="*/ 76 w 76"/>
                <a:gd name="T17" fmla="*/ 3 h 74"/>
                <a:gd name="T18" fmla="*/ 76 w 76"/>
                <a:gd name="T19" fmla="*/ 0 h 74"/>
                <a:gd name="T20" fmla="*/ 0 w 76"/>
                <a:gd name="T21" fmla="*/ 0 h 74"/>
                <a:gd name="T22" fmla="*/ 0 w 76"/>
                <a:gd name="T23" fmla="*/ 74 h 74"/>
                <a:gd name="T24" fmla="*/ 3 w 76"/>
                <a:gd name="T25" fmla="*/ 74 h 74"/>
                <a:gd name="T26" fmla="*/ 3 w 76"/>
                <a:gd name="T27" fmla="*/ 69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6" y="65"/>
                  </a:moveTo>
                  <a:lnTo>
                    <a:pt x="6" y="9"/>
                  </a:lnTo>
                  <a:lnTo>
                    <a:pt x="69" y="9"/>
                  </a:lnTo>
                  <a:lnTo>
                    <a:pt x="69" y="65"/>
                  </a:lnTo>
                  <a:lnTo>
                    <a:pt x="6" y="65"/>
                  </a:lnTo>
                  <a:close/>
                  <a:moveTo>
                    <a:pt x="3" y="69"/>
                  </a:moveTo>
                  <a:lnTo>
                    <a:pt x="73" y="69"/>
                  </a:lnTo>
                  <a:lnTo>
                    <a:pt x="73" y="3"/>
                  </a:lnTo>
                  <a:lnTo>
                    <a:pt x="76" y="3"/>
                  </a:lnTo>
                  <a:lnTo>
                    <a:pt x="76" y="0"/>
                  </a:lnTo>
                  <a:lnTo>
                    <a:pt x="0" y="0"/>
                  </a:lnTo>
                  <a:lnTo>
                    <a:pt x="0" y="74"/>
                  </a:lnTo>
                  <a:lnTo>
                    <a:pt x="3" y="74"/>
                  </a:lnTo>
                  <a:lnTo>
                    <a:pt x="3"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3" name="Freeform 771"/>
            <p:cNvSpPr>
              <a:spLocks noEditPoints="1"/>
            </p:cNvSpPr>
            <p:nvPr/>
          </p:nvSpPr>
          <p:spPr bwMode="auto">
            <a:xfrm>
              <a:off x="2488" y="2444"/>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4" name="Freeform 772"/>
            <p:cNvSpPr>
              <a:spLocks noEditPoints="1"/>
            </p:cNvSpPr>
            <p:nvPr/>
          </p:nvSpPr>
          <p:spPr bwMode="auto">
            <a:xfrm>
              <a:off x="2491" y="244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5" name="Freeform 773"/>
            <p:cNvSpPr>
              <a:spLocks noEditPoints="1"/>
            </p:cNvSpPr>
            <p:nvPr/>
          </p:nvSpPr>
          <p:spPr bwMode="auto">
            <a:xfrm>
              <a:off x="2494" y="244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2 w 70"/>
                <a:gd name="T11" fmla="*/ 4 h 69"/>
                <a:gd name="T12" fmla="*/ 70 w 70"/>
                <a:gd name="T13" fmla="*/ 4 h 69"/>
                <a:gd name="T14" fmla="*/ 70 w 70"/>
                <a:gd name="T15" fmla="*/ 69 h 69"/>
                <a:gd name="T16" fmla="*/ 2 w 70"/>
                <a:gd name="T17" fmla="*/ 69 h 69"/>
                <a:gd name="T18" fmla="*/ 2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6" name="Freeform 774"/>
            <p:cNvSpPr>
              <a:spLocks noEditPoints="1"/>
            </p:cNvSpPr>
            <p:nvPr/>
          </p:nvSpPr>
          <p:spPr bwMode="auto">
            <a:xfrm>
              <a:off x="2496" y="2453"/>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7" name="Freeform 775"/>
            <p:cNvSpPr>
              <a:spLocks noEditPoints="1"/>
            </p:cNvSpPr>
            <p:nvPr/>
          </p:nvSpPr>
          <p:spPr bwMode="auto">
            <a:xfrm>
              <a:off x="2499" y="245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8" name="Freeform 776"/>
            <p:cNvSpPr>
              <a:spLocks noEditPoints="1"/>
            </p:cNvSpPr>
            <p:nvPr/>
          </p:nvSpPr>
          <p:spPr bwMode="auto">
            <a:xfrm>
              <a:off x="2502" y="2456"/>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1 w 62"/>
                <a:gd name="T11" fmla="*/ 3 h 62"/>
                <a:gd name="T12" fmla="*/ 62 w 62"/>
                <a:gd name="T13" fmla="*/ 3 h 62"/>
                <a:gd name="T14" fmla="*/ 62 w 62"/>
                <a:gd name="T15" fmla="*/ 62 h 62"/>
                <a:gd name="T16" fmla="*/ 1 w 62"/>
                <a:gd name="T17" fmla="*/ 62 h 62"/>
                <a:gd name="T18" fmla="*/ 1 w 62"/>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1" y="3"/>
                  </a:moveTo>
                  <a:lnTo>
                    <a:pt x="62" y="3"/>
                  </a:lnTo>
                  <a:lnTo>
                    <a:pt x="62" y="62"/>
                  </a:lnTo>
                  <a:lnTo>
                    <a:pt x="1" y="62"/>
                  </a:lnTo>
                  <a:lnTo>
                    <a:pt x="1"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599" name="Freeform 777"/>
            <p:cNvSpPr>
              <a:spLocks noEditPoints="1"/>
            </p:cNvSpPr>
            <p:nvPr/>
          </p:nvSpPr>
          <p:spPr bwMode="auto">
            <a:xfrm>
              <a:off x="2503" y="2459"/>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0" name="Freeform 778"/>
            <p:cNvSpPr>
              <a:spLocks noEditPoints="1"/>
            </p:cNvSpPr>
            <p:nvPr/>
          </p:nvSpPr>
          <p:spPr bwMode="auto">
            <a:xfrm>
              <a:off x="2506" y="2461"/>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2 w 58"/>
                <a:gd name="T11" fmla="*/ 4 h 57"/>
                <a:gd name="T12" fmla="*/ 58 w 58"/>
                <a:gd name="T13" fmla="*/ 4 h 57"/>
                <a:gd name="T14" fmla="*/ 58 w 58"/>
                <a:gd name="T15" fmla="*/ 57 h 57"/>
                <a:gd name="T16" fmla="*/ 2 w 58"/>
                <a:gd name="T17" fmla="*/ 57 h 57"/>
                <a:gd name="T18" fmla="*/ 2 w 58"/>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2" y="4"/>
                  </a:moveTo>
                  <a:lnTo>
                    <a:pt x="58" y="4"/>
                  </a:lnTo>
                  <a:lnTo>
                    <a:pt x="58" y="57"/>
                  </a:lnTo>
                  <a:lnTo>
                    <a:pt x="2" y="57"/>
                  </a:lnTo>
                  <a:lnTo>
                    <a:pt x="2"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1" name="Freeform 779"/>
            <p:cNvSpPr>
              <a:spLocks noEditPoints="1"/>
            </p:cNvSpPr>
            <p:nvPr/>
          </p:nvSpPr>
          <p:spPr bwMode="auto">
            <a:xfrm>
              <a:off x="2508" y="2465"/>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2" name="Freeform 780"/>
            <p:cNvSpPr>
              <a:spLocks noEditPoints="1"/>
            </p:cNvSpPr>
            <p:nvPr/>
          </p:nvSpPr>
          <p:spPr bwMode="auto">
            <a:xfrm>
              <a:off x="2511" y="2466"/>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4 h 52"/>
                <a:gd name="T12" fmla="*/ 53 w 53"/>
                <a:gd name="T13" fmla="*/ 4 h 52"/>
                <a:gd name="T14" fmla="*/ 53 w 53"/>
                <a:gd name="T15" fmla="*/ 52 h 52"/>
                <a:gd name="T16" fmla="*/ 3 w 53"/>
                <a:gd name="T17" fmla="*/ 52 h 52"/>
                <a:gd name="T18" fmla="*/ 3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4"/>
                  </a:moveTo>
                  <a:lnTo>
                    <a:pt x="53" y="4"/>
                  </a:lnTo>
                  <a:lnTo>
                    <a:pt x="53"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3" name="Freeform 781"/>
            <p:cNvSpPr>
              <a:spLocks noEditPoints="1"/>
            </p:cNvSpPr>
            <p:nvPr/>
          </p:nvSpPr>
          <p:spPr bwMode="auto">
            <a:xfrm>
              <a:off x="2514" y="247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2 w 50"/>
                <a:gd name="T11" fmla="*/ 2 h 48"/>
                <a:gd name="T12" fmla="*/ 50 w 50"/>
                <a:gd name="T13" fmla="*/ 2 h 48"/>
                <a:gd name="T14" fmla="*/ 50 w 50"/>
                <a:gd name="T15" fmla="*/ 48 h 48"/>
                <a:gd name="T16" fmla="*/ 2 w 50"/>
                <a:gd name="T17" fmla="*/ 48 h 48"/>
                <a:gd name="T18" fmla="*/ 2 w 50"/>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2" y="2"/>
                  </a:moveTo>
                  <a:lnTo>
                    <a:pt x="50" y="2"/>
                  </a:lnTo>
                  <a:lnTo>
                    <a:pt x="50"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4" name="Freeform 782"/>
            <p:cNvSpPr>
              <a:spLocks noEditPoints="1"/>
            </p:cNvSpPr>
            <p:nvPr/>
          </p:nvSpPr>
          <p:spPr bwMode="auto">
            <a:xfrm>
              <a:off x="2516" y="2472"/>
              <a:ext cx="48" cy="46"/>
            </a:xfrm>
            <a:custGeom>
              <a:avLst/>
              <a:gdLst>
                <a:gd name="T0" fmla="*/ 0 w 48"/>
                <a:gd name="T1" fmla="*/ 0 h 46"/>
                <a:gd name="T2" fmla="*/ 48 w 48"/>
                <a:gd name="T3" fmla="*/ 0 h 46"/>
                <a:gd name="T4" fmla="*/ 48 w 48"/>
                <a:gd name="T5" fmla="*/ 46 h 46"/>
                <a:gd name="T6" fmla="*/ 0 w 48"/>
                <a:gd name="T7" fmla="*/ 46 h 46"/>
                <a:gd name="T8" fmla="*/ 0 w 48"/>
                <a:gd name="T9" fmla="*/ 0 h 46"/>
                <a:gd name="T10" fmla="*/ 3 w 48"/>
                <a:gd name="T11" fmla="*/ 3 h 46"/>
                <a:gd name="T12" fmla="*/ 48 w 48"/>
                <a:gd name="T13" fmla="*/ 3 h 46"/>
                <a:gd name="T14" fmla="*/ 48 w 48"/>
                <a:gd name="T15" fmla="*/ 46 h 46"/>
                <a:gd name="T16" fmla="*/ 3 w 48"/>
                <a:gd name="T17" fmla="*/ 46 h 46"/>
                <a:gd name="T18" fmla="*/ 3 w 48"/>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6"/>
                <a:gd name="T32" fmla="*/ 48 w 48"/>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6">
                  <a:moveTo>
                    <a:pt x="0" y="0"/>
                  </a:moveTo>
                  <a:lnTo>
                    <a:pt x="48" y="0"/>
                  </a:lnTo>
                  <a:lnTo>
                    <a:pt x="48" y="46"/>
                  </a:lnTo>
                  <a:lnTo>
                    <a:pt x="0" y="46"/>
                  </a:lnTo>
                  <a:lnTo>
                    <a:pt x="0" y="0"/>
                  </a:lnTo>
                  <a:close/>
                  <a:moveTo>
                    <a:pt x="3" y="3"/>
                  </a:moveTo>
                  <a:lnTo>
                    <a:pt x="48" y="3"/>
                  </a:lnTo>
                  <a:lnTo>
                    <a:pt x="48"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5" name="Freeform 783"/>
            <p:cNvSpPr>
              <a:spLocks noEditPoints="1"/>
            </p:cNvSpPr>
            <p:nvPr/>
          </p:nvSpPr>
          <p:spPr bwMode="auto">
            <a:xfrm>
              <a:off x="2519" y="247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2 h 43"/>
                <a:gd name="T12" fmla="*/ 45 w 45"/>
                <a:gd name="T13" fmla="*/ 2 h 43"/>
                <a:gd name="T14" fmla="*/ 45 w 45"/>
                <a:gd name="T15" fmla="*/ 43 h 43"/>
                <a:gd name="T16" fmla="*/ 3 w 45"/>
                <a:gd name="T17" fmla="*/ 43 h 43"/>
                <a:gd name="T18" fmla="*/ 3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2"/>
                  </a:moveTo>
                  <a:lnTo>
                    <a:pt x="45" y="2"/>
                  </a:lnTo>
                  <a:lnTo>
                    <a:pt x="45"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6" name="Freeform 784"/>
            <p:cNvSpPr>
              <a:spLocks noEditPoints="1"/>
            </p:cNvSpPr>
            <p:nvPr/>
          </p:nvSpPr>
          <p:spPr bwMode="auto">
            <a:xfrm>
              <a:off x="2522" y="2477"/>
              <a:ext cx="42" cy="41"/>
            </a:xfrm>
            <a:custGeom>
              <a:avLst/>
              <a:gdLst>
                <a:gd name="T0" fmla="*/ 0 w 42"/>
                <a:gd name="T1" fmla="*/ 0 h 41"/>
                <a:gd name="T2" fmla="*/ 42 w 42"/>
                <a:gd name="T3" fmla="*/ 0 h 41"/>
                <a:gd name="T4" fmla="*/ 42 w 42"/>
                <a:gd name="T5" fmla="*/ 41 h 41"/>
                <a:gd name="T6" fmla="*/ 0 w 42"/>
                <a:gd name="T7" fmla="*/ 41 h 41"/>
                <a:gd name="T8" fmla="*/ 0 w 42"/>
                <a:gd name="T9" fmla="*/ 0 h 41"/>
                <a:gd name="T10" fmla="*/ 2 w 42"/>
                <a:gd name="T11" fmla="*/ 3 h 41"/>
                <a:gd name="T12" fmla="*/ 42 w 42"/>
                <a:gd name="T13" fmla="*/ 3 h 41"/>
                <a:gd name="T14" fmla="*/ 42 w 42"/>
                <a:gd name="T15" fmla="*/ 41 h 41"/>
                <a:gd name="T16" fmla="*/ 2 w 42"/>
                <a:gd name="T17" fmla="*/ 41 h 41"/>
                <a:gd name="T18" fmla="*/ 2 w 42"/>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1"/>
                <a:gd name="T32" fmla="*/ 42 w 42"/>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1">
                  <a:moveTo>
                    <a:pt x="0" y="0"/>
                  </a:moveTo>
                  <a:lnTo>
                    <a:pt x="42" y="0"/>
                  </a:lnTo>
                  <a:lnTo>
                    <a:pt x="42" y="41"/>
                  </a:lnTo>
                  <a:lnTo>
                    <a:pt x="0" y="41"/>
                  </a:lnTo>
                  <a:lnTo>
                    <a:pt x="0" y="0"/>
                  </a:lnTo>
                  <a:close/>
                  <a:moveTo>
                    <a:pt x="2" y="3"/>
                  </a:moveTo>
                  <a:lnTo>
                    <a:pt x="42" y="3"/>
                  </a:lnTo>
                  <a:lnTo>
                    <a:pt x="42"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7" name="Freeform 785"/>
            <p:cNvSpPr>
              <a:spLocks noEditPoints="1"/>
            </p:cNvSpPr>
            <p:nvPr/>
          </p:nvSpPr>
          <p:spPr bwMode="auto">
            <a:xfrm>
              <a:off x="2524" y="2480"/>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8" name="Freeform 786"/>
            <p:cNvSpPr>
              <a:spLocks noEditPoints="1"/>
            </p:cNvSpPr>
            <p:nvPr/>
          </p:nvSpPr>
          <p:spPr bwMode="auto">
            <a:xfrm>
              <a:off x="2527" y="2482"/>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09" name="Freeform 787"/>
            <p:cNvSpPr>
              <a:spLocks noEditPoints="1"/>
            </p:cNvSpPr>
            <p:nvPr/>
          </p:nvSpPr>
          <p:spPr bwMode="auto">
            <a:xfrm>
              <a:off x="2530" y="248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0" name="Freeform 788"/>
            <p:cNvSpPr>
              <a:spLocks noEditPoints="1"/>
            </p:cNvSpPr>
            <p:nvPr/>
          </p:nvSpPr>
          <p:spPr bwMode="auto">
            <a:xfrm>
              <a:off x="2532" y="2487"/>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1" name="Freeform 789"/>
            <p:cNvSpPr>
              <a:spLocks noEditPoints="1"/>
            </p:cNvSpPr>
            <p:nvPr/>
          </p:nvSpPr>
          <p:spPr bwMode="auto">
            <a:xfrm>
              <a:off x="2535" y="2489"/>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2" name="Freeform 790"/>
            <p:cNvSpPr>
              <a:spLocks noEditPoints="1"/>
            </p:cNvSpPr>
            <p:nvPr/>
          </p:nvSpPr>
          <p:spPr bwMode="auto">
            <a:xfrm>
              <a:off x="2538" y="249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3" name="Freeform 791"/>
            <p:cNvSpPr>
              <a:spLocks noEditPoints="1"/>
            </p:cNvSpPr>
            <p:nvPr/>
          </p:nvSpPr>
          <p:spPr bwMode="auto">
            <a:xfrm>
              <a:off x="2540" y="2494"/>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4" name="Freeform 792"/>
            <p:cNvSpPr>
              <a:spLocks noEditPoints="1"/>
            </p:cNvSpPr>
            <p:nvPr/>
          </p:nvSpPr>
          <p:spPr bwMode="auto">
            <a:xfrm>
              <a:off x="2543" y="249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2 w 21"/>
                <a:gd name="T11" fmla="*/ 2 h 21"/>
                <a:gd name="T12" fmla="*/ 21 w 21"/>
                <a:gd name="T13" fmla="*/ 2 h 21"/>
                <a:gd name="T14" fmla="*/ 21 w 21"/>
                <a:gd name="T15" fmla="*/ 21 h 21"/>
                <a:gd name="T16" fmla="*/ 2 w 21"/>
                <a:gd name="T17" fmla="*/ 21 h 21"/>
                <a:gd name="T18" fmla="*/ 2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2" y="2"/>
                  </a:moveTo>
                  <a:lnTo>
                    <a:pt x="21" y="2"/>
                  </a:lnTo>
                  <a:lnTo>
                    <a:pt x="21" y="21"/>
                  </a:lnTo>
                  <a:lnTo>
                    <a:pt x="2" y="21"/>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5" name="Freeform 793"/>
            <p:cNvSpPr>
              <a:spLocks noEditPoints="1"/>
            </p:cNvSpPr>
            <p:nvPr/>
          </p:nvSpPr>
          <p:spPr bwMode="auto">
            <a:xfrm>
              <a:off x="2545" y="2499"/>
              <a:ext cx="19" cy="19"/>
            </a:xfrm>
            <a:custGeom>
              <a:avLst/>
              <a:gdLst>
                <a:gd name="T0" fmla="*/ 0 w 19"/>
                <a:gd name="T1" fmla="*/ 0 h 19"/>
                <a:gd name="T2" fmla="*/ 19 w 19"/>
                <a:gd name="T3" fmla="*/ 0 h 19"/>
                <a:gd name="T4" fmla="*/ 19 w 19"/>
                <a:gd name="T5" fmla="*/ 19 h 19"/>
                <a:gd name="T6" fmla="*/ 0 w 19"/>
                <a:gd name="T7" fmla="*/ 19 h 19"/>
                <a:gd name="T8" fmla="*/ 0 w 19"/>
                <a:gd name="T9" fmla="*/ 0 h 19"/>
                <a:gd name="T10" fmla="*/ 3 w 19"/>
                <a:gd name="T11" fmla="*/ 3 h 19"/>
                <a:gd name="T12" fmla="*/ 19 w 19"/>
                <a:gd name="T13" fmla="*/ 3 h 19"/>
                <a:gd name="T14" fmla="*/ 19 w 19"/>
                <a:gd name="T15" fmla="*/ 19 h 19"/>
                <a:gd name="T16" fmla="*/ 3 w 19"/>
                <a:gd name="T17" fmla="*/ 19 h 19"/>
                <a:gd name="T18" fmla="*/ 3 w 19"/>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0"/>
                  </a:moveTo>
                  <a:lnTo>
                    <a:pt x="19" y="0"/>
                  </a:lnTo>
                  <a:lnTo>
                    <a:pt x="19" y="19"/>
                  </a:lnTo>
                  <a:lnTo>
                    <a:pt x="0" y="19"/>
                  </a:lnTo>
                  <a:lnTo>
                    <a:pt x="0" y="0"/>
                  </a:lnTo>
                  <a:close/>
                  <a:moveTo>
                    <a:pt x="3" y="3"/>
                  </a:moveTo>
                  <a:lnTo>
                    <a:pt x="19" y="3"/>
                  </a:lnTo>
                  <a:lnTo>
                    <a:pt x="19" y="19"/>
                  </a:lnTo>
                  <a:lnTo>
                    <a:pt x="3" y="19"/>
                  </a:lnTo>
                  <a:lnTo>
                    <a:pt x="3"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6" name="Freeform 794"/>
            <p:cNvSpPr>
              <a:spLocks noEditPoints="1"/>
            </p:cNvSpPr>
            <p:nvPr/>
          </p:nvSpPr>
          <p:spPr bwMode="auto">
            <a:xfrm>
              <a:off x="2548" y="250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7" name="Freeform 795"/>
            <p:cNvSpPr>
              <a:spLocks noEditPoints="1"/>
            </p:cNvSpPr>
            <p:nvPr/>
          </p:nvSpPr>
          <p:spPr bwMode="auto">
            <a:xfrm>
              <a:off x="2551" y="2504"/>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2 w 13"/>
                <a:gd name="T11" fmla="*/ 4 h 14"/>
                <a:gd name="T12" fmla="*/ 13 w 13"/>
                <a:gd name="T13" fmla="*/ 4 h 14"/>
                <a:gd name="T14" fmla="*/ 13 w 13"/>
                <a:gd name="T15" fmla="*/ 14 h 14"/>
                <a:gd name="T16" fmla="*/ 2 w 13"/>
                <a:gd name="T17" fmla="*/ 14 h 14"/>
                <a:gd name="T18" fmla="*/ 2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2" y="4"/>
                  </a:moveTo>
                  <a:lnTo>
                    <a:pt x="13" y="4"/>
                  </a:lnTo>
                  <a:lnTo>
                    <a:pt x="13" y="14"/>
                  </a:lnTo>
                  <a:lnTo>
                    <a:pt x="2" y="14"/>
                  </a:lnTo>
                  <a:lnTo>
                    <a:pt x="2"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8" name="Freeform 796"/>
            <p:cNvSpPr>
              <a:spLocks noEditPoints="1"/>
            </p:cNvSpPr>
            <p:nvPr/>
          </p:nvSpPr>
          <p:spPr bwMode="auto">
            <a:xfrm>
              <a:off x="2553" y="2508"/>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19" name="Freeform 797"/>
            <p:cNvSpPr>
              <a:spLocks noEditPoints="1"/>
            </p:cNvSpPr>
            <p:nvPr/>
          </p:nvSpPr>
          <p:spPr bwMode="auto">
            <a:xfrm>
              <a:off x="2556" y="250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0" name="Freeform 798"/>
            <p:cNvSpPr>
              <a:spLocks noEditPoints="1"/>
            </p:cNvSpPr>
            <p:nvPr/>
          </p:nvSpPr>
          <p:spPr bwMode="auto">
            <a:xfrm>
              <a:off x="2559" y="251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2 w 5"/>
                <a:gd name="T11" fmla="*/ 2 h 5"/>
                <a:gd name="T12" fmla="*/ 5 w 5"/>
                <a:gd name="T13" fmla="*/ 2 h 5"/>
                <a:gd name="T14" fmla="*/ 5 w 5"/>
                <a:gd name="T15" fmla="*/ 5 h 5"/>
                <a:gd name="T16" fmla="*/ 2 w 5"/>
                <a:gd name="T17" fmla="*/ 5 h 5"/>
                <a:gd name="T18" fmla="*/ 2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2" y="2"/>
                  </a:moveTo>
                  <a:lnTo>
                    <a:pt x="5" y="2"/>
                  </a:lnTo>
                  <a:lnTo>
                    <a:pt x="5" y="5"/>
                  </a:lnTo>
                  <a:lnTo>
                    <a:pt x="2" y="5"/>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1" name="Freeform 799"/>
            <p:cNvSpPr>
              <a:spLocks noEditPoints="1"/>
            </p:cNvSpPr>
            <p:nvPr/>
          </p:nvSpPr>
          <p:spPr bwMode="auto">
            <a:xfrm>
              <a:off x="2561" y="2515"/>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622" name="Freeform 800"/>
            <p:cNvSpPr>
              <a:spLocks noEditPoints="1"/>
            </p:cNvSpPr>
            <p:nvPr/>
          </p:nvSpPr>
          <p:spPr bwMode="auto">
            <a:xfrm>
              <a:off x="2564" y="25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3930" name="Group 801"/>
          <p:cNvGrpSpPr/>
          <p:nvPr/>
        </p:nvGrpSpPr>
        <p:grpSpPr bwMode="auto">
          <a:xfrm>
            <a:off x="4260850" y="3973513"/>
            <a:ext cx="374650" cy="1244600"/>
            <a:chOff x="2430" y="1898"/>
            <a:chExt cx="236" cy="784"/>
          </a:xfrm>
        </p:grpSpPr>
        <p:sp>
          <p:nvSpPr>
            <p:cNvPr id="74223" name="Line 802"/>
            <p:cNvSpPr>
              <a:spLocks noChangeShapeType="1"/>
            </p:cNvSpPr>
            <p:nvPr/>
          </p:nvSpPr>
          <p:spPr bwMode="auto">
            <a:xfrm>
              <a:off x="2504" y="2527"/>
              <a:ext cx="1" cy="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24" name="Line 803"/>
            <p:cNvSpPr>
              <a:spLocks noChangeShapeType="1"/>
            </p:cNvSpPr>
            <p:nvPr/>
          </p:nvSpPr>
          <p:spPr bwMode="auto">
            <a:xfrm>
              <a:off x="2494" y="2527"/>
              <a:ext cx="1" cy="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25" name="Line 804"/>
            <p:cNvSpPr>
              <a:spLocks noChangeShapeType="1"/>
            </p:cNvSpPr>
            <p:nvPr/>
          </p:nvSpPr>
          <p:spPr bwMode="auto">
            <a:xfrm>
              <a:off x="2479" y="2527"/>
              <a:ext cx="93"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26" name="Freeform 805"/>
            <p:cNvSpPr>
              <a:spLocks noEditPoints="1"/>
            </p:cNvSpPr>
            <p:nvPr/>
          </p:nvSpPr>
          <p:spPr bwMode="auto">
            <a:xfrm>
              <a:off x="2551" y="2549"/>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10 w 10"/>
                <a:gd name="T13" fmla="*/ 0 h 7"/>
                <a:gd name="T14" fmla="*/ 10 w 10"/>
                <a:gd name="T15" fmla="*/ 3 h 7"/>
                <a:gd name="T16" fmla="*/ 0 w 10"/>
                <a:gd name="T17" fmla="*/ 3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7"/>
                <a:gd name="T32" fmla="*/ 10 w 10"/>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7">
                  <a:moveTo>
                    <a:pt x="0" y="0"/>
                  </a:moveTo>
                  <a:lnTo>
                    <a:pt x="10" y="0"/>
                  </a:lnTo>
                  <a:lnTo>
                    <a:pt x="10" y="7"/>
                  </a:lnTo>
                  <a:lnTo>
                    <a:pt x="0" y="7"/>
                  </a:lnTo>
                  <a:lnTo>
                    <a:pt x="0" y="0"/>
                  </a:lnTo>
                  <a:close/>
                  <a:moveTo>
                    <a:pt x="0" y="0"/>
                  </a:moveTo>
                  <a:lnTo>
                    <a:pt x="10" y="0"/>
                  </a:lnTo>
                  <a:lnTo>
                    <a:pt x="10"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27" name="Freeform 806"/>
            <p:cNvSpPr>
              <a:spLocks noEditPoints="1"/>
            </p:cNvSpPr>
            <p:nvPr/>
          </p:nvSpPr>
          <p:spPr bwMode="auto">
            <a:xfrm>
              <a:off x="2551" y="2549"/>
              <a:ext cx="10" cy="3"/>
            </a:xfrm>
            <a:custGeom>
              <a:avLst/>
              <a:gdLst>
                <a:gd name="T0" fmla="*/ 0 w 10"/>
                <a:gd name="T1" fmla="*/ 0 h 3"/>
                <a:gd name="T2" fmla="*/ 10 w 10"/>
                <a:gd name="T3" fmla="*/ 0 h 3"/>
                <a:gd name="T4" fmla="*/ 10 w 10"/>
                <a:gd name="T5" fmla="*/ 3 h 3"/>
                <a:gd name="T6" fmla="*/ 0 w 10"/>
                <a:gd name="T7" fmla="*/ 3 h 3"/>
                <a:gd name="T8" fmla="*/ 0 w 10"/>
                <a:gd name="T9" fmla="*/ 0 h 3"/>
                <a:gd name="T10" fmla="*/ 0 w 10"/>
                <a:gd name="T11" fmla="*/ 0 h 3"/>
                <a:gd name="T12" fmla="*/ 10 w 10"/>
                <a:gd name="T13" fmla="*/ 0 h 3"/>
                <a:gd name="T14" fmla="*/ 10 w 10"/>
                <a:gd name="T15" fmla="*/ 0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3"/>
                <a:gd name="T32" fmla="*/ 10 w 10"/>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3">
                  <a:moveTo>
                    <a:pt x="0" y="0"/>
                  </a:moveTo>
                  <a:lnTo>
                    <a:pt x="10" y="0"/>
                  </a:lnTo>
                  <a:lnTo>
                    <a:pt x="10" y="3"/>
                  </a:lnTo>
                  <a:lnTo>
                    <a:pt x="0" y="3"/>
                  </a:lnTo>
                  <a:lnTo>
                    <a:pt x="0" y="0"/>
                  </a:lnTo>
                  <a:close/>
                  <a:moveTo>
                    <a:pt x="0" y="0"/>
                  </a:moveTo>
                  <a:lnTo>
                    <a:pt x="1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28" name="Rectangle 807"/>
            <p:cNvSpPr>
              <a:spLocks noChangeArrowheads="1"/>
            </p:cNvSpPr>
            <p:nvPr/>
          </p:nvSpPr>
          <p:spPr bwMode="auto">
            <a:xfrm>
              <a:off x="2551" y="2549"/>
              <a:ext cx="1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229" name="Freeform 808"/>
            <p:cNvSpPr>
              <a:spLocks noEditPoints="1"/>
            </p:cNvSpPr>
            <p:nvPr/>
          </p:nvSpPr>
          <p:spPr bwMode="auto">
            <a:xfrm>
              <a:off x="2551" y="2549"/>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10 w 10"/>
                <a:gd name="T13" fmla="*/ 0 h 7"/>
                <a:gd name="T14" fmla="*/ 10 w 10"/>
                <a:gd name="T15" fmla="*/ 3 h 7"/>
                <a:gd name="T16" fmla="*/ 0 w 10"/>
                <a:gd name="T17" fmla="*/ 3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7"/>
                <a:gd name="T32" fmla="*/ 10 w 10"/>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7">
                  <a:moveTo>
                    <a:pt x="0" y="0"/>
                  </a:moveTo>
                  <a:lnTo>
                    <a:pt x="10" y="0"/>
                  </a:lnTo>
                  <a:lnTo>
                    <a:pt x="10" y="7"/>
                  </a:lnTo>
                  <a:lnTo>
                    <a:pt x="0" y="7"/>
                  </a:lnTo>
                  <a:lnTo>
                    <a:pt x="0" y="0"/>
                  </a:lnTo>
                  <a:close/>
                  <a:moveTo>
                    <a:pt x="0" y="0"/>
                  </a:moveTo>
                  <a:lnTo>
                    <a:pt x="10" y="0"/>
                  </a:lnTo>
                  <a:lnTo>
                    <a:pt x="10"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0" name="Freeform 809"/>
            <p:cNvSpPr>
              <a:spLocks noEditPoints="1"/>
            </p:cNvSpPr>
            <p:nvPr/>
          </p:nvSpPr>
          <p:spPr bwMode="auto">
            <a:xfrm>
              <a:off x="2551" y="2549"/>
              <a:ext cx="10" cy="3"/>
            </a:xfrm>
            <a:custGeom>
              <a:avLst/>
              <a:gdLst>
                <a:gd name="T0" fmla="*/ 0 w 10"/>
                <a:gd name="T1" fmla="*/ 0 h 3"/>
                <a:gd name="T2" fmla="*/ 10 w 10"/>
                <a:gd name="T3" fmla="*/ 0 h 3"/>
                <a:gd name="T4" fmla="*/ 10 w 10"/>
                <a:gd name="T5" fmla="*/ 3 h 3"/>
                <a:gd name="T6" fmla="*/ 0 w 10"/>
                <a:gd name="T7" fmla="*/ 3 h 3"/>
                <a:gd name="T8" fmla="*/ 0 w 10"/>
                <a:gd name="T9" fmla="*/ 0 h 3"/>
                <a:gd name="T10" fmla="*/ 0 w 10"/>
                <a:gd name="T11" fmla="*/ 0 h 3"/>
                <a:gd name="T12" fmla="*/ 10 w 10"/>
                <a:gd name="T13" fmla="*/ 0 h 3"/>
                <a:gd name="T14" fmla="*/ 10 w 10"/>
                <a:gd name="T15" fmla="*/ 0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3"/>
                <a:gd name="T32" fmla="*/ 10 w 10"/>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3">
                  <a:moveTo>
                    <a:pt x="0" y="0"/>
                  </a:moveTo>
                  <a:lnTo>
                    <a:pt x="10" y="0"/>
                  </a:lnTo>
                  <a:lnTo>
                    <a:pt x="10" y="3"/>
                  </a:lnTo>
                  <a:lnTo>
                    <a:pt x="0" y="3"/>
                  </a:lnTo>
                  <a:lnTo>
                    <a:pt x="0" y="0"/>
                  </a:lnTo>
                  <a:close/>
                  <a:moveTo>
                    <a:pt x="0" y="0"/>
                  </a:moveTo>
                  <a:lnTo>
                    <a:pt x="1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1" name="Line 810"/>
            <p:cNvSpPr>
              <a:spLocks noChangeShapeType="1"/>
            </p:cNvSpPr>
            <p:nvPr/>
          </p:nvSpPr>
          <p:spPr bwMode="auto">
            <a:xfrm>
              <a:off x="2526" y="2515"/>
              <a:ext cx="8" cy="8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32" name="Freeform 811"/>
            <p:cNvSpPr>
              <a:spLocks noEditPoints="1"/>
            </p:cNvSpPr>
            <p:nvPr/>
          </p:nvSpPr>
          <p:spPr bwMode="auto">
            <a:xfrm>
              <a:off x="2467"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3" name="Freeform 812"/>
            <p:cNvSpPr>
              <a:spLocks noEditPoints="1"/>
            </p:cNvSpPr>
            <p:nvPr/>
          </p:nvSpPr>
          <p:spPr bwMode="auto">
            <a:xfrm>
              <a:off x="2470"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8 w 9"/>
                <a:gd name="T13" fmla="*/ 0 h 10"/>
                <a:gd name="T14" fmla="*/ 8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4" name="Freeform 813"/>
            <p:cNvSpPr>
              <a:spLocks noEditPoints="1"/>
            </p:cNvSpPr>
            <p:nvPr/>
          </p:nvSpPr>
          <p:spPr bwMode="auto">
            <a:xfrm>
              <a:off x="2473" y="2546"/>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5" name="Freeform 814"/>
            <p:cNvSpPr>
              <a:spLocks noEditPoints="1"/>
            </p:cNvSpPr>
            <p:nvPr/>
          </p:nvSpPr>
          <p:spPr bwMode="auto">
            <a:xfrm>
              <a:off x="2475"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6" name="Rectangle 815"/>
            <p:cNvSpPr>
              <a:spLocks noChangeArrowheads="1"/>
            </p:cNvSpPr>
            <p:nvPr/>
          </p:nvSpPr>
          <p:spPr bwMode="auto">
            <a:xfrm>
              <a:off x="2467" y="2546"/>
              <a:ext cx="15"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237" name="Freeform 816"/>
            <p:cNvSpPr>
              <a:spLocks noEditPoints="1"/>
            </p:cNvSpPr>
            <p:nvPr/>
          </p:nvSpPr>
          <p:spPr bwMode="auto">
            <a:xfrm>
              <a:off x="2467"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8" name="Freeform 817"/>
            <p:cNvSpPr>
              <a:spLocks noEditPoints="1"/>
            </p:cNvSpPr>
            <p:nvPr/>
          </p:nvSpPr>
          <p:spPr bwMode="auto">
            <a:xfrm>
              <a:off x="2470"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8 w 9"/>
                <a:gd name="T13" fmla="*/ 0 h 10"/>
                <a:gd name="T14" fmla="*/ 8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39" name="Freeform 818"/>
            <p:cNvSpPr>
              <a:spLocks noEditPoints="1"/>
            </p:cNvSpPr>
            <p:nvPr/>
          </p:nvSpPr>
          <p:spPr bwMode="auto">
            <a:xfrm>
              <a:off x="2473" y="2546"/>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0" name="Freeform 819"/>
            <p:cNvSpPr>
              <a:spLocks noEditPoints="1"/>
            </p:cNvSpPr>
            <p:nvPr/>
          </p:nvSpPr>
          <p:spPr bwMode="auto">
            <a:xfrm>
              <a:off x="2475"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1" name="Freeform 820"/>
            <p:cNvSpPr/>
            <p:nvPr/>
          </p:nvSpPr>
          <p:spPr bwMode="auto">
            <a:xfrm>
              <a:off x="2463" y="2415"/>
              <a:ext cx="141" cy="180"/>
            </a:xfrm>
            <a:custGeom>
              <a:avLst/>
              <a:gdLst>
                <a:gd name="T0" fmla="*/ 0 w 141"/>
                <a:gd name="T1" fmla="*/ 180 h 180"/>
                <a:gd name="T2" fmla="*/ 0 w 141"/>
                <a:gd name="T3" fmla="*/ 125 h 180"/>
                <a:gd name="T4" fmla="*/ 15 w 141"/>
                <a:gd name="T5" fmla="*/ 106 h 180"/>
                <a:gd name="T6" fmla="*/ 16 w 141"/>
                <a:gd name="T7" fmla="*/ 106 h 180"/>
                <a:gd name="T8" fmla="*/ 16 w 141"/>
                <a:gd name="T9" fmla="*/ 20 h 180"/>
                <a:gd name="T10" fmla="*/ 32 w 141"/>
                <a:gd name="T11" fmla="*/ 0 h 180"/>
                <a:gd name="T12" fmla="*/ 125 w 141"/>
                <a:gd name="T13" fmla="*/ 0 h 180"/>
                <a:gd name="T14" fmla="*/ 125 w 141"/>
                <a:gd name="T15" fmla="*/ 60 h 180"/>
                <a:gd name="T16" fmla="*/ 121 w 141"/>
                <a:gd name="T17" fmla="*/ 75 h 180"/>
                <a:gd name="T18" fmla="*/ 121 w 141"/>
                <a:gd name="T19" fmla="*/ 103 h 180"/>
                <a:gd name="T20" fmla="*/ 120 w 141"/>
                <a:gd name="T21" fmla="*/ 105 h 180"/>
                <a:gd name="T22" fmla="*/ 141 w 141"/>
                <a:gd name="T23" fmla="*/ 105 h 180"/>
                <a:gd name="T24" fmla="*/ 141 w 141"/>
                <a:gd name="T25" fmla="*/ 162 h 180"/>
                <a:gd name="T26" fmla="*/ 125 w 141"/>
                <a:gd name="T27" fmla="*/ 180 h 180"/>
                <a:gd name="T28" fmla="*/ 0 w 141"/>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180"/>
                <a:gd name="T47" fmla="*/ 141 w 141"/>
                <a:gd name="T48" fmla="*/ 180 h 1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180">
                  <a:moveTo>
                    <a:pt x="0" y="180"/>
                  </a:moveTo>
                  <a:lnTo>
                    <a:pt x="0" y="125"/>
                  </a:lnTo>
                  <a:lnTo>
                    <a:pt x="15" y="106"/>
                  </a:lnTo>
                  <a:lnTo>
                    <a:pt x="16" y="106"/>
                  </a:lnTo>
                  <a:lnTo>
                    <a:pt x="16" y="20"/>
                  </a:lnTo>
                  <a:lnTo>
                    <a:pt x="32" y="0"/>
                  </a:lnTo>
                  <a:lnTo>
                    <a:pt x="125" y="0"/>
                  </a:lnTo>
                  <a:lnTo>
                    <a:pt x="125" y="60"/>
                  </a:lnTo>
                  <a:lnTo>
                    <a:pt x="121" y="75"/>
                  </a:lnTo>
                  <a:lnTo>
                    <a:pt x="121" y="103"/>
                  </a:lnTo>
                  <a:lnTo>
                    <a:pt x="120" y="105"/>
                  </a:lnTo>
                  <a:lnTo>
                    <a:pt x="141" y="105"/>
                  </a:lnTo>
                  <a:lnTo>
                    <a:pt x="141" y="162"/>
                  </a:lnTo>
                  <a:lnTo>
                    <a:pt x="125" y="180"/>
                  </a:lnTo>
                  <a:lnTo>
                    <a:pt x="0" y="180"/>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242" name="Rectangle 821"/>
            <p:cNvSpPr>
              <a:spLocks noChangeArrowheads="1"/>
            </p:cNvSpPr>
            <p:nvPr/>
          </p:nvSpPr>
          <p:spPr bwMode="auto">
            <a:xfrm>
              <a:off x="2430" y="2615"/>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4243" name="Freeform 822"/>
            <p:cNvSpPr/>
            <p:nvPr/>
          </p:nvSpPr>
          <p:spPr bwMode="auto">
            <a:xfrm>
              <a:off x="2646" y="2003"/>
              <a:ext cx="20" cy="11"/>
            </a:xfrm>
            <a:custGeom>
              <a:avLst/>
              <a:gdLst>
                <a:gd name="T0" fmla="*/ 12 w 20"/>
                <a:gd name="T1" fmla="*/ 11 h 11"/>
                <a:gd name="T2" fmla="*/ 20 w 20"/>
                <a:gd name="T3" fmla="*/ 0 h 11"/>
                <a:gd name="T4" fmla="*/ 0 w 20"/>
                <a:gd name="T5" fmla="*/ 0 h 11"/>
                <a:gd name="T6" fmla="*/ 12 w 20"/>
                <a:gd name="T7" fmla="*/ 11 h 11"/>
                <a:gd name="T8" fmla="*/ 0 60000 65536"/>
                <a:gd name="T9" fmla="*/ 0 60000 65536"/>
                <a:gd name="T10" fmla="*/ 0 60000 65536"/>
                <a:gd name="T11" fmla="*/ 0 60000 65536"/>
                <a:gd name="T12" fmla="*/ 0 w 20"/>
                <a:gd name="T13" fmla="*/ 0 h 11"/>
                <a:gd name="T14" fmla="*/ 20 w 20"/>
                <a:gd name="T15" fmla="*/ 11 h 11"/>
              </a:gdLst>
              <a:ahLst/>
              <a:cxnLst>
                <a:cxn ang="T8">
                  <a:pos x="T0" y="T1"/>
                </a:cxn>
                <a:cxn ang="T9">
                  <a:pos x="T2" y="T3"/>
                </a:cxn>
                <a:cxn ang="T10">
                  <a:pos x="T4" y="T5"/>
                </a:cxn>
                <a:cxn ang="T11">
                  <a:pos x="T6" y="T7"/>
                </a:cxn>
              </a:cxnLst>
              <a:rect l="T12" t="T13" r="T14" b="T15"/>
              <a:pathLst>
                <a:path w="20" h="11">
                  <a:moveTo>
                    <a:pt x="12" y="11"/>
                  </a:moveTo>
                  <a:lnTo>
                    <a:pt x="20" y="0"/>
                  </a:lnTo>
                  <a:lnTo>
                    <a:pt x="0" y="0"/>
                  </a:lnTo>
                  <a:lnTo>
                    <a:pt x="12" y="1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4" name="Freeform 823"/>
            <p:cNvSpPr/>
            <p:nvPr/>
          </p:nvSpPr>
          <p:spPr bwMode="auto">
            <a:xfrm>
              <a:off x="2526" y="2005"/>
              <a:ext cx="31" cy="19"/>
            </a:xfrm>
            <a:custGeom>
              <a:avLst/>
              <a:gdLst>
                <a:gd name="T0" fmla="*/ 31 w 31"/>
                <a:gd name="T1" fmla="*/ 19 h 19"/>
                <a:gd name="T2" fmla="*/ 14 w 31"/>
                <a:gd name="T3" fmla="*/ 0 h 19"/>
                <a:gd name="T4" fmla="*/ 0 w 31"/>
                <a:gd name="T5" fmla="*/ 19 h 19"/>
                <a:gd name="T6" fmla="*/ 31 w 31"/>
                <a:gd name="T7" fmla="*/ 19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31" y="19"/>
                  </a:moveTo>
                  <a:lnTo>
                    <a:pt x="14" y="0"/>
                  </a:lnTo>
                  <a:lnTo>
                    <a:pt x="0" y="19"/>
                  </a:lnTo>
                  <a:lnTo>
                    <a:pt x="31"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5" name="Freeform 824"/>
            <p:cNvSpPr/>
            <p:nvPr/>
          </p:nvSpPr>
          <p:spPr bwMode="auto">
            <a:xfrm>
              <a:off x="2542" y="2003"/>
              <a:ext cx="118" cy="21"/>
            </a:xfrm>
            <a:custGeom>
              <a:avLst/>
              <a:gdLst>
                <a:gd name="T0" fmla="*/ 118 w 118"/>
                <a:gd name="T1" fmla="*/ 9 h 21"/>
                <a:gd name="T2" fmla="*/ 107 w 118"/>
                <a:gd name="T3" fmla="*/ 0 h 21"/>
                <a:gd name="T4" fmla="*/ 15 w 118"/>
                <a:gd name="T5" fmla="*/ 0 h 21"/>
                <a:gd name="T6" fmla="*/ 0 w 118"/>
                <a:gd name="T7" fmla="*/ 11 h 21"/>
                <a:gd name="T8" fmla="*/ 15 w 118"/>
                <a:gd name="T9" fmla="*/ 21 h 21"/>
                <a:gd name="T10" fmla="*/ 108 w 118"/>
                <a:gd name="T11" fmla="*/ 21 h 21"/>
                <a:gd name="T12" fmla="*/ 118 w 118"/>
                <a:gd name="T13" fmla="*/ 9 h 21"/>
                <a:gd name="T14" fmla="*/ 0 60000 65536"/>
                <a:gd name="T15" fmla="*/ 0 60000 65536"/>
                <a:gd name="T16" fmla="*/ 0 60000 65536"/>
                <a:gd name="T17" fmla="*/ 0 60000 65536"/>
                <a:gd name="T18" fmla="*/ 0 60000 65536"/>
                <a:gd name="T19" fmla="*/ 0 60000 65536"/>
                <a:gd name="T20" fmla="*/ 0 60000 65536"/>
                <a:gd name="T21" fmla="*/ 0 w 118"/>
                <a:gd name="T22" fmla="*/ 0 h 21"/>
                <a:gd name="T23" fmla="*/ 118 w 118"/>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1">
                  <a:moveTo>
                    <a:pt x="118" y="9"/>
                  </a:moveTo>
                  <a:lnTo>
                    <a:pt x="107" y="0"/>
                  </a:lnTo>
                  <a:lnTo>
                    <a:pt x="15" y="0"/>
                  </a:lnTo>
                  <a:lnTo>
                    <a:pt x="0" y="11"/>
                  </a:lnTo>
                  <a:lnTo>
                    <a:pt x="15" y="21"/>
                  </a:lnTo>
                  <a:lnTo>
                    <a:pt x="108" y="21"/>
                  </a:lnTo>
                  <a:lnTo>
                    <a:pt x="118" y="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6" name="Freeform 825"/>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9 w 69"/>
                <a:gd name="T21" fmla="*/ 5 h 5"/>
                <a:gd name="T22" fmla="*/ 0 w 69"/>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0" y="5"/>
                  </a:moveTo>
                  <a:lnTo>
                    <a:pt x="12" y="5"/>
                  </a:lnTo>
                  <a:lnTo>
                    <a:pt x="24" y="5"/>
                  </a:lnTo>
                  <a:lnTo>
                    <a:pt x="35" y="5"/>
                  </a:lnTo>
                  <a:lnTo>
                    <a:pt x="46" y="3"/>
                  </a:lnTo>
                  <a:lnTo>
                    <a:pt x="53" y="3"/>
                  </a:lnTo>
                  <a:lnTo>
                    <a:pt x="60" y="2"/>
                  </a:lnTo>
                  <a:lnTo>
                    <a:pt x="65" y="2"/>
                  </a:lnTo>
                  <a:lnTo>
                    <a:pt x="69" y="0"/>
                  </a:lnTo>
                  <a:lnTo>
                    <a:pt x="69"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7" name="Freeform 826"/>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5 w 69"/>
                <a:gd name="T21" fmla="*/ 0 h 5"/>
                <a:gd name="T22" fmla="*/ 64 w 69"/>
                <a:gd name="T23" fmla="*/ 0 h 5"/>
                <a:gd name="T24" fmla="*/ 61 w 69"/>
                <a:gd name="T25" fmla="*/ 2 h 5"/>
                <a:gd name="T26" fmla="*/ 55 w 69"/>
                <a:gd name="T27" fmla="*/ 3 h 5"/>
                <a:gd name="T28" fmla="*/ 47 w 69"/>
                <a:gd name="T29" fmla="*/ 3 h 5"/>
                <a:gd name="T30" fmla="*/ 36 w 69"/>
                <a:gd name="T31" fmla="*/ 3 h 5"/>
                <a:gd name="T32" fmla="*/ 26 w 69"/>
                <a:gd name="T33" fmla="*/ 5 h 5"/>
                <a:gd name="T34" fmla="*/ 12 w 69"/>
                <a:gd name="T35" fmla="*/ 5 h 5"/>
                <a:gd name="T36" fmla="*/ 0 w 69"/>
                <a:gd name="T37" fmla="*/ 5 h 5"/>
                <a:gd name="T38" fmla="*/ 0 w 69"/>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5"/>
                <a:gd name="T62" fmla="*/ 69 w 69"/>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5">
                  <a:moveTo>
                    <a:pt x="0" y="5"/>
                  </a:moveTo>
                  <a:lnTo>
                    <a:pt x="12" y="5"/>
                  </a:lnTo>
                  <a:lnTo>
                    <a:pt x="24" y="5"/>
                  </a:lnTo>
                  <a:lnTo>
                    <a:pt x="35" y="5"/>
                  </a:lnTo>
                  <a:lnTo>
                    <a:pt x="46" y="3"/>
                  </a:lnTo>
                  <a:lnTo>
                    <a:pt x="53" y="3"/>
                  </a:lnTo>
                  <a:lnTo>
                    <a:pt x="60" y="2"/>
                  </a:lnTo>
                  <a:lnTo>
                    <a:pt x="65" y="2"/>
                  </a:lnTo>
                  <a:lnTo>
                    <a:pt x="69" y="0"/>
                  </a:lnTo>
                  <a:lnTo>
                    <a:pt x="65" y="0"/>
                  </a:lnTo>
                  <a:lnTo>
                    <a:pt x="64" y="0"/>
                  </a:lnTo>
                  <a:lnTo>
                    <a:pt x="61" y="2"/>
                  </a:lnTo>
                  <a:lnTo>
                    <a:pt x="55" y="3"/>
                  </a:lnTo>
                  <a:lnTo>
                    <a:pt x="47" y="3"/>
                  </a:lnTo>
                  <a:lnTo>
                    <a:pt x="36" y="3"/>
                  </a:lnTo>
                  <a:lnTo>
                    <a:pt x="26" y="5"/>
                  </a:lnTo>
                  <a:lnTo>
                    <a:pt x="12"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8" name="Freeform 827"/>
            <p:cNvSpPr/>
            <p:nvPr/>
          </p:nvSpPr>
          <p:spPr bwMode="auto">
            <a:xfrm>
              <a:off x="2561" y="2017"/>
              <a:ext cx="65" cy="5"/>
            </a:xfrm>
            <a:custGeom>
              <a:avLst/>
              <a:gdLst>
                <a:gd name="T0" fmla="*/ 0 w 65"/>
                <a:gd name="T1" fmla="*/ 5 h 5"/>
                <a:gd name="T2" fmla="*/ 12 w 65"/>
                <a:gd name="T3" fmla="*/ 5 h 5"/>
                <a:gd name="T4" fmla="*/ 26 w 65"/>
                <a:gd name="T5" fmla="*/ 5 h 5"/>
                <a:gd name="T6" fmla="*/ 36 w 65"/>
                <a:gd name="T7" fmla="*/ 3 h 5"/>
                <a:gd name="T8" fmla="*/ 47 w 65"/>
                <a:gd name="T9" fmla="*/ 3 h 5"/>
                <a:gd name="T10" fmla="*/ 55 w 65"/>
                <a:gd name="T11" fmla="*/ 3 h 5"/>
                <a:gd name="T12" fmla="*/ 61 w 65"/>
                <a:gd name="T13" fmla="*/ 2 h 5"/>
                <a:gd name="T14" fmla="*/ 64 w 65"/>
                <a:gd name="T15" fmla="*/ 0 h 5"/>
                <a:gd name="T16" fmla="*/ 65 w 65"/>
                <a:gd name="T17" fmla="*/ 0 h 5"/>
                <a:gd name="T18" fmla="*/ 63 w 65"/>
                <a:gd name="T19" fmla="*/ 0 h 5"/>
                <a:gd name="T20" fmla="*/ 61 w 65"/>
                <a:gd name="T21" fmla="*/ 0 h 5"/>
                <a:gd name="T22" fmla="*/ 57 w 65"/>
                <a:gd name="T23" fmla="*/ 2 h 5"/>
                <a:gd name="T24" fmla="*/ 52 w 65"/>
                <a:gd name="T25" fmla="*/ 2 h 5"/>
                <a:gd name="T26" fmla="*/ 44 w 65"/>
                <a:gd name="T27" fmla="*/ 3 h 5"/>
                <a:gd name="T28" fmla="*/ 35 w 65"/>
                <a:gd name="T29" fmla="*/ 3 h 5"/>
                <a:gd name="T30" fmla="*/ 24 w 65"/>
                <a:gd name="T31" fmla="*/ 5 h 5"/>
                <a:gd name="T32" fmla="*/ 12 w 65"/>
                <a:gd name="T33" fmla="*/ 5 h 5"/>
                <a:gd name="T34" fmla="*/ 0 w 65"/>
                <a:gd name="T35" fmla="*/ 5 h 5"/>
                <a:gd name="T36" fmla="*/ 0 w 65"/>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
                <a:gd name="T59" fmla="*/ 65 w 6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
                  <a:moveTo>
                    <a:pt x="0" y="5"/>
                  </a:moveTo>
                  <a:lnTo>
                    <a:pt x="12" y="5"/>
                  </a:lnTo>
                  <a:lnTo>
                    <a:pt x="26" y="5"/>
                  </a:lnTo>
                  <a:lnTo>
                    <a:pt x="36" y="3"/>
                  </a:lnTo>
                  <a:lnTo>
                    <a:pt x="47" y="3"/>
                  </a:lnTo>
                  <a:lnTo>
                    <a:pt x="55" y="3"/>
                  </a:lnTo>
                  <a:lnTo>
                    <a:pt x="61" y="2"/>
                  </a:lnTo>
                  <a:lnTo>
                    <a:pt x="64" y="0"/>
                  </a:lnTo>
                  <a:lnTo>
                    <a:pt x="65" y="0"/>
                  </a:lnTo>
                  <a:lnTo>
                    <a:pt x="63" y="0"/>
                  </a:lnTo>
                  <a:lnTo>
                    <a:pt x="61" y="0"/>
                  </a:lnTo>
                  <a:lnTo>
                    <a:pt x="57" y="2"/>
                  </a:lnTo>
                  <a:lnTo>
                    <a:pt x="52" y="2"/>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49" name="Freeform 828"/>
            <p:cNvSpPr/>
            <p:nvPr/>
          </p:nvSpPr>
          <p:spPr bwMode="auto">
            <a:xfrm>
              <a:off x="2561" y="2017"/>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2 h 5"/>
                <a:gd name="T12" fmla="*/ 57 w 63"/>
                <a:gd name="T13" fmla="*/ 2 h 5"/>
                <a:gd name="T14" fmla="*/ 61 w 63"/>
                <a:gd name="T15" fmla="*/ 0 h 5"/>
                <a:gd name="T16" fmla="*/ 63 w 63"/>
                <a:gd name="T17" fmla="*/ 0 h 5"/>
                <a:gd name="T18" fmla="*/ 59 w 63"/>
                <a:gd name="T19" fmla="*/ 0 h 5"/>
                <a:gd name="T20" fmla="*/ 57 w 63"/>
                <a:gd name="T21" fmla="*/ 0 h 5"/>
                <a:gd name="T22" fmla="*/ 53 w 63"/>
                <a:gd name="T23" fmla="*/ 2 h 5"/>
                <a:gd name="T24" fmla="*/ 48 w 63"/>
                <a:gd name="T25" fmla="*/ 2 h 5"/>
                <a:gd name="T26" fmla="*/ 42 w 63"/>
                <a:gd name="T27" fmla="*/ 3 h 5"/>
                <a:gd name="T28" fmla="*/ 32 w 63"/>
                <a:gd name="T29" fmla="*/ 3 h 5"/>
                <a:gd name="T30" fmla="*/ 22 w 63"/>
                <a:gd name="T31" fmla="*/ 3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2"/>
                  </a:lnTo>
                  <a:lnTo>
                    <a:pt x="57" y="2"/>
                  </a:lnTo>
                  <a:lnTo>
                    <a:pt x="61" y="0"/>
                  </a:lnTo>
                  <a:lnTo>
                    <a:pt x="63" y="0"/>
                  </a:lnTo>
                  <a:lnTo>
                    <a:pt x="59" y="0"/>
                  </a:lnTo>
                  <a:lnTo>
                    <a:pt x="57" y="0"/>
                  </a:lnTo>
                  <a:lnTo>
                    <a:pt x="53" y="2"/>
                  </a:lnTo>
                  <a:lnTo>
                    <a:pt x="48" y="2"/>
                  </a:lnTo>
                  <a:lnTo>
                    <a:pt x="42" y="3"/>
                  </a:lnTo>
                  <a:lnTo>
                    <a:pt x="32" y="3"/>
                  </a:lnTo>
                  <a:lnTo>
                    <a:pt x="22" y="3"/>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0" name="Freeform 829"/>
            <p:cNvSpPr/>
            <p:nvPr/>
          </p:nvSpPr>
          <p:spPr bwMode="auto">
            <a:xfrm>
              <a:off x="2561" y="2017"/>
              <a:ext cx="59" cy="5"/>
            </a:xfrm>
            <a:custGeom>
              <a:avLst/>
              <a:gdLst>
                <a:gd name="T0" fmla="*/ 0 w 59"/>
                <a:gd name="T1" fmla="*/ 5 h 5"/>
                <a:gd name="T2" fmla="*/ 11 w 59"/>
                <a:gd name="T3" fmla="*/ 5 h 5"/>
                <a:gd name="T4" fmla="*/ 22 w 59"/>
                <a:gd name="T5" fmla="*/ 3 h 5"/>
                <a:gd name="T6" fmla="*/ 32 w 59"/>
                <a:gd name="T7" fmla="*/ 3 h 5"/>
                <a:gd name="T8" fmla="*/ 42 w 59"/>
                <a:gd name="T9" fmla="*/ 3 h 5"/>
                <a:gd name="T10" fmla="*/ 48 w 59"/>
                <a:gd name="T11" fmla="*/ 2 h 5"/>
                <a:gd name="T12" fmla="*/ 53 w 59"/>
                <a:gd name="T13" fmla="*/ 2 h 5"/>
                <a:gd name="T14" fmla="*/ 57 w 59"/>
                <a:gd name="T15" fmla="*/ 0 h 5"/>
                <a:gd name="T16" fmla="*/ 59 w 59"/>
                <a:gd name="T17" fmla="*/ 0 h 5"/>
                <a:gd name="T18" fmla="*/ 55 w 59"/>
                <a:gd name="T19" fmla="*/ 0 h 5"/>
                <a:gd name="T20" fmla="*/ 53 w 59"/>
                <a:gd name="T21" fmla="*/ 0 h 5"/>
                <a:gd name="T22" fmla="*/ 51 w 59"/>
                <a:gd name="T23" fmla="*/ 2 h 5"/>
                <a:gd name="T24" fmla="*/ 46 w 59"/>
                <a:gd name="T25" fmla="*/ 2 h 5"/>
                <a:gd name="T26" fmla="*/ 39 w 59"/>
                <a:gd name="T27" fmla="*/ 3 h 5"/>
                <a:gd name="T28" fmla="*/ 30 w 59"/>
                <a:gd name="T29" fmla="*/ 3 h 5"/>
                <a:gd name="T30" fmla="*/ 20 w 59"/>
                <a:gd name="T31" fmla="*/ 3 h 5"/>
                <a:gd name="T32" fmla="*/ 11 w 59"/>
                <a:gd name="T33" fmla="*/ 3 h 5"/>
                <a:gd name="T34" fmla="*/ 0 w 59"/>
                <a:gd name="T35" fmla="*/ 3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2" y="3"/>
                  </a:lnTo>
                  <a:lnTo>
                    <a:pt x="32" y="3"/>
                  </a:lnTo>
                  <a:lnTo>
                    <a:pt x="42" y="3"/>
                  </a:lnTo>
                  <a:lnTo>
                    <a:pt x="48" y="2"/>
                  </a:lnTo>
                  <a:lnTo>
                    <a:pt x="53" y="2"/>
                  </a:lnTo>
                  <a:lnTo>
                    <a:pt x="57" y="0"/>
                  </a:lnTo>
                  <a:lnTo>
                    <a:pt x="59" y="0"/>
                  </a:lnTo>
                  <a:lnTo>
                    <a:pt x="55" y="0"/>
                  </a:lnTo>
                  <a:lnTo>
                    <a:pt x="53" y="0"/>
                  </a:lnTo>
                  <a:lnTo>
                    <a:pt x="51" y="2"/>
                  </a:lnTo>
                  <a:lnTo>
                    <a:pt x="46" y="2"/>
                  </a:lnTo>
                  <a:lnTo>
                    <a:pt x="39" y="3"/>
                  </a:lnTo>
                  <a:lnTo>
                    <a:pt x="30" y="3"/>
                  </a:lnTo>
                  <a:lnTo>
                    <a:pt x="20" y="3"/>
                  </a:lnTo>
                  <a:lnTo>
                    <a:pt x="11" y="3"/>
                  </a:lnTo>
                  <a:lnTo>
                    <a:pt x="0"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1" name="Freeform 830"/>
            <p:cNvSpPr/>
            <p:nvPr/>
          </p:nvSpPr>
          <p:spPr bwMode="auto">
            <a:xfrm>
              <a:off x="2561" y="2017"/>
              <a:ext cx="55" cy="3"/>
            </a:xfrm>
            <a:custGeom>
              <a:avLst/>
              <a:gdLst>
                <a:gd name="T0" fmla="*/ 0 w 55"/>
                <a:gd name="T1" fmla="*/ 3 h 3"/>
                <a:gd name="T2" fmla="*/ 11 w 55"/>
                <a:gd name="T3" fmla="*/ 3 h 3"/>
                <a:gd name="T4" fmla="*/ 20 w 55"/>
                <a:gd name="T5" fmla="*/ 3 h 3"/>
                <a:gd name="T6" fmla="*/ 30 w 55"/>
                <a:gd name="T7" fmla="*/ 3 h 3"/>
                <a:gd name="T8" fmla="*/ 39 w 55"/>
                <a:gd name="T9" fmla="*/ 3 h 3"/>
                <a:gd name="T10" fmla="*/ 46 w 55"/>
                <a:gd name="T11" fmla="*/ 2 h 3"/>
                <a:gd name="T12" fmla="*/ 51 w 55"/>
                <a:gd name="T13" fmla="*/ 2 h 3"/>
                <a:gd name="T14" fmla="*/ 53 w 55"/>
                <a:gd name="T15" fmla="*/ 0 h 3"/>
                <a:gd name="T16" fmla="*/ 55 w 55"/>
                <a:gd name="T17" fmla="*/ 0 h 3"/>
                <a:gd name="T18" fmla="*/ 51 w 55"/>
                <a:gd name="T19" fmla="*/ 0 h 3"/>
                <a:gd name="T20" fmla="*/ 49 w 55"/>
                <a:gd name="T21" fmla="*/ 0 h 3"/>
                <a:gd name="T22" fmla="*/ 46 w 55"/>
                <a:gd name="T23" fmla="*/ 2 h 3"/>
                <a:gd name="T24" fmla="*/ 39 w 55"/>
                <a:gd name="T25" fmla="*/ 2 h 3"/>
                <a:gd name="T26" fmla="*/ 31 w 55"/>
                <a:gd name="T27" fmla="*/ 3 h 3"/>
                <a:gd name="T28" fmla="*/ 22 w 55"/>
                <a:gd name="T29" fmla="*/ 3 h 3"/>
                <a:gd name="T30" fmla="*/ 11 w 55"/>
                <a:gd name="T31" fmla="*/ 3 h 3"/>
                <a:gd name="T32" fmla="*/ 0 w 55"/>
                <a:gd name="T33" fmla="*/ 3 h 3"/>
                <a:gd name="T34" fmla="*/ 0 w 55"/>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
                <a:gd name="T56" fmla="*/ 55 w 55"/>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
                  <a:moveTo>
                    <a:pt x="0" y="3"/>
                  </a:moveTo>
                  <a:lnTo>
                    <a:pt x="11" y="3"/>
                  </a:lnTo>
                  <a:lnTo>
                    <a:pt x="20" y="3"/>
                  </a:lnTo>
                  <a:lnTo>
                    <a:pt x="30" y="3"/>
                  </a:lnTo>
                  <a:lnTo>
                    <a:pt x="39" y="3"/>
                  </a:lnTo>
                  <a:lnTo>
                    <a:pt x="46" y="2"/>
                  </a:lnTo>
                  <a:lnTo>
                    <a:pt x="51" y="2"/>
                  </a:lnTo>
                  <a:lnTo>
                    <a:pt x="53" y="0"/>
                  </a:lnTo>
                  <a:lnTo>
                    <a:pt x="55" y="0"/>
                  </a:lnTo>
                  <a:lnTo>
                    <a:pt x="51" y="0"/>
                  </a:lnTo>
                  <a:lnTo>
                    <a:pt x="49" y="0"/>
                  </a:lnTo>
                  <a:lnTo>
                    <a:pt x="46" y="2"/>
                  </a:lnTo>
                  <a:lnTo>
                    <a:pt x="39" y="2"/>
                  </a:lnTo>
                  <a:lnTo>
                    <a:pt x="31" y="3"/>
                  </a:lnTo>
                  <a:lnTo>
                    <a:pt x="22" y="3"/>
                  </a:lnTo>
                  <a:lnTo>
                    <a:pt x="11" y="3"/>
                  </a:lnTo>
                  <a:lnTo>
                    <a:pt x="0" y="3"/>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2" name="Freeform 831"/>
            <p:cNvSpPr/>
            <p:nvPr/>
          </p:nvSpPr>
          <p:spPr bwMode="auto">
            <a:xfrm>
              <a:off x="2561" y="2017"/>
              <a:ext cx="51" cy="3"/>
            </a:xfrm>
            <a:custGeom>
              <a:avLst/>
              <a:gdLst>
                <a:gd name="T0" fmla="*/ 0 w 51"/>
                <a:gd name="T1" fmla="*/ 3 h 3"/>
                <a:gd name="T2" fmla="*/ 11 w 51"/>
                <a:gd name="T3" fmla="*/ 3 h 3"/>
                <a:gd name="T4" fmla="*/ 22 w 51"/>
                <a:gd name="T5" fmla="*/ 3 h 3"/>
                <a:gd name="T6" fmla="*/ 31 w 51"/>
                <a:gd name="T7" fmla="*/ 3 h 3"/>
                <a:gd name="T8" fmla="*/ 39 w 51"/>
                <a:gd name="T9" fmla="*/ 2 h 3"/>
                <a:gd name="T10" fmla="*/ 46 w 51"/>
                <a:gd name="T11" fmla="*/ 2 h 3"/>
                <a:gd name="T12" fmla="*/ 49 w 51"/>
                <a:gd name="T13" fmla="*/ 0 h 3"/>
                <a:gd name="T14" fmla="*/ 51 w 51"/>
                <a:gd name="T15" fmla="*/ 0 h 3"/>
                <a:gd name="T16" fmla="*/ 47 w 51"/>
                <a:gd name="T17" fmla="*/ 0 h 3"/>
                <a:gd name="T18" fmla="*/ 46 w 51"/>
                <a:gd name="T19" fmla="*/ 0 h 3"/>
                <a:gd name="T20" fmla="*/ 42 w 51"/>
                <a:gd name="T21" fmla="*/ 2 h 3"/>
                <a:gd name="T22" fmla="*/ 36 w 51"/>
                <a:gd name="T23" fmla="*/ 2 h 3"/>
                <a:gd name="T24" fmla="*/ 30 w 51"/>
                <a:gd name="T25" fmla="*/ 2 h 3"/>
                <a:gd name="T26" fmla="*/ 20 w 51"/>
                <a:gd name="T27" fmla="*/ 3 h 3"/>
                <a:gd name="T28" fmla="*/ 10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2" y="3"/>
                  </a:lnTo>
                  <a:lnTo>
                    <a:pt x="31" y="3"/>
                  </a:lnTo>
                  <a:lnTo>
                    <a:pt x="39" y="2"/>
                  </a:lnTo>
                  <a:lnTo>
                    <a:pt x="46" y="2"/>
                  </a:lnTo>
                  <a:lnTo>
                    <a:pt x="49" y="0"/>
                  </a:lnTo>
                  <a:lnTo>
                    <a:pt x="51" y="0"/>
                  </a:lnTo>
                  <a:lnTo>
                    <a:pt x="47" y="0"/>
                  </a:lnTo>
                  <a:lnTo>
                    <a:pt x="46" y="0"/>
                  </a:lnTo>
                  <a:lnTo>
                    <a:pt x="42" y="2"/>
                  </a:lnTo>
                  <a:lnTo>
                    <a:pt x="36" y="2"/>
                  </a:lnTo>
                  <a:lnTo>
                    <a:pt x="30" y="2"/>
                  </a:lnTo>
                  <a:lnTo>
                    <a:pt x="20" y="3"/>
                  </a:lnTo>
                  <a:lnTo>
                    <a:pt x="10"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3" name="Freeform 832"/>
            <p:cNvSpPr/>
            <p:nvPr/>
          </p:nvSpPr>
          <p:spPr bwMode="auto">
            <a:xfrm>
              <a:off x="2561" y="2017"/>
              <a:ext cx="47" cy="3"/>
            </a:xfrm>
            <a:custGeom>
              <a:avLst/>
              <a:gdLst>
                <a:gd name="T0" fmla="*/ 0 w 47"/>
                <a:gd name="T1" fmla="*/ 3 h 3"/>
                <a:gd name="T2" fmla="*/ 10 w 47"/>
                <a:gd name="T3" fmla="*/ 3 h 3"/>
                <a:gd name="T4" fmla="*/ 20 w 47"/>
                <a:gd name="T5" fmla="*/ 3 h 3"/>
                <a:gd name="T6" fmla="*/ 30 w 47"/>
                <a:gd name="T7" fmla="*/ 2 h 3"/>
                <a:gd name="T8" fmla="*/ 36 w 47"/>
                <a:gd name="T9" fmla="*/ 2 h 3"/>
                <a:gd name="T10" fmla="*/ 42 w 47"/>
                <a:gd name="T11" fmla="*/ 2 h 3"/>
                <a:gd name="T12" fmla="*/ 46 w 47"/>
                <a:gd name="T13" fmla="*/ 0 h 3"/>
                <a:gd name="T14" fmla="*/ 47 w 47"/>
                <a:gd name="T15" fmla="*/ 0 h 3"/>
                <a:gd name="T16" fmla="*/ 43 w 47"/>
                <a:gd name="T17" fmla="*/ 0 h 3"/>
                <a:gd name="T18" fmla="*/ 42 w 47"/>
                <a:gd name="T19" fmla="*/ 0 h 3"/>
                <a:gd name="T20" fmla="*/ 39 w 47"/>
                <a:gd name="T21" fmla="*/ 2 h 3"/>
                <a:gd name="T22" fmla="*/ 34 w 47"/>
                <a:gd name="T23" fmla="*/ 2 h 3"/>
                <a:gd name="T24" fmla="*/ 27 w 47"/>
                <a:gd name="T25" fmla="*/ 2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0" y="3"/>
                  </a:lnTo>
                  <a:lnTo>
                    <a:pt x="20" y="3"/>
                  </a:lnTo>
                  <a:lnTo>
                    <a:pt x="30" y="2"/>
                  </a:lnTo>
                  <a:lnTo>
                    <a:pt x="36" y="2"/>
                  </a:lnTo>
                  <a:lnTo>
                    <a:pt x="42" y="2"/>
                  </a:lnTo>
                  <a:lnTo>
                    <a:pt x="46" y="0"/>
                  </a:lnTo>
                  <a:lnTo>
                    <a:pt x="47" y="0"/>
                  </a:lnTo>
                  <a:lnTo>
                    <a:pt x="43" y="0"/>
                  </a:lnTo>
                  <a:lnTo>
                    <a:pt x="42" y="0"/>
                  </a:lnTo>
                  <a:lnTo>
                    <a:pt x="39" y="2"/>
                  </a:lnTo>
                  <a:lnTo>
                    <a:pt x="34" y="2"/>
                  </a:lnTo>
                  <a:lnTo>
                    <a:pt x="27" y="2"/>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4" name="Freeform 833"/>
            <p:cNvSpPr/>
            <p:nvPr/>
          </p:nvSpPr>
          <p:spPr bwMode="auto">
            <a:xfrm>
              <a:off x="2561" y="2017"/>
              <a:ext cx="43" cy="3"/>
            </a:xfrm>
            <a:custGeom>
              <a:avLst/>
              <a:gdLst>
                <a:gd name="T0" fmla="*/ 0 w 43"/>
                <a:gd name="T1" fmla="*/ 3 h 3"/>
                <a:gd name="T2" fmla="*/ 10 w 43"/>
                <a:gd name="T3" fmla="*/ 3 h 3"/>
                <a:gd name="T4" fmla="*/ 19 w 43"/>
                <a:gd name="T5" fmla="*/ 3 h 3"/>
                <a:gd name="T6" fmla="*/ 27 w 43"/>
                <a:gd name="T7" fmla="*/ 2 h 3"/>
                <a:gd name="T8" fmla="*/ 34 w 43"/>
                <a:gd name="T9" fmla="*/ 2 h 3"/>
                <a:gd name="T10" fmla="*/ 39 w 43"/>
                <a:gd name="T11" fmla="*/ 2 h 3"/>
                <a:gd name="T12" fmla="*/ 42 w 43"/>
                <a:gd name="T13" fmla="*/ 0 h 3"/>
                <a:gd name="T14" fmla="*/ 43 w 43"/>
                <a:gd name="T15" fmla="*/ 0 h 3"/>
                <a:gd name="T16" fmla="*/ 39 w 43"/>
                <a:gd name="T17" fmla="*/ 0 h 3"/>
                <a:gd name="T18" fmla="*/ 38 w 43"/>
                <a:gd name="T19" fmla="*/ 0 h 3"/>
                <a:gd name="T20" fmla="*/ 34 w 43"/>
                <a:gd name="T21" fmla="*/ 2 h 3"/>
                <a:gd name="T22" fmla="*/ 27 w 43"/>
                <a:gd name="T23" fmla="*/ 2 h 3"/>
                <a:gd name="T24" fmla="*/ 19 w 43"/>
                <a:gd name="T25" fmla="*/ 2 h 3"/>
                <a:gd name="T26" fmla="*/ 10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2"/>
                  </a:lnTo>
                  <a:lnTo>
                    <a:pt x="34" y="2"/>
                  </a:lnTo>
                  <a:lnTo>
                    <a:pt x="39" y="2"/>
                  </a:lnTo>
                  <a:lnTo>
                    <a:pt x="42" y="0"/>
                  </a:lnTo>
                  <a:lnTo>
                    <a:pt x="43" y="0"/>
                  </a:lnTo>
                  <a:lnTo>
                    <a:pt x="39" y="0"/>
                  </a:lnTo>
                  <a:lnTo>
                    <a:pt x="38" y="0"/>
                  </a:lnTo>
                  <a:lnTo>
                    <a:pt x="34" y="2"/>
                  </a:lnTo>
                  <a:lnTo>
                    <a:pt x="27" y="2"/>
                  </a:lnTo>
                  <a:lnTo>
                    <a:pt x="19" y="2"/>
                  </a:lnTo>
                  <a:lnTo>
                    <a:pt x="10"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5" name="Freeform 834"/>
            <p:cNvSpPr/>
            <p:nvPr/>
          </p:nvSpPr>
          <p:spPr bwMode="auto">
            <a:xfrm>
              <a:off x="2561" y="2017"/>
              <a:ext cx="39" cy="3"/>
            </a:xfrm>
            <a:custGeom>
              <a:avLst/>
              <a:gdLst>
                <a:gd name="T0" fmla="*/ 0 w 39"/>
                <a:gd name="T1" fmla="*/ 3 h 3"/>
                <a:gd name="T2" fmla="*/ 10 w 39"/>
                <a:gd name="T3" fmla="*/ 3 h 3"/>
                <a:gd name="T4" fmla="*/ 19 w 39"/>
                <a:gd name="T5" fmla="*/ 2 h 3"/>
                <a:gd name="T6" fmla="*/ 27 w 39"/>
                <a:gd name="T7" fmla="*/ 2 h 3"/>
                <a:gd name="T8" fmla="*/ 34 w 39"/>
                <a:gd name="T9" fmla="*/ 2 h 3"/>
                <a:gd name="T10" fmla="*/ 38 w 39"/>
                <a:gd name="T11" fmla="*/ 0 h 3"/>
                <a:gd name="T12" fmla="*/ 39 w 39"/>
                <a:gd name="T13" fmla="*/ 0 h 3"/>
                <a:gd name="T14" fmla="*/ 35 w 39"/>
                <a:gd name="T15" fmla="*/ 0 h 3"/>
                <a:gd name="T16" fmla="*/ 34 w 39"/>
                <a:gd name="T17" fmla="*/ 0 h 3"/>
                <a:gd name="T18" fmla="*/ 30 w 39"/>
                <a:gd name="T19" fmla="*/ 0 h 3"/>
                <a:gd name="T20" fmla="*/ 24 w 39"/>
                <a:gd name="T21" fmla="*/ 2 h 3"/>
                <a:gd name="T22" fmla="*/ 18 w 39"/>
                <a:gd name="T23" fmla="*/ 2 h 3"/>
                <a:gd name="T24" fmla="*/ 8 w 39"/>
                <a:gd name="T25" fmla="*/ 2 h 3"/>
                <a:gd name="T26" fmla="*/ 0 w 39"/>
                <a:gd name="T27" fmla="*/ 2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0" y="3"/>
                  </a:lnTo>
                  <a:lnTo>
                    <a:pt x="19" y="2"/>
                  </a:lnTo>
                  <a:lnTo>
                    <a:pt x="27" y="2"/>
                  </a:lnTo>
                  <a:lnTo>
                    <a:pt x="34" y="2"/>
                  </a:lnTo>
                  <a:lnTo>
                    <a:pt x="38" y="0"/>
                  </a:lnTo>
                  <a:lnTo>
                    <a:pt x="39" y="0"/>
                  </a:lnTo>
                  <a:lnTo>
                    <a:pt x="35" y="0"/>
                  </a:lnTo>
                  <a:lnTo>
                    <a:pt x="34" y="0"/>
                  </a:lnTo>
                  <a:lnTo>
                    <a:pt x="30" y="0"/>
                  </a:lnTo>
                  <a:lnTo>
                    <a:pt x="24" y="2"/>
                  </a:lnTo>
                  <a:lnTo>
                    <a:pt x="18" y="2"/>
                  </a:lnTo>
                  <a:lnTo>
                    <a:pt x="8" y="2"/>
                  </a:lnTo>
                  <a:lnTo>
                    <a:pt x="0" y="2"/>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6" name="Freeform 835"/>
            <p:cNvSpPr/>
            <p:nvPr/>
          </p:nvSpPr>
          <p:spPr bwMode="auto">
            <a:xfrm>
              <a:off x="2561" y="2017"/>
              <a:ext cx="35" cy="2"/>
            </a:xfrm>
            <a:custGeom>
              <a:avLst/>
              <a:gdLst>
                <a:gd name="T0" fmla="*/ 0 w 35"/>
                <a:gd name="T1" fmla="*/ 2 h 2"/>
                <a:gd name="T2" fmla="*/ 8 w 35"/>
                <a:gd name="T3" fmla="*/ 2 h 2"/>
                <a:gd name="T4" fmla="*/ 18 w 35"/>
                <a:gd name="T5" fmla="*/ 2 h 2"/>
                <a:gd name="T6" fmla="*/ 24 w 35"/>
                <a:gd name="T7" fmla="*/ 2 h 2"/>
                <a:gd name="T8" fmla="*/ 30 w 35"/>
                <a:gd name="T9" fmla="*/ 0 h 2"/>
                <a:gd name="T10" fmla="*/ 34 w 35"/>
                <a:gd name="T11" fmla="*/ 0 h 2"/>
                <a:gd name="T12" fmla="*/ 35 w 35"/>
                <a:gd name="T13" fmla="*/ 0 h 2"/>
                <a:gd name="T14" fmla="*/ 31 w 35"/>
                <a:gd name="T15" fmla="*/ 0 h 2"/>
                <a:gd name="T16" fmla="*/ 30 w 35"/>
                <a:gd name="T17" fmla="*/ 0 h 2"/>
                <a:gd name="T18" fmla="*/ 27 w 35"/>
                <a:gd name="T19" fmla="*/ 0 h 2"/>
                <a:gd name="T20" fmla="*/ 22 w 35"/>
                <a:gd name="T21" fmla="*/ 2 h 2"/>
                <a:gd name="T22" fmla="*/ 15 w 35"/>
                <a:gd name="T23" fmla="*/ 2 h 2"/>
                <a:gd name="T24" fmla="*/ 8 w 35"/>
                <a:gd name="T25" fmla="*/ 2 h 2"/>
                <a:gd name="T26" fmla="*/ 0 w 35"/>
                <a:gd name="T27" fmla="*/ 2 h 2"/>
                <a:gd name="T28" fmla="*/ 0 w 35"/>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2"/>
                <a:gd name="T47" fmla="*/ 35 w 35"/>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2">
                  <a:moveTo>
                    <a:pt x="0" y="2"/>
                  </a:moveTo>
                  <a:lnTo>
                    <a:pt x="8" y="2"/>
                  </a:lnTo>
                  <a:lnTo>
                    <a:pt x="18" y="2"/>
                  </a:lnTo>
                  <a:lnTo>
                    <a:pt x="24" y="2"/>
                  </a:lnTo>
                  <a:lnTo>
                    <a:pt x="30" y="0"/>
                  </a:lnTo>
                  <a:lnTo>
                    <a:pt x="34" y="0"/>
                  </a:lnTo>
                  <a:lnTo>
                    <a:pt x="35" y="0"/>
                  </a:lnTo>
                  <a:lnTo>
                    <a:pt x="31" y="0"/>
                  </a:lnTo>
                  <a:lnTo>
                    <a:pt x="30" y="0"/>
                  </a:lnTo>
                  <a:lnTo>
                    <a:pt x="27" y="0"/>
                  </a:lnTo>
                  <a:lnTo>
                    <a:pt x="22" y="2"/>
                  </a:lnTo>
                  <a:lnTo>
                    <a:pt x="15" y="2"/>
                  </a:lnTo>
                  <a:lnTo>
                    <a:pt x="8" y="2"/>
                  </a:lnTo>
                  <a:lnTo>
                    <a:pt x="0" y="2"/>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7" name="Freeform 836"/>
            <p:cNvSpPr/>
            <p:nvPr/>
          </p:nvSpPr>
          <p:spPr bwMode="auto">
            <a:xfrm>
              <a:off x="2561" y="2017"/>
              <a:ext cx="31" cy="2"/>
            </a:xfrm>
            <a:custGeom>
              <a:avLst/>
              <a:gdLst>
                <a:gd name="T0" fmla="*/ 0 w 31"/>
                <a:gd name="T1" fmla="*/ 2 h 2"/>
                <a:gd name="T2" fmla="*/ 8 w 31"/>
                <a:gd name="T3" fmla="*/ 2 h 2"/>
                <a:gd name="T4" fmla="*/ 15 w 31"/>
                <a:gd name="T5" fmla="*/ 2 h 2"/>
                <a:gd name="T6" fmla="*/ 22 w 31"/>
                <a:gd name="T7" fmla="*/ 2 h 2"/>
                <a:gd name="T8" fmla="*/ 27 w 31"/>
                <a:gd name="T9" fmla="*/ 0 h 2"/>
                <a:gd name="T10" fmla="*/ 30 w 31"/>
                <a:gd name="T11" fmla="*/ 0 h 2"/>
                <a:gd name="T12" fmla="*/ 31 w 31"/>
                <a:gd name="T13" fmla="*/ 0 h 2"/>
                <a:gd name="T14" fmla="*/ 27 w 31"/>
                <a:gd name="T15" fmla="*/ 0 h 2"/>
                <a:gd name="T16" fmla="*/ 26 w 31"/>
                <a:gd name="T17" fmla="*/ 0 h 2"/>
                <a:gd name="T18" fmla="*/ 23 w 31"/>
                <a:gd name="T19" fmla="*/ 0 h 2"/>
                <a:gd name="T20" fmla="*/ 19 w 31"/>
                <a:gd name="T21" fmla="*/ 2 h 2"/>
                <a:gd name="T22" fmla="*/ 14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2" y="2"/>
                  </a:lnTo>
                  <a:lnTo>
                    <a:pt x="27" y="0"/>
                  </a:lnTo>
                  <a:lnTo>
                    <a:pt x="30" y="0"/>
                  </a:lnTo>
                  <a:lnTo>
                    <a:pt x="31" y="0"/>
                  </a:lnTo>
                  <a:lnTo>
                    <a:pt x="27" y="0"/>
                  </a:lnTo>
                  <a:lnTo>
                    <a:pt x="26" y="0"/>
                  </a:lnTo>
                  <a:lnTo>
                    <a:pt x="23" y="0"/>
                  </a:lnTo>
                  <a:lnTo>
                    <a:pt x="19" y="2"/>
                  </a:lnTo>
                  <a:lnTo>
                    <a:pt x="14"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8" name="Freeform 837"/>
            <p:cNvSpPr/>
            <p:nvPr/>
          </p:nvSpPr>
          <p:spPr bwMode="auto">
            <a:xfrm>
              <a:off x="2561" y="2017"/>
              <a:ext cx="27" cy="2"/>
            </a:xfrm>
            <a:custGeom>
              <a:avLst/>
              <a:gdLst>
                <a:gd name="T0" fmla="*/ 0 w 27"/>
                <a:gd name="T1" fmla="*/ 2 h 2"/>
                <a:gd name="T2" fmla="*/ 7 w 27"/>
                <a:gd name="T3" fmla="*/ 2 h 2"/>
                <a:gd name="T4" fmla="*/ 14 w 27"/>
                <a:gd name="T5" fmla="*/ 2 h 2"/>
                <a:gd name="T6" fmla="*/ 19 w 27"/>
                <a:gd name="T7" fmla="*/ 2 h 2"/>
                <a:gd name="T8" fmla="*/ 23 w 27"/>
                <a:gd name="T9" fmla="*/ 0 h 2"/>
                <a:gd name="T10" fmla="*/ 26 w 27"/>
                <a:gd name="T11" fmla="*/ 0 h 2"/>
                <a:gd name="T12" fmla="*/ 27 w 27"/>
                <a:gd name="T13" fmla="*/ 0 h 2"/>
                <a:gd name="T14" fmla="*/ 23 w 27"/>
                <a:gd name="T15" fmla="*/ 0 h 2"/>
                <a:gd name="T16" fmla="*/ 22 w 27"/>
                <a:gd name="T17" fmla="*/ 0 h 2"/>
                <a:gd name="T18" fmla="*/ 19 w 27"/>
                <a:gd name="T19" fmla="*/ 0 h 2"/>
                <a:gd name="T20" fmla="*/ 14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4" y="2"/>
                  </a:lnTo>
                  <a:lnTo>
                    <a:pt x="19" y="2"/>
                  </a:lnTo>
                  <a:lnTo>
                    <a:pt x="23" y="0"/>
                  </a:lnTo>
                  <a:lnTo>
                    <a:pt x="26" y="0"/>
                  </a:lnTo>
                  <a:lnTo>
                    <a:pt x="27" y="0"/>
                  </a:lnTo>
                  <a:lnTo>
                    <a:pt x="23" y="0"/>
                  </a:lnTo>
                  <a:lnTo>
                    <a:pt x="22" y="0"/>
                  </a:lnTo>
                  <a:lnTo>
                    <a:pt x="19" y="0"/>
                  </a:lnTo>
                  <a:lnTo>
                    <a:pt x="14"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59" name="Freeform 838"/>
            <p:cNvSpPr/>
            <p:nvPr/>
          </p:nvSpPr>
          <p:spPr bwMode="auto">
            <a:xfrm>
              <a:off x="2561" y="2017"/>
              <a:ext cx="23" cy="2"/>
            </a:xfrm>
            <a:custGeom>
              <a:avLst/>
              <a:gdLst>
                <a:gd name="T0" fmla="*/ 0 w 23"/>
                <a:gd name="T1" fmla="*/ 2 h 2"/>
                <a:gd name="T2" fmla="*/ 7 w 23"/>
                <a:gd name="T3" fmla="*/ 2 h 2"/>
                <a:gd name="T4" fmla="*/ 14 w 23"/>
                <a:gd name="T5" fmla="*/ 2 h 2"/>
                <a:gd name="T6" fmla="*/ 19 w 23"/>
                <a:gd name="T7" fmla="*/ 0 h 2"/>
                <a:gd name="T8" fmla="*/ 22 w 23"/>
                <a:gd name="T9" fmla="*/ 0 h 2"/>
                <a:gd name="T10" fmla="*/ 23 w 23"/>
                <a:gd name="T11" fmla="*/ 0 h 2"/>
                <a:gd name="T12" fmla="*/ 19 w 23"/>
                <a:gd name="T13" fmla="*/ 0 h 2"/>
                <a:gd name="T14" fmla="*/ 19 w 23"/>
                <a:gd name="T15" fmla="*/ 0 h 2"/>
                <a:gd name="T16" fmla="*/ 15 w 23"/>
                <a:gd name="T17" fmla="*/ 0 h 2"/>
                <a:gd name="T18" fmla="*/ 11 w 23"/>
                <a:gd name="T19" fmla="*/ 0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0"/>
                  </a:lnTo>
                  <a:lnTo>
                    <a:pt x="22" y="0"/>
                  </a:lnTo>
                  <a:lnTo>
                    <a:pt x="23" y="0"/>
                  </a:lnTo>
                  <a:lnTo>
                    <a:pt x="19" y="0"/>
                  </a:lnTo>
                  <a:lnTo>
                    <a:pt x="15" y="0"/>
                  </a:lnTo>
                  <a:lnTo>
                    <a:pt x="11" y="0"/>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0" name="Freeform 839"/>
            <p:cNvSpPr/>
            <p:nvPr/>
          </p:nvSpPr>
          <p:spPr bwMode="auto">
            <a:xfrm>
              <a:off x="2561" y="2017"/>
              <a:ext cx="19" cy="2"/>
            </a:xfrm>
            <a:custGeom>
              <a:avLst/>
              <a:gdLst>
                <a:gd name="T0" fmla="*/ 0 w 19"/>
                <a:gd name="T1" fmla="*/ 2 h 2"/>
                <a:gd name="T2" fmla="*/ 6 w 19"/>
                <a:gd name="T3" fmla="*/ 2 h 2"/>
                <a:gd name="T4" fmla="*/ 11 w 19"/>
                <a:gd name="T5" fmla="*/ 0 h 2"/>
                <a:gd name="T6" fmla="*/ 15 w 19"/>
                <a:gd name="T7" fmla="*/ 0 h 2"/>
                <a:gd name="T8" fmla="*/ 19 w 19"/>
                <a:gd name="T9" fmla="*/ 0 h 2"/>
                <a:gd name="T10" fmla="*/ 19 w 19"/>
                <a:gd name="T11" fmla="*/ 0 h 2"/>
                <a:gd name="T12" fmla="*/ 15 w 19"/>
                <a:gd name="T13" fmla="*/ 0 h 2"/>
                <a:gd name="T14" fmla="*/ 14 w 19"/>
                <a:gd name="T15" fmla="*/ 0 h 2"/>
                <a:gd name="T16" fmla="*/ 11 w 19"/>
                <a:gd name="T17" fmla="*/ 0 h 2"/>
                <a:gd name="T18" fmla="*/ 6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0"/>
                  </a:lnTo>
                  <a:lnTo>
                    <a:pt x="15" y="0"/>
                  </a:lnTo>
                  <a:lnTo>
                    <a:pt x="19" y="0"/>
                  </a:lnTo>
                  <a:lnTo>
                    <a:pt x="15" y="0"/>
                  </a:lnTo>
                  <a:lnTo>
                    <a:pt x="14" y="0"/>
                  </a:lnTo>
                  <a:lnTo>
                    <a:pt x="11" y="0"/>
                  </a:lnTo>
                  <a:lnTo>
                    <a:pt x="6"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1" name="Freeform 840"/>
            <p:cNvSpPr/>
            <p:nvPr/>
          </p:nvSpPr>
          <p:spPr bwMode="auto">
            <a:xfrm>
              <a:off x="2561" y="2017"/>
              <a:ext cx="15" cy="1"/>
            </a:xfrm>
            <a:custGeom>
              <a:avLst/>
              <a:gdLst>
                <a:gd name="T0" fmla="*/ 0 w 15"/>
                <a:gd name="T1" fmla="*/ 0 h 1"/>
                <a:gd name="T2" fmla="*/ 6 w 15"/>
                <a:gd name="T3" fmla="*/ 0 h 1"/>
                <a:gd name="T4" fmla="*/ 11 w 15"/>
                <a:gd name="T5" fmla="*/ 0 h 1"/>
                <a:gd name="T6" fmla="*/ 14 w 15"/>
                <a:gd name="T7" fmla="*/ 0 h 1"/>
                <a:gd name="T8" fmla="*/ 15 w 15"/>
                <a:gd name="T9" fmla="*/ 0 h 1"/>
                <a:gd name="T10" fmla="*/ 11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6" y="0"/>
                  </a:lnTo>
                  <a:lnTo>
                    <a:pt x="11" y="0"/>
                  </a:lnTo>
                  <a:lnTo>
                    <a:pt x="14" y="0"/>
                  </a:lnTo>
                  <a:lnTo>
                    <a:pt x="15"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2" name="Freeform 841"/>
            <p:cNvSpPr/>
            <p:nvPr/>
          </p:nvSpPr>
          <p:spPr bwMode="auto">
            <a:xfrm>
              <a:off x="2561" y="2017"/>
              <a:ext cx="11" cy="1"/>
            </a:xfrm>
            <a:custGeom>
              <a:avLst/>
              <a:gdLst>
                <a:gd name="T0" fmla="*/ 0 w 11"/>
                <a:gd name="T1" fmla="*/ 0 h 1"/>
                <a:gd name="T2" fmla="*/ 4 w 11"/>
                <a:gd name="T3" fmla="*/ 0 h 1"/>
                <a:gd name="T4" fmla="*/ 8 w 11"/>
                <a:gd name="T5" fmla="*/ 0 h 1"/>
                <a:gd name="T6" fmla="*/ 11 w 11"/>
                <a:gd name="T7" fmla="*/ 0 h 1"/>
                <a:gd name="T8" fmla="*/ 11 w 11"/>
                <a:gd name="T9" fmla="*/ 0 h 1"/>
                <a:gd name="T10" fmla="*/ 7 w 11"/>
                <a:gd name="T11" fmla="*/ 0 h 1"/>
                <a:gd name="T12" fmla="*/ 7 w 11"/>
                <a:gd name="T13" fmla="*/ 0 h 1"/>
                <a:gd name="T14" fmla="*/ 4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8" y="0"/>
                  </a:lnTo>
                  <a:lnTo>
                    <a:pt x="11"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3" name="Freeform 842"/>
            <p:cNvSpPr/>
            <p:nvPr/>
          </p:nvSpPr>
          <p:spPr bwMode="auto">
            <a:xfrm>
              <a:off x="2561" y="2017"/>
              <a:ext cx="7" cy="1"/>
            </a:xfrm>
            <a:custGeom>
              <a:avLst/>
              <a:gdLst>
                <a:gd name="T0" fmla="*/ 0 w 7"/>
                <a:gd name="T1" fmla="*/ 0 h 1"/>
                <a:gd name="T2" fmla="*/ 4 w 7"/>
                <a:gd name="T3" fmla="*/ 0 h 1"/>
                <a:gd name="T4" fmla="*/ 7 w 7"/>
                <a:gd name="T5" fmla="*/ 0 h 1"/>
                <a:gd name="T6" fmla="*/ 7 w 7"/>
                <a:gd name="T7" fmla="*/ 0 h 1"/>
                <a:gd name="T8" fmla="*/ 4 w 7"/>
                <a:gd name="T9" fmla="*/ 0 h 1"/>
                <a:gd name="T10" fmla="*/ 3 w 7"/>
                <a:gd name="T11" fmla="*/ 0 h 1"/>
                <a:gd name="T12" fmla="*/ 0 w 7"/>
                <a:gd name="T13" fmla="*/ 0 h 1"/>
                <a:gd name="T14" fmla="*/ 0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0" y="0"/>
                  </a:moveTo>
                  <a:lnTo>
                    <a:pt x="4" y="0"/>
                  </a:lnTo>
                  <a:lnTo>
                    <a:pt x="7"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4" name="Freeform 843"/>
            <p:cNvSpPr/>
            <p:nvPr/>
          </p:nvSpPr>
          <p:spPr bwMode="auto">
            <a:xfrm>
              <a:off x="2561" y="2017"/>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5" name="Freeform 844"/>
            <p:cNvSpPr/>
            <p:nvPr/>
          </p:nvSpPr>
          <p:spPr bwMode="auto">
            <a:xfrm>
              <a:off x="2561" y="2017"/>
              <a:ext cx="69" cy="5"/>
            </a:xfrm>
            <a:custGeom>
              <a:avLst/>
              <a:gdLst>
                <a:gd name="T0" fmla="*/ 69 w 69"/>
                <a:gd name="T1" fmla="*/ 0 h 5"/>
                <a:gd name="T2" fmla="*/ 0 w 69"/>
                <a:gd name="T3" fmla="*/ 0 h 5"/>
                <a:gd name="T4" fmla="*/ 2 w 69"/>
                <a:gd name="T5" fmla="*/ 2 h 5"/>
                <a:gd name="T6" fmla="*/ 7 w 69"/>
                <a:gd name="T7" fmla="*/ 3 h 5"/>
                <a:gd name="T8" fmla="*/ 16 w 69"/>
                <a:gd name="T9" fmla="*/ 5 h 5"/>
                <a:gd name="T10" fmla="*/ 28 w 69"/>
                <a:gd name="T11" fmla="*/ 5 h 5"/>
                <a:gd name="T12" fmla="*/ 40 w 69"/>
                <a:gd name="T13" fmla="*/ 5 h 5"/>
                <a:gd name="T14" fmla="*/ 52 w 69"/>
                <a:gd name="T15" fmla="*/ 5 h 5"/>
                <a:gd name="T16" fmla="*/ 61 w 69"/>
                <a:gd name="T17" fmla="*/ 3 h 5"/>
                <a:gd name="T18" fmla="*/ 68 w 69"/>
                <a:gd name="T19" fmla="*/ 2 h 5"/>
                <a:gd name="T20" fmla="*/ 69 w 69"/>
                <a:gd name="T21" fmla="*/ 0 h 5"/>
                <a:gd name="T22" fmla="*/ 69 w 69"/>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69" y="0"/>
                  </a:moveTo>
                  <a:lnTo>
                    <a:pt x="0" y="0"/>
                  </a:lnTo>
                  <a:lnTo>
                    <a:pt x="2" y="2"/>
                  </a:lnTo>
                  <a:lnTo>
                    <a:pt x="7" y="3"/>
                  </a:lnTo>
                  <a:lnTo>
                    <a:pt x="16" y="5"/>
                  </a:lnTo>
                  <a:lnTo>
                    <a:pt x="28" y="5"/>
                  </a:lnTo>
                  <a:lnTo>
                    <a:pt x="40" y="5"/>
                  </a:lnTo>
                  <a:lnTo>
                    <a:pt x="52" y="5"/>
                  </a:lnTo>
                  <a:lnTo>
                    <a:pt x="61" y="3"/>
                  </a:lnTo>
                  <a:lnTo>
                    <a:pt x="68"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6" name="Freeform 845"/>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9 w 69"/>
                <a:gd name="T21" fmla="*/ 5 h 5"/>
                <a:gd name="T22" fmla="*/ 0 w 69"/>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0" y="5"/>
                  </a:moveTo>
                  <a:lnTo>
                    <a:pt x="12" y="5"/>
                  </a:lnTo>
                  <a:lnTo>
                    <a:pt x="24" y="5"/>
                  </a:lnTo>
                  <a:lnTo>
                    <a:pt x="35" y="5"/>
                  </a:lnTo>
                  <a:lnTo>
                    <a:pt x="46" y="3"/>
                  </a:lnTo>
                  <a:lnTo>
                    <a:pt x="53" y="3"/>
                  </a:lnTo>
                  <a:lnTo>
                    <a:pt x="60" y="2"/>
                  </a:lnTo>
                  <a:lnTo>
                    <a:pt x="65" y="2"/>
                  </a:lnTo>
                  <a:lnTo>
                    <a:pt x="69" y="0"/>
                  </a:lnTo>
                  <a:lnTo>
                    <a:pt x="69"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7" name="Freeform 846"/>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5 w 69"/>
                <a:gd name="T21" fmla="*/ 0 h 5"/>
                <a:gd name="T22" fmla="*/ 64 w 69"/>
                <a:gd name="T23" fmla="*/ 0 h 5"/>
                <a:gd name="T24" fmla="*/ 61 w 69"/>
                <a:gd name="T25" fmla="*/ 2 h 5"/>
                <a:gd name="T26" fmla="*/ 55 w 69"/>
                <a:gd name="T27" fmla="*/ 3 h 5"/>
                <a:gd name="T28" fmla="*/ 47 w 69"/>
                <a:gd name="T29" fmla="*/ 3 h 5"/>
                <a:gd name="T30" fmla="*/ 36 w 69"/>
                <a:gd name="T31" fmla="*/ 3 h 5"/>
                <a:gd name="T32" fmla="*/ 26 w 69"/>
                <a:gd name="T33" fmla="*/ 5 h 5"/>
                <a:gd name="T34" fmla="*/ 12 w 69"/>
                <a:gd name="T35" fmla="*/ 5 h 5"/>
                <a:gd name="T36" fmla="*/ 0 w 69"/>
                <a:gd name="T37" fmla="*/ 5 h 5"/>
                <a:gd name="T38" fmla="*/ 0 w 69"/>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5"/>
                <a:gd name="T62" fmla="*/ 69 w 69"/>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5">
                  <a:moveTo>
                    <a:pt x="0" y="5"/>
                  </a:moveTo>
                  <a:lnTo>
                    <a:pt x="12" y="5"/>
                  </a:lnTo>
                  <a:lnTo>
                    <a:pt x="24" y="5"/>
                  </a:lnTo>
                  <a:lnTo>
                    <a:pt x="35" y="5"/>
                  </a:lnTo>
                  <a:lnTo>
                    <a:pt x="46" y="3"/>
                  </a:lnTo>
                  <a:lnTo>
                    <a:pt x="53" y="3"/>
                  </a:lnTo>
                  <a:lnTo>
                    <a:pt x="60" y="2"/>
                  </a:lnTo>
                  <a:lnTo>
                    <a:pt x="65" y="2"/>
                  </a:lnTo>
                  <a:lnTo>
                    <a:pt x="69" y="0"/>
                  </a:lnTo>
                  <a:lnTo>
                    <a:pt x="65" y="0"/>
                  </a:lnTo>
                  <a:lnTo>
                    <a:pt x="64" y="0"/>
                  </a:lnTo>
                  <a:lnTo>
                    <a:pt x="61" y="2"/>
                  </a:lnTo>
                  <a:lnTo>
                    <a:pt x="55" y="3"/>
                  </a:lnTo>
                  <a:lnTo>
                    <a:pt x="47" y="3"/>
                  </a:lnTo>
                  <a:lnTo>
                    <a:pt x="36" y="3"/>
                  </a:lnTo>
                  <a:lnTo>
                    <a:pt x="26" y="5"/>
                  </a:lnTo>
                  <a:lnTo>
                    <a:pt x="12"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8" name="Freeform 847"/>
            <p:cNvSpPr/>
            <p:nvPr/>
          </p:nvSpPr>
          <p:spPr bwMode="auto">
            <a:xfrm>
              <a:off x="2561" y="2017"/>
              <a:ext cx="65" cy="5"/>
            </a:xfrm>
            <a:custGeom>
              <a:avLst/>
              <a:gdLst>
                <a:gd name="T0" fmla="*/ 0 w 65"/>
                <a:gd name="T1" fmla="*/ 5 h 5"/>
                <a:gd name="T2" fmla="*/ 12 w 65"/>
                <a:gd name="T3" fmla="*/ 5 h 5"/>
                <a:gd name="T4" fmla="*/ 26 w 65"/>
                <a:gd name="T5" fmla="*/ 5 h 5"/>
                <a:gd name="T6" fmla="*/ 36 w 65"/>
                <a:gd name="T7" fmla="*/ 3 h 5"/>
                <a:gd name="T8" fmla="*/ 47 w 65"/>
                <a:gd name="T9" fmla="*/ 3 h 5"/>
                <a:gd name="T10" fmla="*/ 55 w 65"/>
                <a:gd name="T11" fmla="*/ 3 h 5"/>
                <a:gd name="T12" fmla="*/ 61 w 65"/>
                <a:gd name="T13" fmla="*/ 2 h 5"/>
                <a:gd name="T14" fmla="*/ 64 w 65"/>
                <a:gd name="T15" fmla="*/ 0 h 5"/>
                <a:gd name="T16" fmla="*/ 65 w 65"/>
                <a:gd name="T17" fmla="*/ 0 h 5"/>
                <a:gd name="T18" fmla="*/ 63 w 65"/>
                <a:gd name="T19" fmla="*/ 0 h 5"/>
                <a:gd name="T20" fmla="*/ 61 w 65"/>
                <a:gd name="T21" fmla="*/ 0 h 5"/>
                <a:gd name="T22" fmla="*/ 57 w 65"/>
                <a:gd name="T23" fmla="*/ 2 h 5"/>
                <a:gd name="T24" fmla="*/ 52 w 65"/>
                <a:gd name="T25" fmla="*/ 2 h 5"/>
                <a:gd name="T26" fmla="*/ 44 w 65"/>
                <a:gd name="T27" fmla="*/ 3 h 5"/>
                <a:gd name="T28" fmla="*/ 35 w 65"/>
                <a:gd name="T29" fmla="*/ 3 h 5"/>
                <a:gd name="T30" fmla="*/ 24 w 65"/>
                <a:gd name="T31" fmla="*/ 5 h 5"/>
                <a:gd name="T32" fmla="*/ 12 w 65"/>
                <a:gd name="T33" fmla="*/ 5 h 5"/>
                <a:gd name="T34" fmla="*/ 0 w 65"/>
                <a:gd name="T35" fmla="*/ 5 h 5"/>
                <a:gd name="T36" fmla="*/ 0 w 65"/>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
                <a:gd name="T59" fmla="*/ 65 w 6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
                  <a:moveTo>
                    <a:pt x="0" y="5"/>
                  </a:moveTo>
                  <a:lnTo>
                    <a:pt x="12" y="5"/>
                  </a:lnTo>
                  <a:lnTo>
                    <a:pt x="26" y="5"/>
                  </a:lnTo>
                  <a:lnTo>
                    <a:pt x="36" y="3"/>
                  </a:lnTo>
                  <a:lnTo>
                    <a:pt x="47" y="3"/>
                  </a:lnTo>
                  <a:lnTo>
                    <a:pt x="55" y="3"/>
                  </a:lnTo>
                  <a:lnTo>
                    <a:pt x="61" y="2"/>
                  </a:lnTo>
                  <a:lnTo>
                    <a:pt x="64" y="0"/>
                  </a:lnTo>
                  <a:lnTo>
                    <a:pt x="65" y="0"/>
                  </a:lnTo>
                  <a:lnTo>
                    <a:pt x="63" y="0"/>
                  </a:lnTo>
                  <a:lnTo>
                    <a:pt x="61" y="0"/>
                  </a:lnTo>
                  <a:lnTo>
                    <a:pt x="57" y="2"/>
                  </a:lnTo>
                  <a:lnTo>
                    <a:pt x="52" y="2"/>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69" name="Freeform 848"/>
            <p:cNvSpPr/>
            <p:nvPr/>
          </p:nvSpPr>
          <p:spPr bwMode="auto">
            <a:xfrm>
              <a:off x="2561" y="2017"/>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2 h 5"/>
                <a:gd name="T12" fmla="*/ 57 w 63"/>
                <a:gd name="T13" fmla="*/ 2 h 5"/>
                <a:gd name="T14" fmla="*/ 61 w 63"/>
                <a:gd name="T15" fmla="*/ 0 h 5"/>
                <a:gd name="T16" fmla="*/ 63 w 63"/>
                <a:gd name="T17" fmla="*/ 0 h 5"/>
                <a:gd name="T18" fmla="*/ 59 w 63"/>
                <a:gd name="T19" fmla="*/ 0 h 5"/>
                <a:gd name="T20" fmla="*/ 57 w 63"/>
                <a:gd name="T21" fmla="*/ 0 h 5"/>
                <a:gd name="T22" fmla="*/ 53 w 63"/>
                <a:gd name="T23" fmla="*/ 2 h 5"/>
                <a:gd name="T24" fmla="*/ 48 w 63"/>
                <a:gd name="T25" fmla="*/ 2 h 5"/>
                <a:gd name="T26" fmla="*/ 42 w 63"/>
                <a:gd name="T27" fmla="*/ 3 h 5"/>
                <a:gd name="T28" fmla="*/ 32 w 63"/>
                <a:gd name="T29" fmla="*/ 3 h 5"/>
                <a:gd name="T30" fmla="*/ 22 w 63"/>
                <a:gd name="T31" fmla="*/ 3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2"/>
                  </a:lnTo>
                  <a:lnTo>
                    <a:pt x="57" y="2"/>
                  </a:lnTo>
                  <a:lnTo>
                    <a:pt x="61" y="0"/>
                  </a:lnTo>
                  <a:lnTo>
                    <a:pt x="63" y="0"/>
                  </a:lnTo>
                  <a:lnTo>
                    <a:pt x="59" y="0"/>
                  </a:lnTo>
                  <a:lnTo>
                    <a:pt x="57" y="0"/>
                  </a:lnTo>
                  <a:lnTo>
                    <a:pt x="53" y="2"/>
                  </a:lnTo>
                  <a:lnTo>
                    <a:pt x="48" y="2"/>
                  </a:lnTo>
                  <a:lnTo>
                    <a:pt x="42" y="3"/>
                  </a:lnTo>
                  <a:lnTo>
                    <a:pt x="32" y="3"/>
                  </a:lnTo>
                  <a:lnTo>
                    <a:pt x="22" y="3"/>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0" name="Freeform 849"/>
            <p:cNvSpPr/>
            <p:nvPr/>
          </p:nvSpPr>
          <p:spPr bwMode="auto">
            <a:xfrm>
              <a:off x="2561" y="2017"/>
              <a:ext cx="59" cy="5"/>
            </a:xfrm>
            <a:custGeom>
              <a:avLst/>
              <a:gdLst>
                <a:gd name="T0" fmla="*/ 0 w 59"/>
                <a:gd name="T1" fmla="*/ 5 h 5"/>
                <a:gd name="T2" fmla="*/ 11 w 59"/>
                <a:gd name="T3" fmla="*/ 5 h 5"/>
                <a:gd name="T4" fmla="*/ 22 w 59"/>
                <a:gd name="T5" fmla="*/ 3 h 5"/>
                <a:gd name="T6" fmla="*/ 32 w 59"/>
                <a:gd name="T7" fmla="*/ 3 h 5"/>
                <a:gd name="T8" fmla="*/ 42 w 59"/>
                <a:gd name="T9" fmla="*/ 3 h 5"/>
                <a:gd name="T10" fmla="*/ 48 w 59"/>
                <a:gd name="T11" fmla="*/ 2 h 5"/>
                <a:gd name="T12" fmla="*/ 53 w 59"/>
                <a:gd name="T13" fmla="*/ 2 h 5"/>
                <a:gd name="T14" fmla="*/ 57 w 59"/>
                <a:gd name="T15" fmla="*/ 0 h 5"/>
                <a:gd name="T16" fmla="*/ 59 w 59"/>
                <a:gd name="T17" fmla="*/ 0 h 5"/>
                <a:gd name="T18" fmla="*/ 55 w 59"/>
                <a:gd name="T19" fmla="*/ 0 h 5"/>
                <a:gd name="T20" fmla="*/ 53 w 59"/>
                <a:gd name="T21" fmla="*/ 0 h 5"/>
                <a:gd name="T22" fmla="*/ 51 w 59"/>
                <a:gd name="T23" fmla="*/ 2 h 5"/>
                <a:gd name="T24" fmla="*/ 46 w 59"/>
                <a:gd name="T25" fmla="*/ 2 h 5"/>
                <a:gd name="T26" fmla="*/ 39 w 59"/>
                <a:gd name="T27" fmla="*/ 3 h 5"/>
                <a:gd name="T28" fmla="*/ 30 w 59"/>
                <a:gd name="T29" fmla="*/ 3 h 5"/>
                <a:gd name="T30" fmla="*/ 20 w 59"/>
                <a:gd name="T31" fmla="*/ 3 h 5"/>
                <a:gd name="T32" fmla="*/ 11 w 59"/>
                <a:gd name="T33" fmla="*/ 3 h 5"/>
                <a:gd name="T34" fmla="*/ 0 w 59"/>
                <a:gd name="T35" fmla="*/ 3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2" y="3"/>
                  </a:lnTo>
                  <a:lnTo>
                    <a:pt x="32" y="3"/>
                  </a:lnTo>
                  <a:lnTo>
                    <a:pt x="42" y="3"/>
                  </a:lnTo>
                  <a:lnTo>
                    <a:pt x="48" y="2"/>
                  </a:lnTo>
                  <a:lnTo>
                    <a:pt x="53" y="2"/>
                  </a:lnTo>
                  <a:lnTo>
                    <a:pt x="57" y="0"/>
                  </a:lnTo>
                  <a:lnTo>
                    <a:pt x="59" y="0"/>
                  </a:lnTo>
                  <a:lnTo>
                    <a:pt x="55" y="0"/>
                  </a:lnTo>
                  <a:lnTo>
                    <a:pt x="53" y="0"/>
                  </a:lnTo>
                  <a:lnTo>
                    <a:pt x="51" y="2"/>
                  </a:lnTo>
                  <a:lnTo>
                    <a:pt x="46" y="2"/>
                  </a:lnTo>
                  <a:lnTo>
                    <a:pt x="39" y="3"/>
                  </a:lnTo>
                  <a:lnTo>
                    <a:pt x="30" y="3"/>
                  </a:lnTo>
                  <a:lnTo>
                    <a:pt x="20" y="3"/>
                  </a:lnTo>
                  <a:lnTo>
                    <a:pt x="11" y="3"/>
                  </a:lnTo>
                  <a:lnTo>
                    <a:pt x="0"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1" name="Freeform 850"/>
            <p:cNvSpPr/>
            <p:nvPr/>
          </p:nvSpPr>
          <p:spPr bwMode="auto">
            <a:xfrm>
              <a:off x="2561" y="2017"/>
              <a:ext cx="55" cy="3"/>
            </a:xfrm>
            <a:custGeom>
              <a:avLst/>
              <a:gdLst>
                <a:gd name="T0" fmla="*/ 0 w 55"/>
                <a:gd name="T1" fmla="*/ 3 h 3"/>
                <a:gd name="T2" fmla="*/ 11 w 55"/>
                <a:gd name="T3" fmla="*/ 3 h 3"/>
                <a:gd name="T4" fmla="*/ 20 w 55"/>
                <a:gd name="T5" fmla="*/ 3 h 3"/>
                <a:gd name="T6" fmla="*/ 30 w 55"/>
                <a:gd name="T7" fmla="*/ 3 h 3"/>
                <a:gd name="T8" fmla="*/ 39 w 55"/>
                <a:gd name="T9" fmla="*/ 3 h 3"/>
                <a:gd name="T10" fmla="*/ 46 w 55"/>
                <a:gd name="T11" fmla="*/ 2 h 3"/>
                <a:gd name="T12" fmla="*/ 51 w 55"/>
                <a:gd name="T13" fmla="*/ 2 h 3"/>
                <a:gd name="T14" fmla="*/ 53 w 55"/>
                <a:gd name="T15" fmla="*/ 0 h 3"/>
                <a:gd name="T16" fmla="*/ 55 w 55"/>
                <a:gd name="T17" fmla="*/ 0 h 3"/>
                <a:gd name="T18" fmla="*/ 51 w 55"/>
                <a:gd name="T19" fmla="*/ 0 h 3"/>
                <a:gd name="T20" fmla="*/ 49 w 55"/>
                <a:gd name="T21" fmla="*/ 0 h 3"/>
                <a:gd name="T22" fmla="*/ 46 w 55"/>
                <a:gd name="T23" fmla="*/ 2 h 3"/>
                <a:gd name="T24" fmla="*/ 39 w 55"/>
                <a:gd name="T25" fmla="*/ 2 h 3"/>
                <a:gd name="T26" fmla="*/ 31 w 55"/>
                <a:gd name="T27" fmla="*/ 3 h 3"/>
                <a:gd name="T28" fmla="*/ 22 w 55"/>
                <a:gd name="T29" fmla="*/ 3 h 3"/>
                <a:gd name="T30" fmla="*/ 11 w 55"/>
                <a:gd name="T31" fmla="*/ 3 h 3"/>
                <a:gd name="T32" fmla="*/ 0 w 55"/>
                <a:gd name="T33" fmla="*/ 3 h 3"/>
                <a:gd name="T34" fmla="*/ 0 w 55"/>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
                <a:gd name="T56" fmla="*/ 55 w 55"/>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
                  <a:moveTo>
                    <a:pt x="0" y="3"/>
                  </a:moveTo>
                  <a:lnTo>
                    <a:pt x="11" y="3"/>
                  </a:lnTo>
                  <a:lnTo>
                    <a:pt x="20" y="3"/>
                  </a:lnTo>
                  <a:lnTo>
                    <a:pt x="30" y="3"/>
                  </a:lnTo>
                  <a:lnTo>
                    <a:pt x="39" y="3"/>
                  </a:lnTo>
                  <a:lnTo>
                    <a:pt x="46" y="2"/>
                  </a:lnTo>
                  <a:lnTo>
                    <a:pt x="51" y="2"/>
                  </a:lnTo>
                  <a:lnTo>
                    <a:pt x="53" y="0"/>
                  </a:lnTo>
                  <a:lnTo>
                    <a:pt x="55" y="0"/>
                  </a:lnTo>
                  <a:lnTo>
                    <a:pt x="51" y="0"/>
                  </a:lnTo>
                  <a:lnTo>
                    <a:pt x="49" y="0"/>
                  </a:lnTo>
                  <a:lnTo>
                    <a:pt x="46" y="2"/>
                  </a:lnTo>
                  <a:lnTo>
                    <a:pt x="39" y="2"/>
                  </a:lnTo>
                  <a:lnTo>
                    <a:pt x="31" y="3"/>
                  </a:lnTo>
                  <a:lnTo>
                    <a:pt x="22" y="3"/>
                  </a:lnTo>
                  <a:lnTo>
                    <a:pt x="11" y="3"/>
                  </a:lnTo>
                  <a:lnTo>
                    <a:pt x="0" y="3"/>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2" name="Freeform 851"/>
            <p:cNvSpPr/>
            <p:nvPr/>
          </p:nvSpPr>
          <p:spPr bwMode="auto">
            <a:xfrm>
              <a:off x="2561" y="2017"/>
              <a:ext cx="51" cy="3"/>
            </a:xfrm>
            <a:custGeom>
              <a:avLst/>
              <a:gdLst>
                <a:gd name="T0" fmla="*/ 0 w 51"/>
                <a:gd name="T1" fmla="*/ 3 h 3"/>
                <a:gd name="T2" fmla="*/ 11 w 51"/>
                <a:gd name="T3" fmla="*/ 3 h 3"/>
                <a:gd name="T4" fmla="*/ 22 w 51"/>
                <a:gd name="T5" fmla="*/ 3 h 3"/>
                <a:gd name="T6" fmla="*/ 31 w 51"/>
                <a:gd name="T7" fmla="*/ 3 h 3"/>
                <a:gd name="T8" fmla="*/ 39 w 51"/>
                <a:gd name="T9" fmla="*/ 2 h 3"/>
                <a:gd name="T10" fmla="*/ 46 w 51"/>
                <a:gd name="T11" fmla="*/ 2 h 3"/>
                <a:gd name="T12" fmla="*/ 49 w 51"/>
                <a:gd name="T13" fmla="*/ 0 h 3"/>
                <a:gd name="T14" fmla="*/ 51 w 51"/>
                <a:gd name="T15" fmla="*/ 0 h 3"/>
                <a:gd name="T16" fmla="*/ 47 w 51"/>
                <a:gd name="T17" fmla="*/ 0 h 3"/>
                <a:gd name="T18" fmla="*/ 46 w 51"/>
                <a:gd name="T19" fmla="*/ 0 h 3"/>
                <a:gd name="T20" fmla="*/ 42 w 51"/>
                <a:gd name="T21" fmla="*/ 2 h 3"/>
                <a:gd name="T22" fmla="*/ 36 w 51"/>
                <a:gd name="T23" fmla="*/ 2 h 3"/>
                <a:gd name="T24" fmla="*/ 30 w 51"/>
                <a:gd name="T25" fmla="*/ 2 h 3"/>
                <a:gd name="T26" fmla="*/ 20 w 51"/>
                <a:gd name="T27" fmla="*/ 3 h 3"/>
                <a:gd name="T28" fmla="*/ 10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2" y="3"/>
                  </a:lnTo>
                  <a:lnTo>
                    <a:pt x="31" y="3"/>
                  </a:lnTo>
                  <a:lnTo>
                    <a:pt x="39" y="2"/>
                  </a:lnTo>
                  <a:lnTo>
                    <a:pt x="46" y="2"/>
                  </a:lnTo>
                  <a:lnTo>
                    <a:pt x="49" y="0"/>
                  </a:lnTo>
                  <a:lnTo>
                    <a:pt x="51" y="0"/>
                  </a:lnTo>
                  <a:lnTo>
                    <a:pt x="47" y="0"/>
                  </a:lnTo>
                  <a:lnTo>
                    <a:pt x="46" y="0"/>
                  </a:lnTo>
                  <a:lnTo>
                    <a:pt x="42" y="2"/>
                  </a:lnTo>
                  <a:lnTo>
                    <a:pt x="36" y="2"/>
                  </a:lnTo>
                  <a:lnTo>
                    <a:pt x="30" y="2"/>
                  </a:lnTo>
                  <a:lnTo>
                    <a:pt x="20" y="3"/>
                  </a:lnTo>
                  <a:lnTo>
                    <a:pt x="10"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3" name="Freeform 852"/>
            <p:cNvSpPr/>
            <p:nvPr/>
          </p:nvSpPr>
          <p:spPr bwMode="auto">
            <a:xfrm>
              <a:off x="2561" y="2017"/>
              <a:ext cx="47" cy="3"/>
            </a:xfrm>
            <a:custGeom>
              <a:avLst/>
              <a:gdLst>
                <a:gd name="T0" fmla="*/ 0 w 47"/>
                <a:gd name="T1" fmla="*/ 3 h 3"/>
                <a:gd name="T2" fmla="*/ 10 w 47"/>
                <a:gd name="T3" fmla="*/ 3 h 3"/>
                <a:gd name="T4" fmla="*/ 20 w 47"/>
                <a:gd name="T5" fmla="*/ 3 h 3"/>
                <a:gd name="T6" fmla="*/ 30 w 47"/>
                <a:gd name="T7" fmla="*/ 2 h 3"/>
                <a:gd name="T8" fmla="*/ 36 w 47"/>
                <a:gd name="T9" fmla="*/ 2 h 3"/>
                <a:gd name="T10" fmla="*/ 42 w 47"/>
                <a:gd name="T11" fmla="*/ 2 h 3"/>
                <a:gd name="T12" fmla="*/ 46 w 47"/>
                <a:gd name="T13" fmla="*/ 0 h 3"/>
                <a:gd name="T14" fmla="*/ 47 w 47"/>
                <a:gd name="T15" fmla="*/ 0 h 3"/>
                <a:gd name="T16" fmla="*/ 43 w 47"/>
                <a:gd name="T17" fmla="*/ 0 h 3"/>
                <a:gd name="T18" fmla="*/ 42 w 47"/>
                <a:gd name="T19" fmla="*/ 0 h 3"/>
                <a:gd name="T20" fmla="*/ 39 w 47"/>
                <a:gd name="T21" fmla="*/ 2 h 3"/>
                <a:gd name="T22" fmla="*/ 34 w 47"/>
                <a:gd name="T23" fmla="*/ 2 h 3"/>
                <a:gd name="T24" fmla="*/ 27 w 47"/>
                <a:gd name="T25" fmla="*/ 2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0" y="3"/>
                  </a:lnTo>
                  <a:lnTo>
                    <a:pt x="20" y="3"/>
                  </a:lnTo>
                  <a:lnTo>
                    <a:pt x="30" y="2"/>
                  </a:lnTo>
                  <a:lnTo>
                    <a:pt x="36" y="2"/>
                  </a:lnTo>
                  <a:lnTo>
                    <a:pt x="42" y="2"/>
                  </a:lnTo>
                  <a:lnTo>
                    <a:pt x="46" y="0"/>
                  </a:lnTo>
                  <a:lnTo>
                    <a:pt x="47" y="0"/>
                  </a:lnTo>
                  <a:lnTo>
                    <a:pt x="43" y="0"/>
                  </a:lnTo>
                  <a:lnTo>
                    <a:pt x="42" y="0"/>
                  </a:lnTo>
                  <a:lnTo>
                    <a:pt x="39" y="2"/>
                  </a:lnTo>
                  <a:lnTo>
                    <a:pt x="34" y="2"/>
                  </a:lnTo>
                  <a:lnTo>
                    <a:pt x="27" y="2"/>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4" name="Freeform 853"/>
            <p:cNvSpPr/>
            <p:nvPr/>
          </p:nvSpPr>
          <p:spPr bwMode="auto">
            <a:xfrm>
              <a:off x="2561" y="2017"/>
              <a:ext cx="43" cy="3"/>
            </a:xfrm>
            <a:custGeom>
              <a:avLst/>
              <a:gdLst>
                <a:gd name="T0" fmla="*/ 0 w 43"/>
                <a:gd name="T1" fmla="*/ 3 h 3"/>
                <a:gd name="T2" fmla="*/ 10 w 43"/>
                <a:gd name="T3" fmla="*/ 3 h 3"/>
                <a:gd name="T4" fmla="*/ 19 w 43"/>
                <a:gd name="T5" fmla="*/ 3 h 3"/>
                <a:gd name="T6" fmla="*/ 27 w 43"/>
                <a:gd name="T7" fmla="*/ 2 h 3"/>
                <a:gd name="T8" fmla="*/ 34 w 43"/>
                <a:gd name="T9" fmla="*/ 2 h 3"/>
                <a:gd name="T10" fmla="*/ 39 w 43"/>
                <a:gd name="T11" fmla="*/ 2 h 3"/>
                <a:gd name="T12" fmla="*/ 42 w 43"/>
                <a:gd name="T13" fmla="*/ 0 h 3"/>
                <a:gd name="T14" fmla="*/ 43 w 43"/>
                <a:gd name="T15" fmla="*/ 0 h 3"/>
                <a:gd name="T16" fmla="*/ 39 w 43"/>
                <a:gd name="T17" fmla="*/ 0 h 3"/>
                <a:gd name="T18" fmla="*/ 38 w 43"/>
                <a:gd name="T19" fmla="*/ 0 h 3"/>
                <a:gd name="T20" fmla="*/ 34 w 43"/>
                <a:gd name="T21" fmla="*/ 2 h 3"/>
                <a:gd name="T22" fmla="*/ 27 w 43"/>
                <a:gd name="T23" fmla="*/ 2 h 3"/>
                <a:gd name="T24" fmla="*/ 19 w 43"/>
                <a:gd name="T25" fmla="*/ 2 h 3"/>
                <a:gd name="T26" fmla="*/ 10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2"/>
                  </a:lnTo>
                  <a:lnTo>
                    <a:pt x="34" y="2"/>
                  </a:lnTo>
                  <a:lnTo>
                    <a:pt x="39" y="2"/>
                  </a:lnTo>
                  <a:lnTo>
                    <a:pt x="42" y="0"/>
                  </a:lnTo>
                  <a:lnTo>
                    <a:pt x="43" y="0"/>
                  </a:lnTo>
                  <a:lnTo>
                    <a:pt x="39" y="0"/>
                  </a:lnTo>
                  <a:lnTo>
                    <a:pt x="38" y="0"/>
                  </a:lnTo>
                  <a:lnTo>
                    <a:pt x="34" y="2"/>
                  </a:lnTo>
                  <a:lnTo>
                    <a:pt x="27" y="2"/>
                  </a:lnTo>
                  <a:lnTo>
                    <a:pt x="19" y="2"/>
                  </a:lnTo>
                  <a:lnTo>
                    <a:pt x="10"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5" name="Freeform 854"/>
            <p:cNvSpPr/>
            <p:nvPr/>
          </p:nvSpPr>
          <p:spPr bwMode="auto">
            <a:xfrm>
              <a:off x="2561" y="2017"/>
              <a:ext cx="39" cy="3"/>
            </a:xfrm>
            <a:custGeom>
              <a:avLst/>
              <a:gdLst>
                <a:gd name="T0" fmla="*/ 0 w 39"/>
                <a:gd name="T1" fmla="*/ 3 h 3"/>
                <a:gd name="T2" fmla="*/ 10 w 39"/>
                <a:gd name="T3" fmla="*/ 3 h 3"/>
                <a:gd name="T4" fmla="*/ 19 w 39"/>
                <a:gd name="T5" fmla="*/ 2 h 3"/>
                <a:gd name="T6" fmla="*/ 27 w 39"/>
                <a:gd name="T7" fmla="*/ 2 h 3"/>
                <a:gd name="T8" fmla="*/ 34 w 39"/>
                <a:gd name="T9" fmla="*/ 2 h 3"/>
                <a:gd name="T10" fmla="*/ 38 w 39"/>
                <a:gd name="T11" fmla="*/ 0 h 3"/>
                <a:gd name="T12" fmla="*/ 39 w 39"/>
                <a:gd name="T13" fmla="*/ 0 h 3"/>
                <a:gd name="T14" fmla="*/ 35 w 39"/>
                <a:gd name="T15" fmla="*/ 0 h 3"/>
                <a:gd name="T16" fmla="*/ 34 w 39"/>
                <a:gd name="T17" fmla="*/ 0 h 3"/>
                <a:gd name="T18" fmla="*/ 30 w 39"/>
                <a:gd name="T19" fmla="*/ 0 h 3"/>
                <a:gd name="T20" fmla="*/ 24 w 39"/>
                <a:gd name="T21" fmla="*/ 2 h 3"/>
                <a:gd name="T22" fmla="*/ 18 w 39"/>
                <a:gd name="T23" fmla="*/ 2 h 3"/>
                <a:gd name="T24" fmla="*/ 8 w 39"/>
                <a:gd name="T25" fmla="*/ 2 h 3"/>
                <a:gd name="T26" fmla="*/ 0 w 39"/>
                <a:gd name="T27" fmla="*/ 2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0" y="3"/>
                  </a:lnTo>
                  <a:lnTo>
                    <a:pt x="19" y="2"/>
                  </a:lnTo>
                  <a:lnTo>
                    <a:pt x="27" y="2"/>
                  </a:lnTo>
                  <a:lnTo>
                    <a:pt x="34" y="2"/>
                  </a:lnTo>
                  <a:lnTo>
                    <a:pt x="38" y="0"/>
                  </a:lnTo>
                  <a:lnTo>
                    <a:pt x="39" y="0"/>
                  </a:lnTo>
                  <a:lnTo>
                    <a:pt x="35" y="0"/>
                  </a:lnTo>
                  <a:lnTo>
                    <a:pt x="34" y="0"/>
                  </a:lnTo>
                  <a:lnTo>
                    <a:pt x="30" y="0"/>
                  </a:lnTo>
                  <a:lnTo>
                    <a:pt x="24" y="2"/>
                  </a:lnTo>
                  <a:lnTo>
                    <a:pt x="18" y="2"/>
                  </a:lnTo>
                  <a:lnTo>
                    <a:pt x="8" y="2"/>
                  </a:lnTo>
                  <a:lnTo>
                    <a:pt x="0" y="2"/>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6" name="Freeform 855"/>
            <p:cNvSpPr/>
            <p:nvPr/>
          </p:nvSpPr>
          <p:spPr bwMode="auto">
            <a:xfrm>
              <a:off x="2561" y="2017"/>
              <a:ext cx="35" cy="2"/>
            </a:xfrm>
            <a:custGeom>
              <a:avLst/>
              <a:gdLst>
                <a:gd name="T0" fmla="*/ 0 w 35"/>
                <a:gd name="T1" fmla="*/ 2 h 2"/>
                <a:gd name="T2" fmla="*/ 8 w 35"/>
                <a:gd name="T3" fmla="*/ 2 h 2"/>
                <a:gd name="T4" fmla="*/ 18 w 35"/>
                <a:gd name="T5" fmla="*/ 2 h 2"/>
                <a:gd name="T6" fmla="*/ 24 w 35"/>
                <a:gd name="T7" fmla="*/ 2 h 2"/>
                <a:gd name="T8" fmla="*/ 30 w 35"/>
                <a:gd name="T9" fmla="*/ 0 h 2"/>
                <a:gd name="T10" fmla="*/ 34 w 35"/>
                <a:gd name="T11" fmla="*/ 0 h 2"/>
                <a:gd name="T12" fmla="*/ 35 w 35"/>
                <a:gd name="T13" fmla="*/ 0 h 2"/>
                <a:gd name="T14" fmla="*/ 31 w 35"/>
                <a:gd name="T15" fmla="*/ 0 h 2"/>
                <a:gd name="T16" fmla="*/ 30 w 35"/>
                <a:gd name="T17" fmla="*/ 0 h 2"/>
                <a:gd name="T18" fmla="*/ 27 w 35"/>
                <a:gd name="T19" fmla="*/ 0 h 2"/>
                <a:gd name="T20" fmla="*/ 22 w 35"/>
                <a:gd name="T21" fmla="*/ 2 h 2"/>
                <a:gd name="T22" fmla="*/ 15 w 35"/>
                <a:gd name="T23" fmla="*/ 2 h 2"/>
                <a:gd name="T24" fmla="*/ 8 w 35"/>
                <a:gd name="T25" fmla="*/ 2 h 2"/>
                <a:gd name="T26" fmla="*/ 0 w 35"/>
                <a:gd name="T27" fmla="*/ 2 h 2"/>
                <a:gd name="T28" fmla="*/ 0 w 35"/>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2"/>
                <a:gd name="T47" fmla="*/ 35 w 35"/>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2">
                  <a:moveTo>
                    <a:pt x="0" y="2"/>
                  </a:moveTo>
                  <a:lnTo>
                    <a:pt x="8" y="2"/>
                  </a:lnTo>
                  <a:lnTo>
                    <a:pt x="18" y="2"/>
                  </a:lnTo>
                  <a:lnTo>
                    <a:pt x="24" y="2"/>
                  </a:lnTo>
                  <a:lnTo>
                    <a:pt x="30" y="0"/>
                  </a:lnTo>
                  <a:lnTo>
                    <a:pt x="34" y="0"/>
                  </a:lnTo>
                  <a:lnTo>
                    <a:pt x="35" y="0"/>
                  </a:lnTo>
                  <a:lnTo>
                    <a:pt x="31" y="0"/>
                  </a:lnTo>
                  <a:lnTo>
                    <a:pt x="30" y="0"/>
                  </a:lnTo>
                  <a:lnTo>
                    <a:pt x="27" y="0"/>
                  </a:lnTo>
                  <a:lnTo>
                    <a:pt x="22" y="2"/>
                  </a:lnTo>
                  <a:lnTo>
                    <a:pt x="15" y="2"/>
                  </a:lnTo>
                  <a:lnTo>
                    <a:pt x="8" y="2"/>
                  </a:lnTo>
                  <a:lnTo>
                    <a:pt x="0" y="2"/>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7" name="Freeform 856"/>
            <p:cNvSpPr/>
            <p:nvPr/>
          </p:nvSpPr>
          <p:spPr bwMode="auto">
            <a:xfrm>
              <a:off x="2561" y="2017"/>
              <a:ext cx="31" cy="2"/>
            </a:xfrm>
            <a:custGeom>
              <a:avLst/>
              <a:gdLst>
                <a:gd name="T0" fmla="*/ 0 w 31"/>
                <a:gd name="T1" fmla="*/ 2 h 2"/>
                <a:gd name="T2" fmla="*/ 8 w 31"/>
                <a:gd name="T3" fmla="*/ 2 h 2"/>
                <a:gd name="T4" fmla="*/ 15 w 31"/>
                <a:gd name="T5" fmla="*/ 2 h 2"/>
                <a:gd name="T6" fmla="*/ 22 w 31"/>
                <a:gd name="T7" fmla="*/ 2 h 2"/>
                <a:gd name="T8" fmla="*/ 27 w 31"/>
                <a:gd name="T9" fmla="*/ 0 h 2"/>
                <a:gd name="T10" fmla="*/ 30 w 31"/>
                <a:gd name="T11" fmla="*/ 0 h 2"/>
                <a:gd name="T12" fmla="*/ 31 w 31"/>
                <a:gd name="T13" fmla="*/ 0 h 2"/>
                <a:gd name="T14" fmla="*/ 27 w 31"/>
                <a:gd name="T15" fmla="*/ 0 h 2"/>
                <a:gd name="T16" fmla="*/ 26 w 31"/>
                <a:gd name="T17" fmla="*/ 0 h 2"/>
                <a:gd name="T18" fmla="*/ 23 w 31"/>
                <a:gd name="T19" fmla="*/ 0 h 2"/>
                <a:gd name="T20" fmla="*/ 19 w 31"/>
                <a:gd name="T21" fmla="*/ 2 h 2"/>
                <a:gd name="T22" fmla="*/ 14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2" y="2"/>
                  </a:lnTo>
                  <a:lnTo>
                    <a:pt x="27" y="0"/>
                  </a:lnTo>
                  <a:lnTo>
                    <a:pt x="30" y="0"/>
                  </a:lnTo>
                  <a:lnTo>
                    <a:pt x="31" y="0"/>
                  </a:lnTo>
                  <a:lnTo>
                    <a:pt x="27" y="0"/>
                  </a:lnTo>
                  <a:lnTo>
                    <a:pt x="26" y="0"/>
                  </a:lnTo>
                  <a:lnTo>
                    <a:pt x="23" y="0"/>
                  </a:lnTo>
                  <a:lnTo>
                    <a:pt x="19" y="2"/>
                  </a:lnTo>
                  <a:lnTo>
                    <a:pt x="14"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8" name="Freeform 857"/>
            <p:cNvSpPr/>
            <p:nvPr/>
          </p:nvSpPr>
          <p:spPr bwMode="auto">
            <a:xfrm>
              <a:off x="2561" y="2017"/>
              <a:ext cx="27" cy="2"/>
            </a:xfrm>
            <a:custGeom>
              <a:avLst/>
              <a:gdLst>
                <a:gd name="T0" fmla="*/ 0 w 27"/>
                <a:gd name="T1" fmla="*/ 2 h 2"/>
                <a:gd name="T2" fmla="*/ 7 w 27"/>
                <a:gd name="T3" fmla="*/ 2 h 2"/>
                <a:gd name="T4" fmla="*/ 14 w 27"/>
                <a:gd name="T5" fmla="*/ 2 h 2"/>
                <a:gd name="T6" fmla="*/ 19 w 27"/>
                <a:gd name="T7" fmla="*/ 2 h 2"/>
                <a:gd name="T8" fmla="*/ 23 w 27"/>
                <a:gd name="T9" fmla="*/ 0 h 2"/>
                <a:gd name="T10" fmla="*/ 26 w 27"/>
                <a:gd name="T11" fmla="*/ 0 h 2"/>
                <a:gd name="T12" fmla="*/ 27 w 27"/>
                <a:gd name="T13" fmla="*/ 0 h 2"/>
                <a:gd name="T14" fmla="*/ 23 w 27"/>
                <a:gd name="T15" fmla="*/ 0 h 2"/>
                <a:gd name="T16" fmla="*/ 22 w 27"/>
                <a:gd name="T17" fmla="*/ 0 h 2"/>
                <a:gd name="T18" fmla="*/ 19 w 27"/>
                <a:gd name="T19" fmla="*/ 0 h 2"/>
                <a:gd name="T20" fmla="*/ 14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4" y="2"/>
                  </a:lnTo>
                  <a:lnTo>
                    <a:pt x="19" y="2"/>
                  </a:lnTo>
                  <a:lnTo>
                    <a:pt x="23" y="0"/>
                  </a:lnTo>
                  <a:lnTo>
                    <a:pt x="26" y="0"/>
                  </a:lnTo>
                  <a:lnTo>
                    <a:pt x="27" y="0"/>
                  </a:lnTo>
                  <a:lnTo>
                    <a:pt x="23" y="0"/>
                  </a:lnTo>
                  <a:lnTo>
                    <a:pt x="22" y="0"/>
                  </a:lnTo>
                  <a:lnTo>
                    <a:pt x="19" y="0"/>
                  </a:lnTo>
                  <a:lnTo>
                    <a:pt x="14"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79" name="Freeform 858"/>
            <p:cNvSpPr/>
            <p:nvPr/>
          </p:nvSpPr>
          <p:spPr bwMode="auto">
            <a:xfrm>
              <a:off x="2561" y="2017"/>
              <a:ext cx="23" cy="2"/>
            </a:xfrm>
            <a:custGeom>
              <a:avLst/>
              <a:gdLst>
                <a:gd name="T0" fmla="*/ 0 w 23"/>
                <a:gd name="T1" fmla="*/ 2 h 2"/>
                <a:gd name="T2" fmla="*/ 7 w 23"/>
                <a:gd name="T3" fmla="*/ 2 h 2"/>
                <a:gd name="T4" fmla="*/ 14 w 23"/>
                <a:gd name="T5" fmla="*/ 2 h 2"/>
                <a:gd name="T6" fmla="*/ 19 w 23"/>
                <a:gd name="T7" fmla="*/ 0 h 2"/>
                <a:gd name="T8" fmla="*/ 22 w 23"/>
                <a:gd name="T9" fmla="*/ 0 h 2"/>
                <a:gd name="T10" fmla="*/ 23 w 23"/>
                <a:gd name="T11" fmla="*/ 0 h 2"/>
                <a:gd name="T12" fmla="*/ 19 w 23"/>
                <a:gd name="T13" fmla="*/ 0 h 2"/>
                <a:gd name="T14" fmla="*/ 19 w 23"/>
                <a:gd name="T15" fmla="*/ 0 h 2"/>
                <a:gd name="T16" fmla="*/ 15 w 23"/>
                <a:gd name="T17" fmla="*/ 0 h 2"/>
                <a:gd name="T18" fmla="*/ 11 w 23"/>
                <a:gd name="T19" fmla="*/ 0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0"/>
                  </a:lnTo>
                  <a:lnTo>
                    <a:pt x="22" y="0"/>
                  </a:lnTo>
                  <a:lnTo>
                    <a:pt x="23" y="0"/>
                  </a:lnTo>
                  <a:lnTo>
                    <a:pt x="19" y="0"/>
                  </a:lnTo>
                  <a:lnTo>
                    <a:pt x="15" y="0"/>
                  </a:lnTo>
                  <a:lnTo>
                    <a:pt x="11" y="0"/>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0" name="Freeform 859"/>
            <p:cNvSpPr/>
            <p:nvPr/>
          </p:nvSpPr>
          <p:spPr bwMode="auto">
            <a:xfrm>
              <a:off x="2561" y="2017"/>
              <a:ext cx="19" cy="2"/>
            </a:xfrm>
            <a:custGeom>
              <a:avLst/>
              <a:gdLst>
                <a:gd name="T0" fmla="*/ 0 w 19"/>
                <a:gd name="T1" fmla="*/ 2 h 2"/>
                <a:gd name="T2" fmla="*/ 6 w 19"/>
                <a:gd name="T3" fmla="*/ 2 h 2"/>
                <a:gd name="T4" fmla="*/ 11 w 19"/>
                <a:gd name="T5" fmla="*/ 0 h 2"/>
                <a:gd name="T6" fmla="*/ 15 w 19"/>
                <a:gd name="T7" fmla="*/ 0 h 2"/>
                <a:gd name="T8" fmla="*/ 19 w 19"/>
                <a:gd name="T9" fmla="*/ 0 h 2"/>
                <a:gd name="T10" fmla="*/ 19 w 19"/>
                <a:gd name="T11" fmla="*/ 0 h 2"/>
                <a:gd name="T12" fmla="*/ 15 w 19"/>
                <a:gd name="T13" fmla="*/ 0 h 2"/>
                <a:gd name="T14" fmla="*/ 14 w 19"/>
                <a:gd name="T15" fmla="*/ 0 h 2"/>
                <a:gd name="T16" fmla="*/ 11 w 19"/>
                <a:gd name="T17" fmla="*/ 0 h 2"/>
                <a:gd name="T18" fmla="*/ 6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0"/>
                  </a:lnTo>
                  <a:lnTo>
                    <a:pt x="15" y="0"/>
                  </a:lnTo>
                  <a:lnTo>
                    <a:pt x="19" y="0"/>
                  </a:lnTo>
                  <a:lnTo>
                    <a:pt x="15" y="0"/>
                  </a:lnTo>
                  <a:lnTo>
                    <a:pt x="14" y="0"/>
                  </a:lnTo>
                  <a:lnTo>
                    <a:pt x="11" y="0"/>
                  </a:lnTo>
                  <a:lnTo>
                    <a:pt x="6"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1" name="Freeform 860"/>
            <p:cNvSpPr/>
            <p:nvPr/>
          </p:nvSpPr>
          <p:spPr bwMode="auto">
            <a:xfrm>
              <a:off x="2561" y="2017"/>
              <a:ext cx="15" cy="1"/>
            </a:xfrm>
            <a:custGeom>
              <a:avLst/>
              <a:gdLst>
                <a:gd name="T0" fmla="*/ 0 w 15"/>
                <a:gd name="T1" fmla="*/ 0 h 1"/>
                <a:gd name="T2" fmla="*/ 6 w 15"/>
                <a:gd name="T3" fmla="*/ 0 h 1"/>
                <a:gd name="T4" fmla="*/ 11 w 15"/>
                <a:gd name="T5" fmla="*/ 0 h 1"/>
                <a:gd name="T6" fmla="*/ 14 w 15"/>
                <a:gd name="T7" fmla="*/ 0 h 1"/>
                <a:gd name="T8" fmla="*/ 15 w 15"/>
                <a:gd name="T9" fmla="*/ 0 h 1"/>
                <a:gd name="T10" fmla="*/ 11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6" y="0"/>
                  </a:lnTo>
                  <a:lnTo>
                    <a:pt x="11" y="0"/>
                  </a:lnTo>
                  <a:lnTo>
                    <a:pt x="14" y="0"/>
                  </a:lnTo>
                  <a:lnTo>
                    <a:pt x="15"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2" name="Freeform 861"/>
            <p:cNvSpPr/>
            <p:nvPr/>
          </p:nvSpPr>
          <p:spPr bwMode="auto">
            <a:xfrm>
              <a:off x="2561" y="2017"/>
              <a:ext cx="11" cy="1"/>
            </a:xfrm>
            <a:custGeom>
              <a:avLst/>
              <a:gdLst>
                <a:gd name="T0" fmla="*/ 0 w 11"/>
                <a:gd name="T1" fmla="*/ 0 h 1"/>
                <a:gd name="T2" fmla="*/ 4 w 11"/>
                <a:gd name="T3" fmla="*/ 0 h 1"/>
                <a:gd name="T4" fmla="*/ 8 w 11"/>
                <a:gd name="T5" fmla="*/ 0 h 1"/>
                <a:gd name="T6" fmla="*/ 11 w 11"/>
                <a:gd name="T7" fmla="*/ 0 h 1"/>
                <a:gd name="T8" fmla="*/ 11 w 11"/>
                <a:gd name="T9" fmla="*/ 0 h 1"/>
                <a:gd name="T10" fmla="*/ 7 w 11"/>
                <a:gd name="T11" fmla="*/ 0 h 1"/>
                <a:gd name="T12" fmla="*/ 7 w 11"/>
                <a:gd name="T13" fmla="*/ 0 h 1"/>
                <a:gd name="T14" fmla="*/ 4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8" y="0"/>
                  </a:lnTo>
                  <a:lnTo>
                    <a:pt x="11"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3" name="Freeform 862"/>
            <p:cNvSpPr/>
            <p:nvPr/>
          </p:nvSpPr>
          <p:spPr bwMode="auto">
            <a:xfrm>
              <a:off x="2561" y="2017"/>
              <a:ext cx="7" cy="1"/>
            </a:xfrm>
            <a:custGeom>
              <a:avLst/>
              <a:gdLst>
                <a:gd name="T0" fmla="*/ 0 w 7"/>
                <a:gd name="T1" fmla="*/ 0 h 1"/>
                <a:gd name="T2" fmla="*/ 4 w 7"/>
                <a:gd name="T3" fmla="*/ 0 h 1"/>
                <a:gd name="T4" fmla="*/ 7 w 7"/>
                <a:gd name="T5" fmla="*/ 0 h 1"/>
                <a:gd name="T6" fmla="*/ 7 w 7"/>
                <a:gd name="T7" fmla="*/ 0 h 1"/>
                <a:gd name="T8" fmla="*/ 4 w 7"/>
                <a:gd name="T9" fmla="*/ 0 h 1"/>
                <a:gd name="T10" fmla="*/ 3 w 7"/>
                <a:gd name="T11" fmla="*/ 0 h 1"/>
                <a:gd name="T12" fmla="*/ 0 w 7"/>
                <a:gd name="T13" fmla="*/ 0 h 1"/>
                <a:gd name="T14" fmla="*/ 0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0" y="0"/>
                  </a:moveTo>
                  <a:lnTo>
                    <a:pt x="4" y="0"/>
                  </a:lnTo>
                  <a:lnTo>
                    <a:pt x="7"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4" name="Freeform 863"/>
            <p:cNvSpPr/>
            <p:nvPr/>
          </p:nvSpPr>
          <p:spPr bwMode="auto">
            <a:xfrm>
              <a:off x="2561" y="2017"/>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5" name="Freeform 864"/>
            <p:cNvSpPr/>
            <p:nvPr/>
          </p:nvSpPr>
          <p:spPr bwMode="auto">
            <a:xfrm>
              <a:off x="2650" y="2003"/>
              <a:ext cx="16" cy="76"/>
            </a:xfrm>
            <a:custGeom>
              <a:avLst/>
              <a:gdLst>
                <a:gd name="T0" fmla="*/ 0 w 16"/>
                <a:gd name="T1" fmla="*/ 21 h 76"/>
                <a:gd name="T2" fmla="*/ 16 w 16"/>
                <a:gd name="T3" fmla="*/ 0 h 76"/>
                <a:gd name="T4" fmla="*/ 16 w 16"/>
                <a:gd name="T5" fmla="*/ 55 h 76"/>
                <a:gd name="T6" fmla="*/ 0 w 16"/>
                <a:gd name="T7" fmla="*/ 76 h 76"/>
                <a:gd name="T8" fmla="*/ 0 w 16"/>
                <a:gd name="T9" fmla="*/ 21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21"/>
                  </a:moveTo>
                  <a:lnTo>
                    <a:pt x="16" y="0"/>
                  </a:lnTo>
                  <a:lnTo>
                    <a:pt x="16" y="55"/>
                  </a:lnTo>
                  <a:lnTo>
                    <a:pt x="0" y="76"/>
                  </a:lnTo>
                  <a:lnTo>
                    <a:pt x="0" y="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86" name="Rectangle 865"/>
            <p:cNvSpPr>
              <a:spLocks noChangeArrowheads="1"/>
            </p:cNvSpPr>
            <p:nvPr/>
          </p:nvSpPr>
          <p:spPr bwMode="auto">
            <a:xfrm>
              <a:off x="2526" y="2024"/>
              <a:ext cx="124"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287" name="Rectangle 866"/>
            <p:cNvSpPr>
              <a:spLocks noChangeArrowheads="1"/>
            </p:cNvSpPr>
            <p:nvPr/>
          </p:nvSpPr>
          <p:spPr bwMode="auto">
            <a:xfrm>
              <a:off x="2526" y="2024"/>
              <a:ext cx="124"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288" name="Freeform 867"/>
            <p:cNvSpPr/>
            <p:nvPr/>
          </p:nvSpPr>
          <p:spPr bwMode="auto">
            <a:xfrm>
              <a:off x="2565" y="2024"/>
              <a:ext cx="2" cy="45"/>
            </a:xfrm>
            <a:custGeom>
              <a:avLst/>
              <a:gdLst>
                <a:gd name="T0" fmla="*/ 2 w 2"/>
                <a:gd name="T1" fmla="*/ 0 h 45"/>
                <a:gd name="T2" fmla="*/ 0 w 2"/>
                <a:gd name="T3" fmla="*/ 22 h 45"/>
                <a:gd name="T4" fmla="*/ 2 w 2"/>
                <a:gd name="T5" fmla="*/ 45 h 45"/>
                <a:gd name="T6" fmla="*/ 0 60000 65536"/>
                <a:gd name="T7" fmla="*/ 0 60000 65536"/>
                <a:gd name="T8" fmla="*/ 0 60000 65536"/>
                <a:gd name="T9" fmla="*/ 0 w 2"/>
                <a:gd name="T10" fmla="*/ 0 h 45"/>
                <a:gd name="T11" fmla="*/ 2 w 2"/>
                <a:gd name="T12" fmla="*/ 45 h 45"/>
              </a:gdLst>
              <a:ahLst/>
              <a:cxnLst>
                <a:cxn ang="T6">
                  <a:pos x="T0" y="T1"/>
                </a:cxn>
                <a:cxn ang="T7">
                  <a:pos x="T2" y="T3"/>
                </a:cxn>
                <a:cxn ang="T8">
                  <a:pos x="T4" y="T5"/>
                </a:cxn>
              </a:cxnLst>
              <a:rect l="T9" t="T10" r="T11" b="T12"/>
              <a:pathLst>
                <a:path w="2" h="45">
                  <a:moveTo>
                    <a:pt x="2" y="0"/>
                  </a:moveTo>
                  <a:lnTo>
                    <a:pt x="0" y="22"/>
                  </a:lnTo>
                  <a:lnTo>
                    <a:pt x="2"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289" name="Rectangle 868"/>
            <p:cNvSpPr>
              <a:spLocks noChangeArrowheads="1"/>
            </p:cNvSpPr>
            <p:nvPr/>
          </p:nvSpPr>
          <p:spPr bwMode="auto">
            <a:xfrm>
              <a:off x="2526" y="2069"/>
              <a:ext cx="124" cy="10"/>
            </a:xfrm>
            <a:prstGeom prst="rect">
              <a:avLst/>
            </a:prstGeom>
            <a:solidFill>
              <a:srgbClr val="9A9A9A"/>
            </a:solidFill>
            <a:ln w="1588">
              <a:solidFill>
                <a:srgbClr val="000000"/>
              </a:solidFill>
              <a:miter lim="800000"/>
            </a:ln>
          </p:spPr>
          <p:txBody>
            <a:bodyPr/>
            <a:lstStyle/>
            <a:p>
              <a:endParaRPr lang="zh-CN" altLang="en-US" b="1"/>
            </a:p>
          </p:txBody>
        </p:sp>
        <p:sp>
          <p:nvSpPr>
            <p:cNvPr id="74290" name="Rectangle 869"/>
            <p:cNvSpPr>
              <a:spLocks noChangeArrowheads="1"/>
            </p:cNvSpPr>
            <p:nvPr/>
          </p:nvSpPr>
          <p:spPr bwMode="auto">
            <a:xfrm>
              <a:off x="2621" y="2038"/>
              <a:ext cx="5"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291" name="Freeform 870"/>
            <p:cNvSpPr>
              <a:spLocks noEditPoints="1"/>
            </p:cNvSpPr>
            <p:nvPr/>
          </p:nvSpPr>
          <p:spPr bwMode="auto">
            <a:xfrm>
              <a:off x="2571" y="2034"/>
              <a:ext cx="20" cy="2"/>
            </a:xfrm>
            <a:custGeom>
              <a:avLst/>
              <a:gdLst>
                <a:gd name="T0" fmla="*/ 0 w 20"/>
                <a:gd name="T1" fmla="*/ 2 h 2"/>
                <a:gd name="T2" fmla="*/ 5 w 20"/>
                <a:gd name="T3" fmla="*/ 2 h 2"/>
                <a:gd name="T4" fmla="*/ 5 w 20"/>
                <a:gd name="T5" fmla="*/ 0 h 2"/>
                <a:gd name="T6" fmla="*/ 0 w 20"/>
                <a:gd name="T7" fmla="*/ 0 h 2"/>
                <a:gd name="T8" fmla="*/ 0 w 20"/>
                <a:gd name="T9" fmla="*/ 2 h 2"/>
                <a:gd name="T10" fmla="*/ 9 w 20"/>
                <a:gd name="T11" fmla="*/ 2 h 2"/>
                <a:gd name="T12" fmla="*/ 12 w 20"/>
                <a:gd name="T13" fmla="*/ 2 h 2"/>
                <a:gd name="T14" fmla="*/ 12 w 20"/>
                <a:gd name="T15" fmla="*/ 0 h 2"/>
                <a:gd name="T16" fmla="*/ 9 w 20"/>
                <a:gd name="T17" fmla="*/ 0 h 2"/>
                <a:gd name="T18" fmla="*/ 9 w 20"/>
                <a:gd name="T19" fmla="*/ 2 h 2"/>
                <a:gd name="T20" fmla="*/ 14 w 20"/>
                <a:gd name="T21" fmla="*/ 2 h 2"/>
                <a:gd name="T22" fmla="*/ 20 w 20"/>
                <a:gd name="T23" fmla="*/ 2 h 2"/>
                <a:gd name="T24" fmla="*/ 20 w 20"/>
                <a:gd name="T25" fmla="*/ 0 h 2"/>
                <a:gd name="T26" fmla="*/ 14 w 20"/>
                <a:gd name="T27" fmla="*/ 0 h 2"/>
                <a:gd name="T28" fmla="*/ 14 w 20"/>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
                <a:gd name="T47" fmla="*/ 20 w 20"/>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
                  <a:moveTo>
                    <a:pt x="0" y="2"/>
                  </a:moveTo>
                  <a:lnTo>
                    <a:pt x="5" y="2"/>
                  </a:lnTo>
                  <a:lnTo>
                    <a:pt x="5" y="0"/>
                  </a:lnTo>
                  <a:lnTo>
                    <a:pt x="0" y="0"/>
                  </a:lnTo>
                  <a:lnTo>
                    <a:pt x="0" y="2"/>
                  </a:lnTo>
                  <a:close/>
                  <a:moveTo>
                    <a:pt x="9" y="2"/>
                  </a:moveTo>
                  <a:lnTo>
                    <a:pt x="12" y="2"/>
                  </a:lnTo>
                  <a:lnTo>
                    <a:pt x="12" y="0"/>
                  </a:lnTo>
                  <a:lnTo>
                    <a:pt x="9" y="0"/>
                  </a:lnTo>
                  <a:lnTo>
                    <a:pt x="9" y="2"/>
                  </a:lnTo>
                  <a:close/>
                  <a:moveTo>
                    <a:pt x="14" y="2"/>
                  </a:moveTo>
                  <a:lnTo>
                    <a:pt x="20" y="2"/>
                  </a:lnTo>
                  <a:lnTo>
                    <a:pt x="20" y="0"/>
                  </a:lnTo>
                  <a:lnTo>
                    <a:pt x="14" y="0"/>
                  </a:lnTo>
                  <a:lnTo>
                    <a:pt x="14" y="2"/>
                  </a:lnTo>
                  <a:close/>
                </a:path>
              </a:pathLst>
            </a:custGeom>
            <a:solidFill>
              <a:srgbClr val="C0C0C0"/>
            </a:solidFill>
            <a:ln w="1588">
              <a:solidFill>
                <a:srgbClr val="000000"/>
              </a:solidFill>
              <a:round/>
            </a:ln>
          </p:spPr>
          <p:txBody>
            <a:bodyPr/>
            <a:lstStyle/>
            <a:p>
              <a:endParaRPr lang="zh-CN" altLang="en-US"/>
            </a:p>
          </p:txBody>
        </p:sp>
        <p:sp>
          <p:nvSpPr>
            <p:cNvPr id="74292" name="Freeform 871"/>
            <p:cNvSpPr>
              <a:spLocks noEditPoints="1"/>
            </p:cNvSpPr>
            <p:nvPr/>
          </p:nvSpPr>
          <p:spPr bwMode="auto">
            <a:xfrm>
              <a:off x="2530" y="2029"/>
              <a:ext cx="90" cy="17"/>
            </a:xfrm>
            <a:custGeom>
              <a:avLst/>
              <a:gdLst>
                <a:gd name="T0" fmla="*/ 0 w 90"/>
                <a:gd name="T1" fmla="*/ 17 h 17"/>
                <a:gd name="T2" fmla="*/ 12 w 90"/>
                <a:gd name="T3" fmla="*/ 17 h 17"/>
                <a:gd name="T4" fmla="*/ 12 w 90"/>
                <a:gd name="T5" fmla="*/ 0 h 17"/>
                <a:gd name="T6" fmla="*/ 0 w 90"/>
                <a:gd name="T7" fmla="*/ 0 h 17"/>
                <a:gd name="T8" fmla="*/ 0 w 90"/>
                <a:gd name="T9" fmla="*/ 17 h 17"/>
                <a:gd name="T10" fmla="*/ 79 w 90"/>
                <a:gd name="T11" fmla="*/ 12 h 17"/>
                <a:gd name="T12" fmla="*/ 90 w 90"/>
                <a:gd name="T13" fmla="*/ 12 h 17"/>
                <a:gd name="T14" fmla="*/ 90 w 90"/>
                <a:gd name="T15" fmla="*/ 3 h 17"/>
                <a:gd name="T16" fmla="*/ 79 w 90"/>
                <a:gd name="T17" fmla="*/ 3 h 17"/>
                <a:gd name="T18" fmla="*/ 79 w 90"/>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0" y="17"/>
                  </a:moveTo>
                  <a:lnTo>
                    <a:pt x="12" y="17"/>
                  </a:lnTo>
                  <a:lnTo>
                    <a:pt x="12" y="0"/>
                  </a:lnTo>
                  <a:lnTo>
                    <a:pt x="0" y="0"/>
                  </a:lnTo>
                  <a:lnTo>
                    <a:pt x="0" y="17"/>
                  </a:lnTo>
                  <a:close/>
                  <a:moveTo>
                    <a:pt x="79" y="12"/>
                  </a:moveTo>
                  <a:lnTo>
                    <a:pt x="90" y="12"/>
                  </a:lnTo>
                  <a:lnTo>
                    <a:pt x="90" y="3"/>
                  </a:lnTo>
                  <a:lnTo>
                    <a:pt x="79" y="3"/>
                  </a:lnTo>
                  <a:lnTo>
                    <a:pt x="79"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93" name="Freeform 872"/>
            <p:cNvSpPr>
              <a:spLocks noEditPoints="1"/>
            </p:cNvSpPr>
            <p:nvPr/>
          </p:nvSpPr>
          <p:spPr bwMode="auto">
            <a:xfrm>
              <a:off x="2527" y="2026"/>
              <a:ext cx="122" cy="50"/>
            </a:xfrm>
            <a:custGeom>
              <a:avLst/>
              <a:gdLst>
                <a:gd name="T0" fmla="*/ 42 w 122"/>
                <a:gd name="T1" fmla="*/ 39 h 50"/>
                <a:gd name="T2" fmla="*/ 122 w 122"/>
                <a:gd name="T3" fmla="*/ 39 h 50"/>
                <a:gd name="T4" fmla="*/ 122 w 122"/>
                <a:gd name="T5" fmla="*/ 0 h 50"/>
                <a:gd name="T6" fmla="*/ 42 w 122"/>
                <a:gd name="T7" fmla="*/ 0 h 50"/>
                <a:gd name="T8" fmla="*/ 40 w 122"/>
                <a:gd name="T9" fmla="*/ 20 h 50"/>
                <a:gd name="T10" fmla="*/ 42 w 122"/>
                <a:gd name="T11" fmla="*/ 39 h 50"/>
                <a:gd name="T12" fmla="*/ 72 w 122"/>
                <a:gd name="T13" fmla="*/ 36 h 50"/>
                <a:gd name="T14" fmla="*/ 118 w 122"/>
                <a:gd name="T15" fmla="*/ 36 h 50"/>
                <a:gd name="T16" fmla="*/ 118 w 122"/>
                <a:gd name="T17" fmla="*/ 5 h 50"/>
                <a:gd name="T18" fmla="*/ 72 w 122"/>
                <a:gd name="T19" fmla="*/ 5 h 50"/>
                <a:gd name="T20" fmla="*/ 72 w 122"/>
                <a:gd name="T21" fmla="*/ 36 h 50"/>
                <a:gd name="T22" fmla="*/ 110 w 122"/>
                <a:gd name="T23" fmla="*/ 50 h 50"/>
                <a:gd name="T24" fmla="*/ 121 w 122"/>
                <a:gd name="T25" fmla="*/ 50 h 50"/>
                <a:gd name="T26" fmla="*/ 122 w 122"/>
                <a:gd name="T27" fmla="*/ 48 h 50"/>
                <a:gd name="T28" fmla="*/ 121 w 122"/>
                <a:gd name="T29" fmla="*/ 44 h 50"/>
                <a:gd name="T30" fmla="*/ 110 w 122"/>
                <a:gd name="T31" fmla="*/ 44 h 50"/>
                <a:gd name="T32" fmla="*/ 110 w 122"/>
                <a:gd name="T33" fmla="*/ 50 h 50"/>
                <a:gd name="T34" fmla="*/ 12 w 122"/>
                <a:gd name="T35" fmla="*/ 50 h 50"/>
                <a:gd name="T36" fmla="*/ 1 w 122"/>
                <a:gd name="T37" fmla="*/ 50 h 50"/>
                <a:gd name="T38" fmla="*/ 0 w 122"/>
                <a:gd name="T39" fmla="*/ 48 h 50"/>
                <a:gd name="T40" fmla="*/ 1 w 122"/>
                <a:gd name="T41" fmla="*/ 44 h 50"/>
                <a:gd name="T42" fmla="*/ 12 w 122"/>
                <a:gd name="T43" fmla="*/ 44 h 50"/>
                <a:gd name="T44" fmla="*/ 12 w 122"/>
                <a:gd name="T45" fmla="*/ 50 h 50"/>
                <a:gd name="T46" fmla="*/ 44 w 122"/>
                <a:gd name="T47" fmla="*/ 10 h 50"/>
                <a:gd name="T48" fmla="*/ 64 w 122"/>
                <a:gd name="T49" fmla="*/ 10 h 50"/>
                <a:gd name="T50" fmla="*/ 64 w 122"/>
                <a:gd name="T51" fmla="*/ 8 h 50"/>
                <a:gd name="T52" fmla="*/ 44 w 122"/>
                <a:gd name="T53" fmla="*/ 8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39"/>
                  </a:moveTo>
                  <a:lnTo>
                    <a:pt x="122" y="39"/>
                  </a:lnTo>
                  <a:lnTo>
                    <a:pt x="122" y="0"/>
                  </a:lnTo>
                  <a:lnTo>
                    <a:pt x="42" y="0"/>
                  </a:lnTo>
                  <a:lnTo>
                    <a:pt x="40" y="20"/>
                  </a:lnTo>
                  <a:lnTo>
                    <a:pt x="42" y="39"/>
                  </a:lnTo>
                  <a:close/>
                  <a:moveTo>
                    <a:pt x="72" y="36"/>
                  </a:moveTo>
                  <a:lnTo>
                    <a:pt x="118" y="36"/>
                  </a:lnTo>
                  <a:lnTo>
                    <a:pt x="118" y="5"/>
                  </a:lnTo>
                  <a:lnTo>
                    <a:pt x="72" y="5"/>
                  </a:lnTo>
                  <a:lnTo>
                    <a:pt x="72" y="36"/>
                  </a:lnTo>
                  <a:close/>
                  <a:moveTo>
                    <a:pt x="110" y="50"/>
                  </a:moveTo>
                  <a:lnTo>
                    <a:pt x="121" y="50"/>
                  </a:lnTo>
                  <a:lnTo>
                    <a:pt x="122" y="48"/>
                  </a:lnTo>
                  <a:lnTo>
                    <a:pt x="121" y="44"/>
                  </a:lnTo>
                  <a:lnTo>
                    <a:pt x="110" y="44"/>
                  </a:lnTo>
                  <a:lnTo>
                    <a:pt x="110" y="50"/>
                  </a:lnTo>
                  <a:close/>
                  <a:moveTo>
                    <a:pt x="12" y="50"/>
                  </a:moveTo>
                  <a:lnTo>
                    <a:pt x="1" y="50"/>
                  </a:lnTo>
                  <a:lnTo>
                    <a:pt x="0" y="48"/>
                  </a:lnTo>
                  <a:lnTo>
                    <a:pt x="1" y="44"/>
                  </a:lnTo>
                  <a:lnTo>
                    <a:pt x="12" y="44"/>
                  </a:lnTo>
                  <a:lnTo>
                    <a:pt x="12" y="50"/>
                  </a:lnTo>
                  <a:close/>
                  <a:moveTo>
                    <a:pt x="44" y="10"/>
                  </a:moveTo>
                  <a:lnTo>
                    <a:pt x="64" y="10"/>
                  </a:lnTo>
                  <a:lnTo>
                    <a:pt x="64" y="8"/>
                  </a:lnTo>
                  <a:lnTo>
                    <a:pt x="44" y="8"/>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94" name="Freeform 873"/>
            <p:cNvSpPr/>
            <p:nvPr/>
          </p:nvSpPr>
          <p:spPr bwMode="auto">
            <a:xfrm>
              <a:off x="2567" y="2026"/>
              <a:ext cx="82" cy="39"/>
            </a:xfrm>
            <a:custGeom>
              <a:avLst/>
              <a:gdLst>
                <a:gd name="T0" fmla="*/ 2 w 82"/>
                <a:gd name="T1" fmla="*/ 39 h 39"/>
                <a:gd name="T2" fmla="*/ 82 w 82"/>
                <a:gd name="T3" fmla="*/ 39 h 39"/>
                <a:gd name="T4" fmla="*/ 82 w 82"/>
                <a:gd name="T5" fmla="*/ 0 h 39"/>
                <a:gd name="T6" fmla="*/ 2 w 82"/>
                <a:gd name="T7" fmla="*/ 0 h 39"/>
                <a:gd name="T8" fmla="*/ 0 w 82"/>
                <a:gd name="T9" fmla="*/ 20 h 39"/>
                <a:gd name="T10" fmla="*/ 2 w 82"/>
                <a:gd name="T11" fmla="*/ 39 h 39"/>
                <a:gd name="T12" fmla="*/ 0 60000 65536"/>
                <a:gd name="T13" fmla="*/ 0 60000 65536"/>
                <a:gd name="T14" fmla="*/ 0 60000 65536"/>
                <a:gd name="T15" fmla="*/ 0 60000 65536"/>
                <a:gd name="T16" fmla="*/ 0 60000 65536"/>
                <a:gd name="T17" fmla="*/ 0 60000 65536"/>
                <a:gd name="T18" fmla="*/ 0 w 82"/>
                <a:gd name="T19" fmla="*/ 0 h 39"/>
                <a:gd name="T20" fmla="*/ 82 w 8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2" h="39">
                  <a:moveTo>
                    <a:pt x="2" y="39"/>
                  </a:moveTo>
                  <a:lnTo>
                    <a:pt x="82" y="39"/>
                  </a:lnTo>
                  <a:lnTo>
                    <a:pt x="82" y="0"/>
                  </a:lnTo>
                  <a:lnTo>
                    <a:pt x="2" y="0"/>
                  </a:lnTo>
                  <a:lnTo>
                    <a:pt x="0" y="20"/>
                  </a:lnTo>
                  <a:lnTo>
                    <a:pt x="2"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295" name="Line 874"/>
            <p:cNvSpPr>
              <a:spLocks noChangeShapeType="1"/>
            </p:cNvSpPr>
            <p:nvPr/>
          </p:nvSpPr>
          <p:spPr bwMode="auto">
            <a:xfrm>
              <a:off x="2592" y="2026"/>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96" name="Line 875"/>
            <p:cNvSpPr>
              <a:spLocks noChangeShapeType="1"/>
            </p:cNvSpPr>
            <p:nvPr/>
          </p:nvSpPr>
          <p:spPr bwMode="auto">
            <a:xfrm flipH="1">
              <a:off x="2568" y="203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97" name="Line 876"/>
            <p:cNvSpPr>
              <a:spLocks noChangeShapeType="1"/>
            </p:cNvSpPr>
            <p:nvPr/>
          </p:nvSpPr>
          <p:spPr bwMode="auto">
            <a:xfrm flipH="1">
              <a:off x="2568" y="2053"/>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98" name="Rectangle 877"/>
            <p:cNvSpPr>
              <a:spLocks noChangeArrowheads="1"/>
            </p:cNvSpPr>
            <p:nvPr/>
          </p:nvSpPr>
          <p:spPr bwMode="auto">
            <a:xfrm>
              <a:off x="2599" y="2031"/>
              <a:ext cx="46"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299" name="Line 878"/>
            <p:cNvSpPr>
              <a:spLocks noChangeShapeType="1"/>
            </p:cNvSpPr>
            <p:nvPr/>
          </p:nvSpPr>
          <p:spPr bwMode="auto">
            <a:xfrm>
              <a:off x="2630" y="2031"/>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0" name="Line 879"/>
            <p:cNvSpPr>
              <a:spLocks noChangeShapeType="1"/>
            </p:cNvSpPr>
            <p:nvPr/>
          </p:nvSpPr>
          <p:spPr bwMode="auto">
            <a:xfrm>
              <a:off x="2599" y="2043"/>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1" name="Freeform 880"/>
            <p:cNvSpPr/>
            <p:nvPr/>
          </p:nvSpPr>
          <p:spPr bwMode="auto">
            <a:xfrm>
              <a:off x="2637" y="2070"/>
              <a:ext cx="12" cy="6"/>
            </a:xfrm>
            <a:custGeom>
              <a:avLst/>
              <a:gdLst>
                <a:gd name="T0" fmla="*/ 0 w 12"/>
                <a:gd name="T1" fmla="*/ 6 h 6"/>
                <a:gd name="T2" fmla="*/ 11 w 12"/>
                <a:gd name="T3" fmla="*/ 6 h 6"/>
                <a:gd name="T4" fmla="*/ 12 w 12"/>
                <a:gd name="T5" fmla="*/ 4 h 6"/>
                <a:gd name="T6" fmla="*/ 11 w 12"/>
                <a:gd name="T7" fmla="*/ 0 h 6"/>
                <a:gd name="T8" fmla="*/ 0 w 12"/>
                <a:gd name="T9" fmla="*/ 0 h 6"/>
                <a:gd name="T10" fmla="*/ 0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0" y="6"/>
                  </a:moveTo>
                  <a:lnTo>
                    <a:pt x="11" y="6"/>
                  </a:lnTo>
                  <a:lnTo>
                    <a:pt x="12" y="4"/>
                  </a:lnTo>
                  <a:lnTo>
                    <a:pt x="11" y="0"/>
                  </a:lnTo>
                  <a:lnTo>
                    <a:pt x="0" y="0"/>
                  </a:lnTo>
                  <a:lnTo>
                    <a:pt x="0"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302" name="Freeform 881"/>
            <p:cNvSpPr/>
            <p:nvPr/>
          </p:nvSpPr>
          <p:spPr bwMode="auto">
            <a:xfrm>
              <a:off x="2527" y="2070"/>
              <a:ext cx="12" cy="6"/>
            </a:xfrm>
            <a:custGeom>
              <a:avLst/>
              <a:gdLst>
                <a:gd name="T0" fmla="*/ 12 w 12"/>
                <a:gd name="T1" fmla="*/ 6 h 6"/>
                <a:gd name="T2" fmla="*/ 1 w 12"/>
                <a:gd name="T3" fmla="*/ 6 h 6"/>
                <a:gd name="T4" fmla="*/ 0 w 12"/>
                <a:gd name="T5" fmla="*/ 4 h 6"/>
                <a:gd name="T6" fmla="*/ 1 w 12"/>
                <a:gd name="T7" fmla="*/ 0 h 6"/>
                <a:gd name="T8" fmla="*/ 12 w 12"/>
                <a:gd name="T9" fmla="*/ 0 h 6"/>
                <a:gd name="T10" fmla="*/ 12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12" y="6"/>
                  </a:moveTo>
                  <a:lnTo>
                    <a:pt x="1" y="6"/>
                  </a:lnTo>
                  <a:lnTo>
                    <a:pt x="0" y="4"/>
                  </a:lnTo>
                  <a:lnTo>
                    <a:pt x="1" y="0"/>
                  </a:lnTo>
                  <a:lnTo>
                    <a:pt x="12" y="0"/>
                  </a:lnTo>
                  <a:lnTo>
                    <a:pt x="12"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303" name="Rectangle 882"/>
            <p:cNvSpPr>
              <a:spLocks noChangeArrowheads="1"/>
            </p:cNvSpPr>
            <p:nvPr/>
          </p:nvSpPr>
          <p:spPr bwMode="auto">
            <a:xfrm>
              <a:off x="2571" y="2034"/>
              <a:ext cx="20" cy="2"/>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304" name="Line 883"/>
            <p:cNvSpPr>
              <a:spLocks noChangeShapeType="1"/>
            </p:cNvSpPr>
            <p:nvPr/>
          </p:nvSpPr>
          <p:spPr bwMode="auto">
            <a:xfrm flipV="1">
              <a:off x="2571" y="2024"/>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5" name="Line 884"/>
            <p:cNvSpPr>
              <a:spLocks noChangeShapeType="1"/>
            </p:cNvSpPr>
            <p:nvPr/>
          </p:nvSpPr>
          <p:spPr bwMode="auto">
            <a:xfrm flipV="1">
              <a:off x="2571" y="2065"/>
              <a:ext cx="1" cy="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6" name="Line 885"/>
            <p:cNvSpPr>
              <a:spLocks noChangeShapeType="1"/>
            </p:cNvSpPr>
            <p:nvPr/>
          </p:nvSpPr>
          <p:spPr bwMode="auto">
            <a:xfrm>
              <a:off x="2571" y="204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7" name="Line 886"/>
            <p:cNvSpPr>
              <a:spLocks noChangeShapeType="1"/>
            </p:cNvSpPr>
            <p:nvPr/>
          </p:nvSpPr>
          <p:spPr bwMode="auto">
            <a:xfrm>
              <a:off x="2571" y="203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8" name="Line 887"/>
            <p:cNvSpPr>
              <a:spLocks noChangeShapeType="1"/>
            </p:cNvSpPr>
            <p:nvPr/>
          </p:nvSpPr>
          <p:spPr bwMode="auto">
            <a:xfrm>
              <a:off x="2585" y="2036"/>
              <a:ext cx="3"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09" name="Line 888"/>
            <p:cNvSpPr>
              <a:spLocks noChangeShapeType="1"/>
            </p:cNvSpPr>
            <p:nvPr/>
          </p:nvSpPr>
          <p:spPr bwMode="auto">
            <a:xfrm>
              <a:off x="2605" y="203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10" name="Freeform 889"/>
            <p:cNvSpPr/>
            <p:nvPr/>
          </p:nvSpPr>
          <p:spPr bwMode="auto">
            <a:xfrm>
              <a:off x="2634" y="1898"/>
              <a:ext cx="16" cy="119"/>
            </a:xfrm>
            <a:custGeom>
              <a:avLst/>
              <a:gdLst>
                <a:gd name="T0" fmla="*/ 0 w 16"/>
                <a:gd name="T1" fmla="*/ 119 h 119"/>
                <a:gd name="T2" fmla="*/ 12 w 16"/>
                <a:gd name="T3" fmla="*/ 104 h 119"/>
                <a:gd name="T4" fmla="*/ 12 w 16"/>
                <a:gd name="T5" fmla="*/ 76 h 119"/>
                <a:gd name="T6" fmla="*/ 16 w 16"/>
                <a:gd name="T7" fmla="*/ 60 h 119"/>
                <a:gd name="T8" fmla="*/ 16 w 16"/>
                <a:gd name="T9" fmla="*/ 0 h 119"/>
                <a:gd name="T10" fmla="*/ 0 w 16"/>
                <a:gd name="T11" fmla="*/ 19 h 119"/>
                <a:gd name="T12" fmla="*/ 0 w 16"/>
                <a:gd name="T13" fmla="*/ 119 h 119"/>
                <a:gd name="T14" fmla="*/ 0 60000 65536"/>
                <a:gd name="T15" fmla="*/ 0 60000 65536"/>
                <a:gd name="T16" fmla="*/ 0 60000 65536"/>
                <a:gd name="T17" fmla="*/ 0 60000 65536"/>
                <a:gd name="T18" fmla="*/ 0 60000 65536"/>
                <a:gd name="T19" fmla="*/ 0 60000 65536"/>
                <a:gd name="T20" fmla="*/ 0 60000 65536"/>
                <a:gd name="T21" fmla="*/ 0 w 16"/>
                <a:gd name="T22" fmla="*/ 0 h 119"/>
                <a:gd name="T23" fmla="*/ 16 w 16"/>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9">
                  <a:moveTo>
                    <a:pt x="0" y="119"/>
                  </a:moveTo>
                  <a:lnTo>
                    <a:pt x="12" y="104"/>
                  </a:lnTo>
                  <a:lnTo>
                    <a:pt x="12" y="76"/>
                  </a:lnTo>
                  <a:lnTo>
                    <a:pt x="16" y="60"/>
                  </a:lnTo>
                  <a:lnTo>
                    <a:pt x="16" y="0"/>
                  </a:lnTo>
                  <a:lnTo>
                    <a:pt x="0" y="19"/>
                  </a:lnTo>
                  <a:lnTo>
                    <a:pt x="0" y="1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1" name="Freeform 890"/>
            <p:cNvSpPr/>
            <p:nvPr/>
          </p:nvSpPr>
          <p:spPr bwMode="auto">
            <a:xfrm>
              <a:off x="2542" y="1898"/>
              <a:ext cx="108" cy="19"/>
            </a:xfrm>
            <a:custGeom>
              <a:avLst/>
              <a:gdLst>
                <a:gd name="T0" fmla="*/ 108 w 108"/>
                <a:gd name="T1" fmla="*/ 0 h 19"/>
                <a:gd name="T2" fmla="*/ 15 w 108"/>
                <a:gd name="T3" fmla="*/ 0 h 19"/>
                <a:gd name="T4" fmla="*/ 0 w 108"/>
                <a:gd name="T5" fmla="*/ 19 h 19"/>
                <a:gd name="T6" fmla="*/ 92 w 108"/>
                <a:gd name="T7" fmla="*/ 19 h 19"/>
                <a:gd name="T8" fmla="*/ 108 w 108"/>
                <a:gd name="T9" fmla="*/ 0 h 19"/>
                <a:gd name="T10" fmla="*/ 0 60000 65536"/>
                <a:gd name="T11" fmla="*/ 0 60000 65536"/>
                <a:gd name="T12" fmla="*/ 0 60000 65536"/>
                <a:gd name="T13" fmla="*/ 0 60000 65536"/>
                <a:gd name="T14" fmla="*/ 0 60000 65536"/>
                <a:gd name="T15" fmla="*/ 0 w 108"/>
                <a:gd name="T16" fmla="*/ 0 h 19"/>
                <a:gd name="T17" fmla="*/ 108 w 108"/>
                <a:gd name="T18" fmla="*/ 19 h 19"/>
              </a:gdLst>
              <a:ahLst/>
              <a:cxnLst>
                <a:cxn ang="T10">
                  <a:pos x="T0" y="T1"/>
                </a:cxn>
                <a:cxn ang="T11">
                  <a:pos x="T2" y="T3"/>
                </a:cxn>
                <a:cxn ang="T12">
                  <a:pos x="T4" y="T5"/>
                </a:cxn>
                <a:cxn ang="T13">
                  <a:pos x="T6" y="T7"/>
                </a:cxn>
                <a:cxn ang="T14">
                  <a:pos x="T8" y="T9"/>
                </a:cxn>
              </a:cxnLst>
              <a:rect l="T15" t="T16" r="T17" b="T18"/>
              <a:pathLst>
                <a:path w="108" h="19">
                  <a:moveTo>
                    <a:pt x="108" y="0"/>
                  </a:moveTo>
                  <a:lnTo>
                    <a:pt x="15" y="0"/>
                  </a:lnTo>
                  <a:lnTo>
                    <a:pt x="0" y="19"/>
                  </a:lnTo>
                  <a:lnTo>
                    <a:pt x="92" y="19"/>
                  </a:lnTo>
                  <a:lnTo>
                    <a:pt x="1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2" name="Rectangle 891"/>
            <p:cNvSpPr>
              <a:spLocks noChangeArrowheads="1"/>
            </p:cNvSpPr>
            <p:nvPr/>
          </p:nvSpPr>
          <p:spPr bwMode="auto">
            <a:xfrm>
              <a:off x="2542" y="1917"/>
              <a:ext cx="92" cy="98"/>
            </a:xfrm>
            <a:prstGeom prst="rect">
              <a:avLst/>
            </a:prstGeom>
            <a:solidFill>
              <a:srgbClr val="C0C0C0"/>
            </a:solidFill>
            <a:ln w="1588">
              <a:solidFill>
                <a:srgbClr val="000000"/>
              </a:solidFill>
              <a:miter lim="800000"/>
            </a:ln>
          </p:spPr>
          <p:txBody>
            <a:bodyPr/>
            <a:lstStyle/>
            <a:p>
              <a:endParaRPr lang="zh-CN" altLang="en-US" b="1"/>
            </a:p>
          </p:txBody>
        </p:sp>
        <p:sp>
          <p:nvSpPr>
            <p:cNvPr id="74313" name="Rectangle 892"/>
            <p:cNvSpPr>
              <a:spLocks noChangeArrowheads="1"/>
            </p:cNvSpPr>
            <p:nvPr/>
          </p:nvSpPr>
          <p:spPr bwMode="auto">
            <a:xfrm>
              <a:off x="2625" y="2003"/>
              <a:ext cx="5" cy="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314" name="Freeform 893"/>
            <p:cNvSpPr>
              <a:spLocks noEditPoints="1"/>
            </p:cNvSpPr>
            <p:nvPr/>
          </p:nvSpPr>
          <p:spPr bwMode="auto">
            <a:xfrm>
              <a:off x="2555" y="1933"/>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5" name="Freeform 894"/>
            <p:cNvSpPr>
              <a:spLocks noEditPoints="1"/>
            </p:cNvSpPr>
            <p:nvPr/>
          </p:nvSpPr>
          <p:spPr bwMode="auto">
            <a:xfrm>
              <a:off x="2555" y="1933"/>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6 h 58"/>
                <a:gd name="T16" fmla="*/ 0 w 63"/>
                <a:gd name="T17" fmla="*/ 56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6"/>
                  </a:lnTo>
                  <a:lnTo>
                    <a:pt x="0" y="56"/>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6" name="Freeform 895"/>
            <p:cNvSpPr>
              <a:spLocks noEditPoints="1"/>
            </p:cNvSpPr>
            <p:nvPr/>
          </p:nvSpPr>
          <p:spPr bwMode="auto">
            <a:xfrm>
              <a:off x="2555" y="1933"/>
              <a:ext cx="61" cy="56"/>
            </a:xfrm>
            <a:custGeom>
              <a:avLst/>
              <a:gdLst>
                <a:gd name="T0" fmla="*/ 0 w 61"/>
                <a:gd name="T1" fmla="*/ 0 h 56"/>
                <a:gd name="T2" fmla="*/ 61 w 61"/>
                <a:gd name="T3" fmla="*/ 0 h 56"/>
                <a:gd name="T4" fmla="*/ 61 w 61"/>
                <a:gd name="T5" fmla="*/ 56 h 56"/>
                <a:gd name="T6" fmla="*/ 0 w 61"/>
                <a:gd name="T7" fmla="*/ 56 h 56"/>
                <a:gd name="T8" fmla="*/ 0 w 61"/>
                <a:gd name="T9" fmla="*/ 0 h 56"/>
                <a:gd name="T10" fmla="*/ 0 w 61"/>
                <a:gd name="T11" fmla="*/ 0 h 56"/>
                <a:gd name="T12" fmla="*/ 58 w 61"/>
                <a:gd name="T13" fmla="*/ 0 h 56"/>
                <a:gd name="T14" fmla="*/ 58 w 61"/>
                <a:gd name="T15" fmla="*/ 53 h 56"/>
                <a:gd name="T16" fmla="*/ 0 w 61"/>
                <a:gd name="T17" fmla="*/ 53 h 56"/>
                <a:gd name="T18" fmla="*/ 0 w 61"/>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6"/>
                <a:gd name="T32" fmla="*/ 61 w 61"/>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6">
                  <a:moveTo>
                    <a:pt x="0" y="0"/>
                  </a:moveTo>
                  <a:lnTo>
                    <a:pt x="61" y="0"/>
                  </a:lnTo>
                  <a:lnTo>
                    <a:pt x="61" y="56"/>
                  </a:lnTo>
                  <a:lnTo>
                    <a:pt x="0" y="56"/>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7" name="Freeform 896"/>
            <p:cNvSpPr>
              <a:spLocks noEditPoints="1"/>
            </p:cNvSpPr>
            <p:nvPr/>
          </p:nvSpPr>
          <p:spPr bwMode="auto">
            <a:xfrm>
              <a:off x="2555" y="1933"/>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1 h 53"/>
                <a:gd name="T16" fmla="*/ 0 w 58"/>
                <a:gd name="T17" fmla="*/ 51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1"/>
                  </a:lnTo>
                  <a:lnTo>
                    <a:pt x="0" y="51"/>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8" name="Freeform 897"/>
            <p:cNvSpPr>
              <a:spLocks noEditPoints="1"/>
            </p:cNvSpPr>
            <p:nvPr/>
          </p:nvSpPr>
          <p:spPr bwMode="auto">
            <a:xfrm>
              <a:off x="2555" y="1933"/>
              <a:ext cx="55" cy="51"/>
            </a:xfrm>
            <a:custGeom>
              <a:avLst/>
              <a:gdLst>
                <a:gd name="T0" fmla="*/ 0 w 55"/>
                <a:gd name="T1" fmla="*/ 0 h 51"/>
                <a:gd name="T2" fmla="*/ 55 w 55"/>
                <a:gd name="T3" fmla="*/ 0 h 51"/>
                <a:gd name="T4" fmla="*/ 55 w 55"/>
                <a:gd name="T5" fmla="*/ 51 h 51"/>
                <a:gd name="T6" fmla="*/ 0 w 55"/>
                <a:gd name="T7" fmla="*/ 51 h 51"/>
                <a:gd name="T8" fmla="*/ 0 w 55"/>
                <a:gd name="T9" fmla="*/ 0 h 51"/>
                <a:gd name="T10" fmla="*/ 0 w 55"/>
                <a:gd name="T11" fmla="*/ 0 h 51"/>
                <a:gd name="T12" fmla="*/ 53 w 55"/>
                <a:gd name="T13" fmla="*/ 0 h 51"/>
                <a:gd name="T14" fmla="*/ 53 w 55"/>
                <a:gd name="T15" fmla="*/ 48 h 51"/>
                <a:gd name="T16" fmla="*/ 0 w 55"/>
                <a:gd name="T17" fmla="*/ 48 h 51"/>
                <a:gd name="T18" fmla="*/ 0 w 5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1"/>
                <a:gd name="T32" fmla="*/ 55 w 5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1">
                  <a:moveTo>
                    <a:pt x="0" y="0"/>
                  </a:moveTo>
                  <a:lnTo>
                    <a:pt x="55" y="0"/>
                  </a:lnTo>
                  <a:lnTo>
                    <a:pt x="55" y="51"/>
                  </a:lnTo>
                  <a:lnTo>
                    <a:pt x="0" y="51"/>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19" name="Freeform 898"/>
            <p:cNvSpPr>
              <a:spLocks noEditPoints="1"/>
            </p:cNvSpPr>
            <p:nvPr/>
          </p:nvSpPr>
          <p:spPr bwMode="auto">
            <a:xfrm>
              <a:off x="2555" y="1933"/>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6 h 48"/>
                <a:gd name="T16" fmla="*/ 0 w 53"/>
                <a:gd name="T17" fmla="*/ 46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6"/>
                  </a:lnTo>
                  <a:lnTo>
                    <a:pt x="0" y="46"/>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0" name="Freeform 899"/>
            <p:cNvSpPr>
              <a:spLocks noEditPoints="1"/>
            </p:cNvSpPr>
            <p:nvPr/>
          </p:nvSpPr>
          <p:spPr bwMode="auto">
            <a:xfrm>
              <a:off x="2555" y="1933"/>
              <a:ext cx="50" cy="46"/>
            </a:xfrm>
            <a:custGeom>
              <a:avLst/>
              <a:gdLst>
                <a:gd name="T0" fmla="*/ 0 w 50"/>
                <a:gd name="T1" fmla="*/ 0 h 46"/>
                <a:gd name="T2" fmla="*/ 50 w 50"/>
                <a:gd name="T3" fmla="*/ 0 h 46"/>
                <a:gd name="T4" fmla="*/ 50 w 50"/>
                <a:gd name="T5" fmla="*/ 46 h 46"/>
                <a:gd name="T6" fmla="*/ 0 w 50"/>
                <a:gd name="T7" fmla="*/ 46 h 46"/>
                <a:gd name="T8" fmla="*/ 0 w 50"/>
                <a:gd name="T9" fmla="*/ 0 h 46"/>
                <a:gd name="T10" fmla="*/ 0 w 50"/>
                <a:gd name="T11" fmla="*/ 0 h 46"/>
                <a:gd name="T12" fmla="*/ 48 w 50"/>
                <a:gd name="T13" fmla="*/ 0 h 46"/>
                <a:gd name="T14" fmla="*/ 48 w 50"/>
                <a:gd name="T15" fmla="*/ 44 h 46"/>
                <a:gd name="T16" fmla="*/ 0 w 50"/>
                <a:gd name="T17" fmla="*/ 44 h 46"/>
                <a:gd name="T18" fmla="*/ 0 w 50"/>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6"/>
                <a:gd name="T32" fmla="*/ 50 w 50"/>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6">
                  <a:moveTo>
                    <a:pt x="0" y="0"/>
                  </a:moveTo>
                  <a:lnTo>
                    <a:pt x="50" y="0"/>
                  </a:lnTo>
                  <a:lnTo>
                    <a:pt x="50" y="46"/>
                  </a:lnTo>
                  <a:lnTo>
                    <a:pt x="0" y="46"/>
                  </a:lnTo>
                  <a:lnTo>
                    <a:pt x="0" y="0"/>
                  </a:lnTo>
                  <a:close/>
                  <a:moveTo>
                    <a:pt x="0" y="0"/>
                  </a:moveTo>
                  <a:lnTo>
                    <a:pt x="48" y="0"/>
                  </a:lnTo>
                  <a:lnTo>
                    <a:pt x="48" y="44"/>
                  </a:lnTo>
                  <a:lnTo>
                    <a:pt x="0" y="44"/>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1" name="Freeform 900"/>
            <p:cNvSpPr>
              <a:spLocks noEditPoints="1"/>
            </p:cNvSpPr>
            <p:nvPr/>
          </p:nvSpPr>
          <p:spPr bwMode="auto">
            <a:xfrm>
              <a:off x="2555" y="1933"/>
              <a:ext cx="48" cy="44"/>
            </a:xfrm>
            <a:custGeom>
              <a:avLst/>
              <a:gdLst>
                <a:gd name="T0" fmla="*/ 0 w 48"/>
                <a:gd name="T1" fmla="*/ 0 h 44"/>
                <a:gd name="T2" fmla="*/ 48 w 48"/>
                <a:gd name="T3" fmla="*/ 0 h 44"/>
                <a:gd name="T4" fmla="*/ 48 w 48"/>
                <a:gd name="T5" fmla="*/ 44 h 44"/>
                <a:gd name="T6" fmla="*/ 0 w 48"/>
                <a:gd name="T7" fmla="*/ 44 h 44"/>
                <a:gd name="T8" fmla="*/ 0 w 48"/>
                <a:gd name="T9" fmla="*/ 0 h 44"/>
                <a:gd name="T10" fmla="*/ 0 w 48"/>
                <a:gd name="T11" fmla="*/ 0 h 44"/>
                <a:gd name="T12" fmla="*/ 45 w 48"/>
                <a:gd name="T13" fmla="*/ 0 h 44"/>
                <a:gd name="T14" fmla="*/ 45 w 48"/>
                <a:gd name="T15" fmla="*/ 41 h 44"/>
                <a:gd name="T16" fmla="*/ 0 w 48"/>
                <a:gd name="T17" fmla="*/ 41 h 44"/>
                <a:gd name="T18" fmla="*/ 0 w 48"/>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4"/>
                <a:gd name="T32" fmla="*/ 48 w 4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4">
                  <a:moveTo>
                    <a:pt x="0" y="0"/>
                  </a:moveTo>
                  <a:lnTo>
                    <a:pt x="48" y="0"/>
                  </a:lnTo>
                  <a:lnTo>
                    <a:pt x="48" y="44"/>
                  </a:lnTo>
                  <a:lnTo>
                    <a:pt x="0" y="44"/>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2" name="Freeform 901"/>
            <p:cNvSpPr>
              <a:spLocks noEditPoints="1"/>
            </p:cNvSpPr>
            <p:nvPr/>
          </p:nvSpPr>
          <p:spPr bwMode="auto">
            <a:xfrm>
              <a:off x="2555" y="1933"/>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9 h 41"/>
                <a:gd name="T16" fmla="*/ 0 w 45"/>
                <a:gd name="T17" fmla="*/ 39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9"/>
                  </a:lnTo>
                  <a:lnTo>
                    <a:pt x="0" y="39"/>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3" name="Freeform 902"/>
            <p:cNvSpPr>
              <a:spLocks noEditPoints="1"/>
            </p:cNvSpPr>
            <p:nvPr/>
          </p:nvSpPr>
          <p:spPr bwMode="auto">
            <a:xfrm>
              <a:off x="2555" y="1933"/>
              <a:ext cx="42" cy="39"/>
            </a:xfrm>
            <a:custGeom>
              <a:avLst/>
              <a:gdLst>
                <a:gd name="T0" fmla="*/ 0 w 42"/>
                <a:gd name="T1" fmla="*/ 0 h 39"/>
                <a:gd name="T2" fmla="*/ 42 w 42"/>
                <a:gd name="T3" fmla="*/ 0 h 39"/>
                <a:gd name="T4" fmla="*/ 42 w 42"/>
                <a:gd name="T5" fmla="*/ 39 h 39"/>
                <a:gd name="T6" fmla="*/ 0 w 42"/>
                <a:gd name="T7" fmla="*/ 39 h 39"/>
                <a:gd name="T8" fmla="*/ 0 w 42"/>
                <a:gd name="T9" fmla="*/ 0 h 39"/>
                <a:gd name="T10" fmla="*/ 0 w 42"/>
                <a:gd name="T11" fmla="*/ 0 h 39"/>
                <a:gd name="T12" fmla="*/ 40 w 42"/>
                <a:gd name="T13" fmla="*/ 0 h 39"/>
                <a:gd name="T14" fmla="*/ 40 w 42"/>
                <a:gd name="T15" fmla="*/ 36 h 39"/>
                <a:gd name="T16" fmla="*/ 0 w 42"/>
                <a:gd name="T17" fmla="*/ 36 h 39"/>
                <a:gd name="T18" fmla="*/ 0 w 42"/>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9"/>
                <a:gd name="T32" fmla="*/ 42 w 42"/>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9">
                  <a:moveTo>
                    <a:pt x="0" y="0"/>
                  </a:moveTo>
                  <a:lnTo>
                    <a:pt x="42" y="0"/>
                  </a:lnTo>
                  <a:lnTo>
                    <a:pt x="42" y="39"/>
                  </a:lnTo>
                  <a:lnTo>
                    <a:pt x="0" y="39"/>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4" name="Freeform 903"/>
            <p:cNvSpPr>
              <a:spLocks noEditPoints="1"/>
            </p:cNvSpPr>
            <p:nvPr/>
          </p:nvSpPr>
          <p:spPr bwMode="auto">
            <a:xfrm>
              <a:off x="2555" y="1933"/>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4 h 36"/>
                <a:gd name="T16" fmla="*/ 0 w 40"/>
                <a:gd name="T17" fmla="*/ 34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4"/>
                  </a:lnTo>
                  <a:lnTo>
                    <a:pt x="0" y="34"/>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5" name="Freeform 904"/>
            <p:cNvSpPr>
              <a:spLocks noEditPoints="1"/>
            </p:cNvSpPr>
            <p:nvPr/>
          </p:nvSpPr>
          <p:spPr bwMode="auto">
            <a:xfrm>
              <a:off x="2555" y="1933"/>
              <a:ext cx="37" cy="34"/>
            </a:xfrm>
            <a:custGeom>
              <a:avLst/>
              <a:gdLst>
                <a:gd name="T0" fmla="*/ 0 w 37"/>
                <a:gd name="T1" fmla="*/ 0 h 34"/>
                <a:gd name="T2" fmla="*/ 37 w 37"/>
                <a:gd name="T3" fmla="*/ 0 h 34"/>
                <a:gd name="T4" fmla="*/ 37 w 37"/>
                <a:gd name="T5" fmla="*/ 34 h 34"/>
                <a:gd name="T6" fmla="*/ 0 w 37"/>
                <a:gd name="T7" fmla="*/ 34 h 34"/>
                <a:gd name="T8" fmla="*/ 0 w 37"/>
                <a:gd name="T9" fmla="*/ 0 h 34"/>
                <a:gd name="T10" fmla="*/ 0 w 37"/>
                <a:gd name="T11" fmla="*/ 0 h 34"/>
                <a:gd name="T12" fmla="*/ 34 w 37"/>
                <a:gd name="T13" fmla="*/ 0 h 34"/>
                <a:gd name="T14" fmla="*/ 34 w 37"/>
                <a:gd name="T15" fmla="*/ 32 h 34"/>
                <a:gd name="T16" fmla="*/ 0 w 37"/>
                <a:gd name="T17" fmla="*/ 32 h 34"/>
                <a:gd name="T18" fmla="*/ 0 w 37"/>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4"/>
                <a:gd name="T32" fmla="*/ 37 w 3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4">
                  <a:moveTo>
                    <a:pt x="0" y="0"/>
                  </a:moveTo>
                  <a:lnTo>
                    <a:pt x="37" y="0"/>
                  </a:lnTo>
                  <a:lnTo>
                    <a:pt x="37" y="34"/>
                  </a:lnTo>
                  <a:lnTo>
                    <a:pt x="0" y="34"/>
                  </a:lnTo>
                  <a:lnTo>
                    <a:pt x="0" y="0"/>
                  </a:lnTo>
                  <a:close/>
                  <a:moveTo>
                    <a:pt x="0" y="0"/>
                  </a:moveTo>
                  <a:lnTo>
                    <a:pt x="34" y="0"/>
                  </a:lnTo>
                  <a:lnTo>
                    <a:pt x="34" y="32"/>
                  </a:lnTo>
                  <a:lnTo>
                    <a:pt x="0" y="32"/>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6" name="Freeform 905"/>
            <p:cNvSpPr>
              <a:spLocks noEditPoints="1"/>
            </p:cNvSpPr>
            <p:nvPr/>
          </p:nvSpPr>
          <p:spPr bwMode="auto">
            <a:xfrm>
              <a:off x="2555" y="1933"/>
              <a:ext cx="34" cy="32"/>
            </a:xfrm>
            <a:custGeom>
              <a:avLst/>
              <a:gdLst>
                <a:gd name="T0" fmla="*/ 0 w 34"/>
                <a:gd name="T1" fmla="*/ 0 h 32"/>
                <a:gd name="T2" fmla="*/ 34 w 34"/>
                <a:gd name="T3" fmla="*/ 0 h 32"/>
                <a:gd name="T4" fmla="*/ 34 w 34"/>
                <a:gd name="T5" fmla="*/ 32 h 32"/>
                <a:gd name="T6" fmla="*/ 0 w 34"/>
                <a:gd name="T7" fmla="*/ 32 h 32"/>
                <a:gd name="T8" fmla="*/ 0 w 34"/>
                <a:gd name="T9" fmla="*/ 0 h 32"/>
                <a:gd name="T10" fmla="*/ 0 w 34"/>
                <a:gd name="T11" fmla="*/ 0 h 32"/>
                <a:gd name="T12" fmla="*/ 32 w 34"/>
                <a:gd name="T13" fmla="*/ 0 h 32"/>
                <a:gd name="T14" fmla="*/ 32 w 34"/>
                <a:gd name="T15" fmla="*/ 29 h 32"/>
                <a:gd name="T16" fmla="*/ 0 w 34"/>
                <a:gd name="T17" fmla="*/ 29 h 32"/>
                <a:gd name="T18" fmla="*/ 0 w 3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2"/>
                <a:gd name="T32" fmla="*/ 34 w 34"/>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2">
                  <a:moveTo>
                    <a:pt x="0" y="0"/>
                  </a:moveTo>
                  <a:lnTo>
                    <a:pt x="34" y="0"/>
                  </a:lnTo>
                  <a:lnTo>
                    <a:pt x="34" y="32"/>
                  </a:lnTo>
                  <a:lnTo>
                    <a:pt x="0" y="32"/>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7" name="Freeform 906"/>
            <p:cNvSpPr>
              <a:spLocks noEditPoints="1"/>
            </p:cNvSpPr>
            <p:nvPr/>
          </p:nvSpPr>
          <p:spPr bwMode="auto">
            <a:xfrm>
              <a:off x="2555" y="1933"/>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7 h 29"/>
                <a:gd name="T16" fmla="*/ 0 w 32"/>
                <a:gd name="T17" fmla="*/ 27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7"/>
                  </a:lnTo>
                  <a:lnTo>
                    <a:pt x="0" y="27"/>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8" name="Freeform 907"/>
            <p:cNvSpPr>
              <a:spLocks noEditPoints="1"/>
            </p:cNvSpPr>
            <p:nvPr/>
          </p:nvSpPr>
          <p:spPr bwMode="auto">
            <a:xfrm>
              <a:off x="2555" y="1933"/>
              <a:ext cx="29" cy="27"/>
            </a:xfrm>
            <a:custGeom>
              <a:avLst/>
              <a:gdLst>
                <a:gd name="T0" fmla="*/ 0 w 29"/>
                <a:gd name="T1" fmla="*/ 0 h 27"/>
                <a:gd name="T2" fmla="*/ 29 w 29"/>
                <a:gd name="T3" fmla="*/ 0 h 27"/>
                <a:gd name="T4" fmla="*/ 29 w 29"/>
                <a:gd name="T5" fmla="*/ 27 h 27"/>
                <a:gd name="T6" fmla="*/ 0 w 29"/>
                <a:gd name="T7" fmla="*/ 27 h 27"/>
                <a:gd name="T8" fmla="*/ 0 w 29"/>
                <a:gd name="T9" fmla="*/ 0 h 27"/>
                <a:gd name="T10" fmla="*/ 0 w 29"/>
                <a:gd name="T11" fmla="*/ 0 h 27"/>
                <a:gd name="T12" fmla="*/ 26 w 29"/>
                <a:gd name="T13" fmla="*/ 0 h 27"/>
                <a:gd name="T14" fmla="*/ 26 w 29"/>
                <a:gd name="T15" fmla="*/ 24 h 27"/>
                <a:gd name="T16" fmla="*/ 0 w 29"/>
                <a:gd name="T17" fmla="*/ 24 h 27"/>
                <a:gd name="T18" fmla="*/ 0 w 2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7"/>
                <a:gd name="T32" fmla="*/ 29 w 2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7">
                  <a:moveTo>
                    <a:pt x="0" y="0"/>
                  </a:moveTo>
                  <a:lnTo>
                    <a:pt x="29" y="0"/>
                  </a:lnTo>
                  <a:lnTo>
                    <a:pt x="29" y="27"/>
                  </a:lnTo>
                  <a:lnTo>
                    <a:pt x="0" y="27"/>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29" name="Freeform 908"/>
            <p:cNvSpPr>
              <a:spLocks noEditPoints="1"/>
            </p:cNvSpPr>
            <p:nvPr/>
          </p:nvSpPr>
          <p:spPr bwMode="auto">
            <a:xfrm>
              <a:off x="2555" y="1933"/>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2 h 24"/>
                <a:gd name="T16" fmla="*/ 0 w 26"/>
                <a:gd name="T17" fmla="*/ 22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2"/>
                  </a:lnTo>
                  <a:lnTo>
                    <a:pt x="0" y="2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0" name="Freeform 909"/>
            <p:cNvSpPr>
              <a:spLocks noEditPoints="1"/>
            </p:cNvSpPr>
            <p:nvPr/>
          </p:nvSpPr>
          <p:spPr bwMode="auto">
            <a:xfrm>
              <a:off x="2555" y="1933"/>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0 w 24"/>
                <a:gd name="T11" fmla="*/ 0 h 22"/>
                <a:gd name="T12" fmla="*/ 21 w 24"/>
                <a:gd name="T13" fmla="*/ 0 h 22"/>
                <a:gd name="T14" fmla="*/ 21 w 24"/>
                <a:gd name="T15" fmla="*/ 19 h 22"/>
                <a:gd name="T16" fmla="*/ 0 w 24"/>
                <a:gd name="T17" fmla="*/ 19 h 22"/>
                <a:gd name="T18" fmla="*/ 0 w 24"/>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1" name="Freeform 910"/>
            <p:cNvSpPr>
              <a:spLocks noEditPoints="1"/>
            </p:cNvSpPr>
            <p:nvPr/>
          </p:nvSpPr>
          <p:spPr bwMode="auto">
            <a:xfrm>
              <a:off x="2555" y="1933"/>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2" name="Freeform 911"/>
            <p:cNvSpPr>
              <a:spLocks noEditPoints="1"/>
            </p:cNvSpPr>
            <p:nvPr/>
          </p:nvSpPr>
          <p:spPr bwMode="auto">
            <a:xfrm>
              <a:off x="2555" y="1933"/>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5 h 17"/>
                <a:gd name="T16" fmla="*/ 0 w 18"/>
                <a:gd name="T17" fmla="*/ 15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5"/>
                  </a:lnTo>
                  <a:lnTo>
                    <a:pt x="0" y="1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3" name="Freeform 912"/>
            <p:cNvSpPr>
              <a:spLocks noEditPoints="1"/>
            </p:cNvSpPr>
            <p:nvPr/>
          </p:nvSpPr>
          <p:spPr bwMode="auto">
            <a:xfrm>
              <a:off x="2555" y="1933"/>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0 w 16"/>
                <a:gd name="T11" fmla="*/ 0 h 15"/>
                <a:gd name="T12" fmla="*/ 13 w 16"/>
                <a:gd name="T13" fmla="*/ 0 h 15"/>
                <a:gd name="T14" fmla="*/ 13 w 16"/>
                <a:gd name="T15" fmla="*/ 12 h 15"/>
                <a:gd name="T16" fmla="*/ 0 w 16"/>
                <a:gd name="T17" fmla="*/ 12 h 15"/>
                <a:gd name="T18" fmla="*/ 0 w 16"/>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4" name="Freeform 913"/>
            <p:cNvSpPr>
              <a:spLocks noEditPoints="1"/>
            </p:cNvSpPr>
            <p:nvPr/>
          </p:nvSpPr>
          <p:spPr bwMode="auto">
            <a:xfrm>
              <a:off x="2555" y="1933"/>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10 h 12"/>
                <a:gd name="T16" fmla="*/ 0 w 13"/>
                <a:gd name="T17" fmla="*/ 10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5" name="Freeform 914"/>
            <p:cNvSpPr>
              <a:spLocks noEditPoints="1"/>
            </p:cNvSpPr>
            <p:nvPr/>
          </p:nvSpPr>
          <p:spPr bwMode="auto">
            <a:xfrm>
              <a:off x="2555" y="1933"/>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7 h 10"/>
                <a:gd name="T16" fmla="*/ 0 w 10"/>
                <a:gd name="T17" fmla="*/ 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6" name="Freeform 915"/>
            <p:cNvSpPr>
              <a:spLocks noEditPoints="1"/>
            </p:cNvSpPr>
            <p:nvPr/>
          </p:nvSpPr>
          <p:spPr bwMode="auto">
            <a:xfrm>
              <a:off x="2555" y="1933"/>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7" name="Freeform 916"/>
            <p:cNvSpPr>
              <a:spLocks noEditPoints="1"/>
            </p:cNvSpPr>
            <p:nvPr/>
          </p:nvSpPr>
          <p:spPr bwMode="auto">
            <a:xfrm>
              <a:off x="2555" y="193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8" name="Freeform 917"/>
            <p:cNvSpPr>
              <a:spLocks noEditPoints="1"/>
            </p:cNvSpPr>
            <p:nvPr/>
          </p:nvSpPr>
          <p:spPr bwMode="auto">
            <a:xfrm>
              <a:off x="2555" y="1933"/>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0 w 2"/>
                <a:gd name="T11" fmla="*/ 0 h 3"/>
                <a:gd name="T12" fmla="*/ 0 w 2"/>
                <a:gd name="T13" fmla="*/ 0 h 3"/>
                <a:gd name="T14" fmla="*/ 0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39" name="Rectangle 918"/>
            <p:cNvSpPr>
              <a:spLocks noChangeArrowheads="1"/>
            </p:cNvSpPr>
            <p:nvPr/>
          </p:nvSpPr>
          <p:spPr bwMode="auto">
            <a:xfrm>
              <a:off x="2555" y="1933"/>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340" name="Freeform 919"/>
            <p:cNvSpPr>
              <a:spLocks noEditPoints="1"/>
            </p:cNvSpPr>
            <p:nvPr/>
          </p:nvSpPr>
          <p:spPr bwMode="auto">
            <a:xfrm>
              <a:off x="2555" y="1933"/>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1" name="Freeform 920"/>
            <p:cNvSpPr>
              <a:spLocks noEditPoints="1"/>
            </p:cNvSpPr>
            <p:nvPr/>
          </p:nvSpPr>
          <p:spPr bwMode="auto">
            <a:xfrm>
              <a:off x="2555" y="1933"/>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6 h 58"/>
                <a:gd name="T16" fmla="*/ 0 w 63"/>
                <a:gd name="T17" fmla="*/ 56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6"/>
                  </a:lnTo>
                  <a:lnTo>
                    <a:pt x="0" y="56"/>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2" name="Freeform 921"/>
            <p:cNvSpPr>
              <a:spLocks noEditPoints="1"/>
            </p:cNvSpPr>
            <p:nvPr/>
          </p:nvSpPr>
          <p:spPr bwMode="auto">
            <a:xfrm>
              <a:off x="2555" y="1933"/>
              <a:ext cx="61" cy="56"/>
            </a:xfrm>
            <a:custGeom>
              <a:avLst/>
              <a:gdLst>
                <a:gd name="T0" fmla="*/ 0 w 61"/>
                <a:gd name="T1" fmla="*/ 0 h 56"/>
                <a:gd name="T2" fmla="*/ 61 w 61"/>
                <a:gd name="T3" fmla="*/ 0 h 56"/>
                <a:gd name="T4" fmla="*/ 61 w 61"/>
                <a:gd name="T5" fmla="*/ 56 h 56"/>
                <a:gd name="T6" fmla="*/ 0 w 61"/>
                <a:gd name="T7" fmla="*/ 56 h 56"/>
                <a:gd name="T8" fmla="*/ 0 w 61"/>
                <a:gd name="T9" fmla="*/ 0 h 56"/>
                <a:gd name="T10" fmla="*/ 0 w 61"/>
                <a:gd name="T11" fmla="*/ 0 h 56"/>
                <a:gd name="T12" fmla="*/ 58 w 61"/>
                <a:gd name="T13" fmla="*/ 0 h 56"/>
                <a:gd name="T14" fmla="*/ 58 w 61"/>
                <a:gd name="T15" fmla="*/ 53 h 56"/>
                <a:gd name="T16" fmla="*/ 0 w 61"/>
                <a:gd name="T17" fmla="*/ 53 h 56"/>
                <a:gd name="T18" fmla="*/ 0 w 61"/>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6"/>
                <a:gd name="T32" fmla="*/ 61 w 61"/>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6">
                  <a:moveTo>
                    <a:pt x="0" y="0"/>
                  </a:moveTo>
                  <a:lnTo>
                    <a:pt x="61" y="0"/>
                  </a:lnTo>
                  <a:lnTo>
                    <a:pt x="61" y="56"/>
                  </a:lnTo>
                  <a:lnTo>
                    <a:pt x="0" y="56"/>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3" name="Freeform 922"/>
            <p:cNvSpPr>
              <a:spLocks noEditPoints="1"/>
            </p:cNvSpPr>
            <p:nvPr/>
          </p:nvSpPr>
          <p:spPr bwMode="auto">
            <a:xfrm>
              <a:off x="2555" y="1933"/>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1 h 53"/>
                <a:gd name="T16" fmla="*/ 0 w 58"/>
                <a:gd name="T17" fmla="*/ 51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1"/>
                  </a:lnTo>
                  <a:lnTo>
                    <a:pt x="0" y="51"/>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4" name="Freeform 923"/>
            <p:cNvSpPr>
              <a:spLocks noEditPoints="1"/>
            </p:cNvSpPr>
            <p:nvPr/>
          </p:nvSpPr>
          <p:spPr bwMode="auto">
            <a:xfrm>
              <a:off x="2555" y="1933"/>
              <a:ext cx="55" cy="51"/>
            </a:xfrm>
            <a:custGeom>
              <a:avLst/>
              <a:gdLst>
                <a:gd name="T0" fmla="*/ 0 w 55"/>
                <a:gd name="T1" fmla="*/ 0 h 51"/>
                <a:gd name="T2" fmla="*/ 55 w 55"/>
                <a:gd name="T3" fmla="*/ 0 h 51"/>
                <a:gd name="T4" fmla="*/ 55 w 55"/>
                <a:gd name="T5" fmla="*/ 51 h 51"/>
                <a:gd name="T6" fmla="*/ 0 w 55"/>
                <a:gd name="T7" fmla="*/ 51 h 51"/>
                <a:gd name="T8" fmla="*/ 0 w 55"/>
                <a:gd name="T9" fmla="*/ 0 h 51"/>
                <a:gd name="T10" fmla="*/ 0 w 55"/>
                <a:gd name="T11" fmla="*/ 0 h 51"/>
                <a:gd name="T12" fmla="*/ 53 w 55"/>
                <a:gd name="T13" fmla="*/ 0 h 51"/>
                <a:gd name="T14" fmla="*/ 53 w 55"/>
                <a:gd name="T15" fmla="*/ 48 h 51"/>
                <a:gd name="T16" fmla="*/ 0 w 55"/>
                <a:gd name="T17" fmla="*/ 48 h 51"/>
                <a:gd name="T18" fmla="*/ 0 w 5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1"/>
                <a:gd name="T32" fmla="*/ 55 w 5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1">
                  <a:moveTo>
                    <a:pt x="0" y="0"/>
                  </a:moveTo>
                  <a:lnTo>
                    <a:pt x="55" y="0"/>
                  </a:lnTo>
                  <a:lnTo>
                    <a:pt x="55" y="51"/>
                  </a:lnTo>
                  <a:lnTo>
                    <a:pt x="0" y="51"/>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5" name="Freeform 924"/>
            <p:cNvSpPr>
              <a:spLocks noEditPoints="1"/>
            </p:cNvSpPr>
            <p:nvPr/>
          </p:nvSpPr>
          <p:spPr bwMode="auto">
            <a:xfrm>
              <a:off x="2555" y="1933"/>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6 h 48"/>
                <a:gd name="T16" fmla="*/ 0 w 53"/>
                <a:gd name="T17" fmla="*/ 46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6"/>
                  </a:lnTo>
                  <a:lnTo>
                    <a:pt x="0" y="46"/>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6" name="Freeform 925"/>
            <p:cNvSpPr>
              <a:spLocks noEditPoints="1"/>
            </p:cNvSpPr>
            <p:nvPr/>
          </p:nvSpPr>
          <p:spPr bwMode="auto">
            <a:xfrm>
              <a:off x="2555" y="1933"/>
              <a:ext cx="50" cy="46"/>
            </a:xfrm>
            <a:custGeom>
              <a:avLst/>
              <a:gdLst>
                <a:gd name="T0" fmla="*/ 0 w 50"/>
                <a:gd name="T1" fmla="*/ 0 h 46"/>
                <a:gd name="T2" fmla="*/ 50 w 50"/>
                <a:gd name="T3" fmla="*/ 0 h 46"/>
                <a:gd name="T4" fmla="*/ 50 w 50"/>
                <a:gd name="T5" fmla="*/ 46 h 46"/>
                <a:gd name="T6" fmla="*/ 0 w 50"/>
                <a:gd name="T7" fmla="*/ 46 h 46"/>
                <a:gd name="T8" fmla="*/ 0 w 50"/>
                <a:gd name="T9" fmla="*/ 0 h 46"/>
                <a:gd name="T10" fmla="*/ 0 w 50"/>
                <a:gd name="T11" fmla="*/ 0 h 46"/>
                <a:gd name="T12" fmla="*/ 48 w 50"/>
                <a:gd name="T13" fmla="*/ 0 h 46"/>
                <a:gd name="T14" fmla="*/ 48 w 50"/>
                <a:gd name="T15" fmla="*/ 44 h 46"/>
                <a:gd name="T16" fmla="*/ 0 w 50"/>
                <a:gd name="T17" fmla="*/ 44 h 46"/>
                <a:gd name="T18" fmla="*/ 0 w 50"/>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6"/>
                <a:gd name="T32" fmla="*/ 50 w 50"/>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6">
                  <a:moveTo>
                    <a:pt x="0" y="0"/>
                  </a:moveTo>
                  <a:lnTo>
                    <a:pt x="50" y="0"/>
                  </a:lnTo>
                  <a:lnTo>
                    <a:pt x="50" y="46"/>
                  </a:lnTo>
                  <a:lnTo>
                    <a:pt x="0" y="46"/>
                  </a:lnTo>
                  <a:lnTo>
                    <a:pt x="0" y="0"/>
                  </a:lnTo>
                  <a:close/>
                  <a:moveTo>
                    <a:pt x="0" y="0"/>
                  </a:moveTo>
                  <a:lnTo>
                    <a:pt x="48" y="0"/>
                  </a:lnTo>
                  <a:lnTo>
                    <a:pt x="48" y="44"/>
                  </a:lnTo>
                  <a:lnTo>
                    <a:pt x="0" y="44"/>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7" name="Freeform 926"/>
            <p:cNvSpPr>
              <a:spLocks noEditPoints="1"/>
            </p:cNvSpPr>
            <p:nvPr/>
          </p:nvSpPr>
          <p:spPr bwMode="auto">
            <a:xfrm>
              <a:off x="2555" y="1933"/>
              <a:ext cx="48" cy="44"/>
            </a:xfrm>
            <a:custGeom>
              <a:avLst/>
              <a:gdLst>
                <a:gd name="T0" fmla="*/ 0 w 48"/>
                <a:gd name="T1" fmla="*/ 0 h 44"/>
                <a:gd name="T2" fmla="*/ 48 w 48"/>
                <a:gd name="T3" fmla="*/ 0 h 44"/>
                <a:gd name="T4" fmla="*/ 48 w 48"/>
                <a:gd name="T5" fmla="*/ 44 h 44"/>
                <a:gd name="T6" fmla="*/ 0 w 48"/>
                <a:gd name="T7" fmla="*/ 44 h 44"/>
                <a:gd name="T8" fmla="*/ 0 w 48"/>
                <a:gd name="T9" fmla="*/ 0 h 44"/>
                <a:gd name="T10" fmla="*/ 0 w 48"/>
                <a:gd name="T11" fmla="*/ 0 h 44"/>
                <a:gd name="T12" fmla="*/ 45 w 48"/>
                <a:gd name="T13" fmla="*/ 0 h 44"/>
                <a:gd name="T14" fmla="*/ 45 w 48"/>
                <a:gd name="T15" fmla="*/ 41 h 44"/>
                <a:gd name="T16" fmla="*/ 0 w 48"/>
                <a:gd name="T17" fmla="*/ 41 h 44"/>
                <a:gd name="T18" fmla="*/ 0 w 48"/>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4"/>
                <a:gd name="T32" fmla="*/ 48 w 4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4">
                  <a:moveTo>
                    <a:pt x="0" y="0"/>
                  </a:moveTo>
                  <a:lnTo>
                    <a:pt x="48" y="0"/>
                  </a:lnTo>
                  <a:lnTo>
                    <a:pt x="48" y="44"/>
                  </a:lnTo>
                  <a:lnTo>
                    <a:pt x="0" y="44"/>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8" name="Freeform 927"/>
            <p:cNvSpPr>
              <a:spLocks noEditPoints="1"/>
            </p:cNvSpPr>
            <p:nvPr/>
          </p:nvSpPr>
          <p:spPr bwMode="auto">
            <a:xfrm>
              <a:off x="2555" y="1933"/>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9 h 41"/>
                <a:gd name="T16" fmla="*/ 0 w 45"/>
                <a:gd name="T17" fmla="*/ 39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9"/>
                  </a:lnTo>
                  <a:lnTo>
                    <a:pt x="0" y="39"/>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49" name="Freeform 928"/>
            <p:cNvSpPr>
              <a:spLocks noEditPoints="1"/>
            </p:cNvSpPr>
            <p:nvPr/>
          </p:nvSpPr>
          <p:spPr bwMode="auto">
            <a:xfrm>
              <a:off x="2555" y="1933"/>
              <a:ext cx="42" cy="39"/>
            </a:xfrm>
            <a:custGeom>
              <a:avLst/>
              <a:gdLst>
                <a:gd name="T0" fmla="*/ 0 w 42"/>
                <a:gd name="T1" fmla="*/ 0 h 39"/>
                <a:gd name="T2" fmla="*/ 42 w 42"/>
                <a:gd name="T3" fmla="*/ 0 h 39"/>
                <a:gd name="T4" fmla="*/ 42 w 42"/>
                <a:gd name="T5" fmla="*/ 39 h 39"/>
                <a:gd name="T6" fmla="*/ 0 w 42"/>
                <a:gd name="T7" fmla="*/ 39 h 39"/>
                <a:gd name="T8" fmla="*/ 0 w 42"/>
                <a:gd name="T9" fmla="*/ 0 h 39"/>
                <a:gd name="T10" fmla="*/ 0 w 42"/>
                <a:gd name="T11" fmla="*/ 0 h 39"/>
                <a:gd name="T12" fmla="*/ 40 w 42"/>
                <a:gd name="T13" fmla="*/ 0 h 39"/>
                <a:gd name="T14" fmla="*/ 40 w 42"/>
                <a:gd name="T15" fmla="*/ 36 h 39"/>
                <a:gd name="T16" fmla="*/ 0 w 42"/>
                <a:gd name="T17" fmla="*/ 36 h 39"/>
                <a:gd name="T18" fmla="*/ 0 w 42"/>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9"/>
                <a:gd name="T32" fmla="*/ 42 w 42"/>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9">
                  <a:moveTo>
                    <a:pt x="0" y="0"/>
                  </a:moveTo>
                  <a:lnTo>
                    <a:pt x="42" y="0"/>
                  </a:lnTo>
                  <a:lnTo>
                    <a:pt x="42" y="39"/>
                  </a:lnTo>
                  <a:lnTo>
                    <a:pt x="0" y="39"/>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0" name="Freeform 929"/>
            <p:cNvSpPr>
              <a:spLocks noEditPoints="1"/>
            </p:cNvSpPr>
            <p:nvPr/>
          </p:nvSpPr>
          <p:spPr bwMode="auto">
            <a:xfrm>
              <a:off x="2555" y="1933"/>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4 h 36"/>
                <a:gd name="T16" fmla="*/ 0 w 40"/>
                <a:gd name="T17" fmla="*/ 34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4"/>
                  </a:lnTo>
                  <a:lnTo>
                    <a:pt x="0" y="34"/>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1" name="Freeform 930"/>
            <p:cNvSpPr>
              <a:spLocks noEditPoints="1"/>
            </p:cNvSpPr>
            <p:nvPr/>
          </p:nvSpPr>
          <p:spPr bwMode="auto">
            <a:xfrm>
              <a:off x="2555" y="1933"/>
              <a:ext cx="37" cy="34"/>
            </a:xfrm>
            <a:custGeom>
              <a:avLst/>
              <a:gdLst>
                <a:gd name="T0" fmla="*/ 0 w 37"/>
                <a:gd name="T1" fmla="*/ 0 h 34"/>
                <a:gd name="T2" fmla="*/ 37 w 37"/>
                <a:gd name="T3" fmla="*/ 0 h 34"/>
                <a:gd name="T4" fmla="*/ 37 w 37"/>
                <a:gd name="T5" fmla="*/ 34 h 34"/>
                <a:gd name="T6" fmla="*/ 0 w 37"/>
                <a:gd name="T7" fmla="*/ 34 h 34"/>
                <a:gd name="T8" fmla="*/ 0 w 37"/>
                <a:gd name="T9" fmla="*/ 0 h 34"/>
                <a:gd name="T10" fmla="*/ 0 w 37"/>
                <a:gd name="T11" fmla="*/ 0 h 34"/>
                <a:gd name="T12" fmla="*/ 34 w 37"/>
                <a:gd name="T13" fmla="*/ 0 h 34"/>
                <a:gd name="T14" fmla="*/ 34 w 37"/>
                <a:gd name="T15" fmla="*/ 32 h 34"/>
                <a:gd name="T16" fmla="*/ 0 w 37"/>
                <a:gd name="T17" fmla="*/ 32 h 34"/>
                <a:gd name="T18" fmla="*/ 0 w 37"/>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4"/>
                <a:gd name="T32" fmla="*/ 37 w 3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4">
                  <a:moveTo>
                    <a:pt x="0" y="0"/>
                  </a:moveTo>
                  <a:lnTo>
                    <a:pt x="37" y="0"/>
                  </a:lnTo>
                  <a:lnTo>
                    <a:pt x="37" y="34"/>
                  </a:lnTo>
                  <a:lnTo>
                    <a:pt x="0" y="34"/>
                  </a:lnTo>
                  <a:lnTo>
                    <a:pt x="0" y="0"/>
                  </a:lnTo>
                  <a:close/>
                  <a:moveTo>
                    <a:pt x="0" y="0"/>
                  </a:moveTo>
                  <a:lnTo>
                    <a:pt x="34" y="0"/>
                  </a:lnTo>
                  <a:lnTo>
                    <a:pt x="34" y="32"/>
                  </a:lnTo>
                  <a:lnTo>
                    <a:pt x="0" y="32"/>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2" name="Freeform 931"/>
            <p:cNvSpPr>
              <a:spLocks noEditPoints="1"/>
            </p:cNvSpPr>
            <p:nvPr/>
          </p:nvSpPr>
          <p:spPr bwMode="auto">
            <a:xfrm>
              <a:off x="2555" y="1933"/>
              <a:ext cx="34" cy="32"/>
            </a:xfrm>
            <a:custGeom>
              <a:avLst/>
              <a:gdLst>
                <a:gd name="T0" fmla="*/ 0 w 34"/>
                <a:gd name="T1" fmla="*/ 0 h 32"/>
                <a:gd name="T2" fmla="*/ 34 w 34"/>
                <a:gd name="T3" fmla="*/ 0 h 32"/>
                <a:gd name="T4" fmla="*/ 34 w 34"/>
                <a:gd name="T5" fmla="*/ 32 h 32"/>
                <a:gd name="T6" fmla="*/ 0 w 34"/>
                <a:gd name="T7" fmla="*/ 32 h 32"/>
                <a:gd name="T8" fmla="*/ 0 w 34"/>
                <a:gd name="T9" fmla="*/ 0 h 32"/>
                <a:gd name="T10" fmla="*/ 0 w 34"/>
                <a:gd name="T11" fmla="*/ 0 h 32"/>
                <a:gd name="T12" fmla="*/ 32 w 34"/>
                <a:gd name="T13" fmla="*/ 0 h 32"/>
                <a:gd name="T14" fmla="*/ 32 w 34"/>
                <a:gd name="T15" fmla="*/ 29 h 32"/>
                <a:gd name="T16" fmla="*/ 0 w 34"/>
                <a:gd name="T17" fmla="*/ 29 h 32"/>
                <a:gd name="T18" fmla="*/ 0 w 3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2"/>
                <a:gd name="T32" fmla="*/ 34 w 34"/>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2">
                  <a:moveTo>
                    <a:pt x="0" y="0"/>
                  </a:moveTo>
                  <a:lnTo>
                    <a:pt x="34" y="0"/>
                  </a:lnTo>
                  <a:lnTo>
                    <a:pt x="34" y="32"/>
                  </a:lnTo>
                  <a:lnTo>
                    <a:pt x="0" y="32"/>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3" name="Freeform 932"/>
            <p:cNvSpPr>
              <a:spLocks noEditPoints="1"/>
            </p:cNvSpPr>
            <p:nvPr/>
          </p:nvSpPr>
          <p:spPr bwMode="auto">
            <a:xfrm>
              <a:off x="2555" y="1933"/>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7 h 29"/>
                <a:gd name="T16" fmla="*/ 0 w 32"/>
                <a:gd name="T17" fmla="*/ 27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7"/>
                  </a:lnTo>
                  <a:lnTo>
                    <a:pt x="0" y="27"/>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4" name="Freeform 933"/>
            <p:cNvSpPr>
              <a:spLocks noEditPoints="1"/>
            </p:cNvSpPr>
            <p:nvPr/>
          </p:nvSpPr>
          <p:spPr bwMode="auto">
            <a:xfrm>
              <a:off x="2555" y="1933"/>
              <a:ext cx="29" cy="27"/>
            </a:xfrm>
            <a:custGeom>
              <a:avLst/>
              <a:gdLst>
                <a:gd name="T0" fmla="*/ 0 w 29"/>
                <a:gd name="T1" fmla="*/ 0 h 27"/>
                <a:gd name="T2" fmla="*/ 29 w 29"/>
                <a:gd name="T3" fmla="*/ 0 h 27"/>
                <a:gd name="T4" fmla="*/ 29 w 29"/>
                <a:gd name="T5" fmla="*/ 27 h 27"/>
                <a:gd name="T6" fmla="*/ 0 w 29"/>
                <a:gd name="T7" fmla="*/ 27 h 27"/>
                <a:gd name="T8" fmla="*/ 0 w 29"/>
                <a:gd name="T9" fmla="*/ 0 h 27"/>
                <a:gd name="T10" fmla="*/ 0 w 29"/>
                <a:gd name="T11" fmla="*/ 0 h 27"/>
                <a:gd name="T12" fmla="*/ 26 w 29"/>
                <a:gd name="T13" fmla="*/ 0 h 27"/>
                <a:gd name="T14" fmla="*/ 26 w 29"/>
                <a:gd name="T15" fmla="*/ 24 h 27"/>
                <a:gd name="T16" fmla="*/ 0 w 29"/>
                <a:gd name="T17" fmla="*/ 24 h 27"/>
                <a:gd name="T18" fmla="*/ 0 w 2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7"/>
                <a:gd name="T32" fmla="*/ 29 w 2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7">
                  <a:moveTo>
                    <a:pt x="0" y="0"/>
                  </a:moveTo>
                  <a:lnTo>
                    <a:pt x="29" y="0"/>
                  </a:lnTo>
                  <a:lnTo>
                    <a:pt x="29" y="27"/>
                  </a:lnTo>
                  <a:lnTo>
                    <a:pt x="0" y="27"/>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5" name="Freeform 934"/>
            <p:cNvSpPr>
              <a:spLocks noEditPoints="1"/>
            </p:cNvSpPr>
            <p:nvPr/>
          </p:nvSpPr>
          <p:spPr bwMode="auto">
            <a:xfrm>
              <a:off x="2555" y="1933"/>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2 h 24"/>
                <a:gd name="T16" fmla="*/ 0 w 26"/>
                <a:gd name="T17" fmla="*/ 22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2"/>
                  </a:lnTo>
                  <a:lnTo>
                    <a:pt x="0" y="2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6" name="Freeform 935"/>
            <p:cNvSpPr>
              <a:spLocks noEditPoints="1"/>
            </p:cNvSpPr>
            <p:nvPr/>
          </p:nvSpPr>
          <p:spPr bwMode="auto">
            <a:xfrm>
              <a:off x="2555" y="1933"/>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0 w 24"/>
                <a:gd name="T11" fmla="*/ 0 h 22"/>
                <a:gd name="T12" fmla="*/ 21 w 24"/>
                <a:gd name="T13" fmla="*/ 0 h 22"/>
                <a:gd name="T14" fmla="*/ 21 w 24"/>
                <a:gd name="T15" fmla="*/ 19 h 22"/>
                <a:gd name="T16" fmla="*/ 0 w 24"/>
                <a:gd name="T17" fmla="*/ 19 h 22"/>
                <a:gd name="T18" fmla="*/ 0 w 24"/>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7" name="Freeform 936"/>
            <p:cNvSpPr>
              <a:spLocks noEditPoints="1"/>
            </p:cNvSpPr>
            <p:nvPr/>
          </p:nvSpPr>
          <p:spPr bwMode="auto">
            <a:xfrm>
              <a:off x="2555" y="1933"/>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8" name="Freeform 937"/>
            <p:cNvSpPr>
              <a:spLocks noEditPoints="1"/>
            </p:cNvSpPr>
            <p:nvPr/>
          </p:nvSpPr>
          <p:spPr bwMode="auto">
            <a:xfrm>
              <a:off x="2555" y="1933"/>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5 h 17"/>
                <a:gd name="T16" fmla="*/ 0 w 18"/>
                <a:gd name="T17" fmla="*/ 15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5"/>
                  </a:lnTo>
                  <a:lnTo>
                    <a:pt x="0" y="1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59" name="Freeform 938"/>
            <p:cNvSpPr>
              <a:spLocks noEditPoints="1"/>
            </p:cNvSpPr>
            <p:nvPr/>
          </p:nvSpPr>
          <p:spPr bwMode="auto">
            <a:xfrm>
              <a:off x="2555" y="1933"/>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0 w 16"/>
                <a:gd name="T11" fmla="*/ 0 h 15"/>
                <a:gd name="T12" fmla="*/ 13 w 16"/>
                <a:gd name="T13" fmla="*/ 0 h 15"/>
                <a:gd name="T14" fmla="*/ 13 w 16"/>
                <a:gd name="T15" fmla="*/ 12 h 15"/>
                <a:gd name="T16" fmla="*/ 0 w 16"/>
                <a:gd name="T17" fmla="*/ 12 h 15"/>
                <a:gd name="T18" fmla="*/ 0 w 16"/>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0" name="Freeform 939"/>
            <p:cNvSpPr>
              <a:spLocks noEditPoints="1"/>
            </p:cNvSpPr>
            <p:nvPr/>
          </p:nvSpPr>
          <p:spPr bwMode="auto">
            <a:xfrm>
              <a:off x="2555" y="1933"/>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10 h 12"/>
                <a:gd name="T16" fmla="*/ 0 w 13"/>
                <a:gd name="T17" fmla="*/ 10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1" name="Freeform 940"/>
            <p:cNvSpPr>
              <a:spLocks noEditPoints="1"/>
            </p:cNvSpPr>
            <p:nvPr/>
          </p:nvSpPr>
          <p:spPr bwMode="auto">
            <a:xfrm>
              <a:off x="2555" y="1933"/>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7 h 10"/>
                <a:gd name="T16" fmla="*/ 0 w 10"/>
                <a:gd name="T17" fmla="*/ 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2" name="Freeform 941"/>
            <p:cNvSpPr>
              <a:spLocks noEditPoints="1"/>
            </p:cNvSpPr>
            <p:nvPr/>
          </p:nvSpPr>
          <p:spPr bwMode="auto">
            <a:xfrm>
              <a:off x="2555" y="1933"/>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3" name="Freeform 942"/>
            <p:cNvSpPr>
              <a:spLocks noEditPoints="1"/>
            </p:cNvSpPr>
            <p:nvPr/>
          </p:nvSpPr>
          <p:spPr bwMode="auto">
            <a:xfrm>
              <a:off x="2555" y="193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4" name="Freeform 943"/>
            <p:cNvSpPr>
              <a:spLocks noEditPoints="1"/>
            </p:cNvSpPr>
            <p:nvPr/>
          </p:nvSpPr>
          <p:spPr bwMode="auto">
            <a:xfrm>
              <a:off x="2555" y="1933"/>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0 w 2"/>
                <a:gd name="T11" fmla="*/ 0 h 3"/>
                <a:gd name="T12" fmla="*/ 0 w 2"/>
                <a:gd name="T13" fmla="*/ 0 h 3"/>
                <a:gd name="T14" fmla="*/ 0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5" name="Freeform 944"/>
            <p:cNvSpPr>
              <a:spLocks noEditPoints="1"/>
            </p:cNvSpPr>
            <p:nvPr/>
          </p:nvSpPr>
          <p:spPr bwMode="auto">
            <a:xfrm>
              <a:off x="2551" y="1927"/>
              <a:ext cx="75" cy="75"/>
            </a:xfrm>
            <a:custGeom>
              <a:avLst/>
              <a:gdLst>
                <a:gd name="T0" fmla="*/ 0 w 75"/>
                <a:gd name="T1" fmla="*/ 0 h 75"/>
                <a:gd name="T2" fmla="*/ 75 w 75"/>
                <a:gd name="T3" fmla="*/ 0 h 75"/>
                <a:gd name="T4" fmla="*/ 75 w 75"/>
                <a:gd name="T5" fmla="*/ 75 h 75"/>
                <a:gd name="T6" fmla="*/ 0 w 75"/>
                <a:gd name="T7" fmla="*/ 75 h 75"/>
                <a:gd name="T8" fmla="*/ 0 w 75"/>
                <a:gd name="T9" fmla="*/ 0 h 75"/>
                <a:gd name="T10" fmla="*/ 2 w 75"/>
                <a:gd name="T11" fmla="*/ 2 h 75"/>
                <a:gd name="T12" fmla="*/ 75 w 75"/>
                <a:gd name="T13" fmla="*/ 2 h 75"/>
                <a:gd name="T14" fmla="*/ 75 w 75"/>
                <a:gd name="T15" fmla="*/ 75 h 75"/>
                <a:gd name="T16" fmla="*/ 2 w 75"/>
                <a:gd name="T17" fmla="*/ 75 h 75"/>
                <a:gd name="T18" fmla="*/ 2 w 75"/>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5"/>
                <a:gd name="T32" fmla="*/ 75 w 75"/>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5">
                  <a:moveTo>
                    <a:pt x="0" y="0"/>
                  </a:moveTo>
                  <a:lnTo>
                    <a:pt x="75" y="0"/>
                  </a:lnTo>
                  <a:lnTo>
                    <a:pt x="75" y="75"/>
                  </a:lnTo>
                  <a:lnTo>
                    <a:pt x="0" y="75"/>
                  </a:lnTo>
                  <a:lnTo>
                    <a:pt x="0" y="0"/>
                  </a:lnTo>
                  <a:close/>
                  <a:moveTo>
                    <a:pt x="2" y="2"/>
                  </a:moveTo>
                  <a:lnTo>
                    <a:pt x="75" y="2"/>
                  </a:lnTo>
                  <a:lnTo>
                    <a:pt x="75" y="75"/>
                  </a:lnTo>
                  <a:lnTo>
                    <a:pt x="2" y="75"/>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6" name="Freeform 945"/>
            <p:cNvSpPr>
              <a:spLocks noEditPoints="1"/>
            </p:cNvSpPr>
            <p:nvPr/>
          </p:nvSpPr>
          <p:spPr bwMode="auto">
            <a:xfrm>
              <a:off x="2553" y="1929"/>
              <a:ext cx="73" cy="73"/>
            </a:xfrm>
            <a:custGeom>
              <a:avLst/>
              <a:gdLst>
                <a:gd name="T0" fmla="*/ 0 w 73"/>
                <a:gd name="T1" fmla="*/ 0 h 73"/>
                <a:gd name="T2" fmla="*/ 73 w 73"/>
                <a:gd name="T3" fmla="*/ 0 h 73"/>
                <a:gd name="T4" fmla="*/ 73 w 73"/>
                <a:gd name="T5" fmla="*/ 73 h 73"/>
                <a:gd name="T6" fmla="*/ 0 w 73"/>
                <a:gd name="T7" fmla="*/ 73 h 73"/>
                <a:gd name="T8" fmla="*/ 0 w 73"/>
                <a:gd name="T9" fmla="*/ 0 h 73"/>
                <a:gd name="T10" fmla="*/ 2 w 73"/>
                <a:gd name="T11" fmla="*/ 4 h 73"/>
                <a:gd name="T12" fmla="*/ 73 w 73"/>
                <a:gd name="T13" fmla="*/ 4 h 73"/>
                <a:gd name="T14" fmla="*/ 73 w 73"/>
                <a:gd name="T15" fmla="*/ 73 h 73"/>
                <a:gd name="T16" fmla="*/ 2 w 73"/>
                <a:gd name="T17" fmla="*/ 73 h 73"/>
                <a:gd name="T18" fmla="*/ 2 w 73"/>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3"/>
                <a:gd name="T32" fmla="*/ 73 w 73"/>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3">
                  <a:moveTo>
                    <a:pt x="0" y="0"/>
                  </a:moveTo>
                  <a:lnTo>
                    <a:pt x="73" y="0"/>
                  </a:lnTo>
                  <a:lnTo>
                    <a:pt x="73" y="73"/>
                  </a:lnTo>
                  <a:lnTo>
                    <a:pt x="0" y="73"/>
                  </a:lnTo>
                  <a:lnTo>
                    <a:pt x="0" y="0"/>
                  </a:lnTo>
                  <a:close/>
                  <a:moveTo>
                    <a:pt x="2" y="4"/>
                  </a:moveTo>
                  <a:lnTo>
                    <a:pt x="73" y="4"/>
                  </a:lnTo>
                  <a:lnTo>
                    <a:pt x="73" y="73"/>
                  </a:lnTo>
                  <a:lnTo>
                    <a:pt x="2" y="73"/>
                  </a:lnTo>
                  <a:lnTo>
                    <a:pt x="2"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7" name="Freeform 946"/>
            <p:cNvSpPr>
              <a:spLocks noEditPoints="1"/>
            </p:cNvSpPr>
            <p:nvPr/>
          </p:nvSpPr>
          <p:spPr bwMode="auto">
            <a:xfrm>
              <a:off x="2555" y="1933"/>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2 w 71"/>
                <a:gd name="T11" fmla="*/ 1 h 69"/>
                <a:gd name="T12" fmla="*/ 71 w 71"/>
                <a:gd name="T13" fmla="*/ 1 h 69"/>
                <a:gd name="T14" fmla="*/ 71 w 71"/>
                <a:gd name="T15" fmla="*/ 69 h 69"/>
                <a:gd name="T16" fmla="*/ 2 w 71"/>
                <a:gd name="T17" fmla="*/ 69 h 69"/>
                <a:gd name="T18" fmla="*/ 2 w 71"/>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2" y="1"/>
                  </a:moveTo>
                  <a:lnTo>
                    <a:pt x="71" y="1"/>
                  </a:lnTo>
                  <a:lnTo>
                    <a:pt x="71" y="69"/>
                  </a:lnTo>
                  <a:lnTo>
                    <a:pt x="2" y="69"/>
                  </a:lnTo>
                  <a:lnTo>
                    <a:pt x="2" y="1"/>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8" name="Freeform 947"/>
            <p:cNvSpPr>
              <a:spLocks noEditPoints="1"/>
            </p:cNvSpPr>
            <p:nvPr/>
          </p:nvSpPr>
          <p:spPr bwMode="auto">
            <a:xfrm>
              <a:off x="2557" y="1934"/>
              <a:ext cx="69" cy="68"/>
            </a:xfrm>
            <a:custGeom>
              <a:avLst/>
              <a:gdLst>
                <a:gd name="T0" fmla="*/ 0 w 69"/>
                <a:gd name="T1" fmla="*/ 0 h 68"/>
                <a:gd name="T2" fmla="*/ 69 w 69"/>
                <a:gd name="T3" fmla="*/ 0 h 68"/>
                <a:gd name="T4" fmla="*/ 69 w 69"/>
                <a:gd name="T5" fmla="*/ 68 h 68"/>
                <a:gd name="T6" fmla="*/ 0 w 69"/>
                <a:gd name="T7" fmla="*/ 68 h 68"/>
                <a:gd name="T8" fmla="*/ 0 w 69"/>
                <a:gd name="T9" fmla="*/ 0 h 68"/>
                <a:gd name="T10" fmla="*/ 3 w 69"/>
                <a:gd name="T11" fmla="*/ 4 h 68"/>
                <a:gd name="T12" fmla="*/ 69 w 69"/>
                <a:gd name="T13" fmla="*/ 4 h 68"/>
                <a:gd name="T14" fmla="*/ 69 w 69"/>
                <a:gd name="T15" fmla="*/ 68 h 68"/>
                <a:gd name="T16" fmla="*/ 3 w 69"/>
                <a:gd name="T17" fmla="*/ 68 h 68"/>
                <a:gd name="T18" fmla="*/ 3 w 69"/>
                <a:gd name="T19" fmla="*/ 4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0" y="0"/>
                  </a:moveTo>
                  <a:lnTo>
                    <a:pt x="69" y="0"/>
                  </a:lnTo>
                  <a:lnTo>
                    <a:pt x="69" y="68"/>
                  </a:lnTo>
                  <a:lnTo>
                    <a:pt x="0" y="68"/>
                  </a:lnTo>
                  <a:lnTo>
                    <a:pt x="0" y="0"/>
                  </a:lnTo>
                  <a:close/>
                  <a:moveTo>
                    <a:pt x="3" y="4"/>
                  </a:moveTo>
                  <a:lnTo>
                    <a:pt x="69" y="4"/>
                  </a:lnTo>
                  <a:lnTo>
                    <a:pt x="69" y="68"/>
                  </a:lnTo>
                  <a:lnTo>
                    <a:pt x="3" y="68"/>
                  </a:lnTo>
                  <a:lnTo>
                    <a:pt x="3" y="4"/>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69" name="Freeform 948"/>
            <p:cNvSpPr>
              <a:spLocks noEditPoints="1"/>
            </p:cNvSpPr>
            <p:nvPr/>
          </p:nvSpPr>
          <p:spPr bwMode="auto">
            <a:xfrm>
              <a:off x="2560" y="1938"/>
              <a:ext cx="66" cy="64"/>
            </a:xfrm>
            <a:custGeom>
              <a:avLst/>
              <a:gdLst>
                <a:gd name="T0" fmla="*/ 0 w 66"/>
                <a:gd name="T1" fmla="*/ 0 h 64"/>
                <a:gd name="T2" fmla="*/ 66 w 66"/>
                <a:gd name="T3" fmla="*/ 0 h 64"/>
                <a:gd name="T4" fmla="*/ 66 w 66"/>
                <a:gd name="T5" fmla="*/ 64 h 64"/>
                <a:gd name="T6" fmla="*/ 0 w 66"/>
                <a:gd name="T7" fmla="*/ 64 h 64"/>
                <a:gd name="T8" fmla="*/ 0 w 66"/>
                <a:gd name="T9" fmla="*/ 0 h 64"/>
                <a:gd name="T10" fmla="*/ 3 w 66"/>
                <a:gd name="T11" fmla="*/ 2 h 64"/>
                <a:gd name="T12" fmla="*/ 66 w 66"/>
                <a:gd name="T13" fmla="*/ 2 h 64"/>
                <a:gd name="T14" fmla="*/ 66 w 66"/>
                <a:gd name="T15" fmla="*/ 64 h 64"/>
                <a:gd name="T16" fmla="*/ 3 w 66"/>
                <a:gd name="T17" fmla="*/ 64 h 64"/>
                <a:gd name="T18" fmla="*/ 3 w 6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4"/>
                <a:gd name="T32" fmla="*/ 66 w 66"/>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4">
                  <a:moveTo>
                    <a:pt x="0" y="0"/>
                  </a:moveTo>
                  <a:lnTo>
                    <a:pt x="66" y="0"/>
                  </a:lnTo>
                  <a:lnTo>
                    <a:pt x="66" y="64"/>
                  </a:lnTo>
                  <a:lnTo>
                    <a:pt x="0" y="64"/>
                  </a:lnTo>
                  <a:lnTo>
                    <a:pt x="0" y="0"/>
                  </a:lnTo>
                  <a:close/>
                  <a:moveTo>
                    <a:pt x="3" y="2"/>
                  </a:moveTo>
                  <a:lnTo>
                    <a:pt x="66" y="2"/>
                  </a:lnTo>
                  <a:lnTo>
                    <a:pt x="66"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0" name="Freeform 949"/>
            <p:cNvSpPr>
              <a:spLocks noEditPoints="1"/>
            </p:cNvSpPr>
            <p:nvPr/>
          </p:nvSpPr>
          <p:spPr bwMode="auto">
            <a:xfrm>
              <a:off x="2563" y="1940"/>
              <a:ext cx="63" cy="62"/>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2 w 63"/>
                <a:gd name="T11" fmla="*/ 3 h 62"/>
                <a:gd name="T12" fmla="*/ 63 w 63"/>
                <a:gd name="T13" fmla="*/ 3 h 62"/>
                <a:gd name="T14" fmla="*/ 63 w 63"/>
                <a:gd name="T15" fmla="*/ 62 h 62"/>
                <a:gd name="T16" fmla="*/ 2 w 63"/>
                <a:gd name="T17" fmla="*/ 62 h 62"/>
                <a:gd name="T18" fmla="*/ 2 w 63"/>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2"/>
                <a:gd name="T32" fmla="*/ 63 w 63"/>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2">
                  <a:moveTo>
                    <a:pt x="0" y="0"/>
                  </a:moveTo>
                  <a:lnTo>
                    <a:pt x="63" y="0"/>
                  </a:lnTo>
                  <a:lnTo>
                    <a:pt x="63" y="62"/>
                  </a:lnTo>
                  <a:lnTo>
                    <a:pt x="0" y="62"/>
                  </a:lnTo>
                  <a:lnTo>
                    <a:pt x="0" y="0"/>
                  </a:lnTo>
                  <a:close/>
                  <a:moveTo>
                    <a:pt x="2" y="3"/>
                  </a:moveTo>
                  <a:lnTo>
                    <a:pt x="63" y="3"/>
                  </a:lnTo>
                  <a:lnTo>
                    <a:pt x="63"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1" name="Freeform 950"/>
            <p:cNvSpPr>
              <a:spLocks noEditPoints="1"/>
            </p:cNvSpPr>
            <p:nvPr/>
          </p:nvSpPr>
          <p:spPr bwMode="auto">
            <a:xfrm>
              <a:off x="2565" y="1943"/>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2" name="Freeform 951"/>
            <p:cNvSpPr>
              <a:spLocks noEditPoints="1"/>
            </p:cNvSpPr>
            <p:nvPr/>
          </p:nvSpPr>
          <p:spPr bwMode="auto">
            <a:xfrm>
              <a:off x="2568" y="1945"/>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3 w 58"/>
                <a:gd name="T11" fmla="*/ 3 h 57"/>
                <a:gd name="T12" fmla="*/ 58 w 58"/>
                <a:gd name="T13" fmla="*/ 3 h 57"/>
                <a:gd name="T14" fmla="*/ 58 w 58"/>
                <a:gd name="T15" fmla="*/ 57 h 57"/>
                <a:gd name="T16" fmla="*/ 3 w 58"/>
                <a:gd name="T17" fmla="*/ 57 h 57"/>
                <a:gd name="T18" fmla="*/ 3 w 58"/>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3" y="3"/>
                  </a:moveTo>
                  <a:lnTo>
                    <a:pt x="58" y="3"/>
                  </a:lnTo>
                  <a:lnTo>
                    <a:pt x="58" y="57"/>
                  </a:lnTo>
                  <a:lnTo>
                    <a:pt x="3" y="57"/>
                  </a:lnTo>
                  <a:lnTo>
                    <a:pt x="3" y="3"/>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3" name="Freeform 952"/>
            <p:cNvSpPr>
              <a:spLocks noEditPoints="1"/>
            </p:cNvSpPr>
            <p:nvPr/>
          </p:nvSpPr>
          <p:spPr bwMode="auto">
            <a:xfrm>
              <a:off x="2571" y="1948"/>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2 h 54"/>
                <a:gd name="T12" fmla="*/ 55 w 55"/>
                <a:gd name="T13" fmla="*/ 2 h 54"/>
                <a:gd name="T14" fmla="*/ 55 w 55"/>
                <a:gd name="T15" fmla="*/ 54 h 54"/>
                <a:gd name="T16" fmla="*/ 2 w 55"/>
                <a:gd name="T17" fmla="*/ 54 h 54"/>
                <a:gd name="T18" fmla="*/ 2 w 55"/>
                <a:gd name="T19" fmla="*/ 2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2"/>
                  </a:moveTo>
                  <a:lnTo>
                    <a:pt x="55" y="2"/>
                  </a:lnTo>
                  <a:lnTo>
                    <a:pt x="55" y="54"/>
                  </a:lnTo>
                  <a:lnTo>
                    <a:pt x="2" y="54"/>
                  </a:lnTo>
                  <a:lnTo>
                    <a:pt x="2" y="2"/>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4" name="Freeform 953"/>
            <p:cNvSpPr>
              <a:spLocks noEditPoints="1"/>
            </p:cNvSpPr>
            <p:nvPr/>
          </p:nvSpPr>
          <p:spPr bwMode="auto">
            <a:xfrm>
              <a:off x="2573" y="1950"/>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3 h 52"/>
                <a:gd name="T12" fmla="*/ 53 w 53"/>
                <a:gd name="T13" fmla="*/ 3 h 52"/>
                <a:gd name="T14" fmla="*/ 53 w 53"/>
                <a:gd name="T15" fmla="*/ 52 h 52"/>
                <a:gd name="T16" fmla="*/ 3 w 53"/>
                <a:gd name="T17" fmla="*/ 52 h 52"/>
                <a:gd name="T18" fmla="*/ 3 w 53"/>
                <a:gd name="T19" fmla="*/ 3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3"/>
                  </a:moveTo>
                  <a:lnTo>
                    <a:pt x="53" y="3"/>
                  </a:lnTo>
                  <a:lnTo>
                    <a:pt x="53" y="52"/>
                  </a:lnTo>
                  <a:lnTo>
                    <a:pt x="3" y="52"/>
                  </a:lnTo>
                  <a:lnTo>
                    <a:pt x="3" y="3"/>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5" name="Freeform 954"/>
            <p:cNvSpPr>
              <a:spLocks noEditPoints="1"/>
            </p:cNvSpPr>
            <p:nvPr/>
          </p:nvSpPr>
          <p:spPr bwMode="auto">
            <a:xfrm>
              <a:off x="2576" y="1953"/>
              <a:ext cx="50" cy="49"/>
            </a:xfrm>
            <a:custGeom>
              <a:avLst/>
              <a:gdLst>
                <a:gd name="T0" fmla="*/ 0 w 50"/>
                <a:gd name="T1" fmla="*/ 0 h 49"/>
                <a:gd name="T2" fmla="*/ 50 w 50"/>
                <a:gd name="T3" fmla="*/ 0 h 49"/>
                <a:gd name="T4" fmla="*/ 50 w 50"/>
                <a:gd name="T5" fmla="*/ 49 h 49"/>
                <a:gd name="T6" fmla="*/ 0 w 50"/>
                <a:gd name="T7" fmla="*/ 49 h 49"/>
                <a:gd name="T8" fmla="*/ 0 w 50"/>
                <a:gd name="T9" fmla="*/ 0 h 49"/>
                <a:gd name="T10" fmla="*/ 3 w 50"/>
                <a:gd name="T11" fmla="*/ 2 h 49"/>
                <a:gd name="T12" fmla="*/ 50 w 50"/>
                <a:gd name="T13" fmla="*/ 2 h 49"/>
                <a:gd name="T14" fmla="*/ 50 w 50"/>
                <a:gd name="T15" fmla="*/ 49 h 49"/>
                <a:gd name="T16" fmla="*/ 3 w 50"/>
                <a:gd name="T17" fmla="*/ 49 h 49"/>
                <a:gd name="T18" fmla="*/ 3 w 50"/>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9"/>
                <a:gd name="T32" fmla="*/ 50 w 50"/>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9">
                  <a:moveTo>
                    <a:pt x="0" y="0"/>
                  </a:moveTo>
                  <a:lnTo>
                    <a:pt x="50" y="0"/>
                  </a:lnTo>
                  <a:lnTo>
                    <a:pt x="50" y="49"/>
                  </a:lnTo>
                  <a:lnTo>
                    <a:pt x="0" y="49"/>
                  </a:lnTo>
                  <a:lnTo>
                    <a:pt x="0" y="0"/>
                  </a:lnTo>
                  <a:close/>
                  <a:moveTo>
                    <a:pt x="3" y="2"/>
                  </a:moveTo>
                  <a:lnTo>
                    <a:pt x="50" y="2"/>
                  </a:lnTo>
                  <a:lnTo>
                    <a:pt x="50" y="49"/>
                  </a:lnTo>
                  <a:lnTo>
                    <a:pt x="3" y="49"/>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6" name="Freeform 955"/>
            <p:cNvSpPr>
              <a:spLocks noEditPoints="1"/>
            </p:cNvSpPr>
            <p:nvPr/>
          </p:nvSpPr>
          <p:spPr bwMode="auto">
            <a:xfrm>
              <a:off x="2579" y="1955"/>
              <a:ext cx="47" cy="4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2 w 47"/>
                <a:gd name="T11" fmla="*/ 3 h 47"/>
                <a:gd name="T12" fmla="*/ 47 w 47"/>
                <a:gd name="T13" fmla="*/ 3 h 47"/>
                <a:gd name="T14" fmla="*/ 47 w 47"/>
                <a:gd name="T15" fmla="*/ 47 h 47"/>
                <a:gd name="T16" fmla="*/ 2 w 47"/>
                <a:gd name="T17" fmla="*/ 47 h 47"/>
                <a:gd name="T18" fmla="*/ 2 w 47"/>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0" y="0"/>
                  </a:moveTo>
                  <a:lnTo>
                    <a:pt x="47" y="0"/>
                  </a:lnTo>
                  <a:lnTo>
                    <a:pt x="47" y="47"/>
                  </a:lnTo>
                  <a:lnTo>
                    <a:pt x="0" y="47"/>
                  </a:lnTo>
                  <a:lnTo>
                    <a:pt x="0" y="0"/>
                  </a:lnTo>
                  <a:close/>
                  <a:moveTo>
                    <a:pt x="2" y="3"/>
                  </a:moveTo>
                  <a:lnTo>
                    <a:pt x="47" y="3"/>
                  </a:lnTo>
                  <a:lnTo>
                    <a:pt x="47" y="47"/>
                  </a:lnTo>
                  <a:lnTo>
                    <a:pt x="2" y="47"/>
                  </a:lnTo>
                  <a:lnTo>
                    <a:pt x="2"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7" name="Freeform 956"/>
            <p:cNvSpPr>
              <a:spLocks noEditPoints="1"/>
            </p:cNvSpPr>
            <p:nvPr/>
          </p:nvSpPr>
          <p:spPr bwMode="auto">
            <a:xfrm>
              <a:off x="2581" y="1958"/>
              <a:ext cx="45" cy="44"/>
            </a:xfrm>
            <a:custGeom>
              <a:avLst/>
              <a:gdLst>
                <a:gd name="T0" fmla="*/ 0 w 45"/>
                <a:gd name="T1" fmla="*/ 0 h 44"/>
                <a:gd name="T2" fmla="*/ 45 w 45"/>
                <a:gd name="T3" fmla="*/ 0 h 44"/>
                <a:gd name="T4" fmla="*/ 45 w 45"/>
                <a:gd name="T5" fmla="*/ 44 h 44"/>
                <a:gd name="T6" fmla="*/ 0 w 45"/>
                <a:gd name="T7" fmla="*/ 44 h 44"/>
                <a:gd name="T8" fmla="*/ 0 w 45"/>
                <a:gd name="T9" fmla="*/ 0 h 44"/>
                <a:gd name="T10" fmla="*/ 3 w 45"/>
                <a:gd name="T11" fmla="*/ 2 h 44"/>
                <a:gd name="T12" fmla="*/ 45 w 45"/>
                <a:gd name="T13" fmla="*/ 2 h 44"/>
                <a:gd name="T14" fmla="*/ 45 w 45"/>
                <a:gd name="T15" fmla="*/ 44 h 44"/>
                <a:gd name="T16" fmla="*/ 3 w 45"/>
                <a:gd name="T17" fmla="*/ 44 h 44"/>
                <a:gd name="T18" fmla="*/ 3 w 45"/>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4"/>
                <a:gd name="T32" fmla="*/ 45 w 4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4">
                  <a:moveTo>
                    <a:pt x="0" y="0"/>
                  </a:moveTo>
                  <a:lnTo>
                    <a:pt x="45" y="0"/>
                  </a:lnTo>
                  <a:lnTo>
                    <a:pt x="45" y="44"/>
                  </a:lnTo>
                  <a:lnTo>
                    <a:pt x="0" y="44"/>
                  </a:lnTo>
                  <a:lnTo>
                    <a:pt x="0" y="0"/>
                  </a:lnTo>
                  <a:close/>
                  <a:moveTo>
                    <a:pt x="3" y="2"/>
                  </a:moveTo>
                  <a:lnTo>
                    <a:pt x="45" y="2"/>
                  </a:lnTo>
                  <a:lnTo>
                    <a:pt x="45" y="44"/>
                  </a:lnTo>
                  <a:lnTo>
                    <a:pt x="3" y="44"/>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8" name="Freeform 957"/>
            <p:cNvSpPr>
              <a:spLocks noEditPoints="1"/>
            </p:cNvSpPr>
            <p:nvPr/>
          </p:nvSpPr>
          <p:spPr bwMode="auto">
            <a:xfrm>
              <a:off x="2584" y="1960"/>
              <a:ext cx="42" cy="42"/>
            </a:xfrm>
            <a:custGeom>
              <a:avLst/>
              <a:gdLst>
                <a:gd name="T0" fmla="*/ 0 w 42"/>
                <a:gd name="T1" fmla="*/ 0 h 42"/>
                <a:gd name="T2" fmla="*/ 42 w 42"/>
                <a:gd name="T3" fmla="*/ 0 h 42"/>
                <a:gd name="T4" fmla="*/ 42 w 42"/>
                <a:gd name="T5" fmla="*/ 42 h 42"/>
                <a:gd name="T6" fmla="*/ 0 w 42"/>
                <a:gd name="T7" fmla="*/ 42 h 42"/>
                <a:gd name="T8" fmla="*/ 0 w 42"/>
                <a:gd name="T9" fmla="*/ 0 h 42"/>
                <a:gd name="T10" fmla="*/ 3 w 42"/>
                <a:gd name="T11" fmla="*/ 4 h 42"/>
                <a:gd name="T12" fmla="*/ 42 w 42"/>
                <a:gd name="T13" fmla="*/ 4 h 42"/>
                <a:gd name="T14" fmla="*/ 42 w 42"/>
                <a:gd name="T15" fmla="*/ 42 h 42"/>
                <a:gd name="T16" fmla="*/ 3 w 42"/>
                <a:gd name="T17" fmla="*/ 42 h 42"/>
                <a:gd name="T18" fmla="*/ 3 w 42"/>
                <a:gd name="T19" fmla="*/ 4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2"/>
                <a:gd name="T32" fmla="*/ 42 w 42"/>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2">
                  <a:moveTo>
                    <a:pt x="0" y="0"/>
                  </a:moveTo>
                  <a:lnTo>
                    <a:pt x="42" y="0"/>
                  </a:lnTo>
                  <a:lnTo>
                    <a:pt x="42" y="42"/>
                  </a:lnTo>
                  <a:lnTo>
                    <a:pt x="0" y="42"/>
                  </a:lnTo>
                  <a:lnTo>
                    <a:pt x="0" y="0"/>
                  </a:lnTo>
                  <a:close/>
                  <a:moveTo>
                    <a:pt x="3" y="4"/>
                  </a:moveTo>
                  <a:lnTo>
                    <a:pt x="42" y="4"/>
                  </a:lnTo>
                  <a:lnTo>
                    <a:pt x="42" y="42"/>
                  </a:lnTo>
                  <a:lnTo>
                    <a:pt x="3" y="42"/>
                  </a:lnTo>
                  <a:lnTo>
                    <a:pt x="3" y="4"/>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79" name="Freeform 958"/>
            <p:cNvSpPr>
              <a:spLocks noEditPoints="1"/>
            </p:cNvSpPr>
            <p:nvPr/>
          </p:nvSpPr>
          <p:spPr bwMode="auto">
            <a:xfrm>
              <a:off x="2587" y="1964"/>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1 h 38"/>
                <a:gd name="T12" fmla="*/ 39 w 39"/>
                <a:gd name="T13" fmla="*/ 1 h 38"/>
                <a:gd name="T14" fmla="*/ 39 w 39"/>
                <a:gd name="T15" fmla="*/ 38 h 38"/>
                <a:gd name="T16" fmla="*/ 2 w 39"/>
                <a:gd name="T17" fmla="*/ 38 h 38"/>
                <a:gd name="T18" fmla="*/ 2 w 3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1"/>
                  </a:moveTo>
                  <a:lnTo>
                    <a:pt x="39" y="1"/>
                  </a:lnTo>
                  <a:lnTo>
                    <a:pt x="39" y="38"/>
                  </a:lnTo>
                  <a:lnTo>
                    <a:pt x="2" y="38"/>
                  </a:lnTo>
                  <a:lnTo>
                    <a:pt x="2" y="1"/>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0" name="Freeform 959"/>
            <p:cNvSpPr>
              <a:spLocks noEditPoints="1"/>
            </p:cNvSpPr>
            <p:nvPr/>
          </p:nvSpPr>
          <p:spPr bwMode="auto">
            <a:xfrm>
              <a:off x="2589" y="1965"/>
              <a:ext cx="37" cy="37"/>
            </a:xfrm>
            <a:custGeom>
              <a:avLst/>
              <a:gdLst>
                <a:gd name="T0" fmla="*/ 0 w 37"/>
                <a:gd name="T1" fmla="*/ 0 h 37"/>
                <a:gd name="T2" fmla="*/ 37 w 37"/>
                <a:gd name="T3" fmla="*/ 0 h 37"/>
                <a:gd name="T4" fmla="*/ 37 w 37"/>
                <a:gd name="T5" fmla="*/ 37 h 37"/>
                <a:gd name="T6" fmla="*/ 0 w 37"/>
                <a:gd name="T7" fmla="*/ 37 h 37"/>
                <a:gd name="T8" fmla="*/ 0 w 37"/>
                <a:gd name="T9" fmla="*/ 0 h 37"/>
                <a:gd name="T10" fmla="*/ 3 w 37"/>
                <a:gd name="T11" fmla="*/ 2 h 37"/>
                <a:gd name="T12" fmla="*/ 37 w 37"/>
                <a:gd name="T13" fmla="*/ 2 h 37"/>
                <a:gd name="T14" fmla="*/ 37 w 37"/>
                <a:gd name="T15" fmla="*/ 37 h 37"/>
                <a:gd name="T16" fmla="*/ 3 w 37"/>
                <a:gd name="T17" fmla="*/ 37 h 37"/>
                <a:gd name="T18" fmla="*/ 3 w 37"/>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7"/>
                <a:gd name="T32" fmla="*/ 37 w 37"/>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7">
                  <a:moveTo>
                    <a:pt x="0" y="0"/>
                  </a:moveTo>
                  <a:lnTo>
                    <a:pt x="37" y="0"/>
                  </a:lnTo>
                  <a:lnTo>
                    <a:pt x="37" y="37"/>
                  </a:lnTo>
                  <a:lnTo>
                    <a:pt x="0" y="37"/>
                  </a:lnTo>
                  <a:lnTo>
                    <a:pt x="0" y="0"/>
                  </a:lnTo>
                  <a:close/>
                  <a:moveTo>
                    <a:pt x="3" y="2"/>
                  </a:moveTo>
                  <a:lnTo>
                    <a:pt x="37" y="2"/>
                  </a:lnTo>
                  <a:lnTo>
                    <a:pt x="37" y="37"/>
                  </a:lnTo>
                  <a:lnTo>
                    <a:pt x="3" y="37"/>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1" name="Freeform 960"/>
            <p:cNvSpPr>
              <a:spLocks noEditPoints="1"/>
            </p:cNvSpPr>
            <p:nvPr/>
          </p:nvSpPr>
          <p:spPr bwMode="auto">
            <a:xfrm>
              <a:off x="2592" y="1967"/>
              <a:ext cx="34" cy="35"/>
            </a:xfrm>
            <a:custGeom>
              <a:avLst/>
              <a:gdLst>
                <a:gd name="T0" fmla="*/ 0 w 34"/>
                <a:gd name="T1" fmla="*/ 0 h 35"/>
                <a:gd name="T2" fmla="*/ 34 w 34"/>
                <a:gd name="T3" fmla="*/ 0 h 35"/>
                <a:gd name="T4" fmla="*/ 34 w 34"/>
                <a:gd name="T5" fmla="*/ 35 h 35"/>
                <a:gd name="T6" fmla="*/ 0 w 34"/>
                <a:gd name="T7" fmla="*/ 35 h 35"/>
                <a:gd name="T8" fmla="*/ 0 w 34"/>
                <a:gd name="T9" fmla="*/ 0 h 35"/>
                <a:gd name="T10" fmla="*/ 3 w 34"/>
                <a:gd name="T11" fmla="*/ 4 h 35"/>
                <a:gd name="T12" fmla="*/ 34 w 34"/>
                <a:gd name="T13" fmla="*/ 4 h 35"/>
                <a:gd name="T14" fmla="*/ 34 w 34"/>
                <a:gd name="T15" fmla="*/ 35 h 35"/>
                <a:gd name="T16" fmla="*/ 3 w 34"/>
                <a:gd name="T17" fmla="*/ 35 h 35"/>
                <a:gd name="T18" fmla="*/ 3 w 34"/>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5"/>
                <a:gd name="T32" fmla="*/ 34 w 3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5">
                  <a:moveTo>
                    <a:pt x="0" y="0"/>
                  </a:moveTo>
                  <a:lnTo>
                    <a:pt x="34" y="0"/>
                  </a:lnTo>
                  <a:lnTo>
                    <a:pt x="34" y="35"/>
                  </a:lnTo>
                  <a:lnTo>
                    <a:pt x="0" y="35"/>
                  </a:lnTo>
                  <a:lnTo>
                    <a:pt x="0" y="0"/>
                  </a:lnTo>
                  <a:close/>
                  <a:moveTo>
                    <a:pt x="3" y="4"/>
                  </a:moveTo>
                  <a:lnTo>
                    <a:pt x="34" y="4"/>
                  </a:lnTo>
                  <a:lnTo>
                    <a:pt x="34" y="35"/>
                  </a:lnTo>
                  <a:lnTo>
                    <a:pt x="3" y="35"/>
                  </a:lnTo>
                  <a:lnTo>
                    <a:pt x="3" y="4"/>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2" name="Freeform 961"/>
            <p:cNvSpPr>
              <a:spLocks noEditPoints="1"/>
            </p:cNvSpPr>
            <p:nvPr/>
          </p:nvSpPr>
          <p:spPr bwMode="auto">
            <a:xfrm>
              <a:off x="2595" y="1971"/>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1 h 31"/>
                <a:gd name="T12" fmla="*/ 31 w 31"/>
                <a:gd name="T13" fmla="*/ 1 h 31"/>
                <a:gd name="T14" fmla="*/ 31 w 31"/>
                <a:gd name="T15" fmla="*/ 31 h 31"/>
                <a:gd name="T16" fmla="*/ 2 w 31"/>
                <a:gd name="T17" fmla="*/ 31 h 31"/>
                <a:gd name="T18" fmla="*/ 2 w 31"/>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1"/>
                  </a:moveTo>
                  <a:lnTo>
                    <a:pt x="31" y="1"/>
                  </a:lnTo>
                  <a:lnTo>
                    <a:pt x="31" y="31"/>
                  </a:lnTo>
                  <a:lnTo>
                    <a:pt x="2" y="31"/>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3" name="Freeform 962"/>
            <p:cNvSpPr>
              <a:spLocks noEditPoints="1"/>
            </p:cNvSpPr>
            <p:nvPr/>
          </p:nvSpPr>
          <p:spPr bwMode="auto">
            <a:xfrm>
              <a:off x="2597" y="1972"/>
              <a:ext cx="29" cy="30"/>
            </a:xfrm>
            <a:custGeom>
              <a:avLst/>
              <a:gdLst>
                <a:gd name="T0" fmla="*/ 0 w 29"/>
                <a:gd name="T1" fmla="*/ 0 h 30"/>
                <a:gd name="T2" fmla="*/ 29 w 29"/>
                <a:gd name="T3" fmla="*/ 0 h 30"/>
                <a:gd name="T4" fmla="*/ 29 w 29"/>
                <a:gd name="T5" fmla="*/ 30 h 30"/>
                <a:gd name="T6" fmla="*/ 0 w 29"/>
                <a:gd name="T7" fmla="*/ 30 h 30"/>
                <a:gd name="T8" fmla="*/ 0 w 29"/>
                <a:gd name="T9" fmla="*/ 0 h 30"/>
                <a:gd name="T10" fmla="*/ 3 w 29"/>
                <a:gd name="T11" fmla="*/ 4 h 30"/>
                <a:gd name="T12" fmla="*/ 29 w 29"/>
                <a:gd name="T13" fmla="*/ 4 h 30"/>
                <a:gd name="T14" fmla="*/ 29 w 29"/>
                <a:gd name="T15" fmla="*/ 30 h 30"/>
                <a:gd name="T16" fmla="*/ 3 w 29"/>
                <a:gd name="T17" fmla="*/ 30 h 30"/>
                <a:gd name="T18" fmla="*/ 3 w 29"/>
                <a:gd name="T19" fmla="*/ 4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0"/>
                <a:gd name="T32" fmla="*/ 29 w 2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0">
                  <a:moveTo>
                    <a:pt x="0" y="0"/>
                  </a:moveTo>
                  <a:lnTo>
                    <a:pt x="29" y="0"/>
                  </a:lnTo>
                  <a:lnTo>
                    <a:pt x="29" y="30"/>
                  </a:lnTo>
                  <a:lnTo>
                    <a:pt x="0" y="30"/>
                  </a:lnTo>
                  <a:lnTo>
                    <a:pt x="0" y="0"/>
                  </a:lnTo>
                  <a:close/>
                  <a:moveTo>
                    <a:pt x="3" y="4"/>
                  </a:moveTo>
                  <a:lnTo>
                    <a:pt x="29" y="4"/>
                  </a:lnTo>
                  <a:lnTo>
                    <a:pt x="29" y="30"/>
                  </a:lnTo>
                  <a:lnTo>
                    <a:pt x="3" y="30"/>
                  </a:lnTo>
                  <a:lnTo>
                    <a:pt x="3" y="4"/>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4" name="Freeform 963"/>
            <p:cNvSpPr>
              <a:spLocks noEditPoints="1"/>
            </p:cNvSpPr>
            <p:nvPr/>
          </p:nvSpPr>
          <p:spPr bwMode="auto">
            <a:xfrm>
              <a:off x="2600" y="1976"/>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1 h 26"/>
                <a:gd name="T12" fmla="*/ 26 w 26"/>
                <a:gd name="T13" fmla="*/ 1 h 26"/>
                <a:gd name="T14" fmla="*/ 26 w 26"/>
                <a:gd name="T15" fmla="*/ 26 h 26"/>
                <a:gd name="T16" fmla="*/ 3 w 26"/>
                <a:gd name="T17" fmla="*/ 26 h 26"/>
                <a:gd name="T18" fmla="*/ 3 w 2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1"/>
                  </a:moveTo>
                  <a:lnTo>
                    <a:pt x="26" y="1"/>
                  </a:lnTo>
                  <a:lnTo>
                    <a:pt x="26" y="26"/>
                  </a:lnTo>
                  <a:lnTo>
                    <a:pt x="3" y="26"/>
                  </a:lnTo>
                  <a:lnTo>
                    <a:pt x="3" y="1"/>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5" name="Freeform 964"/>
            <p:cNvSpPr>
              <a:spLocks noEditPoints="1"/>
            </p:cNvSpPr>
            <p:nvPr/>
          </p:nvSpPr>
          <p:spPr bwMode="auto">
            <a:xfrm>
              <a:off x="2603" y="1977"/>
              <a:ext cx="23" cy="25"/>
            </a:xfrm>
            <a:custGeom>
              <a:avLst/>
              <a:gdLst>
                <a:gd name="T0" fmla="*/ 0 w 23"/>
                <a:gd name="T1" fmla="*/ 0 h 25"/>
                <a:gd name="T2" fmla="*/ 23 w 23"/>
                <a:gd name="T3" fmla="*/ 0 h 25"/>
                <a:gd name="T4" fmla="*/ 23 w 23"/>
                <a:gd name="T5" fmla="*/ 25 h 25"/>
                <a:gd name="T6" fmla="*/ 0 w 23"/>
                <a:gd name="T7" fmla="*/ 25 h 25"/>
                <a:gd name="T8" fmla="*/ 0 w 23"/>
                <a:gd name="T9" fmla="*/ 0 h 25"/>
                <a:gd name="T10" fmla="*/ 2 w 23"/>
                <a:gd name="T11" fmla="*/ 4 h 25"/>
                <a:gd name="T12" fmla="*/ 23 w 23"/>
                <a:gd name="T13" fmla="*/ 4 h 25"/>
                <a:gd name="T14" fmla="*/ 23 w 23"/>
                <a:gd name="T15" fmla="*/ 25 h 25"/>
                <a:gd name="T16" fmla="*/ 2 w 23"/>
                <a:gd name="T17" fmla="*/ 25 h 25"/>
                <a:gd name="T18" fmla="*/ 2 w 23"/>
                <a:gd name="T19" fmla="*/ 4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5"/>
                <a:gd name="T32" fmla="*/ 23 w 23"/>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5">
                  <a:moveTo>
                    <a:pt x="0" y="0"/>
                  </a:moveTo>
                  <a:lnTo>
                    <a:pt x="23" y="0"/>
                  </a:lnTo>
                  <a:lnTo>
                    <a:pt x="23" y="25"/>
                  </a:lnTo>
                  <a:lnTo>
                    <a:pt x="0" y="25"/>
                  </a:lnTo>
                  <a:lnTo>
                    <a:pt x="0" y="0"/>
                  </a:lnTo>
                  <a:close/>
                  <a:moveTo>
                    <a:pt x="2" y="4"/>
                  </a:moveTo>
                  <a:lnTo>
                    <a:pt x="23" y="4"/>
                  </a:lnTo>
                  <a:lnTo>
                    <a:pt x="23" y="25"/>
                  </a:lnTo>
                  <a:lnTo>
                    <a:pt x="2" y="25"/>
                  </a:lnTo>
                  <a:lnTo>
                    <a:pt x="2" y="4"/>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6" name="Freeform 965"/>
            <p:cNvSpPr>
              <a:spLocks noEditPoints="1"/>
            </p:cNvSpPr>
            <p:nvPr/>
          </p:nvSpPr>
          <p:spPr bwMode="auto">
            <a:xfrm>
              <a:off x="2605" y="1981"/>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7" name="Freeform 966"/>
            <p:cNvSpPr>
              <a:spLocks noEditPoints="1"/>
            </p:cNvSpPr>
            <p:nvPr/>
          </p:nvSpPr>
          <p:spPr bwMode="auto">
            <a:xfrm>
              <a:off x="2608" y="1983"/>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3 h 19"/>
                <a:gd name="T12" fmla="*/ 18 w 18"/>
                <a:gd name="T13" fmla="*/ 3 h 19"/>
                <a:gd name="T14" fmla="*/ 18 w 18"/>
                <a:gd name="T15" fmla="*/ 19 h 19"/>
                <a:gd name="T16" fmla="*/ 2 w 18"/>
                <a:gd name="T17" fmla="*/ 19 h 19"/>
                <a:gd name="T18" fmla="*/ 2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3"/>
                  </a:moveTo>
                  <a:lnTo>
                    <a:pt x="18" y="3"/>
                  </a:lnTo>
                  <a:lnTo>
                    <a:pt x="18"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8" name="Freeform 967"/>
            <p:cNvSpPr>
              <a:spLocks noEditPoints="1"/>
            </p:cNvSpPr>
            <p:nvPr/>
          </p:nvSpPr>
          <p:spPr bwMode="auto">
            <a:xfrm>
              <a:off x="2610" y="1986"/>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89" name="Freeform 968"/>
            <p:cNvSpPr>
              <a:spLocks noEditPoints="1"/>
            </p:cNvSpPr>
            <p:nvPr/>
          </p:nvSpPr>
          <p:spPr bwMode="auto">
            <a:xfrm>
              <a:off x="2613" y="1988"/>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3 h 14"/>
                <a:gd name="T12" fmla="*/ 13 w 13"/>
                <a:gd name="T13" fmla="*/ 3 h 14"/>
                <a:gd name="T14" fmla="*/ 13 w 13"/>
                <a:gd name="T15" fmla="*/ 14 h 14"/>
                <a:gd name="T16" fmla="*/ 3 w 13"/>
                <a:gd name="T17" fmla="*/ 14 h 14"/>
                <a:gd name="T18" fmla="*/ 3 w 13"/>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3"/>
                  </a:moveTo>
                  <a:lnTo>
                    <a:pt x="13" y="3"/>
                  </a:lnTo>
                  <a:lnTo>
                    <a:pt x="13" y="14"/>
                  </a:lnTo>
                  <a:lnTo>
                    <a:pt x="3" y="14"/>
                  </a:lnTo>
                  <a:lnTo>
                    <a:pt x="3" y="3"/>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0" name="Freeform 969"/>
            <p:cNvSpPr>
              <a:spLocks noEditPoints="1"/>
            </p:cNvSpPr>
            <p:nvPr/>
          </p:nvSpPr>
          <p:spPr bwMode="auto">
            <a:xfrm>
              <a:off x="2616" y="1991"/>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2 h 11"/>
                <a:gd name="T12" fmla="*/ 10 w 10"/>
                <a:gd name="T13" fmla="*/ 2 h 11"/>
                <a:gd name="T14" fmla="*/ 10 w 10"/>
                <a:gd name="T15" fmla="*/ 11 h 11"/>
                <a:gd name="T16" fmla="*/ 2 w 10"/>
                <a:gd name="T17" fmla="*/ 11 h 11"/>
                <a:gd name="T18" fmla="*/ 2 w 10"/>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2"/>
                  </a:moveTo>
                  <a:lnTo>
                    <a:pt x="10" y="2"/>
                  </a:lnTo>
                  <a:lnTo>
                    <a:pt x="10" y="11"/>
                  </a:lnTo>
                  <a:lnTo>
                    <a:pt x="2" y="11"/>
                  </a:lnTo>
                  <a:lnTo>
                    <a:pt x="2" y="2"/>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1" name="Freeform 970"/>
            <p:cNvSpPr>
              <a:spLocks noEditPoints="1"/>
            </p:cNvSpPr>
            <p:nvPr/>
          </p:nvSpPr>
          <p:spPr bwMode="auto">
            <a:xfrm>
              <a:off x="2618" y="1993"/>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3 h 9"/>
                <a:gd name="T12" fmla="*/ 8 w 8"/>
                <a:gd name="T13" fmla="*/ 3 h 9"/>
                <a:gd name="T14" fmla="*/ 8 w 8"/>
                <a:gd name="T15" fmla="*/ 9 h 9"/>
                <a:gd name="T16" fmla="*/ 3 w 8"/>
                <a:gd name="T17" fmla="*/ 9 h 9"/>
                <a:gd name="T18" fmla="*/ 3 w 8"/>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3"/>
                  </a:moveTo>
                  <a:lnTo>
                    <a:pt x="8" y="3"/>
                  </a:lnTo>
                  <a:lnTo>
                    <a:pt x="8" y="9"/>
                  </a:lnTo>
                  <a:lnTo>
                    <a:pt x="3" y="9"/>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2" name="Freeform 971"/>
            <p:cNvSpPr>
              <a:spLocks noEditPoints="1"/>
            </p:cNvSpPr>
            <p:nvPr/>
          </p:nvSpPr>
          <p:spPr bwMode="auto">
            <a:xfrm>
              <a:off x="2621" y="1996"/>
              <a:ext cx="5" cy="6"/>
            </a:xfrm>
            <a:custGeom>
              <a:avLst/>
              <a:gdLst>
                <a:gd name="T0" fmla="*/ 0 w 5"/>
                <a:gd name="T1" fmla="*/ 0 h 6"/>
                <a:gd name="T2" fmla="*/ 5 w 5"/>
                <a:gd name="T3" fmla="*/ 0 h 6"/>
                <a:gd name="T4" fmla="*/ 5 w 5"/>
                <a:gd name="T5" fmla="*/ 6 h 6"/>
                <a:gd name="T6" fmla="*/ 0 w 5"/>
                <a:gd name="T7" fmla="*/ 6 h 6"/>
                <a:gd name="T8" fmla="*/ 0 w 5"/>
                <a:gd name="T9" fmla="*/ 0 h 6"/>
                <a:gd name="T10" fmla="*/ 3 w 5"/>
                <a:gd name="T11" fmla="*/ 2 h 6"/>
                <a:gd name="T12" fmla="*/ 5 w 5"/>
                <a:gd name="T13" fmla="*/ 2 h 6"/>
                <a:gd name="T14" fmla="*/ 5 w 5"/>
                <a:gd name="T15" fmla="*/ 6 h 6"/>
                <a:gd name="T16" fmla="*/ 3 w 5"/>
                <a:gd name="T17" fmla="*/ 6 h 6"/>
                <a:gd name="T18" fmla="*/ 3 w 5"/>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0" y="0"/>
                  </a:moveTo>
                  <a:lnTo>
                    <a:pt x="5" y="0"/>
                  </a:lnTo>
                  <a:lnTo>
                    <a:pt x="5" y="6"/>
                  </a:lnTo>
                  <a:lnTo>
                    <a:pt x="0" y="6"/>
                  </a:lnTo>
                  <a:lnTo>
                    <a:pt x="0" y="0"/>
                  </a:lnTo>
                  <a:close/>
                  <a:moveTo>
                    <a:pt x="3" y="2"/>
                  </a:moveTo>
                  <a:lnTo>
                    <a:pt x="5" y="2"/>
                  </a:lnTo>
                  <a:lnTo>
                    <a:pt x="5" y="6"/>
                  </a:lnTo>
                  <a:lnTo>
                    <a:pt x="3" y="6"/>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3" name="Freeform 972"/>
            <p:cNvSpPr>
              <a:spLocks noEditPoints="1"/>
            </p:cNvSpPr>
            <p:nvPr/>
          </p:nvSpPr>
          <p:spPr bwMode="auto">
            <a:xfrm>
              <a:off x="2624" y="1998"/>
              <a:ext cx="2" cy="4"/>
            </a:xfrm>
            <a:custGeom>
              <a:avLst/>
              <a:gdLst>
                <a:gd name="T0" fmla="*/ 0 w 2"/>
                <a:gd name="T1" fmla="*/ 0 h 4"/>
                <a:gd name="T2" fmla="*/ 2 w 2"/>
                <a:gd name="T3" fmla="*/ 0 h 4"/>
                <a:gd name="T4" fmla="*/ 2 w 2"/>
                <a:gd name="T5" fmla="*/ 4 h 4"/>
                <a:gd name="T6" fmla="*/ 0 w 2"/>
                <a:gd name="T7" fmla="*/ 4 h 4"/>
                <a:gd name="T8" fmla="*/ 0 w 2"/>
                <a:gd name="T9" fmla="*/ 0 h 4"/>
                <a:gd name="T10" fmla="*/ 2 w 2"/>
                <a:gd name="T11" fmla="*/ 4 h 4"/>
                <a:gd name="T12" fmla="*/ 2 w 2"/>
                <a:gd name="T13" fmla="*/ 4 h 4"/>
                <a:gd name="T14" fmla="*/ 2 w 2"/>
                <a:gd name="T15" fmla="*/ 4 h 4"/>
                <a:gd name="T16" fmla="*/ 2 w 2"/>
                <a:gd name="T17" fmla="*/ 4 h 4"/>
                <a:gd name="T18" fmla="*/ 2 w 2"/>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2" y="4"/>
                  </a:move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4" name="Freeform 973"/>
            <p:cNvSpPr>
              <a:spLocks noEditPoints="1"/>
            </p:cNvSpPr>
            <p:nvPr/>
          </p:nvSpPr>
          <p:spPr bwMode="auto">
            <a:xfrm>
              <a:off x="2626" y="20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5" name="Freeform 974"/>
            <p:cNvSpPr>
              <a:spLocks noEditPoints="1"/>
            </p:cNvSpPr>
            <p:nvPr/>
          </p:nvSpPr>
          <p:spPr bwMode="auto">
            <a:xfrm>
              <a:off x="2551" y="1927"/>
              <a:ext cx="75" cy="75"/>
            </a:xfrm>
            <a:custGeom>
              <a:avLst/>
              <a:gdLst>
                <a:gd name="T0" fmla="*/ 5 w 75"/>
                <a:gd name="T1" fmla="*/ 66 h 75"/>
                <a:gd name="T2" fmla="*/ 5 w 75"/>
                <a:gd name="T3" fmla="*/ 7 h 75"/>
                <a:gd name="T4" fmla="*/ 69 w 75"/>
                <a:gd name="T5" fmla="*/ 7 h 75"/>
                <a:gd name="T6" fmla="*/ 69 w 75"/>
                <a:gd name="T7" fmla="*/ 66 h 75"/>
                <a:gd name="T8" fmla="*/ 5 w 75"/>
                <a:gd name="T9" fmla="*/ 66 h 75"/>
                <a:gd name="T10" fmla="*/ 2 w 75"/>
                <a:gd name="T11" fmla="*/ 69 h 75"/>
                <a:gd name="T12" fmla="*/ 73 w 75"/>
                <a:gd name="T13" fmla="*/ 69 h 75"/>
                <a:gd name="T14" fmla="*/ 73 w 75"/>
                <a:gd name="T15" fmla="*/ 4 h 75"/>
                <a:gd name="T16" fmla="*/ 75 w 75"/>
                <a:gd name="T17" fmla="*/ 4 h 75"/>
                <a:gd name="T18" fmla="*/ 75 w 75"/>
                <a:gd name="T19" fmla="*/ 0 h 75"/>
                <a:gd name="T20" fmla="*/ 0 w 75"/>
                <a:gd name="T21" fmla="*/ 0 h 75"/>
                <a:gd name="T22" fmla="*/ 0 w 75"/>
                <a:gd name="T23" fmla="*/ 75 h 75"/>
                <a:gd name="T24" fmla="*/ 2 w 75"/>
                <a:gd name="T25" fmla="*/ 75 h 75"/>
                <a:gd name="T26" fmla="*/ 2 w 75"/>
                <a:gd name="T27" fmla="*/ 69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5"/>
                <a:gd name="T44" fmla="*/ 75 w 75"/>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5">
                  <a:moveTo>
                    <a:pt x="5" y="66"/>
                  </a:moveTo>
                  <a:lnTo>
                    <a:pt x="5" y="7"/>
                  </a:lnTo>
                  <a:lnTo>
                    <a:pt x="69" y="7"/>
                  </a:lnTo>
                  <a:lnTo>
                    <a:pt x="69" y="66"/>
                  </a:lnTo>
                  <a:lnTo>
                    <a:pt x="5" y="66"/>
                  </a:lnTo>
                  <a:close/>
                  <a:moveTo>
                    <a:pt x="2" y="69"/>
                  </a:moveTo>
                  <a:lnTo>
                    <a:pt x="73" y="69"/>
                  </a:lnTo>
                  <a:lnTo>
                    <a:pt x="73" y="4"/>
                  </a:lnTo>
                  <a:lnTo>
                    <a:pt x="75" y="4"/>
                  </a:lnTo>
                  <a:lnTo>
                    <a:pt x="75" y="0"/>
                  </a:lnTo>
                  <a:lnTo>
                    <a:pt x="0" y="0"/>
                  </a:lnTo>
                  <a:lnTo>
                    <a:pt x="0" y="75"/>
                  </a:lnTo>
                  <a:lnTo>
                    <a:pt x="2" y="75"/>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6" name="Freeform 975"/>
            <p:cNvSpPr>
              <a:spLocks noEditPoints="1"/>
            </p:cNvSpPr>
            <p:nvPr/>
          </p:nvSpPr>
          <p:spPr bwMode="auto">
            <a:xfrm>
              <a:off x="2551" y="1927"/>
              <a:ext cx="75" cy="75"/>
            </a:xfrm>
            <a:custGeom>
              <a:avLst/>
              <a:gdLst>
                <a:gd name="T0" fmla="*/ 0 w 75"/>
                <a:gd name="T1" fmla="*/ 0 h 75"/>
                <a:gd name="T2" fmla="*/ 75 w 75"/>
                <a:gd name="T3" fmla="*/ 0 h 75"/>
                <a:gd name="T4" fmla="*/ 75 w 75"/>
                <a:gd name="T5" fmla="*/ 75 h 75"/>
                <a:gd name="T6" fmla="*/ 0 w 75"/>
                <a:gd name="T7" fmla="*/ 75 h 75"/>
                <a:gd name="T8" fmla="*/ 0 w 75"/>
                <a:gd name="T9" fmla="*/ 0 h 75"/>
                <a:gd name="T10" fmla="*/ 2 w 75"/>
                <a:gd name="T11" fmla="*/ 2 h 75"/>
                <a:gd name="T12" fmla="*/ 75 w 75"/>
                <a:gd name="T13" fmla="*/ 2 h 75"/>
                <a:gd name="T14" fmla="*/ 75 w 75"/>
                <a:gd name="T15" fmla="*/ 75 h 75"/>
                <a:gd name="T16" fmla="*/ 2 w 75"/>
                <a:gd name="T17" fmla="*/ 75 h 75"/>
                <a:gd name="T18" fmla="*/ 2 w 75"/>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5"/>
                <a:gd name="T32" fmla="*/ 75 w 75"/>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5">
                  <a:moveTo>
                    <a:pt x="0" y="0"/>
                  </a:moveTo>
                  <a:lnTo>
                    <a:pt x="75" y="0"/>
                  </a:lnTo>
                  <a:lnTo>
                    <a:pt x="75" y="75"/>
                  </a:lnTo>
                  <a:lnTo>
                    <a:pt x="0" y="75"/>
                  </a:lnTo>
                  <a:lnTo>
                    <a:pt x="0" y="0"/>
                  </a:lnTo>
                  <a:close/>
                  <a:moveTo>
                    <a:pt x="2" y="2"/>
                  </a:moveTo>
                  <a:lnTo>
                    <a:pt x="75" y="2"/>
                  </a:lnTo>
                  <a:lnTo>
                    <a:pt x="75" y="75"/>
                  </a:lnTo>
                  <a:lnTo>
                    <a:pt x="2" y="75"/>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7" name="Freeform 976"/>
            <p:cNvSpPr>
              <a:spLocks noEditPoints="1"/>
            </p:cNvSpPr>
            <p:nvPr/>
          </p:nvSpPr>
          <p:spPr bwMode="auto">
            <a:xfrm>
              <a:off x="2553" y="1929"/>
              <a:ext cx="73" cy="73"/>
            </a:xfrm>
            <a:custGeom>
              <a:avLst/>
              <a:gdLst>
                <a:gd name="T0" fmla="*/ 0 w 73"/>
                <a:gd name="T1" fmla="*/ 0 h 73"/>
                <a:gd name="T2" fmla="*/ 73 w 73"/>
                <a:gd name="T3" fmla="*/ 0 h 73"/>
                <a:gd name="T4" fmla="*/ 73 w 73"/>
                <a:gd name="T5" fmla="*/ 73 h 73"/>
                <a:gd name="T6" fmla="*/ 0 w 73"/>
                <a:gd name="T7" fmla="*/ 73 h 73"/>
                <a:gd name="T8" fmla="*/ 0 w 73"/>
                <a:gd name="T9" fmla="*/ 0 h 73"/>
                <a:gd name="T10" fmla="*/ 2 w 73"/>
                <a:gd name="T11" fmla="*/ 4 h 73"/>
                <a:gd name="T12" fmla="*/ 73 w 73"/>
                <a:gd name="T13" fmla="*/ 4 h 73"/>
                <a:gd name="T14" fmla="*/ 73 w 73"/>
                <a:gd name="T15" fmla="*/ 73 h 73"/>
                <a:gd name="T16" fmla="*/ 2 w 73"/>
                <a:gd name="T17" fmla="*/ 73 h 73"/>
                <a:gd name="T18" fmla="*/ 2 w 73"/>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3"/>
                <a:gd name="T32" fmla="*/ 73 w 73"/>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3">
                  <a:moveTo>
                    <a:pt x="0" y="0"/>
                  </a:moveTo>
                  <a:lnTo>
                    <a:pt x="73" y="0"/>
                  </a:lnTo>
                  <a:lnTo>
                    <a:pt x="73" y="73"/>
                  </a:lnTo>
                  <a:lnTo>
                    <a:pt x="0" y="73"/>
                  </a:lnTo>
                  <a:lnTo>
                    <a:pt x="0" y="0"/>
                  </a:lnTo>
                  <a:close/>
                  <a:moveTo>
                    <a:pt x="2" y="4"/>
                  </a:moveTo>
                  <a:lnTo>
                    <a:pt x="73" y="4"/>
                  </a:lnTo>
                  <a:lnTo>
                    <a:pt x="73" y="73"/>
                  </a:lnTo>
                  <a:lnTo>
                    <a:pt x="2" y="73"/>
                  </a:lnTo>
                  <a:lnTo>
                    <a:pt x="2"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8" name="Freeform 977"/>
            <p:cNvSpPr>
              <a:spLocks noEditPoints="1"/>
            </p:cNvSpPr>
            <p:nvPr/>
          </p:nvSpPr>
          <p:spPr bwMode="auto">
            <a:xfrm>
              <a:off x="2555" y="1933"/>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2 w 71"/>
                <a:gd name="T11" fmla="*/ 1 h 69"/>
                <a:gd name="T12" fmla="*/ 71 w 71"/>
                <a:gd name="T13" fmla="*/ 1 h 69"/>
                <a:gd name="T14" fmla="*/ 71 w 71"/>
                <a:gd name="T15" fmla="*/ 69 h 69"/>
                <a:gd name="T16" fmla="*/ 2 w 71"/>
                <a:gd name="T17" fmla="*/ 69 h 69"/>
                <a:gd name="T18" fmla="*/ 2 w 71"/>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2" y="1"/>
                  </a:moveTo>
                  <a:lnTo>
                    <a:pt x="71" y="1"/>
                  </a:lnTo>
                  <a:lnTo>
                    <a:pt x="71" y="69"/>
                  </a:lnTo>
                  <a:lnTo>
                    <a:pt x="2" y="69"/>
                  </a:lnTo>
                  <a:lnTo>
                    <a:pt x="2" y="1"/>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399" name="Freeform 978"/>
            <p:cNvSpPr>
              <a:spLocks noEditPoints="1"/>
            </p:cNvSpPr>
            <p:nvPr/>
          </p:nvSpPr>
          <p:spPr bwMode="auto">
            <a:xfrm>
              <a:off x="2557" y="1934"/>
              <a:ext cx="69" cy="68"/>
            </a:xfrm>
            <a:custGeom>
              <a:avLst/>
              <a:gdLst>
                <a:gd name="T0" fmla="*/ 0 w 69"/>
                <a:gd name="T1" fmla="*/ 0 h 68"/>
                <a:gd name="T2" fmla="*/ 69 w 69"/>
                <a:gd name="T3" fmla="*/ 0 h 68"/>
                <a:gd name="T4" fmla="*/ 69 w 69"/>
                <a:gd name="T5" fmla="*/ 68 h 68"/>
                <a:gd name="T6" fmla="*/ 0 w 69"/>
                <a:gd name="T7" fmla="*/ 68 h 68"/>
                <a:gd name="T8" fmla="*/ 0 w 69"/>
                <a:gd name="T9" fmla="*/ 0 h 68"/>
                <a:gd name="T10" fmla="*/ 3 w 69"/>
                <a:gd name="T11" fmla="*/ 4 h 68"/>
                <a:gd name="T12" fmla="*/ 69 w 69"/>
                <a:gd name="T13" fmla="*/ 4 h 68"/>
                <a:gd name="T14" fmla="*/ 69 w 69"/>
                <a:gd name="T15" fmla="*/ 68 h 68"/>
                <a:gd name="T16" fmla="*/ 3 w 69"/>
                <a:gd name="T17" fmla="*/ 68 h 68"/>
                <a:gd name="T18" fmla="*/ 3 w 69"/>
                <a:gd name="T19" fmla="*/ 4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0" y="0"/>
                  </a:moveTo>
                  <a:lnTo>
                    <a:pt x="69" y="0"/>
                  </a:lnTo>
                  <a:lnTo>
                    <a:pt x="69" y="68"/>
                  </a:lnTo>
                  <a:lnTo>
                    <a:pt x="0" y="68"/>
                  </a:lnTo>
                  <a:lnTo>
                    <a:pt x="0" y="0"/>
                  </a:lnTo>
                  <a:close/>
                  <a:moveTo>
                    <a:pt x="3" y="4"/>
                  </a:moveTo>
                  <a:lnTo>
                    <a:pt x="69" y="4"/>
                  </a:lnTo>
                  <a:lnTo>
                    <a:pt x="69" y="68"/>
                  </a:lnTo>
                  <a:lnTo>
                    <a:pt x="3" y="68"/>
                  </a:lnTo>
                  <a:lnTo>
                    <a:pt x="3" y="4"/>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0" name="Freeform 979"/>
            <p:cNvSpPr>
              <a:spLocks noEditPoints="1"/>
            </p:cNvSpPr>
            <p:nvPr/>
          </p:nvSpPr>
          <p:spPr bwMode="auto">
            <a:xfrm>
              <a:off x="2560" y="1938"/>
              <a:ext cx="66" cy="64"/>
            </a:xfrm>
            <a:custGeom>
              <a:avLst/>
              <a:gdLst>
                <a:gd name="T0" fmla="*/ 0 w 66"/>
                <a:gd name="T1" fmla="*/ 0 h 64"/>
                <a:gd name="T2" fmla="*/ 66 w 66"/>
                <a:gd name="T3" fmla="*/ 0 h 64"/>
                <a:gd name="T4" fmla="*/ 66 w 66"/>
                <a:gd name="T5" fmla="*/ 64 h 64"/>
                <a:gd name="T6" fmla="*/ 0 w 66"/>
                <a:gd name="T7" fmla="*/ 64 h 64"/>
                <a:gd name="T8" fmla="*/ 0 w 66"/>
                <a:gd name="T9" fmla="*/ 0 h 64"/>
                <a:gd name="T10" fmla="*/ 3 w 66"/>
                <a:gd name="T11" fmla="*/ 2 h 64"/>
                <a:gd name="T12" fmla="*/ 66 w 66"/>
                <a:gd name="T13" fmla="*/ 2 h 64"/>
                <a:gd name="T14" fmla="*/ 66 w 66"/>
                <a:gd name="T15" fmla="*/ 64 h 64"/>
                <a:gd name="T16" fmla="*/ 3 w 66"/>
                <a:gd name="T17" fmla="*/ 64 h 64"/>
                <a:gd name="T18" fmla="*/ 3 w 6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4"/>
                <a:gd name="T32" fmla="*/ 66 w 66"/>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4">
                  <a:moveTo>
                    <a:pt x="0" y="0"/>
                  </a:moveTo>
                  <a:lnTo>
                    <a:pt x="66" y="0"/>
                  </a:lnTo>
                  <a:lnTo>
                    <a:pt x="66" y="64"/>
                  </a:lnTo>
                  <a:lnTo>
                    <a:pt x="0" y="64"/>
                  </a:lnTo>
                  <a:lnTo>
                    <a:pt x="0" y="0"/>
                  </a:lnTo>
                  <a:close/>
                  <a:moveTo>
                    <a:pt x="3" y="2"/>
                  </a:moveTo>
                  <a:lnTo>
                    <a:pt x="66" y="2"/>
                  </a:lnTo>
                  <a:lnTo>
                    <a:pt x="66"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1" name="Freeform 980"/>
            <p:cNvSpPr>
              <a:spLocks noEditPoints="1"/>
            </p:cNvSpPr>
            <p:nvPr/>
          </p:nvSpPr>
          <p:spPr bwMode="auto">
            <a:xfrm>
              <a:off x="2563" y="1940"/>
              <a:ext cx="63" cy="62"/>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2 w 63"/>
                <a:gd name="T11" fmla="*/ 3 h 62"/>
                <a:gd name="T12" fmla="*/ 63 w 63"/>
                <a:gd name="T13" fmla="*/ 3 h 62"/>
                <a:gd name="T14" fmla="*/ 63 w 63"/>
                <a:gd name="T15" fmla="*/ 62 h 62"/>
                <a:gd name="T16" fmla="*/ 2 w 63"/>
                <a:gd name="T17" fmla="*/ 62 h 62"/>
                <a:gd name="T18" fmla="*/ 2 w 63"/>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2"/>
                <a:gd name="T32" fmla="*/ 63 w 63"/>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2">
                  <a:moveTo>
                    <a:pt x="0" y="0"/>
                  </a:moveTo>
                  <a:lnTo>
                    <a:pt x="63" y="0"/>
                  </a:lnTo>
                  <a:lnTo>
                    <a:pt x="63" y="62"/>
                  </a:lnTo>
                  <a:lnTo>
                    <a:pt x="0" y="62"/>
                  </a:lnTo>
                  <a:lnTo>
                    <a:pt x="0" y="0"/>
                  </a:lnTo>
                  <a:close/>
                  <a:moveTo>
                    <a:pt x="2" y="3"/>
                  </a:moveTo>
                  <a:lnTo>
                    <a:pt x="63" y="3"/>
                  </a:lnTo>
                  <a:lnTo>
                    <a:pt x="63"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2" name="Freeform 981"/>
            <p:cNvSpPr>
              <a:spLocks noEditPoints="1"/>
            </p:cNvSpPr>
            <p:nvPr/>
          </p:nvSpPr>
          <p:spPr bwMode="auto">
            <a:xfrm>
              <a:off x="2565" y="1943"/>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3" name="Freeform 982"/>
            <p:cNvSpPr>
              <a:spLocks noEditPoints="1"/>
            </p:cNvSpPr>
            <p:nvPr/>
          </p:nvSpPr>
          <p:spPr bwMode="auto">
            <a:xfrm>
              <a:off x="2568" y="1945"/>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3 w 58"/>
                <a:gd name="T11" fmla="*/ 3 h 57"/>
                <a:gd name="T12" fmla="*/ 58 w 58"/>
                <a:gd name="T13" fmla="*/ 3 h 57"/>
                <a:gd name="T14" fmla="*/ 58 w 58"/>
                <a:gd name="T15" fmla="*/ 57 h 57"/>
                <a:gd name="T16" fmla="*/ 3 w 58"/>
                <a:gd name="T17" fmla="*/ 57 h 57"/>
                <a:gd name="T18" fmla="*/ 3 w 58"/>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3" y="3"/>
                  </a:moveTo>
                  <a:lnTo>
                    <a:pt x="58" y="3"/>
                  </a:lnTo>
                  <a:lnTo>
                    <a:pt x="58" y="57"/>
                  </a:lnTo>
                  <a:lnTo>
                    <a:pt x="3" y="57"/>
                  </a:lnTo>
                  <a:lnTo>
                    <a:pt x="3" y="3"/>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4" name="Freeform 983"/>
            <p:cNvSpPr>
              <a:spLocks noEditPoints="1"/>
            </p:cNvSpPr>
            <p:nvPr/>
          </p:nvSpPr>
          <p:spPr bwMode="auto">
            <a:xfrm>
              <a:off x="2571" y="1948"/>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2 h 54"/>
                <a:gd name="T12" fmla="*/ 55 w 55"/>
                <a:gd name="T13" fmla="*/ 2 h 54"/>
                <a:gd name="T14" fmla="*/ 55 w 55"/>
                <a:gd name="T15" fmla="*/ 54 h 54"/>
                <a:gd name="T16" fmla="*/ 2 w 55"/>
                <a:gd name="T17" fmla="*/ 54 h 54"/>
                <a:gd name="T18" fmla="*/ 2 w 55"/>
                <a:gd name="T19" fmla="*/ 2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2"/>
                  </a:moveTo>
                  <a:lnTo>
                    <a:pt x="55" y="2"/>
                  </a:lnTo>
                  <a:lnTo>
                    <a:pt x="55" y="54"/>
                  </a:lnTo>
                  <a:lnTo>
                    <a:pt x="2" y="54"/>
                  </a:lnTo>
                  <a:lnTo>
                    <a:pt x="2" y="2"/>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5" name="Freeform 984"/>
            <p:cNvSpPr>
              <a:spLocks noEditPoints="1"/>
            </p:cNvSpPr>
            <p:nvPr/>
          </p:nvSpPr>
          <p:spPr bwMode="auto">
            <a:xfrm>
              <a:off x="2573" y="1950"/>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3 h 52"/>
                <a:gd name="T12" fmla="*/ 53 w 53"/>
                <a:gd name="T13" fmla="*/ 3 h 52"/>
                <a:gd name="T14" fmla="*/ 53 w 53"/>
                <a:gd name="T15" fmla="*/ 52 h 52"/>
                <a:gd name="T16" fmla="*/ 3 w 53"/>
                <a:gd name="T17" fmla="*/ 52 h 52"/>
                <a:gd name="T18" fmla="*/ 3 w 53"/>
                <a:gd name="T19" fmla="*/ 3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3"/>
                  </a:moveTo>
                  <a:lnTo>
                    <a:pt x="53" y="3"/>
                  </a:lnTo>
                  <a:lnTo>
                    <a:pt x="53" y="52"/>
                  </a:lnTo>
                  <a:lnTo>
                    <a:pt x="3" y="52"/>
                  </a:lnTo>
                  <a:lnTo>
                    <a:pt x="3" y="3"/>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6" name="Freeform 985"/>
            <p:cNvSpPr>
              <a:spLocks noEditPoints="1"/>
            </p:cNvSpPr>
            <p:nvPr/>
          </p:nvSpPr>
          <p:spPr bwMode="auto">
            <a:xfrm>
              <a:off x="2576" y="1953"/>
              <a:ext cx="50" cy="49"/>
            </a:xfrm>
            <a:custGeom>
              <a:avLst/>
              <a:gdLst>
                <a:gd name="T0" fmla="*/ 0 w 50"/>
                <a:gd name="T1" fmla="*/ 0 h 49"/>
                <a:gd name="T2" fmla="*/ 50 w 50"/>
                <a:gd name="T3" fmla="*/ 0 h 49"/>
                <a:gd name="T4" fmla="*/ 50 w 50"/>
                <a:gd name="T5" fmla="*/ 49 h 49"/>
                <a:gd name="T6" fmla="*/ 0 w 50"/>
                <a:gd name="T7" fmla="*/ 49 h 49"/>
                <a:gd name="T8" fmla="*/ 0 w 50"/>
                <a:gd name="T9" fmla="*/ 0 h 49"/>
                <a:gd name="T10" fmla="*/ 3 w 50"/>
                <a:gd name="T11" fmla="*/ 2 h 49"/>
                <a:gd name="T12" fmla="*/ 50 w 50"/>
                <a:gd name="T13" fmla="*/ 2 h 49"/>
                <a:gd name="T14" fmla="*/ 50 w 50"/>
                <a:gd name="T15" fmla="*/ 49 h 49"/>
                <a:gd name="T16" fmla="*/ 3 w 50"/>
                <a:gd name="T17" fmla="*/ 49 h 49"/>
                <a:gd name="T18" fmla="*/ 3 w 50"/>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9"/>
                <a:gd name="T32" fmla="*/ 50 w 50"/>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9">
                  <a:moveTo>
                    <a:pt x="0" y="0"/>
                  </a:moveTo>
                  <a:lnTo>
                    <a:pt x="50" y="0"/>
                  </a:lnTo>
                  <a:lnTo>
                    <a:pt x="50" y="49"/>
                  </a:lnTo>
                  <a:lnTo>
                    <a:pt x="0" y="49"/>
                  </a:lnTo>
                  <a:lnTo>
                    <a:pt x="0" y="0"/>
                  </a:lnTo>
                  <a:close/>
                  <a:moveTo>
                    <a:pt x="3" y="2"/>
                  </a:moveTo>
                  <a:lnTo>
                    <a:pt x="50" y="2"/>
                  </a:lnTo>
                  <a:lnTo>
                    <a:pt x="50" y="49"/>
                  </a:lnTo>
                  <a:lnTo>
                    <a:pt x="3" y="49"/>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7" name="Freeform 986"/>
            <p:cNvSpPr>
              <a:spLocks noEditPoints="1"/>
            </p:cNvSpPr>
            <p:nvPr/>
          </p:nvSpPr>
          <p:spPr bwMode="auto">
            <a:xfrm>
              <a:off x="2579" y="1955"/>
              <a:ext cx="47" cy="4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2 w 47"/>
                <a:gd name="T11" fmla="*/ 3 h 47"/>
                <a:gd name="T12" fmla="*/ 47 w 47"/>
                <a:gd name="T13" fmla="*/ 3 h 47"/>
                <a:gd name="T14" fmla="*/ 47 w 47"/>
                <a:gd name="T15" fmla="*/ 47 h 47"/>
                <a:gd name="T16" fmla="*/ 2 w 47"/>
                <a:gd name="T17" fmla="*/ 47 h 47"/>
                <a:gd name="T18" fmla="*/ 2 w 47"/>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0" y="0"/>
                  </a:moveTo>
                  <a:lnTo>
                    <a:pt x="47" y="0"/>
                  </a:lnTo>
                  <a:lnTo>
                    <a:pt x="47" y="47"/>
                  </a:lnTo>
                  <a:lnTo>
                    <a:pt x="0" y="47"/>
                  </a:lnTo>
                  <a:lnTo>
                    <a:pt x="0" y="0"/>
                  </a:lnTo>
                  <a:close/>
                  <a:moveTo>
                    <a:pt x="2" y="3"/>
                  </a:moveTo>
                  <a:lnTo>
                    <a:pt x="47" y="3"/>
                  </a:lnTo>
                  <a:lnTo>
                    <a:pt x="47" y="47"/>
                  </a:lnTo>
                  <a:lnTo>
                    <a:pt x="2" y="47"/>
                  </a:lnTo>
                  <a:lnTo>
                    <a:pt x="2"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8" name="Freeform 987"/>
            <p:cNvSpPr>
              <a:spLocks noEditPoints="1"/>
            </p:cNvSpPr>
            <p:nvPr/>
          </p:nvSpPr>
          <p:spPr bwMode="auto">
            <a:xfrm>
              <a:off x="2581" y="1958"/>
              <a:ext cx="45" cy="44"/>
            </a:xfrm>
            <a:custGeom>
              <a:avLst/>
              <a:gdLst>
                <a:gd name="T0" fmla="*/ 0 w 45"/>
                <a:gd name="T1" fmla="*/ 0 h 44"/>
                <a:gd name="T2" fmla="*/ 45 w 45"/>
                <a:gd name="T3" fmla="*/ 0 h 44"/>
                <a:gd name="T4" fmla="*/ 45 w 45"/>
                <a:gd name="T5" fmla="*/ 44 h 44"/>
                <a:gd name="T6" fmla="*/ 0 w 45"/>
                <a:gd name="T7" fmla="*/ 44 h 44"/>
                <a:gd name="T8" fmla="*/ 0 w 45"/>
                <a:gd name="T9" fmla="*/ 0 h 44"/>
                <a:gd name="T10" fmla="*/ 3 w 45"/>
                <a:gd name="T11" fmla="*/ 2 h 44"/>
                <a:gd name="T12" fmla="*/ 45 w 45"/>
                <a:gd name="T13" fmla="*/ 2 h 44"/>
                <a:gd name="T14" fmla="*/ 45 w 45"/>
                <a:gd name="T15" fmla="*/ 44 h 44"/>
                <a:gd name="T16" fmla="*/ 3 w 45"/>
                <a:gd name="T17" fmla="*/ 44 h 44"/>
                <a:gd name="T18" fmla="*/ 3 w 45"/>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4"/>
                <a:gd name="T32" fmla="*/ 45 w 4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4">
                  <a:moveTo>
                    <a:pt x="0" y="0"/>
                  </a:moveTo>
                  <a:lnTo>
                    <a:pt x="45" y="0"/>
                  </a:lnTo>
                  <a:lnTo>
                    <a:pt x="45" y="44"/>
                  </a:lnTo>
                  <a:lnTo>
                    <a:pt x="0" y="44"/>
                  </a:lnTo>
                  <a:lnTo>
                    <a:pt x="0" y="0"/>
                  </a:lnTo>
                  <a:close/>
                  <a:moveTo>
                    <a:pt x="3" y="2"/>
                  </a:moveTo>
                  <a:lnTo>
                    <a:pt x="45" y="2"/>
                  </a:lnTo>
                  <a:lnTo>
                    <a:pt x="45" y="44"/>
                  </a:lnTo>
                  <a:lnTo>
                    <a:pt x="3" y="44"/>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09" name="Freeform 988"/>
            <p:cNvSpPr>
              <a:spLocks noEditPoints="1"/>
            </p:cNvSpPr>
            <p:nvPr/>
          </p:nvSpPr>
          <p:spPr bwMode="auto">
            <a:xfrm>
              <a:off x="2584" y="1960"/>
              <a:ext cx="42" cy="42"/>
            </a:xfrm>
            <a:custGeom>
              <a:avLst/>
              <a:gdLst>
                <a:gd name="T0" fmla="*/ 0 w 42"/>
                <a:gd name="T1" fmla="*/ 0 h 42"/>
                <a:gd name="T2" fmla="*/ 42 w 42"/>
                <a:gd name="T3" fmla="*/ 0 h 42"/>
                <a:gd name="T4" fmla="*/ 42 w 42"/>
                <a:gd name="T5" fmla="*/ 42 h 42"/>
                <a:gd name="T6" fmla="*/ 0 w 42"/>
                <a:gd name="T7" fmla="*/ 42 h 42"/>
                <a:gd name="T8" fmla="*/ 0 w 42"/>
                <a:gd name="T9" fmla="*/ 0 h 42"/>
                <a:gd name="T10" fmla="*/ 3 w 42"/>
                <a:gd name="T11" fmla="*/ 4 h 42"/>
                <a:gd name="T12" fmla="*/ 42 w 42"/>
                <a:gd name="T13" fmla="*/ 4 h 42"/>
                <a:gd name="T14" fmla="*/ 42 w 42"/>
                <a:gd name="T15" fmla="*/ 42 h 42"/>
                <a:gd name="T16" fmla="*/ 3 w 42"/>
                <a:gd name="T17" fmla="*/ 42 h 42"/>
                <a:gd name="T18" fmla="*/ 3 w 42"/>
                <a:gd name="T19" fmla="*/ 4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2"/>
                <a:gd name="T32" fmla="*/ 42 w 42"/>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2">
                  <a:moveTo>
                    <a:pt x="0" y="0"/>
                  </a:moveTo>
                  <a:lnTo>
                    <a:pt x="42" y="0"/>
                  </a:lnTo>
                  <a:lnTo>
                    <a:pt x="42" y="42"/>
                  </a:lnTo>
                  <a:lnTo>
                    <a:pt x="0" y="42"/>
                  </a:lnTo>
                  <a:lnTo>
                    <a:pt x="0" y="0"/>
                  </a:lnTo>
                  <a:close/>
                  <a:moveTo>
                    <a:pt x="3" y="4"/>
                  </a:moveTo>
                  <a:lnTo>
                    <a:pt x="42" y="4"/>
                  </a:lnTo>
                  <a:lnTo>
                    <a:pt x="42" y="42"/>
                  </a:lnTo>
                  <a:lnTo>
                    <a:pt x="3" y="42"/>
                  </a:lnTo>
                  <a:lnTo>
                    <a:pt x="3" y="4"/>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0" name="Freeform 989"/>
            <p:cNvSpPr>
              <a:spLocks noEditPoints="1"/>
            </p:cNvSpPr>
            <p:nvPr/>
          </p:nvSpPr>
          <p:spPr bwMode="auto">
            <a:xfrm>
              <a:off x="2587" y="1964"/>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1 h 38"/>
                <a:gd name="T12" fmla="*/ 39 w 39"/>
                <a:gd name="T13" fmla="*/ 1 h 38"/>
                <a:gd name="T14" fmla="*/ 39 w 39"/>
                <a:gd name="T15" fmla="*/ 38 h 38"/>
                <a:gd name="T16" fmla="*/ 2 w 39"/>
                <a:gd name="T17" fmla="*/ 38 h 38"/>
                <a:gd name="T18" fmla="*/ 2 w 3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1"/>
                  </a:moveTo>
                  <a:lnTo>
                    <a:pt x="39" y="1"/>
                  </a:lnTo>
                  <a:lnTo>
                    <a:pt x="39" y="38"/>
                  </a:lnTo>
                  <a:lnTo>
                    <a:pt x="2" y="38"/>
                  </a:lnTo>
                  <a:lnTo>
                    <a:pt x="2" y="1"/>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1" name="Freeform 990"/>
            <p:cNvSpPr>
              <a:spLocks noEditPoints="1"/>
            </p:cNvSpPr>
            <p:nvPr/>
          </p:nvSpPr>
          <p:spPr bwMode="auto">
            <a:xfrm>
              <a:off x="2589" y="1965"/>
              <a:ext cx="37" cy="37"/>
            </a:xfrm>
            <a:custGeom>
              <a:avLst/>
              <a:gdLst>
                <a:gd name="T0" fmla="*/ 0 w 37"/>
                <a:gd name="T1" fmla="*/ 0 h 37"/>
                <a:gd name="T2" fmla="*/ 37 w 37"/>
                <a:gd name="T3" fmla="*/ 0 h 37"/>
                <a:gd name="T4" fmla="*/ 37 w 37"/>
                <a:gd name="T5" fmla="*/ 37 h 37"/>
                <a:gd name="T6" fmla="*/ 0 w 37"/>
                <a:gd name="T7" fmla="*/ 37 h 37"/>
                <a:gd name="T8" fmla="*/ 0 w 37"/>
                <a:gd name="T9" fmla="*/ 0 h 37"/>
                <a:gd name="T10" fmla="*/ 3 w 37"/>
                <a:gd name="T11" fmla="*/ 2 h 37"/>
                <a:gd name="T12" fmla="*/ 37 w 37"/>
                <a:gd name="T13" fmla="*/ 2 h 37"/>
                <a:gd name="T14" fmla="*/ 37 w 37"/>
                <a:gd name="T15" fmla="*/ 37 h 37"/>
                <a:gd name="T16" fmla="*/ 3 w 37"/>
                <a:gd name="T17" fmla="*/ 37 h 37"/>
                <a:gd name="T18" fmla="*/ 3 w 37"/>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7"/>
                <a:gd name="T32" fmla="*/ 37 w 37"/>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7">
                  <a:moveTo>
                    <a:pt x="0" y="0"/>
                  </a:moveTo>
                  <a:lnTo>
                    <a:pt x="37" y="0"/>
                  </a:lnTo>
                  <a:lnTo>
                    <a:pt x="37" y="37"/>
                  </a:lnTo>
                  <a:lnTo>
                    <a:pt x="0" y="37"/>
                  </a:lnTo>
                  <a:lnTo>
                    <a:pt x="0" y="0"/>
                  </a:lnTo>
                  <a:close/>
                  <a:moveTo>
                    <a:pt x="3" y="2"/>
                  </a:moveTo>
                  <a:lnTo>
                    <a:pt x="37" y="2"/>
                  </a:lnTo>
                  <a:lnTo>
                    <a:pt x="37" y="37"/>
                  </a:lnTo>
                  <a:lnTo>
                    <a:pt x="3" y="37"/>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2" name="Freeform 991"/>
            <p:cNvSpPr>
              <a:spLocks noEditPoints="1"/>
            </p:cNvSpPr>
            <p:nvPr/>
          </p:nvSpPr>
          <p:spPr bwMode="auto">
            <a:xfrm>
              <a:off x="2592" y="1967"/>
              <a:ext cx="34" cy="35"/>
            </a:xfrm>
            <a:custGeom>
              <a:avLst/>
              <a:gdLst>
                <a:gd name="T0" fmla="*/ 0 w 34"/>
                <a:gd name="T1" fmla="*/ 0 h 35"/>
                <a:gd name="T2" fmla="*/ 34 w 34"/>
                <a:gd name="T3" fmla="*/ 0 h 35"/>
                <a:gd name="T4" fmla="*/ 34 w 34"/>
                <a:gd name="T5" fmla="*/ 35 h 35"/>
                <a:gd name="T6" fmla="*/ 0 w 34"/>
                <a:gd name="T7" fmla="*/ 35 h 35"/>
                <a:gd name="T8" fmla="*/ 0 w 34"/>
                <a:gd name="T9" fmla="*/ 0 h 35"/>
                <a:gd name="T10" fmla="*/ 3 w 34"/>
                <a:gd name="T11" fmla="*/ 4 h 35"/>
                <a:gd name="T12" fmla="*/ 34 w 34"/>
                <a:gd name="T13" fmla="*/ 4 h 35"/>
                <a:gd name="T14" fmla="*/ 34 w 34"/>
                <a:gd name="T15" fmla="*/ 35 h 35"/>
                <a:gd name="T16" fmla="*/ 3 w 34"/>
                <a:gd name="T17" fmla="*/ 35 h 35"/>
                <a:gd name="T18" fmla="*/ 3 w 34"/>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5"/>
                <a:gd name="T32" fmla="*/ 34 w 3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5">
                  <a:moveTo>
                    <a:pt x="0" y="0"/>
                  </a:moveTo>
                  <a:lnTo>
                    <a:pt x="34" y="0"/>
                  </a:lnTo>
                  <a:lnTo>
                    <a:pt x="34" y="35"/>
                  </a:lnTo>
                  <a:lnTo>
                    <a:pt x="0" y="35"/>
                  </a:lnTo>
                  <a:lnTo>
                    <a:pt x="0" y="0"/>
                  </a:lnTo>
                  <a:close/>
                  <a:moveTo>
                    <a:pt x="3" y="4"/>
                  </a:moveTo>
                  <a:lnTo>
                    <a:pt x="34" y="4"/>
                  </a:lnTo>
                  <a:lnTo>
                    <a:pt x="34" y="35"/>
                  </a:lnTo>
                  <a:lnTo>
                    <a:pt x="3" y="35"/>
                  </a:lnTo>
                  <a:lnTo>
                    <a:pt x="3" y="4"/>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3" name="Freeform 992"/>
            <p:cNvSpPr>
              <a:spLocks noEditPoints="1"/>
            </p:cNvSpPr>
            <p:nvPr/>
          </p:nvSpPr>
          <p:spPr bwMode="auto">
            <a:xfrm>
              <a:off x="2595" y="1971"/>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1 h 31"/>
                <a:gd name="T12" fmla="*/ 31 w 31"/>
                <a:gd name="T13" fmla="*/ 1 h 31"/>
                <a:gd name="T14" fmla="*/ 31 w 31"/>
                <a:gd name="T15" fmla="*/ 31 h 31"/>
                <a:gd name="T16" fmla="*/ 2 w 31"/>
                <a:gd name="T17" fmla="*/ 31 h 31"/>
                <a:gd name="T18" fmla="*/ 2 w 31"/>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1"/>
                  </a:moveTo>
                  <a:lnTo>
                    <a:pt x="31" y="1"/>
                  </a:lnTo>
                  <a:lnTo>
                    <a:pt x="31" y="31"/>
                  </a:lnTo>
                  <a:lnTo>
                    <a:pt x="2" y="31"/>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4" name="Freeform 993"/>
            <p:cNvSpPr>
              <a:spLocks noEditPoints="1"/>
            </p:cNvSpPr>
            <p:nvPr/>
          </p:nvSpPr>
          <p:spPr bwMode="auto">
            <a:xfrm>
              <a:off x="2597" y="1972"/>
              <a:ext cx="29" cy="30"/>
            </a:xfrm>
            <a:custGeom>
              <a:avLst/>
              <a:gdLst>
                <a:gd name="T0" fmla="*/ 0 w 29"/>
                <a:gd name="T1" fmla="*/ 0 h 30"/>
                <a:gd name="T2" fmla="*/ 29 w 29"/>
                <a:gd name="T3" fmla="*/ 0 h 30"/>
                <a:gd name="T4" fmla="*/ 29 w 29"/>
                <a:gd name="T5" fmla="*/ 30 h 30"/>
                <a:gd name="T6" fmla="*/ 0 w 29"/>
                <a:gd name="T7" fmla="*/ 30 h 30"/>
                <a:gd name="T8" fmla="*/ 0 w 29"/>
                <a:gd name="T9" fmla="*/ 0 h 30"/>
                <a:gd name="T10" fmla="*/ 3 w 29"/>
                <a:gd name="T11" fmla="*/ 4 h 30"/>
                <a:gd name="T12" fmla="*/ 29 w 29"/>
                <a:gd name="T13" fmla="*/ 4 h 30"/>
                <a:gd name="T14" fmla="*/ 29 w 29"/>
                <a:gd name="T15" fmla="*/ 30 h 30"/>
                <a:gd name="T16" fmla="*/ 3 w 29"/>
                <a:gd name="T17" fmla="*/ 30 h 30"/>
                <a:gd name="T18" fmla="*/ 3 w 29"/>
                <a:gd name="T19" fmla="*/ 4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0"/>
                <a:gd name="T32" fmla="*/ 29 w 2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0">
                  <a:moveTo>
                    <a:pt x="0" y="0"/>
                  </a:moveTo>
                  <a:lnTo>
                    <a:pt x="29" y="0"/>
                  </a:lnTo>
                  <a:lnTo>
                    <a:pt x="29" y="30"/>
                  </a:lnTo>
                  <a:lnTo>
                    <a:pt x="0" y="30"/>
                  </a:lnTo>
                  <a:lnTo>
                    <a:pt x="0" y="0"/>
                  </a:lnTo>
                  <a:close/>
                  <a:moveTo>
                    <a:pt x="3" y="4"/>
                  </a:moveTo>
                  <a:lnTo>
                    <a:pt x="29" y="4"/>
                  </a:lnTo>
                  <a:lnTo>
                    <a:pt x="29" y="30"/>
                  </a:lnTo>
                  <a:lnTo>
                    <a:pt x="3" y="30"/>
                  </a:lnTo>
                  <a:lnTo>
                    <a:pt x="3" y="4"/>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5" name="Freeform 994"/>
            <p:cNvSpPr>
              <a:spLocks noEditPoints="1"/>
            </p:cNvSpPr>
            <p:nvPr/>
          </p:nvSpPr>
          <p:spPr bwMode="auto">
            <a:xfrm>
              <a:off x="2600" y="1976"/>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1 h 26"/>
                <a:gd name="T12" fmla="*/ 26 w 26"/>
                <a:gd name="T13" fmla="*/ 1 h 26"/>
                <a:gd name="T14" fmla="*/ 26 w 26"/>
                <a:gd name="T15" fmla="*/ 26 h 26"/>
                <a:gd name="T16" fmla="*/ 3 w 26"/>
                <a:gd name="T17" fmla="*/ 26 h 26"/>
                <a:gd name="T18" fmla="*/ 3 w 2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1"/>
                  </a:moveTo>
                  <a:lnTo>
                    <a:pt x="26" y="1"/>
                  </a:lnTo>
                  <a:lnTo>
                    <a:pt x="26" y="26"/>
                  </a:lnTo>
                  <a:lnTo>
                    <a:pt x="3" y="26"/>
                  </a:lnTo>
                  <a:lnTo>
                    <a:pt x="3" y="1"/>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6" name="Freeform 995"/>
            <p:cNvSpPr>
              <a:spLocks noEditPoints="1"/>
            </p:cNvSpPr>
            <p:nvPr/>
          </p:nvSpPr>
          <p:spPr bwMode="auto">
            <a:xfrm>
              <a:off x="2603" y="1977"/>
              <a:ext cx="23" cy="25"/>
            </a:xfrm>
            <a:custGeom>
              <a:avLst/>
              <a:gdLst>
                <a:gd name="T0" fmla="*/ 0 w 23"/>
                <a:gd name="T1" fmla="*/ 0 h 25"/>
                <a:gd name="T2" fmla="*/ 23 w 23"/>
                <a:gd name="T3" fmla="*/ 0 h 25"/>
                <a:gd name="T4" fmla="*/ 23 w 23"/>
                <a:gd name="T5" fmla="*/ 25 h 25"/>
                <a:gd name="T6" fmla="*/ 0 w 23"/>
                <a:gd name="T7" fmla="*/ 25 h 25"/>
                <a:gd name="T8" fmla="*/ 0 w 23"/>
                <a:gd name="T9" fmla="*/ 0 h 25"/>
                <a:gd name="T10" fmla="*/ 2 w 23"/>
                <a:gd name="T11" fmla="*/ 4 h 25"/>
                <a:gd name="T12" fmla="*/ 23 w 23"/>
                <a:gd name="T13" fmla="*/ 4 h 25"/>
                <a:gd name="T14" fmla="*/ 23 w 23"/>
                <a:gd name="T15" fmla="*/ 25 h 25"/>
                <a:gd name="T16" fmla="*/ 2 w 23"/>
                <a:gd name="T17" fmla="*/ 25 h 25"/>
                <a:gd name="T18" fmla="*/ 2 w 23"/>
                <a:gd name="T19" fmla="*/ 4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5"/>
                <a:gd name="T32" fmla="*/ 23 w 23"/>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5">
                  <a:moveTo>
                    <a:pt x="0" y="0"/>
                  </a:moveTo>
                  <a:lnTo>
                    <a:pt x="23" y="0"/>
                  </a:lnTo>
                  <a:lnTo>
                    <a:pt x="23" y="25"/>
                  </a:lnTo>
                  <a:lnTo>
                    <a:pt x="0" y="25"/>
                  </a:lnTo>
                  <a:lnTo>
                    <a:pt x="0" y="0"/>
                  </a:lnTo>
                  <a:close/>
                  <a:moveTo>
                    <a:pt x="2" y="4"/>
                  </a:moveTo>
                  <a:lnTo>
                    <a:pt x="23" y="4"/>
                  </a:lnTo>
                  <a:lnTo>
                    <a:pt x="23" y="25"/>
                  </a:lnTo>
                  <a:lnTo>
                    <a:pt x="2" y="25"/>
                  </a:lnTo>
                  <a:lnTo>
                    <a:pt x="2" y="4"/>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7" name="Freeform 996"/>
            <p:cNvSpPr>
              <a:spLocks noEditPoints="1"/>
            </p:cNvSpPr>
            <p:nvPr/>
          </p:nvSpPr>
          <p:spPr bwMode="auto">
            <a:xfrm>
              <a:off x="2605" y="1981"/>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8" name="Freeform 997"/>
            <p:cNvSpPr>
              <a:spLocks noEditPoints="1"/>
            </p:cNvSpPr>
            <p:nvPr/>
          </p:nvSpPr>
          <p:spPr bwMode="auto">
            <a:xfrm>
              <a:off x="2608" y="1983"/>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3 h 19"/>
                <a:gd name="T12" fmla="*/ 18 w 18"/>
                <a:gd name="T13" fmla="*/ 3 h 19"/>
                <a:gd name="T14" fmla="*/ 18 w 18"/>
                <a:gd name="T15" fmla="*/ 19 h 19"/>
                <a:gd name="T16" fmla="*/ 2 w 18"/>
                <a:gd name="T17" fmla="*/ 19 h 19"/>
                <a:gd name="T18" fmla="*/ 2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3"/>
                  </a:moveTo>
                  <a:lnTo>
                    <a:pt x="18" y="3"/>
                  </a:lnTo>
                  <a:lnTo>
                    <a:pt x="18"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19" name="Freeform 998"/>
            <p:cNvSpPr>
              <a:spLocks noEditPoints="1"/>
            </p:cNvSpPr>
            <p:nvPr/>
          </p:nvSpPr>
          <p:spPr bwMode="auto">
            <a:xfrm>
              <a:off x="2610" y="1986"/>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0" name="Freeform 999"/>
            <p:cNvSpPr>
              <a:spLocks noEditPoints="1"/>
            </p:cNvSpPr>
            <p:nvPr/>
          </p:nvSpPr>
          <p:spPr bwMode="auto">
            <a:xfrm>
              <a:off x="2613" y="1988"/>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3 h 14"/>
                <a:gd name="T12" fmla="*/ 13 w 13"/>
                <a:gd name="T13" fmla="*/ 3 h 14"/>
                <a:gd name="T14" fmla="*/ 13 w 13"/>
                <a:gd name="T15" fmla="*/ 14 h 14"/>
                <a:gd name="T16" fmla="*/ 3 w 13"/>
                <a:gd name="T17" fmla="*/ 14 h 14"/>
                <a:gd name="T18" fmla="*/ 3 w 13"/>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3"/>
                  </a:moveTo>
                  <a:lnTo>
                    <a:pt x="13" y="3"/>
                  </a:lnTo>
                  <a:lnTo>
                    <a:pt x="13" y="14"/>
                  </a:lnTo>
                  <a:lnTo>
                    <a:pt x="3" y="14"/>
                  </a:lnTo>
                  <a:lnTo>
                    <a:pt x="3" y="3"/>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1" name="Freeform 1000"/>
            <p:cNvSpPr>
              <a:spLocks noEditPoints="1"/>
            </p:cNvSpPr>
            <p:nvPr/>
          </p:nvSpPr>
          <p:spPr bwMode="auto">
            <a:xfrm>
              <a:off x="2616" y="1991"/>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2 h 11"/>
                <a:gd name="T12" fmla="*/ 10 w 10"/>
                <a:gd name="T13" fmla="*/ 2 h 11"/>
                <a:gd name="T14" fmla="*/ 10 w 10"/>
                <a:gd name="T15" fmla="*/ 11 h 11"/>
                <a:gd name="T16" fmla="*/ 2 w 10"/>
                <a:gd name="T17" fmla="*/ 11 h 11"/>
                <a:gd name="T18" fmla="*/ 2 w 10"/>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2"/>
                  </a:moveTo>
                  <a:lnTo>
                    <a:pt x="10" y="2"/>
                  </a:lnTo>
                  <a:lnTo>
                    <a:pt x="10" y="11"/>
                  </a:lnTo>
                  <a:lnTo>
                    <a:pt x="2" y="11"/>
                  </a:lnTo>
                  <a:lnTo>
                    <a:pt x="2" y="2"/>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422" name="Freeform 1001"/>
            <p:cNvSpPr>
              <a:spLocks noEditPoints="1"/>
            </p:cNvSpPr>
            <p:nvPr/>
          </p:nvSpPr>
          <p:spPr bwMode="auto">
            <a:xfrm>
              <a:off x="2618" y="1993"/>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3 h 9"/>
                <a:gd name="T12" fmla="*/ 8 w 8"/>
                <a:gd name="T13" fmla="*/ 3 h 9"/>
                <a:gd name="T14" fmla="*/ 8 w 8"/>
                <a:gd name="T15" fmla="*/ 9 h 9"/>
                <a:gd name="T16" fmla="*/ 3 w 8"/>
                <a:gd name="T17" fmla="*/ 9 h 9"/>
                <a:gd name="T18" fmla="*/ 3 w 8"/>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3"/>
                  </a:moveTo>
                  <a:lnTo>
                    <a:pt x="8" y="3"/>
                  </a:lnTo>
                  <a:lnTo>
                    <a:pt x="8" y="9"/>
                  </a:lnTo>
                  <a:lnTo>
                    <a:pt x="3" y="9"/>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3931" name="Group 1002"/>
          <p:cNvGrpSpPr/>
          <p:nvPr/>
        </p:nvGrpSpPr>
        <p:grpSpPr bwMode="auto">
          <a:xfrm>
            <a:off x="1963738" y="3973513"/>
            <a:ext cx="2751137" cy="2749550"/>
            <a:chOff x="983" y="1898"/>
            <a:chExt cx="1733" cy="1732"/>
          </a:xfrm>
        </p:grpSpPr>
        <p:sp>
          <p:nvSpPr>
            <p:cNvPr id="74023" name="Freeform 1003"/>
            <p:cNvSpPr>
              <a:spLocks noEditPoints="1"/>
            </p:cNvSpPr>
            <p:nvPr/>
          </p:nvSpPr>
          <p:spPr bwMode="auto">
            <a:xfrm>
              <a:off x="2621" y="1996"/>
              <a:ext cx="5" cy="6"/>
            </a:xfrm>
            <a:custGeom>
              <a:avLst/>
              <a:gdLst>
                <a:gd name="T0" fmla="*/ 0 w 5"/>
                <a:gd name="T1" fmla="*/ 0 h 6"/>
                <a:gd name="T2" fmla="*/ 5 w 5"/>
                <a:gd name="T3" fmla="*/ 0 h 6"/>
                <a:gd name="T4" fmla="*/ 5 w 5"/>
                <a:gd name="T5" fmla="*/ 6 h 6"/>
                <a:gd name="T6" fmla="*/ 0 w 5"/>
                <a:gd name="T7" fmla="*/ 6 h 6"/>
                <a:gd name="T8" fmla="*/ 0 w 5"/>
                <a:gd name="T9" fmla="*/ 0 h 6"/>
                <a:gd name="T10" fmla="*/ 3 w 5"/>
                <a:gd name="T11" fmla="*/ 2 h 6"/>
                <a:gd name="T12" fmla="*/ 5 w 5"/>
                <a:gd name="T13" fmla="*/ 2 h 6"/>
                <a:gd name="T14" fmla="*/ 5 w 5"/>
                <a:gd name="T15" fmla="*/ 6 h 6"/>
                <a:gd name="T16" fmla="*/ 3 w 5"/>
                <a:gd name="T17" fmla="*/ 6 h 6"/>
                <a:gd name="T18" fmla="*/ 3 w 5"/>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0" y="0"/>
                  </a:moveTo>
                  <a:lnTo>
                    <a:pt x="5" y="0"/>
                  </a:lnTo>
                  <a:lnTo>
                    <a:pt x="5" y="6"/>
                  </a:lnTo>
                  <a:lnTo>
                    <a:pt x="0" y="6"/>
                  </a:lnTo>
                  <a:lnTo>
                    <a:pt x="0" y="0"/>
                  </a:lnTo>
                  <a:close/>
                  <a:moveTo>
                    <a:pt x="3" y="2"/>
                  </a:moveTo>
                  <a:lnTo>
                    <a:pt x="5" y="2"/>
                  </a:lnTo>
                  <a:lnTo>
                    <a:pt x="5" y="6"/>
                  </a:lnTo>
                  <a:lnTo>
                    <a:pt x="3" y="6"/>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24" name="Freeform 1004"/>
            <p:cNvSpPr>
              <a:spLocks noEditPoints="1"/>
            </p:cNvSpPr>
            <p:nvPr/>
          </p:nvSpPr>
          <p:spPr bwMode="auto">
            <a:xfrm>
              <a:off x="2624" y="1998"/>
              <a:ext cx="2" cy="4"/>
            </a:xfrm>
            <a:custGeom>
              <a:avLst/>
              <a:gdLst>
                <a:gd name="T0" fmla="*/ 0 w 2"/>
                <a:gd name="T1" fmla="*/ 0 h 4"/>
                <a:gd name="T2" fmla="*/ 2 w 2"/>
                <a:gd name="T3" fmla="*/ 0 h 4"/>
                <a:gd name="T4" fmla="*/ 2 w 2"/>
                <a:gd name="T5" fmla="*/ 4 h 4"/>
                <a:gd name="T6" fmla="*/ 0 w 2"/>
                <a:gd name="T7" fmla="*/ 4 h 4"/>
                <a:gd name="T8" fmla="*/ 0 w 2"/>
                <a:gd name="T9" fmla="*/ 0 h 4"/>
                <a:gd name="T10" fmla="*/ 2 w 2"/>
                <a:gd name="T11" fmla="*/ 4 h 4"/>
                <a:gd name="T12" fmla="*/ 2 w 2"/>
                <a:gd name="T13" fmla="*/ 4 h 4"/>
                <a:gd name="T14" fmla="*/ 2 w 2"/>
                <a:gd name="T15" fmla="*/ 4 h 4"/>
                <a:gd name="T16" fmla="*/ 2 w 2"/>
                <a:gd name="T17" fmla="*/ 4 h 4"/>
                <a:gd name="T18" fmla="*/ 2 w 2"/>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2" y="4"/>
                  </a:move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25" name="Freeform 1005"/>
            <p:cNvSpPr>
              <a:spLocks noEditPoints="1"/>
            </p:cNvSpPr>
            <p:nvPr/>
          </p:nvSpPr>
          <p:spPr bwMode="auto">
            <a:xfrm>
              <a:off x="2626" y="20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26" name="Line 1006"/>
            <p:cNvSpPr>
              <a:spLocks noChangeShapeType="1"/>
            </p:cNvSpPr>
            <p:nvPr/>
          </p:nvSpPr>
          <p:spPr bwMode="auto">
            <a:xfrm>
              <a:off x="2567" y="2010"/>
              <a:ext cx="1" cy="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27" name="Line 1007"/>
            <p:cNvSpPr>
              <a:spLocks noChangeShapeType="1"/>
            </p:cNvSpPr>
            <p:nvPr/>
          </p:nvSpPr>
          <p:spPr bwMode="auto">
            <a:xfrm>
              <a:off x="2556" y="2010"/>
              <a:ext cx="1" cy="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28" name="Line 1008"/>
            <p:cNvSpPr>
              <a:spLocks noChangeShapeType="1"/>
            </p:cNvSpPr>
            <p:nvPr/>
          </p:nvSpPr>
          <p:spPr bwMode="auto">
            <a:xfrm>
              <a:off x="2542" y="2010"/>
              <a:ext cx="92"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29" name="Freeform 1009"/>
            <p:cNvSpPr>
              <a:spLocks noEditPoints="1"/>
            </p:cNvSpPr>
            <p:nvPr/>
          </p:nvSpPr>
          <p:spPr bwMode="auto">
            <a:xfrm>
              <a:off x="2612" y="2032"/>
              <a:ext cx="12" cy="6"/>
            </a:xfrm>
            <a:custGeom>
              <a:avLst/>
              <a:gdLst>
                <a:gd name="T0" fmla="*/ 0 w 12"/>
                <a:gd name="T1" fmla="*/ 0 h 6"/>
                <a:gd name="T2" fmla="*/ 12 w 12"/>
                <a:gd name="T3" fmla="*/ 0 h 6"/>
                <a:gd name="T4" fmla="*/ 12 w 12"/>
                <a:gd name="T5" fmla="*/ 6 h 6"/>
                <a:gd name="T6" fmla="*/ 0 w 12"/>
                <a:gd name="T7" fmla="*/ 6 h 6"/>
                <a:gd name="T8" fmla="*/ 0 w 12"/>
                <a:gd name="T9" fmla="*/ 0 h 6"/>
                <a:gd name="T10" fmla="*/ 0 w 12"/>
                <a:gd name="T11" fmla="*/ 0 h 6"/>
                <a:gd name="T12" fmla="*/ 12 w 12"/>
                <a:gd name="T13" fmla="*/ 0 h 6"/>
                <a:gd name="T14" fmla="*/ 12 w 12"/>
                <a:gd name="T15" fmla="*/ 4 h 6"/>
                <a:gd name="T16" fmla="*/ 0 w 12"/>
                <a:gd name="T17" fmla="*/ 4 h 6"/>
                <a:gd name="T18" fmla="*/ 0 w 1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0"/>
                  </a:moveTo>
                  <a:lnTo>
                    <a:pt x="12" y="0"/>
                  </a:lnTo>
                  <a:lnTo>
                    <a:pt x="12" y="6"/>
                  </a:lnTo>
                  <a:lnTo>
                    <a:pt x="0" y="6"/>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0" name="Freeform 1010"/>
            <p:cNvSpPr>
              <a:spLocks noEditPoints="1"/>
            </p:cNvSpPr>
            <p:nvPr/>
          </p:nvSpPr>
          <p:spPr bwMode="auto">
            <a:xfrm>
              <a:off x="2612" y="2032"/>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1" name="Rectangle 1011"/>
            <p:cNvSpPr>
              <a:spLocks noChangeArrowheads="1"/>
            </p:cNvSpPr>
            <p:nvPr/>
          </p:nvSpPr>
          <p:spPr bwMode="auto">
            <a:xfrm>
              <a:off x="2612" y="2032"/>
              <a:ext cx="12"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032" name="Freeform 1012"/>
            <p:cNvSpPr>
              <a:spLocks noEditPoints="1"/>
            </p:cNvSpPr>
            <p:nvPr/>
          </p:nvSpPr>
          <p:spPr bwMode="auto">
            <a:xfrm>
              <a:off x="2612" y="2032"/>
              <a:ext cx="12" cy="6"/>
            </a:xfrm>
            <a:custGeom>
              <a:avLst/>
              <a:gdLst>
                <a:gd name="T0" fmla="*/ 0 w 12"/>
                <a:gd name="T1" fmla="*/ 0 h 6"/>
                <a:gd name="T2" fmla="*/ 12 w 12"/>
                <a:gd name="T3" fmla="*/ 0 h 6"/>
                <a:gd name="T4" fmla="*/ 12 w 12"/>
                <a:gd name="T5" fmla="*/ 6 h 6"/>
                <a:gd name="T6" fmla="*/ 0 w 12"/>
                <a:gd name="T7" fmla="*/ 6 h 6"/>
                <a:gd name="T8" fmla="*/ 0 w 12"/>
                <a:gd name="T9" fmla="*/ 0 h 6"/>
                <a:gd name="T10" fmla="*/ 0 w 12"/>
                <a:gd name="T11" fmla="*/ 0 h 6"/>
                <a:gd name="T12" fmla="*/ 12 w 12"/>
                <a:gd name="T13" fmla="*/ 0 h 6"/>
                <a:gd name="T14" fmla="*/ 12 w 12"/>
                <a:gd name="T15" fmla="*/ 4 h 6"/>
                <a:gd name="T16" fmla="*/ 0 w 12"/>
                <a:gd name="T17" fmla="*/ 4 h 6"/>
                <a:gd name="T18" fmla="*/ 0 w 1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0"/>
                  </a:moveTo>
                  <a:lnTo>
                    <a:pt x="12" y="0"/>
                  </a:lnTo>
                  <a:lnTo>
                    <a:pt x="12" y="6"/>
                  </a:lnTo>
                  <a:lnTo>
                    <a:pt x="0" y="6"/>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3" name="Freeform 1013"/>
            <p:cNvSpPr>
              <a:spLocks noEditPoints="1"/>
            </p:cNvSpPr>
            <p:nvPr/>
          </p:nvSpPr>
          <p:spPr bwMode="auto">
            <a:xfrm>
              <a:off x="2612" y="2032"/>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4" name="Line 1014"/>
            <p:cNvSpPr>
              <a:spLocks noChangeShapeType="1"/>
            </p:cNvSpPr>
            <p:nvPr/>
          </p:nvSpPr>
          <p:spPr bwMode="auto">
            <a:xfrm>
              <a:off x="2588" y="1998"/>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35" name="Freeform 1015"/>
            <p:cNvSpPr>
              <a:spLocks noEditPoints="1"/>
            </p:cNvSpPr>
            <p:nvPr/>
          </p:nvSpPr>
          <p:spPr bwMode="auto">
            <a:xfrm>
              <a:off x="2530" y="2029"/>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0 h 10"/>
                <a:gd name="T12" fmla="*/ 12 w 14"/>
                <a:gd name="T13" fmla="*/ 0 h 10"/>
                <a:gd name="T14" fmla="*/ 12 w 14"/>
                <a:gd name="T15" fmla="*/ 10 h 10"/>
                <a:gd name="T16" fmla="*/ 2 w 14"/>
                <a:gd name="T17" fmla="*/ 10 h 10"/>
                <a:gd name="T18" fmla="*/ 2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2" y="0"/>
                  </a:moveTo>
                  <a:lnTo>
                    <a:pt x="12" y="0"/>
                  </a:lnTo>
                  <a:lnTo>
                    <a:pt x="12" y="10"/>
                  </a:lnTo>
                  <a:lnTo>
                    <a:pt x="2" y="10"/>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6" name="Freeform 1016"/>
            <p:cNvSpPr>
              <a:spLocks noEditPoints="1"/>
            </p:cNvSpPr>
            <p:nvPr/>
          </p:nvSpPr>
          <p:spPr bwMode="auto">
            <a:xfrm>
              <a:off x="2532" y="2029"/>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3 w 10"/>
                <a:gd name="T11" fmla="*/ 0 h 10"/>
                <a:gd name="T12" fmla="*/ 7 w 10"/>
                <a:gd name="T13" fmla="*/ 0 h 10"/>
                <a:gd name="T14" fmla="*/ 7 w 10"/>
                <a:gd name="T15" fmla="*/ 10 h 10"/>
                <a:gd name="T16" fmla="*/ 3 w 10"/>
                <a:gd name="T17" fmla="*/ 10 h 10"/>
                <a:gd name="T18" fmla="*/ 3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7" name="Freeform 1017"/>
            <p:cNvSpPr>
              <a:spLocks noEditPoints="1"/>
            </p:cNvSpPr>
            <p:nvPr/>
          </p:nvSpPr>
          <p:spPr bwMode="auto">
            <a:xfrm>
              <a:off x="2535" y="2029"/>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3 w 4"/>
                <a:gd name="T11" fmla="*/ 0 h 10"/>
                <a:gd name="T12" fmla="*/ 3 w 4"/>
                <a:gd name="T13" fmla="*/ 0 h 10"/>
                <a:gd name="T14" fmla="*/ 3 w 4"/>
                <a:gd name="T15" fmla="*/ 10 h 10"/>
                <a:gd name="T16" fmla="*/ 3 w 4"/>
                <a:gd name="T17" fmla="*/ 10 h 10"/>
                <a:gd name="T18" fmla="*/ 3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3" y="0"/>
                  </a:moveTo>
                  <a:lnTo>
                    <a:pt x="3" y="0"/>
                  </a:lnTo>
                  <a:lnTo>
                    <a:pt x="3" y="10"/>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8" name="Freeform 1018"/>
            <p:cNvSpPr>
              <a:spLocks noEditPoints="1"/>
            </p:cNvSpPr>
            <p:nvPr/>
          </p:nvSpPr>
          <p:spPr bwMode="auto">
            <a:xfrm>
              <a:off x="2538" y="2029"/>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39" name="Rectangle 1019"/>
            <p:cNvSpPr>
              <a:spLocks noChangeArrowheads="1"/>
            </p:cNvSpPr>
            <p:nvPr/>
          </p:nvSpPr>
          <p:spPr bwMode="auto">
            <a:xfrm>
              <a:off x="2530" y="2029"/>
              <a:ext cx="14"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040" name="Freeform 1020"/>
            <p:cNvSpPr>
              <a:spLocks noEditPoints="1"/>
            </p:cNvSpPr>
            <p:nvPr/>
          </p:nvSpPr>
          <p:spPr bwMode="auto">
            <a:xfrm>
              <a:off x="2530" y="2029"/>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0 h 10"/>
                <a:gd name="T12" fmla="*/ 12 w 14"/>
                <a:gd name="T13" fmla="*/ 0 h 10"/>
                <a:gd name="T14" fmla="*/ 12 w 14"/>
                <a:gd name="T15" fmla="*/ 10 h 10"/>
                <a:gd name="T16" fmla="*/ 2 w 14"/>
                <a:gd name="T17" fmla="*/ 10 h 10"/>
                <a:gd name="T18" fmla="*/ 2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2" y="0"/>
                  </a:moveTo>
                  <a:lnTo>
                    <a:pt x="12" y="0"/>
                  </a:lnTo>
                  <a:lnTo>
                    <a:pt x="12" y="10"/>
                  </a:lnTo>
                  <a:lnTo>
                    <a:pt x="2" y="10"/>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1" name="Freeform 1021"/>
            <p:cNvSpPr>
              <a:spLocks noEditPoints="1"/>
            </p:cNvSpPr>
            <p:nvPr/>
          </p:nvSpPr>
          <p:spPr bwMode="auto">
            <a:xfrm>
              <a:off x="2532" y="2029"/>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3 w 10"/>
                <a:gd name="T11" fmla="*/ 0 h 10"/>
                <a:gd name="T12" fmla="*/ 7 w 10"/>
                <a:gd name="T13" fmla="*/ 0 h 10"/>
                <a:gd name="T14" fmla="*/ 7 w 10"/>
                <a:gd name="T15" fmla="*/ 10 h 10"/>
                <a:gd name="T16" fmla="*/ 3 w 10"/>
                <a:gd name="T17" fmla="*/ 10 h 10"/>
                <a:gd name="T18" fmla="*/ 3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2" name="Freeform 1022"/>
            <p:cNvSpPr>
              <a:spLocks noEditPoints="1"/>
            </p:cNvSpPr>
            <p:nvPr/>
          </p:nvSpPr>
          <p:spPr bwMode="auto">
            <a:xfrm>
              <a:off x="2535" y="2029"/>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3 w 4"/>
                <a:gd name="T11" fmla="*/ 0 h 10"/>
                <a:gd name="T12" fmla="*/ 3 w 4"/>
                <a:gd name="T13" fmla="*/ 0 h 10"/>
                <a:gd name="T14" fmla="*/ 3 w 4"/>
                <a:gd name="T15" fmla="*/ 10 h 10"/>
                <a:gd name="T16" fmla="*/ 3 w 4"/>
                <a:gd name="T17" fmla="*/ 10 h 10"/>
                <a:gd name="T18" fmla="*/ 3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3" y="0"/>
                  </a:moveTo>
                  <a:lnTo>
                    <a:pt x="3" y="0"/>
                  </a:lnTo>
                  <a:lnTo>
                    <a:pt x="3" y="10"/>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3" name="Freeform 1023"/>
            <p:cNvSpPr>
              <a:spLocks noEditPoints="1"/>
            </p:cNvSpPr>
            <p:nvPr/>
          </p:nvSpPr>
          <p:spPr bwMode="auto">
            <a:xfrm>
              <a:off x="2538" y="2029"/>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4" name="Freeform 1024"/>
            <p:cNvSpPr/>
            <p:nvPr/>
          </p:nvSpPr>
          <p:spPr bwMode="auto">
            <a:xfrm>
              <a:off x="2526" y="1898"/>
              <a:ext cx="140" cy="181"/>
            </a:xfrm>
            <a:custGeom>
              <a:avLst/>
              <a:gdLst>
                <a:gd name="T0" fmla="*/ 0 w 140"/>
                <a:gd name="T1" fmla="*/ 181 h 181"/>
                <a:gd name="T2" fmla="*/ 0 w 140"/>
                <a:gd name="T3" fmla="*/ 126 h 181"/>
                <a:gd name="T4" fmla="*/ 14 w 140"/>
                <a:gd name="T5" fmla="*/ 107 h 181"/>
                <a:gd name="T6" fmla="*/ 16 w 140"/>
                <a:gd name="T7" fmla="*/ 107 h 181"/>
                <a:gd name="T8" fmla="*/ 16 w 140"/>
                <a:gd name="T9" fmla="*/ 19 h 181"/>
                <a:gd name="T10" fmla="*/ 31 w 140"/>
                <a:gd name="T11" fmla="*/ 0 h 181"/>
                <a:gd name="T12" fmla="*/ 124 w 140"/>
                <a:gd name="T13" fmla="*/ 0 h 181"/>
                <a:gd name="T14" fmla="*/ 124 w 140"/>
                <a:gd name="T15" fmla="*/ 60 h 181"/>
                <a:gd name="T16" fmla="*/ 120 w 140"/>
                <a:gd name="T17" fmla="*/ 76 h 181"/>
                <a:gd name="T18" fmla="*/ 120 w 140"/>
                <a:gd name="T19" fmla="*/ 104 h 181"/>
                <a:gd name="T20" fmla="*/ 119 w 140"/>
                <a:gd name="T21" fmla="*/ 105 h 181"/>
                <a:gd name="T22" fmla="*/ 140 w 140"/>
                <a:gd name="T23" fmla="*/ 105 h 181"/>
                <a:gd name="T24" fmla="*/ 140 w 140"/>
                <a:gd name="T25" fmla="*/ 160 h 181"/>
                <a:gd name="T26" fmla="*/ 124 w 140"/>
                <a:gd name="T27" fmla="*/ 181 h 181"/>
                <a:gd name="T28" fmla="*/ 0 w 140"/>
                <a:gd name="T29" fmla="*/ 181 h 1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1"/>
                <a:gd name="T47" fmla="*/ 140 w 140"/>
                <a:gd name="T48" fmla="*/ 181 h 1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1">
                  <a:moveTo>
                    <a:pt x="0" y="181"/>
                  </a:moveTo>
                  <a:lnTo>
                    <a:pt x="0" y="126"/>
                  </a:lnTo>
                  <a:lnTo>
                    <a:pt x="14" y="107"/>
                  </a:lnTo>
                  <a:lnTo>
                    <a:pt x="16" y="107"/>
                  </a:lnTo>
                  <a:lnTo>
                    <a:pt x="16" y="19"/>
                  </a:lnTo>
                  <a:lnTo>
                    <a:pt x="31" y="0"/>
                  </a:lnTo>
                  <a:lnTo>
                    <a:pt x="124" y="0"/>
                  </a:lnTo>
                  <a:lnTo>
                    <a:pt x="124" y="60"/>
                  </a:lnTo>
                  <a:lnTo>
                    <a:pt x="120" y="76"/>
                  </a:lnTo>
                  <a:lnTo>
                    <a:pt x="120" y="104"/>
                  </a:lnTo>
                  <a:lnTo>
                    <a:pt x="119" y="105"/>
                  </a:lnTo>
                  <a:lnTo>
                    <a:pt x="140" y="105"/>
                  </a:lnTo>
                  <a:lnTo>
                    <a:pt x="140" y="160"/>
                  </a:lnTo>
                  <a:lnTo>
                    <a:pt x="124" y="181"/>
                  </a:lnTo>
                  <a:lnTo>
                    <a:pt x="0" y="181"/>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045" name="Rectangle 1025"/>
            <p:cNvSpPr>
              <a:spLocks noChangeArrowheads="1"/>
            </p:cNvSpPr>
            <p:nvPr/>
          </p:nvSpPr>
          <p:spPr bwMode="auto">
            <a:xfrm>
              <a:off x="2492" y="2098"/>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4046" name="Freeform 1026"/>
            <p:cNvSpPr/>
            <p:nvPr/>
          </p:nvSpPr>
          <p:spPr bwMode="auto">
            <a:xfrm>
              <a:off x="1104" y="3554"/>
              <a:ext cx="20" cy="9"/>
            </a:xfrm>
            <a:custGeom>
              <a:avLst/>
              <a:gdLst>
                <a:gd name="T0" fmla="*/ 12 w 20"/>
                <a:gd name="T1" fmla="*/ 9 h 9"/>
                <a:gd name="T2" fmla="*/ 20 w 20"/>
                <a:gd name="T3" fmla="*/ 0 h 9"/>
                <a:gd name="T4" fmla="*/ 0 w 20"/>
                <a:gd name="T5" fmla="*/ 0 h 9"/>
                <a:gd name="T6" fmla="*/ 12 w 20"/>
                <a:gd name="T7" fmla="*/ 9 h 9"/>
                <a:gd name="T8" fmla="*/ 0 60000 65536"/>
                <a:gd name="T9" fmla="*/ 0 60000 65536"/>
                <a:gd name="T10" fmla="*/ 0 60000 65536"/>
                <a:gd name="T11" fmla="*/ 0 60000 65536"/>
                <a:gd name="T12" fmla="*/ 0 w 20"/>
                <a:gd name="T13" fmla="*/ 0 h 9"/>
                <a:gd name="T14" fmla="*/ 20 w 20"/>
                <a:gd name="T15" fmla="*/ 9 h 9"/>
              </a:gdLst>
              <a:ahLst/>
              <a:cxnLst>
                <a:cxn ang="T8">
                  <a:pos x="T0" y="T1"/>
                </a:cxn>
                <a:cxn ang="T9">
                  <a:pos x="T2" y="T3"/>
                </a:cxn>
                <a:cxn ang="T10">
                  <a:pos x="T4" y="T5"/>
                </a:cxn>
                <a:cxn ang="T11">
                  <a:pos x="T6" y="T7"/>
                </a:cxn>
              </a:cxnLst>
              <a:rect l="T12" t="T13" r="T14" b="T15"/>
              <a:pathLst>
                <a:path w="20" h="9">
                  <a:moveTo>
                    <a:pt x="12" y="9"/>
                  </a:moveTo>
                  <a:lnTo>
                    <a:pt x="20" y="0"/>
                  </a:lnTo>
                  <a:lnTo>
                    <a:pt x="0" y="0"/>
                  </a:lnTo>
                  <a:lnTo>
                    <a:pt x="12" y="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7" name="Freeform 1027"/>
            <p:cNvSpPr/>
            <p:nvPr/>
          </p:nvSpPr>
          <p:spPr bwMode="auto">
            <a:xfrm>
              <a:off x="983" y="3554"/>
              <a:ext cx="32" cy="19"/>
            </a:xfrm>
            <a:custGeom>
              <a:avLst/>
              <a:gdLst>
                <a:gd name="T0" fmla="*/ 32 w 32"/>
                <a:gd name="T1" fmla="*/ 19 h 19"/>
                <a:gd name="T2" fmla="*/ 15 w 32"/>
                <a:gd name="T3" fmla="*/ 0 h 19"/>
                <a:gd name="T4" fmla="*/ 0 w 32"/>
                <a:gd name="T5" fmla="*/ 19 h 19"/>
                <a:gd name="T6" fmla="*/ 32 w 32"/>
                <a:gd name="T7" fmla="*/ 19 h 19"/>
                <a:gd name="T8" fmla="*/ 0 60000 65536"/>
                <a:gd name="T9" fmla="*/ 0 60000 65536"/>
                <a:gd name="T10" fmla="*/ 0 60000 65536"/>
                <a:gd name="T11" fmla="*/ 0 60000 65536"/>
                <a:gd name="T12" fmla="*/ 0 w 32"/>
                <a:gd name="T13" fmla="*/ 0 h 19"/>
                <a:gd name="T14" fmla="*/ 32 w 32"/>
                <a:gd name="T15" fmla="*/ 19 h 19"/>
              </a:gdLst>
              <a:ahLst/>
              <a:cxnLst>
                <a:cxn ang="T8">
                  <a:pos x="T0" y="T1"/>
                </a:cxn>
                <a:cxn ang="T9">
                  <a:pos x="T2" y="T3"/>
                </a:cxn>
                <a:cxn ang="T10">
                  <a:pos x="T4" y="T5"/>
                </a:cxn>
                <a:cxn ang="T11">
                  <a:pos x="T6" y="T7"/>
                </a:cxn>
              </a:cxnLst>
              <a:rect l="T12" t="T13" r="T14" b="T15"/>
              <a:pathLst>
                <a:path w="32" h="19">
                  <a:moveTo>
                    <a:pt x="32" y="19"/>
                  </a:moveTo>
                  <a:lnTo>
                    <a:pt x="15" y="0"/>
                  </a:lnTo>
                  <a:lnTo>
                    <a:pt x="0" y="19"/>
                  </a:lnTo>
                  <a:lnTo>
                    <a:pt x="32"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8" name="Freeform 1028"/>
            <p:cNvSpPr/>
            <p:nvPr/>
          </p:nvSpPr>
          <p:spPr bwMode="auto">
            <a:xfrm>
              <a:off x="999" y="3554"/>
              <a:ext cx="118" cy="19"/>
            </a:xfrm>
            <a:custGeom>
              <a:avLst/>
              <a:gdLst>
                <a:gd name="T0" fmla="*/ 118 w 118"/>
                <a:gd name="T1" fmla="*/ 7 h 19"/>
                <a:gd name="T2" fmla="*/ 107 w 118"/>
                <a:gd name="T3" fmla="*/ 0 h 19"/>
                <a:gd name="T4" fmla="*/ 16 w 118"/>
                <a:gd name="T5" fmla="*/ 0 h 19"/>
                <a:gd name="T6" fmla="*/ 0 w 118"/>
                <a:gd name="T7" fmla="*/ 9 h 19"/>
                <a:gd name="T8" fmla="*/ 16 w 118"/>
                <a:gd name="T9" fmla="*/ 19 h 19"/>
                <a:gd name="T10" fmla="*/ 109 w 118"/>
                <a:gd name="T11" fmla="*/ 19 h 19"/>
                <a:gd name="T12" fmla="*/ 118 w 118"/>
                <a:gd name="T13" fmla="*/ 7 h 19"/>
                <a:gd name="T14" fmla="*/ 0 60000 65536"/>
                <a:gd name="T15" fmla="*/ 0 60000 65536"/>
                <a:gd name="T16" fmla="*/ 0 60000 65536"/>
                <a:gd name="T17" fmla="*/ 0 60000 65536"/>
                <a:gd name="T18" fmla="*/ 0 60000 65536"/>
                <a:gd name="T19" fmla="*/ 0 60000 65536"/>
                <a:gd name="T20" fmla="*/ 0 60000 65536"/>
                <a:gd name="T21" fmla="*/ 0 w 118"/>
                <a:gd name="T22" fmla="*/ 0 h 19"/>
                <a:gd name="T23" fmla="*/ 118 w 1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9">
                  <a:moveTo>
                    <a:pt x="118" y="7"/>
                  </a:moveTo>
                  <a:lnTo>
                    <a:pt x="107" y="0"/>
                  </a:lnTo>
                  <a:lnTo>
                    <a:pt x="16" y="0"/>
                  </a:lnTo>
                  <a:lnTo>
                    <a:pt x="0" y="9"/>
                  </a:lnTo>
                  <a:lnTo>
                    <a:pt x="16" y="19"/>
                  </a:lnTo>
                  <a:lnTo>
                    <a:pt x="109" y="19"/>
                  </a:lnTo>
                  <a:lnTo>
                    <a:pt x="118" y="7"/>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49" name="Freeform 1029"/>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9 w 69"/>
                <a:gd name="T21" fmla="*/ 7 h 7"/>
                <a:gd name="T22" fmla="*/ 0 w 69"/>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7"/>
                <a:gd name="T38" fmla="*/ 69 w 6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7">
                  <a:moveTo>
                    <a:pt x="0" y="7"/>
                  </a:moveTo>
                  <a:lnTo>
                    <a:pt x="12" y="6"/>
                  </a:lnTo>
                  <a:lnTo>
                    <a:pt x="24" y="6"/>
                  </a:lnTo>
                  <a:lnTo>
                    <a:pt x="34" y="6"/>
                  </a:lnTo>
                  <a:lnTo>
                    <a:pt x="45" y="6"/>
                  </a:lnTo>
                  <a:lnTo>
                    <a:pt x="53" y="4"/>
                  </a:lnTo>
                  <a:lnTo>
                    <a:pt x="59" y="4"/>
                  </a:lnTo>
                  <a:lnTo>
                    <a:pt x="65" y="2"/>
                  </a:lnTo>
                  <a:lnTo>
                    <a:pt x="69" y="2"/>
                  </a:lnTo>
                  <a:lnTo>
                    <a:pt x="69" y="0"/>
                  </a:lnTo>
                  <a:lnTo>
                    <a:pt x="69"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0" name="Freeform 1030"/>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6 w 69"/>
                <a:gd name="T21" fmla="*/ 0 h 7"/>
                <a:gd name="T22" fmla="*/ 65 w 69"/>
                <a:gd name="T23" fmla="*/ 2 h 7"/>
                <a:gd name="T24" fmla="*/ 61 w 69"/>
                <a:gd name="T25" fmla="*/ 2 h 7"/>
                <a:gd name="T26" fmla="*/ 54 w 69"/>
                <a:gd name="T27" fmla="*/ 4 h 7"/>
                <a:gd name="T28" fmla="*/ 46 w 69"/>
                <a:gd name="T29" fmla="*/ 4 h 7"/>
                <a:gd name="T30" fmla="*/ 36 w 69"/>
                <a:gd name="T31" fmla="*/ 6 h 7"/>
                <a:gd name="T32" fmla="*/ 25 w 69"/>
                <a:gd name="T33" fmla="*/ 6 h 7"/>
                <a:gd name="T34" fmla="*/ 12 w 69"/>
                <a:gd name="T35" fmla="*/ 6 h 7"/>
                <a:gd name="T36" fmla="*/ 0 w 69"/>
                <a:gd name="T37" fmla="*/ 6 h 7"/>
                <a:gd name="T38" fmla="*/ 0 w 69"/>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7"/>
                <a:gd name="T62" fmla="*/ 69 w 69"/>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7">
                  <a:moveTo>
                    <a:pt x="0" y="7"/>
                  </a:moveTo>
                  <a:lnTo>
                    <a:pt x="12" y="6"/>
                  </a:lnTo>
                  <a:lnTo>
                    <a:pt x="24" y="6"/>
                  </a:lnTo>
                  <a:lnTo>
                    <a:pt x="34" y="6"/>
                  </a:lnTo>
                  <a:lnTo>
                    <a:pt x="45" y="6"/>
                  </a:lnTo>
                  <a:lnTo>
                    <a:pt x="53" y="4"/>
                  </a:lnTo>
                  <a:lnTo>
                    <a:pt x="59" y="4"/>
                  </a:lnTo>
                  <a:lnTo>
                    <a:pt x="65" y="2"/>
                  </a:lnTo>
                  <a:lnTo>
                    <a:pt x="69" y="2"/>
                  </a:lnTo>
                  <a:lnTo>
                    <a:pt x="69" y="0"/>
                  </a:lnTo>
                  <a:lnTo>
                    <a:pt x="66" y="0"/>
                  </a:lnTo>
                  <a:lnTo>
                    <a:pt x="65" y="2"/>
                  </a:lnTo>
                  <a:lnTo>
                    <a:pt x="61" y="2"/>
                  </a:lnTo>
                  <a:lnTo>
                    <a:pt x="54" y="4"/>
                  </a:lnTo>
                  <a:lnTo>
                    <a:pt x="46" y="4"/>
                  </a:lnTo>
                  <a:lnTo>
                    <a:pt x="36" y="6"/>
                  </a:lnTo>
                  <a:lnTo>
                    <a:pt x="25" y="6"/>
                  </a:lnTo>
                  <a:lnTo>
                    <a:pt x="12" y="6"/>
                  </a:lnTo>
                  <a:lnTo>
                    <a:pt x="0" y="6"/>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1" name="Freeform 1031"/>
            <p:cNvSpPr/>
            <p:nvPr/>
          </p:nvSpPr>
          <p:spPr bwMode="auto">
            <a:xfrm>
              <a:off x="1019" y="3566"/>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2 h 6"/>
                <a:gd name="T16" fmla="*/ 66 w 66"/>
                <a:gd name="T17" fmla="*/ 0 h 6"/>
                <a:gd name="T18" fmla="*/ 62 w 66"/>
                <a:gd name="T19" fmla="*/ 0 h 6"/>
                <a:gd name="T20" fmla="*/ 61 w 66"/>
                <a:gd name="T21" fmla="*/ 2 h 6"/>
                <a:gd name="T22" fmla="*/ 57 w 66"/>
                <a:gd name="T23" fmla="*/ 2 h 6"/>
                <a:gd name="T24" fmla="*/ 51 w 66"/>
                <a:gd name="T25" fmla="*/ 4 h 6"/>
                <a:gd name="T26" fmla="*/ 43 w 66"/>
                <a:gd name="T27" fmla="*/ 4 h 6"/>
                <a:gd name="T28" fmla="*/ 34 w 66"/>
                <a:gd name="T29" fmla="*/ 6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2"/>
                  </a:lnTo>
                  <a:lnTo>
                    <a:pt x="66" y="0"/>
                  </a:lnTo>
                  <a:lnTo>
                    <a:pt x="62" y="0"/>
                  </a:lnTo>
                  <a:lnTo>
                    <a:pt x="61" y="2"/>
                  </a:lnTo>
                  <a:lnTo>
                    <a:pt x="57" y="2"/>
                  </a:lnTo>
                  <a:lnTo>
                    <a:pt x="51" y="4"/>
                  </a:lnTo>
                  <a:lnTo>
                    <a:pt x="43" y="4"/>
                  </a:lnTo>
                  <a:lnTo>
                    <a:pt x="34" y="6"/>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2" name="Freeform 1032"/>
            <p:cNvSpPr/>
            <p:nvPr/>
          </p:nvSpPr>
          <p:spPr bwMode="auto">
            <a:xfrm>
              <a:off x="1019" y="3566"/>
              <a:ext cx="62" cy="6"/>
            </a:xfrm>
            <a:custGeom>
              <a:avLst/>
              <a:gdLst>
                <a:gd name="T0" fmla="*/ 0 w 62"/>
                <a:gd name="T1" fmla="*/ 6 h 6"/>
                <a:gd name="T2" fmla="*/ 12 w 62"/>
                <a:gd name="T3" fmla="*/ 6 h 6"/>
                <a:gd name="T4" fmla="*/ 24 w 62"/>
                <a:gd name="T5" fmla="*/ 6 h 6"/>
                <a:gd name="T6" fmla="*/ 34 w 62"/>
                <a:gd name="T7" fmla="*/ 6 h 6"/>
                <a:gd name="T8" fmla="*/ 43 w 62"/>
                <a:gd name="T9" fmla="*/ 4 h 6"/>
                <a:gd name="T10" fmla="*/ 51 w 62"/>
                <a:gd name="T11" fmla="*/ 4 h 6"/>
                <a:gd name="T12" fmla="*/ 57 w 62"/>
                <a:gd name="T13" fmla="*/ 2 h 6"/>
                <a:gd name="T14" fmla="*/ 61 w 62"/>
                <a:gd name="T15" fmla="*/ 2 h 6"/>
                <a:gd name="T16" fmla="*/ 62 w 62"/>
                <a:gd name="T17" fmla="*/ 0 h 6"/>
                <a:gd name="T18" fmla="*/ 58 w 62"/>
                <a:gd name="T19" fmla="*/ 0 h 6"/>
                <a:gd name="T20" fmla="*/ 57 w 62"/>
                <a:gd name="T21" fmla="*/ 0 h 6"/>
                <a:gd name="T22" fmla="*/ 53 w 62"/>
                <a:gd name="T23" fmla="*/ 2 h 6"/>
                <a:gd name="T24" fmla="*/ 47 w 62"/>
                <a:gd name="T25" fmla="*/ 4 h 6"/>
                <a:gd name="T26" fmla="*/ 41 w 62"/>
                <a:gd name="T27" fmla="*/ 4 h 6"/>
                <a:gd name="T28" fmla="*/ 32 w 62"/>
                <a:gd name="T29" fmla="*/ 4 h 6"/>
                <a:gd name="T30" fmla="*/ 22 w 62"/>
                <a:gd name="T31" fmla="*/ 6 h 6"/>
                <a:gd name="T32" fmla="*/ 10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4" y="6"/>
                  </a:lnTo>
                  <a:lnTo>
                    <a:pt x="43" y="4"/>
                  </a:lnTo>
                  <a:lnTo>
                    <a:pt x="51" y="4"/>
                  </a:lnTo>
                  <a:lnTo>
                    <a:pt x="57" y="2"/>
                  </a:lnTo>
                  <a:lnTo>
                    <a:pt x="61" y="2"/>
                  </a:lnTo>
                  <a:lnTo>
                    <a:pt x="62" y="0"/>
                  </a:lnTo>
                  <a:lnTo>
                    <a:pt x="58" y="0"/>
                  </a:lnTo>
                  <a:lnTo>
                    <a:pt x="57" y="0"/>
                  </a:lnTo>
                  <a:lnTo>
                    <a:pt x="53" y="2"/>
                  </a:lnTo>
                  <a:lnTo>
                    <a:pt x="47" y="4"/>
                  </a:lnTo>
                  <a:lnTo>
                    <a:pt x="41" y="4"/>
                  </a:lnTo>
                  <a:lnTo>
                    <a:pt x="32" y="4"/>
                  </a:lnTo>
                  <a:lnTo>
                    <a:pt x="22" y="6"/>
                  </a:lnTo>
                  <a:lnTo>
                    <a:pt x="10"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3" name="Freeform 1033"/>
            <p:cNvSpPr/>
            <p:nvPr/>
          </p:nvSpPr>
          <p:spPr bwMode="auto">
            <a:xfrm>
              <a:off x="1019" y="3566"/>
              <a:ext cx="58" cy="6"/>
            </a:xfrm>
            <a:custGeom>
              <a:avLst/>
              <a:gdLst>
                <a:gd name="T0" fmla="*/ 0 w 58"/>
                <a:gd name="T1" fmla="*/ 6 h 6"/>
                <a:gd name="T2" fmla="*/ 10 w 58"/>
                <a:gd name="T3" fmla="*/ 6 h 6"/>
                <a:gd name="T4" fmla="*/ 22 w 58"/>
                <a:gd name="T5" fmla="*/ 6 h 6"/>
                <a:gd name="T6" fmla="*/ 32 w 58"/>
                <a:gd name="T7" fmla="*/ 4 h 6"/>
                <a:gd name="T8" fmla="*/ 41 w 58"/>
                <a:gd name="T9" fmla="*/ 4 h 6"/>
                <a:gd name="T10" fmla="*/ 47 w 58"/>
                <a:gd name="T11" fmla="*/ 4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8 w 58"/>
                <a:gd name="T27" fmla="*/ 4 h 6"/>
                <a:gd name="T28" fmla="*/ 30 w 58"/>
                <a:gd name="T29" fmla="*/ 4 h 6"/>
                <a:gd name="T30" fmla="*/ 20 w 58"/>
                <a:gd name="T31" fmla="*/ 6 h 6"/>
                <a:gd name="T32" fmla="*/ 10 w 58"/>
                <a:gd name="T33" fmla="*/ 6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0" y="6"/>
                  </a:lnTo>
                  <a:lnTo>
                    <a:pt x="22" y="6"/>
                  </a:lnTo>
                  <a:lnTo>
                    <a:pt x="32" y="4"/>
                  </a:lnTo>
                  <a:lnTo>
                    <a:pt x="41" y="4"/>
                  </a:lnTo>
                  <a:lnTo>
                    <a:pt x="47" y="4"/>
                  </a:lnTo>
                  <a:lnTo>
                    <a:pt x="53" y="2"/>
                  </a:lnTo>
                  <a:lnTo>
                    <a:pt x="57" y="0"/>
                  </a:lnTo>
                  <a:lnTo>
                    <a:pt x="58" y="0"/>
                  </a:lnTo>
                  <a:lnTo>
                    <a:pt x="54" y="0"/>
                  </a:lnTo>
                  <a:lnTo>
                    <a:pt x="53" y="0"/>
                  </a:lnTo>
                  <a:lnTo>
                    <a:pt x="50" y="2"/>
                  </a:lnTo>
                  <a:lnTo>
                    <a:pt x="45" y="2"/>
                  </a:lnTo>
                  <a:lnTo>
                    <a:pt x="38" y="4"/>
                  </a:lnTo>
                  <a:lnTo>
                    <a:pt x="30" y="4"/>
                  </a:lnTo>
                  <a:lnTo>
                    <a:pt x="20" y="6"/>
                  </a:lnTo>
                  <a:lnTo>
                    <a:pt x="10" y="6"/>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4" name="Freeform 1034"/>
            <p:cNvSpPr/>
            <p:nvPr/>
          </p:nvSpPr>
          <p:spPr bwMode="auto">
            <a:xfrm>
              <a:off x="1019" y="3566"/>
              <a:ext cx="54" cy="6"/>
            </a:xfrm>
            <a:custGeom>
              <a:avLst/>
              <a:gdLst>
                <a:gd name="T0" fmla="*/ 0 w 54"/>
                <a:gd name="T1" fmla="*/ 6 h 6"/>
                <a:gd name="T2" fmla="*/ 10 w 54"/>
                <a:gd name="T3" fmla="*/ 6 h 6"/>
                <a:gd name="T4" fmla="*/ 20 w 54"/>
                <a:gd name="T5" fmla="*/ 6 h 6"/>
                <a:gd name="T6" fmla="*/ 30 w 54"/>
                <a:gd name="T7" fmla="*/ 4 h 6"/>
                <a:gd name="T8" fmla="*/ 38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4 h 6"/>
                <a:gd name="T26" fmla="*/ 30 w 54"/>
                <a:gd name="T27" fmla="*/ 4 h 6"/>
                <a:gd name="T28" fmla="*/ 21 w 54"/>
                <a:gd name="T29" fmla="*/ 4 h 6"/>
                <a:gd name="T30" fmla="*/ 10 w 54"/>
                <a:gd name="T31" fmla="*/ 4 h 6"/>
                <a:gd name="T32" fmla="*/ 0 w 54"/>
                <a:gd name="T33" fmla="*/ 6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0" y="6"/>
                  </a:lnTo>
                  <a:lnTo>
                    <a:pt x="20" y="6"/>
                  </a:lnTo>
                  <a:lnTo>
                    <a:pt x="30" y="4"/>
                  </a:lnTo>
                  <a:lnTo>
                    <a:pt x="38" y="4"/>
                  </a:lnTo>
                  <a:lnTo>
                    <a:pt x="45" y="2"/>
                  </a:lnTo>
                  <a:lnTo>
                    <a:pt x="50" y="2"/>
                  </a:lnTo>
                  <a:lnTo>
                    <a:pt x="53" y="0"/>
                  </a:lnTo>
                  <a:lnTo>
                    <a:pt x="54" y="0"/>
                  </a:lnTo>
                  <a:lnTo>
                    <a:pt x="50" y="0"/>
                  </a:lnTo>
                  <a:lnTo>
                    <a:pt x="49" y="0"/>
                  </a:lnTo>
                  <a:lnTo>
                    <a:pt x="45" y="2"/>
                  </a:lnTo>
                  <a:lnTo>
                    <a:pt x="40" y="4"/>
                  </a:lnTo>
                  <a:lnTo>
                    <a:pt x="30" y="4"/>
                  </a:lnTo>
                  <a:lnTo>
                    <a:pt x="21" y="4"/>
                  </a:lnTo>
                  <a:lnTo>
                    <a:pt x="1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5" name="Freeform 1035"/>
            <p:cNvSpPr/>
            <p:nvPr/>
          </p:nvSpPr>
          <p:spPr bwMode="auto">
            <a:xfrm>
              <a:off x="1019" y="3566"/>
              <a:ext cx="50" cy="6"/>
            </a:xfrm>
            <a:custGeom>
              <a:avLst/>
              <a:gdLst>
                <a:gd name="T0" fmla="*/ 0 w 50"/>
                <a:gd name="T1" fmla="*/ 6 h 6"/>
                <a:gd name="T2" fmla="*/ 10 w 50"/>
                <a:gd name="T3" fmla="*/ 4 h 6"/>
                <a:gd name="T4" fmla="*/ 21 w 50"/>
                <a:gd name="T5" fmla="*/ 4 h 6"/>
                <a:gd name="T6" fmla="*/ 30 w 50"/>
                <a:gd name="T7" fmla="*/ 4 h 6"/>
                <a:gd name="T8" fmla="*/ 40 w 50"/>
                <a:gd name="T9" fmla="*/ 4 h 6"/>
                <a:gd name="T10" fmla="*/ 45 w 50"/>
                <a:gd name="T11" fmla="*/ 2 h 6"/>
                <a:gd name="T12" fmla="*/ 49 w 50"/>
                <a:gd name="T13" fmla="*/ 0 h 6"/>
                <a:gd name="T14" fmla="*/ 50 w 50"/>
                <a:gd name="T15" fmla="*/ 0 h 6"/>
                <a:gd name="T16" fmla="*/ 46 w 50"/>
                <a:gd name="T17" fmla="*/ 0 h 6"/>
                <a:gd name="T18" fmla="*/ 45 w 50"/>
                <a:gd name="T19" fmla="*/ 0 h 6"/>
                <a:gd name="T20" fmla="*/ 41 w 50"/>
                <a:gd name="T21" fmla="*/ 2 h 6"/>
                <a:gd name="T22" fmla="*/ 36 w 50"/>
                <a:gd name="T23" fmla="*/ 2 h 6"/>
                <a:gd name="T24" fmla="*/ 29 w 50"/>
                <a:gd name="T25" fmla="*/ 4 h 6"/>
                <a:gd name="T26" fmla="*/ 20 w 50"/>
                <a:gd name="T27" fmla="*/ 4 h 6"/>
                <a:gd name="T28" fmla="*/ 10 w 50"/>
                <a:gd name="T29" fmla="*/ 4 h 6"/>
                <a:gd name="T30" fmla="*/ 0 w 50"/>
                <a:gd name="T31" fmla="*/ 4 h 6"/>
                <a:gd name="T32" fmla="*/ 0 w 50"/>
                <a:gd name="T33" fmla="*/ 6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6"/>
                <a:gd name="T53" fmla="*/ 50 w 50"/>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6">
                  <a:moveTo>
                    <a:pt x="0" y="6"/>
                  </a:moveTo>
                  <a:lnTo>
                    <a:pt x="10" y="4"/>
                  </a:lnTo>
                  <a:lnTo>
                    <a:pt x="21" y="4"/>
                  </a:lnTo>
                  <a:lnTo>
                    <a:pt x="30" y="4"/>
                  </a:lnTo>
                  <a:lnTo>
                    <a:pt x="40" y="4"/>
                  </a:lnTo>
                  <a:lnTo>
                    <a:pt x="45" y="2"/>
                  </a:lnTo>
                  <a:lnTo>
                    <a:pt x="49" y="0"/>
                  </a:lnTo>
                  <a:lnTo>
                    <a:pt x="50" y="0"/>
                  </a:lnTo>
                  <a:lnTo>
                    <a:pt x="46" y="0"/>
                  </a:lnTo>
                  <a:lnTo>
                    <a:pt x="45" y="0"/>
                  </a:lnTo>
                  <a:lnTo>
                    <a:pt x="41" y="2"/>
                  </a:lnTo>
                  <a:lnTo>
                    <a:pt x="36" y="2"/>
                  </a:lnTo>
                  <a:lnTo>
                    <a:pt x="29" y="4"/>
                  </a:lnTo>
                  <a:lnTo>
                    <a:pt x="20" y="4"/>
                  </a:lnTo>
                  <a:lnTo>
                    <a:pt x="10" y="4"/>
                  </a:lnTo>
                  <a:lnTo>
                    <a:pt x="0" y="4"/>
                  </a:lnTo>
                  <a:lnTo>
                    <a:pt x="0" y="6"/>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6" name="Freeform 1036"/>
            <p:cNvSpPr/>
            <p:nvPr/>
          </p:nvSpPr>
          <p:spPr bwMode="auto">
            <a:xfrm>
              <a:off x="1019" y="3566"/>
              <a:ext cx="46" cy="4"/>
            </a:xfrm>
            <a:custGeom>
              <a:avLst/>
              <a:gdLst>
                <a:gd name="T0" fmla="*/ 0 w 46"/>
                <a:gd name="T1" fmla="*/ 4 h 4"/>
                <a:gd name="T2" fmla="*/ 10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2 w 46"/>
                <a:gd name="T17" fmla="*/ 0 h 4"/>
                <a:gd name="T18" fmla="*/ 41 w 46"/>
                <a:gd name="T19" fmla="*/ 0 h 4"/>
                <a:gd name="T20" fmla="*/ 38 w 46"/>
                <a:gd name="T21" fmla="*/ 2 h 4"/>
                <a:gd name="T22" fmla="*/ 33 w 46"/>
                <a:gd name="T23" fmla="*/ 2 h 4"/>
                <a:gd name="T24" fmla="*/ 26 w 46"/>
                <a:gd name="T25" fmla="*/ 4 h 4"/>
                <a:gd name="T26" fmla="*/ 18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0" y="4"/>
                  </a:lnTo>
                  <a:lnTo>
                    <a:pt x="20" y="4"/>
                  </a:lnTo>
                  <a:lnTo>
                    <a:pt x="29" y="4"/>
                  </a:lnTo>
                  <a:lnTo>
                    <a:pt x="36" y="2"/>
                  </a:lnTo>
                  <a:lnTo>
                    <a:pt x="41" y="2"/>
                  </a:lnTo>
                  <a:lnTo>
                    <a:pt x="45" y="0"/>
                  </a:lnTo>
                  <a:lnTo>
                    <a:pt x="46" y="0"/>
                  </a:lnTo>
                  <a:lnTo>
                    <a:pt x="42" y="0"/>
                  </a:lnTo>
                  <a:lnTo>
                    <a:pt x="41" y="0"/>
                  </a:lnTo>
                  <a:lnTo>
                    <a:pt x="38" y="2"/>
                  </a:lnTo>
                  <a:lnTo>
                    <a:pt x="33" y="2"/>
                  </a:lnTo>
                  <a:lnTo>
                    <a:pt x="26" y="4"/>
                  </a:lnTo>
                  <a:lnTo>
                    <a:pt x="18"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7" name="Freeform 1037"/>
            <p:cNvSpPr/>
            <p:nvPr/>
          </p:nvSpPr>
          <p:spPr bwMode="auto">
            <a:xfrm>
              <a:off x="1019" y="3566"/>
              <a:ext cx="42" cy="4"/>
            </a:xfrm>
            <a:custGeom>
              <a:avLst/>
              <a:gdLst>
                <a:gd name="T0" fmla="*/ 0 w 42"/>
                <a:gd name="T1" fmla="*/ 4 h 4"/>
                <a:gd name="T2" fmla="*/ 9 w 42"/>
                <a:gd name="T3" fmla="*/ 4 h 4"/>
                <a:gd name="T4" fmla="*/ 18 w 42"/>
                <a:gd name="T5" fmla="*/ 4 h 4"/>
                <a:gd name="T6" fmla="*/ 26 w 42"/>
                <a:gd name="T7" fmla="*/ 4 h 4"/>
                <a:gd name="T8" fmla="*/ 33 w 42"/>
                <a:gd name="T9" fmla="*/ 2 h 4"/>
                <a:gd name="T10" fmla="*/ 38 w 42"/>
                <a:gd name="T11" fmla="*/ 2 h 4"/>
                <a:gd name="T12" fmla="*/ 41 w 42"/>
                <a:gd name="T13" fmla="*/ 0 h 4"/>
                <a:gd name="T14" fmla="*/ 42 w 42"/>
                <a:gd name="T15" fmla="*/ 0 h 4"/>
                <a:gd name="T16" fmla="*/ 38 w 42"/>
                <a:gd name="T17" fmla="*/ 0 h 4"/>
                <a:gd name="T18" fmla="*/ 37 w 42"/>
                <a:gd name="T19" fmla="*/ 0 h 4"/>
                <a:gd name="T20" fmla="*/ 33 w 42"/>
                <a:gd name="T21" fmla="*/ 2 h 4"/>
                <a:gd name="T22" fmla="*/ 26 w 42"/>
                <a:gd name="T23" fmla="*/ 2 h 4"/>
                <a:gd name="T24" fmla="*/ 18 w 42"/>
                <a:gd name="T25" fmla="*/ 4 h 4"/>
                <a:gd name="T26" fmla="*/ 9 w 42"/>
                <a:gd name="T27" fmla="*/ 4 h 4"/>
                <a:gd name="T28" fmla="*/ 0 w 42"/>
                <a:gd name="T29" fmla="*/ 4 h 4"/>
                <a:gd name="T30" fmla="*/ 0 w 42"/>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
                <a:gd name="T50" fmla="*/ 42 w 4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
                  <a:moveTo>
                    <a:pt x="0" y="4"/>
                  </a:moveTo>
                  <a:lnTo>
                    <a:pt x="9" y="4"/>
                  </a:lnTo>
                  <a:lnTo>
                    <a:pt x="18" y="4"/>
                  </a:lnTo>
                  <a:lnTo>
                    <a:pt x="26" y="4"/>
                  </a:lnTo>
                  <a:lnTo>
                    <a:pt x="33" y="2"/>
                  </a:lnTo>
                  <a:lnTo>
                    <a:pt x="38" y="2"/>
                  </a:lnTo>
                  <a:lnTo>
                    <a:pt x="41" y="0"/>
                  </a:lnTo>
                  <a:lnTo>
                    <a:pt x="42" y="0"/>
                  </a:lnTo>
                  <a:lnTo>
                    <a:pt x="38" y="0"/>
                  </a:lnTo>
                  <a:lnTo>
                    <a:pt x="37" y="0"/>
                  </a:lnTo>
                  <a:lnTo>
                    <a:pt x="33" y="2"/>
                  </a:lnTo>
                  <a:lnTo>
                    <a:pt x="26" y="2"/>
                  </a:lnTo>
                  <a:lnTo>
                    <a:pt x="18" y="4"/>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8" name="Freeform 1038"/>
            <p:cNvSpPr/>
            <p:nvPr/>
          </p:nvSpPr>
          <p:spPr bwMode="auto">
            <a:xfrm>
              <a:off x="1019" y="3566"/>
              <a:ext cx="38" cy="4"/>
            </a:xfrm>
            <a:custGeom>
              <a:avLst/>
              <a:gdLst>
                <a:gd name="T0" fmla="*/ 0 w 38"/>
                <a:gd name="T1" fmla="*/ 4 h 4"/>
                <a:gd name="T2" fmla="*/ 9 w 38"/>
                <a:gd name="T3" fmla="*/ 4 h 4"/>
                <a:gd name="T4" fmla="*/ 18 w 38"/>
                <a:gd name="T5" fmla="*/ 4 h 4"/>
                <a:gd name="T6" fmla="*/ 26 w 38"/>
                <a:gd name="T7" fmla="*/ 2 h 4"/>
                <a:gd name="T8" fmla="*/ 33 w 38"/>
                <a:gd name="T9" fmla="*/ 2 h 4"/>
                <a:gd name="T10" fmla="*/ 37 w 38"/>
                <a:gd name="T11" fmla="*/ 0 h 4"/>
                <a:gd name="T12" fmla="*/ 38 w 38"/>
                <a:gd name="T13" fmla="*/ 0 h 4"/>
                <a:gd name="T14" fmla="*/ 34 w 38"/>
                <a:gd name="T15" fmla="*/ 0 h 4"/>
                <a:gd name="T16" fmla="*/ 33 w 38"/>
                <a:gd name="T17" fmla="*/ 0 h 4"/>
                <a:gd name="T18" fmla="*/ 30 w 38"/>
                <a:gd name="T19" fmla="*/ 2 h 4"/>
                <a:gd name="T20" fmla="*/ 24 w 38"/>
                <a:gd name="T21" fmla="*/ 2 h 4"/>
                <a:gd name="T22" fmla="*/ 17 w 38"/>
                <a:gd name="T23" fmla="*/ 2 h 4"/>
                <a:gd name="T24" fmla="*/ 9 w 38"/>
                <a:gd name="T25" fmla="*/ 4 h 4"/>
                <a:gd name="T26" fmla="*/ 0 w 38"/>
                <a:gd name="T27" fmla="*/ 4 h 4"/>
                <a:gd name="T28" fmla="*/ 0 w 38"/>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4"/>
                <a:gd name="T47" fmla="*/ 38 w 38"/>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4">
                  <a:moveTo>
                    <a:pt x="0" y="4"/>
                  </a:moveTo>
                  <a:lnTo>
                    <a:pt x="9" y="4"/>
                  </a:lnTo>
                  <a:lnTo>
                    <a:pt x="18" y="4"/>
                  </a:lnTo>
                  <a:lnTo>
                    <a:pt x="26" y="2"/>
                  </a:lnTo>
                  <a:lnTo>
                    <a:pt x="33" y="2"/>
                  </a:lnTo>
                  <a:lnTo>
                    <a:pt x="37" y="0"/>
                  </a:lnTo>
                  <a:lnTo>
                    <a:pt x="38" y="0"/>
                  </a:lnTo>
                  <a:lnTo>
                    <a:pt x="34" y="0"/>
                  </a:lnTo>
                  <a:lnTo>
                    <a:pt x="33" y="0"/>
                  </a:lnTo>
                  <a:lnTo>
                    <a:pt x="30" y="2"/>
                  </a:lnTo>
                  <a:lnTo>
                    <a:pt x="24" y="2"/>
                  </a:lnTo>
                  <a:lnTo>
                    <a:pt x="17" y="2"/>
                  </a:lnTo>
                  <a:lnTo>
                    <a:pt x="9"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59" name="Freeform 1039"/>
            <p:cNvSpPr/>
            <p:nvPr/>
          </p:nvSpPr>
          <p:spPr bwMode="auto">
            <a:xfrm>
              <a:off x="1019" y="3566"/>
              <a:ext cx="34" cy="4"/>
            </a:xfrm>
            <a:custGeom>
              <a:avLst/>
              <a:gdLst>
                <a:gd name="T0" fmla="*/ 0 w 34"/>
                <a:gd name="T1" fmla="*/ 4 h 4"/>
                <a:gd name="T2" fmla="*/ 9 w 34"/>
                <a:gd name="T3" fmla="*/ 4 h 4"/>
                <a:gd name="T4" fmla="*/ 17 w 34"/>
                <a:gd name="T5" fmla="*/ 2 h 4"/>
                <a:gd name="T6" fmla="*/ 24 w 34"/>
                <a:gd name="T7" fmla="*/ 2 h 4"/>
                <a:gd name="T8" fmla="*/ 30 w 34"/>
                <a:gd name="T9" fmla="*/ 2 h 4"/>
                <a:gd name="T10" fmla="*/ 33 w 34"/>
                <a:gd name="T11" fmla="*/ 0 h 4"/>
                <a:gd name="T12" fmla="*/ 34 w 34"/>
                <a:gd name="T13" fmla="*/ 0 h 4"/>
                <a:gd name="T14" fmla="*/ 30 w 34"/>
                <a:gd name="T15" fmla="*/ 0 h 4"/>
                <a:gd name="T16" fmla="*/ 29 w 34"/>
                <a:gd name="T17" fmla="*/ 0 h 4"/>
                <a:gd name="T18" fmla="*/ 26 w 34"/>
                <a:gd name="T19" fmla="*/ 2 h 4"/>
                <a:gd name="T20" fmla="*/ 21 w 34"/>
                <a:gd name="T21" fmla="*/ 2 h 4"/>
                <a:gd name="T22" fmla="*/ 14 w 34"/>
                <a:gd name="T23" fmla="*/ 2 h 4"/>
                <a:gd name="T24" fmla="*/ 8 w 34"/>
                <a:gd name="T25" fmla="*/ 2 h 4"/>
                <a:gd name="T26" fmla="*/ 0 w 34"/>
                <a:gd name="T27" fmla="*/ 4 h 4"/>
                <a:gd name="T28" fmla="*/ 0 w 34"/>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
                <a:gd name="T47" fmla="*/ 34 w 3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
                  <a:moveTo>
                    <a:pt x="0" y="4"/>
                  </a:moveTo>
                  <a:lnTo>
                    <a:pt x="9" y="4"/>
                  </a:lnTo>
                  <a:lnTo>
                    <a:pt x="17" y="2"/>
                  </a:lnTo>
                  <a:lnTo>
                    <a:pt x="24" y="2"/>
                  </a:lnTo>
                  <a:lnTo>
                    <a:pt x="30" y="2"/>
                  </a:lnTo>
                  <a:lnTo>
                    <a:pt x="33" y="0"/>
                  </a:lnTo>
                  <a:lnTo>
                    <a:pt x="34" y="0"/>
                  </a:lnTo>
                  <a:lnTo>
                    <a:pt x="30" y="0"/>
                  </a:lnTo>
                  <a:lnTo>
                    <a:pt x="29" y="0"/>
                  </a:lnTo>
                  <a:lnTo>
                    <a:pt x="26" y="2"/>
                  </a:lnTo>
                  <a:lnTo>
                    <a:pt x="21" y="2"/>
                  </a:lnTo>
                  <a:lnTo>
                    <a:pt x="14" y="2"/>
                  </a:lnTo>
                  <a:lnTo>
                    <a:pt x="8"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0" name="Freeform 1040"/>
            <p:cNvSpPr/>
            <p:nvPr/>
          </p:nvSpPr>
          <p:spPr bwMode="auto">
            <a:xfrm>
              <a:off x="1019" y="3566"/>
              <a:ext cx="30" cy="4"/>
            </a:xfrm>
            <a:custGeom>
              <a:avLst/>
              <a:gdLst>
                <a:gd name="T0" fmla="*/ 0 w 30"/>
                <a:gd name="T1" fmla="*/ 4 h 4"/>
                <a:gd name="T2" fmla="*/ 8 w 30"/>
                <a:gd name="T3" fmla="*/ 2 h 4"/>
                <a:gd name="T4" fmla="*/ 14 w 30"/>
                <a:gd name="T5" fmla="*/ 2 h 4"/>
                <a:gd name="T6" fmla="*/ 21 w 30"/>
                <a:gd name="T7" fmla="*/ 2 h 4"/>
                <a:gd name="T8" fmla="*/ 26 w 30"/>
                <a:gd name="T9" fmla="*/ 2 h 4"/>
                <a:gd name="T10" fmla="*/ 29 w 30"/>
                <a:gd name="T11" fmla="*/ 0 h 4"/>
                <a:gd name="T12" fmla="*/ 30 w 30"/>
                <a:gd name="T13" fmla="*/ 0 h 4"/>
                <a:gd name="T14" fmla="*/ 26 w 30"/>
                <a:gd name="T15" fmla="*/ 0 h 4"/>
                <a:gd name="T16" fmla="*/ 26 w 30"/>
                <a:gd name="T17" fmla="*/ 0 h 4"/>
                <a:gd name="T18" fmla="*/ 22 w 30"/>
                <a:gd name="T19" fmla="*/ 2 h 4"/>
                <a:gd name="T20" fmla="*/ 18 w 30"/>
                <a:gd name="T21" fmla="*/ 2 h 4"/>
                <a:gd name="T22" fmla="*/ 13 w 30"/>
                <a:gd name="T23" fmla="*/ 2 h 4"/>
                <a:gd name="T24" fmla="*/ 6 w 30"/>
                <a:gd name="T25" fmla="*/ 2 h 4"/>
                <a:gd name="T26" fmla="*/ 0 w 30"/>
                <a:gd name="T27" fmla="*/ 2 h 4"/>
                <a:gd name="T28" fmla="*/ 0 w 3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4"/>
                <a:gd name="T47" fmla="*/ 30 w 3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4">
                  <a:moveTo>
                    <a:pt x="0" y="4"/>
                  </a:moveTo>
                  <a:lnTo>
                    <a:pt x="8" y="2"/>
                  </a:lnTo>
                  <a:lnTo>
                    <a:pt x="14" y="2"/>
                  </a:lnTo>
                  <a:lnTo>
                    <a:pt x="21" y="2"/>
                  </a:lnTo>
                  <a:lnTo>
                    <a:pt x="26" y="2"/>
                  </a:lnTo>
                  <a:lnTo>
                    <a:pt x="29" y="0"/>
                  </a:lnTo>
                  <a:lnTo>
                    <a:pt x="30" y="0"/>
                  </a:lnTo>
                  <a:lnTo>
                    <a:pt x="26" y="0"/>
                  </a:lnTo>
                  <a:lnTo>
                    <a:pt x="22" y="2"/>
                  </a:lnTo>
                  <a:lnTo>
                    <a:pt x="18" y="2"/>
                  </a:lnTo>
                  <a:lnTo>
                    <a:pt x="13" y="2"/>
                  </a:lnTo>
                  <a:lnTo>
                    <a:pt x="6" y="2"/>
                  </a:lnTo>
                  <a:lnTo>
                    <a:pt x="0"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1" name="Freeform 1041"/>
            <p:cNvSpPr/>
            <p:nvPr/>
          </p:nvSpPr>
          <p:spPr bwMode="auto">
            <a:xfrm>
              <a:off x="1019" y="3566"/>
              <a:ext cx="26" cy="2"/>
            </a:xfrm>
            <a:custGeom>
              <a:avLst/>
              <a:gdLst>
                <a:gd name="T0" fmla="*/ 0 w 26"/>
                <a:gd name="T1" fmla="*/ 2 h 2"/>
                <a:gd name="T2" fmla="*/ 6 w 26"/>
                <a:gd name="T3" fmla="*/ 2 h 2"/>
                <a:gd name="T4" fmla="*/ 13 w 26"/>
                <a:gd name="T5" fmla="*/ 2 h 2"/>
                <a:gd name="T6" fmla="*/ 18 w 26"/>
                <a:gd name="T7" fmla="*/ 2 h 2"/>
                <a:gd name="T8" fmla="*/ 22 w 26"/>
                <a:gd name="T9" fmla="*/ 2 h 2"/>
                <a:gd name="T10" fmla="*/ 26 w 26"/>
                <a:gd name="T11" fmla="*/ 0 h 2"/>
                <a:gd name="T12" fmla="*/ 26 w 26"/>
                <a:gd name="T13" fmla="*/ 0 h 2"/>
                <a:gd name="T14" fmla="*/ 22 w 26"/>
                <a:gd name="T15" fmla="*/ 0 h 2"/>
                <a:gd name="T16" fmla="*/ 21 w 26"/>
                <a:gd name="T17" fmla="*/ 0 h 2"/>
                <a:gd name="T18" fmla="*/ 18 w 26"/>
                <a:gd name="T19" fmla="*/ 2 h 2"/>
                <a:gd name="T20" fmla="*/ 13 w 26"/>
                <a:gd name="T21" fmla="*/ 2 h 2"/>
                <a:gd name="T22" fmla="*/ 6 w 26"/>
                <a:gd name="T23" fmla="*/ 2 h 2"/>
                <a:gd name="T24" fmla="*/ 0 w 26"/>
                <a:gd name="T25" fmla="*/ 2 h 2"/>
                <a:gd name="T26" fmla="*/ 0 w 26"/>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
                <a:gd name="T44" fmla="*/ 26 w 26"/>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
                  <a:moveTo>
                    <a:pt x="0" y="2"/>
                  </a:moveTo>
                  <a:lnTo>
                    <a:pt x="6" y="2"/>
                  </a:lnTo>
                  <a:lnTo>
                    <a:pt x="13" y="2"/>
                  </a:lnTo>
                  <a:lnTo>
                    <a:pt x="18" y="2"/>
                  </a:lnTo>
                  <a:lnTo>
                    <a:pt x="22" y="2"/>
                  </a:lnTo>
                  <a:lnTo>
                    <a:pt x="26" y="0"/>
                  </a:lnTo>
                  <a:lnTo>
                    <a:pt x="22" y="0"/>
                  </a:lnTo>
                  <a:lnTo>
                    <a:pt x="21" y="0"/>
                  </a:lnTo>
                  <a:lnTo>
                    <a:pt x="18" y="2"/>
                  </a:lnTo>
                  <a:lnTo>
                    <a:pt x="13" y="2"/>
                  </a:lnTo>
                  <a:lnTo>
                    <a:pt x="6"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2" name="Freeform 1042"/>
            <p:cNvSpPr/>
            <p:nvPr/>
          </p:nvSpPr>
          <p:spPr bwMode="auto">
            <a:xfrm>
              <a:off x="1019" y="3566"/>
              <a:ext cx="22" cy="2"/>
            </a:xfrm>
            <a:custGeom>
              <a:avLst/>
              <a:gdLst>
                <a:gd name="T0" fmla="*/ 0 w 22"/>
                <a:gd name="T1" fmla="*/ 2 h 2"/>
                <a:gd name="T2" fmla="*/ 6 w 22"/>
                <a:gd name="T3" fmla="*/ 2 h 2"/>
                <a:gd name="T4" fmla="*/ 13 w 22"/>
                <a:gd name="T5" fmla="*/ 2 h 2"/>
                <a:gd name="T6" fmla="*/ 18 w 22"/>
                <a:gd name="T7" fmla="*/ 2 h 2"/>
                <a:gd name="T8" fmla="*/ 21 w 22"/>
                <a:gd name="T9" fmla="*/ 0 h 2"/>
                <a:gd name="T10" fmla="*/ 22 w 22"/>
                <a:gd name="T11" fmla="*/ 0 h 2"/>
                <a:gd name="T12" fmla="*/ 18 w 22"/>
                <a:gd name="T13" fmla="*/ 0 h 2"/>
                <a:gd name="T14" fmla="*/ 18 w 22"/>
                <a:gd name="T15" fmla="*/ 0 h 2"/>
                <a:gd name="T16" fmla="*/ 16 w 22"/>
                <a:gd name="T17" fmla="*/ 0 h 2"/>
                <a:gd name="T18" fmla="*/ 10 w 22"/>
                <a:gd name="T19" fmla="*/ 2 h 2"/>
                <a:gd name="T20" fmla="*/ 5 w 22"/>
                <a:gd name="T21" fmla="*/ 2 h 2"/>
                <a:gd name="T22" fmla="*/ 0 w 22"/>
                <a:gd name="T23" fmla="*/ 2 h 2"/>
                <a:gd name="T24" fmla="*/ 0 w 2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
                <a:gd name="T41" fmla="*/ 22 w 2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
                  <a:moveTo>
                    <a:pt x="0" y="2"/>
                  </a:moveTo>
                  <a:lnTo>
                    <a:pt x="6" y="2"/>
                  </a:lnTo>
                  <a:lnTo>
                    <a:pt x="13" y="2"/>
                  </a:lnTo>
                  <a:lnTo>
                    <a:pt x="18" y="2"/>
                  </a:lnTo>
                  <a:lnTo>
                    <a:pt x="21" y="0"/>
                  </a:lnTo>
                  <a:lnTo>
                    <a:pt x="22" y="0"/>
                  </a:lnTo>
                  <a:lnTo>
                    <a:pt x="18" y="0"/>
                  </a:lnTo>
                  <a:lnTo>
                    <a:pt x="16" y="0"/>
                  </a:lnTo>
                  <a:lnTo>
                    <a:pt x="10"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3" name="Freeform 1043"/>
            <p:cNvSpPr/>
            <p:nvPr/>
          </p:nvSpPr>
          <p:spPr bwMode="auto">
            <a:xfrm>
              <a:off x="1019" y="3566"/>
              <a:ext cx="18" cy="2"/>
            </a:xfrm>
            <a:custGeom>
              <a:avLst/>
              <a:gdLst>
                <a:gd name="T0" fmla="*/ 0 w 18"/>
                <a:gd name="T1" fmla="*/ 2 h 2"/>
                <a:gd name="T2" fmla="*/ 5 w 18"/>
                <a:gd name="T3" fmla="*/ 2 h 2"/>
                <a:gd name="T4" fmla="*/ 10 w 18"/>
                <a:gd name="T5" fmla="*/ 2 h 2"/>
                <a:gd name="T6" fmla="*/ 16 w 18"/>
                <a:gd name="T7" fmla="*/ 0 h 2"/>
                <a:gd name="T8" fmla="*/ 18 w 18"/>
                <a:gd name="T9" fmla="*/ 0 h 2"/>
                <a:gd name="T10" fmla="*/ 18 w 18"/>
                <a:gd name="T11" fmla="*/ 0 h 2"/>
                <a:gd name="T12" fmla="*/ 14 w 18"/>
                <a:gd name="T13" fmla="*/ 0 h 2"/>
                <a:gd name="T14" fmla="*/ 14 w 18"/>
                <a:gd name="T15" fmla="*/ 0 h 2"/>
                <a:gd name="T16" fmla="*/ 10 w 18"/>
                <a:gd name="T17" fmla="*/ 0 h 2"/>
                <a:gd name="T18" fmla="*/ 5 w 18"/>
                <a:gd name="T19" fmla="*/ 2 h 2"/>
                <a:gd name="T20" fmla="*/ 0 w 18"/>
                <a:gd name="T21" fmla="*/ 2 h 2"/>
                <a:gd name="T22" fmla="*/ 0 w 18"/>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
                <a:gd name="T38" fmla="*/ 18 w 1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
                  <a:moveTo>
                    <a:pt x="0" y="2"/>
                  </a:moveTo>
                  <a:lnTo>
                    <a:pt x="5" y="2"/>
                  </a:lnTo>
                  <a:lnTo>
                    <a:pt x="10" y="2"/>
                  </a:lnTo>
                  <a:lnTo>
                    <a:pt x="16" y="0"/>
                  </a:lnTo>
                  <a:lnTo>
                    <a:pt x="18" y="0"/>
                  </a:lnTo>
                  <a:lnTo>
                    <a:pt x="14" y="0"/>
                  </a:lnTo>
                  <a:lnTo>
                    <a:pt x="10" y="0"/>
                  </a:lnTo>
                  <a:lnTo>
                    <a:pt x="5"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4" name="Freeform 1044"/>
            <p:cNvSpPr/>
            <p:nvPr/>
          </p:nvSpPr>
          <p:spPr bwMode="auto">
            <a:xfrm>
              <a:off x="1019" y="3566"/>
              <a:ext cx="14" cy="2"/>
            </a:xfrm>
            <a:custGeom>
              <a:avLst/>
              <a:gdLst>
                <a:gd name="T0" fmla="*/ 0 w 14"/>
                <a:gd name="T1" fmla="*/ 2 h 2"/>
                <a:gd name="T2" fmla="*/ 5 w 14"/>
                <a:gd name="T3" fmla="*/ 2 h 2"/>
                <a:gd name="T4" fmla="*/ 10 w 14"/>
                <a:gd name="T5" fmla="*/ 0 h 2"/>
                <a:gd name="T6" fmla="*/ 14 w 14"/>
                <a:gd name="T7" fmla="*/ 0 h 2"/>
                <a:gd name="T8" fmla="*/ 14 w 14"/>
                <a:gd name="T9" fmla="*/ 0 h 2"/>
                <a:gd name="T10" fmla="*/ 12 w 14"/>
                <a:gd name="T11" fmla="*/ 0 h 2"/>
                <a:gd name="T12" fmla="*/ 10 w 14"/>
                <a:gd name="T13" fmla="*/ 0 h 2"/>
                <a:gd name="T14" fmla="*/ 8 w 14"/>
                <a:gd name="T15" fmla="*/ 0 h 2"/>
                <a:gd name="T16" fmla="*/ 4 w 14"/>
                <a:gd name="T17" fmla="*/ 0 h 2"/>
                <a:gd name="T18" fmla="*/ 0 w 14"/>
                <a:gd name="T19" fmla="*/ 0 h 2"/>
                <a:gd name="T20" fmla="*/ 0 w 1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
                <a:gd name="T35" fmla="*/ 14 w 1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
                  <a:moveTo>
                    <a:pt x="0" y="2"/>
                  </a:moveTo>
                  <a:lnTo>
                    <a:pt x="5" y="2"/>
                  </a:lnTo>
                  <a:lnTo>
                    <a:pt x="10" y="0"/>
                  </a:lnTo>
                  <a:lnTo>
                    <a:pt x="14" y="0"/>
                  </a:lnTo>
                  <a:lnTo>
                    <a:pt x="12" y="0"/>
                  </a:lnTo>
                  <a:lnTo>
                    <a:pt x="10" y="0"/>
                  </a:lnTo>
                  <a:lnTo>
                    <a:pt x="8" y="0"/>
                  </a:lnTo>
                  <a:lnTo>
                    <a:pt x="4" y="0"/>
                  </a:lnTo>
                  <a:lnTo>
                    <a:pt x="0" y="0"/>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5" name="Freeform 1045"/>
            <p:cNvSpPr/>
            <p:nvPr/>
          </p:nvSpPr>
          <p:spPr bwMode="auto">
            <a:xfrm>
              <a:off x="1019" y="3566"/>
              <a:ext cx="12" cy="1"/>
            </a:xfrm>
            <a:custGeom>
              <a:avLst/>
              <a:gdLst>
                <a:gd name="T0" fmla="*/ 0 w 12"/>
                <a:gd name="T1" fmla="*/ 0 h 1"/>
                <a:gd name="T2" fmla="*/ 4 w 12"/>
                <a:gd name="T3" fmla="*/ 0 h 1"/>
                <a:gd name="T4" fmla="*/ 8 w 12"/>
                <a:gd name="T5" fmla="*/ 0 h 1"/>
                <a:gd name="T6" fmla="*/ 10 w 12"/>
                <a:gd name="T7" fmla="*/ 0 h 1"/>
                <a:gd name="T8" fmla="*/ 12 w 12"/>
                <a:gd name="T9" fmla="*/ 0 h 1"/>
                <a:gd name="T10" fmla="*/ 8 w 12"/>
                <a:gd name="T11" fmla="*/ 0 h 1"/>
                <a:gd name="T12" fmla="*/ 6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0" y="0"/>
                  </a:lnTo>
                  <a:lnTo>
                    <a:pt x="12" y="0"/>
                  </a:lnTo>
                  <a:lnTo>
                    <a:pt x="8" y="0"/>
                  </a:lnTo>
                  <a:lnTo>
                    <a:pt x="6"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6" name="Freeform 1046"/>
            <p:cNvSpPr/>
            <p:nvPr/>
          </p:nvSpPr>
          <p:spPr bwMode="auto">
            <a:xfrm>
              <a:off x="1019" y="3566"/>
              <a:ext cx="8" cy="1"/>
            </a:xfrm>
            <a:custGeom>
              <a:avLst/>
              <a:gdLst>
                <a:gd name="T0" fmla="*/ 0 w 8"/>
                <a:gd name="T1" fmla="*/ 0 h 1"/>
                <a:gd name="T2" fmla="*/ 4 w 8"/>
                <a:gd name="T3" fmla="*/ 0 h 1"/>
                <a:gd name="T4" fmla="*/ 6 w 8"/>
                <a:gd name="T5" fmla="*/ 0 h 1"/>
                <a:gd name="T6" fmla="*/ 8 w 8"/>
                <a:gd name="T7" fmla="*/ 0 h 1"/>
                <a:gd name="T8" fmla="*/ 4 w 8"/>
                <a:gd name="T9" fmla="*/ 0 h 1"/>
                <a:gd name="T10" fmla="*/ 2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6" y="0"/>
                  </a:lnTo>
                  <a:lnTo>
                    <a:pt x="8" y="0"/>
                  </a:lnTo>
                  <a:lnTo>
                    <a:pt x="4"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7" name="Freeform 1047"/>
            <p:cNvSpPr/>
            <p:nvPr/>
          </p:nvSpPr>
          <p:spPr bwMode="auto">
            <a:xfrm>
              <a:off x="1019" y="3566"/>
              <a:ext cx="4" cy="1"/>
            </a:xfrm>
            <a:custGeom>
              <a:avLst/>
              <a:gdLst>
                <a:gd name="T0" fmla="*/ 0 w 4"/>
                <a:gd name="T1" fmla="*/ 0 h 1"/>
                <a:gd name="T2" fmla="*/ 2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2"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8" name="Freeform 1048"/>
            <p:cNvSpPr/>
            <p:nvPr/>
          </p:nvSpPr>
          <p:spPr bwMode="auto">
            <a:xfrm>
              <a:off x="1019" y="3566"/>
              <a:ext cx="69" cy="6"/>
            </a:xfrm>
            <a:custGeom>
              <a:avLst/>
              <a:gdLst>
                <a:gd name="T0" fmla="*/ 69 w 69"/>
                <a:gd name="T1" fmla="*/ 0 h 6"/>
                <a:gd name="T2" fmla="*/ 0 w 69"/>
                <a:gd name="T3" fmla="*/ 0 h 6"/>
                <a:gd name="T4" fmla="*/ 1 w 69"/>
                <a:gd name="T5" fmla="*/ 2 h 6"/>
                <a:gd name="T6" fmla="*/ 8 w 69"/>
                <a:gd name="T7" fmla="*/ 4 h 6"/>
                <a:gd name="T8" fmla="*/ 16 w 69"/>
                <a:gd name="T9" fmla="*/ 6 h 6"/>
                <a:gd name="T10" fmla="*/ 28 w 69"/>
                <a:gd name="T11" fmla="*/ 6 h 6"/>
                <a:gd name="T12" fmla="*/ 40 w 69"/>
                <a:gd name="T13" fmla="*/ 6 h 6"/>
                <a:gd name="T14" fmla="*/ 51 w 69"/>
                <a:gd name="T15" fmla="*/ 6 h 6"/>
                <a:gd name="T16" fmla="*/ 61 w 69"/>
                <a:gd name="T17" fmla="*/ 4 h 6"/>
                <a:gd name="T18" fmla="*/ 67 w 69"/>
                <a:gd name="T19" fmla="*/ 2 h 6"/>
                <a:gd name="T20" fmla="*/ 69 w 69"/>
                <a:gd name="T21" fmla="*/ 0 h 6"/>
                <a:gd name="T22" fmla="*/ 69 w 69"/>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69" y="0"/>
                  </a:moveTo>
                  <a:lnTo>
                    <a:pt x="0" y="0"/>
                  </a:lnTo>
                  <a:lnTo>
                    <a:pt x="1" y="2"/>
                  </a:lnTo>
                  <a:lnTo>
                    <a:pt x="8" y="4"/>
                  </a:lnTo>
                  <a:lnTo>
                    <a:pt x="16" y="6"/>
                  </a:lnTo>
                  <a:lnTo>
                    <a:pt x="28" y="6"/>
                  </a:lnTo>
                  <a:lnTo>
                    <a:pt x="40" y="6"/>
                  </a:lnTo>
                  <a:lnTo>
                    <a:pt x="51" y="6"/>
                  </a:lnTo>
                  <a:lnTo>
                    <a:pt x="61" y="4"/>
                  </a:lnTo>
                  <a:lnTo>
                    <a:pt x="67"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69" name="Freeform 1049"/>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9 w 69"/>
                <a:gd name="T21" fmla="*/ 7 h 7"/>
                <a:gd name="T22" fmla="*/ 0 w 69"/>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7"/>
                <a:gd name="T38" fmla="*/ 69 w 6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7">
                  <a:moveTo>
                    <a:pt x="0" y="7"/>
                  </a:moveTo>
                  <a:lnTo>
                    <a:pt x="12" y="6"/>
                  </a:lnTo>
                  <a:lnTo>
                    <a:pt x="24" y="6"/>
                  </a:lnTo>
                  <a:lnTo>
                    <a:pt x="34" y="6"/>
                  </a:lnTo>
                  <a:lnTo>
                    <a:pt x="45" y="6"/>
                  </a:lnTo>
                  <a:lnTo>
                    <a:pt x="53" y="4"/>
                  </a:lnTo>
                  <a:lnTo>
                    <a:pt x="59" y="4"/>
                  </a:lnTo>
                  <a:lnTo>
                    <a:pt x="65" y="2"/>
                  </a:lnTo>
                  <a:lnTo>
                    <a:pt x="69" y="2"/>
                  </a:lnTo>
                  <a:lnTo>
                    <a:pt x="69" y="0"/>
                  </a:lnTo>
                  <a:lnTo>
                    <a:pt x="69"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0" name="Freeform 1050"/>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6 w 69"/>
                <a:gd name="T21" fmla="*/ 0 h 7"/>
                <a:gd name="T22" fmla="*/ 65 w 69"/>
                <a:gd name="T23" fmla="*/ 2 h 7"/>
                <a:gd name="T24" fmla="*/ 61 w 69"/>
                <a:gd name="T25" fmla="*/ 2 h 7"/>
                <a:gd name="T26" fmla="*/ 54 w 69"/>
                <a:gd name="T27" fmla="*/ 4 h 7"/>
                <a:gd name="T28" fmla="*/ 46 w 69"/>
                <a:gd name="T29" fmla="*/ 4 h 7"/>
                <a:gd name="T30" fmla="*/ 36 w 69"/>
                <a:gd name="T31" fmla="*/ 6 h 7"/>
                <a:gd name="T32" fmla="*/ 25 w 69"/>
                <a:gd name="T33" fmla="*/ 6 h 7"/>
                <a:gd name="T34" fmla="*/ 12 w 69"/>
                <a:gd name="T35" fmla="*/ 6 h 7"/>
                <a:gd name="T36" fmla="*/ 0 w 69"/>
                <a:gd name="T37" fmla="*/ 6 h 7"/>
                <a:gd name="T38" fmla="*/ 0 w 69"/>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7"/>
                <a:gd name="T62" fmla="*/ 69 w 69"/>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7">
                  <a:moveTo>
                    <a:pt x="0" y="7"/>
                  </a:moveTo>
                  <a:lnTo>
                    <a:pt x="12" y="6"/>
                  </a:lnTo>
                  <a:lnTo>
                    <a:pt x="24" y="6"/>
                  </a:lnTo>
                  <a:lnTo>
                    <a:pt x="34" y="6"/>
                  </a:lnTo>
                  <a:lnTo>
                    <a:pt x="45" y="6"/>
                  </a:lnTo>
                  <a:lnTo>
                    <a:pt x="53" y="4"/>
                  </a:lnTo>
                  <a:lnTo>
                    <a:pt x="59" y="4"/>
                  </a:lnTo>
                  <a:lnTo>
                    <a:pt x="65" y="2"/>
                  </a:lnTo>
                  <a:lnTo>
                    <a:pt x="69" y="2"/>
                  </a:lnTo>
                  <a:lnTo>
                    <a:pt x="69" y="0"/>
                  </a:lnTo>
                  <a:lnTo>
                    <a:pt x="66" y="0"/>
                  </a:lnTo>
                  <a:lnTo>
                    <a:pt x="65" y="2"/>
                  </a:lnTo>
                  <a:lnTo>
                    <a:pt x="61" y="2"/>
                  </a:lnTo>
                  <a:lnTo>
                    <a:pt x="54" y="4"/>
                  </a:lnTo>
                  <a:lnTo>
                    <a:pt x="46" y="4"/>
                  </a:lnTo>
                  <a:lnTo>
                    <a:pt x="36" y="6"/>
                  </a:lnTo>
                  <a:lnTo>
                    <a:pt x="25" y="6"/>
                  </a:lnTo>
                  <a:lnTo>
                    <a:pt x="12" y="6"/>
                  </a:lnTo>
                  <a:lnTo>
                    <a:pt x="0" y="6"/>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1" name="Freeform 1051"/>
            <p:cNvSpPr/>
            <p:nvPr/>
          </p:nvSpPr>
          <p:spPr bwMode="auto">
            <a:xfrm>
              <a:off x="1019" y="3566"/>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2 h 6"/>
                <a:gd name="T16" fmla="*/ 66 w 66"/>
                <a:gd name="T17" fmla="*/ 0 h 6"/>
                <a:gd name="T18" fmla="*/ 62 w 66"/>
                <a:gd name="T19" fmla="*/ 0 h 6"/>
                <a:gd name="T20" fmla="*/ 61 w 66"/>
                <a:gd name="T21" fmla="*/ 2 h 6"/>
                <a:gd name="T22" fmla="*/ 57 w 66"/>
                <a:gd name="T23" fmla="*/ 2 h 6"/>
                <a:gd name="T24" fmla="*/ 51 w 66"/>
                <a:gd name="T25" fmla="*/ 4 h 6"/>
                <a:gd name="T26" fmla="*/ 43 w 66"/>
                <a:gd name="T27" fmla="*/ 4 h 6"/>
                <a:gd name="T28" fmla="*/ 34 w 66"/>
                <a:gd name="T29" fmla="*/ 6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2"/>
                  </a:lnTo>
                  <a:lnTo>
                    <a:pt x="66" y="0"/>
                  </a:lnTo>
                  <a:lnTo>
                    <a:pt x="62" y="0"/>
                  </a:lnTo>
                  <a:lnTo>
                    <a:pt x="61" y="2"/>
                  </a:lnTo>
                  <a:lnTo>
                    <a:pt x="57" y="2"/>
                  </a:lnTo>
                  <a:lnTo>
                    <a:pt x="51" y="4"/>
                  </a:lnTo>
                  <a:lnTo>
                    <a:pt x="43" y="4"/>
                  </a:lnTo>
                  <a:lnTo>
                    <a:pt x="34" y="6"/>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2" name="Freeform 1052"/>
            <p:cNvSpPr/>
            <p:nvPr/>
          </p:nvSpPr>
          <p:spPr bwMode="auto">
            <a:xfrm>
              <a:off x="1019" y="3566"/>
              <a:ext cx="62" cy="6"/>
            </a:xfrm>
            <a:custGeom>
              <a:avLst/>
              <a:gdLst>
                <a:gd name="T0" fmla="*/ 0 w 62"/>
                <a:gd name="T1" fmla="*/ 6 h 6"/>
                <a:gd name="T2" fmla="*/ 12 w 62"/>
                <a:gd name="T3" fmla="*/ 6 h 6"/>
                <a:gd name="T4" fmla="*/ 24 w 62"/>
                <a:gd name="T5" fmla="*/ 6 h 6"/>
                <a:gd name="T6" fmla="*/ 34 w 62"/>
                <a:gd name="T7" fmla="*/ 6 h 6"/>
                <a:gd name="T8" fmla="*/ 43 w 62"/>
                <a:gd name="T9" fmla="*/ 4 h 6"/>
                <a:gd name="T10" fmla="*/ 51 w 62"/>
                <a:gd name="T11" fmla="*/ 4 h 6"/>
                <a:gd name="T12" fmla="*/ 57 w 62"/>
                <a:gd name="T13" fmla="*/ 2 h 6"/>
                <a:gd name="T14" fmla="*/ 61 w 62"/>
                <a:gd name="T15" fmla="*/ 2 h 6"/>
                <a:gd name="T16" fmla="*/ 62 w 62"/>
                <a:gd name="T17" fmla="*/ 0 h 6"/>
                <a:gd name="T18" fmla="*/ 58 w 62"/>
                <a:gd name="T19" fmla="*/ 0 h 6"/>
                <a:gd name="T20" fmla="*/ 57 w 62"/>
                <a:gd name="T21" fmla="*/ 0 h 6"/>
                <a:gd name="T22" fmla="*/ 53 w 62"/>
                <a:gd name="T23" fmla="*/ 2 h 6"/>
                <a:gd name="T24" fmla="*/ 47 w 62"/>
                <a:gd name="T25" fmla="*/ 4 h 6"/>
                <a:gd name="T26" fmla="*/ 41 w 62"/>
                <a:gd name="T27" fmla="*/ 4 h 6"/>
                <a:gd name="T28" fmla="*/ 32 w 62"/>
                <a:gd name="T29" fmla="*/ 4 h 6"/>
                <a:gd name="T30" fmla="*/ 22 w 62"/>
                <a:gd name="T31" fmla="*/ 6 h 6"/>
                <a:gd name="T32" fmla="*/ 10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4" y="6"/>
                  </a:lnTo>
                  <a:lnTo>
                    <a:pt x="43" y="4"/>
                  </a:lnTo>
                  <a:lnTo>
                    <a:pt x="51" y="4"/>
                  </a:lnTo>
                  <a:lnTo>
                    <a:pt x="57" y="2"/>
                  </a:lnTo>
                  <a:lnTo>
                    <a:pt x="61" y="2"/>
                  </a:lnTo>
                  <a:lnTo>
                    <a:pt x="62" y="0"/>
                  </a:lnTo>
                  <a:lnTo>
                    <a:pt x="58" y="0"/>
                  </a:lnTo>
                  <a:lnTo>
                    <a:pt x="57" y="0"/>
                  </a:lnTo>
                  <a:lnTo>
                    <a:pt x="53" y="2"/>
                  </a:lnTo>
                  <a:lnTo>
                    <a:pt x="47" y="4"/>
                  </a:lnTo>
                  <a:lnTo>
                    <a:pt x="41" y="4"/>
                  </a:lnTo>
                  <a:lnTo>
                    <a:pt x="32" y="4"/>
                  </a:lnTo>
                  <a:lnTo>
                    <a:pt x="22" y="6"/>
                  </a:lnTo>
                  <a:lnTo>
                    <a:pt x="10"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3" name="Freeform 1053"/>
            <p:cNvSpPr/>
            <p:nvPr/>
          </p:nvSpPr>
          <p:spPr bwMode="auto">
            <a:xfrm>
              <a:off x="1019" y="3566"/>
              <a:ext cx="58" cy="6"/>
            </a:xfrm>
            <a:custGeom>
              <a:avLst/>
              <a:gdLst>
                <a:gd name="T0" fmla="*/ 0 w 58"/>
                <a:gd name="T1" fmla="*/ 6 h 6"/>
                <a:gd name="T2" fmla="*/ 10 w 58"/>
                <a:gd name="T3" fmla="*/ 6 h 6"/>
                <a:gd name="T4" fmla="*/ 22 w 58"/>
                <a:gd name="T5" fmla="*/ 6 h 6"/>
                <a:gd name="T6" fmla="*/ 32 w 58"/>
                <a:gd name="T7" fmla="*/ 4 h 6"/>
                <a:gd name="T8" fmla="*/ 41 w 58"/>
                <a:gd name="T9" fmla="*/ 4 h 6"/>
                <a:gd name="T10" fmla="*/ 47 w 58"/>
                <a:gd name="T11" fmla="*/ 4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8 w 58"/>
                <a:gd name="T27" fmla="*/ 4 h 6"/>
                <a:gd name="T28" fmla="*/ 30 w 58"/>
                <a:gd name="T29" fmla="*/ 4 h 6"/>
                <a:gd name="T30" fmla="*/ 20 w 58"/>
                <a:gd name="T31" fmla="*/ 6 h 6"/>
                <a:gd name="T32" fmla="*/ 10 w 58"/>
                <a:gd name="T33" fmla="*/ 6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0" y="6"/>
                  </a:lnTo>
                  <a:lnTo>
                    <a:pt x="22" y="6"/>
                  </a:lnTo>
                  <a:lnTo>
                    <a:pt x="32" y="4"/>
                  </a:lnTo>
                  <a:lnTo>
                    <a:pt x="41" y="4"/>
                  </a:lnTo>
                  <a:lnTo>
                    <a:pt x="47" y="4"/>
                  </a:lnTo>
                  <a:lnTo>
                    <a:pt x="53" y="2"/>
                  </a:lnTo>
                  <a:lnTo>
                    <a:pt x="57" y="0"/>
                  </a:lnTo>
                  <a:lnTo>
                    <a:pt x="58" y="0"/>
                  </a:lnTo>
                  <a:lnTo>
                    <a:pt x="54" y="0"/>
                  </a:lnTo>
                  <a:lnTo>
                    <a:pt x="53" y="0"/>
                  </a:lnTo>
                  <a:lnTo>
                    <a:pt x="50" y="2"/>
                  </a:lnTo>
                  <a:lnTo>
                    <a:pt x="45" y="2"/>
                  </a:lnTo>
                  <a:lnTo>
                    <a:pt x="38" y="4"/>
                  </a:lnTo>
                  <a:lnTo>
                    <a:pt x="30" y="4"/>
                  </a:lnTo>
                  <a:lnTo>
                    <a:pt x="20" y="6"/>
                  </a:lnTo>
                  <a:lnTo>
                    <a:pt x="10" y="6"/>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4" name="Freeform 1054"/>
            <p:cNvSpPr/>
            <p:nvPr/>
          </p:nvSpPr>
          <p:spPr bwMode="auto">
            <a:xfrm>
              <a:off x="1019" y="3566"/>
              <a:ext cx="54" cy="6"/>
            </a:xfrm>
            <a:custGeom>
              <a:avLst/>
              <a:gdLst>
                <a:gd name="T0" fmla="*/ 0 w 54"/>
                <a:gd name="T1" fmla="*/ 6 h 6"/>
                <a:gd name="T2" fmla="*/ 10 w 54"/>
                <a:gd name="T3" fmla="*/ 6 h 6"/>
                <a:gd name="T4" fmla="*/ 20 w 54"/>
                <a:gd name="T5" fmla="*/ 6 h 6"/>
                <a:gd name="T6" fmla="*/ 30 w 54"/>
                <a:gd name="T7" fmla="*/ 4 h 6"/>
                <a:gd name="T8" fmla="*/ 38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4 h 6"/>
                <a:gd name="T26" fmla="*/ 30 w 54"/>
                <a:gd name="T27" fmla="*/ 4 h 6"/>
                <a:gd name="T28" fmla="*/ 21 w 54"/>
                <a:gd name="T29" fmla="*/ 4 h 6"/>
                <a:gd name="T30" fmla="*/ 10 w 54"/>
                <a:gd name="T31" fmla="*/ 4 h 6"/>
                <a:gd name="T32" fmla="*/ 0 w 54"/>
                <a:gd name="T33" fmla="*/ 6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0" y="6"/>
                  </a:lnTo>
                  <a:lnTo>
                    <a:pt x="20" y="6"/>
                  </a:lnTo>
                  <a:lnTo>
                    <a:pt x="30" y="4"/>
                  </a:lnTo>
                  <a:lnTo>
                    <a:pt x="38" y="4"/>
                  </a:lnTo>
                  <a:lnTo>
                    <a:pt x="45" y="2"/>
                  </a:lnTo>
                  <a:lnTo>
                    <a:pt x="50" y="2"/>
                  </a:lnTo>
                  <a:lnTo>
                    <a:pt x="53" y="0"/>
                  </a:lnTo>
                  <a:lnTo>
                    <a:pt x="54" y="0"/>
                  </a:lnTo>
                  <a:lnTo>
                    <a:pt x="50" y="0"/>
                  </a:lnTo>
                  <a:lnTo>
                    <a:pt x="49" y="0"/>
                  </a:lnTo>
                  <a:lnTo>
                    <a:pt x="45" y="2"/>
                  </a:lnTo>
                  <a:lnTo>
                    <a:pt x="40" y="4"/>
                  </a:lnTo>
                  <a:lnTo>
                    <a:pt x="30" y="4"/>
                  </a:lnTo>
                  <a:lnTo>
                    <a:pt x="21" y="4"/>
                  </a:lnTo>
                  <a:lnTo>
                    <a:pt x="1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5" name="Freeform 1055"/>
            <p:cNvSpPr/>
            <p:nvPr/>
          </p:nvSpPr>
          <p:spPr bwMode="auto">
            <a:xfrm>
              <a:off x="1019" y="3566"/>
              <a:ext cx="50" cy="6"/>
            </a:xfrm>
            <a:custGeom>
              <a:avLst/>
              <a:gdLst>
                <a:gd name="T0" fmla="*/ 0 w 50"/>
                <a:gd name="T1" fmla="*/ 6 h 6"/>
                <a:gd name="T2" fmla="*/ 10 w 50"/>
                <a:gd name="T3" fmla="*/ 4 h 6"/>
                <a:gd name="T4" fmla="*/ 21 w 50"/>
                <a:gd name="T5" fmla="*/ 4 h 6"/>
                <a:gd name="T6" fmla="*/ 30 w 50"/>
                <a:gd name="T7" fmla="*/ 4 h 6"/>
                <a:gd name="T8" fmla="*/ 40 w 50"/>
                <a:gd name="T9" fmla="*/ 4 h 6"/>
                <a:gd name="T10" fmla="*/ 45 w 50"/>
                <a:gd name="T11" fmla="*/ 2 h 6"/>
                <a:gd name="T12" fmla="*/ 49 w 50"/>
                <a:gd name="T13" fmla="*/ 0 h 6"/>
                <a:gd name="T14" fmla="*/ 50 w 50"/>
                <a:gd name="T15" fmla="*/ 0 h 6"/>
                <a:gd name="T16" fmla="*/ 46 w 50"/>
                <a:gd name="T17" fmla="*/ 0 h 6"/>
                <a:gd name="T18" fmla="*/ 45 w 50"/>
                <a:gd name="T19" fmla="*/ 0 h 6"/>
                <a:gd name="T20" fmla="*/ 41 w 50"/>
                <a:gd name="T21" fmla="*/ 2 h 6"/>
                <a:gd name="T22" fmla="*/ 36 w 50"/>
                <a:gd name="T23" fmla="*/ 2 h 6"/>
                <a:gd name="T24" fmla="*/ 29 w 50"/>
                <a:gd name="T25" fmla="*/ 4 h 6"/>
                <a:gd name="T26" fmla="*/ 20 w 50"/>
                <a:gd name="T27" fmla="*/ 4 h 6"/>
                <a:gd name="T28" fmla="*/ 10 w 50"/>
                <a:gd name="T29" fmla="*/ 4 h 6"/>
                <a:gd name="T30" fmla="*/ 0 w 50"/>
                <a:gd name="T31" fmla="*/ 4 h 6"/>
                <a:gd name="T32" fmla="*/ 0 w 50"/>
                <a:gd name="T33" fmla="*/ 6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6"/>
                <a:gd name="T53" fmla="*/ 50 w 50"/>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6">
                  <a:moveTo>
                    <a:pt x="0" y="6"/>
                  </a:moveTo>
                  <a:lnTo>
                    <a:pt x="10" y="4"/>
                  </a:lnTo>
                  <a:lnTo>
                    <a:pt x="21" y="4"/>
                  </a:lnTo>
                  <a:lnTo>
                    <a:pt x="30" y="4"/>
                  </a:lnTo>
                  <a:lnTo>
                    <a:pt x="40" y="4"/>
                  </a:lnTo>
                  <a:lnTo>
                    <a:pt x="45" y="2"/>
                  </a:lnTo>
                  <a:lnTo>
                    <a:pt x="49" y="0"/>
                  </a:lnTo>
                  <a:lnTo>
                    <a:pt x="50" y="0"/>
                  </a:lnTo>
                  <a:lnTo>
                    <a:pt x="46" y="0"/>
                  </a:lnTo>
                  <a:lnTo>
                    <a:pt x="45" y="0"/>
                  </a:lnTo>
                  <a:lnTo>
                    <a:pt x="41" y="2"/>
                  </a:lnTo>
                  <a:lnTo>
                    <a:pt x="36" y="2"/>
                  </a:lnTo>
                  <a:lnTo>
                    <a:pt x="29" y="4"/>
                  </a:lnTo>
                  <a:lnTo>
                    <a:pt x="20" y="4"/>
                  </a:lnTo>
                  <a:lnTo>
                    <a:pt x="10" y="4"/>
                  </a:lnTo>
                  <a:lnTo>
                    <a:pt x="0" y="4"/>
                  </a:lnTo>
                  <a:lnTo>
                    <a:pt x="0" y="6"/>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6" name="Freeform 1056"/>
            <p:cNvSpPr/>
            <p:nvPr/>
          </p:nvSpPr>
          <p:spPr bwMode="auto">
            <a:xfrm>
              <a:off x="1019" y="3566"/>
              <a:ext cx="46" cy="4"/>
            </a:xfrm>
            <a:custGeom>
              <a:avLst/>
              <a:gdLst>
                <a:gd name="T0" fmla="*/ 0 w 46"/>
                <a:gd name="T1" fmla="*/ 4 h 4"/>
                <a:gd name="T2" fmla="*/ 10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2 w 46"/>
                <a:gd name="T17" fmla="*/ 0 h 4"/>
                <a:gd name="T18" fmla="*/ 41 w 46"/>
                <a:gd name="T19" fmla="*/ 0 h 4"/>
                <a:gd name="T20" fmla="*/ 38 w 46"/>
                <a:gd name="T21" fmla="*/ 2 h 4"/>
                <a:gd name="T22" fmla="*/ 33 w 46"/>
                <a:gd name="T23" fmla="*/ 2 h 4"/>
                <a:gd name="T24" fmla="*/ 26 w 46"/>
                <a:gd name="T25" fmla="*/ 4 h 4"/>
                <a:gd name="T26" fmla="*/ 18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0" y="4"/>
                  </a:lnTo>
                  <a:lnTo>
                    <a:pt x="20" y="4"/>
                  </a:lnTo>
                  <a:lnTo>
                    <a:pt x="29" y="4"/>
                  </a:lnTo>
                  <a:lnTo>
                    <a:pt x="36" y="2"/>
                  </a:lnTo>
                  <a:lnTo>
                    <a:pt x="41" y="2"/>
                  </a:lnTo>
                  <a:lnTo>
                    <a:pt x="45" y="0"/>
                  </a:lnTo>
                  <a:lnTo>
                    <a:pt x="46" y="0"/>
                  </a:lnTo>
                  <a:lnTo>
                    <a:pt x="42" y="0"/>
                  </a:lnTo>
                  <a:lnTo>
                    <a:pt x="41" y="0"/>
                  </a:lnTo>
                  <a:lnTo>
                    <a:pt x="38" y="2"/>
                  </a:lnTo>
                  <a:lnTo>
                    <a:pt x="33" y="2"/>
                  </a:lnTo>
                  <a:lnTo>
                    <a:pt x="26" y="4"/>
                  </a:lnTo>
                  <a:lnTo>
                    <a:pt x="18"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7" name="Freeform 1057"/>
            <p:cNvSpPr/>
            <p:nvPr/>
          </p:nvSpPr>
          <p:spPr bwMode="auto">
            <a:xfrm>
              <a:off x="1019" y="3566"/>
              <a:ext cx="42" cy="4"/>
            </a:xfrm>
            <a:custGeom>
              <a:avLst/>
              <a:gdLst>
                <a:gd name="T0" fmla="*/ 0 w 42"/>
                <a:gd name="T1" fmla="*/ 4 h 4"/>
                <a:gd name="T2" fmla="*/ 9 w 42"/>
                <a:gd name="T3" fmla="*/ 4 h 4"/>
                <a:gd name="T4" fmla="*/ 18 w 42"/>
                <a:gd name="T5" fmla="*/ 4 h 4"/>
                <a:gd name="T6" fmla="*/ 26 w 42"/>
                <a:gd name="T7" fmla="*/ 4 h 4"/>
                <a:gd name="T8" fmla="*/ 33 w 42"/>
                <a:gd name="T9" fmla="*/ 2 h 4"/>
                <a:gd name="T10" fmla="*/ 38 w 42"/>
                <a:gd name="T11" fmla="*/ 2 h 4"/>
                <a:gd name="T12" fmla="*/ 41 w 42"/>
                <a:gd name="T13" fmla="*/ 0 h 4"/>
                <a:gd name="T14" fmla="*/ 42 w 42"/>
                <a:gd name="T15" fmla="*/ 0 h 4"/>
                <a:gd name="T16" fmla="*/ 38 w 42"/>
                <a:gd name="T17" fmla="*/ 0 h 4"/>
                <a:gd name="T18" fmla="*/ 37 w 42"/>
                <a:gd name="T19" fmla="*/ 0 h 4"/>
                <a:gd name="T20" fmla="*/ 33 w 42"/>
                <a:gd name="T21" fmla="*/ 2 h 4"/>
                <a:gd name="T22" fmla="*/ 26 w 42"/>
                <a:gd name="T23" fmla="*/ 2 h 4"/>
                <a:gd name="T24" fmla="*/ 18 w 42"/>
                <a:gd name="T25" fmla="*/ 4 h 4"/>
                <a:gd name="T26" fmla="*/ 9 w 42"/>
                <a:gd name="T27" fmla="*/ 4 h 4"/>
                <a:gd name="T28" fmla="*/ 0 w 42"/>
                <a:gd name="T29" fmla="*/ 4 h 4"/>
                <a:gd name="T30" fmla="*/ 0 w 42"/>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
                <a:gd name="T50" fmla="*/ 42 w 4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
                  <a:moveTo>
                    <a:pt x="0" y="4"/>
                  </a:moveTo>
                  <a:lnTo>
                    <a:pt x="9" y="4"/>
                  </a:lnTo>
                  <a:lnTo>
                    <a:pt x="18" y="4"/>
                  </a:lnTo>
                  <a:lnTo>
                    <a:pt x="26" y="4"/>
                  </a:lnTo>
                  <a:lnTo>
                    <a:pt x="33" y="2"/>
                  </a:lnTo>
                  <a:lnTo>
                    <a:pt x="38" y="2"/>
                  </a:lnTo>
                  <a:lnTo>
                    <a:pt x="41" y="0"/>
                  </a:lnTo>
                  <a:lnTo>
                    <a:pt x="42" y="0"/>
                  </a:lnTo>
                  <a:lnTo>
                    <a:pt x="38" y="0"/>
                  </a:lnTo>
                  <a:lnTo>
                    <a:pt x="37" y="0"/>
                  </a:lnTo>
                  <a:lnTo>
                    <a:pt x="33" y="2"/>
                  </a:lnTo>
                  <a:lnTo>
                    <a:pt x="26" y="2"/>
                  </a:lnTo>
                  <a:lnTo>
                    <a:pt x="18" y="4"/>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8" name="Freeform 1058"/>
            <p:cNvSpPr/>
            <p:nvPr/>
          </p:nvSpPr>
          <p:spPr bwMode="auto">
            <a:xfrm>
              <a:off x="1019" y="3566"/>
              <a:ext cx="38" cy="4"/>
            </a:xfrm>
            <a:custGeom>
              <a:avLst/>
              <a:gdLst>
                <a:gd name="T0" fmla="*/ 0 w 38"/>
                <a:gd name="T1" fmla="*/ 4 h 4"/>
                <a:gd name="T2" fmla="*/ 9 w 38"/>
                <a:gd name="T3" fmla="*/ 4 h 4"/>
                <a:gd name="T4" fmla="*/ 18 w 38"/>
                <a:gd name="T5" fmla="*/ 4 h 4"/>
                <a:gd name="T6" fmla="*/ 26 w 38"/>
                <a:gd name="T7" fmla="*/ 2 h 4"/>
                <a:gd name="T8" fmla="*/ 33 w 38"/>
                <a:gd name="T9" fmla="*/ 2 h 4"/>
                <a:gd name="T10" fmla="*/ 37 w 38"/>
                <a:gd name="T11" fmla="*/ 0 h 4"/>
                <a:gd name="T12" fmla="*/ 38 w 38"/>
                <a:gd name="T13" fmla="*/ 0 h 4"/>
                <a:gd name="T14" fmla="*/ 34 w 38"/>
                <a:gd name="T15" fmla="*/ 0 h 4"/>
                <a:gd name="T16" fmla="*/ 33 w 38"/>
                <a:gd name="T17" fmla="*/ 0 h 4"/>
                <a:gd name="T18" fmla="*/ 30 w 38"/>
                <a:gd name="T19" fmla="*/ 2 h 4"/>
                <a:gd name="T20" fmla="*/ 24 w 38"/>
                <a:gd name="T21" fmla="*/ 2 h 4"/>
                <a:gd name="T22" fmla="*/ 17 w 38"/>
                <a:gd name="T23" fmla="*/ 2 h 4"/>
                <a:gd name="T24" fmla="*/ 9 w 38"/>
                <a:gd name="T25" fmla="*/ 4 h 4"/>
                <a:gd name="T26" fmla="*/ 0 w 38"/>
                <a:gd name="T27" fmla="*/ 4 h 4"/>
                <a:gd name="T28" fmla="*/ 0 w 38"/>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4"/>
                <a:gd name="T47" fmla="*/ 38 w 38"/>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4">
                  <a:moveTo>
                    <a:pt x="0" y="4"/>
                  </a:moveTo>
                  <a:lnTo>
                    <a:pt x="9" y="4"/>
                  </a:lnTo>
                  <a:lnTo>
                    <a:pt x="18" y="4"/>
                  </a:lnTo>
                  <a:lnTo>
                    <a:pt x="26" y="2"/>
                  </a:lnTo>
                  <a:lnTo>
                    <a:pt x="33" y="2"/>
                  </a:lnTo>
                  <a:lnTo>
                    <a:pt x="37" y="0"/>
                  </a:lnTo>
                  <a:lnTo>
                    <a:pt x="38" y="0"/>
                  </a:lnTo>
                  <a:lnTo>
                    <a:pt x="34" y="0"/>
                  </a:lnTo>
                  <a:lnTo>
                    <a:pt x="33" y="0"/>
                  </a:lnTo>
                  <a:lnTo>
                    <a:pt x="30" y="2"/>
                  </a:lnTo>
                  <a:lnTo>
                    <a:pt x="24" y="2"/>
                  </a:lnTo>
                  <a:lnTo>
                    <a:pt x="17" y="2"/>
                  </a:lnTo>
                  <a:lnTo>
                    <a:pt x="9"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79" name="Freeform 1059"/>
            <p:cNvSpPr/>
            <p:nvPr/>
          </p:nvSpPr>
          <p:spPr bwMode="auto">
            <a:xfrm>
              <a:off x="1019" y="3566"/>
              <a:ext cx="34" cy="4"/>
            </a:xfrm>
            <a:custGeom>
              <a:avLst/>
              <a:gdLst>
                <a:gd name="T0" fmla="*/ 0 w 34"/>
                <a:gd name="T1" fmla="*/ 4 h 4"/>
                <a:gd name="T2" fmla="*/ 9 w 34"/>
                <a:gd name="T3" fmla="*/ 4 h 4"/>
                <a:gd name="T4" fmla="*/ 17 w 34"/>
                <a:gd name="T5" fmla="*/ 2 h 4"/>
                <a:gd name="T6" fmla="*/ 24 w 34"/>
                <a:gd name="T7" fmla="*/ 2 h 4"/>
                <a:gd name="T8" fmla="*/ 30 w 34"/>
                <a:gd name="T9" fmla="*/ 2 h 4"/>
                <a:gd name="T10" fmla="*/ 33 w 34"/>
                <a:gd name="T11" fmla="*/ 0 h 4"/>
                <a:gd name="T12" fmla="*/ 34 w 34"/>
                <a:gd name="T13" fmla="*/ 0 h 4"/>
                <a:gd name="T14" fmla="*/ 30 w 34"/>
                <a:gd name="T15" fmla="*/ 0 h 4"/>
                <a:gd name="T16" fmla="*/ 29 w 34"/>
                <a:gd name="T17" fmla="*/ 0 h 4"/>
                <a:gd name="T18" fmla="*/ 26 w 34"/>
                <a:gd name="T19" fmla="*/ 2 h 4"/>
                <a:gd name="T20" fmla="*/ 21 w 34"/>
                <a:gd name="T21" fmla="*/ 2 h 4"/>
                <a:gd name="T22" fmla="*/ 14 w 34"/>
                <a:gd name="T23" fmla="*/ 2 h 4"/>
                <a:gd name="T24" fmla="*/ 8 w 34"/>
                <a:gd name="T25" fmla="*/ 2 h 4"/>
                <a:gd name="T26" fmla="*/ 0 w 34"/>
                <a:gd name="T27" fmla="*/ 4 h 4"/>
                <a:gd name="T28" fmla="*/ 0 w 34"/>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
                <a:gd name="T47" fmla="*/ 34 w 3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
                  <a:moveTo>
                    <a:pt x="0" y="4"/>
                  </a:moveTo>
                  <a:lnTo>
                    <a:pt x="9" y="4"/>
                  </a:lnTo>
                  <a:lnTo>
                    <a:pt x="17" y="2"/>
                  </a:lnTo>
                  <a:lnTo>
                    <a:pt x="24" y="2"/>
                  </a:lnTo>
                  <a:lnTo>
                    <a:pt x="30" y="2"/>
                  </a:lnTo>
                  <a:lnTo>
                    <a:pt x="33" y="0"/>
                  </a:lnTo>
                  <a:lnTo>
                    <a:pt x="34" y="0"/>
                  </a:lnTo>
                  <a:lnTo>
                    <a:pt x="30" y="0"/>
                  </a:lnTo>
                  <a:lnTo>
                    <a:pt x="29" y="0"/>
                  </a:lnTo>
                  <a:lnTo>
                    <a:pt x="26" y="2"/>
                  </a:lnTo>
                  <a:lnTo>
                    <a:pt x="21" y="2"/>
                  </a:lnTo>
                  <a:lnTo>
                    <a:pt x="14" y="2"/>
                  </a:lnTo>
                  <a:lnTo>
                    <a:pt x="8"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0" name="Freeform 1060"/>
            <p:cNvSpPr/>
            <p:nvPr/>
          </p:nvSpPr>
          <p:spPr bwMode="auto">
            <a:xfrm>
              <a:off x="1019" y="3566"/>
              <a:ext cx="30" cy="4"/>
            </a:xfrm>
            <a:custGeom>
              <a:avLst/>
              <a:gdLst>
                <a:gd name="T0" fmla="*/ 0 w 30"/>
                <a:gd name="T1" fmla="*/ 4 h 4"/>
                <a:gd name="T2" fmla="*/ 8 w 30"/>
                <a:gd name="T3" fmla="*/ 2 h 4"/>
                <a:gd name="T4" fmla="*/ 14 w 30"/>
                <a:gd name="T5" fmla="*/ 2 h 4"/>
                <a:gd name="T6" fmla="*/ 21 w 30"/>
                <a:gd name="T7" fmla="*/ 2 h 4"/>
                <a:gd name="T8" fmla="*/ 26 w 30"/>
                <a:gd name="T9" fmla="*/ 2 h 4"/>
                <a:gd name="T10" fmla="*/ 29 w 30"/>
                <a:gd name="T11" fmla="*/ 0 h 4"/>
                <a:gd name="T12" fmla="*/ 30 w 30"/>
                <a:gd name="T13" fmla="*/ 0 h 4"/>
                <a:gd name="T14" fmla="*/ 26 w 30"/>
                <a:gd name="T15" fmla="*/ 0 h 4"/>
                <a:gd name="T16" fmla="*/ 26 w 30"/>
                <a:gd name="T17" fmla="*/ 0 h 4"/>
                <a:gd name="T18" fmla="*/ 22 w 30"/>
                <a:gd name="T19" fmla="*/ 2 h 4"/>
                <a:gd name="T20" fmla="*/ 18 w 30"/>
                <a:gd name="T21" fmla="*/ 2 h 4"/>
                <a:gd name="T22" fmla="*/ 13 w 30"/>
                <a:gd name="T23" fmla="*/ 2 h 4"/>
                <a:gd name="T24" fmla="*/ 6 w 30"/>
                <a:gd name="T25" fmla="*/ 2 h 4"/>
                <a:gd name="T26" fmla="*/ 0 w 30"/>
                <a:gd name="T27" fmla="*/ 2 h 4"/>
                <a:gd name="T28" fmla="*/ 0 w 3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4"/>
                <a:gd name="T47" fmla="*/ 30 w 3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4">
                  <a:moveTo>
                    <a:pt x="0" y="4"/>
                  </a:moveTo>
                  <a:lnTo>
                    <a:pt x="8" y="2"/>
                  </a:lnTo>
                  <a:lnTo>
                    <a:pt x="14" y="2"/>
                  </a:lnTo>
                  <a:lnTo>
                    <a:pt x="21" y="2"/>
                  </a:lnTo>
                  <a:lnTo>
                    <a:pt x="26" y="2"/>
                  </a:lnTo>
                  <a:lnTo>
                    <a:pt x="29" y="0"/>
                  </a:lnTo>
                  <a:lnTo>
                    <a:pt x="30" y="0"/>
                  </a:lnTo>
                  <a:lnTo>
                    <a:pt x="26" y="0"/>
                  </a:lnTo>
                  <a:lnTo>
                    <a:pt x="22" y="2"/>
                  </a:lnTo>
                  <a:lnTo>
                    <a:pt x="18" y="2"/>
                  </a:lnTo>
                  <a:lnTo>
                    <a:pt x="13" y="2"/>
                  </a:lnTo>
                  <a:lnTo>
                    <a:pt x="6" y="2"/>
                  </a:lnTo>
                  <a:lnTo>
                    <a:pt x="0"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1" name="Freeform 1061"/>
            <p:cNvSpPr/>
            <p:nvPr/>
          </p:nvSpPr>
          <p:spPr bwMode="auto">
            <a:xfrm>
              <a:off x="1019" y="3566"/>
              <a:ext cx="26" cy="2"/>
            </a:xfrm>
            <a:custGeom>
              <a:avLst/>
              <a:gdLst>
                <a:gd name="T0" fmla="*/ 0 w 26"/>
                <a:gd name="T1" fmla="*/ 2 h 2"/>
                <a:gd name="T2" fmla="*/ 6 w 26"/>
                <a:gd name="T3" fmla="*/ 2 h 2"/>
                <a:gd name="T4" fmla="*/ 13 w 26"/>
                <a:gd name="T5" fmla="*/ 2 h 2"/>
                <a:gd name="T6" fmla="*/ 18 w 26"/>
                <a:gd name="T7" fmla="*/ 2 h 2"/>
                <a:gd name="T8" fmla="*/ 22 w 26"/>
                <a:gd name="T9" fmla="*/ 2 h 2"/>
                <a:gd name="T10" fmla="*/ 26 w 26"/>
                <a:gd name="T11" fmla="*/ 0 h 2"/>
                <a:gd name="T12" fmla="*/ 26 w 26"/>
                <a:gd name="T13" fmla="*/ 0 h 2"/>
                <a:gd name="T14" fmla="*/ 22 w 26"/>
                <a:gd name="T15" fmla="*/ 0 h 2"/>
                <a:gd name="T16" fmla="*/ 21 w 26"/>
                <a:gd name="T17" fmla="*/ 0 h 2"/>
                <a:gd name="T18" fmla="*/ 18 w 26"/>
                <a:gd name="T19" fmla="*/ 2 h 2"/>
                <a:gd name="T20" fmla="*/ 13 w 26"/>
                <a:gd name="T21" fmla="*/ 2 h 2"/>
                <a:gd name="T22" fmla="*/ 6 w 26"/>
                <a:gd name="T23" fmla="*/ 2 h 2"/>
                <a:gd name="T24" fmla="*/ 0 w 26"/>
                <a:gd name="T25" fmla="*/ 2 h 2"/>
                <a:gd name="T26" fmla="*/ 0 w 26"/>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
                <a:gd name="T44" fmla="*/ 26 w 26"/>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
                  <a:moveTo>
                    <a:pt x="0" y="2"/>
                  </a:moveTo>
                  <a:lnTo>
                    <a:pt x="6" y="2"/>
                  </a:lnTo>
                  <a:lnTo>
                    <a:pt x="13" y="2"/>
                  </a:lnTo>
                  <a:lnTo>
                    <a:pt x="18" y="2"/>
                  </a:lnTo>
                  <a:lnTo>
                    <a:pt x="22" y="2"/>
                  </a:lnTo>
                  <a:lnTo>
                    <a:pt x="26" y="0"/>
                  </a:lnTo>
                  <a:lnTo>
                    <a:pt x="22" y="0"/>
                  </a:lnTo>
                  <a:lnTo>
                    <a:pt x="21" y="0"/>
                  </a:lnTo>
                  <a:lnTo>
                    <a:pt x="18" y="2"/>
                  </a:lnTo>
                  <a:lnTo>
                    <a:pt x="13" y="2"/>
                  </a:lnTo>
                  <a:lnTo>
                    <a:pt x="6"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2" name="Freeform 1062"/>
            <p:cNvSpPr/>
            <p:nvPr/>
          </p:nvSpPr>
          <p:spPr bwMode="auto">
            <a:xfrm>
              <a:off x="1019" y="3566"/>
              <a:ext cx="22" cy="2"/>
            </a:xfrm>
            <a:custGeom>
              <a:avLst/>
              <a:gdLst>
                <a:gd name="T0" fmla="*/ 0 w 22"/>
                <a:gd name="T1" fmla="*/ 2 h 2"/>
                <a:gd name="T2" fmla="*/ 6 w 22"/>
                <a:gd name="T3" fmla="*/ 2 h 2"/>
                <a:gd name="T4" fmla="*/ 13 w 22"/>
                <a:gd name="T5" fmla="*/ 2 h 2"/>
                <a:gd name="T6" fmla="*/ 18 w 22"/>
                <a:gd name="T7" fmla="*/ 2 h 2"/>
                <a:gd name="T8" fmla="*/ 21 w 22"/>
                <a:gd name="T9" fmla="*/ 0 h 2"/>
                <a:gd name="T10" fmla="*/ 22 w 22"/>
                <a:gd name="T11" fmla="*/ 0 h 2"/>
                <a:gd name="T12" fmla="*/ 18 w 22"/>
                <a:gd name="T13" fmla="*/ 0 h 2"/>
                <a:gd name="T14" fmla="*/ 18 w 22"/>
                <a:gd name="T15" fmla="*/ 0 h 2"/>
                <a:gd name="T16" fmla="*/ 16 w 22"/>
                <a:gd name="T17" fmla="*/ 0 h 2"/>
                <a:gd name="T18" fmla="*/ 10 w 22"/>
                <a:gd name="T19" fmla="*/ 2 h 2"/>
                <a:gd name="T20" fmla="*/ 5 w 22"/>
                <a:gd name="T21" fmla="*/ 2 h 2"/>
                <a:gd name="T22" fmla="*/ 0 w 22"/>
                <a:gd name="T23" fmla="*/ 2 h 2"/>
                <a:gd name="T24" fmla="*/ 0 w 2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
                <a:gd name="T41" fmla="*/ 22 w 2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
                  <a:moveTo>
                    <a:pt x="0" y="2"/>
                  </a:moveTo>
                  <a:lnTo>
                    <a:pt x="6" y="2"/>
                  </a:lnTo>
                  <a:lnTo>
                    <a:pt x="13" y="2"/>
                  </a:lnTo>
                  <a:lnTo>
                    <a:pt x="18" y="2"/>
                  </a:lnTo>
                  <a:lnTo>
                    <a:pt x="21" y="0"/>
                  </a:lnTo>
                  <a:lnTo>
                    <a:pt x="22" y="0"/>
                  </a:lnTo>
                  <a:lnTo>
                    <a:pt x="18" y="0"/>
                  </a:lnTo>
                  <a:lnTo>
                    <a:pt x="16" y="0"/>
                  </a:lnTo>
                  <a:lnTo>
                    <a:pt x="10"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3" name="Freeform 1063"/>
            <p:cNvSpPr/>
            <p:nvPr/>
          </p:nvSpPr>
          <p:spPr bwMode="auto">
            <a:xfrm>
              <a:off x="1019" y="3566"/>
              <a:ext cx="18" cy="2"/>
            </a:xfrm>
            <a:custGeom>
              <a:avLst/>
              <a:gdLst>
                <a:gd name="T0" fmla="*/ 0 w 18"/>
                <a:gd name="T1" fmla="*/ 2 h 2"/>
                <a:gd name="T2" fmla="*/ 5 w 18"/>
                <a:gd name="T3" fmla="*/ 2 h 2"/>
                <a:gd name="T4" fmla="*/ 10 w 18"/>
                <a:gd name="T5" fmla="*/ 2 h 2"/>
                <a:gd name="T6" fmla="*/ 16 w 18"/>
                <a:gd name="T7" fmla="*/ 0 h 2"/>
                <a:gd name="T8" fmla="*/ 18 w 18"/>
                <a:gd name="T9" fmla="*/ 0 h 2"/>
                <a:gd name="T10" fmla="*/ 18 w 18"/>
                <a:gd name="T11" fmla="*/ 0 h 2"/>
                <a:gd name="T12" fmla="*/ 14 w 18"/>
                <a:gd name="T13" fmla="*/ 0 h 2"/>
                <a:gd name="T14" fmla="*/ 14 w 18"/>
                <a:gd name="T15" fmla="*/ 0 h 2"/>
                <a:gd name="T16" fmla="*/ 10 w 18"/>
                <a:gd name="T17" fmla="*/ 0 h 2"/>
                <a:gd name="T18" fmla="*/ 5 w 18"/>
                <a:gd name="T19" fmla="*/ 2 h 2"/>
                <a:gd name="T20" fmla="*/ 0 w 18"/>
                <a:gd name="T21" fmla="*/ 2 h 2"/>
                <a:gd name="T22" fmla="*/ 0 w 18"/>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
                <a:gd name="T38" fmla="*/ 18 w 1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
                  <a:moveTo>
                    <a:pt x="0" y="2"/>
                  </a:moveTo>
                  <a:lnTo>
                    <a:pt x="5" y="2"/>
                  </a:lnTo>
                  <a:lnTo>
                    <a:pt x="10" y="2"/>
                  </a:lnTo>
                  <a:lnTo>
                    <a:pt x="16" y="0"/>
                  </a:lnTo>
                  <a:lnTo>
                    <a:pt x="18" y="0"/>
                  </a:lnTo>
                  <a:lnTo>
                    <a:pt x="14" y="0"/>
                  </a:lnTo>
                  <a:lnTo>
                    <a:pt x="10" y="0"/>
                  </a:lnTo>
                  <a:lnTo>
                    <a:pt x="5"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4" name="Freeform 1064"/>
            <p:cNvSpPr/>
            <p:nvPr/>
          </p:nvSpPr>
          <p:spPr bwMode="auto">
            <a:xfrm>
              <a:off x="1019" y="3566"/>
              <a:ext cx="14" cy="2"/>
            </a:xfrm>
            <a:custGeom>
              <a:avLst/>
              <a:gdLst>
                <a:gd name="T0" fmla="*/ 0 w 14"/>
                <a:gd name="T1" fmla="*/ 2 h 2"/>
                <a:gd name="T2" fmla="*/ 5 w 14"/>
                <a:gd name="T3" fmla="*/ 2 h 2"/>
                <a:gd name="T4" fmla="*/ 10 w 14"/>
                <a:gd name="T5" fmla="*/ 0 h 2"/>
                <a:gd name="T6" fmla="*/ 14 w 14"/>
                <a:gd name="T7" fmla="*/ 0 h 2"/>
                <a:gd name="T8" fmla="*/ 14 w 14"/>
                <a:gd name="T9" fmla="*/ 0 h 2"/>
                <a:gd name="T10" fmla="*/ 12 w 14"/>
                <a:gd name="T11" fmla="*/ 0 h 2"/>
                <a:gd name="T12" fmla="*/ 10 w 14"/>
                <a:gd name="T13" fmla="*/ 0 h 2"/>
                <a:gd name="T14" fmla="*/ 8 w 14"/>
                <a:gd name="T15" fmla="*/ 0 h 2"/>
                <a:gd name="T16" fmla="*/ 4 w 14"/>
                <a:gd name="T17" fmla="*/ 0 h 2"/>
                <a:gd name="T18" fmla="*/ 0 w 14"/>
                <a:gd name="T19" fmla="*/ 0 h 2"/>
                <a:gd name="T20" fmla="*/ 0 w 1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
                <a:gd name="T35" fmla="*/ 14 w 1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
                  <a:moveTo>
                    <a:pt x="0" y="2"/>
                  </a:moveTo>
                  <a:lnTo>
                    <a:pt x="5" y="2"/>
                  </a:lnTo>
                  <a:lnTo>
                    <a:pt x="10" y="0"/>
                  </a:lnTo>
                  <a:lnTo>
                    <a:pt x="14" y="0"/>
                  </a:lnTo>
                  <a:lnTo>
                    <a:pt x="12" y="0"/>
                  </a:lnTo>
                  <a:lnTo>
                    <a:pt x="10" y="0"/>
                  </a:lnTo>
                  <a:lnTo>
                    <a:pt x="8" y="0"/>
                  </a:lnTo>
                  <a:lnTo>
                    <a:pt x="4" y="0"/>
                  </a:lnTo>
                  <a:lnTo>
                    <a:pt x="0" y="0"/>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5" name="Freeform 1065"/>
            <p:cNvSpPr/>
            <p:nvPr/>
          </p:nvSpPr>
          <p:spPr bwMode="auto">
            <a:xfrm>
              <a:off x="1019" y="3566"/>
              <a:ext cx="12" cy="1"/>
            </a:xfrm>
            <a:custGeom>
              <a:avLst/>
              <a:gdLst>
                <a:gd name="T0" fmla="*/ 0 w 12"/>
                <a:gd name="T1" fmla="*/ 0 h 1"/>
                <a:gd name="T2" fmla="*/ 4 w 12"/>
                <a:gd name="T3" fmla="*/ 0 h 1"/>
                <a:gd name="T4" fmla="*/ 8 w 12"/>
                <a:gd name="T5" fmla="*/ 0 h 1"/>
                <a:gd name="T6" fmla="*/ 10 w 12"/>
                <a:gd name="T7" fmla="*/ 0 h 1"/>
                <a:gd name="T8" fmla="*/ 12 w 12"/>
                <a:gd name="T9" fmla="*/ 0 h 1"/>
                <a:gd name="T10" fmla="*/ 8 w 12"/>
                <a:gd name="T11" fmla="*/ 0 h 1"/>
                <a:gd name="T12" fmla="*/ 6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0" y="0"/>
                  </a:lnTo>
                  <a:lnTo>
                    <a:pt x="12" y="0"/>
                  </a:lnTo>
                  <a:lnTo>
                    <a:pt x="8" y="0"/>
                  </a:lnTo>
                  <a:lnTo>
                    <a:pt x="6"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6" name="Freeform 1066"/>
            <p:cNvSpPr/>
            <p:nvPr/>
          </p:nvSpPr>
          <p:spPr bwMode="auto">
            <a:xfrm>
              <a:off x="1019" y="3566"/>
              <a:ext cx="8" cy="1"/>
            </a:xfrm>
            <a:custGeom>
              <a:avLst/>
              <a:gdLst>
                <a:gd name="T0" fmla="*/ 0 w 8"/>
                <a:gd name="T1" fmla="*/ 0 h 1"/>
                <a:gd name="T2" fmla="*/ 4 w 8"/>
                <a:gd name="T3" fmla="*/ 0 h 1"/>
                <a:gd name="T4" fmla="*/ 6 w 8"/>
                <a:gd name="T5" fmla="*/ 0 h 1"/>
                <a:gd name="T6" fmla="*/ 8 w 8"/>
                <a:gd name="T7" fmla="*/ 0 h 1"/>
                <a:gd name="T8" fmla="*/ 4 w 8"/>
                <a:gd name="T9" fmla="*/ 0 h 1"/>
                <a:gd name="T10" fmla="*/ 2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6" y="0"/>
                  </a:lnTo>
                  <a:lnTo>
                    <a:pt x="8" y="0"/>
                  </a:lnTo>
                  <a:lnTo>
                    <a:pt x="4"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7" name="Freeform 1067"/>
            <p:cNvSpPr/>
            <p:nvPr/>
          </p:nvSpPr>
          <p:spPr bwMode="auto">
            <a:xfrm>
              <a:off x="1019" y="3566"/>
              <a:ext cx="4" cy="1"/>
            </a:xfrm>
            <a:custGeom>
              <a:avLst/>
              <a:gdLst>
                <a:gd name="T0" fmla="*/ 0 w 4"/>
                <a:gd name="T1" fmla="*/ 0 h 1"/>
                <a:gd name="T2" fmla="*/ 2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2"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8" name="Freeform 1068"/>
            <p:cNvSpPr/>
            <p:nvPr/>
          </p:nvSpPr>
          <p:spPr bwMode="auto">
            <a:xfrm>
              <a:off x="1108" y="3554"/>
              <a:ext cx="16" cy="76"/>
            </a:xfrm>
            <a:custGeom>
              <a:avLst/>
              <a:gdLst>
                <a:gd name="T0" fmla="*/ 0 w 16"/>
                <a:gd name="T1" fmla="*/ 19 h 76"/>
                <a:gd name="T2" fmla="*/ 16 w 16"/>
                <a:gd name="T3" fmla="*/ 0 h 76"/>
                <a:gd name="T4" fmla="*/ 16 w 16"/>
                <a:gd name="T5" fmla="*/ 55 h 76"/>
                <a:gd name="T6" fmla="*/ 0 w 16"/>
                <a:gd name="T7" fmla="*/ 76 h 76"/>
                <a:gd name="T8" fmla="*/ 0 w 16"/>
                <a:gd name="T9" fmla="*/ 19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19"/>
                  </a:moveTo>
                  <a:lnTo>
                    <a:pt x="16" y="0"/>
                  </a:lnTo>
                  <a:lnTo>
                    <a:pt x="16" y="55"/>
                  </a:lnTo>
                  <a:lnTo>
                    <a:pt x="0" y="76"/>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89" name="Rectangle 1069"/>
            <p:cNvSpPr>
              <a:spLocks noChangeArrowheads="1"/>
            </p:cNvSpPr>
            <p:nvPr/>
          </p:nvSpPr>
          <p:spPr bwMode="auto">
            <a:xfrm>
              <a:off x="983" y="3573"/>
              <a:ext cx="125"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090" name="Rectangle 1070"/>
            <p:cNvSpPr>
              <a:spLocks noChangeArrowheads="1"/>
            </p:cNvSpPr>
            <p:nvPr/>
          </p:nvSpPr>
          <p:spPr bwMode="auto">
            <a:xfrm>
              <a:off x="983" y="3573"/>
              <a:ext cx="125"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091" name="Freeform 1071"/>
            <p:cNvSpPr/>
            <p:nvPr/>
          </p:nvSpPr>
          <p:spPr bwMode="auto">
            <a:xfrm>
              <a:off x="1023" y="3573"/>
              <a:ext cx="1" cy="45"/>
            </a:xfrm>
            <a:custGeom>
              <a:avLst/>
              <a:gdLst>
                <a:gd name="T0" fmla="*/ 1 w 1"/>
                <a:gd name="T1" fmla="*/ 0 h 45"/>
                <a:gd name="T2" fmla="*/ 0 w 1"/>
                <a:gd name="T3" fmla="*/ 23 h 45"/>
                <a:gd name="T4" fmla="*/ 1 w 1"/>
                <a:gd name="T5" fmla="*/ 45 h 45"/>
                <a:gd name="T6" fmla="*/ 0 60000 65536"/>
                <a:gd name="T7" fmla="*/ 0 60000 65536"/>
                <a:gd name="T8" fmla="*/ 0 60000 65536"/>
                <a:gd name="T9" fmla="*/ 0 w 1"/>
                <a:gd name="T10" fmla="*/ 0 h 45"/>
                <a:gd name="T11" fmla="*/ 1 w 1"/>
                <a:gd name="T12" fmla="*/ 45 h 45"/>
              </a:gdLst>
              <a:ahLst/>
              <a:cxnLst>
                <a:cxn ang="T6">
                  <a:pos x="T0" y="T1"/>
                </a:cxn>
                <a:cxn ang="T7">
                  <a:pos x="T2" y="T3"/>
                </a:cxn>
                <a:cxn ang="T8">
                  <a:pos x="T4" y="T5"/>
                </a:cxn>
              </a:cxnLst>
              <a:rect l="T9" t="T10" r="T11" b="T12"/>
              <a:pathLst>
                <a:path w="1" h="45">
                  <a:moveTo>
                    <a:pt x="1" y="0"/>
                  </a:moveTo>
                  <a:lnTo>
                    <a:pt x="0" y="23"/>
                  </a:lnTo>
                  <a:lnTo>
                    <a:pt x="1"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092" name="Rectangle 1072"/>
            <p:cNvSpPr>
              <a:spLocks noChangeArrowheads="1"/>
            </p:cNvSpPr>
            <p:nvPr/>
          </p:nvSpPr>
          <p:spPr bwMode="auto">
            <a:xfrm>
              <a:off x="983" y="3618"/>
              <a:ext cx="125" cy="12"/>
            </a:xfrm>
            <a:prstGeom prst="rect">
              <a:avLst/>
            </a:prstGeom>
            <a:solidFill>
              <a:srgbClr val="9A9A9A"/>
            </a:solidFill>
            <a:ln w="1588">
              <a:solidFill>
                <a:srgbClr val="000000"/>
              </a:solidFill>
              <a:miter lim="800000"/>
            </a:ln>
          </p:spPr>
          <p:txBody>
            <a:bodyPr/>
            <a:lstStyle/>
            <a:p>
              <a:endParaRPr lang="zh-CN" altLang="en-US" b="1"/>
            </a:p>
          </p:txBody>
        </p:sp>
        <p:sp>
          <p:nvSpPr>
            <p:cNvPr id="74093" name="Rectangle 1073"/>
            <p:cNvSpPr>
              <a:spLocks noChangeArrowheads="1"/>
            </p:cNvSpPr>
            <p:nvPr/>
          </p:nvSpPr>
          <p:spPr bwMode="auto">
            <a:xfrm>
              <a:off x="1080" y="3587"/>
              <a:ext cx="4" cy="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094" name="Freeform 1074"/>
            <p:cNvSpPr>
              <a:spLocks noEditPoints="1"/>
            </p:cNvSpPr>
            <p:nvPr/>
          </p:nvSpPr>
          <p:spPr bwMode="auto">
            <a:xfrm>
              <a:off x="1028" y="3584"/>
              <a:ext cx="20" cy="3"/>
            </a:xfrm>
            <a:custGeom>
              <a:avLst/>
              <a:gdLst>
                <a:gd name="T0" fmla="*/ 0 w 20"/>
                <a:gd name="T1" fmla="*/ 3 h 3"/>
                <a:gd name="T2" fmla="*/ 5 w 20"/>
                <a:gd name="T3" fmla="*/ 3 h 3"/>
                <a:gd name="T4" fmla="*/ 5 w 20"/>
                <a:gd name="T5" fmla="*/ 0 h 3"/>
                <a:gd name="T6" fmla="*/ 0 w 20"/>
                <a:gd name="T7" fmla="*/ 0 h 3"/>
                <a:gd name="T8" fmla="*/ 0 w 20"/>
                <a:gd name="T9" fmla="*/ 3 h 3"/>
                <a:gd name="T10" fmla="*/ 9 w 20"/>
                <a:gd name="T11" fmla="*/ 3 h 3"/>
                <a:gd name="T12" fmla="*/ 12 w 20"/>
                <a:gd name="T13" fmla="*/ 3 h 3"/>
                <a:gd name="T14" fmla="*/ 12 w 20"/>
                <a:gd name="T15" fmla="*/ 0 h 3"/>
                <a:gd name="T16" fmla="*/ 9 w 20"/>
                <a:gd name="T17" fmla="*/ 0 h 3"/>
                <a:gd name="T18" fmla="*/ 9 w 20"/>
                <a:gd name="T19" fmla="*/ 3 h 3"/>
                <a:gd name="T20" fmla="*/ 15 w 20"/>
                <a:gd name="T21" fmla="*/ 3 h 3"/>
                <a:gd name="T22" fmla="*/ 20 w 20"/>
                <a:gd name="T23" fmla="*/ 3 h 3"/>
                <a:gd name="T24" fmla="*/ 20 w 20"/>
                <a:gd name="T25" fmla="*/ 0 h 3"/>
                <a:gd name="T26" fmla="*/ 15 w 20"/>
                <a:gd name="T27" fmla="*/ 0 h 3"/>
                <a:gd name="T28" fmla="*/ 15 w 20"/>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
                <a:gd name="T47" fmla="*/ 20 w 20"/>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
                  <a:moveTo>
                    <a:pt x="0" y="3"/>
                  </a:moveTo>
                  <a:lnTo>
                    <a:pt x="5" y="3"/>
                  </a:lnTo>
                  <a:lnTo>
                    <a:pt x="5" y="0"/>
                  </a:lnTo>
                  <a:lnTo>
                    <a:pt x="0" y="0"/>
                  </a:lnTo>
                  <a:lnTo>
                    <a:pt x="0" y="3"/>
                  </a:lnTo>
                  <a:close/>
                  <a:moveTo>
                    <a:pt x="9" y="3"/>
                  </a:moveTo>
                  <a:lnTo>
                    <a:pt x="12" y="3"/>
                  </a:lnTo>
                  <a:lnTo>
                    <a:pt x="12" y="0"/>
                  </a:lnTo>
                  <a:lnTo>
                    <a:pt x="9" y="0"/>
                  </a:lnTo>
                  <a:lnTo>
                    <a:pt x="9" y="3"/>
                  </a:lnTo>
                  <a:close/>
                  <a:moveTo>
                    <a:pt x="15" y="3"/>
                  </a:moveTo>
                  <a:lnTo>
                    <a:pt x="20" y="3"/>
                  </a:lnTo>
                  <a:lnTo>
                    <a:pt x="20" y="0"/>
                  </a:lnTo>
                  <a:lnTo>
                    <a:pt x="15" y="0"/>
                  </a:lnTo>
                  <a:lnTo>
                    <a:pt x="15" y="3"/>
                  </a:lnTo>
                  <a:close/>
                </a:path>
              </a:pathLst>
            </a:custGeom>
            <a:solidFill>
              <a:srgbClr val="C0C0C0"/>
            </a:solidFill>
            <a:ln w="1588">
              <a:solidFill>
                <a:srgbClr val="000000"/>
              </a:solidFill>
              <a:round/>
            </a:ln>
          </p:spPr>
          <p:txBody>
            <a:bodyPr/>
            <a:lstStyle/>
            <a:p>
              <a:endParaRPr lang="zh-CN" altLang="en-US"/>
            </a:p>
          </p:txBody>
        </p:sp>
        <p:sp>
          <p:nvSpPr>
            <p:cNvPr id="74095" name="Freeform 1075"/>
            <p:cNvSpPr>
              <a:spLocks noEditPoints="1"/>
            </p:cNvSpPr>
            <p:nvPr/>
          </p:nvSpPr>
          <p:spPr bwMode="auto">
            <a:xfrm>
              <a:off x="987" y="3578"/>
              <a:ext cx="90" cy="18"/>
            </a:xfrm>
            <a:custGeom>
              <a:avLst/>
              <a:gdLst>
                <a:gd name="T0" fmla="*/ 0 w 90"/>
                <a:gd name="T1" fmla="*/ 18 h 18"/>
                <a:gd name="T2" fmla="*/ 12 w 90"/>
                <a:gd name="T3" fmla="*/ 18 h 18"/>
                <a:gd name="T4" fmla="*/ 12 w 90"/>
                <a:gd name="T5" fmla="*/ 0 h 18"/>
                <a:gd name="T6" fmla="*/ 0 w 90"/>
                <a:gd name="T7" fmla="*/ 0 h 18"/>
                <a:gd name="T8" fmla="*/ 0 w 90"/>
                <a:gd name="T9" fmla="*/ 18 h 18"/>
                <a:gd name="T10" fmla="*/ 79 w 90"/>
                <a:gd name="T11" fmla="*/ 13 h 18"/>
                <a:gd name="T12" fmla="*/ 90 w 90"/>
                <a:gd name="T13" fmla="*/ 13 h 18"/>
                <a:gd name="T14" fmla="*/ 90 w 90"/>
                <a:gd name="T15" fmla="*/ 4 h 18"/>
                <a:gd name="T16" fmla="*/ 79 w 90"/>
                <a:gd name="T17" fmla="*/ 4 h 18"/>
                <a:gd name="T18" fmla="*/ 79 w 90"/>
                <a:gd name="T19" fmla="*/ 13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8"/>
                <a:gd name="T32" fmla="*/ 90 w 9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8">
                  <a:moveTo>
                    <a:pt x="0" y="18"/>
                  </a:moveTo>
                  <a:lnTo>
                    <a:pt x="12" y="18"/>
                  </a:lnTo>
                  <a:lnTo>
                    <a:pt x="12" y="0"/>
                  </a:lnTo>
                  <a:lnTo>
                    <a:pt x="0" y="0"/>
                  </a:lnTo>
                  <a:lnTo>
                    <a:pt x="0" y="18"/>
                  </a:lnTo>
                  <a:close/>
                  <a:moveTo>
                    <a:pt x="79" y="13"/>
                  </a:moveTo>
                  <a:lnTo>
                    <a:pt x="90" y="13"/>
                  </a:lnTo>
                  <a:lnTo>
                    <a:pt x="90" y="4"/>
                  </a:lnTo>
                  <a:lnTo>
                    <a:pt x="79" y="4"/>
                  </a:lnTo>
                  <a:lnTo>
                    <a:pt x="79"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96" name="Freeform 1076"/>
            <p:cNvSpPr>
              <a:spLocks noEditPoints="1"/>
            </p:cNvSpPr>
            <p:nvPr/>
          </p:nvSpPr>
          <p:spPr bwMode="auto">
            <a:xfrm>
              <a:off x="984" y="3577"/>
              <a:ext cx="122" cy="50"/>
            </a:xfrm>
            <a:custGeom>
              <a:avLst/>
              <a:gdLst>
                <a:gd name="T0" fmla="*/ 43 w 122"/>
                <a:gd name="T1" fmla="*/ 39 h 50"/>
                <a:gd name="T2" fmla="*/ 122 w 122"/>
                <a:gd name="T3" fmla="*/ 39 h 50"/>
                <a:gd name="T4" fmla="*/ 122 w 122"/>
                <a:gd name="T5" fmla="*/ 0 h 50"/>
                <a:gd name="T6" fmla="*/ 43 w 122"/>
                <a:gd name="T7" fmla="*/ 0 h 50"/>
                <a:gd name="T8" fmla="*/ 40 w 122"/>
                <a:gd name="T9" fmla="*/ 19 h 50"/>
                <a:gd name="T10" fmla="*/ 43 w 122"/>
                <a:gd name="T11" fmla="*/ 39 h 50"/>
                <a:gd name="T12" fmla="*/ 72 w 122"/>
                <a:gd name="T13" fmla="*/ 34 h 50"/>
                <a:gd name="T14" fmla="*/ 118 w 122"/>
                <a:gd name="T15" fmla="*/ 34 h 50"/>
                <a:gd name="T16" fmla="*/ 118 w 122"/>
                <a:gd name="T17" fmla="*/ 5 h 50"/>
                <a:gd name="T18" fmla="*/ 72 w 122"/>
                <a:gd name="T19" fmla="*/ 5 h 50"/>
                <a:gd name="T20" fmla="*/ 72 w 122"/>
                <a:gd name="T21" fmla="*/ 34 h 50"/>
                <a:gd name="T22" fmla="*/ 112 w 122"/>
                <a:gd name="T23" fmla="*/ 50 h 50"/>
                <a:gd name="T24" fmla="*/ 121 w 122"/>
                <a:gd name="T25" fmla="*/ 50 h 50"/>
                <a:gd name="T26" fmla="*/ 122 w 122"/>
                <a:gd name="T27" fmla="*/ 46 h 50"/>
                <a:gd name="T28" fmla="*/ 121 w 122"/>
                <a:gd name="T29" fmla="*/ 45 h 50"/>
                <a:gd name="T30" fmla="*/ 112 w 122"/>
                <a:gd name="T31" fmla="*/ 45 h 50"/>
                <a:gd name="T32" fmla="*/ 112 w 122"/>
                <a:gd name="T33" fmla="*/ 50 h 50"/>
                <a:gd name="T34" fmla="*/ 12 w 122"/>
                <a:gd name="T35" fmla="*/ 50 h 50"/>
                <a:gd name="T36" fmla="*/ 3 w 122"/>
                <a:gd name="T37" fmla="*/ 50 h 50"/>
                <a:gd name="T38" fmla="*/ 0 w 122"/>
                <a:gd name="T39" fmla="*/ 46 h 50"/>
                <a:gd name="T40" fmla="*/ 3 w 122"/>
                <a:gd name="T41" fmla="*/ 45 h 50"/>
                <a:gd name="T42" fmla="*/ 12 w 122"/>
                <a:gd name="T43" fmla="*/ 45 h 50"/>
                <a:gd name="T44" fmla="*/ 12 w 122"/>
                <a:gd name="T45" fmla="*/ 50 h 50"/>
                <a:gd name="T46" fmla="*/ 44 w 122"/>
                <a:gd name="T47" fmla="*/ 10 h 50"/>
                <a:gd name="T48" fmla="*/ 64 w 122"/>
                <a:gd name="T49" fmla="*/ 10 h 50"/>
                <a:gd name="T50" fmla="*/ 64 w 122"/>
                <a:gd name="T51" fmla="*/ 7 h 50"/>
                <a:gd name="T52" fmla="*/ 44 w 122"/>
                <a:gd name="T53" fmla="*/ 7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3" y="39"/>
                  </a:moveTo>
                  <a:lnTo>
                    <a:pt x="122" y="39"/>
                  </a:lnTo>
                  <a:lnTo>
                    <a:pt x="122" y="0"/>
                  </a:lnTo>
                  <a:lnTo>
                    <a:pt x="43" y="0"/>
                  </a:lnTo>
                  <a:lnTo>
                    <a:pt x="40" y="19"/>
                  </a:lnTo>
                  <a:lnTo>
                    <a:pt x="43" y="39"/>
                  </a:lnTo>
                  <a:close/>
                  <a:moveTo>
                    <a:pt x="72" y="34"/>
                  </a:moveTo>
                  <a:lnTo>
                    <a:pt x="118" y="34"/>
                  </a:lnTo>
                  <a:lnTo>
                    <a:pt x="118" y="5"/>
                  </a:lnTo>
                  <a:lnTo>
                    <a:pt x="72" y="5"/>
                  </a:lnTo>
                  <a:lnTo>
                    <a:pt x="72" y="34"/>
                  </a:lnTo>
                  <a:close/>
                  <a:moveTo>
                    <a:pt x="112" y="50"/>
                  </a:moveTo>
                  <a:lnTo>
                    <a:pt x="121" y="50"/>
                  </a:lnTo>
                  <a:lnTo>
                    <a:pt x="122" y="46"/>
                  </a:lnTo>
                  <a:lnTo>
                    <a:pt x="121" y="45"/>
                  </a:lnTo>
                  <a:lnTo>
                    <a:pt x="112" y="45"/>
                  </a:lnTo>
                  <a:lnTo>
                    <a:pt x="112" y="50"/>
                  </a:lnTo>
                  <a:close/>
                  <a:moveTo>
                    <a:pt x="12" y="50"/>
                  </a:moveTo>
                  <a:lnTo>
                    <a:pt x="3" y="50"/>
                  </a:lnTo>
                  <a:lnTo>
                    <a:pt x="0" y="46"/>
                  </a:lnTo>
                  <a:lnTo>
                    <a:pt x="3" y="45"/>
                  </a:lnTo>
                  <a:lnTo>
                    <a:pt x="12" y="45"/>
                  </a:lnTo>
                  <a:lnTo>
                    <a:pt x="12" y="50"/>
                  </a:lnTo>
                  <a:close/>
                  <a:moveTo>
                    <a:pt x="44" y="10"/>
                  </a:moveTo>
                  <a:lnTo>
                    <a:pt x="64" y="10"/>
                  </a:lnTo>
                  <a:lnTo>
                    <a:pt x="64" y="7"/>
                  </a:lnTo>
                  <a:lnTo>
                    <a:pt x="44" y="7"/>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097" name="Freeform 1077"/>
            <p:cNvSpPr/>
            <p:nvPr/>
          </p:nvSpPr>
          <p:spPr bwMode="auto">
            <a:xfrm>
              <a:off x="1024" y="3577"/>
              <a:ext cx="82" cy="39"/>
            </a:xfrm>
            <a:custGeom>
              <a:avLst/>
              <a:gdLst>
                <a:gd name="T0" fmla="*/ 3 w 82"/>
                <a:gd name="T1" fmla="*/ 39 h 39"/>
                <a:gd name="T2" fmla="*/ 82 w 82"/>
                <a:gd name="T3" fmla="*/ 39 h 39"/>
                <a:gd name="T4" fmla="*/ 82 w 82"/>
                <a:gd name="T5" fmla="*/ 0 h 39"/>
                <a:gd name="T6" fmla="*/ 3 w 82"/>
                <a:gd name="T7" fmla="*/ 0 h 39"/>
                <a:gd name="T8" fmla="*/ 0 w 82"/>
                <a:gd name="T9" fmla="*/ 19 h 39"/>
                <a:gd name="T10" fmla="*/ 3 w 82"/>
                <a:gd name="T11" fmla="*/ 39 h 39"/>
                <a:gd name="T12" fmla="*/ 0 60000 65536"/>
                <a:gd name="T13" fmla="*/ 0 60000 65536"/>
                <a:gd name="T14" fmla="*/ 0 60000 65536"/>
                <a:gd name="T15" fmla="*/ 0 60000 65536"/>
                <a:gd name="T16" fmla="*/ 0 60000 65536"/>
                <a:gd name="T17" fmla="*/ 0 60000 65536"/>
                <a:gd name="T18" fmla="*/ 0 w 82"/>
                <a:gd name="T19" fmla="*/ 0 h 39"/>
                <a:gd name="T20" fmla="*/ 82 w 8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2" h="39">
                  <a:moveTo>
                    <a:pt x="3" y="39"/>
                  </a:moveTo>
                  <a:lnTo>
                    <a:pt x="82" y="39"/>
                  </a:lnTo>
                  <a:lnTo>
                    <a:pt x="82" y="0"/>
                  </a:lnTo>
                  <a:lnTo>
                    <a:pt x="3" y="0"/>
                  </a:lnTo>
                  <a:lnTo>
                    <a:pt x="0" y="19"/>
                  </a:lnTo>
                  <a:lnTo>
                    <a:pt x="3"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098" name="Line 1078"/>
            <p:cNvSpPr>
              <a:spLocks noChangeShapeType="1"/>
            </p:cNvSpPr>
            <p:nvPr/>
          </p:nvSpPr>
          <p:spPr bwMode="auto">
            <a:xfrm>
              <a:off x="1049" y="3577"/>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99" name="Line 1079"/>
            <p:cNvSpPr>
              <a:spLocks noChangeShapeType="1"/>
            </p:cNvSpPr>
            <p:nvPr/>
          </p:nvSpPr>
          <p:spPr bwMode="auto">
            <a:xfrm flipH="1">
              <a:off x="1025" y="358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0" name="Line 1080"/>
            <p:cNvSpPr>
              <a:spLocks noChangeShapeType="1"/>
            </p:cNvSpPr>
            <p:nvPr/>
          </p:nvSpPr>
          <p:spPr bwMode="auto">
            <a:xfrm flipH="1">
              <a:off x="1025" y="3603"/>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1" name="Rectangle 1081"/>
            <p:cNvSpPr>
              <a:spLocks noChangeArrowheads="1"/>
            </p:cNvSpPr>
            <p:nvPr/>
          </p:nvSpPr>
          <p:spPr bwMode="auto">
            <a:xfrm>
              <a:off x="1056" y="3582"/>
              <a:ext cx="46" cy="29"/>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102" name="Line 1082"/>
            <p:cNvSpPr>
              <a:spLocks noChangeShapeType="1"/>
            </p:cNvSpPr>
            <p:nvPr/>
          </p:nvSpPr>
          <p:spPr bwMode="auto">
            <a:xfrm>
              <a:off x="1088" y="3582"/>
              <a:ext cx="1" cy="1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3" name="Line 1083"/>
            <p:cNvSpPr>
              <a:spLocks noChangeShapeType="1"/>
            </p:cNvSpPr>
            <p:nvPr/>
          </p:nvSpPr>
          <p:spPr bwMode="auto">
            <a:xfrm>
              <a:off x="1056" y="3592"/>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4" name="Freeform 1084"/>
            <p:cNvSpPr/>
            <p:nvPr/>
          </p:nvSpPr>
          <p:spPr bwMode="auto">
            <a:xfrm>
              <a:off x="1096" y="3622"/>
              <a:ext cx="10" cy="5"/>
            </a:xfrm>
            <a:custGeom>
              <a:avLst/>
              <a:gdLst>
                <a:gd name="T0" fmla="*/ 0 w 10"/>
                <a:gd name="T1" fmla="*/ 5 h 5"/>
                <a:gd name="T2" fmla="*/ 9 w 10"/>
                <a:gd name="T3" fmla="*/ 5 h 5"/>
                <a:gd name="T4" fmla="*/ 10 w 10"/>
                <a:gd name="T5" fmla="*/ 1 h 5"/>
                <a:gd name="T6" fmla="*/ 9 w 10"/>
                <a:gd name="T7" fmla="*/ 0 h 5"/>
                <a:gd name="T8" fmla="*/ 0 w 10"/>
                <a:gd name="T9" fmla="*/ 0 h 5"/>
                <a:gd name="T10" fmla="*/ 0 w 10"/>
                <a:gd name="T11" fmla="*/ 5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5"/>
                  </a:moveTo>
                  <a:lnTo>
                    <a:pt x="9" y="5"/>
                  </a:lnTo>
                  <a:lnTo>
                    <a:pt x="10" y="1"/>
                  </a:lnTo>
                  <a:lnTo>
                    <a:pt x="9" y="0"/>
                  </a:lnTo>
                  <a:lnTo>
                    <a:pt x="0" y="0"/>
                  </a:lnTo>
                  <a:lnTo>
                    <a:pt x="0" y="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105" name="Freeform 1085"/>
            <p:cNvSpPr/>
            <p:nvPr/>
          </p:nvSpPr>
          <p:spPr bwMode="auto">
            <a:xfrm>
              <a:off x="984" y="3622"/>
              <a:ext cx="12" cy="5"/>
            </a:xfrm>
            <a:custGeom>
              <a:avLst/>
              <a:gdLst>
                <a:gd name="T0" fmla="*/ 12 w 12"/>
                <a:gd name="T1" fmla="*/ 5 h 5"/>
                <a:gd name="T2" fmla="*/ 3 w 12"/>
                <a:gd name="T3" fmla="*/ 5 h 5"/>
                <a:gd name="T4" fmla="*/ 0 w 12"/>
                <a:gd name="T5" fmla="*/ 1 h 5"/>
                <a:gd name="T6" fmla="*/ 3 w 12"/>
                <a:gd name="T7" fmla="*/ 0 h 5"/>
                <a:gd name="T8" fmla="*/ 12 w 12"/>
                <a:gd name="T9" fmla="*/ 0 h 5"/>
                <a:gd name="T10" fmla="*/ 12 w 12"/>
                <a:gd name="T11" fmla="*/ 5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2" y="5"/>
                  </a:moveTo>
                  <a:lnTo>
                    <a:pt x="3" y="5"/>
                  </a:lnTo>
                  <a:lnTo>
                    <a:pt x="0" y="1"/>
                  </a:lnTo>
                  <a:lnTo>
                    <a:pt x="3" y="0"/>
                  </a:lnTo>
                  <a:lnTo>
                    <a:pt x="12" y="0"/>
                  </a:lnTo>
                  <a:lnTo>
                    <a:pt x="12" y="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106" name="Rectangle 1086"/>
            <p:cNvSpPr>
              <a:spLocks noChangeArrowheads="1"/>
            </p:cNvSpPr>
            <p:nvPr/>
          </p:nvSpPr>
          <p:spPr bwMode="auto">
            <a:xfrm>
              <a:off x="1028" y="3584"/>
              <a:ext cx="20" cy="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4107" name="Line 1087"/>
            <p:cNvSpPr>
              <a:spLocks noChangeShapeType="1"/>
            </p:cNvSpPr>
            <p:nvPr/>
          </p:nvSpPr>
          <p:spPr bwMode="auto">
            <a:xfrm flipV="1">
              <a:off x="1028" y="357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8" name="Line 1088"/>
            <p:cNvSpPr>
              <a:spLocks noChangeShapeType="1"/>
            </p:cNvSpPr>
            <p:nvPr/>
          </p:nvSpPr>
          <p:spPr bwMode="auto">
            <a:xfrm flipV="1">
              <a:off x="1028" y="3616"/>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09" name="Line 1089"/>
            <p:cNvSpPr>
              <a:spLocks noChangeShapeType="1"/>
            </p:cNvSpPr>
            <p:nvPr/>
          </p:nvSpPr>
          <p:spPr bwMode="auto">
            <a:xfrm>
              <a:off x="1029" y="359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10" name="Line 1090"/>
            <p:cNvSpPr>
              <a:spLocks noChangeShapeType="1"/>
            </p:cNvSpPr>
            <p:nvPr/>
          </p:nvSpPr>
          <p:spPr bwMode="auto">
            <a:xfrm>
              <a:off x="1029" y="3585"/>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11" name="Line 1091"/>
            <p:cNvSpPr>
              <a:spLocks noChangeShapeType="1"/>
            </p:cNvSpPr>
            <p:nvPr/>
          </p:nvSpPr>
          <p:spPr bwMode="auto">
            <a:xfrm>
              <a:off x="1044" y="3585"/>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12" name="Line 1092"/>
            <p:cNvSpPr>
              <a:spLocks noChangeShapeType="1"/>
            </p:cNvSpPr>
            <p:nvPr/>
          </p:nvSpPr>
          <p:spPr bwMode="auto">
            <a:xfrm>
              <a:off x="1062" y="358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13" name="Freeform 1093"/>
            <p:cNvSpPr/>
            <p:nvPr/>
          </p:nvSpPr>
          <p:spPr bwMode="auto">
            <a:xfrm>
              <a:off x="1092" y="3448"/>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14" name="Freeform 1094"/>
            <p:cNvSpPr/>
            <p:nvPr/>
          </p:nvSpPr>
          <p:spPr bwMode="auto">
            <a:xfrm>
              <a:off x="999" y="3448"/>
              <a:ext cx="109" cy="20"/>
            </a:xfrm>
            <a:custGeom>
              <a:avLst/>
              <a:gdLst>
                <a:gd name="T0" fmla="*/ 109 w 109"/>
                <a:gd name="T1" fmla="*/ 0 h 20"/>
                <a:gd name="T2" fmla="*/ 16 w 109"/>
                <a:gd name="T3" fmla="*/ 0 h 20"/>
                <a:gd name="T4" fmla="*/ 0 w 109"/>
                <a:gd name="T5" fmla="*/ 20 h 20"/>
                <a:gd name="T6" fmla="*/ 93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15" name="Rectangle 1095"/>
            <p:cNvSpPr>
              <a:spLocks noChangeArrowheads="1"/>
            </p:cNvSpPr>
            <p:nvPr/>
          </p:nvSpPr>
          <p:spPr bwMode="auto">
            <a:xfrm>
              <a:off x="999" y="3468"/>
              <a:ext cx="93" cy="98"/>
            </a:xfrm>
            <a:prstGeom prst="rect">
              <a:avLst/>
            </a:prstGeom>
            <a:solidFill>
              <a:srgbClr val="C0C0C0"/>
            </a:solidFill>
            <a:ln w="1588">
              <a:solidFill>
                <a:srgbClr val="000000"/>
              </a:solidFill>
              <a:miter lim="800000"/>
            </a:ln>
          </p:spPr>
          <p:txBody>
            <a:bodyPr/>
            <a:lstStyle/>
            <a:p>
              <a:endParaRPr lang="zh-CN" altLang="en-US" b="1"/>
            </a:p>
          </p:txBody>
        </p:sp>
        <p:sp>
          <p:nvSpPr>
            <p:cNvPr id="74116" name="Rectangle 1096"/>
            <p:cNvSpPr>
              <a:spLocks noChangeArrowheads="1"/>
            </p:cNvSpPr>
            <p:nvPr/>
          </p:nvSpPr>
          <p:spPr bwMode="auto">
            <a:xfrm>
              <a:off x="1082" y="3554"/>
              <a:ext cx="6"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117" name="Freeform 1097"/>
            <p:cNvSpPr>
              <a:spLocks noEditPoints="1"/>
            </p:cNvSpPr>
            <p:nvPr/>
          </p:nvSpPr>
          <p:spPr bwMode="auto">
            <a:xfrm>
              <a:off x="1012" y="3484"/>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4 w 66"/>
                <a:gd name="T13" fmla="*/ 0 h 60"/>
                <a:gd name="T14" fmla="*/ 64 w 66"/>
                <a:gd name="T15" fmla="*/ 57 h 60"/>
                <a:gd name="T16" fmla="*/ 0 w 66"/>
                <a:gd name="T17" fmla="*/ 5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4" y="0"/>
                  </a:lnTo>
                  <a:lnTo>
                    <a:pt x="64" y="57"/>
                  </a:lnTo>
                  <a:lnTo>
                    <a:pt x="0" y="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18" name="Freeform 1098"/>
            <p:cNvSpPr>
              <a:spLocks noEditPoints="1"/>
            </p:cNvSpPr>
            <p:nvPr/>
          </p:nvSpPr>
          <p:spPr bwMode="auto">
            <a:xfrm>
              <a:off x="1012" y="3484"/>
              <a:ext cx="64" cy="57"/>
            </a:xfrm>
            <a:custGeom>
              <a:avLst/>
              <a:gdLst>
                <a:gd name="T0" fmla="*/ 0 w 64"/>
                <a:gd name="T1" fmla="*/ 0 h 57"/>
                <a:gd name="T2" fmla="*/ 64 w 64"/>
                <a:gd name="T3" fmla="*/ 0 h 57"/>
                <a:gd name="T4" fmla="*/ 64 w 64"/>
                <a:gd name="T5" fmla="*/ 57 h 57"/>
                <a:gd name="T6" fmla="*/ 0 w 64"/>
                <a:gd name="T7" fmla="*/ 57 h 57"/>
                <a:gd name="T8" fmla="*/ 0 w 64"/>
                <a:gd name="T9" fmla="*/ 0 h 57"/>
                <a:gd name="T10" fmla="*/ 0 w 64"/>
                <a:gd name="T11" fmla="*/ 0 h 57"/>
                <a:gd name="T12" fmla="*/ 61 w 64"/>
                <a:gd name="T13" fmla="*/ 0 h 57"/>
                <a:gd name="T14" fmla="*/ 61 w 64"/>
                <a:gd name="T15" fmla="*/ 55 h 57"/>
                <a:gd name="T16" fmla="*/ 0 w 64"/>
                <a:gd name="T17" fmla="*/ 55 h 57"/>
                <a:gd name="T18" fmla="*/ 0 w 64"/>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7"/>
                <a:gd name="T32" fmla="*/ 64 w 64"/>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7">
                  <a:moveTo>
                    <a:pt x="0" y="0"/>
                  </a:moveTo>
                  <a:lnTo>
                    <a:pt x="64" y="0"/>
                  </a:lnTo>
                  <a:lnTo>
                    <a:pt x="64" y="57"/>
                  </a:lnTo>
                  <a:lnTo>
                    <a:pt x="0" y="57"/>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19" name="Freeform 1099"/>
            <p:cNvSpPr>
              <a:spLocks noEditPoints="1"/>
            </p:cNvSpPr>
            <p:nvPr/>
          </p:nvSpPr>
          <p:spPr bwMode="auto">
            <a:xfrm>
              <a:off x="1012" y="3484"/>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1 h 55"/>
                <a:gd name="T16" fmla="*/ 0 w 61"/>
                <a:gd name="T17" fmla="*/ 51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1"/>
                  </a:lnTo>
                  <a:lnTo>
                    <a:pt x="0" y="51"/>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0" name="Freeform 1100"/>
            <p:cNvSpPr>
              <a:spLocks noEditPoints="1"/>
            </p:cNvSpPr>
            <p:nvPr/>
          </p:nvSpPr>
          <p:spPr bwMode="auto">
            <a:xfrm>
              <a:off x="1012" y="3484"/>
              <a:ext cx="58" cy="51"/>
            </a:xfrm>
            <a:custGeom>
              <a:avLst/>
              <a:gdLst>
                <a:gd name="T0" fmla="*/ 0 w 58"/>
                <a:gd name="T1" fmla="*/ 0 h 51"/>
                <a:gd name="T2" fmla="*/ 58 w 58"/>
                <a:gd name="T3" fmla="*/ 0 h 51"/>
                <a:gd name="T4" fmla="*/ 58 w 58"/>
                <a:gd name="T5" fmla="*/ 51 h 51"/>
                <a:gd name="T6" fmla="*/ 0 w 58"/>
                <a:gd name="T7" fmla="*/ 51 h 51"/>
                <a:gd name="T8" fmla="*/ 0 w 58"/>
                <a:gd name="T9" fmla="*/ 0 h 51"/>
                <a:gd name="T10" fmla="*/ 0 w 58"/>
                <a:gd name="T11" fmla="*/ 0 h 51"/>
                <a:gd name="T12" fmla="*/ 56 w 58"/>
                <a:gd name="T13" fmla="*/ 0 h 51"/>
                <a:gd name="T14" fmla="*/ 56 w 58"/>
                <a:gd name="T15" fmla="*/ 50 h 51"/>
                <a:gd name="T16" fmla="*/ 0 w 58"/>
                <a:gd name="T17" fmla="*/ 50 h 51"/>
                <a:gd name="T18" fmla="*/ 0 w 5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1"/>
                <a:gd name="T32" fmla="*/ 58 w 58"/>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1">
                  <a:moveTo>
                    <a:pt x="0" y="0"/>
                  </a:moveTo>
                  <a:lnTo>
                    <a:pt x="58" y="0"/>
                  </a:lnTo>
                  <a:lnTo>
                    <a:pt x="58" y="51"/>
                  </a:lnTo>
                  <a:lnTo>
                    <a:pt x="0" y="51"/>
                  </a:lnTo>
                  <a:lnTo>
                    <a:pt x="0" y="0"/>
                  </a:lnTo>
                  <a:close/>
                  <a:moveTo>
                    <a:pt x="0" y="0"/>
                  </a:moveTo>
                  <a:lnTo>
                    <a:pt x="56" y="0"/>
                  </a:lnTo>
                  <a:lnTo>
                    <a:pt x="56"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1" name="Freeform 1101"/>
            <p:cNvSpPr>
              <a:spLocks noEditPoints="1"/>
            </p:cNvSpPr>
            <p:nvPr/>
          </p:nvSpPr>
          <p:spPr bwMode="auto">
            <a:xfrm>
              <a:off x="1012" y="3484"/>
              <a:ext cx="56" cy="50"/>
            </a:xfrm>
            <a:custGeom>
              <a:avLst/>
              <a:gdLst>
                <a:gd name="T0" fmla="*/ 0 w 56"/>
                <a:gd name="T1" fmla="*/ 0 h 50"/>
                <a:gd name="T2" fmla="*/ 56 w 56"/>
                <a:gd name="T3" fmla="*/ 0 h 50"/>
                <a:gd name="T4" fmla="*/ 56 w 56"/>
                <a:gd name="T5" fmla="*/ 50 h 50"/>
                <a:gd name="T6" fmla="*/ 0 w 56"/>
                <a:gd name="T7" fmla="*/ 50 h 50"/>
                <a:gd name="T8" fmla="*/ 0 w 56"/>
                <a:gd name="T9" fmla="*/ 0 h 50"/>
                <a:gd name="T10" fmla="*/ 0 w 56"/>
                <a:gd name="T11" fmla="*/ 0 h 50"/>
                <a:gd name="T12" fmla="*/ 53 w 56"/>
                <a:gd name="T13" fmla="*/ 0 h 50"/>
                <a:gd name="T14" fmla="*/ 53 w 56"/>
                <a:gd name="T15" fmla="*/ 48 h 50"/>
                <a:gd name="T16" fmla="*/ 0 w 56"/>
                <a:gd name="T17" fmla="*/ 48 h 50"/>
                <a:gd name="T18" fmla="*/ 0 w 5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0"/>
                <a:gd name="T32" fmla="*/ 56 w 5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0">
                  <a:moveTo>
                    <a:pt x="0" y="0"/>
                  </a:moveTo>
                  <a:lnTo>
                    <a:pt x="56" y="0"/>
                  </a:lnTo>
                  <a:lnTo>
                    <a:pt x="56"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2" name="Freeform 1102"/>
            <p:cNvSpPr>
              <a:spLocks noEditPoints="1"/>
            </p:cNvSpPr>
            <p:nvPr/>
          </p:nvSpPr>
          <p:spPr bwMode="auto">
            <a:xfrm>
              <a:off x="1012" y="3484"/>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5 h 48"/>
                <a:gd name="T16" fmla="*/ 0 w 53"/>
                <a:gd name="T17" fmla="*/ 45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5"/>
                  </a:lnTo>
                  <a:lnTo>
                    <a:pt x="0" y="45"/>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3" name="Freeform 1103"/>
            <p:cNvSpPr>
              <a:spLocks noEditPoints="1"/>
            </p:cNvSpPr>
            <p:nvPr/>
          </p:nvSpPr>
          <p:spPr bwMode="auto">
            <a:xfrm>
              <a:off x="1012" y="3484"/>
              <a:ext cx="50" cy="45"/>
            </a:xfrm>
            <a:custGeom>
              <a:avLst/>
              <a:gdLst>
                <a:gd name="T0" fmla="*/ 0 w 50"/>
                <a:gd name="T1" fmla="*/ 0 h 45"/>
                <a:gd name="T2" fmla="*/ 50 w 50"/>
                <a:gd name="T3" fmla="*/ 0 h 45"/>
                <a:gd name="T4" fmla="*/ 50 w 50"/>
                <a:gd name="T5" fmla="*/ 45 h 45"/>
                <a:gd name="T6" fmla="*/ 0 w 50"/>
                <a:gd name="T7" fmla="*/ 45 h 45"/>
                <a:gd name="T8" fmla="*/ 0 w 50"/>
                <a:gd name="T9" fmla="*/ 0 h 45"/>
                <a:gd name="T10" fmla="*/ 0 w 50"/>
                <a:gd name="T11" fmla="*/ 0 h 45"/>
                <a:gd name="T12" fmla="*/ 48 w 50"/>
                <a:gd name="T13" fmla="*/ 0 h 45"/>
                <a:gd name="T14" fmla="*/ 48 w 50"/>
                <a:gd name="T15" fmla="*/ 43 h 45"/>
                <a:gd name="T16" fmla="*/ 0 w 50"/>
                <a:gd name="T17" fmla="*/ 43 h 45"/>
                <a:gd name="T18" fmla="*/ 0 w 50"/>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5"/>
                <a:gd name="T32" fmla="*/ 50 w 50"/>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5">
                  <a:moveTo>
                    <a:pt x="0" y="0"/>
                  </a:moveTo>
                  <a:lnTo>
                    <a:pt x="50" y="0"/>
                  </a:lnTo>
                  <a:lnTo>
                    <a:pt x="50" y="45"/>
                  </a:lnTo>
                  <a:lnTo>
                    <a:pt x="0" y="45"/>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4" name="Freeform 1104"/>
            <p:cNvSpPr>
              <a:spLocks noEditPoints="1"/>
            </p:cNvSpPr>
            <p:nvPr/>
          </p:nvSpPr>
          <p:spPr bwMode="auto">
            <a:xfrm>
              <a:off x="1012" y="3484"/>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39 h 43"/>
                <a:gd name="T16" fmla="*/ 0 w 48"/>
                <a:gd name="T17" fmla="*/ 39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39"/>
                  </a:lnTo>
                  <a:lnTo>
                    <a:pt x="0" y="3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5" name="Freeform 1105"/>
            <p:cNvSpPr>
              <a:spLocks noEditPoints="1"/>
            </p:cNvSpPr>
            <p:nvPr/>
          </p:nvSpPr>
          <p:spPr bwMode="auto">
            <a:xfrm>
              <a:off x="1012" y="3484"/>
              <a:ext cx="45" cy="39"/>
            </a:xfrm>
            <a:custGeom>
              <a:avLst/>
              <a:gdLst>
                <a:gd name="T0" fmla="*/ 0 w 45"/>
                <a:gd name="T1" fmla="*/ 0 h 39"/>
                <a:gd name="T2" fmla="*/ 45 w 45"/>
                <a:gd name="T3" fmla="*/ 0 h 39"/>
                <a:gd name="T4" fmla="*/ 45 w 45"/>
                <a:gd name="T5" fmla="*/ 39 h 39"/>
                <a:gd name="T6" fmla="*/ 0 w 45"/>
                <a:gd name="T7" fmla="*/ 39 h 39"/>
                <a:gd name="T8" fmla="*/ 0 w 45"/>
                <a:gd name="T9" fmla="*/ 0 h 39"/>
                <a:gd name="T10" fmla="*/ 0 w 45"/>
                <a:gd name="T11" fmla="*/ 0 h 39"/>
                <a:gd name="T12" fmla="*/ 43 w 45"/>
                <a:gd name="T13" fmla="*/ 0 h 39"/>
                <a:gd name="T14" fmla="*/ 43 w 45"/>
                <a:gd name="T15" fmla="*/ 38 h 39"/>
                <a:gd name="T16" fmla="*/ 0 w 45"/>
                <a:gd name="T17" fmla="*/ 38 h 39"/>
                <a:gd name="T18" fmla="*/ 0 w 4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39"/>
                <a:gd name="T32" fmla="*/ 45 w 45"/>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39">
                  <a:moveTo>
                    <a:pt x="0" y="0"/>
                  </a:moveTo>
                  <a:lnTo>
                    <a:pt x="45" y="0"/>
                  </a:lnTo>
                  <a:lnTo>
                    <a:pt x="45" y="39"/>
                  </a:lnTo>
                  <a:lnTo>
                    <a:pt x="0" y="39"/>
                  </a:lnTo>
                  <a:lnTo>
                    <a:pt x="0" y="0"/>
                  </a:lnTo>
                  <a:close/>
                  <a:moveTo>
                    <a:pt x="0" y="0"/>
                  </a:moveTo>
                  <a:lnTo>
                    <a:pt x="43" y="0"/>
                  </a:lnTo>
                  <a:lnTo>
                    <a:pt x="43"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6" name="Freeform 1106"/>
            <p:cNvSpPr>
              <a:spLocks noEditPoints="1"/>
            </p:cNvSpPr>
            <p:nvPr/>
          </p:nvSpPr>
          <p:spPr bwMode="auto">
            <a:xfrm>
              <a:off x="1012" y="3484"/>
              <a:ext cx="43" cy="38"/>
            </a:xfrm>
            <a:custGeom>
              <a:avLst/>
              <a:gdLst>
                <a:gd name="T0" fmla="*/ 0 w 43"/>
                <a:gd name="T1" fmla="*/ 0 h 38"/>
                <a:gd name="T2" fmla="*/ 43 w 43"/>
                <a:gd name="T3" fmla="*/ 0 h 38"/>
                <a:gd name="T4" fmla="*/ 43 w 43"/>
                <a:gd name="T5" fmla="*/ 38 h 38"/>
                <a:gd name="T6" fmla="*/ 0 w 43"/>
                <a:gd name="T7" fmla="*/ 38 h 38"/>
                <a:gd name="T8" fmla="*/ 0 w 43"/>
                <a:gd name="T9" fmla="*/ 0 h 38"/>
                <a:gd name="T10" fmla="*/ 0 w 43"/>
                <a:gd name="T11" fmla="*/ 0 h 38"/>
                <a:gd name="T12" fmla="*/ 40 w 43"/>
                <a:gd name="T13" fmla="*/ 0 h 38"/>
                <a:gd name="T14" fmla="*/ 40 w 43"/>
                <a:gd name="T15" fmla="*/ 36 h 38"/>
                <a:gd name="T16" fmla="*/ 0 w 43"/>
                <a:gd name="T17" fmla="*/ 36 h 38"/>
                <a:gd name="T18" fmla="*/ 0 w 43"/>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8"/>
                <a:gd name="T32" fmla="*/ 43 w 43"/>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8">
                  <a:moveTo>
                    <a:pt x="0" y="0"/>
                  </a:moveTo>
                  <a:lnTo>
                    <a:pt x="43" y="0"/>
                  </a:lnTo>
                  <a:lnTo>
                    <a:pt x="43"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7" name="Freeform 1107"/>
            <p:cNvSpPr>
              <a:spLocks noEditPoints="1"/>
            </p:cNvSpPr>
            <p:nvPr/>
          </p:nvSpPr>
          <p:spPr bwMode="auto">
            <a:xfrm>
              <a:off x="1012" y="3484"/>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3 h 36"/>
                <a:gd name="T16" fmla="*/ 0 w 40"/>
                <a:gd name="T17" fmla="*/ 33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3"/>
                  </a:lnTo>
                  <a:lnTo>
                    <a:pt x="0" y="33"/>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8" name="Freeform 1108"/>
            <p:cNvSpPr>
              <a:spLocks noEditPoints="1"/>
            </p:cNvSpPr>
            <p:nvPr/>
          </p:nvSpPr>
          <p:spPr bwMode="auto">
            <a:xfrm>
              <a:off x="1012" y="3484"/>
              <a:ext cx="37" cy="33"/>
            </a:xfrm>
            <a:custGeom>
              <a:avLst/>
              <a:gdLst>
                <a:gd name="T0" fmla="*/ 0 w 37"/>
                <a:gd name="T1" fmla="*/ 0 h 33"/>
                <a:gd name="T2" fmla="*/ 37 w 37"/>
                <a:gd name="T3" fmla="*/ 0 h 33"/>
                <a:gd name="T4" fmla="*/ 37 w 37"/>
                <a:gd name="T5" fmla="*/ 33 h 33"/>
                <a:gd name="T6" fmla="*/ 0 w 37"/>
                <a:gd name="T7" fmla="*/ 33 h 33"/>
                <a:gd name="T8" fmla="*/ 0 w 37"/>
                <a:gd name="T9" fmla="*/ 0 h 33"/>
                <a:gd name="T10" fmla="*/ 0 w 37"/>
                <a:gd name="T11" fmla="*/ 0 h 33"/>
                <a:gd name="T12" fmla="*/ 35 w 37"/>
                <a:gd name="T13" fmla="*/ 0 h 33"/>
                <a:gd name="T14" fmla="*/ 35 w 37"/>
                <a:gd name="T15" fmla="*/ 31 h 33"/>
                <a:gd name="T16" fmla="*/ 0 w 37"/>
                <a:gd name="T17" fmla="*/ 31 h 33"/>
                <a:gd name="T18" fmla="*/ 0 w 3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3"/>
                <a:gd name="T32" fmla="*/ 37 w 37"/>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3">
                  <a:moveTo>
                    <a:pt x="0" y="0"/>
                  </a:moveTo>
                  <a:lnTo>
                    <a:pt x="37" y="0"/>
                  </a:lnTo>
                  <a:lnTo>
                    <a:pt x="37" y="33"/>
                  </a:lnTo>
                  <a:lnTo>
                    <a:pt x="0" y="33"/>
                  </a:lnTo>
                  <a:lnTo>
                    <a:pt x="0" y="0"/>
                  </a:lnTo>
                  <a:close/>
                  <a:moveTo>
                    <a:pt x="0" y="0"/>
                  </a:moveTo>
                  <a:lnTo>
                    <a:pt x="35" y="0"/>
                  </a:lnTo>
                  <a:lnTo>
                    <a:pt x="35"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29" name="Freeform 1109"/>
            <p:cNvSpPr>
              <a:spLocks noEditPoints="1"/>
            </p:cNvSpPr>
            <p:nvPr/>
          </p:nvSpPr>
          <p:spPr bwMode="auto">
            <a:xfrm>
              <a:off x="1012" y="3484"/>
              <a:ext cx="35" cy="31"/>
            </a:xfrm>
            <a:custGeom>
              <a:avLst/>
              <a:gdLst>
                <a:gd name="T0" fmla="*/ 0 w 35"/>
                <a:gd name="T1" fmla="*/ 0 h 31"/>
                <a:gd name="T2" fmla="*/ 35 w 35"/>
                <a:gd name="T3" fmla="*/ 0 h 31"/>
                <a:gd name="T4" fmla="*/ 35 w 35"/>
                <a:gd name="T5" fmla="*/ 31 h 31"/>
                <a:gd name="T6" fmla="*/ 0 w 35"/>
                <a:gd name="T7" fmla="*/ 31 h 31"/>
                <a:gd name="T8" fmla="*/ 0 w 35"/>
                <a:gd name="T9" fmla="*/ 0 h 31"/>
                <a:gd name="T10" fmla="*/ 0 w 35"/>
                <a:gd name="T11" fmla="*/ 0 h 31"/>
                <a:gd name="T12" fmla="*/ 32 w 35"/>
                <a:gd name="T13" fmla="*/ 0 h 31"/>
                <a:gd name="T14" fmla="*/ 32 w 35"/>
                <a:gd name="T15" fmla="*/ 27 h 31"/>
                <a:gd name="T16" fmla="*/ 0 w 35"/>
                <a:gd name="T17" fmla="*/ 27 h 31"/>
                <a:gd name="T18" fmla="*/ 0 w 35"/>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1"/>
                <a:gd name="T32" fmla="*/ 35 w 3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1">
                  <a:moveTo>
                    <a:pt x="0" y="0"/>
                  </a:moveTo>
                  <a:lnTo>
                    <a:pt x="35" y="0"/>
                  </a:lnTo>
                  <a:lnTo>
                    <a:pt x="35" y="31"/>
                  </a:lnTo>
                  <a:lnTo>
                    <a:pt x="0" y="31"/>
                  </a:lnTo>
                  <a:lnTo>
                    <a:pt x="0" y="0"/>
                  </a:lnTo>
                  <a:close/>
                  <a:moveTo>
                    <a:pt x="0" y="0"/>
                  </a:moveTo>
                  <a:lnTo>
                    <a:pt x="32" y="0"/>
                  </a:lnTo>
                  <a:lnTo>
                    <a:pt x="32" y="27"/>
                  </a:lnTo>
                  <a:lnTo>
                    <a:pt x="0" y="27"/>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0" name="Freeform 1110"/>
            <p:cNvSpPr>
              <a:spLocks noEditPoints="1"/>
            </p:cNvSpPr>
            <p:nvPr/>
          </p:nvSpPr>
          <p:spPr bwMode="auto">
            <a:xfrm>
              <a:off x="1012" y="3484"/>
              <a:ext cx="32" cy="27"/>
            </a:xfrm>
            <a:custGeom>
              <a:avLst/>
              <a:gdLst>
                <a:gd name="T0" fmla="*/ 0 w 32"/>
                <a:gd name="T1" fmla="*/ 0 h 27"/>
                <a:gd name="T2" fmla="*/ 32 w 32"/>
                <a:gd name="T3" fmla="*/ 0 h 27"/>
                <a:gd name="T4" fmla="*/ 32 w 32"/>
                <a:gd name="T5" fmla="*/ 27 h 27"/>
                <a:gd name="T6" fmla="*/ 0 w 32"/>
                <a:gd name="T7" fmla="*/ 27 h 27"/>
                <a:gd name="T8" fmla="*/ 0 w 32"/>
                <a:gd name="T9" fmla="*/ 0 h 27"/>
                <a:gd name="T10" fmla="*/ 0 w 32"/>
                <a:gd name="T11" fmla="*/ 0 h 27"/>
                <a:gd name="T12" fmla="*/ 29 w 32"/>
                <a:gd name="T13" fmla="*/ 0 h 27"/>
                <a:gd name="T14" fmla="*/ 29 w 32"/>
                <a:gd name="T15" fmla="*/ 26 h 27"/>
                <a:gd name="T16" fmla="*/ 0 w 32"/>
                <a:gd name="T17" fmla="*/ 26 h 27"/>
                <a:gd name="T18" fmla="*/ 0 w 3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7"/>
                <a:gd name="T32" fmla="*/ 32 w 3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7">
                  <a:moveTo>
                    <a:pt x="0" y="0"/>
                  </a:moveTo>
                  <a:lnTo>
                    <a:pt x="32" y="0"/>
                  </a:lnTo>
                  <a:lnTo>
                    <a:pt x="32" y="27"/>
                  </a:lnTo>
                  <a:lnTo>
                    <a:pt x="0" y="27"/>
                  </a:lnTo>
                  <a:lnTo>
                    <a:pt x="0" y="0"/>
                  </a:lnTo>
                  <a:close/>
                  <a:moveTo>
                    <a:pt x="0" y="0"/>
                  </a:moveTo>
                  <a:lnTo>
                    <a:pt x="29" y="0"/>
                  </a:lnTo>
                  <a:lnTo>
                    <a:pt x="29" y="26"/>
                  </a:lnTo>
                  <a:lnTo>
                    <a:pt x="0" y="26"/>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1" name="Freeform 1111"/>
            <p:cNvSpPr>
              <a:spLocks noEditPoints="1"/>
            </p:cNvSpPr>
            <p:nvPr/>
          </p:nvSpPr>
          <p:spPr bwMode="auto">
            <a:xfrm>
              <a:off x="1012" y="3484"/>
              <a:ext cx="29" cy="26"/>
            </a:xfrm>
            <a:custGeom>
              <a:avLst/>
              <a:gdLst>
                <a:gd name="T0" fmla="*/ 0 w 29"/>
                <a:gd name="T1" fmla="*/ 0 h 26"/>
                <a:gd name="T2" fmla="*/ 29 w 29"/>
                <a:gd name="T3" fmla="*/ 0 h 26"/>
                <a:gd name="T4" fmla="*/ 29 w 29"/>
                <a:gd name="T5" fmla="*/ 26 h 26"/>
                <a:gd name="T6" fmla="*/ 0 w 29"/>
                <a:gd name="T7" fmla="*/ 26 h 26"/>
                <a:gd name="T8" fmla="*/ 0 w 29"/>
                <a:gd name="T9" fmla="*/ 0 h 26"/>
                <a:gd name="T10" fmla="*/ 0 w 29"/>
                <a:gd name="T11" fmla="*/ 0 h 26"/>
                <a:gd name="T12" fmla="*/ 27 w 29"/>
                <a:gd name="T13" fmla="*/ 0 h 26"/>
                <a:gd name="T14" fmla="*/ 27 w 29"/>
                <a:gd name="T15" fmla="*/ 24 h 26"/>
                <a:gd name="T16" fmla="*/ 0 w 29"/>
                <a:gd name="T17" fmla="*/ 24 h 26"/>
                <a:gd name="T18" fmla="*/ 0 w 29"/>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6"/>
                <a:gd name="T32" fmla="*/ 29 w 2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6">
                  <a:moveTo>
                    <a:pt x="0" y="0"/>
                  </a:moveTo>
                  <a:lnTo>
                    <a:pt x="29" y="0"/>
                  </a:lnTo>
                  <a:lnTo>
                    <a:pt x="29" y="26"/>
                  </a:lnTo>
                  <a:lnTo>
                    <a:pt x="0" y="26"/>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2" name="Freeform 1112"/>
            <p:cNvSpPr>
              <a:spLocks noEditPoints="1"/>
            </p:cNvSpPr>
            <p:nvPr/>
          </p:nvSpPr>
          <p:spPr bwMode="auto">
            <a:xfrm>
              <a:off x="1012" y="3484"/>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0 h 24"/>
                <a:gd name="T16" fmla="*/ 0 w 27"/>
                <a:gd name="T17" fmla="*/ 20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3" name="Freeform 1113"/>
            <p:cNvSpPr>
              <a:spLocks noEditPoints="1"/>
            </p:cNvSpPr>
            <p:nvPr/>
          </p:nvSpPr>
          <p:spPr bwMode="auto">
            <a:xfrm>
              <a:off x="1012" y="3484"/>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4" name="Freeform 1114"/>
            <p:cNvSpPr>
              <a:spLocks noEditPoints="1"/>
            </p:cNvSpPr>
            <p:nvPr/>
          </p:nvSpPr>
          <p:spPr bwMode="auto">
            <a:xfrm>
              <a:off x="1012" y="3484"/>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9 w 21"/>
                <a:gd name="T13" fmla="*/ 0 h 19"/>
                <a:gd name="T14" fmla="*/ 19 w 21"/>
                <a:gd name="T15" fmla="*/ 15 h 19"/>
                <a:gd name="T16" fmla="*/ 0 w 21"/>
                <a:gd name="T17" fmla="*/ 15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9" y="0"/>
                  </a:lnTo>
                  <a:lnTo>
                    <a:pt x="19" y="15"/>
                  </a:lnTo>
                  <a:lnTo>
                    <a:pt x="0" y="15"/>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5" name="Freeform 1115"/>
            <p:cNvSpPr>
              <a:spLocks noEditPoints="1"/>
            </p:cNvSpPr>
            <p:nvPr/>
          </p:nvSpPr>
          <p:spPr bwMode="auto">
            <a:xfrm>
              <a:off x="1012" y="3484"/>
              <a:ext cx="19" cy="15"/>
            </a:xfrm>
            <a:custGeom>
              <a:avLst/>
              <a:gdLst>
                <a:gd name="T0" fmla="*/ 0 w 19"/>
                <a:gd name="T1" fmla="*/ 0 h 15"/>
                <a:gd name="T2" fmla="*/ 19 w 19"/>
                <a:gd name="T3" fmla="*/ 0 h 15"/>
                <a:gd name="T4" fmla="*/ 19 w 19"/>
                <a:gd name="T5" fmla="*/ 15 h 15"/>
                <a:gd name="T6" fmla="*/ 0 w 19"/>
                <a:gd name="T7" fmla="*/ 15 h 15"/>
                <a:gd name="T8" fmla="*/ 0 w 19"/>
                <a:gd name="T9" fmla="*/ 0 h 15"/>
                <a:gd name="T10" fmla="*/ 0 w 19"/>
                <a:gd name="T11" fmla="*/ 0 h 15"/>
                <a:gd name="T12" fmla="*/ 16 w 19"/>
                <a:gd name="T13" fmla="*/ 0 h 15"/>
                <a:gd name="T14" fmla="*/ 16 w 19"/>
                <a:gd name="T15" fmla="*/ 14 h 15"/>
                <a:gd name="T16" fmla="*/ 0 w 19"/>
                <a:gd name="T17" fmla="*/ 14 h 15"/>
                <a:gd name="T18" fmla="*/ 0 w 19"/>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5"/>
                <a:gd name="T32" fmla="*/ 19 w 19"/>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5">
                  <a:moveTo>
                    <a:pt x="0" y="0"/>
                  </a:moveTo>
                  <a:lnTo>
                    <a:pt x="19" y="0"/>
                  </a:lnTo>
                  <a:lnTo>
                    <a:pt x="19" y="15"/>
                  </a:lnTo>
                  <a:lnTo>
                    <a:pt x="0" y="15"/>
                  </a:lnTo>
                  <a:lnTo>
                    <a:pt x="0" y="0"/>
                  </a:lnTo>
                  <a:close/>
                  <a:moveTo>
                    <a:pt x="0" y="0"/>
                  </a:moveTo>
                  <a:lnTo>
                    <a:pt x="16" y="0"/>
                  </a:lnTo>
                  <a:lnTo>
                    <a:pt x="16" y="14"/>
                  </a:lnTo>
                  <a:lnTo>
                    <a:pt x="0" y="1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6" name="Freeform 1116"/>
            <p:cNvSpPr>
              <a:spLocks noEditPoints="1"/>
            </p:cNvSpPr>
            <p:nvPr/>
          </p:nvSpPr>
          <p:spPr bwMode="auto">
            <a:xfrm>
              <a:off x="1012" y="3484"/>
              <a:ext cx="16" cy="14"/>
            </a:xfrm>
            <a:custGeom>
              <a:avLst/>
              <a:gdLst>
                <a:gd name="T0" fmla="*/ 0 w 16"/>
                <a:gd name="T1" fmla="*/ 0 h 14"/>
                <a:gd name="T2" fmla="*/ 16 w 16"/>
                <a:gd name="T3" fmla="*/ 0 h 14"/>
                <a:gd name="T4" fmla="*/ 16 w 16"/>
                <a:gd name="T5" fmla="*/ 14 h 14"/>
                <a:gd name="T6" fmla="*/ 0 w 16"/>
                <a:gd name="T7" fmla="*/ 14 h 14"/>
                <a:gd name="T8" fmla="*/ 0 w 16"/>
                <a:gd name="T9" fmla="*/ 0 h 14"/>
                <a:gd name="T10" fmla="*/ 0 w 16"/>
                <a:gd name="T11" fmla="*/ 0 h 14"/>
                <a:gd name="T12" fmla="*/ 13 w 16"/>
                <a:gd name="T13" fmla="*/ 0 h 14"/>
                <a:gd name="T14" fmla="*/ 13 w 16"/>
                <a:gd name="T15" fmla="*/ 12 h 14"/>
                <a:gd name="T16" fmla="*/ 0 w 16"/>
                <a:gd name="T17" fmla="*/ 12 h 14"/>
                <a:gd name="T18" fmla="*/ 0 w 16"/>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4"/>
                <a:gd name="T32" fmla="*/ 16 w 1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4">
                  <a:moveTo>
                    <a:pt x="0" y="0"/>
                  </a:moveTo>
                  <a:lnTo>
                    <a:pt x="16" y="0"/>
                  </a:lnTo>
                  <a:lnTo>
                    <a:pt x="16" y="14"/>
                  </a:lnTo>
                  <a:lnTo>
                    <a:pt x="0" y="14"/>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7" name="Freeform 1117"/>
            <p:cNvSpPr>
              <a:spLocks noEditPoints="1"/>
            </p:cNvSpPr>
            <p:nvPr/>
          </p:nvSpPr>
          <p:spPr bwMode="auto">
            <a:xfrm>
              <a:off x="1012" y="3484"/>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8" name="Freeform 1118"/>
            <p:cNvSpPr>
              <a:spLocks noEditPoints="1"/>
            </p:cNvSpPr>
            <p:nvPr/>
          </p:nvSpPr>
          <p:spPr bwMode="auto">
            <a:xfrm>
              <a:off x="1012" y="3484"/>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8 w 11"/>
                <a:gd name="T13" fmla="*/ 0 h 8"/>
                <a:gd name="T14" fmla="*/ 8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8"/>
                <a:gd name="T32" fmla="*/ 11 w 11"/>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8">
                  <a:moveTo>
                    <a:pt x="0" y="0"/>
                  </a:moveTo>
                  <a:lnTo>
                    <a:pt x="11" y="0"/>
                  </a:lnTo>
                  <a:lnTo>
                    <a:pt x="11"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39" name="Freeform 1119"/>
            <p:cNvSpPr>
              <a:spLocks noEditPoints="1"/>
            </p:cNvSpPr>
            <p:nvPr/>
          </p:nvSpPr>
          <p:spPr bwMode="auto">
            <a:xfrm>
              <a:off x="1012" y="3484"/>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3 h 7"/>
                <a:gd name="T16" fmla="*/ 0 w 8"/>
                <a:gd name="T17" fmla="*/ 3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3"/>
                  </a:lnTo>
                  <a:lnTo>
                    <a:pt x="0" y="3"/>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0" name="Freeform 1120"/>
            <p:cNvSpPr>
              <a:spLocks noEditPoints="1"/>
            </p:cNvSpPr>
            <p:nvPr/>
          </p:nvSpPr>
          <p:spPr bwMode="auto">
            <a:xfrm>
              <a:off x="1012" y="3484"/>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0" y="0"/>
                  </a:moveTo>
                  <a:lnTo>
                    <a:pt x="5" y="0"/>
                  </a:lnTo>
                  <a:lnTo>
                    <a:pt x="5" y="3"/>
                  </a:lnTo>
                  <a:lnTo>
                    <a:pt x="0" y="3"/>
                  </a:lnTo>
                  <a:lnTo>
                    <a:pt x="0" y="0"/>
                  </a:lnTo>
                  <a:close/>
                  <a:moveTo>
                    <a:pt x="0" y="0"/>
                  </a:moveTo>
                  <a:lnTo>
                    <a:pt x="3" y="0"/>
                  </a:lnTo>
                  <a:lnTo>
                    <a:pt x="3"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1" name="Freeform 1121"/>
            <p:cNvSpPr>
              <a:spLocks noEditPoints="1"/>
            </p:cNvSpPr>
            <p:nvPr/>
          </p:nvSpPr>
          <p:spPr bwMode="auto">
            <a:xfrm>
              <a:off x="1012" y="3484"/>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0 w 3"/>
                <a:gd name="T11" fmla="*/ 0 h 2"/>
                <a:gd name="T12" fmla="*/ 0 w 3"/>
                <a:gd name="T13" fmla="*/ 0 h 2"/>
                <a:gd name="T14" fmla="*/ 0 w 3"/>
                <a:gd name="T15" fmla="*/ 0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3" y="0"/>
                  </a:lnTo>
                  <a:lnTo>
                    <a:pt x="3"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2" name="Rectangle 1122"/>
            <p:cNvSpPr>
              <a:spLocks noChangeArrowheads="1"/>
            </p:cNvSpPr>
            <p:nvPr/>
          </p:nvSpPr>
          <p:spPr bwMode="auto">
            <a:xfrm>
              <a:off x="1012" y="3484"/>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4143" name="Freeform 1123"/>
            <p:cNvSpPr>
              <a:spLocks noEditPoints="1"/>
            </p:cNvSpPr>
            <p:nvPr/>
          </p:nvSpPr>
          <p:spPr bwMode="auto">
            <a:xfrm>
              <a:off x="1012" y="3484"/>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4 w 66"/>
                <a:gd name="T13" fmla="*/ 0 h 60"/>
                <a:gd name="T14" fmla="*/ 64 w 66"/>
                <a:gd name="T15" fmla="*/ 57 h 60"/>
                <a:gd name="T16" fmla="*/ 0 w 66"/>
                <a:gd name="T17" fmla="*/ 5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4" y="0"/>
                  </a:lnTo>
                  <a:lnTo>
                    <a:pt x="64" y="57"/>
                  </a:lnTo>
                  <a:lnTo>
                    <a:pt x="0" y="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4" name="Freeform 1124"/>
            <p:cNvSpPr>
              <a:spLocks noEditPoints="1"/>
            </p:cNvSpPr>
            <p:nvPr/>
          </p:nvSpPr>
          <p:spPr bwMode="auto">
            <a:xfrm>
              <a:off x="1012" y="3484"/>
              <a:ext cx="64" cy="57"/>
            </a:xfrm>
            <a:custGeom>
              <a:avLst/>
              <a:gdLst>
                <a:gd name="T0" fmla="*/ 0 w 64"/>
                <a:gd name="T1" fmla="*/ 0 h 57"/>
                <a:gd name="T2" fmla="*/ 64 w 64"/>
                <a:gd name="T3" fmla="*/ 0 h 57"/>
                <a:gd name="T4" fmla="*/ 64 w 64"/>
                <a:gd name="T5" fmla="*/ 57 h 57"/>
                <a:gd name="T6" fmla="*/ 0 w 64"/>
                <a:gd name="T7" fmla="*/ 57 h 57"/>
                <a:gd name="T8" fmla="*/ 0 w 64"/>
                <a:gd name="T9" fmla="*/ 0 h 57"/>
                <a:gd name="T10" fmla="*/ 0 w 64"/>
                <a:gd name="T11" fmla="*/ 0 h 57"/>
                <a:gd name="T12" fmla="*/ 61 w 64"/>
                <a:gd name="T13" fmla="*/ 0 h 57"/>
                <a:gd name="T14" fmla="*/ 61 w 64"/>
                <a:gd name="T15" fmla="*/ 55 h 57"/>
                <a:gd name="T16" fmla="*/ 0 w 64"/>
                <a:gd name="T17" fmla="*/ 55 h 57"/>
                <a:gd name="T18" fmla="*/ 0 w 64"/>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7"/>
                <a:gd name="T32" fmla="*/ 64 w 64"/>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7">
                  <a:moveTo>
                    <a:pt x="0" y="0"/>
                  </a:moveTo>
                  <a:lnTo>
                    <a:pt x="64" y="0"/>
                  </a:lnTo>
                  <a:lnTo>
                    <a:pt x="64" y="57"/>
                  </a:lnTo>
                  <a:lnTo>
                    <a:pt x="0" y="57"/>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5" name="Freeform 1125"/>
            <p:cNvSpPr>
              <a:spLocks noEditPoints="1"/>
            </p:cNvSpPr>
            <p:nvPr/>
          </p:nvSpPr>
          <p:spPr bwMode="auto">
            <a:xfrm>
              <a:off x="1012" y="3484"/>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1 h 55"/>
                <a:gd name="T16" fmla="*/ 0 w 61"/>
                <a:gd name="T17" fmla="*/ 51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1"/>
                  </a:lnTo>
                  <a:lnTo>
                    <a:pt x="0" y="51"/>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6" name="Freeform 1126"/>
            <p:cNvSpPr>
              <a:spLocks noEditPoints="1"/>
            </p:cNvSpPr>
            <p:nvPr/>
          </p:nvSpPr>
          <p:spPr bwMode="auto">
            <a:xfrm>
              <a:off x="1012" y="3484"/>
              <a:ext cx="58" cy="51"/>
            </a:xfrm>
            <a:custGeom>
              <a:avLst/>
              <a:gdLst>
                <a:gd name="T0" fmla="*/ 0 w 58"/>
                <a:gd name="T1" fmla="*/ 0 h 51"/>
                <a:gd name="T2" fmla="*/ 58 w 58"/>
                <a:gd name="T3" fmla="*/ 0 h 51"/>
                <a:gd name="T4" fmla="*/ 58 w 58"/>
                <a:gd name="T5" fmla="*/ 51 h 51"/>
                <a:gd name="T6" fmla="*/ 0 w 58"/>
                <a:gd name="T7" fmla="*/ 51 h 51"/>
                <a:gd name="T8" fmla="*/ 0 w 58"/>
                <a:gd name="T9" fmla="*/ 0 h 51"/>
                <a:gd name="T10" fmla="*/ 0 w 58"/>
                <a:gd name="T11" fmla="*/ 0 h 51"/>
                <a:gd name="T12" fmla="*/ 56 w 58"/>
                <a:gd name="T13" fmla="*/ 0 h 51"/>
                <a:gd name="T14" fmla="*/ 56 w 58"/>
                <a:gd name="T15" fmla="*/ 50 h 51"/>
                <a:gd name="T16" fmla="*/ 0 w 58"/>
                <a:gd name="T17" fmla="*/ 50 h 51"/>
                <a:gd name="T18" fmla="*/ 0 w 5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1"/>
                <a:gd name="T32" fmla="*/ 58 w 58"/>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1">
                  <a:moveTo>
                    <a:pt x="0" y="0"/>
                  </a:moveTo>
                  <a:lnTo>
                    <a:pt x="58" y="0"/>
                  </a:lnTo>
                  <a:lnTo>
                    <a:pt x="58" y="51"/>
                  </a:lnTo>
                  <a:lnTo>
                    <a:pt x="0" y="51"/>
                  </a:lnTo>
                  <a:lnTo>
                    <a:pt x="0" y="0"/>
                  </a:lnTo>
                  <a:close/>
                  <a:moveTo>
                    <a:pt x="0" y="0"/>
                  </a:moveTo>
                  <a:lnTo>
                    <a:pt x="56" y="0"/>
                  </a:lnTo>
                  <a:lnTo>
                    <a:pt x="56"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7" name="Freeform 1127"/>
            <p:cNvSpPr>
              <a:spLocks noEditPoints="1"/>
            </p:cNvSpPr>
            <p:nvPr/>
          </p:nvSpPr>
          <p:spPr bwMode="auto">
            <a:xfrm>
              <a:off x="1012" y="3484"/>
              <a:ext cx="56" cy="50"/>
            </a:xfrm>
            <a:custGeom>
              <a:avLst/>
              <a:gdLst>
                <a:gd name="T0" fmla="*/ 0 w 56"/>
                <a:gd name="T1" fmla="*/ 0 h 50"/>
                <a:gd name="T2" fmla="*/ 56 w 56"/>
                <a:gd name="T3" fmla="*/ 0 h 50"/>
                <a:gd name="T4" fmla="*/ 56 w 56"/>
                <a:gd name="T5" fmla="*/ 50 h 50"/>
                <a:gd name="T6" fmla="*/ 0 w 56"/>
                <a:gd name="T7" fmla="*/ 50 h 50"/>
                <a:gd name="T8" fmla="*/ 0 w 56"/>
                <a:gd name="T9" fmla="*/ 0 h 50"/>
                <a:gd name="T10" fmla="*/ 0 w 56"/>
                <a:gd name="T11" fmla="*/ 0 h 50"/>
                <a:gd name="T12" fmla="*/ 53 w 56"/>
                <a:gd name="T13" fmla="*/ 0 h 50"/>
                <a:gd name="T14" fmla="*/ 53 w 56"/>
                <a:gd name="T15" fmla="*/ 48 h 50"/>
                <a:gd name="T16" fmla="*/ 0 w 56"/>
                <a:gd name="T17" fmla="*/ 48 h 50"/>
                <a:gd name="T18" fmla="*/ 0 w 5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0"/>
                <a:gd name="T32" fmla="*/ 56 w 5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0">
                  <a:moveTo>
                    <a:pt x="0" y="0"/>
                  </a:moveTo>
                  <a:lnTo>
                    <a:pt x="56" y="0"/>
                  </a:lnTo>
                  <a:lnTo>
                    <a:pt x="56"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8" name="Freeform 1128"/>
            <p:cNvSpPr>
              <a:spLocks noEditPoints="1"/>
            </p:cNvSpPr>
            <p:nvPr/>
          </p:nvSpPr>
          <p:spPr bwMode="auto">
            <a:xfrm>
              <a:off x="1012" y="3484"/>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5 h 48"/>
                <a:gd name="T16" fmla="*/ 0 w 53"/>
                <a:gd name="T17" fmla="*/ 45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5"/>
                  </a:lnTo>
                  <a:lnTo>
                    <a:pt x="0" y="45"/>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49" name="Freeform 1129"/>
            <p:cNvSpPr>
              <a:spLocks noEditPoints="1"/>
            </p:cNvSpPr>
            <p:nvPr/>
          </p:nvSpPr>
          <p:spPr bwMode="auto">
            <a:xfrm>
              <a:off x="1012" y="3484"/>
              <a:ext cx="50" cy="45"/>
            </a:xfrm>
            <a:custGeom>
              <a:avLst/>
              <a:gdLst>
                <a:gd name="T0" fmla="*/ 0 w 50"/>
                <a:gd name="T1" fmla="*/ 0 h 45"/>
                <a:gd name="T2" fmla="*/ 50 w 50"/>
                <a:gd name="T3" fmla="*/ 0 h 45"/>
                <a:gd name="T4" fmla="*/ 50 w 50"/>
                <a:gd name="T5" fmla="*/ 45 h 45"/>
                <a:gd name="T6" fmla="*/ 0 w 50"/>
                <a:gd name="T7" fmla="*/ 45 h 45"/>
                <a:gd name="T8" fmla="*/ 0 w 50"/>
                <a:gd name="T9" fmla="*/ 0 h 45"/>
                <a:gd name="T10" fmla="*/ 0 w 50"/>
                <a:gd name="T11" fmla="*/ 0 h 45"/>
                <a:gd name="T12" fmla="*/ 48 w 50"/>
                <a:gd name="T13" fmla="*/ 0 h 45"/>
                <a:gd name="T14" fmla="*/ 48 w 50"/>
                <a:gd name="T15" fmla="*/ 43 h 45"/>
                <a:gd name="T16" fmla="*/ 0 w 50"/>
                <a:gd name="T17" fmla="*/ 43 h 45"/>
                <a:gd name="T18" fmla="*/ 0 w 50"/>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5"/>
                <a:gd name="T32" fmla="*/ 50 w 50"/>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5">
                  <a:moveTo>
                    <a:pt x="0" y="0"/>
                  </a:moveTo>
                  <a:lnTo>
                    <a:pt x="50" y="0"/>
                  </a:lnTo>
                  <a:lnTo>
                    <a:pt x="50" y="45"/>
                  </a:lnTo>
                  <a:lnTo>
                    <a:pt x="0" y="45"/>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0" name="Freeform 1130"/>
            <p:cNvSpPr>
              <a:spLocks noEditPoints="1"/>
            </p:cNvSpPr>
            <p:nvPr/>
          </p:nvSpPr>
          <p:spPr bwMode="auto">
            <a:xfrm>
              <a:off x="1012" y="3484"/>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39 h 43"/>
                <a:gd name="T16" fmla="*/ 0 w 48"/>
                <a:gd name="T17" fmla="*/ 39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39"/>
                  </a:lnTo>
                  <a:lnTo>
                    <a:pt x="0" y="3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1" name="Freeform 1131"/>
            <p:cNvSpPr>
              <a:spLocks noEditPoints="1"/>
            </p:cNvSpPr>
            <p:nvPr/>
          </p:nvSpPr>
          <p:spPr bwMode="auto">
            <a:xfrm>
              <a:off x="1012" y="3484"/>
              <a:ext cx="45" cy="39"/>
            </a:xfrm>
            <a:custGeom>
              <a:avLst/>
              <a:gdLst>
                <a:gd name="T0" fmla="*/ 0 w 45"/>
                <a:gd name="T1" fmla="*/ 0 h 39"/>
                <a:gd name="T2" fmla="*/ 45 w 45"/>
                <a:gd name="T3" fmla="*/ 0 h 39"/>
                <a:gd name="T4" fmla="*/ 45 w 45"/>
                <a:gd name="T5" fmla="*/ 39 h 39"/>
                <a:gd name="T6" fmla="*/ 0 w 45"/>
                <a:gd name="T7" fmla="*/ 39 h 39"/>
                <a:gd name="T8" fmla="*/ 0 w 45"/>
                <a:gd name="T9" fmla="*/ 0 h 39"/>
                <a:gd name="T10" fmla="*/ 0 w 45"/>
                <a:gd name="T11" fmla="*/ 0 h 39"/>
                <a:gd name="T12" fmla="*/ 43 w 45"/>
                <a:gd name="T13" fmla="*/ 0 h 39"/>
                <a:gd name="T14" fmla="*/ 43 w 45"/>
                <a:gd name="T15" fmla="*/ 38 h 39"/>
                <a:gd name="T16" fmla="*/ 0 w 45"/>
                <a:gd name="T17" fmla="*/ 38 h 39"/>
                <a:gd name="T18" fmla="*/ 0 w 4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39"/>
                <a:gd name="T32" fmla="*/ 45 w 45"/>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39">
                  <a:moveTo>
                    <a:pt x="0" y="0"/>
                  </a:moveTo>
                  <a:lnTo>
                    <a:pt x="45" y="0"/>
                  </a:lnTo>
                  <a:lnTo>
                    <a:pt x="45" y="39"/>
                  </a:lnTo>
                  <a:lnTo>
                    <a:pt x="0" y="39"/>
                  </a:lnTo>
                  <a:lnTo>
                    <a:pt x="0" y="0"/>
                  </a:lnTo>
                  <a:close/>
                  <a:moveTo>
                    <a:pt x="0" y="0"/>
                  </a:moveTo>
                  <a:lnTo>
                    <a:pt x="43" y="0"/>
                  </a:lnTo>
                  <a:lnTo>
                    <a:pt x="43"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2" name="Freeform 1132"/>
            <p:cNvSpPr>
              <a:spLocks noEditPoints="1"/>
            </p:cNvSpPr>
            <p:nvPr/>
          </p:nvSpPr>
          <p:spPr bwMode="auto">
            <a:xfrm>
              <a:off x="1012" y="3484"/>
              <a:ext cx="43" cy="38"/>
            </a:xfrm>
            <a:custGeom>
              <a:avLst/>
              <a:gdLst>
                <a:gd name="T0" fmla="*/ 0 w 43"/>
                <a:gd name="T1" fmla="*/ 0 h 38"/>
                <a:gd name="T2" fmla="*/ 43 w 43"/>
                <a:gd name="T3" fmla="*/ 0 h 38"/>
                <a:gd name="T4" fmla="*/ 43 w 43"/>
                <a:gd name="T5" fmla="*/ 38 h 38"/>
                <a:gd name="T6" fmla="*/ 0 w 43"/>
                <a:gd name="T7" fmla="*/ 38 h 38"/>
                <a:gd name="T8" fmla="*/ 0 w 43"/>
                <a:gd name="T9" fmla="*/ 0 h 38"/>
                <a:gd name="T10" fmla="*/ 0 w 43"/>
                <a:gd name="T11" fmla="*/ 0 h 38"/>
                <a:gd name="T12" fmla="*/ 40 w 43"/>
                <a:gd name="T13" fmla="*/ 0 h 38"/>
                <a:gd name="T14" fmla="*/ 40 w 43"/>
                <a:gd name="T15" fmla="*/ 36 h 38"/>
                <a:gd name="T16" fmla="*/ 0 w 43"/>
                <a:gd name="T17" fmla="*/ 36 h 38"/>
                <a:gd name="T18" fmla="*/ 0 w 43"/>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8"/>
                <a:gd name="T32" fmla="*/ 43 w 43"/>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8">
                  <a:moveTo>
                    <a:pt x="0" y="0"/>
                  </a:moveTo>
                  <a:lnTo>
                    <a:pt x="43" y="0"/>
                  </a:lnTo>
                  <a:lnTo>
                    <a:pt x="43"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3" name="Freeform 1133"/>
            <p:cNvSpPr>
              <a:spLocks noEditPoints="1"/>
            </p:cNvSpPr>
            <p:nvPr/>
          </p:nvSpPr>
          <p:spPr bwMode="auto">
            <a:xfrm>
              <a:off x="1012" y="3484"/>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3 h 36"/>
                <a:gd name="T16" fmla="*/ 0 w 40"/>
                <a:gd name="T17" fmla="*/ 33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3"/>
                  </a:lnTo>
                  <a:lnTo>
                    <a:pt x="0" y="33"/>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4" name="Freeform 1134"/>
            <p:cNvSpPr>
              <a:spLocks noEditPoints="1"/>
            </p:cNvSpPr>
            <p:nvPr/>
          </p:nvSpPr>
          <p:spPr bwMode="auto">
            <a:xfrm>
              <a:off x="1012" y="3484"/>
              <a:ext cx="37" cy="33"/>
            </a:xfrm>
            <a:custGeom>
              <a:avLst/>
              <a:gdLst>
                <a:gd name="T0" fmla="*/ 0 w 37"/>
                <a:gd name="T1" fmla="*/ 0 h 33"/>
                <a:gd name="T2" fmla="*/ 37 w 37"/>
                <a:gd name="T3" fmla="*/ 0 h 33"/>
                <a:gd name="T4" fmla="*/ 37 w 37"/>
                <a:gd name="T5" fmla="*/ 33 h 33"/>
                <a:gd name="T6" fmla="*/ 0 w 37"/>
                <a:gd name="T7" fmla="*/ 33 h 33"/>
                <a:gd name="T8" fmla="*/ 0 w 37"/>
                <a:gd name="T9" fmla="*/ 0 h 33"/>
                <a:gd name="T10" fmla="*/ 0 w 37"/>
                <a:gd name="T11" fmla="*/ 0 h 33"/>
                <a:gd name="T12" fmla="*/ 35 w 37"/>
                <a:gd name="T13" fmla="*/ 0 h 33"/>
                <a:gd name="T14" fmla="*/ 35 w 37"/>
                <a:gd name="T15" fmla="*/ 31 h 33"/>
                <a:gd name="T16" fmla="*/ 0 w 37"/>
                <a:gd name="T17" fmla="*/ 31 h 33"/>
                <a:gd name="T18" fmla="*/ 0 w 3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3"/>
                <a:gd name="T32" fmla="*/ 37 w 37"/>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3">
                  <a:moveTo>
                    <a:pt x="0" y="0"/>
                  </a:moveTo>
                  <a:lnTo>
                    <a:pt x="37" y="0"/>
                  </a:lnTo>
                  <a:lnTo>
                    <a:pt x="37" y="33"/>
                  </a:lnTo>
                  <a:lnTo>
                    <a:pt x="0" y="33"/>
                  </a:lnTo>
                  <a:lnTo>
                    <a:pt x="0" y="0"/>
                  </a:lnTo>
                  <a:close/>
                  <a:moveTo>
                    <a:pt x="0" y="0"/>
                  </a:moveTo>
                  <a:lnTo>
                    <a:pt x="35" y="0"/>
                  </a:lnTo>
                  <a:lnTo>
                    <a:pt x="35"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5" name="Freeform 1135"/>
            <p:cNvSpPr>
              <a:spLocks noEditPoints="1"/>
            </p:cNvSpPr>
            <p:nvPr/>
          </p:nvSpPr>
          <p:spPr bwMode="auto">
            <a:xfrm>
              <a:off x="1012" y="3484"/>
              <a:ext cx="35" cy="31"/>
            </a:xfrm>
            <a:custGeom>
              <a:avLst/>
              <a:gdLst>
                <a:gd name="T0" fmla="*/ 0 w 35"/>
                <a:gd name="T1" fmla="*/ 0 h 31"/>
                <a:gd name="T2" fmla="*/ 35 w 35"/>
                <a:gd name="T3" fmla="*/ 0 h 31"/>
                <a:gd name="T4" fmla="*/ 35 w 35"/>
                <a:gd name="T5" fmla="*/ 31 h 31"/>
                <a:gd name="T6" fmla="*/ 0 w 35"/>
                <a:gd name="T7" fmla="*/ 31 h 31"/>
                <a:gd name="T8" fmla="*/ 0 w 35"/>
                <a:gd name="T9" fmla="*/ 0 h 31"/>
                <a:gd name="T10" fmla="*/ 0 w 35"/>
                <a:gd name="T11" fmla="*/ 0 h 31"/>
                <a:gd name="T12" fmla="*/ 32 w 35"/>
                <a:gd name="T13" fmla="*/ 0 h 31"/>
                <a:gd name="T14" fmla="*/ 32 w 35"/>
                <a:gd name="T15" fmla="*/ 27 h 31"/>
                <a:gd name="T16" fmla="*/ 0 w 35"/>
                <a:gd name="T17" fmla="*/ 27 h 31"/>
                <a:gd name="T18" fmla="*/ 0 w 35"/>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1"/>
                <a:gd name="T32" fmla="*/ 35 w 3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1">
                  <a:moveTo>
                    <a:pt x="0" y="0"/>
                  </a:moveTo>
                  <a:lnTo>
                    <a:pt x="35" y="0"/>
                  </a:lnTo>
                  <a:lnTo>
                    <a:pt x="35" y="31"/>
                  </a:lnTo>
                  <a:lnTo>
                    <a:pt x="0" y="31"/>
                  </a:lnTo>
                  <a:lnTo>
                    <a:pt x="0" y="0"/>
                  </a:lnTo>
                  <a:close/>
                  <a:moveTo>
                    <a:pt x="0" y="0"/>
                  </a:moveTo>
                  <a:lnTo>
                    <a:pt x="32" y="0"/>
                  </a:lnTo>
                  <a:lnTo>
                    <a:pt x="32" y="27"/>
                  </a:lnTo>
                  <a:lnTo>
                    <a:pt x="0" y="27"/>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6" name="Freeform 1136"/>
            <p:cNvSpPr>
              <a:spLocks noEditPoints="1"/>
            </p:cNvSpPr>
            <p:nvPr/>
          </p:nvSpPr>
          <p:spPr bwMode="auto">
            <a:xfrm>
              <a:off x="1012" y="3484"/>
              <a:ext cx="32" cy="27"/>
            </a:xfrm>
            <a:custGeom>
              <a:avLst/>
              <a:gdLst>
                <a:gd name="T0" fmla="*/ 0 w 32"/>
                <a:gd name="T1" fmla="*/ 0 h 27"/>
                <a:gd name="T2" fmla="*/ 32 w 32"/>
                <a:gd name="T3" fmla="*/ 0 h 27"/>
                <a:gd name="T4" fmla="*/ 32 w 32"/>
                <a:gd name="T5" fmla="*/ 27 h 27"/>
                <a:gd name="T6" fmla="*/ 0 w 32"/>
                <a:gd name="T7" fmla="*/ 27 h 27"/>
                <a:gd name="T8" fmla="*/ 0 w 32"/>
                <a:gd name="T9" fmla="*/ 0 h 27"/>
                <a:gd name="T10" fmla="*/ 0 w 32"/>
                <a:gd name="T11" fmla="*/ 0 h 27"/>
                <a:gd name="T12" fmla="*/ 29 w 32"/>
                <a:gd name="T13" fmla="*/ 0 h 27"/>
                <a:gd name="T14" fmla="*/ 29 w 32"/>
                <a:gd name="T15" fmla="*/ 26 h 27"/>
                <a:gd name="T16" fmla="*/ 0 w 32"/>
                <a:gd name="T17" fmla="*/ 26 h 27"/>
                <a:gd name="T18" fmla="*/ 0 w 3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7"/>
                <a:gd name="T32" fmla="*/ 32 w 3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7">
                  <a:moveTo>
                    <a:pt x="0" y="0"/>
                  </a:moveTo>
                  <a:lnTo>
                    <a:pt x="32" y="0"/>
                  </a:lnTo>
                  <a:lnTo>
                    <a:pt x="32" y="27"/>
                  </a:lnTo>
                  <a:lnTo>
                    <a:pt x="0" y="27"/>
                  </a:lnTo>
                  <a:lnTo>
                    <a:pt x="0" y="0"/>
                  </a:lnTo>
                  <a:close/>
                  <a:moveTo>
                    <a:pt x="0" y="0"/>
                  </a:moveTo>
                  <a:lnTo>
                    <a:pt x="29" y="0"/>
                  </a:lnTo>
                  <a:lnTo>
                    <a:pt x="29" y="26"/>
                  </a:lnTo>
                  <a:lnTo>
                    <a:pt x="0" y="26"/>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7" name="Freeform 1137"/>
            <p:cNvSpPr>
              <a:spLocks noEditPoints="1"/>
            </p:cNvSpPr>
            <p:nvPr/>
          </p:nvSpPr>
          <p:spPr bwMode="auto">
            <a:xfrm>
              <a:off x="1012" y="3484"/>
              <a:ext cx="29" cy="26"/>
            </a:xfrm>
            <a:custGeom>
              <a:avLst/>
              <a:gdLst>
                <a:gd name="T0" fmla="*/ 0 w 29"/>
                <a:gd name="T1" fmla="*/ 0 h 26"/>
                <a:gd name="T2" fmla="*/ 29 w 29"/>
                <a:gd name="T3" fmla="*/ 0 h 26"/>
                <a:gd name="T4" fmla="*/ 29 w 29"/>
                <a:gd name="T5" fmla="*/ 26 h 26"/>
                <a:gd name="T6" fmla="*/ 0 w 29"/>
                <a:gd name="T7" fmla="*/ 26 h 26"/>
                <a:gd name="T8" fmla="*/ 0 w 29"/>
                <a:gd name="T9" fmla="*/ 0 h 26"/>
                <a:gd name="T10" fmla="*/ 0 w 29"/>
                <a:gd name="T11" fmla="*/ 0 h 26"/>
                <a:gd name="T12" fmla="*/ 27 w 29"/>
                <a:gd name="T13" fmla="*/ 0 h 26"/>
                <a:gd name="T14" fmla="*/ 27 w 29"/>
                <a:gd name="T15" fmla="*/ 24 h 26"/>
                <a:gd name="T16" fmla="*/ 0 w 29"/>
                <a:gd name="T17" fmla="*/ 24 h 26"/>
                <a:gd name="T18" fmla="*/ 0 w 29"/>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6"/>
                <a:gd name="T32" fmla="*/ 29 w 2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6">
                  <a:moveTo>
                    <a:pt x="0" y="0"/>
                  </a:moveTo>
                  <a:lnTo>
                    <a:pt x="29" y="0"/>
                  </a:lnTo>
                  <a:lnTo>
                    <a:pt x="29" y="26"/>
                  </a:lnTo>
                  <a:lnTo>
                    <a:pt x="0" y="26"/>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8" name="Freeform 1138"/>
            <p:cNvSpPr>
              <a:spLocks noEditPoints="1"/>
            </p:cNvSpPr>
            <p:nvPr/>
          </p:nvSpPr>
          <p:spPr bwMode="auto">
            <a:xfrm>
              <a:off x="1012" y="3484"/>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0 h 24"/>
                <a:gd name="T16" fmla="*/ 0 w 27"/>
                <a:gd name="T17" fmla="*/ 20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59" name="Freeform 1139"/>
            <p:cNvSpPr>
              <a:spLocks noEditPoints="1"/>
            </p:cNvSpPr>
            <p:nvPr/>
          </p:nvSpPr>
          <p:spPr bwMode="auto">
            <a:xfrm>
              <a:off x="1012" y="3484"/>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0" name="Freeform 1140"/>
            <p:cNvSpPr>
              <a:spLocks noEditPoints="1"/>
            </p:cNvSpPr>
            <p:nvPr/>
          </p:nvSpPr>
          <p:spPr bwMode="auto">
            <a:xfrm>
              <a:off x="1012" y="3484"/>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9 w 21"/>
                <a:gd name="T13" fmla="*/ 0 h 19"/>
                <a:gd name="T14" fmla="*/ 19 w 21"/>
                <a:gd name="T15" fmla="*/ 15 h 19"/>
                <a:gd name="T16" fmla="*/ 0 w 21"/>
                <a:gd name="T17" fmla="*/ 15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9" y="0"/>
                  </a:lnTo>
                  <a:lnTo>
                    <a:pt x="19" y="15"/>
                  </a:lnTo>
                  <a:lnTo>
                    <a:pt x="0" y="15"/>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1" name="Freeform 1141"/>
            <p:cNvSpPr>
              <a:spLocks noEditPoints="1"/>
            </p:cNvSpPr>
            <p:nvPr/>
          </p:nvSpPr>
          <p:spPr bwMode="auto">
            <a:xfrm>
              <a:off x="1012" y="3484"/>
              <a:ext cx="19" cy="15"/>
            </a:xfrm>
            <a:custGeom>
              <a:avLst/>
              <a:gdLst>
                <a:gd name="T0" fmla="*/ 0 w 19"/>
                <a:gd name="T1" fmla="*/ 0 h 15"/>
                <a:gd name="T2" fmla="*/ 19 w 19"/>
                <a:gd name="T3" fmla="*/ 0 h 15"/>
                <a:gd name="T4" fmla="*/ 19 w 19"/>
                <a:gd name="T5" fmla="*/ 15 h 15"/>
                <a:gd name="T6" fmla="*/ 0 w 19"/>
                <a:gd name="T7" fmla="*/ 15 h 15"/>
                <a:gd name="T8" fmla="*/ 0 w 19"/>
                <a:gd name="T9" fmla="*/ 0 h 15"/>
                <a:gd name="T10" fmla="*/ 0 w 19"/>
                <a:gd name="T11" fmla="*/ 0 h 15"/>
                <a:gd name="T12" fmla="*/ 16 w 19"/>
                <a:gd name="T13" fmla="*/ 0 h 15"/>
                <a:gd name="T14" fmla="*/ 16 w 19"/>
                <a:gd name="T15" fmla="*/ 14 h 15"/>
                <a:gd name="T16" fmla="*/ 0 w 19"/>
                <a:gd name="T17" fmla="*/ 14 h 15"/>
                <a:gd name="T18" fmla="*/ 0 w 19"/>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5"/>
                <a:gd name="T32" fmla="*/ 19 w 19"/>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5">
                  <a:moveTo>
                    <a:pt x="0" y="0"/>
                  </a:moveTo>
                  <a:lnTo>
                    <a:pt x="19" y="0"/>
                  </a:lnTo>
                  <a:lnTo>
                    <a:pt x="19" y="15"/>
                  </a:lnTo>
                  <a:lnTo>
                    <a:pt x="0" y="15"/>
                  </a:lnTo>
                  <a:lnTo>
                    <a:pt x="0" y="0"/>
                  </a:lnTo>
                  <a:close/>
                  <a:moveTo>
                    <a:pt x="0" y="0"/>
                  </a:moveTo>
                  <a:lnTo>
                    <a:pt x="16" y="0"/>
                  </a:lnTo>
                  <a:lnTo>
                    <a:pt x="16" y="14"/>
                  </a:lnTo>
                  <a:lnTo>
                    <a:pt x="0" y="1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2" name="Freeform 1142"/>
            <p:cNvSpPr>
              <a:spLocks noEditPoints="1"/>
            </p:cNvSpPr>
            <p:nvPr/>
          </p:nvSpPr>
          <p:spPr bwMode="auto">
            <a:xfrm>
              <a:off x="1012" y="3484"/>
              <a:ext cx="16" cy="14"/>
            </a:xfrm>
            <a:custGeom>
              <a:avLst/>
              <a:gdLst>
                <a:gd name="T0" fmla="*/ 0 w 16"/>
                <a:gd name="T1" fmla="*/ 0 h 14"/>
                <a:gd name="T2" fmla="*/ 16 w 16"/>
                <a:gd name="T3" fmla="*/ 0 h 14"/>
                <a:gd name="T4" fmla="*/ 16 w 16"/>
                <a:gd name="T5" fmla="*/ 14 h 14"/>
                <a:gd name="T6" fmla="*/ 0 w 16"/>
                <a:gd name="T7" fmla="*/ 14 h 14"/>
                <a:gd name="T8" fmla="*/ 0 w 16"/>
                <a:gd name="T9" fmla="*/ 0 h 14"/>
                <a:gd name="T10" fmla="*/ 0 w 16"/>
                <a:gd name="T11" fmla="*/ 0 h 14"/>
                <a:gd name="T12" fmla="*/ 13 w 16"/>
                <a:gd name="T13" fmla="*/ 0 h 14"/>
                <a:gd name="T14" fmla="*/ 13 w 16"/>
                <a:gd name="T15" fmla="*/ 12 h 14"/>
                <a:gd name="T16" fmla="*/ 0 w 16"/>
                <a:gd name="T17" fmla="*/ 12 h 14"/>
                <a:gd name="T18" fmla="*/ 0 w 16"/>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4"/>
                <a:gd name="T32" fmla="*/ 16 w 1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4">
                  <a:moveTo>
                    <a:pt x="0" y="0"/>
                  </a:moveTo>
                  <a:lnTo>
                    <a:pt x="16" y="0"/>
                  </a:lnTo>
                  <a:lnTo>
                    <a:pt x="16" y="14"/>
                  </a:lnTo>
                  <a:lnTo>
                    <a:pt x="0" y="14"/>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3" name="Freeform 1143"/>
            <p:cNvSpPr>
              <a:spLocks noEditPoints="1"/>
            </p:cNvSpPr>
            <p:nvPr/>
          </p:nvSpPr>
          <p:spPr bwMode="auto">
            <a:xfrm>
              <a:off x="1012" y="3484"/>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4" name="Freeform 1144"/>
            <p:cNvSpPr>
              <a:spLocks noEditPoints="1"/>
            </p:cNvSpPr>
            <p:nvPr/>
          </p:nvSpPr>
          <p:spPr bwMode="auto">
            <a:xfrm>
              <a:off x="1012" y="3484"/>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8 w 11"/>
                <a:gd name="T13" fmla="*/ 0 h 8"/>
                <a:gd name="T14" fmla="*/ 8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8"/>
                <a:gd name="T32" fmla="*/ 11 w 11"/>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8">
                  <a:moveTo>
                    <a:pt x="0" y="0"/>
                  </a:moveTo>
                  <a:lnTo>
                    <a:pt x="11" y="0"/>
                  </a:lnTo>
                  <a:lnTo>
                    <a:pt x="11"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5" name="Freeform 1145"/>
            <p:cNvSpPr>
              <a:spLocks noEditPoints="1"/>
            </p:cNvSpPr>
            <p:nvPr/>
          </p:nvSpPr>
          <p:spPr bwMode="auto">
            <a:xfrm>
              <a:off x="1012" y="3484"/>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3 h 7"/>
                <a:gd name="T16" fmla="*/ 0 w 8"/>
                <a:gd name="T17" fmla="*/ 3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3"/>
                  </a:lnTo>
                  <a:lnTo>
                    <a:pt x="0" y="3"/>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6" name="Freeform 1146"/>
            <p:cNvSpPr>
              <a:spLocks noEditPoints="1"/>
            </p:cNvSpPr>
            <p:nvPr/>
          </p:nvSpPr>
          <p:spPr bwMode="auto">
            <a:xfrm>
              <a:off x="1012" y="3484"/>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0" y="0"/>
                  </a:moveTo>
                  <a:lnTo>
                    <a:pt x="5" y="0"/>
                  </a:lnTo>
                  <a:lnTo>
                    <a:pt x="5" y="3"/>
                  </a:lnTo>
                  <a:lnTo>
                    <a:pt x="0" y="3"/>
                  </a:lnTo>
                  <a:lnTo>
                    <a:pt x="0" y="0"/>
                  </a:lnTo>
                  <a:close/>
                  <a:moveTo>
                    <a:pt x="0" y="0"/>
                  </a:moveTo>
                  <a:lnTo>
                    <a:pt x="3" y="0"/>
                  </a:lnTo>
                  <a:lnTo>
                    <a:pt x="3"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7" name="Freeform 1147"/>
            <p:cNvSpPr>
              <a:spLocks noEditPoints="1"/>
            </p:cNvSpPr>
            <p:nvPr/>
          </p:nvSpPr>
          <p:spPr bwMode="auto">
            <a:xfrm>
              <a:off x="1012" y="3484"/>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0 w 3"/>
                <a:gd name="T11" fmla="*/ 0 h 2"/>
                <a:gd name="T12" fmla="*/ 0 w 3"/>
                <a:gd name="T13" fmla="*/ 0 h 2"/>
                <a:gd name="T14" fmla="*/ 0 w 3"/>
                <a:gd name="T15" fmla="*/ 0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3" y="0"/>
                  </a:lnTo>
                  <a:lnTo>
                    <a:pt x="3"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8" name="Freeform 1148"/>
            <p:cNvSpPr>
              <a:spLocks noEditPoints="1"/>
            </p:cNvSpPr>
            <p:nvPr/>
          </p:nvSpPr>
          <p:spPr bwMode="auto">
            <a:xfrm>
              <a:off x="1008" y="3477"/>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69" name="Freeform 1149"/>
            <p:cNvSpPr>
              <a:spLocks noEditPoints="1"/>
            </p:cNvSpPr>
            <p:nvPr/>
          </p:nvSpPr>
          <p:spPr bwMode="auto">
            <a:xfrm>
              <a:off x="1011" y="3480"/>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2 w 73"/>
                <a:gd name="T11" fmla="*/ 2 h 71"/>
                <a:gd name="T12" fmla="*/ 73 w 73"/>
                <a:gd name="T13" fmla="*/ 2 h 71"/>
                <a:gd name="T14" fmla="*/ 73 w 73"/>
                <a:gd name="T15" fmla="*/ 71 h 71"/>
                <a:gd name="T16" fmla="*/ 2 w 73"/>
                <a:gd name="T17" fmla="*/ 71 h 71"/>
                <a:gd name="T18" fmla="*/ 2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2" y="2"/>
                  </a:moveTo>
                  <a:lnTo>
                    <a:pt x="73" y="2"/>
                  </a:lnTo>
                  <a:lnTo>
                    <a:pt x="73" y="71"/>
                  </a:lnTo>
                  <a:lnTo>
                    <a:pt x="2" y="71"/>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0" name="Freeform 1150"/>
            <p:cNvSpPr>
              <a:spLocks noEditPoints="1"/>
            </p:cNvSpPr>
            <p:nvPr/>
          </p:nvSpPr>
          <p:spPr bwMode="auto">
            <a:xfrm>
              <a:off x="1013" y="3482"/>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3 w 71"/>
                <a:gd name="T11" fmla="*/ 4 h 69"/>
                <a:gd name="T12" fmla="*/ 71 w 71"/>
                <a:gd name="T13" fmla="*/ 4 h 69"/>
                <a:gd name="T14" fmla="*/ 71 w 71"/>
                <a:gd name="T15" fmla="*/ 69 h 69"/>
                <a:gd name="T16" fmla="*/ 3 w 71"/>
                <a:gd name="T17" fmla="*/ 69 h 69"/>
                <a:gd name="T18" fmla="*/ 3 w 71"/>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3" y="4"/>
                  </a:moveTo>
                  <a:lnTo>
                    <a:pt x="71" y="4"/>
                  </a:lnTo>
                  <a:lnTo>
                    <a:pt x="71"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1" name="Freeform 1151"/>
            <p:cNvSpPr>
              <a:spLocks noEditPoints="1"/>
            </p:cNvSpPr>
            <p:nvPr/>
          </p:nvSpPr>
          <p:spPr bwMode="auto">
            <a:xfrm>
              <a:off x="1016" y="3486"/>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2" name="Freeform 1152"/>
            <p:cNvSpPr>
              <a:spLocks noEditPoints="1"/>
            </p:cNvSpPr>
            <p:nvPr/>
          </p:nvSpPr>
          <p:spPr bwMode="auto">
            <a:xfrm>
              <a:off x="1019" y="3487"/>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2 w 65"/>
                <a:gd name="T11" fmla="*/ 4 h 64"/>
                <a:gd name="T12" fmla="*/ 65 w 65"/>
                <a:gd name="T13" fmla="*/ 4 h 64"/>
                <a:gd name="T14" fmla="*/ 65 w 65"/>
                <a:gd name="T15" fmla="*/ 64 h 64"/>
                <a:gd name="T16" fmla="*/ 2 w 65"/>
                <a:gd name="T17" fmla="*/ 64 h 64"/>
                <a:gd name="T18" fmla="*/ 2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2" y="4"/>
                  </a:moveTo>
                  <a:lnTo>
                    <a:pt x="65" y="4"/>
                  </a:lnTo>
                  <a:lnTo>
                    <a:pt x="65" y="64"/>
                  </a:lnTo>
                  <a:lnTo>
                    <a:pt x="2" y="64"/>
                  </a:lnTo>
                  <a:lnTo>
                    <a:pt x="2"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3" name="Freeform 1153"/>
            <p:cNvSpPr>
              <a:spLocks noEditPoints="1"/>
            </p:cNvSpPr>
            <p:nvPr/>
          </p:nvSpPr>
          <p:spPr bwMode="auto">
            <a:xfrm>
              <a:off x="1021" y="3491"/>
              <a:ext cx="63" cy="60"/>
            </a:xfrm>
            <a:custGeom>
              <a:avLst/>
              <a:gdLst>
                <a:gd name="T0" fmla="*/ 0 w 63"/>
                <a:gd name="T1" fmla="*/ 0 h 60"/>
                <a:gd name="T2" fmla="*/ 63 w 63"/>
                <a:gd name="T3" fmla="*/ 0 h 60"/>
                <a:gd name="T4" fmla="*/ 63 w 63"/>
                <a:gd name="T5" fmla="*/ 60 h 60"/>
                <a:gd name="T6" fmla="*/ 0 w 63"/>
                <a:gd name="T7" fmla="*/ 60 h 60"/>
                <a:gd name="T8" fmla="*/ 0 w 63"/>
                <a:gd name="T9" fmla="*/ 0 h 60"/>
                <a:gd name="T10" fmla="*/ 2 w 63"/>
                <a:gd name="T11" fmla="*/ 1 h 60"/>
                <a:gd name="T12" fmla="*/ 63 w 63"/>
                <a:gd name="T13" fmla="*/ 1 h 60"/>
                <a:gd name="T14" fmla="*/ 63 w 63"/>
                <a:gd name="T15" fmla="*/ 60 h 60"/>
                <a:gd name="T16" fmla="*/ 2 w 63"/>
                <a:gd name="T17" fmla="*/ 60 h 60"/>
                <a:gd name="T18" fmla="*/ 2 w 63"/>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0"/>
                <a:gd name="T32" fmla="*/ 63 w 6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0">
                  <a:moveTo>
                    <a:pt x="0" y="0"/>
                  </a:moveTo>
                  <a:lnTo>
                    <a:pt x="63" y="0"/>
                  </a:lnTo>
                  <a:lnTo>
                    <a:pt x="63" y="60"/>
                  </a:lnTo>
                  <a:lnTo>
                    <a:pt x="0" y="60"/>
                  </a:lnTo>
                  <a:lnTo>
                    <a:pt x="0" y="0"/>
                  </a:lnTo>
                  <a:close/>
                  <a:moveTo>
                    <a:pt x="2" y="1"/>
                  </a:moveTo>
                  <a:lnTo>
                    <a:pt x="63" y="1"/>
                  </a:lnTo>
                  <a:lnTo>
                    <a:pt x="63" y="60"/>
                  </a:lnTo>
                  <a:lnTo>
                    <a:pt x="2" y="60"/>
                  </a:lnTo>
                  <a:lnTo>
                    <a:pt x="2"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4" name="Freeform 1154"/>
            <p:cNvSpPr>
              <a:spLocks noEditPoints="1"/>
            </p:cNvSpPr>
            <p:nvPr/>
          </p:nvSpPr>
          <p:spPr bwMode="auto">
            <a:xfrm>
              <a:off x="1023" y="3492"/>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2 w 61"/>
                <a:gd name="T11" fmla="*/ 4 h 59"/>
                <a:gd name="T12" fmla="*/ 61 w 61"/>
                <a:gd name="T13" fmla="*/ 4 h 59"/>
                <a:gd name="T14" fmla="*/ 61 w 61"/>
                <a:gd name="T15" fmla="*/ 59 h 59"/>
                <a:gd name="T16" fmla="*/ 2 w 61"/>
                <a:gd name="T17" fmla="*/ 59 h 59"/>
                <a:gd name="T18" fmla="*/ 2 w 61"/>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2" y="4"/>
                  </a:moveTo>
                  <a:lnTo>
                    <a:pt x="61" y="4"/>
                  </a:lnTo>
                  <a:lnTo>
                    <a:pt x="61"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5" name="Freeform 1155"/>
            <p:cNvSpPr>
              <a:spLocks noEditPoints="1"/>
            </p:cNvSpPr>
            <p:nvPr/>
          </p:nvSpPr>
          <p:spPr bwMode="auto">
            <a:xfrm>
              <a:off x="1025" y="3496"/>
              <a:ext cx="59" cy="55"/>
            </a:xfrm>
            <a:custGeom>
              <a:avLst/>
              <a:gdLst>
                <a:gd name="T0" fmla="*/ 0 w 59"/>
                <a:gd name="T1" fmla="*/ 0 h 55"/>
                <a:gd name="T2" fmla="*/ 59 w 59"/>
                <a:gd name="T3" fmla="*/ 0 h 55"/>
                <a:gd name="T4" fmla="*/ 59 w 59"/>
                <a:gd name="T5" fmla="*/ 55 h 55"/>
                <a:gd name="T6" fmla="*/ 0 w 59"/>
                <a:gd name="T7" fmla="*/ 55 h 55"/>
                <a:gd name="T8" fmla="*/ 0 w 59"/>
                <a:gd name="T9" fmla="*/ 0 h 55"/>
                <a:gd name="T10" fmla="*/ 3 w 59"/>
                <a:gd name="T11" fmla="*/ 2 h 55"/>
                <a:gd name="T12" fmla="*/ 59 w 59"/>
                <a:gd name="T13" fmla="*/ 2 h 55"/>
                <a:gd name="T14" fmla="*/ 59 w 59"/>
                <a:gd name="T15" fmla="*/ 55 h 55"/>
                <a:gd name="T16" fmla="*/ 3 w 59"/>
                <a:gd name="T17" fmla="*/ 55 h 55"/>
                <a:gd name="T18" fmla="*/ 3 w 59"/>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5"/>
                <a:gd name="T32" fmla="*/ 59 w 59"/>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5">
                  <a:moveTo>
                    <a:pt x="0" y="0"/>
                  </a:moveTo>
                  <a:lnTo>
                    <a:pt x="59" y="0"/>
                  </a:lnTo>
                  <a:lnTo>
                    <a:pt x="59" y="55"/>
                  </a:lnTo>
                  <a:lnTo>
                    <a:pt x="0" y="55"/>
                  </a:lnTo>
                  <a:lnTo>
                    <a:pt x="0" y="0"/>
                  </a:lnTo>
                  <a:close/>
                  <a:moveTo>
                    <a:pt x="3" y="2"/>
                  </a:moveTo>
                  <a:lnTo>
                    <a:pt x="59" y="2"/>
                  </a:lnTo>
                  <a:lnTo>
                    <a:pt x="59" y="55"/>
                  </a:lnTo>
                  <a:lnTo>
                    <a:pt x="3" y="55"/>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6" name="Freeform 1156"/>
            <p:cNvSpPr>
              <a:spLocks noEditPoints="1"/>
            </p:cNvSpPr>
            <p:nvPr/>
          </p:nvSpPr>
          <p:spPr bwMode="auto">
            <a:xfrm>
              <a:off x="1028" y="3498"/>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7" name="Freeform 1157"/>
            <p:cNvSpPr>
              <a:spLocks noEditPoints="1"/>
            </p:cNvSpPr>
            <p:nvPr/>
          </p:nvSpPr>
          <p:spPr bwMode="auto">
            <a:xfrm>
              <a:off x="1031" y="3499"/>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2 w 53"/>
                <a:gd name="T11" fmla="*/ 4 h 52"/>
                <a:gd name="T12" fmla="*/ 53 w 53"/>
                <a:gd name="T13" fmla="*/ 4 h 52"/>
                <a:gd name="T14" fmla="*/ 53 w 53"/>
                <a:gd name="T15" fmla="*/ 52 h 52"/>
                <a:gd name="T16" fmla="*/ 2 w 53"/>
                <a:gd name="T17" fmla="*/ 52 h 52"/>
                <a:gd name="T18" fmla="*/ 2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2" y="4"/>
                  </a:moveTo>
                  <a:lnTo>
                    <a:pt x="53" y="4"/>
                  </a:lnTo>
                  <a:lnTo>
                    <a:pt x="53"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8" name="Freeform 1158"/>
            <p:cNvSpPr>
              <a:spLocks noEditPoints="1"/>
            </p:cNvSpPr>
            <p:nvPr/>
          </p:nvSpPr>
          <p:spPr bwMode="auto">
            <a:xfrm>
              <a:off x="1033" y="3503"/>
              <a:ext cx="51" cy="48"/>
            </a:xfrm>
            <a:custGeom>
              <a:avLst/>
              <a:gdLst>
                <a:gd name="T0" fmla="*/ 0 w 51"/>
                <a:gd name="T1" fmla="*/ 0 h 48"/>
                <a:gd name="T2" fmla="*/ 51 w 51"/>
                <a:gd name="T3" fmla="*/ 0 h 48"/>
                <a:gd name="T4" fmla="*/ 51 w 51"/>
                <a:gd name="T5" fmla="*/ 48 h 48"/>
                <a:gd name="T6" fmla="*/ 0 w 51"/>
                <a:gd name="T7" fmla="*/ 48 h 48"/>
                <a:gd name="T8" fmla="*/ 0 w 51"/>
                <a:gd name="T9" fmla="*/ 0 h 48"/>
                <a:gd name="T10" fmla="*/ 3 w 51"/>
                <a:gd name="T11" fmla="*/ 1 h 48"/>
                <a:gd name="T12" fmla="*/ 51 w 51"/>
                <a:gd name="T13" fmla="*/ 1 h 48"/>
                <a:gd name="T14" fmla="*/ 51 w 51"/>
                <a:gd name="T15" fmla="*/ 48 h 48"/>
                <a:gd name="T16" fmla="*/ 3 w 51"/>
                <a:gd name="T17" fmla="*/ 48 h 48"/>
                <a:gd name="T18" fmla="*/ 3 w 51"/>
                <a:gd name="T19" fmla="*/ 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8"/>
                <a:gd name="T32" fmla="*/ 51 w 51"/>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8">
                  <a:moveTo>
                    <a:pt x="0" y="0"/>
                  </a:moveTo>
                  <a:lnTo>
                    <a:pt x="51" y="0"/>
                  </a:lnTo>
                  <a:lnTo>
                    <a:pt x="51" y="48"/>
                  </a:lnTo>
                  <a:lnTo>
                    <a:pt x="0" y="48"/>
                  </a:lnTo>
                  <a:lnTo>
                    <a:pt x="0" y="0"/>
                  </a:lnTo>
                  <a:close/>
                  <a:moveTo>
                    <a:pt x="3" y="1"/>
                  </a:moveTo>
                  <a:lnTo>
                    <a:pt x="51" y="1"/>
                  </a:lnTo>
                  <a:lnTo>
                    <a:pt x="51" y="48"/>
                  </a:lnTo>
                  <a:lnTo>
                    <a:pt x="3" y="48"/>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79" name="Freeform 1159"/>
            <p:cNvSpPr>
              <a:spLocks noEditPoints="1"/>
            </p:cNvSpPr>
            <p:nvPr/>
          </p:nvSpPr>
          <p:spPr bwMode="auto">
            <a:xfrm>
              <a:off x="1036" y="3504"/>
              <a:ext cx="48" cy="4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3 w 48"/>
                <a:gd name="T11" fmla="*/ 4 h 47"/>
                <a:gd name="T12" fmla="*/ 48 w 48"/>
                <a:gd name="T13" fmla="*/ 4 h 47"/>
                <a:gd name="T14" fmla="*/ 48 w 48"/>
                <a:gd name="T15" fmla="*/ 47 h 47"/>
                <a:gd name="T16" fmla="*/ 3 w 48"/>
                <a:gd name="T17" fmla="*/ 47 h 47"/>
                <a:gd name="T18" fmla="*/ 3 w 48"/>
                <a:gd name="T19" fmla="*/ 4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7"/>
                <a:gd name="T32" fmla="*/ 48 w 48"/>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7">
                  <a:moveTo>
                    <a:pt x="0" y="0"/>
                  </a:moveTo>
                  <a:lnTo>
                    <a:pt x="48" y="0"/>
                  </a:lnTo>
                  <a:lnTo>
                    <a:pt x="48" y="47"/>
                  </a:lnTo>
                  <a:lnTo>
                    <a:pt x="0" y="47"/>
                  </a:lnTo>
                  <a:lnTo>
                    <a:pt x="0" y="0"/>
                  </a:lnTo>
                  <a:close/>
                  <a:moveTo>
                    <a:pt x="3" y="4"/>
                  </a:moveTo>
                  <a:lnTo>
                    <a:pt x="48" y="4"/>
                  </a:lnTo>
                  <a:lnTo>
                    <a:pt x="48" y="47"/>
                  </a:lnTo>
                  <a:lnTo>
                    <a:pt x="3" y="47"/>
                  </a:lnTo>
                  <a:lnTo>
                    <a:pt x="3" y="4"/>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0" name="Freeform 1160"/>
            <p:cNvSpPr>
              <a:spLocks noEditPoints="1"/>
            </p:cNvSpPr>
            <p:nvPr/>
          </p:nvSpPr>
          <p:spPr bwMode="auto">
            <a:xfrm>
              <a:off x="1039" y="3508"/>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2 w 45"/>
                <a:gd name="T11" fmla="*/ 2 h 43"/>
                <a:gd name="T12" fmla="*/ 45 w 45"/>
                <a:gd name="T13" fmla="*/ 2 h 43"/>
                <a:gd name="T14" fmla="*/ 45 w 45"/>
                <a:gd name="T15" fmla="*/ 43 h 43"/>
                <a:gd name="T16" fmla="*/ 2 w 45"/>
                <a:gd name="T17" fmla="*/ 43 h 43"/>
                <a:gd name="T18" fmla="*/ 2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2" y="2"/>
                  </a:moveTo>
                  <a:lnTo>
                    <a:pt x="45" y="2"/>
                  </a:lnTo>
                  <a:lnTo>
                    <a:pt x="45"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1" name="Freeform 1161"/>
            <p:cNvSpPr>
              <a:spLocks noEditPoints="1"/>
            </p:cNvSpPr>
            <p:nvPr/>
          </p:nvSpPr>
          <p:spPr bwMode="auto">
            <a:xfrm>
              <a:off x="1041" y="3510"/>
              <a:ext cx="43" cy="41"/>
            </a:xfrm>
            <a:custGeom>
              <a:avLst/>
              <a:gdLst>
                <a:gd name="T0" fmla="*/ 0 w 43"/>
                <a:gd name="T1" fmla="*/ 0 h 41"/>
                <a:gd name="T2" fmla="*/ 43 w 43"/>
                <a:gd name="T3" fmla="*/ 0 h 41"/>
                <a:gd name="T4" fmla="*/ 43 w 43"/>
                <a:gd name="T5" fmla="*/ 41 h 41"/>
                <a:gd name="T6" fmla="*/ 0 w 43"/>
                <a:gd name="T7" fmla="*/ 41 h 41"/>
                <a:gd name="T8" fmla="*/ 0 w 43"/>
                <a:gd name="T9" fmla="*/ 0 h 41"/>
                <a:gd name="T10" fmla="*/ 3 w 43"/>
                <a:gd name="T11" fmla="*/ 3 h 41"/>
                <a:gd name="T12" fmla="*/ 43 w 43"/>
                <a:gd name="T13" fmla="*/ 3 h 41"/>
                <a:gd name="T14" fmla="*/ 43 w 43"/>
                <a:gd name="T15" fmla="*/ 41 h 41"/>
                <a:gd name="T16" fmla="*/ 3 w 43"/>
                <a:gd name="T17" fmla="*/ 41 h 41"/>
                <a:gd name="T18" fmla="*/ 3 w 43"/>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1"/>
                <a:gd name="T32" fmla="*/ 43 w 43"/>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1">
                  <a:moveTo>
                    <a:pt x="0" y="0"/>
                  </a:moveTo>
                  <a:lnTo>
                    <a:pt x="43" y="0"/>
                  </a:lnTo>
                  <a:lnTo>
                    <a:pt x="43" y="41"/>
                  </a:lnTo>
                  <a:lnTo>
                    <a:pt x="0" y="41"/>
                  </a:lnTo>
                  <a:lnTo>
                    <a:pt x="0" y="0"/>
                  </a:lnTo>
                  <a:close/>
                  <a:moveTo>
                    <a:pt x="3" y="3"/>
                  </a:moveTo>
                  <a:lnTo>
                    <a:pt x="43" y="3"/>
                  </a:lnTo>
                  <a:lnTo>
                    <a:pt x="43"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2" name="Freeform 1162"/>
            <p:cNvSpPr>
              <a:spLocks noEditPoints="1"/>
            </p:cNvSpPr>
            <p:nvPr/>
          </p:nvSpPr>
          <p:spPr bwMode="auto">
            <a:xfrm>
              <a:off x="1044" y="3513"/>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3" name="Freeform 1163"/>
            <p:cNvSpPr>
              <a:spLocks noEditPoints="1"/>
            </p:cNvSpPr>
            <p:nvPr/>
          </p:nvSpPr>
          <p:spPr bwMode="auto">
            <a:xfrm>
              <a:off x="1047" y="3515"/>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2 w 37"/>
                <a:gd name="T11" fmla="*/ 3 h 36"/>
                <a:gd name="T12" fmla="*/ 37 w 37"/>
                <a:gd name="T13" fmla="*/ 3 h 36"/>
                <a:gd name="T14" fmla="*/ 37 w 37"/>
                <a:gd name="T15" fmla="*/ 36 h 36"/>
                <a:gd name="T16" fmla="*/ 2 w 37"/>
                <a:gd name="T17" fmla="*/ 36 h 36"/>
                <a:gd name="T18" fmla="*/ 2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2" y="3"/>
                  </a:moveTo>
                  <a:lnTo>
                    <a:pt x="37" y="3"/>
                  </a:lnTo>
                  <a:lnTo>
                    <a:pt x="37" y="36"/>
                  </a:lnTo>
                  <a:lnTo>
                    <a:pt x="2" y="36"/>
                  </a:lnTo>
                  <a:lnTo>
                    <a:pt x="2"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4" name="Freeform 1164"/>
            <p:cNvSpPr>
              <a:spLocks noEditPoints="1"/>
            </p:cNvSpPr>
            <p:nvPr/>
          </p:nvSpPr>
          <p:spPr bwMode="auto">
            <a:xfrm>
              <a:off x="1049" y="3518"/>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3 w 35"/>
                <a:gd name="T11" fmla="*/ 2 h 33"/>
                <a:gd name="T12" fmla="*/ 35 w 35"/>
                <a:gd name="T13" fmla="*/ 2 h 33"/>
                <a:gd name="T14" fmla="*/ 35 w 35"/>
                <a:gd name="T15" fmla="*/ 33 h 33"/>
                <a:gd name="T16" fmla="*/ 3 w 35"/>
                <a:gd name="T17" fmla="*/ 33 h 33"/>
                <a:gd name="T18" fmla="*/ 3 w 35"/>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3" y="2"/>
                  </a:moveTo>
                  <a:lnTo>
                    <a:pt x="35" y="2"/>
                  </a:lnTo>
                  <a:lnTo>
                    <a:pt x="35"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5" name="Freeform 1165"/>
            <p:cNvSpPr>
              <a:spLocks noEditPoints="1"/>
            </p:cNvSpPr>
            <p:nvPr/>
          </p:nvSpPr>
          <p:spPr bwMode="auto">
            <a:xfrm>
              <a:off x="1052" y="3520"/>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3 h 31"/>
                <a:gd name="T12" fmla="*/ 32 w 32"/>
                <a:gd name="T13" fmla="*/ 3 h 31"/>
                <a:gd name="T14" fmla="*/ 32 w 32"/>
                <a:gd name="T15" fmla="*/ 31 h 31"/>
                <a:gd name="T16" fmla="*/ 3 w 32"/>
                <a:gd name="T17" fmla="*/ 31 h 31"/>
                <a:gd name="T18" fmla="*/ 3 w 3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3"/>
                  </a:moveTo>
                  <a:lnTo>
                    <a:pt x="32" y="3"/>
                  </a:lnTo>
                  <a:lnTo>
                    <a:pt x="32" y="31"/>
                  </a:lnTo>
                  <a:lnTo>
                    <a:pt x="3" y="31"/>
                  </a:lnTo>
                  <a:lnTo>
                    <a:pt x="3"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6" name="Freeform 1166"/>
            <p:cNvSpPr>
              <a:spLocks noEditPoints="1"/>
            </p:cNvSpPr>
            <p:nvPr/>
          </p:nvSpPr>
          <p:spPr bwMode="auto">
            <a:xfrm>
              <a:off x="1055" y="3523"/>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2 w 29"/>
                <a:gd name="T11" fmla="*/ 2 h 28"/>
                <a:gd name="T12" fmla="*/ 29 w 29"/>
                <a:gd name="T13" fmla="*/ 2 h 28"/>
                <a:gd name="T14" fmla="*/ 29 w 29"/>
                <a:gd name="T15" fmla="*/ 28 h 28"/>
                <a:gd name="T16" fmla="*/ 2 w 29"/>
                <a:gd name="T17" fmla="*/ 28 h 28"/>
                <a:gd name="T18" fmla="*/ 2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2" y="2"/>
                  </a:moveTo>
                  <a:lnTo>
                    <a:pt x="29" y="2"/>
                  </a:lnTo>
                  <a:lnTo>
                    <a:pt x="29" y="28"/>
                  </a:lnTo>
                  <a:lnTo>
                    <a:pt x="2" y="28"/>
                  </a:lnTo>
                  <a:lnTo>
                    <a:pt x="2"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7" name="Freeform 1167"/>
            <p:cNvSpPr>
              <a:spLocks noEditPoints="1"/>
            </p:cNvSpPr>
            <p:nvPr/>
          </p:nvSpPr>
          <p:spPr bwMode="auto">
            <a:xfrm>
              <a:off x="1057" y="3525"/>
              <a:ext cx="27" cy="26"/>
            </a:xfrm>
            <a:custGeom>
              <a:avLst/>
              <a:gdLst>
                <a:gd name="T0" fmla="*/ 0 w 27"/>
                <a:gd name="T1" fmla="*/ 0 h 26"/>
                <a:gd name="T2" fmla="*/ 27 w 27"/>
                <a:gd name="T3" fmla="*/ 0 h 26"/>
                <a:gd name="T4" fmla="*/ 27 w 27"/>
                <a:gd name="T5" fmla="*/ 26 h 26"/>
                <a:gd name="T6" fmla="*/ 0 w 27"/>
                <a:gd name="T7" fmla="*/ 26 h 26"/>
                <a:gd name="T8" fmla="*/ 0 w 27"/>
                <a:gd name="T9" fmla="*/ 0 h 26"/>
                <a:gd name="T10" fmla="*/ 3 w 27"/>
                <a:gd name="T11" fmla="*/ 4 h 26"/>
                <a:gd name="T12" fmla="*/ 27 w 27"/>
                <a:gd name="T13" fmla="*/ 4 h 26"/>
                <a:gd name="T14" fmla="*/ 27 w 27"/>
                <a:gd name="T15" fmla="*/ 26 h 26"/>
                <a:gd name="T16" fmla="*/ 3 w 27"/>
                <a:gd name="T17" fmla="*/ 26 h 26"/>
                <a:gd name="T18" fmla="*/ 3 w 27"/>
                <a:gd name="T19" fmla="*/ 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6"/>
                <a:gd name="T32" fmla="*/ 27 w 2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6">
                  <a:moveTo>
                    <a:pt x="0" y="0"/>
                  </a:moveTo>
                  <a:lnTo>
                    <a:pt x="27" y="0"/>
                  </a:lnTo>
                  <a:lnTo>
                    <a:pt x="27" y="26"/>
                  </a:lnTo>
                  <a:lnTo>
                    <a:pt x="0" y="26"/>
                  </a:lnTo>
                  <a:lnTo>
                    <a:pt x="0" y="0"/>
                  </a:lnTo>
                  <a:close/>
                  <a:moveTo>
                    <a:pt x="3" y="4"/>
                  </a:moveTo>
                  <a:lnTo>
                    <a:pt x="27" y="4"/>
                  </a:lnTo>
                  <a:lnTo>
                    <a:pt x="27" y="26"/>
                  </a:lnTo>
                  <a:lnTo>
                    <a:pt x="3" y="26"/>
                  </a:lnTo>
                  <a:lnTo>
                    <a:pt x="3" y="4"/>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8" name="Freeform 1168"/>
            <p:cNvSpPr>
              <a:spLocks noEditPoints="1"/>
            </p:cNvSpPr>
            <p:nvPr/>
          </p:nvSpPr>
          <p:spPr bwMode="auto">
            <a:xfrm>
              <a:off x="1060" y="3529"/>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2 w 24"/>
                <a:gd name="T11" fmla="*/ 1 h 22"/>
                <a:gd name="T12" fmla="*/ 24 w 24"/>
                <a:gd name="T13" fmla="*/ 1 h 22"/>
                <a:gd name="T14" fmla="*/ 24 w 24"/>
                <a:gd name="T15" fmla="*/ 22 h 22"/>
                <a:gd name="T16" fmla="*/ 2 w 24"/>
                <a:gd name="T17" fmla="*/ 22 h 22"/>
                <a:gd name="T18" fmla="*/ 2 w 24"/>
                <a:gd name="T19" fmla="*/ 1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2" y="1"/>
                  </a:moveTo>
                  <a:lnTo>
                    <a:pt x="24" y="1"/>
                  </a:lnTo>
                  <a:lnTo>
                    <a:pt x="24" y="22"/>
                  </a:lnTo>
                  <a:lnTo>
                    <a:pt x="2" y="22"/>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89" name="Freeform 1169"/>
            <p:cNvSpPr>
              <a:spLocks noEditPoints="1"/>
            </p:cNvSpPr>
            <p:nvPr/>
          </p:nvSpPr>
          <p:spPr bwMode="auto">
            <a:xfrm>
              <a:off x="1062" y="3530"/>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3 w 22"/>
                <a:gd name="T11" fmla="*/ 4 h 21"/>
                <a:gd name="T12" fmla="*/ 22 w 22"/>
                <a:gd name="T13" fmla="*/ 4 h 21"/>
                <a:gd name="T14" fmla="*/ 22 w 22"/>
                <a:gd name="T15" fmla="*/ 21 h 21"/>
                <a:gd name="T16" fmla="*/ 3 w 22"/>
                <a:gd name="T17" fmla="*/ 21 h 21"/>
                <a:gd name="T18" fmla="*/ 3 w 22"/>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3" y="4"/>
                  </a:moveTo>
                  <a:lnTo>
                    <a:pt x="22" y="4"/>
                  </a:lnTo>
                  <a:lnTo>
                    <a:pt x="22"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0" name="Freeform 1170"/>
            <p:cNvSpPr>
              <a:spLocks noEditPoints="1"/>
            </p:cNvSpPr>
            <p:nvPr/>
          </p:nvSpPr>
          <p:spPr bwMode="auto">
            <a:xfrm>
              <a:off x="1065" y="3534"/>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3 w 19"/>
                <a:gd name="T11" fmla="*/ 1 h 17"/>
                <a:gd name="T12" fmla="*/ 19 w 19"/>
                <a:gd name="T13" fmla="*/ 1 h 17"/>
                <a:gd name="T14" fmla="*/ 19 w 19"/>
                <a:gd name="T15" fmla="*/ 17 h 17"/>
                <a:gd name="T16" fmla="*/ 3 w 19"/>
                <a:gd name="T17" fmla="*/ 17 h 17"/>
                <a:gd name="T18" fmla="*/ 3 w 19"/>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3" y="1"/>
                  </a:moveTo>
                  <a:lnTo>
                    <a:pt x="19" y="1"/>
                  </a:lnTo>
                  <a:lnTo>
                    <a:pt x="19" y="17"/>
                  </a:lnTo>
                  <a:lnTo>
                    <a:pt x="3" y="17"/>
                  </a:lnTo>
                  <a:lnTo>
                    <a:pt x="3"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1" name="Freeform 1171"/>
            <p:cNvSpPr>
              <a:spLocks noEditPoints="1"/>
            </p:cNvSpPr>
            <p:nvPr/>
          </p:nvSpPr>
          <p:spPr bwMode="auto">
            <a:xfrm>
              <a:off x="1068" y="353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2 w 16"/>
                <a:gd name="T11" fmla="*/ 2 h 16"/>
                <a:gd name="T12" fmla="*/ 16 w 16"/>
                <a:gd name="T13" fmla="*/ 2 h 16"/>
                <a:gd name="T14" fmla="*/ 16 w 16"/>
                <a:gd name="T15" fmla="*/ 16 h 16"/>
                <a:gd name="T16" fmla="*/ 2 w 16"/>
                <a:gd name="T17" fmla="*/ 16 h 16"/>
                <a:gd name="T18" fmla="*/ 2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2" y="2"/>
                  </a:moveTo>
                  <a:lnTo>
                    <a:pt x="16" y="2"/>
                  </a:lnTo>
                  <a:lnTo>
                    <a:pt x="16" y="16"/>
                  </a:lnTo>
                  <a:lnTo>
                    <a:pt x="2" y="16"/>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2" name="Freeform 1172"/>
            <p:cNvSpPr>
              <a:spLocks noEditPoints="1"/>
            </p:cNvSpPr>
            <p:nvPr/>
          </p:nvSpPr>
          <p:spPr bwMode="auto">
            <a:xfrm>
              <a:off x="1070" y="3537"/>
              <a:ext cx="14" cy="14"/>
            </a:xfrm>
            <a:custGeom>
              <a:avLst/>
              <a:gdLst>
                <a:gd name="T0" fmla="*/ 0 w 14"/>
                <a:gd name="T1" fmla="*/ 0 h 14"/>
                <a:gd name="T2" fmla="*/ 14 w 14"/>
                <a:gd name="T3" fmla="*/ 0 h 14"/>
                <a:gd name="T4" fmla="*/ 14 w 14"/>
                <a:gd name="T5" fmla="*/ 14 h 14"/>
                <a:gd name="T6" fmla="*/ 0 w 14"/>
                <a:gd name="T7" fmla="*/ 14 h 14"/>
                <a:gd name="T8" fmla="*/ 0 w 14"/>
                <a:gd name="T9" fmla="*/ 0 h 14"/>
                <a:gd name="T10" fmla="*/ 3 w 14"/>
                <a:gd name="T11" fmla="*/ 4 h 14"/>
                <a:gd name="T12" fmla="*/ 14 w 14"/>
                <a:gd name="T13" fmla="*/ 4 h 14"/>
                <a:gd name="T14" fmla="*/ 14 w 14"/>
                <a:gd name="T15" fmla="*/ 14 h 14"/>
                <a:gd name="T16" fmla="*/ 3 w 14"/>
                <a:gd name="T17" fmla="*/ 14 h 14"/>
                <a:gd name="T18" fmla="*/ 3 w 14"/>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0" y="0"/>
                  </a:moveTo>
                  <a:lnTo>
                    <a:pt x="14" y="0"/>
                  </a:lnTo>
                  <a:lnTo>
                    <a:pt x="14" y="14"/>
                  </a:lnTo>
                  <a:lnTo>
                    <a:pt x="0" y="14"/>
                  </a:lnTo>
                  <a:lnTo>
                    <a:pt x="0" y="0"/>
                  </a:lnTo>
                  <a:close/>
                  <a:moveTo>
                    <a:pt x="3" y="4"/>
                  </a:moveTo>
                  <a:lnTo>
                    <a:pt x="14" y="4"/>
                  </a:lnTo>
                  <a:lnTo>
                    <a:pt x="14"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3" name="Freeform 1173"/>
            <p:cNvSpPr>
              <a:spLocks noEditPoints="1"/>
            </p:cNvSpPr>
            <p:nvPr/>
          </p:nvSpPr>
          <p:spPr bwMode="auto">
            <a:xfrm>
              <a:off x="1073" y="3541"/>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4" name="Freeform 1174"/>
            <p:cNvSpPr>
              <a:spLocks noEditPoints="1"/>
            </p:cNvSpPr>
            <p:nvPr/>
          </p:nvSpPr>
          <p:spPr bwMode="auto">
            <a:xfrm>
              <a:off x="1076" y="3542"/>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2 w 8"/>
                <a:gd name="T11" fmla="*/ 4 h 9"/>
                <a:gd name="T12" fmla="*/ 8 w 8"/>
                <a:gd name="T13" fmla="*/ 4 h 9"/>
                <a:gd name="T14" fmla="*/ 8 w 8"/>
                <a:gd name="T15" fmla="*/ 9 h 9"/>
                <a:gd name="T16" fmla="*/ 2 w 8"/>
                <a:gd name="T17" fmla="*/ 9 h 9"/>
                <a:gd name="T18" fmla="*/ 2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2" y="4"/>
                  </a:moveTo>
                  <a:lnTo>
                    <a:pt x="8" y="4"/>
                  </a:lnTo>
                  <a:lnTo>
                    <a:pt x="8" y="9"/>
                  </a:lnTo>
                  <a:lnTo>
                    <a:pt x="2" y="9"/>
                  </a:ln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5" name="Freeform 1175"/>
            <p:cNvSpPr>
              <a:spLocks noEditPoints="1"/>
            </p:cNvSpPr>
            <p:nvPr/>
          </p:nvSpPr>
          <p:spPr bwMode="auto">
            <a:xfrm>
              <a:off x="1078" y="3546"/>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3 w 6"/>
                <a:gd name="T11" fmla="*/ 2 h 5"/>
                <a:gd name="T12" fmla="*/ 6 w 6"/>
                <a:gd name="T13" fmla="*/ 2 h 5"/>
                <a:gd name="T14" fmla="*/ 6 w 6"/>
                <a:gd name="T15" fmla="*/ 5 h 5"/>
                <a:gd name="T16" fmla="*/ 3 w 6"/>
                <a:gd name="T17" fmla="*/ 5 h 5"/>
                <a:gd name="T18" fmla="*/ 3 w 6"/>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3" y="2"/>
                  </a:moveTo>
                  <a:lnTo>
                    <a:pt x="6" y="2"/>
                  </a:lnTo>
                  <a:lnTo>
                    <a:pt x="6"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6" name="Freeform 1176"/>
            <p:cNvSpPr>
              <a:spLocks noEditPoints="1"/>
            </p:cNvSpPr>
            <p:nvPr/>
          </p:nvSpPr>
          <p:spPr bwMode="auto">
            <a:xfrm>
              <a:off x="1081" y="3548"/>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7" name="Freeform 1177"/>
            <p:cNvSpPr>
              <a:spLocks noEditPoints="1"/>
            </p:cNvSpPr>
            <p:nvPr/>
          </p:nvSpPr>
          <p:spPr bwMode="auto">
            <a:xfrm>
              <a:off x="1084" y="35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8" name="Freeform 1178"/>
            <p:cNvSpPr>
              <a:spLocks noEditPoints="1"/>
            </p:cNvSpPr>
            <p:nvPr/>
          </p:nvSpPr>
          <p:spPr bwMode="auto">
            <a:xfrm>
              <a:off x="1008" y="3477"/>
              <a:ext cx="76" cy="74"/>
            </a:xfrm>
            <a:custGeom>
              <a:avLst/>
              <a:gdLst>
                <a:gd name="T0" fmla="*/ 5 w 76"/>
                <a:gd name="T1" fmla="*/ 65 h 74"/>
                <a:gd name="T2" fmla="*/ 5 w 76"/>
                <a:gd name="T3" fmla="*/ 9 h 74"/>
                <a:gd name="T4" fmla="*/ 69 w 76"/>
                <a:gd name="T5" fmla="*/ 9 h 74"/>
                <a:gd name="T6" fmla="*/ 69 w 76"/>
                <a:gd name="T7" fmla="*/ 65 h 74"/>
                <a:gd name="T8" fmla="*/ 5 w 76"/>
                <a:gd name="T9" fmla="*/ 65 h 74"/>
                <a:gd name="T10" fmla="*/ 3 w 76"/>
                <a:gd name="T11" fmla="*/ 71 h 74"/>
                <a:gd name="T12" fmla="*/ 73 w 76"/>
                <a:gd name="T13" fmla="*/ 71 h 74"/>
                <a:gd name="T14" fmla="*/ 73 w 76"/>
                <a:gd name="T15" fmla="*/ 5 h 74"/>
                <a:gd name="T16" fmla="*/ 76 w 76"/>
                <a:gd name="T17" fmla="*/ 5 h 74"/>
                <a:gd name="T18" fmla="*/ 76 w 76"/>
                <a:gd name="T19" fmla="*/ 0 h 74"/>
                <a:gd name="T20" fmla="*/ 0 w 76"/>
                <a:gd name="T21" fmla="*/ 0 h 74"/>
                <a:gd name="T22" fmla="*/ 0 w 76"/>
                <a:gd name="T23" fmla="*/ 74 h 74"/>
                <a:gd name="T24" fmla="*/ 3 w 76"/>
                <a:gd name="T25" fmla="*/ 74 h 74"/>
                <a:gd name="T26" fmla="*/ 3 w 76"/>
                <a:gd name="T27" fmla="*/ 71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5" y="65"/>
                  </a:moveTo>
                  <a:lnTo>
                    <a:pt x="5" y="9"/>
                  </a:lnTo>
                  <a:lnTo>
                    <a:pt x="69" y="9"/>
                  </a:lnTo>
                  <a:lnTo>
                    <a:pt x="69" y="65"/>
                  </a:lnTo>
                  <a:lnTo>
                    <a:pt x="5" y="65"/>
                  </a:lnTo>
                  <a:close/>
                  <a:moveTo>
                    <a:pt x="3" y="71"/>
                  </a:moveTo>
                  <a:lnTo>
                    <a:pt x="73" y="71"/>
                  </a:lnTo>
                  <a:lnTo>
                    <a:pt x="73" y="5"/>
                  </a:lnTo>
                  <a:lnTo>
                    <a:pt x="76" y="5"/>
                  </a:lnTo>
                  <a:lnTo>
                    <a:pt x="76" y="0"/>
                  </a:lnTo>
                  <a:lnTo>
                    <a:pt x="0" y="0"/>
                  </a:lnTo>
                  <a:lnTo>
                    <a:pt x="0" y="74"/>
                  </a:lnTo>
                  <a:lnTo>
                    <a:pt x="3" y="74"/>
                  </a:lnTo>
                  <a:lnTo>
                    <a:pt x="3" y="7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199" name="Freeform 1179"/>
            <p:cNvSpPr>
              <a:spLocks noEditPoints="1"/>
            </p:cNvSpPr>
            <p:nvPr/>
          </p:nvSpPr>
          <p:spPr bwMode="auto">
            <a:xfrm>
              <a:off x="1008" y="3477"/>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0" name="Freeform 1180"/>
            <p:cNvSpPr>
              <a:spLocks noEditPoints="1"/>
            </p:cNvSpPr>
            <p:nvPr/>
          </p:nvSpPr>
          <p:spPr bwMode="auto">
            <a:xfrm>
              <a:off x="1011" y="3480"/>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2 w 73"/>
                <a:gd name="T11" fmla="*/ 2 h 71"/>
                <a:gd name="T12" fmla="*/ 73 w 73"/>
                <a:gd name="T13" fmla="*/ 2 h 71"/>
                <a:gd name="T14" fmla="*/ 73 w 73"/>
                <a:gd name="T15" fmla="*/ 71 h 71"/>
                <a:gd name="T16" fmla="*/ 2 w 73"/>
                <a:gd name="T17" fmla="*/ 71 h 71"/>
                <a:gd name="T18" fmla="*/ 2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2" y="2"/>
                  </a:moveTo>
                  <a:lnTo>
                    <a:pt x="73" y="2"/>
                  </a:lnTo>
                  <a:lnTo>
                    <a:pt x="73" y="71"/>
                  </a:lnTo>
                  <a:lnTo>
                    <a:pt x="2" y="71"/>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1" name="Freeform 1181"/>
            <p:cNvSpPr>
              <a:spLocks noEditPoints="1"/>
            </p:cNvSpPr>
            <p:nvPr/>
          </p:nvSpPr>
          <p:spPr bwMode="auto">
            <a:xfrm>
              <a:off x="1013" y="3482"/>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3 w 71"/>
                <a:gd name="T11" fmla="*/ 4 h 69"/>
                <a:gd name="T12" fmla="*/ 71 w 71"/>
                <a:gd name="T13" fmla="*/ 4 h 69"/>
                <a:gd name="T14" fmla="*/ 71 w 71"/>
                <a:gd name="T15" fmla="*/ 69 h 69"/>
                <a:gd name="T16" fmla="*/ 3 w 71"/>
                <a:gd name="T17" fmla="*/ 69 h 69"/>
                <a:gd name="T18" fmla="*/ 3 w 71"/>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3" y="4"/>
                  </a:moveTo>
                  <a:lnTo>
                    <a:pt x="71" y="4"/>
                  </a:lnTo>
                  <a:lnTo>
                    <a:pt x="71"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2" name="Freeform 1182"/>
            <p:cNvSpPr>
              <a:spLocks noEditPoints="1"/>
            </p:cNvSpPr>
            <p:nvPr/>
          </p:nvSpPr>
          <p:spPr bwMode="auto">
            <a:xfrm>
              <a:off x="1016" y="3486"/>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3" name="Freeform 1183"/>
            <p:cNvSpPr>
              <a:spLocks noEditPoints="1"/>
            </p:cNvSpPr>
            <p:nvPr/>
          </p:nvSpPr>
          <p:spPr bwMode="auto">
            <a:xfrm>
              <a:off x="1019" y="3487"/>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2 w 65"/>
                <a:gd name="T11" fmla="*/ 4 h 64"/>
                <a:gd name="T12" fmla="*/ 65 w 65"/>
                <a:gd name="T13" fmla="*/ 4 h 64"/>
                <a:gd name="T14" fmla="*/ 65 w 65"/>
                <a:gd name="T15" fmla="*/ 64 h 64"/>
                <a:gd name="T16" fmla="*/ 2 w 65"/>
                <a:gd name="T17" fmla="*/ 64 h 64"/>
                <a:gd name="T18" fmla="*/ 2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2" y="4"/>
                  </a:moveTo>
                  <a:lnTo>
                    <a:pt x="65" y="4"/>
                  </a:lnTo>
                  <a:lnTo>
                    <a:pt x="65" y="64"/>
                  </a:lnTo>
                  <a:lnTo>
                    <a:pt x="2" y="64"/>
                  </a:lnTo>
                  <a:lnTo>
                    <a:pt x="2"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4" name="Freeform 1184"/>
            <p:cNvSpPr>
              <a:spLocks noEditPoints="1"/>
            </p:cNvSpPr>
            <p:nvPr/>
          </p:nvSpPr>
          <p:spPr bwMode="auto">
            <a:xfrm>
              <a:off x="1021" y="3491"/>
              <a:ext cx="63" cy="60"/>
            </a:xfrm>
            <a:custGeom>
              <a:avLst/>
              <a:gdLst>
                <a:gd name="T0" fmla="*/ 0 w 63"/>
                <a:gd name="T1" fmla="*/ 0 h 60"/>
                <a:gd name="T2" fmla="*/ 63 w 63"/>
                <a:gd name="T3" fmla="*/ 0 h 60"/>
                <a:gd name="T4" fmla="*/ 63 w 63"/>
                <a:gd name="T5" fmla="*/ 60 h 60"/>
                <a:gd name="T6" fmla="*/ 0 w 63"/>
                <a:gd name="T7" fmla="*/ 60 h 60"/>
                <a:gd name="T8" fmla="*/ 0 w 63"/>
                <a:gd name="T9" fmla="*/ 0 h 60"/>
                <a:gd name="T10" fmla="*/ 2 w 63"/>
                <a:gd name="T11" fmla="*/ 1 h 60"/>
                <a:gd name="T12" fmla="*/ 63 w 63"/>
                <a:gd name="T13" fmla="*/ 1 h 60"/>
                <a:gd name="T14" fmla="*/ 63 w 63"/>
                <a:gd name="T15" fmla="*/ 60 h 60"/>
                <a:gd name="T16" fmla="*/ 2 w 63"/>
                <a:gd name="T17" fmla="*/ 60 h 60"/>
                <a:gd name="T18" fmla="*/ 2 w 63"/>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0"/>
                <a:gd name="T32" fmla="*/ 63 w 6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0">
                  <a:moveTo>
                    <a:pt x="0" y="0"/>
                  </a:moveTo>
                  <a:lnTo>
                    <a:pt x="63" y="0"/>
                  </a:lnTo>
                  <a:lnTo>
                    <a:pt x="63" y="60"/>
                  </a:lnTo>
                  <a:lnTo>
                    <a:pt x="0" y="60"/>
                  </a:lnTo>
                  <a:lnTo>
                    <a:pt x="0" y="0"/>
                  </a:lnTo>
                  <a:close/>
                  <a:moveTo>
                    <a:pt x="2" y="1"/>
                  </a:moveTo>
                  <a:lnTo>
                    <a:pt x="63" y="1"/>
                  </a:lnTo>
                  <a:lnTo>
                    <a:pt x="63" y="60"/>
                  </a:lnTo>
                  <a:lnTo>
                    <a:pt x="2" y="60"/>
                  </a:lnTo>
                  <a:lnTo>
                    <a:pt x="2"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5" name="Freeform 1185"/>
            <p:cNvSpPr>
              <a:spLocks noEditPoints="1"/>
            </p:cNvSpPr>
            <p:nvPr/>
          </p:nvSpPr>
          <p:spPr bwMode="auto">
            <a:xfrm>
              <a:off x="1023" y="3492"/>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2 w 61"/>
                <a:gd name="T11" fmla="*/ 4 h 59"/>
                <a:gd name="T12" fmla="*/ 61 w 61"/>
                <a:gd name="T13" fmla="*/ 4 h 59"/>
                <a:gd name="T14" fmla="*/ 61 w 61"/>
                <a:gd name="T15" fmla="*/ 59 h 59"/>
                <a:gd name="T16" fmla="*/ 2 w 61"/>
                <a:gd name="T17" fmla="*/ 59 h 59"/>
                <a:gd name="T18" fmla="*/ 2 w 61"/>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2" y="4"/>
                  </a:moveTo>
                  <a:lnTo>
                    <a:pt x="61" y="4"/>
                  </a:lnTo>
                  <a:lnTo>
                    <a:pt x="61"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6" name="Freeform 1186"/>
            <p:cNvSpPr>
              <a:spLocks noEditPoints="1"/>
            </p:cNvSpPr>
            <p:nvPr/>
          </p:nvSpPr>
          <p:spPr bwMode="auto">
            <a:xfrm>
              <a:off x="1025" y="3496"/>
              <a:ext cx="59" cy="55"/>
            </a:xfrm>
            <a:custGeom>
              <a:avLst/>
              <a:gdLst>
                <a:gd name="T0" fmla="*/ 0 w 59"/>
                <a:gd name="T1" fmla="*/ 0 h 55"/>
                <a:gd name="T2" fmla="*/ 59 w 59"/>
                <a:gd name="T3" fmla="*/ 0 h 55"/>
                <a:gd name="T4" fmla="*/ 59 w 59"/>
                <a:gd name="T5" fmla="*/ 55 h 55"/>
                <a:gd name="T6" fmla="*/ 0 w 59"/>
                <a:gd name="T7" fmla="*/ 55 h 55"/>
                <a:gd name="T8" fmla="*/ 0 w 59"/>
                <a:gd name="T9" fmla="*/ 0 h 55"/>
                <a:gd name="T10" fmla="*/ 3 w 59"/>
                <a:gd name="T11" fmla="*/ 2 h 55"/>
                <a:gd name="T12" fmla="*/ 59 w 59"/>
                <a:gd name="T13" fmla="*/ 2 h 55"/>
                <a:gd name="T14" fmla="*/ 59 w 59"/>
                <a:gd name="T15" fmla="*/ 55 h 55"/>
                <a:gd name="T16" fmla="*/ 3 w 59"/>
                <a:gd name="T17" fmla="*/ 55 h 55"/>
                <a:gd name="T18" fmla="*/ 3 w 59"/>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5"/>
                <a:gd name="T32" fmla="*/ 59 w 59"/>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5">
                  <a:moveTo>
                    <a:pt x="0" y="0"/>
                  </a:moveTo>
                  <a:lnTo>
                    <a:pt x="59" y="0"/>
                  </a:lnTo>
                  <a:lnTo>
                    <a:pt x="59" y="55"/>
                  </a:lnTo>
                  <a:lnTo>
                    <a:pt x="0" y="55"/>
                  </a:lnTo>
                  <a:lnTo>
                    <a:pt x="0" y="0"/>
                  </a:lnTo>
                  <a:close/>
                  <a:moveTo>
                    <a:pt x="3" y="2"/>
                  </a:moveTo>
                  <a:lnTo>
                    <a:pt x="59" y="2"/>
                  </a:lnTo>
                  <a:lnTo>
                    <a:pt x="59" y="55"/>
                  </a:lnTo>
                  <a:lnTo>
                    <a:pt x="3" y="55"/>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7" name="Freeform 1187"/>
            <p:cNvSpPr>
              <a:spLocks noEditPoints="1"/>
            </p:cNvSpPr>
            <p:nvPr/>
          </p:nvSpPr>
          <p:spPr bwMode="auto">
            <a:xfrm>
              <a:off x="1028" y="3498"/>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8" name="Freeform 1188"/>
            <p:cNvSpPr>
              <a:spLocks noEditPoints="1"/>
            </p:cNvSpPr>
            <p:nvPr/>
          </p:nvSpPr>
          <p:spPr bwMode="auto">
            <a:xfrm>
              <a:off x="1031" y="3499"/>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2 w 53"/>
                <a:gd name="T11" fmla="*/ 4 h 52"/>
                <a:gd name="T12" fmla="*/ 53 w 53"/>
                <a:gd name="T13" fmla="*/ 4 h 52"/>
                <a:gd name="T14" fmla="*/ 53 w 53"/>
                <a:gd name="T15" fmla="*/ 52 h 52"/>
                <a:gd name="T16" fmla="*/ 2 w 53"/>
                <a:gd name="T17" fmla="*/ 52 h 52"/>
                <a:gd name="T18" fmla="*/ 2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2" y="4"/>
                  </a:moveTo>
                  <a:lnTo>
                    <a:pt x="53" y="4"/>
                  </a:lnTo>
                  <a:lnTo>
                    <a:pt x="53"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09" name="Freeform 1189"/>
            <p:cNvSpPr>
              <a:spLocks noEditPoints="1"/>
            </p:cNvSpPr>
            <p:nvPr/>
          </p:nvSpPr>
          <p:spPr bwMode="auto">
            <a:xfrm>
              <a:off x="1033" y="3503"/>
              <a:ext cx="51" cy="48"/>
            </a:xfrm>
            <a:custGeom>
              <a:avLst/>
              <a:gdLst>
                <a:gd name="T0" fmla="*/ 0 w 51"/>
                <a:gd name="T1" fmla="*/ 0 h 48"/>
                <a:gd name="T2" fmla="*/ 51 w 51"/>
                <a:gd name="T3" fmla="*/ 0 h 48"/>
                <a:gd name="T4" fmla="*/ 51 w 51"/>
                <a:gd name="T5" fmla="*/ 48 h 48"/>
                <a:gd name="T6" fmla="*/ 0 w 51"/>
                <a:gd name="T7" fmla="*/ 48 h 48"/>
                <a:gd name="T8" fmla="*/ 0 w 51"/>
                <a:gd name="T9" fmla="*/ 0 h 48"/>
                <a:gd name="T10" fmla="*/ 3 w 51"/>
                <a:gd name="T11" fmla="*/ 1 h 48"/>
                <a:gd name="T12" fmla="*/ 51 w 51"/>
                <a:gd name="T13" fmla="*/ 1 h 48"/>
                <a:gd name="T14" fmla="*/ 51 w 51"/>
                <a:gd name="T15" fmla="*/ 48 h 48"/>
                <a:gd name="T16" fmla="*/ 3 w 51"/>
                <a:gd name="T17" fmla="*/ 48 h 48"/>
                <a:gd name="T18" fmla="*/ 3 w 51"/>
                <a:gd name="T19" fmla="*/ 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8"/>
                <a:gd name="T32" fmla="*/ 51 w 51"/>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8">
                  <a:moveTo>
                    <a:pt x="0" y="0"/>
                  </a:moveTo>
                  <a:lnTo>
                    <a:pt x="51" y="0"/>
                  </a:lnTo>
                  <a:lnTo>
                    <a:pt x="51" y="48"/>
                  </a:lnTo>
                  <a:lnTo>
                    <a:pt x="0" y="48"/>
                  </a:lnTo>
                  <a:lnTo>
                    <a:pt x="0" y="0"/>
                  </a:lnTo>
                  <a:close/>
                  <a:moveTo>
                    <a:pt x="3" y="1"/>
                  </a:moveTo>
                  <a:lnTo>
                    <a:pt x="51" y="1"/>
                  </a:lnTo>
                  <a:lnTo>
                    <a:pt x="51" y="48"/>
                  </a:lnTo>
                  <a:lnTo>
                    <a:pt x="3" y="48"/>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0" name="Freeform 1190"/>
            <p:cNvSpPr>
              <a:spLocks noEditPoints="1"/>
            </p:cNvSpPr>
            <p:nvPr/>
          </p:nvSpPr>
          <p:spPr bwMode="auto">
            <a:xfrm>
              <a:off x="1036" y="3504"/>
              <a:ext cx="48" cy="4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3 w 48"/>
                <a:gd name="T11" fmla="*/ 4 h 47"/>
                <a:gd name="T12" fmla="*/ 48 w 48"/>
                <a:gd name="T13" fmla="*/ 4 h 47"/>
                <a:gd name="T14" fmla="*/ 48 w 48"/>
                <a:gd name="T15" fmla="*/ 47 h 47"/>
                <a:gd name="T16" fmla="*/ 3 w 48"/>
                <a:gd name="T17" fmla="*/ 47 h 47"/>
                <a:gd name="T18" fmla="*/ 3 w 48"/>
                <a:gd name="T19" fmla="*/ 4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7"/>
                <a:gd name="T32" fmla="*/ 48 w 48"/>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7">
                  <a:moveTo>
                    <a:pt x="0" y="0"/>
                  </a:moveTo>
                  <a:lnTo>
                    <a:pt x="48" y="0"/>
                  </a:lnTo>
                  <a:lnTo>
                    <a:pt x="48" y="47"/>
                  </a:lnTo>
                  <a:lnTo>
                    <a:pt x="0" y="47"/>
                  </a:lnTo>
                  <a:lnTo>
                    <a:pt x="0" y="0"/>
                  </a:lnTo>
                  <a:close/>
                  <a:moveTo>
                    <a:pt x="3" y="4"/>
                  </a:moveTo>
                  <a:lnTo>
                    <a:pt x="48" y="4"/>
                  </a:lnTo>
                  <a:lnTo>
                    <a:pt x="48" y="47"/>
                  </a:lnTo>
                  <a:lnTo>
                    <a:pt x="3" y="47"/>
                  </a:lnTo>
                  <a:lnTo>
                    <a:pt x="3" y="4"/>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1" name="Freeform 1191"/>
            <p:cNvSpPr>
              <a:spLocks noEditPoints="1"/>
            </p:cNvSpPr>
            <p:nvPr/>
          </p:nvSpPr>
          <p:spPr bwMode="auto">
            <a:xfrm>
              <a:off x="1039" y="3508"/>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2 w 45"/>
                <a:gd name="T11" fmla="*/ 2 h 43"/>
                <a:gd name="T12" fmla="*/ 45 w 45"/>
                <a:gd name="T13" fmla="*/ 2 h 43"/>
                <a:gd name="T14" fmla="*/ 45 w 45"/>
                <a:gd name="T15" fmla="*/ 43 h 43"/>
                <a:gd name="T16" fmla="*/ 2 w 45"/>
                <a:gd name="T17" fmla="*/ 43 h 43"/>
                <a:gd name="T18" fmla="*/ 2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2" y="2"/>
                  </a:moveTo>
                  <a:lnTo>
                    <a:pt x="45" y="2"/>
                  </a:lnTo>
                  <a:lnTo>
                    <a:pt x="45"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2" name="Freeform 1192"/>
            <p:cNvSpPr>
              <a:spLocks noEditPoints="1"/>
            </p:cNvSpPr>
            <p:nvPr/>
          </p:nvSpPr>
          <p:spPr bwMode="auto">
            <a:xfrm>
              <a:off x="1041" y="3510"/>
              <a:ext cx="43" cy="41"/>
            </a:xfrm>
            <a:custGeom>
              <a:avLst/>
              <a:gdLst>
                <a:gd name="T0" fmla="*/ 0 w 43"/>
                <a:gd name="T1" fmla="*/ 0 h 41"/>
                <a:gd name="T2" fmla="*/ 43 w 43"/>
                <a:gd name="T3" fmla="*/ 0 h 41"/>
                <a:gd name="T4" fmla="*/ 43 w 43"/>
                <a:gd name="T5" fmla="*/ 41 h 41"/>
                <a:gd name="T6" fmla="*/ 0 w 43"/>
                <a:gd name="T7" fmla="*/ 41 h 41"/>
                <a:gd name="T8" fmla="*/ 0 w 43"/>
                <a:gd name="T9" fmla="*/ 0 h 41"/>
                <a:gd name="T10" fmla="*/ 3 w 43"/>
                <a:gd name="T11" fmla="*/ 3 h 41"/>
                <a:gd name="T12" fmla="*/ 43 w 43"/>
                <a:gd name="T13" fmla="*/ 3 h 41"/>
                <a:gd name="T14" fmla="*/ 43 w 43"/>
                <a:gd name="T15" fmla="*/ 41 h 41"/>
                <a:gd name="T16" fmla="*/ 3 w 43"/>
                <a:gd name="T17" fmla="*/ 41 h 41"/>
                <a:gd name="T18" fmla="*/ 3 w 43"/>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1"/>
                <a:gd name="T32" fmla="*/ 43 w 43"/>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1">
                  <a:moveTo>
                    <a:pt x="0" y="0"/>
                  </a:moveTo>
                  <a:lnTo>
                    <a:pt x="43" y="0"/>
                  </a:lnTo>
                  <a:lnTo>
                    <a:pt x="43" y="41"/>
                  </a:lnTo>
                  <a:lnTo>
                    <a:pt x="0" y="41"/>
                  </a:lnTo>
                  <a:lnTo>
                    <a:pt x="0" y="0"/>
                  </a:lnTo>
                  <a:close/>
                  <a:moveTo>
                    <a:pt x="3" y="3"/>
                  </a:moveTo>
                  <a:lnTo>
                    <a:pt x="43" y="3"/>
                  </a:lnTo>
                  <a:lnTo>
                    <a:pt x="43"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3" name="Freeform 1193"/>
            <p:cNvSpPr>
              <a:spLocks noEditPoints="1"/>
            </p:cNvSpPr>
            <p:nvPr/>
          </p:nvSpPr>
          <p:spPr bwMode="auto">
            <a:xfrm>
              <a:off x="1044" y="3513"/>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4" name="Freeform 1194"/>
            <p:cNvSpPr>
              <a:spLocks noEditPoints="1"/>
            </p:cNvSpPr>
            <p:nvPr/>
          </p:nvSpPr>
          <p:spPr bwMode="auto">
            <a:xfrm>
              <a:off x="1047" y="3515"/>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2 w 37"/>
                <a:gd name="T11" fmla="*/ 3 h 36"/>
                <a:gd name="T12" fmla="*/ 37 w 37"/>
                <a:gd name="T13" fmla="*/ 3 h 36"/>
                <a:gd name="T14" fmla="*/ 37 w 37"/>
                <a:gd name="T15" fmla="*/ 36 h 36"/>
                <a:gd name="T16" fmla="*/ 2 w 37"/>
                <a:gd name="T17" fmla="*/ 36 h 36"/>
                <a:gd name="T18" fmla="*/ 2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2" y="3"/>
                  </a:moveTo>
                  <a:lnTo>
                    <a:pt x="37" y="3"/>
                  </a:lnTo>
                  <a:lnTo>
                    <a:pt x="37" y="36"/>
                  </a:lnTo>
                  <a:lnTo>
                    <a:pt x="2" y="36"/>
                  </a:lnTo>
                  <a:lnTo>
                    <a:pt x="2"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5" name="Freeform 1195"/>
            <p:cNvSpPr>
              <a:spLocks noEditPoints="1"/>
            </p:cNvSpPr>
            <p:nvPr/>
          </p:nvSpPr>
          <p:spPr bwMode="auto">
            <a:xfrm>
              <a:off x="1049" y="3518"/>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3 w 35"/>
                <a:gd name="T11" fmla="*/ 2 h 33"/>
                <a:gd name="T12" fmla="*/ 35 w 35"/>
                <a:gd name="T13" fmla="*/ 2 h 33"/>
                <a:gd name="T14" fmla="*/ 35 w 35"/>
                <a:gd name="T15" fmla="*/ 33 h 33"/>
                <a:gd name="T16" fmla="*/ 3 w 35"/>
                <a:gd name="T17" fmla="*/ 33 h 33"/>
                <a:gd name="T18" fmla="*/ 3 w 35"/>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3" y="2"/>
                  </a:moveTo>
                  <a:lnTo>
                    <a:pt x="35" y="2"/>
                  </a:lnTo>
                  <a:lnTo>
                    <a:pt x="35"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6" name="Freeform 1196"/>
            <p:cNvSpPr>
              <a:spLocks noEditPoints="1"/>
            </p:cNvSpPr>
            <p:nvPr/>
          </p:nvSpPr>
          <p:spPr bwMode="auto">
            <a:xfrm>
              <a:off x="1052" y="3520"/>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3 h 31"/>
                <a:gd name="T12" fmla="*/ 32 w 32"/>
                <a:gd name="T13" fmla="*/ 3 h 31"/>
                <a:gd name="T14" fmla="*/ 32 w 32"/>
                <a:gd name="T15" fmla="*/ 31 h 31"/>
                <a:gd name="T16" fmla="*/ 3 w 32"/>
                <a:gd name="T17" fmla="*/ 31 h 31"/>
                <a:gd name="T18" fmla="*/ 3 w 3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3"/>
                  </a:moveTo>
                  <a:lnTo>
                    <a:pt x="32" y="3"/>
                  </a:lnTo>
                  <a:lnTo>
                    <a:pt x="32" y="31"/>
                  </a:lnTo>
                  <a:lnTo>
                    <a:pt x="3" y="31"/>
                  </a:lnTo>
                  <a:lnTo>
                    <a:pt x="3"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7" name="Freeform 1197"/>
            <p:cNvSpPr>
              <a:spLocks noEditPoints="1"/>
            </p:cNvSpPr>
            <p:nvPr/>
          </p:nvSpPr>
          <p:spPr bwMode="auto">
            <a:xfrm>
              <a:off x="1055" y="3523"/>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2 w 29"/>
                <a:gd name="T11" fmla="*/ 2 h 28"/>
                <a:gd name="T12" fmla="*/ 29 w 29"/>
                <a:gd name="T13" fmla="*/ 2 h 28"/>
                <a:gd name="T14" fmla="*/ 29 w 29"/>
                <a:gd name="T15" fmla="*/ 28 h 28"/>
                <a:gd name="T16" fmla="*/ 2 w 29"/>
                <a:gd name="T17" fmla="*/ 28 h 28"/>
                <a:gd name="T18" fmla="*/ 2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2" y="2"/>
                  </a:moveTo>
                  <a:lnTo>
                    <a:pt x="29" y="2"/>
                  </a:lnTo>
                  <a:lnTo>
                    <a:pt x="29" y="28"/>
                  </a:lnTo>
                  <a:lnTo>
                    <a:pt x="2" y="28"/>
                  </a:lnTo>
                  <a:lnTo>
                    <a:pt x="2"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8" name="Freeform 1198"/>
            <p:cNvSpPr>
              <a:spLocks noEditPoints="1"/>
            </p:cNvSpPr>
            <p:nvPr/>
          </p:nvSpPr>
          <p:spPr bwMode="auto">
            <a:xfrm>
              <a:off x="1057" y="3525"/>
              <a:ext cx="27" cy="26"/>
            </a:xfrm>
            <a:custGeom>
              <a:avLst/>
              <a:gdLst>
                <a:gd name="T0" fmla="*/ 0 w 27"/>
                <a:gd name="T1" fmla="*/ 0 h 26"/>
                <a:gd name="T2" fmla="*/ 27 w 27"/>
                <a:gd name="T3" fmla="*/ 0 h 26"/>
                <a:gd name="T4" fmla="*/ 27 w 27"/>
                <a:gd name="T5" fmla="*/ 26 h 26"/>
                <a:gd name="T6" fmla="*/ 0 w 27"/>
                <a:gd name="T7" fmla="*/ 26 h 26"/>
                <a:gd name="T8" fmla="*/ 0 w 27"/>
                <a:gd name="T9" fmla="*/ 0 h 26"/>
                <a:gd name="T10" fmla="*/ 3 w 27"/>
                <a:gd name="T11" fmla="*/ 4 h 26"/>
                <a:gd name="T12" fmla="*/ 27 w 27"/>
                <a:gd name="T13" fmla="*/ 4 h 26"/>
                <a:gd name="T14" fmla="*/ 27 w 27"/>
                <a:gd name="T15" fmla="*/ 26 h 26"/>
                <a:gd name="T16" fmla="*/ 3 w 27"/>
                <a:gd name="T17" fmla="*/ 26 h 26"/>
                <a:gd name="T18" fmla="*/ 3 w 27"/>
                <a:gd name="T19" fmla="*/ 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6"/>
                <a:gd name="T32" fmla="*/ 27 w 2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6">
                  <a:moveTo>
                    <a:pt x="0" y="0"/>
                  </a:moveTo>
                  <a:lnTo>
                    <a:pt x="27" y="0"/>
                  </a:lnTo>
                  <a:lnTo>
                    <a:pt x="27" y="26"/>
                  </a:lnTo>
                  <a:lnTo>
                    <a:pt x="0" y="26"/>
                  </a:lnTo>
                  <a:lnTo>
                    <a:pt x="0" y="0"/>
                  </a:lnTo>
                  <a:close/>
                  <a:moveTo>
                    <a:pt x="3" y="4"/>
                  </a:moveTo>
                  <a:lnTo>
                    <a:pt x="27" y="4"/>
                  </a:lnTo>
                  <a:lnTo>
                    <a:pt x="27" y="26"/>
                  </a:lnTo>
                  <a:lnTo>
                    <a:pt x="3" y="26"/>
                  </a:lnTo>
                  <a:lnTo>
                    <a:pt x="3" y="4"/>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19" name="Freeform 1199"/>
            <p:cNvSpPr>
              <a:spLocks noEditPoints="1"/>
            </p:cNvSpPr>
            <p:nvPr/>
          </p:nvSpPr>
          <p:spPr bwMode="auto">
            <a:xfrm>
              <a:off x="1060" y="3529"/>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2 w 24"/>
                <a:gd name="T11" fmla="*/ 1 h 22"/>
                <a:gd name="T12" fmla="*/ 24 w 24"/>
                <a:gd name="T13" fmla="*/ 1 h 22"/>
                <a:gd name="T14" fmla="*/ 24 w 24"/>
                <a:gd name="T15" fmla="*/ 22 h 22"/>
                <a:gd name="T16" fmla="*/ 2 w 24"/>
                <a:gd name="T17" fmla="*/ 22 h 22"/>
                <a:gd name="T18" fmla="*/ 2 w 24"/>
                <a:gd name="T19" fmla="*/ 1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2" y="1"/>
                  </a:moveTo>
                  <a:lnTo>
                    <a:pt x="24" y="1"/>
                  </a:lnTo>
                  <a:lnTo>
                    <a:pt x="24" y="22"/>
                  </a:lnTo>
                  <a:lnTo>
                    <a:pt x="2" y="22"/>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20" name="Freeform 1200"/>
            <p:cNvSpPr>
              <a:spLocks noEditPoints="1"/>
            </p:cNvSpPr>
            <p:nvPr/>
          </p:nvSpPr>
          <p:spPr bwMode="auto">
            <a:xfrm>
              <a:off x="1062" y="3530"/>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3 w 22"/>
                <a:gd name="T11" fmla="*/ 4 h 21"/>
                <a:gd name="T12" fmla="*/ 22 w 22"/>
                <a:gd name="T13" fmla="*/ 4 h 21"/>
                <a:gd name="T14" fmla="*/ 22 w 22"/>
                <a:gd name="T15" fmla="*/ 21 h 21"/>
                <a:gd name="T16" fmla="*/ 3 w 22"/>
                <a:gd name="T17" fmla="*/ 21 h 21"/>
                <a:gd name="T18" fmla="*/ 3 w 22"/>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3" y="4"/>
                  </a:moveTo>
                  <a:lnTo>
                    <a:pt x="22" y="4"/>
                  </a:lnTo>
                  <a:lnTo>
                    <a:pt x="22"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21" name="Freeform 1201"/>
            <p:cNvSpPr>
              <a:spLocks noEditPoints="1"/>
            </p:cNvSpPr>
            <p:nvPr/>
          </p:nvSpPr>
          <p:spPr bwMode="auto">
            <a:xfrm>
              <a:off x="1065" y="3534"/>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3 w 19"/>
                <a:gd name="T11" fmla="*/ 1 h 17"/>
                <a:gd name="T12" fmla="*/ 19 w 19"/>
                <a:gd name="T13" fmla="*/ 1 h 17"/>
                <a:gd name="T14" fmla="*/ 19 w 19"/>
                <a:gd name="T15" fmla="*/ 17 h 17"/>
                <a:gd name="T16" fmla="*/ 3 w 19"/>
                <a:gd name="T17" fmla="*/ 17 h 17"/>
                <a:gd name="T18" fmla="*/ 3 w 19"/>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3" y="1"/>
                  </a:moveTo>
                  <a:lnTo>
                    <a:pt x="19" y="1"/>
                  </a:lnTo>
                  <a:lnTo>
                    <a:pt x="19" y="17"/>
                  </a:lnTo>
                  <a:lnTo>
                    <a:pt x="3" y="17"/>
                  </a:lnTo>
                  <a:lnTo>
                    <a:pt x="3"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222" name="Freeform 1202"/>
            <p:cNvSpPr>
              <a:spLocks noEditPoints="1"/>
            </p:cNvSpPr>
            <p:nvPr/>
          </p:nvSpPr>
          <p:spPr bwMode="auto">
            <a:xfrm>
              <a:off x="1068" y="353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2 w 16"/>
                <a:gd name="T11" fmla="*/ 2 h 16"/>
                <a:gd name="T12" fmla="*/ 16 w 16"/>
                <a:gd name="T13" fmla="*/ 2 h 16"/>
                <a:gd name="T14" fmla="*/ 16 w 16"/>
                <a:gd name="T15" fmla="*/ 16 h 16"/>
                <a:gd name="T16" fmla="*/ 2 w 16"/>
                <a:gd name="T17" fmla="*/ 16 h 16"/>
                <a:gd name="T18" fmla="*/ 2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2" y="2"/>
                  </a:moveTo>
                  <a:lnTo>
                    <a:pt x="16" y="2"/>
                  </a:lnTo>
                  <a:lnTo>
                    <a:pt x="16" y="16"/>
                  </a:lnTo>
                  <a:lnTo>
                    <a:pt x="2" y="16"/>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3932" name="Freeform 1203"/>
          <p:cNvSpPr>
            <a:spLocks noEditPoints="1"/>
          </p:cNvSpPr>
          <p:nvPr/>
        </p:nvSpPr>
        <p:spPr bwMode="auto">
          <a:xfrm>
            <a:off x="2101850" y="6575425"/>
            <a:ext cx="22225" cy="22225"/>
          </a:xfrm>
          <a:custGeom>
            <a:avLst/>
            <a:gdLst>
              <a:gd name="T0" fmla="*/ 0 w 14"/>
              <a:gd name="T1" fmla="*/ 0 h 14"/>
              <a:gd name="T2" fmla="*/ 2147483647 w 14"/>
              <a:gd name="T3" fmla="*/ 0 h 14"/>
              <a:gd name="T4" fmla="*/ 2147483647 w 14"/>
              <a:gd name="T5" fmla="*/ 2147483647 h 14"/>
              <a:gd name="T6" fmla="*/ 0 w 14"/>
              <a:gd name="T7" fmla="*/ 2147483647 h 14"/>
              <a:gd name="T8" fmla="*/ 0 w 14"/>
              <a:gd name="T9" fmla="*/ 0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0" y="0"/>
                </a:moveTo>
                <a:lnTo>
                  <a:pt x="14" y="0"/>
                </a:lnTo>
                <a:lnTo>
                  <a:pt x="14" y="14"/>
                </a:lnTo>
                <a:lnTo>
                  <a:pt x="0" y="14"/>
                </a:lnTo>
                <a:lnTo>
                  <a:pt x="0" y="0"/>
                </a:lnTo>
                <a:close/>
                <a:moveTo>
                  <a:pt x="3" y="4"/>
                </a:moveTo>
                <a:lnTo>
                  <a:pt x="14" y="4"/>
                </a:lnTo>
                <a:lnTo>
                  <a:pt x="14"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3" name="Freeform 1204"/>
          <p:cNvSpPr>
            <a:spLocks noEditPoints="1"/>
          </p:cNvSpPr>
          <p:nvPr/>
        </p:nvSpPr>
        <p:spPr bwMode="auto">
          <a:xfrm>
            <a:off x="2106613" y="6581775"/>
            <a:ext cx="17462" cy="15875"/>
          </a:xfrm>
          <a:custGeom>
            <a:avLst/>
            <a:gdLst>
              <a:gd name="T0" fmla="*/ 0 w 11"/>
              <a:gd name="T1" fmla="*/ 0 h 10"/>
              <a:gd name="T2" fmla="*/ 2147483647 w 11"/>
              <a:gd name="T3" fmla="*/ 0 h 10"/>
              <a:gd name="T4" fmla="*/ 2147483647 w 11"/>
              <a:gd name="T5" fmla="*/ 2147483647 h 10"/>
              <a:gd name="T6" fmla="*/ 0 w 11"/>
              <a:gd name="T7" fmla="*/ 2147483647 h 10"/>
              <a:gd name="T8" fmla="*/ 0 w 11"/>
              <a:gd name="T9" fmla="*/ 0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4" name="Freeform 1205"/>
          <p:cNvSpPr>
            <a:spLocks noEditPoints="1"/>
          </p:cNvSpPr>
          <p:nvPr/>
        </p:nvSpPr>
        <p:spPr bwMode="auto">
          <a:xfrm>
            <a:off x="2111375" y="6583363"/>
            <a:ext cx="12700" cy="14287"/>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2147483647 w 8"/>
              <a:gd name="T11" fmla="*/ 2147483647 h 9"/>
              <a:gd name="T12" fmla="*/ 2147483647 w 8"/>
              <a:gd name="T13" fmla="*/ 2147483647 h 9"/>
              <a:gd name="T14" fmla="*/ 2147483647 w 8"/>
              <a:gd name="T15" fmla="*/ 2147483647 h 9"/>
              <a:gd name="T16" fmla="*/ 2147483647 w 8"/>
              <a:gd name="T17" fmla="*/ 2147483647 h 9"/>
              <a:gd name="T18" fmla="*/ 2147483647 w 8"/>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2" y="4"/>
                </a:moveTo>
                <a:lnTo>
                  <a:pt x="8" y="4"/>
                </a:lnTo>
                <a:lnTo>
                  <a:pt x="8" y="9"/>
                </a:lnTo>
                <a:lnTo>
                  <a:pt x="2" y="9"/>
                </a:ln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5" name="Freeform 1206"/>
          <p:cNvSpPr>
            <a:spLocks noEditPoints="1"/>
          </p:cNvSpPr>
          <p:nvPr/>
        </p:nvSpPr>
        <p:spPr bwMode="auto">
          <a:xfrm>
            <a:off x="2114550" y="6589713"/>
            <a:ext cx="9525" cy="7937"/>
          </a:xfrm>
          <a:custGeom>
            <a:avLst/>
            <a:gdLst>
              <a:gd name="T0" fmla="*/ 0 w 6"/>
              <a:gd name="T1" fmla="*/ 0 h 5"/>
              <a:gd name="T2" fmla="*/ 2147483647 w 6"/>
              <a:gd name="T3" fmla="*/ 0 h 5"/>
              <a:gd name="T4" fmla="*/ 2147483647 w 6"/>
              <a:gd name="T5" fmla="*/ 2147483647 h 5"/>
              <a:gd name="T6" fmla="*/ 0 w 6"/>
              <a:gd name="T7" fmla="*/ 2147483647 h 5"/>
              <a:gd name="T8" fmla="*/ 0 w 6"/>
              <a:gd name="T9" fmla="*/ 0 h 5"/>
              <a:gd name="T10" fmla="*/ 2147483647 w 6"/>
              <a:gd name="T11" fmla="*/ 2147483647 h 5"/>
              <a:gd name="T12" fmla="*/ 2147483647 w 6"/>
              <a:gd name="T13" fmla="*/ 2147483647 h 5"/>
              <a:gd name="T14" fmla="*/ 2147483647 w 6"/>
              <a:gd name="T15" fmla="*/ 2147483647 h 5"/>
              <a:gd name="T16" fmla="*/ 2147483647 w 6"/>
              <a:gd name="T17" fmla="*/ 2147483647 h 5"/>
              <a:gd name="T18" fmla="*/ 2147483647 w 6"/>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3" y="2"/>
                </a:moveTo>
                <a:lnTo>
                  <a:pt x="6" y="2"/>
                </a:lnTo>
                <a:lnTo>
                  <a:pt x="6"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6" name="Freeform 1207"/>
          <p:cNvSpPr>
            <a:spLocks noEditPoints="1"/>
          </p:cNvSpPr>
          <p:nvPr/>
        </p:nvSpPr>
        <p:spPr bwMode="auto">
          <a:xfrm>
            <a:off x="2119313" y="6592888"/>
            <a:ext cx="4762" cy="4762"/>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7" name="Freeform 1208"/>
          <p:cNvSpPr>
            <a:spLocks noEditPoints="1"/>
          </p:cNvSpPr>
          <p:nvPr/>
        </p:nvSpPr>
        <p:spPr bwMode="auto">
          <a:xfrm>
            <a:off x="2124075" y="6597650"/>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w 1588"/>
              <a:gd name="T15" fmla="*/ 0 h 1588"/>
              <a:gd name="T16" fmla="*/ 0 w 1588"/>
              <a:gd name="T17" fmla="*/ 0 h 1588"/>
              <a:gd name="T18" fmla="*/ 0 w 1588"/>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8"/>
              <a:gd name="T32" fmla="*/ 1588 w 1588"/>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8">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38" name="Line 1209"/>
          <p:cNvSpPr>
            <a:spLocks noChangeShapeType="1"/>
          </p:cNvSpPr>
          <p:nvPr/>
        </p:nvSpPr>
        <p:spPr bwMode="auto">
          <a:xfrm>
            <a:off x="2028825" y="6611938"/>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39" name="Line 1210"/>
          <p:cNvSpPr>
            <a:spLocks noChangeShapeType="1"/>
          </p:cNvSpPr>
          <p:nvPr/>
        </p:nvSpPr>
        <p:spPr bwMode="auto">
          <a:xfrm>
            <a:off x="2011363" y="6611938"/>
            <a:ext cx="1587"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40" name="Line 1211"/>
          <p:cNvSpPr>
            <a:spLocks noChangeShapeType="1"/>
          </p:cNvSpPr>
          <p:nvPr/>
        </p:nvSpPr>
        <p:spPr bwMode="auto">
          <a:xfrm>
            <a:off x="1989138" y="6611938"/>
            <a:ext cx="147637"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41" name="Freeform 1212"/>
          <p:cNvSpPr>
            <a:spLocks noEditPoints="1"/>
          </p:cNvSpPr>
          <p:nvPr/>
        </p:nvSpPr>
        <p:spPr bwMode="auto">
          <a:xfrm>
            <a:off x="2101850" y="6646863"/>
            <a:ext cx="17463" cy="11112"/>
          </a:xfrm>
          <a:custGeom>
            <a:avLst/>
            <a:gdLst>
              <a:gd name="T0" fmla="*/ 0 w 11"/>
              <a:gd name="T1" fmla="*/ 0 h 7"/>
              <a:gd name="T2" fmla="*/ 2147483647 w 11"/>
              <a:gd name="T3" fmla="*/ 0 h 7"/>
              <a:gd name="T4" fmla="*/ 2147483647 w 11"/>
              <a:gd name="T5" fmla="*/ 2147483647 h 7"/>
              <a:gd name="T6" fmla="*/ 0 w 11"/>
              <a:gd name="T7" fmla="*/ 2147483647 h 7"/>
              <a:gd name="T8" fmla="*/ 0 w 11"/>
              <a:gd name="T9" fmla="*/ 0 h 7"/>
              <a:gd name="T10" fmla="*/ 0 w 11"/>
              <a:gd name="T11" fmla="*/ 0 h 7"/>
              <a:gd name="T12" fmla="*/ 2147483647 w 11"/>
              <a:gd name="T13" fmla="*/ 0 h 7"/>
              <a:gd name="T14" fmla="*/ 2147483647 w 11"/>
              <a:gd name="T15" fmla="*/ 2147483647 h 7"/>
              <a:gd name="T16" fmla="*/ 0 w 11"/>
              <a:gd name="T17" fmla="*/ 2147483647 h 7"/>
              <a:gd name="T18" fmla="*/ 0 w 11"/>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0" y="0"/>
                </a:moveTo>
                <a:lnTo>
                  <a:pt x="11" y="0"/>
                </a:lnTo>
                <a:lnTo>
                  <a:pt x="11" y="7"/>
                </a:lnTo>
                <a:lnTo>
                  <a:pt x="0" y="7"/>
                </a:lnTo>
                <a:lnTo>
                  <a:pt x="0" y="0"/>
                </a:lnTo>
                <a:close/>
                <a:moveTo>
                  <a:pt x="0" y="0"/>
                </a:moveTo>
                <a:lnTo>
                  <a:pt x="11" y="0"/>
                </a:lnTo>
                <a:lnTo>
                  <a:pt x="11"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2" name="Freeform 1213"/>
          <p:cNvSpPr>
            <a:spLocks noEditPoints="1"/>
          </p:cNvSpPr>
          <p:nvPr/>
        </p:nvSpPr>
        <p:spPr bwMode="auto">
          <a:xfrm>
            <a:off x="2101850" y="6646863"/>
            <a:ext cx="17463" cy="4762"/>
          </a:xfrm>
          <a:custGeom>
            <a:avLst/>
            <a:gdLst>
              <a:gd name="T0" fmla="*/ 0 w 11"/>
              <a:gd name="T1" fmla="*/ 0 h 3"/>
              <a:gd name="T2" fmla="*/ 2147483647 w 11"/>
              <a:gd name="T3" fmla="*/ 0 h 3"/>
              <a:gd name="T4" fmla="*/ 2147483647 w 11"/>
              <a:gd name="T5" fmla="*/ 2147483647 h 3"/>
              <a:gd name="T6" fmla="*/ 0 w 11"/>
              <a:gd name="T7" fmla="*/ 2147483647 h 3"/>
              <a:gd name="T8" fmla="*/ 0 w 11"/>
              <a:gd name="T9" fmla="*/ 0 h 3"/>
              <a:gd name="T10" fmla="*/ 0 w 11"/>
              <a:gd name="T11" fmla="*/ 0 h 3"/>
              <a:gd name="T12" fmla="*/ 2147483647 w 11"/>
              <a:gd name="T13" fmla="*/ 0 h 3"/>
              <a:gd name="T14" fmla="*/ 2147483647 w 11"/>
              <a:gd name="T15" fmla="*/ 0 h 3"/>
              <a:gd name="T16" fmla="*/ 0 w 11"/>
              <a:gd name="T17" fmla="*/ 0 h 3"/>
              <a:gd name="T18" fmla="*/ 0 w 1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3"/>
              <a:gd name="T32" fmla="*/ 11 w 1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3">
                <a:moveTo>
                  <a:pt x="0" y="0"/>
                </a:moveTo>
                <a:lnTo>
                  <a:pt x="11" y="0"/>
                </a:lnTo>
                <a:lnTo>
                  <a:pt x="11" y="3"/>
                </a:lnTo>
                <a:lnTo>
                  <a:pt x="0" y="3"/>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3" name="Rectangle 1214"/>
          <p:cNvSpPr>
            <a:spLocks noChangeArrowheads="1"/>
          </p:cNvSpPr>
          <p:nvPr/>
        </p:nvSpPr>
        <p:spPr bwMode="auto">
          <a:xfrm>
            <a:off x="2101850" y="6646863"/>
            <a:ext cx="17463"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3944" name="Freeform 1215"/>
          <p:cNvSpPr>
            <a:spLocks noEditPoints="1"/>
          </p:cNvSpPr>
          <p:nvPr/>
        </p:nvSpPr>
        <p:spPr bwMode="auto">
          <a:xfrm>
            <a:off x="2101850" y="6646863"/>
            <a:ext cx="17463" cy="11112"/>
          </a:xfrm>
          <a:custGeom>
            <a:avLst/>
            <a:gdLst>
              <a:gd name="T0" fmla="*/ 0 w 11"/>
              <a:gd name="T1" fmla="*/ 0 h 7"/>
              <a:gd name="T2" fmla="*/ 2147483647 w 11"/>
              <a:gd name="T3" fmla="*/ 0 h 7"/>
              <a:gd name="T4" fmla="*/ 2147483647 w 11"/>
              <a:gd name="T5" fmla="*/ 2147483647 h 7"/>
              <a:gd name="T6" fmla="*/ 0 w 11"/>
              <a:gd name="T7" fmla="*/ 2147483647 h 7"/>
              <a:gd name="T8" fmla="*/ 0 w 11"/>
              <a:gd name="T9" fmla="*/ 0 h 7"/>
              <a:gd name="T10" fmla="*/ 0 w 11"/>
              <a:gd name="T11" fmla="*/ 0 h 7"/>
              <a:gd name="T12" fmla="*/ 2147483647 w 11"/>
              <a:gd name="T13" fmla="*/ 0 h 7"/>
              <a:gd name="T14" fmla="*/ 2147483647 w 11"/>
              <a:gd name="T15" fmla="*/ 2147483647 h 7"/>
              <a:gd name="T16" fmla="*/ 0 w 11"/>
              <a:gd name="T17" fmla="*/ 2147483647 h 7"/>
              <a:gd name="T18" fmla="*/ 0 w 11"/>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0" y="0"/>
                </a:moveTo>
                <a:lnTo>
                  <a:pt x="11" y="0"/>
                </a:lnTo>
                <a:lnTo>
                  <a:pt x="11" y="7"/>
                </a:lnTo>
                <a:lnTo>
                  <a:pt x="0" y="7"/>
                </a:lnTo>
                <a:lnTo>
                  <a:pt x="0" y="0"/>
                </a:lnTo>
                <a:close/>
                <a:moveTo>
                  <a:pt x="0" y="0"/>
                </a:moveTo>
                <a:lnTo>
                  <a:pt x="11" y="0"/>
                </a:lnTo>
                <a:lnTo>
                  <a:pt x="11"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5" name="Freeform 1216"/>
          <p:cNvSpPr>
            <a:spLocks noEditPoints="1"/>
          </p:cNvSpPr>
          <p:nvPr/>
        </p:nvSpPr>
        <p:spPr bwMode="auto">
          <a:xfrm>
            <a:off x="2101850" y="6646863"/>
            <a:ext cx="17463" cy="4762"/>
          </a:xfrm>
          <a:custGeom>
            <a:avLst/>
            <a:gdLst>
              <a:gd name="T0" fmla="*/ 0 w 11"/>
              <a:gd name="T1" fmla="*/ 0 h 3"/>
              <a:gd name="T2" fmla="*/ 2147483647 w 11"/>
              <a:gd name="T3" fmla="*/ 0 h 3"/>
              <a:gd name="T4" fmla="*/ 2147483647 w 11"/>
              <a:gd name="T5" fmla="*/ 2147483647 h 3"/>
              <a:gd name="T6" fmla="*/ 0 w 11"/>
              <a:gd name="T7" fmla="*/ 2147483647 h 3"/>
              <a:gd name="T8" fmla="*/ 0 w 11"/>
              <a:gd name="T9" fmla="*/ 0 h 3"/>
              <a:gd name="T10" fmla="*/ 0 w 11"/>
              <a:gd name="T11" fmla="*/ 0 h 3"/>
              <a:gd name="T12" fmla="*/ 2147483647 w 11"/>
              <a:gd name="T13" fmla="*/ 0 h 3"/>
              <a:gd name="T14" fmla="*/ 2147483647 w 11"/>
              <a:gd name="T15" fmla="*/ 0 h 3"/>
              <a:gd name="T16" fmla="*/ 0 w 11"/>
              <a:gd name="T17" fmla="*/ 0 h 3"/>
              <a:gd name="T18" fmla="*/ 0 w 1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3"/>
              <a:gd name="T32" fmla="*/ 11 w 1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3">
                <a:moveTo>
                  <a:pt x="0" y="0"/>
                </a:moveTo>
                <a:lnTo>
                  <a:pt x="11" y="0"/>
                </a:lnTo>
                <a:lnTo>
                  <a:pt x="11" y="3"/>
                </a:lnTo>
                <a:lnTo>
                  <a:pt x="0" y="3"/>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6" name="Line 1217"/>
          <p:cNvSpPr>
            <a:spLocks noChangeShapeType="1"/>
          </p:cNvSpPr>
          <p:nvPr/>
        </p:nvSpPr>
        <p:spPr bwMode="auto">
          <a:xfrm>
            <a:off x="2062163" y="6594475"/>
            <a:ext cx="12700" cy="128588"/>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47" name="Freeform 1218"/>
          <p:cNvSpPr>
            <a:spLocks noEditPoints="1"/>
          </p:cNvSpPr>
          <p:nvPr/>
        </p:nvSpPr>
        <p:spPr bwMode="auto">
          <a:xfrm>
            <a:off x="1970088" y="6640513"/>
            <a:ext cx="22225" cy="17462"/>
          </a:xfrm>
          <a:custGeom>
            <a:avLst/>
            <a:gdLst>
              <a:gd name="T0" fmla="*/ 0 w 14"/>
              <a:gd name="T1" fmla="*/ 0 h 11"/>
              <a:gd name="T2" fmla="*/ 2147483647 w 14"/>
              <a:gd name="T3" fmla="*/ 0 h 11"/>
              <a:gd name="T4" fmla="*/ 2147483647 w 14"/>
              <a:gd name="T5" fmla="*/ 2147483647 h 11"/>
              <a:gd name="T6" fmla="*/ 0 w 14"/>
              <a:gd name="T7" fmla="*/ 2147483647 h 11"/>
              <a:gd name="T8" fmla="*/ 0 w 14"/>
              <a:gd name="T9" fmla="*/ 0 h 11"/>
              <a:gd name="T10" fmla="*/ 2147483647 w 14"/>
              <a:gd name="T11" fmla="*/ 0 h 11"/>
              <a:gd name="T12" fmla="*/ 2147483647 w 14"/>
              <a:gd name="T13" fmla="*/ 0 h 11"/>
              <a:gd name="T14" fmla="*/ 2147483647 w 14"/>
              <a:gd name="T15" fmla="*/ 2147483647 h 11"/>
              <a:gd name="T16" fmla="*/ 2147483647 w 14"/>
              <a:gd name="T17" fmla="*/ 2147483647 h 11"/>
              <a:gd name="T18" fmla="*/ 2147483647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3" y="0"/>
                </a:moveTo>
                <a:lnTo>
                  <a:pt x="12" y="0"/>
                </a:lnTo>
                <a:lnTo>
                  <a:pt x="12" y="11"/>
                </a:lnTo>
                <a:lnTo>
                  <a:pt x="3" y="11"/>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8" name="Freeform 1219"/>
          <p:cNvSpPr>
            <a:spLocks noEditPoints="1"/>
          </p:cNvSpPr>
          <p:nvPr/>
        </p:nvSpPr>
        <p:spPr bwMode="auto">
          <a:xfrm>
            <a:off x="1974850" y="6640513"/>
            <a:ext cx="14288" cy="17462"/>
          </a:xfrm>
          <a:custGeom>
            <a:avLst/>
            <a:gdLst>
              <a:gd name="T0" fmla="*/ 0 w 9"/>
              <a:gd name="T1" fmla="*/ 0 h 11"/>
              <a:gd name="T2" fmla="*/ 2147483647 w 9"/>
              <a:gd name="T3" fmla="*/ 0 h 11"/>
              <a:gd name="T4" fmla="*/ 2147483647 w 9"/>
              <a:gd name="T5" fmla="*/ 2147483647 h 11"/>
              <a:gd name="T6" fmla="*/ 0 w 9"/>
              <a:gd name="T7" fmla="*/ 2147483647 h 11"/>
              <a:gd name="T8" fmla="*/ 0 w 9"/>
              <a:gd name="T9" fmla="*/ 0 h 11"/>
              <a:gd name="T10" fmla="*/ 2147483647 w 9"/>
              <a:gd name="T11" fmla="*/ 0 h 11"/>
              <a:gd name="T12" fmla="*/ 2147483647 w 9"/>
              <a:gd name="T13" fmla="*/ 0 h 11"/>
              <a:gd name="T14" fmla="*/ 2147483647 w 9"/>
              <a:gd name="T15" fmla="*/ 2147483647 h 11"/>
              <a:gd name="T16" fmla="*/ 2147483647 w 9"/>
              <a:gd name="T17" fmla="*/ 2147483647 h 11"/>
              <a:gd name="T18" fmla="*/ 2147483647 w 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1"/>
              <a:gd name="T32" fmla="*/ 9 w 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1">
                <a:moveTo>
                  <a:pt x="0" y="0"/>
                </a:moveTo>
                <a:lnTo>
                  <a:pt x="9" y="0"/>
                </a:lnTo>
                <a:lnTo>
                  <a:pt x="9" y="11"/>
                </a:lnTo>
                <a:lnTo>
                  <a:pt x="0" y="11"/>
                </a:lnTo>
                <a:lnTo>
                  <a:pt x="0" y="0"/>
                </a:lnTo>
                <a:close/>
                <a:moveTo>
                  <a:pt x="2" y="0"/>
                </a:moveTo>
                <a:lnTo>
                  <a:pt x="8" y="0"/>
                </a:lnTo>
                <a:lnTo>
                  <a:pt x="8" y="11"/>
                </a:lnTo>
                <a:lnTo>
                  <a:pt x="2" y="11"/>
                </a:lnTo>
                <a:lnTo>
                  <a:pt x="2"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49" name="Freeform 1220"/>
          <p:cNvSpPr>
            <a:spLocks noEditPoints="1"/>
          </p:cNvSpPr>
          <p:nvPr/>
        </p:nvSpPr>
        <p:spPr bwMode="auto">
          <a:xfrm>
            <a:off x="1978025" y="6640513"/>
            <a:ext cx="9525" cy="17462"/>
          </a:xfrm>
          <a:custGeom>
            <a:avLst/>
            <a:gdLst>
              <a:gd name="T0" fmla="*/ 0 w 6"/>
              <a:gd name="T1" fmla="*/ 0 h 11"/>
              <a:gd name="T2" fmla="*/ 2147483647 w 6"/>
              <a:gd name="T3" fmla="*/ 0 h 11"/>
              <a:gd name="T4" fmla="*/ 2147483647 w 6"/>
              <a:gd name="T5" fmla="*/ 2147483647 h 11"/>
              <a:gd name="T6" fmla="*/ 0 w 6"/>
              <a:gd name="T7" fmla="*/ 2147483647 h 11"/>
              <a:gd name="T8" fmla="*/ 0 w 6"/>
              <a:gd name="T9" fmla="*/ 0 h 11"/>
              <a:gd name="T10" fmla="*/ 2147483647 w 6"/>
              <a:gd name="T11" fmla="*/ 0 h 11"/>
              <a:gd name="T12" fmla="*/ 2147483647 w 6"/>
              <a:gd name="T13" fmla="*/ 0 h 11"/>
              <a:gd name="T14" fmla="*/ 2147483647 w 6"/>
              <a:gd name="T15" fmla="*/ 2147483647 h 11"/>
              <a:gd name="T16" fmla="*/ 2147483647 w 6"/>
              <a:gd name="T17" fmla="*/ 2147483647 h 11"/>
              <a:gd name="T18" fmla="*/ 2147483647 w 6"/>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1"/>
              <a:gd name="T32" fmla="*/ 6 w 6"/>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1">
                <a:moveTo>
                  <a:pt x="0" y="0"/>
                </a:moveTo>
                <a:lnTo>
                  <a:pt x="6" y="0"/>
                </a:lnTo>
                <a:lnTo>
                  <a:pt x="6"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0" name="Freeform 1221"/>
          <p:cNvSpPr>
            <a:spLocks noEditPoints="1"/>
          </p:cNvSpPr>
          <p:nvPr/>
        </p:nvSpPr>
        <p:spPr bwMode="auto">
          <a:xfrm>
            <a:off x="1982788" y="6640513"/>
            <a:ext cx="1587" cy="17462"/>
          </a:xfrm>
          <a:custGeom>
            <a:avLst/>
            <a:gdLst>
              <a:gd name="T0" fmla="*/ 0 w 1587"/>
              <a:gd name="T1" fmla="*/ 0 h 11"/>
              <a:gd name="T2" fmla="*/ 0 w 1587"/>
              <a:gd name="T3" fmla="*/ 0 h 11"/>
              <a:gd name="T4" fmla="*/ 0 w 1587"/>
              <a:gd name="T5" fmla="*/ 2147483647 h 11"/>
              <a:gd name="T6" fmla="*/ 0 w 1587"/>
              <a:gd name="T7" fmla="*/ 2147483647 h 11"/>
              <a:gd name="T8" fmla="*/ 0 w 1587"/>
              <a:gd name="T9" fmla="*/ 0 h 11"/>
              <a:gd name="T10" fmla="*/ 0 w 1587"/>
              <a:gd name="T11" fmla="*/ 0 h 11"/>
              <a:gd name="T12" fmla="*/ 0 w 1587"/>
              <a:gd name="T13" fmla="*/ 0 h 11"/>
              <a:gd name="T14" fmla="*/ 0 w 1587"/>
              <a:gd name="T15" fmla="*/ 2147483647 h 11"/>
              <a:gd name="T16" fmla="*/ 0 w 1587"/>
              <a:gd name="T17" fmla="*/ 2147483647 h 11"/>
              <a:gd name="T18" fmla="*/ 0 w 158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7"/>
              <a:gd name="T31" fmla="*/ 0 h 11"/>
              <a:gd name="T32" fmla="*/ 1587 w 158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7"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1" name="Rectangle 1222"/>
          <p:cNvSpPr>
            <a:spLocks noChangeArrowheads="1"/>
          </p:cNvSpPr>
          <p:nvPr/>
        </p:nvSpPr>
        <p:spPr bwMode="auto">
          <a:xfrm>
            <a:off x="1970088" y="6640513"/>
            <a:ext cx="222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3952" name="Freeform 1223"/>
          <p:cNvSpPr>
            <a:spLocks noEditPoints="1"/>
          </p:cNvSpPr>
          <p:nvPr/>
        </p:nvSpPr>
        <p:spPr bwMode="auto">
          <a:xfrm>
            <a:off x="1970088" y="6640513"/>
            <a:ext cx="22225" cy="17462"/>
          </a:xfrm>
          <a:custGeom>
            <a:avLst/>
            <a:gdLst>
              <a:gd name="T0" fmla="*/ 0 w 14"/>
              <a:gd name="T1" fmla="*/ 0 h 11"/>
              <a:gd name="T2" fmla="*/ 2147483647 w 14"/>
              <a:gd name="T3" fmla="*/ 0 h 11"/>
              <a:gd name="T4" fmla="*/ 2147483647 w 14"/>
              <a:gd name="T5" fmla="*/ 2147483647 h 11"/>
              <a:gd name="T6" fmla="*/ 0 w 14"/>
              <a:gd name="T7" fmla="*/ 2147483647 h 11"/>
              <a:gd name="T8" fmla="*/ 0 w 14"/>
              <a:gd name="T9" fmla="*/ 0 h 11"/>
              <a:gd name="T10" fmla="*/ 2147483647 w 14"/>
              <a:gd name="T11" fmla="*/ 0 h 11"/>
              <a:gd name="T12" fmla="*/ 2147483647 w 14"/>
              <a:gd name="T13" fmla="*/ 0 h 11"/>
              <a:gd name="T14" fmla="*/ 2147483647 w 14"/>
              <a:gd name="T15" fmla="*/ 2147483647 h 11"/>
              <a:gd name="T16" fmla="*/ 2147483647 w 14"/>
              <a:gd name="T17" fmla="*/ 2147483647 h 11"/>
              <a:gd name="T18" fmla="*/ 2147483647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3" y="0"/>
                </a:moveTo>
                <a:lnTo>
                  <a:pt x="12" y="0"/>
                </a:lnTo>
                <a:lnTo>
                  <a:pt x="12" y="11"/>
                </a:lnTo>
                <a:lnTo>
                  <a:pt x="3" y="11"/>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3" name="Freeform 1224"/>
          <p:cNvSpPr>
            <a:spLocks noEditPoints="1"/>
          </p:cNvSpPr>
          <p:nvPr/>
        </p:nvSpPr>
        <p:spPr bwMode="auto">
          <a:xfrm>
            <a:off x="1974850" y="6640513"/>
            <a:ext cx="14288" cy="17462"/>
          </a:xfrm>
          <a:custGeom>
            <a:avLst/>
            <a:gdLst>
              <a:gd name="T0" fmla="*/ 0 w 9"/>
              <a:gd name="T1" fmla="*/ 0 h 11"/>
              <a:gd name="T2" fmla="*/ 2147483647 w 9"/>
              <a:gd name="T3" fmla="*/ 0 h 11"/>
              <a:gd name="T4" fmla="*/ 2147483647 w 9"/>
              <a:gd name="T5" fmla="*/ 2147483647 h 11"/>
              <a:gd name="T6" fmla="*/ 0 w 9"/>
              <a:gd name="T7" fmla="*/ 2147483647 h 11"/>
              <a:gd name="T8" fmla="*/ 0 w 9"/>
              <a:gd name="T9" fmla="*/ 0 h 11"/>
              <a:gd name="T10" fmla="*/ 2147483647 w 9"/>
              <a:gd name="T11" fmla="*/ 0 h 11"/>
              <a:gd name="T12" fmla="*/ 2147483647 w 9"/>
              <a:gd name="T13" fmla="*/ 0 h 11"/>
              <a:gd name="T14" fmla="*/ 2147483647 w 9"/>
              <a:gd name="T15" fmla="*/ 2147483647 h 11"/>
              <a:gd name="T16" fmla="*/ 2147483647 w 9"/>
              <a:gd name="T17" fmla="*/ 2147483647 h 11"/>
              <a:gd name="T18" fmla="*/ 2147483647 w 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1"/>
              <a:gd name="T32" fmla="*/ 9 w 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1">
                <a:moveTo>
                  <a:pt x="0" y="0"/>
                </a:moveTo>
                <a:lnTo>
                  <a:pt x="9" y="0"/>
                </a:lnTo>
                <a:lnTo>
                  <a:pt x="9" y="11"/>
                </a:lnTo>
                <a:lnTo>
                  <a:pt x="0" y="11"/>
                </a:lnTo>
                <a:lnTo>
                  <a:pt x="0" y="0"/>
                </a:lnTo>
                <a:close/>
                <a:moveTo>
                  <a:pt x="2" y="0"/>
                </a:moveTo>
                <a:lnTo>
                  <a:pt x="8" y="0"/>
                </a:lnTo>
                <a:lnTo>
                  <a:pt x="8" y="11"/>
                </a:lnTo>
                <a:lnTo>
                  <a:pt x="2" y="11"/>
                </a:lnTo>
                <a:lnTo>
                  <a:pt x="2"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4" name="Freeform 1225"/>
          <p:cNvSpPr>
            <a:spLocks noEditPoints="1"/>
          </p:cNvSpPr>
          <p:nvPr/>
        </p:nvSpPr>
        <p:spPr bwMode="auto">
          <a:xfrm>
            <a:off x="1978025" y="6640513"/>
            <a:ext cx="9525" cy="17462"/>
          </a:xfrm>
          <a:custGeom>
            <a:avLst/>
            <a:gdLst>
              <a:gd name="T0" fmla="*/ 0 w 6"/>
              <a:gd name="T1" fmla="*/ 0 h 11"/>
              <a:gd name="T2" fmla="*/ 2147483647 w 6"/>
              <a:gd name="T3" fmla="*/ 0 h 11"/>
              <a:gd name="T4" fmla="*/ 2147483647 w 6"/>
              <a:gd name="T5" fmla="*/ 2147483647 h 11"/>
              <a:gd name="T6" fmla="*/ 0 w 6"/>
              <a:gd name="T7" fmla="*/ 2147483647 h 11"/>
              <a:gd name="T8" fmla="*/ 0 w 6"/>
              <a:gd name="T9" fmla="*/ 0 h 11"/>
              <a:gd name="T10" fmla="*/ 2147483647 w 6"/>
              <a:gd name="T11" fmla="*/ 0 h 11"/>
              <a:gd name="T12" fmla="*/ 2147483647 w 6"/>
              <a:gd name="T13" fmla="*/ 0 h 11"/>
              <a:gd name="T14" fmla="*/ 2147483647 w 6"/>
              <a:gd name="T15" fmla="*/ 2147483647 h 11"/>
              <a:gd name="T16" fmla="*/ 2147483647 w 6"/>
              <a:gd name="T17" fmla="*/ 2147483647 h 11"/>
              <a:gd name="T18" fmla="*/ 2147483647 w 6"/>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1"/>
              <a:gd name="T32" fmla="*/ 6 w 6"/>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1">
                <a:moveTo>
                  <a:pt x="0" y="0"/>
                </a:moveTo>
                <a:lnTo>
                  <a:pt x="6" y="0"/>
                </a:lnTo>
                <a:lnTo>
                  <a:pt x="6"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5" name="Freeform 1226"/>
          <p:cNvSpPr>
            <a:spLocks noEditPoints="1"/>
          </p:cNvSpPr>
          <p:nvPr/>
        </p:nvSpPr>
        <p:spPr bwMode="auto">
          <a:xfrm>
            <a:off x="1982788" y="6640513"/>
            <a:ext cx="1587" cy="17462"/>
          </a:xfrm>
          <a:custGeom>
            <a:avLst/>
            <a:gdLst>
              <a:gd name="T0" fmla="*/ 0 w 1587"/>
              <a:gd name="T1" fmla="*/ 0 h 11"/>
              <a:gd name="T2" fmla="*/ 0 w 1587"/>
              <a:gd name="T3" fmla="*/ 0 h 11"/>
              <a:gd name="T4" fmla="*/ 0 w 1587"/>
              <a:gd name="T5" fmla="*/ 2147483647 h 11"/>
              <a:gd name="T6" fmla="*/ 0 w 1587"/>
              <a:gd name="T7" fmla="*/ 2147483647 h 11"/>
              <a:gd name="T8" fmla="*/ 0 w 1587"/>
              <a:gd name="T9" fmla="*/ 0 h 11"/>
              <a:gd name="T10" fmla="*/ 0 w 1587"/>
              <a:gd name="T11" fmla="*/ 0 h 11"/>
              <a:gd name="T12" fmla="*/ 0 w 1587"/>
              <a:gd name="T13" fmla="*/ 0 h 11"/>
              <a:gd name="T14" fmla="*/ 0 w 1587"/>
              <a:gd name="T15" fmla="*/ 2147483647 h 11"/>
              <a:gd name="T16" fmla="*/ 0 w 1587"/>
              <a:gd name="T17" fmla="*/ 2147483647 h 11"/>
              <a:gd name="T18" fmla="*/ 0 w 158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7"/>
              <a:gd name="T31" fmla="*/ 0 h 11"/>
              <a:gd name="T32" fmla="*/ 1587 w 158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7"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956" name="Freeform 1227"/>
          <p:cNvSpPr/>
          <p:nvPr/>
        </p:nvSpPr>
        <p:spPr bwMode="auto">
          <a:xfrm>
            <a:off x="1963738" y="6434138"/>
            <a:ext cx="223837" cy="288925"/>
          </a:xfrm>
          <a:custGeom>
            <a:avLst/>
            <a:gdLst>
              <a:gd name="T0" fmla="*/ 0 w 141"/>
              <a:gd name="T1" fmla="*/ 2147483647 h 182"/>
              <a:gd name="T2" fmla="*/ 0 w 141"/>
              <a:gd name="T3" fmla="*/ 2147483647 h 182"/>
              <a:gd name="T4" fmla="*/ 2147483647 w 141"/>
              <a:gd name="T5" fmla="*/ 2147483647 h 182"/>
              <a:gd name="T6" fmla="*/ 2147483647 w 141"/>
              <a:gd name="T7" fmla="*/ 2147483647 h 182"/>
              <a:gd name="T8" fmla="*/ 2147483647 w 141"/>
              <a:gd name="T9" fmla="*/ 2147483647 h 182"/>
              <a:gd name="T10" fmla="*/ 2147483647 w 141"/>
              <a:gd name="T11" fmla="*/ 0 h 182"/>
              <a:gd name="T12" fmla="*/ 2147483647 w 141"/>
              <a:gd name="T13" fmla="*/ 0 h 182"/>
              <a:gd name="T14" fmla="*/ 2147483647 w 141"/>
              <a:gd name="T15" fmla="*/ 2147483647 h 182"/>
              <a:gd name="T16" fmla="*/ 2147483647 w 141"/>
              <a:gd name="T17" fmla="*/ 2147483647 h 182"/>
              <a:gd name="T18" fmla="*/ 2147483647 w 141"/>
              <a:gd name="T19" fmla="*/ 2147483647 h 182"/>
              <a:gd name="T20" fmla="*/ 2147483647 w 141"/>
              <a:gd name="T21" fmla="*/ 2147483647 h 182"/>
              <a:gd name="T22" fmla="*/ 2147483647 w 141"/>
              <a:gd name="T23" fmla="*/ 2147483647 h 182"/>
              <a:gd name="T24" fmla="*/ 2147483647 w 141"/>
              <a:gd name="T25" fmla="*/ 2147483647 h 182"/>
              <a:gd name="T26" fmla="*/ 2147483647 w 141"/>
              <a:gd name="T27" fmla="*/ 2147483647 h 182"/>
              <a:gd name="T28" fmla="*/ 0 w 141"/>
              <a:gd name="T29" fmla="*/ 2147483647 h 1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182"/>
              <a:gd name="T47" fmla="*/ 141 w 141"/>
              <a:gd name="T48" fmla="*/ 182 h 1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182">
                <a:moveTo>
                  <a:pt x="0" y="182"/>
                </a:moveTo>
                <a:lnTo>
                  <a:pt x="0" y="125"/>
                </a:lnTo>
                <a:lnTo>
                  <a:pt x="15" y="106"/>
                </a:lnTo>
                <a:lnTo>
                  <a:pt x="16" y="106"/>
                </a:lnTo>
                <a:lnTo>
                  <a:pt x="16" y="20"/>
                </a:lnTo>
                <a:lnTo>
                  <a:pt x="32" y="0"/>
                </a:lnTo>
                <a:lnTo>
                  <a:pt x="125" y="0"/>
                </a:lnTo>
                <a:lnTo>
                  <a:pt x="125" y="60"/>
                </a:lnTo>
                <a:lnTo>
                  <a:pt x="121" y="75"/>
                </a:lnTo>
                <a:lnTo>
                  <a:pt x="121" y="103"/>
                </a:lnTo>
                <a:lnTo>
                  <a:pt x="119" y="106"/>
                </a:lnTo>
                <a:lnTo>
                  <a:pt x="141" y="106"/>
                </a:lnTo>
                <a:lnTo>
                  <a:pt x="141" y="161"/>
                </a:lnTo>
                <a:lnTo>
                  <a:pt x="125" y="182"/>
                </a:lnTo>
                <a:lnTo>
                  <a:pt x="0" y="182"/>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57" name="Rectangle 1228"/>
          <p:cNvSpPr>
            <a:spLocks noChangeArrowheads="1"/>
          </p:cNvSpPr>
          <p:nvPr/>
        </p:nvSpPr>
        <p:spPr bwMode="auto">
          <a:xfrm>
            <a:off x="1911350" y="6751638"/>
            <a:ext cx="35560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3958" name="Freeform 1229"/>
          <p:cNvSpPr/>
          <p:nvPr/>
        </p:nvSpPr>
        <p:spPr bwMode="auto">
          <a:xfrm>
            <a:off x="2174875" y="6362700"/>
            <a:ext cx="125413" cy="307975"/>
          </a:xfrm>
          <a:custGeom>
            <a:avLst/>
            <a:gdLst>
              <a:gd name="T0" fmla="*/ 2147483647 w 79"/>
              <a:gd name="T1" fmla="*/ 0 h 194"/>
              <a:gd name="T2" fmla="*/ 2147483647 w 79"/>
              <a:gd name="T3" fmla="*/ 2147483647 h 194"/>
              <a:gd name="T4" fmla="*/ 0 w 79"/>
              <a:gd name="T5" fmla="*/ 2147483647 h 194"/>
              <a:gd name="T6" fmla="*/ 0 60000 65536"/>
              <a:gd name="T7" fmla="*/ 0 60000 65536"/>
              <a:gd name="T8" fmla="*/ 0 60000 65536"/>
              <a:gd name="T9" fmla="*/ 0 w 79"/>
              <a:gd name="T10" fmla="*/ 0 h 194"/>
              <a:gd name="T11" fmla="*/ 79 w 79"/>
              <a:gd name="T12" fmla="*/ 194 h 194"/>
            </a:gdLst>
            <a:ahLst/>
            <a:cxnLst>
              <a:cxn ang="T6">
                <a:pos x="T0" y="T1"/>
              </a:cxn>
              <a:cxn ang="T7">
                <a:pos x="T2" y="T3"/>
              </a:cxn>
              <a:cxn ang="T8">
                <a:pos x="T4" y="T5"/>
              </a:cxn>
            </a:cxnLst>
            <a:rect l="T9" t="T10" r="T11" b="T12"/>
            <a:pathLst>
              <a:path w="79" h="194">
                <a:moveTo>
                  <a:pt x="79" y="0"/>
                </a:moveTo>
                <a:lnTo>
                  <a:pt x="79" y="194"/>
                </a:lnTo>
                <a:lnTo>
                  <a:pt x="0" y="189"/>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59" name="Freeform 1230"/>
          <p:cNvSpPr/>
          <p:nvPr/>
        </p:nvSpPr>
        <p:spPr bwMode="auto">
          <a:xfrm>
            <a:off x="1549400" y="3697288"/>
            <a:ext cx="236538" cy="306387"/>
          </a:xfrm>
          <a:custGeom>
            <a:avLst/>
            <a:gdLst>
              <a:gd name="T0" fmla="*/ 0 w 149"/>
              <a:gd name="T1" fmla="*/ 2147483647 h 193"/>
              <a:gd name="T2" fmla="*/ 2147483647 w 149"/>
              <a:gd name="T3" fmla="*/ 2147483647 h 193"/>
              <a:gd name="T4" fmla="*/ 2147483647 w 149"/>
              <a:gd name="T5" fmla="*/ 2147483647 h 193"/>
              <a:gd name="T6" fmla="*/ 2147483647 w 149"/>
              <a:gd name="T7" fmla="*/ 2147483647 h 193"/>
              <a:gd name="T8" fmla="*/ 2147483647 w 149"/>
              <a:gd name="T9" fmla="*/ 2147483647 h 193"/>
              <a:gd name="T10" fmla="*/ 2147483647 w 149"/>
              <a:gd name="T11" fmla="*/ 2147483647 h 193"/>
              <a:gd name="T12" fmla="*/ 2147483647 w 149"/>
              <a:gd name="T13" fmla="*/ 0 h 193"/>
              <a:gd name="T14" fmla="*/ 2147483647 w 149"/>
              <a:gd name="T15" fmla="*/ 2147483647 h 193"/>
              <a:gd name="T16" fmla="*/ 2147483647 w 149"/>
              <a:gd name="T17" fmla="*/ 2147483647 h 193"/>
              <a:gd name="T18" fmla="*/ 2147483647 w 149"/>
              <a:gd name="T19" fmla="*/ 2147483647 h 193"/>
              <a:gd name="T20" fmla="*/ 2147483647 w 149"/>
              <a:gd name="T21" fmla="*/ 2147483647 h 193"/>
              <a:gd name="T22" fmla="*/ 2147483647 w 149"/>
              <a:gd name="T23" fmla="*/ 2147483647 h 193"/>
              <a:gd name="T24" fmla="*/ 2147483647 w 149"/>
              <a:gd name="T25" fmla="*/ 2147483647 h 193"/>
              <a:gd name="T26" fmla="*/ 2147483647 w 149"/>
              <a:gd name="T27" fmla="*/ 2147483647 h 193"/>
              <a:gd name="T28" fmla="*/ 2147483647 w 149"/>
              <a:gd name="T29" fmla="*/ 2147483647 h 193"/>
              <a:gd name="T30" fmla="*/ 2147483647 w 149"/>
              <a:gd name="T31" fmla="*/ 2147483647 h 193"/>
              <a:gd name="T32" fmla="*/ 2147483647 w 149"/>
              <a:gd name="T33" fmla="*/ 2147483647 h 193"/>
              <a:gd name="T34" fmla="*/ 2147483647 w 149"/>
              <a:gd name="T35" fmla="*/ 2147483647 h 193"/>
              <a:gd name="T36" fmla="*/ 2147483647 w 149"/>
              <a:gd name="T37" fmla="*/ 2147483647 h 193"/>
              <a:gd name="T38" fmla="*/ 2147483647 w 149"/>
              <a:gd name="T39" fmla="*/ 2147483647 h 193"/>
              <a:gd name="T40" fmla="*/ 2147483647 w 149"/>
              <a:gd name="T41" fmla="*/ 2147483647 h 193"/>
              <a:gd name="T42" fmla="*/ 2147483647 w 149"/>
              <a:gd name="T43" fmla="*/ 2147483647 h 193"/>
              <a:gd name="T44" fmla="*/ 2147483647 w 149"/>
              <a:gd name="T45" fmla="*/ 2147483647 h 193"/>
              <a:gd name="T46" fmla="*/ 2147483647 w 149"/>
              <a:gd name="T47" fmla="*/ 2147483647 h 193"/>
              <a:gd name="T48" fmla="*/ 0 w 149"/>
              <a:gd name="T49" fmla="*/ 2147483647 h 1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9"/>
              <a:gd name="T76" fmla="*/ 0 h 193"/>
              <a:gd name="T77" fmla="*/ 149 w 149"/>
              <a:gd name="T78" fmla="*/ 193 h 1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9" h="193">
                <a:moveTo>
                  <a:pt x="0" y="97"/>
                </a:moveTo>
                <a:lnTo>
                  <a:pt x="2" y="73"/>
                </a:lnTo>
                <a:lnTo>
                  <a:pt x="10" y="49"/>
                </a:lnTo>
                <a:lnTo>
                  <a:pt x="22" y="28"/>
                </a:lnTo>
                <a:lnTo>
                  <a:pt x="38" y="12"/>
                </a:lnTo>
                <a:lnTo>
                  <a:pt x="55" y="4"/>
                </a:lnTo>
                <a:lnTo>
                  <a:pt x="75" y="0"/>
                </a:lnTo>
                <a:lnTo>
                  <a:pt x="94" y="4"/>
                </a:lnTo>
                <a:lnTo>
                  <a:pt x="112" y="12"/>
                </a:lnTo>
                <a:lnTo>
                  <a:pt x="127" y="28"/>
                </a:lnTo>
                <a:lnTo>
                  <a:pt x="139" y="49"/>
                </a:lnTo>
                <a:lnTo>
                  <a:pt x="147" y="73"/>
                </a:lnTo>
                <a:lnTo>
                  <a:pt x="149" y="97"/>
                </a:lnTo>
                <a:lnTo>
                  <a:pt x="147" y="123"/>
                </a:lnTo>
                <a:lnTo>
                  <a:pt x="139" y="145"/>
                </a:lnTo>
                <a:lnTo>
                  <a:pt x="127" y="166"/>
                </a:lnTo>
                <a:lnTo>
                  <a:pt x="112" y="181"/>
                </a:lnTo>
                <a:lnTo>
                  <a:pt x="94" y="191"/>
                </a:lnTo>
                <a:lnTo>
                  <a:pt x="75" y="193"/>
                </a:lnTo>
                <a:lnTo>
                  <a:pt x="55" y="191"/>
                </a:lnTo>
                <a:lnTo>
                  <a:pt x="38" y="181"/>
                </a:lnTo>
                <a:lnTo>
                  <a:pt x="22" y="166"/>
                </a:lnTo>
                <a:lnTo>
                  <a:pt x="10" y="145"/>
                </a:lnTo>
                <a:lnTo>
                  <a:pt x="2" y="123"/>
                </a:lnTo>
                <a:lnTo>
                  <a:pt x="0" y="97"/>
                </a:lnTo>
                <a:close/>
              </a:path>
            </a:pathLst>
          </a:custGeom>
          <a:solidFill>
            <a:srgbClr val="FFFFFF"/>
          </a:solidFill>
          <a:ln w="1588">
            <a:solidFill>
              <a:srgbClr val="000000"/>
            </a:solidFill>
            <a:round/>
          </a:ln>
        </p:spPr>
        <p:txBody>
          <a:bodyPr/>
          <a:lstStyle/>
          <a:p>
            <a:endParaRPr lang="zh-CN" altLang="en-US"/>
          </a:p>
        </p:txBody>
      </p:sp>
      <p:sp>
        <p:nvSpPr>
          <p:cNvPr id="73960" name="Rectangle 1231"/>
          <p:cNvSpPr>
            <a:spLocks noChangeArrowheads="1"/>
          </p:cNvSpPr>
          <p:nvPr/>
        </p:nvSpPr>
        <p:spPr bwMode="auto">
          <a:xfrm>
            <a:off x="1641475" y="3775075"/>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B</a:t>
            </a:r>
            <a:endParaRPr lang="en-US" altLang="zh-CN"/>
          </a:p>
        </p:txBody>
      </p:sp>
      <p:sp>
        <p:nvSpPr>
          <p:cNvPr id="73961" name="Freeform 1232"/>
          <p:cNvSpPr/>
          <p:nvPr/>
        </p:nvSpPr>
        <p:spPr bwMode="auto">
          <a:xfrm>
            <a:off x="958850" y="4878388"/>
            <a:ext cx="238125" cy="309562"/>
          </a:xfrm>
          <a:custGeom>
            <a:avLst/>
            <a:gdLst>
              <a:gd name="T0" fmla="*/ 0 w 150"/>
              <a:gd name="T1" fmla="*/ 2147483647 h 195"/>
              <a:gd name="T2" fmla="*/ 2147483647 w 150"/>
              <a:gd name="T3" fmla="*/ 2147483647 h 195"/>
              <a:gd name="T4" fmla="*/ 2147483647 w 150"/>
              <a:gd name="T5" fmla="*/ 2147483647 h 195"/>
              <a:gd name="T6" fmla="*/ 2147483647 w 150"/>
              <a:gd name="T7" fmla="*/ 2147483647 h 195"/>
              <a:gd name="T8" fmla="*/ 2147483647 w 150"/>
              <a:gd name="T9" fmla="*/ 2147483647 h 195"/>
              <a:gd name="T10" fmla="*/ 2147483647 w 150"/>
              <a:gd name="T11" fmla="*/ 2147483647 h 195"/>
              <a:gd name="T12" fmla="*/ 2147483647 w 150"/>
              <a:gd name="T13" fmla="*/ 0 h 195"/>
              <a:gd name="T14" fmla="*/ 2147483647 w 150"/>
              <a:gd name="T15" fmla="*/ 2147483647 h 195"/>
              <a:gd name="T16" fmla="*/ 2147483647 w 150"/>
              <a:gd name="T17" fmla="*/ 2147483647 h 195"/>
              <a:gd name="T18" fmla="*/ 2147483647 w 150"/>
              <a:gd name="T19" fmla="*/ 2147483647 h 195"/>
              <a:gd name="T20" fmla="*/ 2147483647 w 150"/>
              <a:gd name="T21" fmla="*/ 2147483647 h 195"/>
              <a:gd name="T22" fmla="*/ 2147483647 w 150"/>
              <a:gd name="T23" fmla="*/ 2147483647 h 195"/>
              <a:gd name="T24" fmla="*/ 2147483647 w 150"/>
              <a:gd name="T25" fmla="*/ 2147483647 h 195"/>
              <a:gd name="T26" fmla="*/ 2147483647 w 150"/>
              <a:gd name="T27" fmla="*/ 2147483647 h 195"/>
              <a:gd name="T28" fmla="*/ 2147483647 w 150"/>
              <a:gd name="T29" fmla="*/ 2147483647 h 195"/>
              <a:gd name="T30" fmla="*/ 2147483647 w 150"/>
              <a:gd name="T31" fmla="*/ 2147483647 h 195"/>
              <a:gd name="T32" fmla="*/ 2147483647 w 150"/>
              <a:gd name="T33" fmla="*/ 2147483647 h 195"/>
              <a:gd name="T34" fmla="*/ 2147483647 w 150"/>
              <a:gd name="T35" fmla="*/ 2147483647 h 195"/>
              <a:gd name="T36" fmla="*/ 2147483647 w 150"/>
              <a:gd name="T37" fmla="*/ 2147483647 h 195"/>
              <a:gd name="T38" fmla="*/ 2147483647 w 150"/>
              <a:gd name="T39" fmla="*/ 2147483647 h 195"/>
              <a:gd name="T40" fmla="*/ 2147483647 w 150"/>
              <a:gd name="T41" fmla="*/ 2147483647 h 195"/>
              <a:gd name="T42" fmla="*/ 2147483647 w 150"/>
              <a:gd name="T43" fmla="*/ 2147483647 h 195"/>
              <a:gd name="T44" fmla="*/ 2147483647 w 150"/>
              <a:gd name="T45" fmla="*/ 2147483647 h 195"/>
              <a:gd name="T46" fmla="*/ 2147483647 w 150"/>
              <a:gd name="T47" fmla="*/ 2147483647 h 195"/>
              <a:gd name="T48" fmla="*/ 0 w 150"/>
              <a:gd name="T49" fmla="*/ 2147483647 h 1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195"/>
              <a:gd name="T77" fmla="*/ 150 w 150"/>
              <a:gd name="T78" fmla="*/ 195 h 19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195">
                <a:moveTo>
                  <a:pt x="0" y="98"/>
                </a:moveTo>
                <a:lnTo>
                  <a:pt x="3" y="72"/>
                </a:lnTo>
                <a:lnTo>
                  <a:pt x="11" y="50"/>
                </a:lnTo>
                <a:lnTo>
                  <a:pt x="23" y="29"/>
                </a:lnTo>
                <a:lnTo>
                  <a:pt x="37" y="14"/>
                </a:lnTo>
                <a:lnTo>
                  <a:pt x="56" y="4"/>
                </a:lnTo>
                <a:lnTo>
                  <a:pt x="76" y="0"/>
                </a:lnTo>
                <a:lnTo>
                  <a:pt x="94" y="4"/>
                </a:lnTo>
                <a:lnTo>
                  <a:pt x="113" y="14"/>
                </a:lnTo>
                <a:lnTo>
                  <a:pt x="128" y="29"/>
                </a:lnTo>
                <a:lnTo>
                  <a:pt x="139" y="50"/>
                </a:lnTo>
                <a:lnTo>
                  <a:pt x="147" y="72"/>
                </a:lnTo>
                <a:lnTo>
                  <a:pt x="150" y="98"/>
                </a:lnTo>
                <a:lnTo>
                  <a:pt x="147" y="122"/>
                </a:lnTo>
                <a:lnTo>
                  <a:pt x="139" y="146"/>
                </a:lnTo>
                <a:lnTo>
                  <a:pt x="128" y="167"/>
                </a:lnTo>
                <a:lnTo>
                  <a:pt x="113" y="181"/>
                </a:lnTo>
                <a:lnTo>
                  <a:pt x="94" y="191"/>
                </a:lnTo>
                <a:lnTo>
                  <a:pt x="76" y="195"/>
                </a:lnTo>
                <a:lnTo>
                  <a:pt x="56" y="191"/>
                </a:lnTo>
                <a:lnTo>
                  <a:pt x="37" y="181"/>
                </a:lnTo>
                <a:lnTo>
                  <a:pt x="23" y="167"/>
                </a:lnTo>
                <a:lnTo>
                  <a:pt x="11" y="146"/>
                </a:lnTo>
                <a:lnTo>
                  <a:pt x="3" y="122"/>
                </a:lnTo>
                <a:lnTo>
                  <a:pt x="0" y="98"/>
                </a:lnTo>
                <a:close/>
              </a:path>
            </a:pathLst>
          </a:custGeom>
          <a:solidFill>
            <a:srgbClr val="FFFFFF"/>
          </a:solidFill>
          <a:ln w="1588">
            <a:solidFill>
              <a:srgbClr val="000000"/>
            </a:solidFill>
            <a:round/>
          </a:ln>
        </p:spPr>
        <p:txBody>
          <a:bodyPr/>
          <a:lstStyle/>
          <a:p>
            <a:endParaRPr lang="zh-CN" altLang="en-US"/>
          </a:p>
        </p:txBody>
      </p:sp>
      <p:sp>
        <p:nvSpPr>
          <p:cNvPr id="73962" name="Rectangle 1233"/>
          <p:cNvSpPr>
            <a:spLocks noChangeArrowheads="1"/>
          </p:cNvSpPr>
          <p:nvPr/>
        </p:nvSpPr>
        <p:spPr bwMode="auto">
          <a:xfrm>
            <a:off x="1052513" y="495776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A</a:t>
            </a:r>
            <a:endParaRPr lang="en-US" altLang="zh-CN"/>
          </a:p>
        </p:txBody>
      </p:sp>
      <p:sp>
        <p:nvSpPr>
          <p:cNvPr id="73963" name="Line 1234"/>
          <p:cNvSpPr>
            <a:spLocks noChangeShapeType="1"/>
          </p:cNvSpPr>
          <p:nvPr/>
        </p:nvSpPr>
        <p:spPr bwMode="auto">
          <a:xfrm flipH="1">
            <a:off x="1173163" y="3905250"/>
            <a:ext cx="384175" cy="103663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64" name="Freeform 1235"/>
          <p:cNvSpPr/>
          <p:nvPr/>
        </p:nvSpPr>
        <p:spPr bwMode="auto">
          <a:xfrm>
            <a:off x="2182813" y="6056313"/>
            <a:ext cx="234950" cy="306387"/>
          </a:xfrm>
          <a:custGeom>
            <a:avLst/>
            <a:gdLst>
              <a:gd name="T0" fmla="*/ 0 w 148"/>
              <a:gd name="T1" fmla="*/ 2147483647 h 193"/>
              <a:gd name="T2" fmla="*/ 2147483647 w 148"/>
              <a:gd name="T3" fmla="*/ 2147483647 h 193"/>
              <a:gd name="T4" fmla="*/ 2147483647 w 148"/>
              <a:gd name="T5" fmla="*/ 2147483647 h 193"/>
              <a:gd name="T6" fmla="*/ 2147483647 w 148"/>
              <a:gd name="T7" fmla="*/ 2147483647 h 193"/>
              <a:gd name="T8" fmla="*/ 2147483647 w 148"/>
              <a:gd name="T9" fmla="*/ 2147483647 h 193"/>
              <a:gd name="T10" fmla="*/ 2147483647 w 148"/>
              <a:gd name="T11" fmla="*/ 2147483647 h 193"/>
              <a:gd name="T12" fmla="*/ 2147483647 w 148"/>
              <a:gd name="T13" fmla="*/ 0 h 193"/>
              <a:gd name="T14" fmla="*/ 2147483647 w 148"/>
              <a:gd name="T15" fmla="*/ 2147483647 h 193"/>
              <a:gd name="T16" fmla="*/ 2147483647 w 148"/>
              <a:gd name="T17" fmla="*/ 2147483647 h 193"/>
              <a:gd name="T18" fmla="*/ 2147483647 w 148"/>
              <a:gd name="T19" fmla="*/ 2147483647 h 193"/>
              <a:gd name="T20" fmla="*/ 2147483647 w 148"/>
              <a:gd name="T21" fmla="*/ 2147483647 h 193"/>
              <a:gd name="T22" fmla="*/ 2147483647 w 148"/>
              <a:gd name="T23" fmla="*/ 2147483647 h 193"/>
              <a:gd name="T24" fmla="*/ 2147483647 w 148"/>
              <a:gd name="T25" fmla="*/ 2147483647 h 193"/>
              <a:gd name="T26" fmla="*/ 2147483647 w 148"/>
              <a:gd name="T27" fmla="*/ 2147483647 h 193"/>
              <a:gd name="T28" fmla="*/ 2147483647 w 148"/>
              <a:gd name="T29" fmla="*/ 2147483647 h 193"/>
              <a:gd name="T30" fmla="*/ 2147483647 w 148"/>
              <a:gd name="T31" fmla="*/ 2147483647 h 193"/>
              <a:gd name="T32" fmla="*/ 2147483647 w 148"/>
              <a:gd name="T33" fmla="*/ 2147483647 h 193"/>
              <a:gd name="T34" fmla="*/ 2147483647 w 148"/>
              <a:gd name="T35" fmla="*/ 2147483647 h 193"/>
              <a:gd name="T36" fmla="*/ 2147483647 w 148"/>
              <a:gd name="T37" fmla="*/ 2147483647 h 193"/>
              <a:gd name="T38" fmla="*/ 2147483647 w 148"/>
              <a:gd name="T39" fmla="*/ 2147483647 h 193"/>
              <a:gd name="T40" fmla="*/ 2147483647 w 148"/>
              <a:gd name="T41" fmla="*/ 2147483647 h 193"/>
              <a:gd name="T42" fmla="*/ 2147483647 w 148"/>
              <a:gd name="T43" fmla="*/ 2147483647 h 193"/>
              <a:gd name="T44" fmla="*/ 2147483647 w 148"/>
              <a:gd name="T45" fmla="*/ 2147483647 h 193"/>
              <a:gd name="T46" fmla="*/ 2147483647 w 148"/>
              <a:gd name="T47" fmla="*/ 2147483647 h 193"/>
              <a:gd name="T48" fmla="*/ 0 w 148"/>
              <a:gd name="T49" fmla="*/ 2147483647 h 1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193"/>
              <a:gd name="T77" fmla="*/ 148 w 148"/>
              <a:gd name="T78" fmla="*/ 193 h 1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193">
                <a:moveTo>
                  <a:pt x="0" y="96"/>
                </a:moveTo>
                <a:lnTo>
                  <a:pt x="1" y="71"/>
                </a:lnTo>
                <a:lnTo>
                  <a:pt x="9" y="48"/>
                </a:lnTo>
                <a:lnTo>
                  <a:pt x="21" y="28"/>
                </a:lnTo>
                <a:lnTo>
                  <a:pt x="37" y="12"/>
                </a:lnTo>
                <a:lnTo>
                  <a:pt x="54" y="4"/>
                </a:lnTo>
                <a:lnTo>
                  <a:pt x="74" y="0"/>
                </a:lnTo>
                <a:lnTo>
                  <a:pt x="93" y="4"/>
                </a:lnTo>
                <a:lnTo>
                  <a:pt x="111" y="12"/>
                </a:lnTo>
                <a:lnTo>
                  <a:pt x="127" y="28"/>
                </a:lnTo>
                <a:lnTo>
                  <a:pt x="139" y="48"/>
                </a:lnTo>
                <a:lnTo>
                  <a:pt x="146" y="71"/>
                </a:lnTo>
                <a:lnTo>
                  <a:pt x="148" y="96"/>
                </a:lnTo>
                <a:lnTo>
                  <a:pt x="146" y="122"/>
                </a:lnTo>
                <a:lnTo>
                  <a:pt x="139" y="145"/>
                </a:lnTo>
                <a:lnTo>
                  <a:pt x="127" y="165"/>
                </a:lnTo>
                <a:lnTo>
                  <a:pt x="111" y="181"/>
                </a:lnTo>
                <a:lnTo>
                  <a:pt x="93" y="189"/>
                </a:lnTo>
                <a:lnTo>
                  <a:pt x="74" y="193"/>
                </a:lnTo>
                <a:lnTo>
                  <a:pt x="54" y="189"/>
                </a:lnTo>
                <a:lnTo>
                  <a:pt x="37" y="181"/>
                </a:lnTo>
                <a:lnTo>
                  <a:pt x="21" y="165"/>
                </a:lnTo>
                <a:lnTo>
                  <a:pt x="9" y="145"/>
                </a:lnTo>
                <a:lnTo>
                  <a:pt x="1" y="122"/>
                </a:lnTo>
                <a:lnTo>
                  <a:pt x="0" y="96"/>
                </a:lnTo>
                <a:close/>
              </a:path>
            </a:pathLst>
          </a:custGeom>
          <a:solidFill>
            <a:srgbClr val="FFFFFF"/>
          </a:solidFill>
          <a:ln w="1588">
            <a:solidFill>
              <a:srgbClr val="000000"/>
            </a:solidFill>
            <a:round/>
          </a:ln>
        </p:spPr>
        <p:txBody>
          <a:bodyPr/>
          <a:lstStyle/>
          <a:p>
            <a:endParaRPr lang="zh-CN" altLang="en-US"/>
          </a:p>
        </p:txBody>
      </p:sp>
      <p:sp>
        <p:nvSpPr>
          <p:cNvPr id="73965" name="Rectangle 1236"/>
          <p:cNvSpPr>
            <a:spLocks noChangeArrowheads="1"/>
          </p:cNvSpPr>
          <p:nvPr/>
        </p:nvSpPr>
        <p:spPr bwMode="auto">
          <a:xfrm>
            <a:off x="2273300" y="61325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C</a:t>
            </a:r>
            <a:endParaRPr lang="en-US" altLang="zh-CN"/>
          </a:p>
        </p:txBody>
      </p:sp>
      <p:sp>
        <p:nvSpPr>
          <p:cNvPr id="73966" name="Freeform 1237"/>
          <p:cNvSpPr/>
          <p:nvPr/>
        </p:nvSpPr>
        <p:spPr bwMode="auto">
          <a:xfrm>
            <a:off x="2816225" y="3290888"/>
            <a:ext cx="236538" cy="307975"/>
          </a:xfrm>
          <a:custGeom>
            <a:avLst/>
            <a:gdLst>
              <a:gd name="T0" fmla="*/ 0 w 149"/>
              <a:gd name="T1" fmla="*/ 2147483647 h 194"/>
              <a:gd name="T2" fmla="*/ 2147483647 w 149"/>
              <a:gd name="T3" fmla="*/ 2147483647 h 194"/>
              <a:gd name="T4" fmla="*/ 2147483647 w 149"/>
              <a:gd name="T5" fmla="*/ 2147483647 h 194"/>
              <a:gd name="T6" fmla="*/ 2147483647 w 149"/>
              <a:gd name="T7" fmla="*/ 2147483647 h 194"/>
              <a:gd name="T8" fmla="*/ 2147483647 w 149"/>
              <a:gd name="T9" fmla="*/ 2147483647 h 194"/>
              <a:gd name="T10" fmla="*/ 2147483647 w 149"/>
              <a:gd name="T11" fmla="*/ 2147483647 h 194"/>
              <a:gd name="T12" fmla="*/ 2147483647 w 149"/>
              <a:gd name="T13" fmla="*/ 0 h 194"/>
              <a:gd name="T14" fmla="*/ 2147483647 w 149"/>
              <a:gd name="T15" fmla="*/ 2147483647 h 194"/>
              <a:gd name="T16" fmla="*/ 2147483647 w 149"/>
              <a:gd name="T17" fmla="*/ 2147483647 h 194"/>
              <a:gd name="T18" fmla="*/ 2147483647 w 149"/>
              <a:gd name="T19" fmla="*/ 2147483647 h 194"/>
              <a:gd name="T20" fmla="*/ 2147483647 w 149"/>
              <a:gd name="T21" fmla="*/ 2147483647 h 194"/>
              <a:gd name="T22" fmla="*/ 2147483647 w 149"/>
              <a:gd name="T23" fmla="*/ 2147483647 h 194"/>
              <a:gd name="T24" fmla="*/ 2147483647 w 149"/>
              <a:gd name="T25" fmla="*/ 2147483647 h 194"/>
              <a:gd name="T26" fmla="*/ 2147483647 w 149"/>
              <a:gd name="T27" fmla="*/ 2147483647 h 194"/>
              <a:gd name="T28" fmla="*/ 2147483647 w 149"/>
              <a:gd name="T29" fmla="*/ 2147483647 h 194"/>
              <a:gd name="T30" fmla="*/ 2147483647 w 149"/>
              <a:gd name="T31" fmla="*/ 2147483647 h 194"/>
              <a:gd name="T32" fmla="*/ 2147483647 w 149"/>
              <a:gd name="T33" fmla="*/ 2147483647 h 194"/>
              <a:gd name="T34" fmla="*/ 2147483647 w 149"/>
              <a:gd name="T35" fmla="*/ 2147483647 h 194"/>
              <a:gd name="T36" fmla="*/ 2147483647 w 149"/>
              <a:gd name="T37" fmla="*/ 2147483647 h 194"/>
              <a:gd name="T38" fmla="*/ 2147483647 w 149"/>
              <a:gd name="T39" fmla="*/ 2147483647 h 194"/>
              <a:gd name="T40" fmla="*/ 2147483647 w 149"/>
              <a:gd name="T41" fmla="*/ 2147483647 h 194"/>
              <a:gd name="T42" fmla="*/ 2147483647 w 149"/>
              <a:gd name="T43" fmla="*/ 2147483647 h 194"/>
              <a:gd name="T44" fmla="*/ 2147483647 w 149"/>
              <a:gd name="T45" fmla="*/ 2147483647 h 194"/>
              <a:gd name="T46" fmla="*/ 2147483647 w 149"/>
              <a:gd name="T47" fmla="*/ 2147483647 h 194"/>
              <a:gd name="T48" fmla="*/ 0 w 149"/>
              <a:gd name="T49" fmla="*/ 2147483647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9"/>
              <a:gd name="T76" fmla="*/ 0 h 194"/>
              <a:gd name="T77" fmla="*/ 149 w 149"/>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9" h="194">
                <a:moveTo>
                  <a:pt x="0" y="96"/>
                </a:moveTo>
                <a:lnTo>
                  <a:pt x="3" y="72"/>
                </a:lnTo>
                <a:lnTo>
                  <a:pt x="9" y="48"/>
                </a:lnTo>
                <a:lnTo>
                  <a:pt x="21" y="27"/>
                </a:lnTo>
                <a:lnTo>
                  <a:pt x="37" y="14"/>
                </a:lnTo>
                <a:lnTo>
                  <a:pt x="55" y="3"/>
                </a:lnTo>
                <a:lnTo>
                  <a:pt x="74" y="0"/>
                </a:lnTo>
                <a:lnTo>
                  <a:pt x="94" y="3"/>
                </a:lnTo>
                <a:lnTo>
                  <a:pt x="112" y="14"/>
                </a:lnTo>
                <a:lnTo>
                  <a:pt x="127" y="27"/>
                </a:lnTo>
                <a:lnTo>
                  <a:pt x="139" y="48"/>
                </a:lnTo>
                <a:lnTo>
                  <a:pt x="146" y="72"/>
                </a:lnTo>
                <a:lnTo>
                  <a:pt x="149" y="96"/>
                </a:lnTo>
                <a:lnTo>
                  <a:pt x="146" y="122"/>
                </a:lnTo>
                <a:lnTo>
                  <a:pt x="139" y="144"/>
                </a:lnTo>
                <a:lnTo>
                  <a:pt x="127" y="165"/>
                </a:lnTo>
                <a:lnTo>
                  <a:pt x="112" y="181"/>
                </a:lnTo>
                <a:lnTo>
                  <a:pt x="94" y="191"/>
                </a:lnTo>
                <a:lnTo>
                  <a:pt x="74" y="194"/>
                </a:lnTo>
                <a:lnTo>
                  <a:pt x="55" y="191"/>
                </a:lnTo>
                <a:lnTo>
                  <a:pt x="37" y="181"/>
                </a:lnTo>
                <a:lnTo>
                  <a:pt x="21" y="165"/>
                </a:lnTo>
                <a:lnTo>
                  <a:pt x="9" y="144"/>
                </a:lnTo>
                <a:lnTo>
                  <a:pt x="3" y="122"/>
                </a:lnTo>
                <a:lnTo>
                  <a:pt x="0" y="96"/>
                </a:lnTo>
                <a:close/>
              </a:path>
            </a:pathLst>
          </a:custGeom>
          <a:solidFill>
            <a:srgbClr val="FFFFFF"/>
          </a:solidFill>
          <a:ln w="1588">
            <a:solidFill>
              <a:srgbClr val="000000"/>
            </a:solidFill>
            <a:round/>
          </a:ln>
        </p:spPr>
        <p:txBody>
          <a:bodyPr/>
          <a:lstStyle/>
          <a:p>
            <a:endParaRPr lang="zh-CN" altLang="en-US"/>
          </a:p>
        </p:txBody>
      </p:sp>
      <p:sp>
        <p:nvSpPr>
          <p:cNvPr id="73967" name="Rectangle 1238"/>
          <p:cNvSpPr>
            <a:spLocks noChangeArrowheads="1"/>
          </p:cNvSpPr>
          <p:nvPr/>
        </p:nvSpPr>
        <p:spPr bwMode="auto">
          <a:xfrm>
            <a:off x="2906713" y="33670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D</a:t>
            </a:r>
            <a:endParaRPr lang="en-US" altLang="zh-CN"/>
          </a:p>
        </p:txBody>
      </p:sp>
      <p:sp>
        <p:nvSpPr>
          <p:cNvPr id="73968" name="Freeform 1239"/>
          <p:cNvSpPr/>
          <p:nvPr/>
        </p:nvSpPr>
        <p:spPr bwMode="auto">
          <a:xfrm>
            <a:off x="3840163" y="4570413"/>
            <a:ext cx="238125" cy="304800"/>
          </a:xfrm>
          <a:custGeom>
            <a:avLst/>
            <a:gdLst>
              <a:gd name="T0" fmla="*/ 0 w 150"/>
              <a:gd name="T1" fmla="*/ 2147483647 h 192"/>
              <a:gd name="T2" fmla="*/ 2147483647 w 150"/>
              <a:gd name="T3" fmla="*/ 2147483647 h 192"/>
              <a:gd name="T4" fmla="*/ 2147483647 w 150"/>
              <a:gd name="T5" fmla="*/ 2147483647 h 192"/>
              <a:gd name="T6" fmla="*/ 2147483647 w 150"/>
              <a:gd name="T7" fmla="*/ 2147483647 h 192"/>
              <a:gd name="T8" fmla="*/ 2147483647 w 150"/>
              <a:gd name="T9" fmla="*/ 2147483647 h 192"/>
              <a:gd name="T10" fmla="*/ 2147483647 w 150"/>
              <a:gd name="T11" fmla="*/ 2147483647 h 192"/>
              <a:gd name="T12" fmla="*/ 2147483647 w 150"/>
              <a:gd name="T13" fmla="*/ 0 h 192"/>
              <a:gd name="T14" fmla="*/ 2147483647 w 150"/>
              <a:gd name="T15" fmla="*/ 2147483647 h 192"/>
              <a:gd name="T16" fmla="*/ 2147483647 w 150"/>
              <a:gd name="T17" fmla="*/ 2147483647 h 192"/>
              <a:gd name="T18" fmla="*/ 2147483647 w 150"/>
              <a:gd name="T19" fmla="*/ 2147483647 h 192"/>
              <a:gd name="T20" fmla="*/ 2147483647 w 150"/>
              <a:gd name="T21" fmla="*/ 2147483647 h 192"/>
              <a:gd name="T22" fmla="*/ 2147483647 w 150"/>
              <a:gd name="T23" fmla="*/ 2147483647 h 192"/>
              <a:gd name="T24" fmla="*/ 2147483647 w 150"/>
              <a:gd name="T25" fmla="*/ 2147483647 h 192"/>
              <a:gd name="T26" fmla="*/ 2147483647 w 150"/>
              <a:gd name="T27" fmla="*/ 2147483647 h 192"/>
              <a:gd name="T28" fmla="*/ 2147483647 w 150"/>
              <a:gd name="T29" fmla="*/ 2147483647 h 192"/>
              <a:gd name="T30" fmla="*/ 2147483647 w 150"/>
              <a:gd name="T31" fmla="*/ 2147483647 h 192"/>
              <a:gd name="T32" fmla="*/ 2147483647 w 150"/>
              <a:gd name="T33" fmla="*/ 2147483647 h 192"/>
              <a:gd name="T34" fmla="*/ 2147483647 w 150"/>
              <a:gd name="T35" fmla="*/ 2147483647 h 192"/>
              <a:gd name="T36" fmla="*/ 2147483647 w 150"/>
              <a:gd name="T37" fmla="*/ 2147483647 h 192"/>
              <a:gd name="T38" fmla="*/ 2147483647 w 150"/>
              <a:gd name="T39" fmla="*/ 2147483647 h 192"/>
              <a:gd name="T40" fmla="*/ 2147483647 w 150"/>
              <a:gd name="T41" fmla="*/ 2147483647 h 192"/>
              <a:gd name="T42" fmla="*/ 2147483647 w 150"/>
              <a:gd name="T43" fmla="*/ 2147483647 h 192"/>
              <a:gd name="T44" fmla="*/ 2147483647 w 150"/>
              <a:gd name="T45" fmla="*/ 2147483647 h 192"/>
              <a:gd name="T46" fmla="*/ 2147483647 w 150"/>
              <a:gd name="T47" fmla="*/ 2147483647 h 192"/>
              <a:gd name="T48" fmla="*/ 0 w 150"/>
              <a:gd name="T49" fmla="*/ 2147483647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192"/>
              <a:gd name="T77" fmla="*/ 150 w 150"/>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192">
                <a:moveTo>
                  <a:pt x="0" y="96"/>
                </a:moveTo>
                <a:lnTo>
                  <a:pt x="2" y="70"/>
                </a:lnTo>
                <a:lnTo>
                  <a:pt x="10" y="48"/>
                </a:lnTo>
                <a:lnTo>
                  <a:pt x="22" y="27"/>
                </a:lnTo>
                <a:lnTo>
                  <a:pt x="37" y="12"/>
                </a:lnTo>
                <a:lnTo>
                  <a:pt x="56" y="3"/>
                </a:lnTo>
                <a:lnTo>
                  <a:pt x="75" y="0"/>
                </a:lnTo>
                <a:lnTo>
                  <a:pt x="94" y="3"/>
                </a:lnTo>
                <a:lnTo>
                  <a:pt x="113" y="12"/>
                </a:lnTo>
                <a:lnTo>
                  <a:pt x="127" y="27"/>
                </a:lnTo>
                <a:lnTo>
                  <a:pt x="139" y="48"/>
                </a:lnTo>
                <a:lnTo>
                  <a:pt x="147" y="70"/>
                </a:lnTo>
                <a:lnTo>
                  <a:pt x="150" y="96"/>
                </a:lnTo>
                <a:lnTo>
                  <a:pt x="147" y="122"/>
                </a:lnTo>
                <a:lnTo>
                  <a:pt x="139" y="144"/>
                </a:lnTo>
                <a:lnTo>
                  <a:pt x="127" y="165"/>
                </a:lnTo>
                <a:lnTo>
                  <a:pt x="113" y="180"/>
                </a:lnTo>
                <a:lnTo>
                  <a:pt x="94" y="189"/>
                </a:lnTo>
                <a:lnTo>
                  <a:pt x="75" y="192"/>
                </a:lnTo>
                <a:lnTo>
                  <a:pt x="56" y="189"/>
                </a:lnTo>
                <a:lnTo>
                  <a:pt x="37" y="180"/>
                </a:lnTo>
                <a:lnTo>
                  <a:pt x="22" y="165"/>
                </a:lnTo>
                <a:lnTo>
                  <a:pt x="10" y="144"/>
                </a:lnTo>
                <a:lnTo>
                  <a:pt x="2" y="122"/>
                </a:lnTo>
                <a:lnTo>
                  <a:pt x="0" y="96"/>
                </a:lnTo>
                <a:close/>
              </a:path>
            </a:pathLst>
          </a:custGeom>
          <a:solidFill>
            <a:srgbClr val="FFFFFF"/>
          </a:solidFill>
          <a:ln w="1588">
            <a:solidFill>
              <a:srgbClr val="000000"/>
            </a:solidFill>
            <a:round/>
          </a:ln>
        </p:spPr>
        <p:txBody>
          <a:bodyPr/>
          <a:lstStyle/>
          <a:p>
            <a:endParaRPr lang="zh-CN" altLang="en-US"/>
          </a:p>
        </p:txBody>
      </p:sp>
      <p:sp>
        <p:nvSpPr>
          <p:cNvPr id="73969" name="Rectangle 1240"/>
          <p:cNvSpPr>
            <a:spLocks noChangeArrowheads="1"/>
          </p:cNvSpPr>
          <p:nvPr/>
        </p:nvSpPr>
        <p:spPr bwMode="auto">
          <a:xfrm>
            <a:off x="3932238" y="46466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E</a:t>
            </a:r>
            <a:endParaRPr lang="en-US" altLang="zh-CN"/>
          </a:p>
        </p:txBody>
      </p:sp>
      <p:sp>
        <p:nvSpPr>
          <p:cNvPr id="73970" name="Line 1241"/>
          <p:cNvSpPr>
            <a:spLocks noChangeShapeType="1"/>
          </p:cNvSpPr>
          <p:nvPr/>
        </p:nvSpPr>
        <p:spPr bwMode="auto">
          <a:xfrm flipH="1">
            <a:off x="4056063" y="4260850"/>
            <a:ext cx="468312" cy="37465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1" name="Line 1242"/>
          <p:cNvSpPr>
            <a:spLocks noChangeShapeType="1"/>
          </p:cNvSpPr>
          <p:nvPr/>
        </p:nvSpPr>
        <p:spPr bwMode="auto">
          <a:xfrm flipV="1">
            <a:off x="2417763" y="4875213"/>
            <a:ext cx="1541462" cy="133350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2" name="Line 1243"/>
          <p:cNvSpPr>
            <a:spLocks noChangeShapeType="1"/>
          </p:cNvSpPr>
          <p:nvPr/>
        </p:nvSpPr>
        <p:spPr bwMode="auto">
          <a:xfrm>
            <a:off x="1162050" y="5143500"/>
            <a:ext cx="1020763" cy="1065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3" name="Line 1244"/>
          <p:cNvSpPr>
            <a:spLocks noChangeShapeType="1"/>
          </p:cNvSpPr>
          <p:nvPr/>
        </p:nvSpPr>
        <p:spPr bwMode="auto">
          <a:xfrm>
            <a:off x="1668463" y="4003675"/>
            <a:ext cx="631825" cy="205263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4" name="Line 1245"/>
          <p:cNvSpPr>
            <a:spLocks noChangeShapeType="1"/>
          </p:cNvSpPr>
          <p:nvPr/>
        </p:nvSpPr>
        <p:spPr bwMode="auto">
          <a:xfrm>
            <a:off x="1770063" y="3932238"/>
            <a:ext cx="2070100" cy="79057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5" name="Line 1246"/>
          <p:cNvSpPr>
            <a:spLocks noChangeShapeType="1"/>
          </p:cNvSpPr>
          <p:nvPr/>
        </p:nvSpPr>
        <p:spPr bwMode="auto">
          <a:xfrm flipV="1">
            <a:off x="1785938" y="3443288"/>
            <a:ext cx="1030287" cy="40798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6" name="Line 1247"/>
          <p:cNvSpPr>
            <a:spLocks noChangeShapeType="1"/>
          </p:cNvSpPr>
          <p:nvPr/>
        </p:nvSpPr>
        <p:spPr bwMode="auto">
          <a:xfrm>
            <a:off x="3021013" y="3548063"/>
            <a:ext cx="938212" cy="102235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77" name="Rectangle 1248"/>
          <p:cNvSpPr>
            <a:spLocks noChangeArrowheads="1"/>
          </p:cNvSpPr>
          <p:nvPr/>
        </p:nvSpPr>
        <p:spPr bwMode="auto">
          <a:xfrm>
            <a:off x="1390650" y="4521200"/>
            <a:ext cx="80963" cy="277813"/>
          </a:xfrm>
          <a:prstGeom prst="rect">
            <a:avLst/>
          </a:prstGeom>
          <a:solidFill>
            <a:srgbClr val="00FF00"/>
          </a:solidFill>
          <a:ln w="1588">
            <a:solidFill>
              <a:srgbClr val="000000"/>
            </a:solidFill>
            <a:miter lim="800000"/>
          </a:ln>
        </p:spPr>
        <p:txBody>
          <a:bodyPr/>
          <a:lstStyle/>
          <a:p>
            <a:endParaRPr lang="zh-CN" altLang="en-US" b="1"/>
          </a:p>
        </p:txBody>
      </p:sp>
      <p:sp>
        <p:nvSpPr>
          <p:cNvPr id="73978" name="Freeform 1249"/>
          <p:cNvSpPr/>
          <p:nvPr/>
        </p:nvSpPr>
        <p:spPr bwMode="auto">
          <a:xfrm>
            <a:off x="1390650" y="4413250"/>
            <a:ext cx="80963" cy="107950"/>
          </a:xfrm>
          <a:custGeom>
            <a:avLst/>
            <a:gdLst>
              <a:gd name="T0" fmla="*/ 2147483647 w 51"/>
              <a:gd name="T1" fmla="*/ 0 h 68"/>
              <a:gd name="T2" fmla="*/ 2147483647 w 51"/>
              <a:gd name="T3" fmla="*/ 2147483647 h 68"/>
              <a:gd name="T4" fmla="*/ 2147483647 w 51"/>
              <a:gd name="T5" fmla="*/ 2147483647 h 68"/>
              <a:gd name="T6" fmla="*/ 2147483647 w 51"/>
              <a:gd name="T7" fmla="*/ 2147483647 h 68"/>
              <a:gd name="T8" fmla="*/ 2147483647 w 51"/>
              <a:gd name="T9" fmla="*/ 2147483647 h 68"/>
              <a:gd name="T10" fmla="*/ 2147483647 w 51"/>
              <a:gd name="T11" fmla="*/ 2147483647 h 68"/>
              <a:gd name="T12" fmla="*/ 0 w 51"/>
              <a:gd name="T13" fmla="*/ 2147483647 h 68"/>
              <a:gd name="T14" fmla="*/ 2147483647 w 51"/>
              <a:gd name="T15" fmla="*/ 0 h 68"/>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8"/>
              <a:gd name="T26" fmla="*/ 51 w 5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8">
                <a:moveTo>
                  <a:pt x="25" y="0"/>
                </a:moveTo>
                <a:lnTo>
                  <a:pt x="51" y="31"/>
                </a:lnTo>
                <a:lnTo>
                  <a:pt x="35" y="31"/>
                </a:lnTo>
                <a:lnTo>
                  <a:pt x="35" y="68"/>
                </a:lnTo>
                <a:lnTo>
                  <a:pt x="17" y="68"/>
                </a:lnTo>
                <a:lnTo>
                  <a:pt x="17" y="31"/>
                </a:lnTo>
                <a:lnTo>
                  <a:pt x="0" y="31"/>
                </a:lnTo>
                <a:lnTo>
                  <a:pt x="25" y="0"/>
                </a:lnTo>
                <a:close/>
              </a:path>
            </a:pathLst>
          </a:custGeom>
          <a:solidFill>
            <a:srgbClr val="00FF00"/>
          </a:solidFill>
          <a:ln w="1588">
            <a:solidFill>
              <a:srgbClr val="000000"/>
            </a:solidFill>
            <a:round/>
          </a:ln>
        </p:spPr>
        <p:txBody>
          <a:bodyPr/>
          <a:lstStyle/>
          <a:p>
            <a:endParaRPr lang="zh-CN" altLang="en-US"/>
          </a:p>
        </p:txBody>
      </p:sp>
      <p:sp>
        <p:nvSpPr>
          <p:cNvPr id="73979" name="Rectangle 1250"/>
          <p:cNvSpPr>
            <a:spLocks noChangeArrowheads="1"/>
          </p:cNvSpPr>
          <p:nvPr/>
        </p:nvSpPr>
        <p:spPr bwMode="auto">
          <a:xfrm>
            <a:off x="2349500" y="4375150"/>
            <a:ext cx="215900" cy="104775"/>
          </a:xfrm>
          <a:prstGeom prst="rect">
            <a:avLst/>
          </a:prstGeom>
          <a:solidFill>
            <a:srgbClr val="00FF00"/>
          </a:solidFill>
          <a:ln w="1588">
            <a:solidFill>
              <a:srgbClr val="000000"/>
            </a:solidFill>
            <a:miter lim="800000"/>
          </a:ln>
        </p:spPr>
        <p:txBody>
          <a:bodyPr/>
          <a:lstStyle/>
          <a:p>
            <a:endParaRPr lang="zh-CN" altLang="en-US" b="1"/>
          </a:p>
        </p:txBody>
      </p:sp>
      <p:sp>
        <p:nvSpPr>
          <p:cNvPr id="73980" name="Freeform 1251"/>
          <p:cNvSpPr/>
          <p:nvPr/>
        </p:nvSpPr>
        <p:spPr bwMode="auto">
          <a:xfrm>
            <a:off x="2565400" y="4375150"/>
            <a:ext cx="80963" cy="104775"/>
          </a:xfrm>
          <a:custGeom>
            <a:avLst/>
            <a:gdLst>
              <a:gd name="T0" fmla="*/ 2147483647 w 51"/>
              <a:gd name="T1" fmla="*/ 2147483647 h 66"/>
              <a:gd name="T2" fmla="*/ 2147483647 w 51"/>
              <a:gd name="T3" fmla="*/ 2147483647 h 66"/>
              <a:gd name="T4" fmla="*/ 2147483647 w 51"/>
              <a:gd name="T5" fmla="*/ 2147483647 h 66"/>
              <a:gd name="T6" fmla="*/ 0 w 51"/>
              <a:gd name="T7" fmla="*/ 2147483647 h 66"/>
              <a:gd name="T8" fmla="*/ 0 w 51"/>
              <a:gd name="T9" fmla="*/ 2147483647 h 66"/>
              <a:gd name="T10" fmla="*/ 2147483647 w 51"/>
              <a:gd name="T11" fmla="*/ 2147483647 h 66"/>
              <a:gd name="T12" fmla="*/ 2147483647 w 51"/>
              <a:gd name="T13" fmla="*/ 0 h 66"/>
              <a:gd name="T14" fmla="*/ 2147483647 w 51"/>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6"/>
              <a:gd name="T26" fmla="*/ 51 w 51"/>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6">
                <a:moveTo>
                  <a:pt x="51" y="33"/>
                </a:moveTo>
                <a:lnTo>
                  <a:pt x="28" y="66"/>
                </a:lnTo>
                <a:lnTo>
                  <a:pt x="28" y="45"/>
                </a:lnTo>
                <a:lnTo>
                  <a:pt x="0" y="45"/>
                </a:lnTo>
                <a:lnTo>
                  <a:pt x="0" y="23"/>
                </a:lnTo>
                <a:lnTo>
                  <a:pt x="28" y="23"/>
                </a:lnTo>
                <a:lnTo>
                  <a:pt x="28" y="0"/>
                </a:lnTo>
                <a:lnTo>
                  <a:pt x="51" y="33"/>
                </a:lnTo>
                <a:close/>
              </a:path>
            </a:pathLst>
          </a:custGeom>
          <a:solidFill>
            <a:srgbClr val="00FF00"/>
          </a:solidFill>
          <a:ln w="1588">
            <a:solidFill>
              <a:srgbClr val="000000"/>
            </a:solidFill>
            <a:round/>
          </a:ln>
        </p:spPr>
        <p:txBody>
          <a:bodyPr/>
          <a:lstStyle/>
          <a:p>
            <a:endParaRPr lang="zh-CN" altLang="en-US"/>
          </a:p>
        </p:txBody>
      </p:sp>
      <p:sp>
        <p:nvSpPr>
          <p:cNvPr id="73981" name="Rectangle 1252"/>
          <p:cNvSpPr>
            <a:spLocks noChangeArrowheads="1"/>
          </p:cNvSpPr>
          <p:nvPr/>
        </p:nvSpPr>
        <p:spPr bwMode="auto">
          <a:xfrm>
            <a:off x="3968750" y="4979988"/>
            <a:ext cx="215900" cy="100012"/>
          </a:xfrm>
          <a:prstGeom prst="rect">
            <a:avLst/>
          </a:prstGeom>
          <a:solidFill>
            <a:srgbClr val="00FF00"/>
          </a:solidFill>
          <a:ln w="1588">
            <a:solidFill>
              <a:srgbClr val="000000"/>
            </a:solidFill>
            <a:miter lim="800000"/>
          </a:ln>
        </p:spPr>
        <p:txBody>
          <a:bodyPr/>
          <a:lstStyle/>
          <a:p>
            <a:endParaRPr lang="zh-CN" altLang="en-US" b="1"/>
          </a:p>
        </p:txBody>
      </p:sp>
      <p:sp>
        <p:nvSpPr>
          <p:cNvPr id="73982" name="Freeform 1253"/>
          <p:cNvSpPr/>
          <p:nvPr/>
        </p:nvSpPr>
        <p:spPr bwMode="auto">
          <a:xfrm>
            <a:off x="4184650" y="4979988"/>
            <a:ext cx="80963" cy="100012"/>
          </a:xfrm>
          <a:custGeom>
            <a:avLst/>
            <a:gdLst>
              <a:gd name="T0" fmla="*/ 2147483647 w 51"/>
              <a:gd name="T1" fmla="*/ 2147483647 h 63"/>
              <a:gd name="T2" fmla="*/ 2147483647 w 51"/>
              <a:gd name="T3" fmla="*/ 2147483647 h 63"/>
              <a:gd name="T4" fmla="*/ 2147483647 w 51"/>
              <a:gd name="T5" fmla="*/ 2147483647 h 63"/>
              <a:gd name="T6" fmla="*/ 0 w 51"/>
              <a:gd name="T7" fmla="*/ 2147483647 h 63"/>
              <a:gd name="T8" fmla="*/ 0 w 51"/>
              <a:gd name="T9" fmla="*/ 2147483647 h 63"/>
              <a:gd name="T10" fmla="*/ 2147483647 w 51"/>
              <a:gd name="T11" fmla="*/ 2147483647 h 63"/>
              <a:gd name="T12" fmla="*/ 2147483647 w 51"/>
              <a:gd name="T13" fmla="*/ 0 h 63"/>
              <a:gd name="T14" fmla="*/ 2147483647 w 51"/>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3"/>
              <a:gd name="T26" fmla="*/ 51 w 5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3">
                <a:moveTo>
                  <a:pt x="51" y="32"/>
                </a:moveTo>
                <a:lnTo>
                  <a:pt x="28" y="63"/>
                </a:lnTo>
                <a:lnTo>
                  <a:pt x="28" y="43"/>
                </a:lnTo>
                <a:lnTo>
                  <a:pt x="0" y="43"/>
                </a:lnTo>
                <a:lnTo>
                  <a:pt x="0" y="20"/>
                </a:lnTo>
                <a:lnTo>
                  <a:pt x="28" y="20"/>
                </a:lnTo>
                <a:lnTo>
                  <a:pt x="28" y="0"/>
                </a:lnTo>
                <a:lnTo>
                  <a:pt x="51" y="32"/>
                </a:lnTo>
                <a:close/>
              </a:path>
            </a:pathLst>
          </a:custGeom>
          <a:solidFill>
            <a:srgbClr val="00FF00"/>
          </a:solidFill>
          <a:ln w="1588">
            <a:solidFill>
              <a:srgbClr val="000000"/>
            </a:solidFill>
            <a:round/>
          </a:ln>
        </p:spPr>
        <p:txBody>
          <a:bodyPr/>
          <a:lstStyle/>
          <a:p>
            <a:endParaRPr lang="zh-CN" altLang="en-US"/>
          </a:p>
        </p:txBody>
      </p:sp>
      <p:sp>
        <p:nvSpPr>
          <p:cNvPr id="73983" name="Rectangle 1254"/>
          <p:cNvSpPr>
            <a:spLocks noChangeArrowheads="1"/>
          </p:cNvSpPr>
          <p:nvPr/>
        </p:nvSpPr>
        <p:spPr bwMode="auto">
          <a:xfrm>
            <a:off x="720725" y="4875213"/>
            <a:ext cx="215900" cy="104775"/>
          </a:xfrm>
          <a:prstGeom prst="rect">
            <a:avLst/>
          </a:prstGeom>
          <a:solidFill>
            <a:srgbClr val="00FF00"/>
          </a:solidFill>
          <a:ln w="1588">
            <a:solidFill>
              <a:srgbClr val="000000"/>
            </a:solidFill>
            <a:miter lim="800000"/>
          </a:ln>
        </p:spPr>
        <p:txBody>
          <a:bodyPr/>
          <a:lstStyle/>
          <a:p>
            <a:endParaRPr lang="zh-CN" altLang="en-US" b="1"/>
          </a:p>
        </p:txBody>
      </p:sp>
      <p:sp>
        <p:nvSpPr>
          <p:cNvPr id="73984" name="Freeform 1255"/>
          <p:cNvSpPr/>
          <p:nvPr/>
        </p:nvSpPr>
        <p:spPr bwMode="auto">
          <a:xfrm>
            <a:off x="936625" y="4875213"/>
            <a:ext cx="79375" cy="104775"/>
          </a:xfrm>
          <a:custGeom>
            <a:avLst/>
            <a:gdLst>
              <a:gd name="T0" fmla="*/ 2147483647 w 50"/>
              <a:gd name="T1" fmla="*/ 2147483647 h 66"/>
              <a:gd name="T2" fmla="*/ 2147483647 w 50"/>
              <a:gd name="T3" fmla="*/ 2147483647 h 66"/>
              <a:gd name="T4" fmla="*/ 2147483647 w 50"/>
              <a:gd name="T5" fmla="*/ 2147483647 h 66"/>
              <a:gd name="T6" fmla="*/ 0 w 50"/>
              <a:gd name="T7" fmla="*/ 2147483647 h 66"/>
              <a:gd name="T8" fmla="*/ 0 w 50"/>
              <a:gd name="T9" fmla="*/ 2147483647 h 66"/>
              <a:gd name="T10" fmla="*/ 2147483647 w 50"/>
              <a:gd name="T11" fmla="*/ 2147483647 h 66"/>
              <a:gd name="T12" fmla="*/ 2147483647 w 50"/>
              <a:gd name="T13" fmla="*/ 0 h 66"/>
              <a:gd name="T14" fmla="*/ 2147483647 w 5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6"/>
              <a:gd name="T26" fmla="*/ 50 w 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6">
                <a:moveTo>
                  <a:pt x="50" y="33"/>
                </a:moveTo>
                <a:lnTo>
                  <a:pt x="27" y="66"/>
                </a:lnTo>
                <a:lnTo>
                  <a:pt x="27" y="43"/>
                </a:lnTo>
                <a:lnTo>
                  <a:pt x="0" y="43"/>
                </a:lnTo>
                <a:lnTo>
                  <a:pt x="0" y="23"/>
                </a:lnTo>
                <a:lnTo>
                  <a:pt x="27" y="23"/>
                </a:lnTo>
                <a:lnTo>
                  <a:pt x="27" y="0"/>
                </a:lnTo>
                <a:lnTo>
                  <a:pt x="50" y="33"/>
                </a:lnTo>
                <a:close/>
              </a:path>
            </a:pathLst>
          </a:custGeom>
          <a:solidFill>
            <a:srgbClr val="00FF00"/>
          </a:solidFill>
          <a:ln w="1588">
            <a:solidFill>
              <a:srgbClr val="000000"/>
            </a:solidFill>
            <a:round/>
          </a:ln>
        </p:spPr>
        <p:txBody>
          <a:bodyPr/>
          <a:lstStyle/>
          <a:p>
            <a:endParaRPr lang="zh-CN" altLang="en-US"/>
          </a:p>
        </p:txBody>
      </p:sp>
      <p:sp>
        <p:nvSpPr>
          <p:cNvPr id="73985" name="Rectangle 1256"/>
          <p:cNvSpPr>
            <a:spLocks noChangeArrowheads="1"/>
          </p:cNvSpPr>
          <p:nvPr/>
        </p:nvSpPr>
        <p:spPr bwMode="auto">
          <a:xfrm>
            <a:off x="2300288" y="4003675"/>
            <a:ext cx="214312" cy="104775"/>
          </a:xfrm>
          <a:prstGeom prst="rect">
            <a:avLst/>
          </a:prstGeom>
          <a:solidFill>
            <a:srgbClr val="FFFFFF"/>
          </a:solidFill>
          <a:ln w="1588">
            <a:solidFill>
              <a:srgbClr val="000000"/>
            </a:solidFill>
            <a:miter lim="800000"/>
          </a:ln>
        </p:spPr>
        <p:txBody>
          <a:bodyPr/>
          <a:lstStyle/>
          <a:p>
            <a:endParaRPr lang="zh-CN" altLang="en-US" b="1"/>
          </a:p>
        </p:txBody>
      </p:sp>
      <p:sp>
        <p:nvSpPr>
          <p:cNvPr id="73986" name="Freeform 1257"/>
          <p:cNvSpPr/>
          <p:nvPr/>
        </p:nvSpPr>
        <p:spPr bwMode="auto">
          <a:xfrm>
            <a:off x="2514600" y="4003675"/>
            <a:ext cx="80963" cy="104775"/>
          </a:xfrm>
          <a:custGeom>
            <a:avLst/>
            <a:gdLst>
              <a:gd name="T0" fmla="*/ 2147483647 w 51"/>
              <a:gd name="T1" fmla="*/ 2147483647 h 66"/>
              <a:gd name="T2" fmla="*/ 2147483647 w 51"/>
              <a:gd name="T3" fmla="*/ 2147483647 h 66"/>
              <a:gd name="T4" fmla="*/ 2147483647 w 51"/>
              <a:gd name="T5" fmla="*/ 2147483647 h 66"/>
              <a:gd name="T6" fmla="*/ 0 w 51"/>
              <a:gd name="T7" fmla="*/ 2147483647 h 66"/>
              <a:gd name="T8" fmla="*/ 0 w 51"/>
              <a:gd name="T9" fmla="*/ 2147483647 h 66"/>
              <a:gd name="T10" fmla="*/ 2147483647 w 51"/>
              <a:gd name="T11" fmla="*/ 2147483647 h 66"/>
              <a:gd name="T12" fmla="*/ 2147483647 w 51"/>
              <a:gd name="T13" fmla="*/ 0 h 66"/>
              <a:gd name="T14" fmla="*/ 2147483647 w 51"/>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6"/>
              <a:gd name="T26" fmla="*/ 51 w 51"/>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6">
                <a:moveTo>
                  <a:pt x="51" y="33"/>
                </a:moveTo>
                <a:lnTo>
                  <a:pt x="28" y="66"/>
                </a:lnTo>
                <a:lnTo>
                  <a:pt x="28" y="45"/>
                </a:lnTo>
                <a:lnTo>
                  <a:pt x="0" y="45"/>
                </a:lnTo>
                <a:lnTo>
                  <a:pt x="0" y="23"/>
                </a:lnTo>
                <a:lnTo>
                  <a:pt x="28" y="23"/>
                </a:lnTo>
                <a:lnTo>
                  <a:pt x="28" y="0"/>
                </a:lnTo>
                <a:lnTo>
                  <a:pt x="51" y="33"/>
                </a:lnTo>
                <a:close/>
              </a:path>
            </a:pathLst>
          </a:custGeom>
          <a:solidFill>
            <a:srgbClr val="FFFFFF"/>
          </a:solidFill>
          <a:ln w="1588">
            <a:solidFill>
              <a:srgbClr val="000000"/>
            </a:solidFill>
            <a:round/>
          </a:ln>
        </p:spPr>
        <p:txBody>
          <a:bodyPr/>
          <a:lstStyle/>
          <a:p>
            <a:endParaRPr lang="zh-CN" altLang="en-US"/>
          </a:p>
        </p:txBody>
      </p:sp>
      <p:sp>
        <p:nvSpPr>
          <p:cNvPr id="73987" name="Rectangle 1258"/>
          <p:cNvSpPr>
            <a:spLocks noChangeArrowheads="1"/>
          </p:cNvSpPr>
          <p:nvPr/>
        </p:nvSpPr>
        <p:spPr bwMode="auto">
          <a:xfrm>
            <a:off x="3978275" y="4364038"/>
            <a:ext cx="215900" cy="101600"/>
          </a:xfrm>
          <a:prstGeom prst="rect">
            <a:avLst/>
          </a:prstGeom>
          <a:solidFill>
            <a:srgbClr val="FFFFFF"/>
          </a:solidFill>
          <a:ln w="1588">
            <a:solidFill>
              <a:srgbClr val="000000"/>
            </a:solidFill>
            <a:miter lim="800000"/>
          </a:ln>
        </p:spPr>
        <p:txBody>
          <a:bodyPr/>
          <a:lstStyle/>
          <a:p>
            <a:endParaRPr lang="zh-CN" altLang="en-US" b="1"/>
          </a:p>
        </p:txBody>
      </p:sp>
      <p:sp>
        <p:nvSpPr>
          <p:cNvPr id="73988" name="Freeform 1259"/>
          <p:cNvSpPr/>
          <p:nvPr/>
        </p:nvSpPr>
        <p:spPr bwMode="auto">
          <a:xfrm>
            <a:off x="4194175" y="4364038"/>
            <a:ext cx="80963" cy="101600"/>
          </a:xfrm>
          <a:custGeom>
            <a:avLst/>
            <a:gdLst>
              <a:gd name="T0" fmla="*/ 2147483647 w 51"/>
              <a:gd name="T1" fmla="*/ 2147483647 h 64"/>
              <a:gd name="T2" fmla="*/ 2147483647 w 51"/>
              <a:gd name="T3" fmla="*/ 2147483647 h 64"/>
              <a:gd name="T4" fmla="*/ 2147483647 w 51"/>
              <a:gd name="T5" fmla="*/ 2147483647 h 64"/>
              <a:gd name="T6" fmla="*/ 0 w 51"/>
              <a:gd name="T7" fmla="*/ 2147483647 h 64"/>
              <a:gd name="T8" fmla="*/ 0 w 51"/>
              <a:gd name="T9" fmla="*/ 2147483647 h 64"/>
              <a:gd name="T10" fmla="*/ 2147483647 w 51"/>
              <a:gd name="T11" fmla="*/ 2147483647 h 64"/>
              <a:gd name="T12" fmla="*/ 2147483647 w 51"/>
              <a:gd name="T13" fmla="*/ 0 h 64"/>
              <a:gd name="T14" fmla="*/ 2147483647 w 51"/>
              <a:gd name="T15" fmla="*/ 2147483647 h 64"/>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4"/>
              <a:gd name="T26" fmla="*/ 51 w 51"/>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4">
                <a:moveTo>
                  <a:pt x="51" y="31"/>
                </a:moveTo>
                <a:lnTo>
                  <a:pt x="27" y="64"/>
                </a:lnTo>
                <a:lnTo>
                  <a:pt x="27" y="43"/>
                </a:lnTo>
                <a:lnTo>
                  <a:pt x="0" y="43"/>
                </a:lnTo>
                <a:lnTo>
                  <a:pt x="0" y="21"/>
                </a:lnTo>
                <a:lnTo>
                  <a:pt x="27" y="21"/>
                </a:lnTo>
                <a:lnTo>
                  <a:pt x="27" y="0"/>
                </a:lnTo>
                <a:lnTo>
                  <a:pt x="51" y="31"/>
                </a:lnTo>
                <a:close/>
              </a:path>
            </a:pathLst>
          </a:custGeom>
          <a:solidFill>
            <a:srgbClr val="FFFFFF"/>
          </a:solidFill>
          <a:ln w="1588">
            <a:solidFill>
              <a:srgbClr val="000000"/>
            </a:solidFill>
            <a:round/>
          </a:ln>
        </p:spPr>
        <p:txBody>
          <a:bodyPr/>
          <a:lstStyle/>
          <a:p>
            <a:endParaRPr lang="zh-CN" altLang="en-US"/>
          </a:p>
        </p:txBody>
      </p:sp>
      <p:sp>
        <p:nvSpPr>
          <p:cNvPr id="73989" name="Rectangle 1260"/>
          <p:cNvSpPr>
            <a:spLocks noChangeArrowheads="1"/>
          </p:cNvSpPr>
          <p:nvPr/>
        </p:nvSpPr>
        <p:spPr bwMode="auto">
          <a:xfrm>
            <a:off x="1471613" y="3389313"/>
            <a:ext cx="77787" cy="280987"/>
          </a:xfrm>
          <a:prstGeom prst="rect">
            <a:avLst/>
          </a:prstGeom>
          <a:solidFill>
            <a:srgbClr val="FFFFFF"/>
          </a:solidFill>
          <a:ln w="1588">
            <a:solidFill>
              <a:srgbClr val="000000"/>
            </a:solidFill>
            <a:miter lim="800000"/>
          </a:ln>
        </p:spPr>
        <p:txBody>
          <a:bodyPr/>
          <a:lstStyle/>
          <a:p>
            <a:endParaRPr lang="zh-CN" altLang="en-US" b="1"/>
          </a:p>
        </p:txBody>
      </p:sp>
      <p:sp>
        <p:nvSpPr>
          <p:cNvPr id="73990" name="Freeform 1261"/>
          <p:cNvSpPr/>
          <p:nvPr/>
        </p:nvSpPr>
        <p:spPr bwMode="auto">
          <a:xfrm>
            <a:off x="1471613" y="3670300"/>
            <a:ext cx="77787" cy="104775"/>
          </a:xfrm>
          <a:custGeom>
            <a:avLst/>
            <a:gdLst>
              <a:gd name="T0" fmla="*/ 2147483647 w 49"/>
              <a:gd name="T1" fmla="*/ 2147483647 h 66"/>
              <a:gd name="T2" fmla="*/ 0 w 49"/>
              <a:gd name="T3" fmla="*/ 2147483647 h 66"/>
              <a:gd name="T4" fmla="*/ 2147483647 w 49"/>
              <a:gd name="T5" fmla="*/ 2147483647 h 66"/>
              <a:gd name="T6" fmla="*/ 2147483647 w 49"/>
              <a:gd name="T7" fmla="*/ 0 h 66"/>
              <a:gd name="T8" fmla="*/ 2147483647 w 49"/>
              <a:gd name="T9" fmla="*/ 0 h 66"/>
              <a:gd name="T10" fmla="*/ 2147483647 w 49"/>
              <a:gd name="T11" fmla="*/ 2147483647 h 66"/>
              <a:gd name="T12" fmla="*/ 2147483647 w 49"/>
              <a:gd name="T13" fmla="*/ 2147483647 h 66"/>
              <a:gd name="T14" fmla="*/ 2147483647 w 49"/>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66"/>
              <a:gd name="T26" fmla="*/ 49 w 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66">
                <a:moveTo>
                  <a:pt x="25" y="66"/>
                </a:moveTo>
                <a:lnTo>
                  <a:pt x="0" y="36"/>
                </a:lnTo>
                <a:lnTo>
                  <a:pt x="15" y="36"/>
                </a:lnTo>
                <a:lnTo>
                  <a:pt x="15" y="0"/>
                </a:lnTo>
                <a:lnTo>
                  <a:pt x="33" y="0"/>
                </a:lnTo>
                <a:lnTo>
                  <a:pt x="33" y="36"/>
                </a:lnTo>
                <a:lnTo>
                  <a:pt x="49" y="36"/>
                </a:lnTo>
                <a:lnTo>
                  <a:pt x="25" y="66"/>
                </a:lnTo>
                <a:close/>
              </a:path>
            </a:pathLst>
          </a:custGeom>
          <a:solidFill>
            <a:srgbClr val="FFFFFF"/>
          </a:solidFill>
          <a:ln w="1588">
            <a:solidFill>
              <a:srgbClr val="000000"/>
            </a:solidFill>
            <a:round/>
          </a:ln>
        </p:spPr>
        <p:txBody>
          <a:bodyPr/>
          <a:lstStyle/>
          <a:p>
            <a:endParaRPr lang="zh-CN" altLang="en-US"/>
          </a:p>
        </p:txBody>
      </p:sp>
      <p:sp>
        <p:nvSpPr>
          <p:cNvPr id="73991" name="Freeform 1262"/>
          <p:cNvSpPr/>
          <p:nvPr/>
        </p:nvSpPr>
        <p:spPr bwMode="auto">
          <a:xfrm>
            <a:off x="763588" y="4605338"/>
            <a:ext cx="501650" cy="644525"/>
          </a:xfrm>
          <a:custGeom>
            <a:avLst/>
            <a:gdLst>
              <a:gd name="T0" fmla="*/ 2147483647 w 316"/>
              <a:gd name="T1" fmla="*/ 0 h 406"/>
              <a:gd name="T2" fmla="*/ 2147483647 w 316"/>
              <a:gd name="T3" fmla="*/ 2147483647 h 406"/>
              <a:gd name="T4" fmla="*/ 2147483647 w 316"/>
              <a:gd name="T5" fmla="*/ 2147483647 h 406"/>
              <a:gd name="T6" fmla="*/ 2147483647 w 316"/>
              <a:gd name="T7" fmla="*/ 2147483647 h 406"/>
              <a:gd name="T8" fmla="*/ 2147483647 w 316"/>
              <a:gd name="T9" fmla="*/ 2147483647 h 406"/>
              <a:gd name="T10" fmla="*/ 2147483647 w 316"/>
              <a:gd name="T11" fmla="*/ 2147483647 h 406"/>
              <a:gd name="T12" fmla="*/ 2147483647 w 316"/>
              <a:gd name="T13" fmla="*/ 2147483647 h 406"/>
              <a:gd name="T14" fmla="*/ 2147483647 w 316"/>
              <a:gd name="T15" fmla="*/ 2147483647 h 406"/>
              <a:gd name="T16" fmla="*/ 2147483647 w 316"/>
              <a:gd name="T17" fmla="*/ 2147483647 h 406"/>
              <a:gd name="T18" fmla="*/ 2147483647 w 316"/>
              <a:gd name="T19" fmla="*/ 2147483647 h 406"/>
              <a:gd name="T20" fmla="*/ 2147483647 w 316"/>
              <a:gd name="T21" fmla="*/ 2147483647 h 406"/>
              <a:gd name="T22" fmla="*/ 2147483647 w 316"/>
              <a:gd name="T23" fmla="*/ 2147483647 h 406"/>
              <a:gd name="T24" fmla="*/ 2147483647 w 316"/>
              <a:gd name="T25" fmla="*/ 2147483647 h 406"/>
              <a:gd name="T26" fmla="*/ 0 w 316"/>
              <a:gd name="T27" fmla="*/ 2147483647 h 406"/>
              <a:gd name="T28" fmla="*/ 2147483647 w 316"/>
              <a:gd name="T29" fmla="*/ 2147483647 h 4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6"/>
              <a:gd name="T46" fmla="*/ 0 h 406"/>
              <a:gd name="T47" fmla="*/ 316 w 316"/>
              <a:gd name="T48" fmla="*/ 406 h 4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6" h="406">
                <a:moveTo>
                  <a:pt x="316" y="0"/>
                </a:moveTo>
                <a:lnTo>
                  <a:pt x="269" y="24"/>
                </a:lnTo>
                <a:lnTo>
                  <a:pt x="225" y="48"/>
                </a:lnTo>
                <a:lnTo>
                  <a:pt x="186" y="72"/>
                </a:lnTo>
                <a:lnTo>
                  <a:pt x="150" y="98"/>
                </a:lnTo>
                <a:lnTo>
                  <a:pt x="117" y="126"/>
                </a:lnTo>
                <a:lnTo>
                  <a:pt x="89" y="153"/>
                </a:lnTo>
                <a:lnTo>
                  <a:pt x="65" y="182"/>
                </a:lnTo>
                <a:lnTo>
                  <a:pt x="44" y="212"/>
                </a:lnTo>
                <a:lnTo>
                  <a:pt x="28" y="243"/>
                </a:lnTo>
                <a:lnTo>
                  <a:pt x="14" y="274"/>
                </a:lnTo>
                <a:lnTo>
                  <a:pt x="6" y="305"/>
                </a:lnTo>
                <a:lnTo>
                  <a:pt x="1" y="337"/>
                </a:lnTo>
                <a:lnTo>
                  <a:pt x="0" y="372"/>
                </a:lnTo>
                <a:lnTo>
                  <a:pt x="2" y="406"/>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2" name="Freeform 1263"/>
          <p:cNvSpPr/>
          <p:nvPr/>
        </p:nvSpPr>
        <p:spPr bwMode="auto">
          <a:xfrm>
            <a:off x="1247775" y="3549650"/>
            <a:ext cx="417513" cy="1120775"/>
          </a:xfrm>
          <a:custGeom>
            <a:avLst/>
            <a:gdLst>
              <a:gd name="T0" fmla="*/ 2147483647 w 263"/>
              <a:gd name="T1" fmla="*/ 0 h 706"/>
              <a:gd name="T2" fmla="*/ 2147483647 w 263"/>
              <a:gd name="T3" fmla="*/ 2147483647 h 706"/>
              <a:gd name="T4" fmla="*/ 2147483647 w 263"/>
              <a:gd name="T5" fmla="*/ 2147483647 h 706"/>
              <a:gd name="T6" fmla="*/ 2147483647 w 263"/>
              <a:gd name="T7" fmla="*/ 2147483647 h 706"/>
              <a:gd name="T8" fmla="*/ 2147483647 w 263"/>
              <a:gd name="T9" fmla="*/ 2147483647 h 706"/>
              <a:gd name="T10" fmla="*/ 2147483647 w 263"/>
              <a:gd name="T11" fmla="*/ 2147483647 h 706"/>
              <a:gd name="T12" fmla="*/ 2147483647 w 263"/>
              <a:gd name="T13" fmla="*/ 2147483647 h 706"/>
              <a:gd name="T14" fmla="*/ 2147483647 w 263"/>
              <a:gd name="T15" fmla="*/ 2147483647 h 706"/>
              <a:gd name="T16" fmla="*/ 2147483647 w 263"/>
              <a:gd name="T17" fmla="*/ 2147483647 h 706"/>
              <a:gd name="T18" fmla="*/ 2147483647 w 263"/>
              <a:gd name="T19" fmla="*/ 2147483647 h 706"/>
              <a:gd name="T20" fmla="*/ 2147483647 w 263"/>
              <a:gd name="T21" fmla="*/ 2147483647 h 706"/>
              <a:gd name="T22" fmla="*/ 0 w 263"/>
              <a:gd name="T23" fmla="*/ 2147483647 h 706"/>
              <a:gd name="T24" fmla="*/ 2147483647 w 263"/>
              <a:gd name="T25" fmla="*/ 2147483647 h 706"/>
              <a:gd name="T26" fmla="*/ 2147483647 w 263"/>
              <a:gd name="T27" fmla="*/ 2147483647 h 706"/>
              <a:gd name="T28" fmla="*/ 2147483647 w 263"/>
              <a:gd name="T29" fmla="*/ 2147483647 h 7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3"/>
              <a:gd name="T46" fmla="*/ 0 h 706"/>
              <a:gd name="T47" fmla="*/ 263 w 263"/>
              <a:gd name="T48" fmla="*/ 706 h 7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3" h="706">
                <a:moveTo>
                  <a:pt x="263" y="0"/>
                </a:moveTo>
                <a:lnTo>
                  <a:pt x="217" y="62"/>
                </a:lnTo>
                <a:lnTo>
                  <a:pt x="178" y="124"/>
                </a:lnTo>
                <a:lnTo>
                  <a:pt x="141" y="183"/>
                </a:lnTo>
                <a:lnTo>
                  <a:pt x="109" y="240"/>
                </a:lnTo>
                <a:lnTo>
                  <a:pt x="81" y="295"/>
                </a:lnTo>
                <a:lnTo>
                  <a:pt x="57" y="348"/>
                </a:lnTo>
                <a:lnTo>
                  <a:pt x="37" y="400"/>
                </a:lnTo>
                <a:lnTo>
                  <a:pt x="21" y="450"/>
                </a:lnTo>
                <a:lnTo>
                  <a:pt x="11" y="498"/>
                </a:lnTo>
                <a:lnTo>
                  <a:pt x="3" y="543"/>
                </a:lnTo>
                <a:lnTo>
                  <a:pt x="0" y="587"/>
                </a:lnTo>
                <a:lnTo>
                  <a:pt x="1" y="629"/>
                </a:lnTo>
                <a:lnTo>
                  <a:pt x="7" y="668"/>
                </a:lnTo>
                <a:lnTo>
                  <a:pt x="16" y="706"/>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3" name="Freeform 1264"/>
          <p:cNvSpPr/>
          <p:nvPr/>
        </p:nvSpPr>
        <p:spPr bwMode="auto">
          <a:xfrm>
            <a:off x="1620838" y="3233738"/>
            <a:ext cx="1704975" cy="376237"/>
          </a:xfrm>
          <a:custGeom>
            <a:avLst/>
            <a:gdLst>
              <a:gd name="T0" fmla="*/ 2147483647 w 1074"/>
              <a:gd name="T1" fmla="*/ 2147483647 h 237"/>
              <a:gd name="T2" fmla="*/ 2147483647 w 1074"/>
              <a:gd name="T3" fmla="*/ 0 h 237"/>
              <a:gd name="T4" fmla="*/ 2147483647 w 1074"/>
              <a:gd name="T5" fmla="*/ 0 h 237"/>
              <a:gd name="T6" fmla="*/ 2147483647 w 1074"/>
              <a:gd name="T7" fmla="*/ 2147483647 h 237"/>
              <a:gd name="T8" fmla="*/ 2147483647 w 1074"/>
              <a:gd name="T9" fmla="*/ 2147483647 h 237"/>
              <a:gd name="T10" fmla="*/ 2147483647 w 1074"/>
              <a:gd name="T11" fmla="*/ 2147483647 h 237"/>
              <a:gd name="T12" fmla="*/ 2147483647 w 1074"/>
              <a:gd name="T13" fmla="*/ 2147483647 h 237"/>
              <a:gd name="T14" fmla="*/ 2147483647 w 1074"/>
              <a:gd name="T15" fmla="*/ 2147483647 h 237"/>
              <a:gd name="T16" fmla="*/ 2147483647 w 1074"/>
              <a:gd name="T17" fmla="*/ 2147483647 h 237"/>
              <a:gd name="T18" fmla="*/ 2147483647 w 1074"/>
              <a:gd name="T19" fmla="*/ 2147483647 h 237"/>
              <a:gd name="T20" fmla="*/ 2147483647 w 1074"/>
              <a:gd name="T21" fmla="*/ 2147483647 h 237"/>
              <a:gd name="T22" fmla="*/ 2147483647 w 1074"/>
              <a:gd name="T23" fmla="*/ 2147483647 h 237"/>
              <a:gd name="T24" fmla="*/ 2147483647 w 1074"/>
              <a:gd name="T25" fmla="*/ 2147483647 h 237"/>
              <a:gd name="T26" fmla="*/ 2147483647 w 1074"/>
              <a:gd name="T27" fmla="*/ 2147483647 h 237"/>
              <a:gd name="T28" fmla="*/ 2147483647 w 1074"/>
              <a:gd name="T29" fmla="*/ 2147483647 h 237"/>
              <a:gd name="T30" fmla="*/ 2147483647 w 1074"/>
              <a:gd name="T31" fmla="*/ 2147483647 h 237"/>
              <a:gd name="T32" fmla="*/ 2147483647 w 1074"/>
              <a:gd name="T33" fmla="*/ 2147483647 h 237"/>
              <a:gd name="T34" fmla="*/ 0 w 1074"/>
              <a:gd name="T35" fmla="*/ 2147483647 h 2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74"/>
              <a:gd name="T55" fmla="*/ 0 h 237"/>
              <a:gd name="T56" fmla="*/ 1074 w 1074"/>
              <a:gd name="T57" fmla="*/ 237 h 2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74" h="237">
                <a:moveTo>
                  <a:pt x="1074" y="1"/>
                </a:moveTo>
                <a:lnTo>
                  <a:pt x="979" y="0"/>
                </a:lnTo>
                <a:lnTo>
                  <a:pt x="887" y="0"/>
                </a:lnTo>
                <a:lnTo>
                  <a:pt x="800" y="1"/>
                </a:lnTo>
                <a:lnTo>
                  <a:pt x="716" y="7"/>
                </a:lnTo>
                <a:lnTo>
                  <a:pt x="636" y="12"/>
                </a:lnTo>
                <a:lnTo>
                  <a:pt x="561" y="20"/>
                </a:lnTo>
                <a:lnTo>
                  <a:pt x="489" y="29"/>
                </a:lnTo>
                <a:lnTo>
                  <a:pt x="423" y="41"/>
                </a:lnTo>
                <a:lnTo>
                  <a:pt x="359" y="55"/>
                </a:lnTo>
                <a:lnTo>
                  <a:pt x="299" y="72"/>
                </a:lnTo>
                <a:lnTo>
                  <a:pt x="245" y="89"/>
                </a:lnTo>
                <a:lnTo>
                  <a:pt x="193" y="108"/>
                </a:lnTo>
                <a:lnTo>
                  <a:pt x="147" y="130"/>
                </a:lnTo>
                <a:lnTo>
                  <a:pt x="104" y="155"/>
                </a:lnTo>
                <a:lnTo>
                  <a:pt x="66" y="180"/>
                </a:lnTo>
                <a:lnTo>
                  <a:pt x="30" y="208"/>
                </a:lnTo>
                <a:lnTo>
                  <a:pt x="0" y="237"/>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4" name="Freeform 1265"/>
          <p:cNvSpPr/>
          <p:nvPr/>
        </p:nvSpPr>
        <p:spPr bwMode="auto">
          <a:xfrm>
            <a:off x="3317875" y="3222625"/>
            <a:ext cx="446088" cy="909638"/>
          </a:xfrm>
          <a:custGeom>
            <a:avLst/>
            <a:gdLst>
              <a:gd name="T0" fmla="*/ 2147483647 w 281"/>
              <a:gd name="T1" fmla="*/ 2147483647 h 573"/>
              <a:gd name="T2" fmla="*/ 2147483647 w 281"/>
              <a:gd name="T3" fmla="*/ 2147483647 h 573"/>
              <a:gd name="T4" fmla="*/ 2147483647 w 281"/>
              <a:gd name="T5" fmla="*/ 2147483647 h 573"/>
              <a:gd name="T6" fmla="*/ 2147483647 w 281"/>
              <a:gd name="T7" fmla="*/ 2147483647 h 573"/>
              <a:gd name="T8" fmla="*/ 2147483647 w 281"/>
              <a:gd name="T9" fmla="*/ 2147483647 h 573"/>
              <a:gd name="T10" fmla="*/ 2147483647 w 281"/>
              <a:gd name="T11" fmla="*/ 2147483647 h 573"/>
              <a:gd name="T12" fmla="*/ 2147483647 w 281"/>
              <a:gd name="T13" fmla="*/ 2147483647 h 573"/>
              <a:gd name="T14" fmla="*/ 2147483647 w 281"/>
              <a:gd name="T15" fmla="*/ 2147483647 h 573"/>
              <a:gd name="T16" fmla="*/ 2147483647 w 281"/>
              <a:gd name="T17" fmla="*/ 2147483647 h 573"/>
              <a:gd name="T18" fmla="*/ 2147483647 w 281"/>
              <a:gd name="T19" fmla="*/ 2147483647 h 573"/>
              <a:gd name="T20" fmla="*/ 2147483647 w 281"/>
              <a:gd name="T21" fmla="*/ 2147483647 h 573"/>
              <a:gd name="T22" fmla="*/ 2147483647 w 281"/>
              <a:gd name="T23" fmla="*/ 2147483647 h 573"/>
              <a:gd name="T24" fmla="*/ 2147483647 w 281"/>
              <a:gd name="T25" fmla="*/ 2147483647 h 573"/>
              <a:gd name="T26" fmla="*/ 2147483647 w 281"/>
              <a:gd name="T27" fmla="*/ 2147483647 h 573"/>
              <a:gd name="T28" fmla="*/ 2147483647 w 281"/>
              <a:gd name="T29" fmla="*/ 2147483647 h 573"/>
              <a:gd name="T30" fmla="*/ 2147483647 w 281"/>
              <a:gd name="T31" fmla="*/ 2147483647 h 573"/>
              <a:gd name="T32" fmla="*/ 2147483647 w 281"/>
              <a:gd name="T33" fmla="*/ 0 h 573"/>
              <a:gd name="T34" fmla="*/ 2147483647 w 281"/>
              <a:gd name="T35" fmla="*/ 2147483647 h 573"/>
              <a:gd name="T36" fmla="*/ 0 w 281"/>
              <a:gd name="T37" fmla="*/ 2147483647 h 5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1"/>
              <a:gd name="T58" fmla="*/ 0 h 573"/>
              <a:gd name="T59" fmla="*/ 281 w 281"/>
              <a:gd name="T60" fmla="*/ 573 h 5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1" h="573">
                <a:moveTo>
                  <a:pt x="255" y="573"/>
                </a:moveTo>
                <a:lnTo>
                  <a:pt x="265" y="504"/>
                </a:lnTo>
                <a:lnTo>
                  <a:pt x="274" y="439"/>
                </a:lnTo>
                <a:lnTo>
                  <a:pt x="278" y="379"/>
                </a:lnTo>
                <a:lnTo>
                  <a:pt x="281" y="322"/>
                </a:lnTo>
                <a:lnTo>
                  <a:pt x="280" y="270"/>
                </a:lnTo>
                <a:lnTo>
                  <a:pt x="277" y="224"/>
                </a:lnTo>
                <a:lnTo>
                  <a:pt x="270" y="181"/>
                </a:lnTo>
                <a:lnTo>
                  <a:pt x="260" y="143"/>
                </a:lnTo>
                <a:lnTo>
                  <a:pt x="248" y="108"/>
                </a:lnTo>
                <a:lnTo>
                  <a:pt x="232" y="79"/>
                </a:lnTo>
                <a:lnTo>
                  <a:pt x="213" y="55"/>
                </a:lnTo>
                <a:lnTo>
                  <a:pt x="192" y="34"/>
                </a:lnTo>
                <a:lnTo>
                  <a:pt x="167" y="19"/>
                </a:lnTo>
                <a:lnTo>
                  <a:pt x="139" y="8"/>
                </a:lnTo>
                <a:lnTo>
                  <a:pt x="109" y="1"/>
                </a:lnTo>
                <a:lnTo>
                  <a:pt x="75" y="0"/>
                </a:lnTo>
                <a:lnTo>
                  <a:pt x="38" y="1"/>
                </a:lnTo>
                <a:lnTo>
                  <a:pt x="0" y="8"/>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5" name="Freeform 1266"/>
          <p:cNvSpPr/>
          <p:nvPr/>
        </p:nvSpPr>
        <p:spPr bwMode="auto">
          <a:xfrm>
            <a:off x="3724275" y="4117975"/>
            <a:ext cx="419100" cy="1219200"/>
          </a:xfrm>
          <a:custGeom>
            <a:avLst/>
            <a:gdLst>
              <a:gd name="T0" fmla="*/ 2147483647 w 264"/>
              <a:gd name="T1" fmla="*/ 2147483647 h 768"/>
              <a:gd name="T2" fmla="*/ 2147483647 w 264"/>
              <a:gd name="T3" fmla="*/ 2147483647 h 768"/>
              <a:gd name="T4" fmla="*/ 2147483647 w 264"/>
              <a:gd name="T5" fmla="*/ 2147483647 h 768"/>
              <a:gd name="T6" fmla="*/ 2147483647 w 264"/>
              <a:gd name="T7" fmla="*/ 2147483647 h 768"/>
              <a:gd name="T8" fmla="*/ 2147483647 w 264"/>
              <a:gd name="T9" fmla="*/ 2147483647 h 768"/>
              <a:gd name="T10" fmla="*/ 2147483647 w 264"/>
              <a:gd name="T11" fmla="*/ 2147483647 h 768"/>
              <a:gd name="T12" fmla="*/ 2147483647 w 264"/>
              <a:gd name="T13" fmla="*/ 2147483647 h 768"/>
              <a:gd name="T14" fmla="*/ 2147483647 w 264"/>
              <a:gd name="T15" fmla="*/ 2147483647 h 768"/>
              <a:gd name="T16" fmla="*/ 2147483647 w 264"/>
              <a:gd name="T17" fmla="*/ 2147483647 h 768"/>
              <a:gd name="T18" fmla="*/ 2147483647 w 264"/>
              <a:gd name="T19" fmla="*/ 2147483647 h 768"/>
              <a:gd name="T20" fmla="*/ 2147483647 w 264"/>
              <a:gd name="T21" fmla="*/ 2147483647 h 768"/>
              <a:gd name="T22" fmla="*/ 2147483647 w 264"/>
              <a:gd name="T23" fmla="*/ 2147483647 h 768"/>
              <a:gd name="T24" fmla="*/ 2147483647 w 264"/>
              <a:gd name="T25" fmla="*/ 2147483647 h 768"/>
              <a:gd name="T26" fmla="*/ 2147483647 w 264"/>
              <a:gd name="T27" fmla="*/ 2147483647 h 768"/>
              <a:gd name="T28" fmla="*/ 2147483647 w 264"/>
              <a:gd name="T29" fmla="*/ 2147483647 h 768"/>
              <a:gd name="T30" fmla="*/ 2147483647 w 264"/>
              <a:gd name="T31" fmla="*/ 2147483647 h 768"/>
              <a:gd name="T32" fmla="*/ 2147483647 w 264"/>
              <a:gd name="T33" fmla="*/ 2147483647 h 768"/>
              <a:gd name="T34" fmla="*/ 2147483647 w 264"/>
              <a:gd name="T35" fmla="*/ 2147483647 h 768"/>
              <a:gd name="T36" fmla="*/ 0 w 264"/>
              <a:gd name="T37" fmla="*/ 0 h 7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
              <a:gd name="T58" fmla="*/ 0 h 768"/>
              <a:gd name="T59" fmla="*/ 264 w 264"/>
              <a:gd name="T60" fmla="*/ 768 h 7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 h="768">
                <a:moveTo>
                  <a:pt x="248" y="768"/>
                </a:moveTo>
                <a:lnTo>
                  <a:pt x="255" y="686"/>
                </a:lnTo>
                <a:lnTo>
                  <a:pt x="260" y="606"/>
                </a:lnTo>
                <a:lnTo>
                  <a:pt x="264" y="534"/>
                </a:lnTo>
                <a:lnTo>
                  <a:pt x="264" y="465"/>
                </a:lnTo>
                <a:lnTo>
                  <a:pt x="261" y="400"/>
                </a:lnTo>
                <a:lnTo>
                  <a:pt x="256" y="341"/>
                </a:lnTo>
                <a:lnTo>
                  <a:pt x="249" y="286"/>
                </a:lnTo>
                <a:lnTo>
                  <a:pt x="239" y="236"/>
                </a:lnTo>
                <a:lnTo>
                  <a:pt x="227" y="192"/>
                </a:lnTo>
                <a:lnTo>
                  <a:pt x="212" y="152"/>
                </a:lnTo>
                <a:lnTo>
                  <a:pt x="193" y="116"/>
                </a:lnTo>
                <a:lnTo>
                  <a:pt x="174" y="85"/>
                </a:lnTo>
                <a:lnTo>
                  <a:pt x="151" y="59"/>
                </a:lnTo>
                <a:lnTo>
                  <a:pt x="126" y="38"/>
                </a:lnTo>
                <a:lnTo>
                  <a:pt x="98" y="21"/>
                </a:lnTo>
                <a:lnTo>
                  <a:pt x="69" y="9"/>
                </a:lnTo>
                <a:lnTo>
                  <a:pt x="36" y="2"/>
                </a:lnTo>
                <a:lnTo>
                  <a:pt x="0" y="0"/>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6" name="Freeform 1267"/>
          <p:cNvSpPr/>
          <p:nvPr/>
        </p:nvSpPr>
        <p:spPr bwMode="auto">
          <a:xfrm>
            <a:off x="2693988" y="5321300"/>
            <a:ext cx="1423987" cy="1041400"/>
          </a:xfrm>
          <a:custGeom>
            <a:avLst/>
            <a:gdLst>
              <a:gd name="T0" fmla="*/ 0 w 897"/>
              <a:gd name="T1" fmla="*/ 2147483647 h 656"/>
              <a:gd name="T2" fmla="*/ 2147483647 w 897"/>
              <a:gd name="T3" fmla="*/ 2147483647 h 656"/>
              <a:gd name="T4" fmla="*/ 2147483647 w 897"/>
              <a:gd name="T5" fmla="*/ 2147483647 h 656"/>
              <a:gd name="T6" fmla="*/ 2147483647 w 897"/>
              <a:gd name="T7" fmla="*/ 2147483647 h 656"/>
              <a:gd name="T8" fmla="*/ 2147483647 w 897"/>
              <a:gd name="T9" fmla="*/ 2147483647 h 656"/>
              <a:gd name="T10" fmla="*/ 2147483647 w 897"/>
              <a:gd name="T11" fmla="*/ 2147483647 h 656"/>
              <a:gd name="T12" fmla="*/ 2147483647 w 897"/>
              <a:gd name="T13" fmla="*/ 2147483647 h 656"/>
              <a:gd name="T14" fmla="*/ 2147483647 w 897"/>
              <a:gd name="T15" fmla="*/ 2147483647 h 656"/>
              <a:gd name="T16" fmla="*/ 2147483647 w 897"/>
              <a:gd name="T17" fmla="*/ 2147483647 h 656"/>
              <a:gd name="T18" fmla="*/ 2147483647 w 897"/>
              <a:gd name="T19" fmla="*/ 2147483647 h 656"/>
              <a:gd name="T20" fmla="*/ 2147483647 w 897"/>
              <a:gd name="T21" fmla="*/ 2147483647 h 656"/>
              <a:gd name="T22" fmla="*/ 2147483647 w 897"/>
              <a:gd name="T23" fmla="*/ 2147483647 h 656"/>
              <a:gd name="T24" fmla="*/ 2147483647 w 897"/>
              <a:gd name="T25" fmla="*/ 2147483647 h 656"/>
              <a:gd name="T26" fmla="*/ 2147483647 w 897"/>
              <a:gd name="T27" fmla="*/ 2147483647 h 656"/>
              <a:gd name="T28" fmla="*/ 2147483647 w 897"/>
              <a:gd name="T29" fmla="*/ 2147483647 h 656"/>
              <a:gd name="T30" fmla="*/ 2147483647 w 897"/>
              <a:gd name="T31" fmla="*/ 2147483647 h 656"/>
              <a:gd name="T32" fmla="*/ 2147483647 w 897"/>
              <a:gd name="T33" fmla="*/ 2147483647 h 656"/>
              <a:gd name="T34" fmla="*/ 2147483647 w 897"/>
              <a:gd name="T35" fmla="*/ 0 h 6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7"/>
              <a:gd name="T55" fmla="*/ 0 h 656"/>
              <a:gd name="T56" fmla="*/ 897 w 897"/>
              <a:gd name="T57" fmla="*/ 656 h 6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7" h="656">
                <a:moveTo>
                  <a:pt x="0" y="656"/>
                </a:moveTo>
                <a:lnTo>
                  <a:pt x="86" y="620"/>
                </a:lnTo>
                <a:lnTo>
                  <a:pt x="169" y="582"/>
                </a:lnTo>
                <a:lnTo>
                  <a:pt x="247" y="544"/>
                </a:lnTo>
                <a:lnTo>
                  <a:pt x="320" y="506"/>
                </a:lnTo>
                <a:lnTo>
                  <a:pt x="389" y="468"/>
                </a:lnTo>
                <a:lnTo>
                  <a:pt x="455" y="430"/>
                </a:lnTo>
                <a:lnTo>
                  <a:pt x="516" y="392"/>
                </a:lnTo>
                <a:lnTo>
                  <a:pt x="573" y="355"/>
                </a:lnTo>
                <a:lnTo>
                  <a:pt x="625" y="315"/>
                </a:lnTo>
                <a:lnTo>
                  <a:pt x="674" y="277"/>
                </a:lnTo>
                <a:lnTo>
                  <a:pt x="718" y="238"/>
                </a:lnTo>
                <a:lnTo>
                  <a:pt x="759" y="198"/>
                </a:lnTo>
                <a:lnTo>
                  <a:pt x="795" y="160"/>
                </a:lnTo>
                <a:lnTo>
                  <a:pt x="827" y="120"/>
                </a:lnTo>
                <a:lnTo>
                  <a:pt x="854" y="81"/>
                </a:lnTo>
                <a:lnTo>
                  <a:pt x="878" y="40"/>
                </a:lnTo>
                <a:lnTo>
                  <a:pt x="897" y="0"/>
                </a:lnTo>
              </a:path>
            </a:pathLst>
          </a:custGeom>
          <a:noFill/>
          <a:ln w="1651">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7" name="Freeform 1268"/>
          <p:cNvSpPr/>
          <p:nvPr/>
        </p:nvSpPr>
        <p:spPr bwMode="auto">
          <a:xfrm>
            <a:off x="1589088" y="5851525"/>
            <a:ext cx="1109662" cy="579438"/>
          </a:xfrm>
          <a:custGeom>
            <a:avLst/>
            <a:gdLst>
              <a:gd name="T0" fmla="*/ 0 w 699"/>
              <a:gd name="T1" fmla="*/ 0 h 365"/>
              <a:gd name="T2" fmla="*/ 2147483647 w 699"/>
              <a:gd name="T3" fmla="*/ 2147483647 h 365"/>
              <a:gd name="T4" fmla="*/ 2147483647 w 699"/>
              <a:gd name="T5" fmla="*/ 2147483647 h 365"/>
              <a:gd name="T6" fmla="*/ 2147483647 w 699"/>
              <a:gd name="T7" fmla="*/ 2147483647 h 365"/>
              <a:gd name="T8" fmla="*/ 2147483647 w 699"/>
              <a:gd name="T9" fmla="*/ 2147483647 h 365"/>
              <a:gd name="T10" fmla="*/ 2147483647 w 699"/>
              <a:gd name="T11" fmla="*/ 2147483647 h 365"/>
              <a:gd name="T12" fmla="*/ 2147483647 w 699"/>
              <a:gd name="T13" fmla="*/ 2147483647 h 365"/>
              <a:gd name="T14" fmla="*/ 2147483647 w 699"/>
              <a:gd name="T15" fmla="*/ 2147483647 h 365"/>
              <a:gd name="T16" fmla="*/ 2147483647 w 699"/>
              <a:gd name="T17" fmla="*/ 2147483647 h 365"/>
              <a:gd name="T18" fmla="*/ 2147483647 w 699"/>
              <a:gd name="T19" fmla="*/ 2147483647 h 365"/>
              <a:gd name="T20" fmla="*/ 2147483647 w 699"/>
              <a:gd name="T21" fmla="*/ 2147483647 h 365"/>
              <a:gd name="T22" fmla="*/ 2147483647 w 699"/>
              <a:gd name="T23" fmla="*/ 2147483647 h 365"/>
              <a:gd name="T24" fmla="*/ 2147483647 w 699"/>
              <a:gd name="T25" fmla="*/ 2147483647 h 365"/>
              <a:gd name="T26" fmla="*/ 2147483647 w 699"/>
              <a:gd name="T27" fmla="*/ 2147483647 h 365"/>
              <a:gd name="T28" fmla="*/ 2147483647 w 699"/>
              <a:gd name="T29" fmla="*/ 2147483647 h 365"/>
              <a:gd name="T30" fmla="*/ 2147483647 w 699"/>
              <a:gd name="T31" fmla="*/ 2147483647 h 3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9"/>
              <a:gd name="T49" fmla="*/ 0 h 365"/>
              <a:gd name="T50" fmla="*/ 699 w 699"/>
              <a:gd name="T51" fmla="*/ 365 h 3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9" h="365">
                <a:moveTo>
                  <a:pt x="0" y="0"/>
                </a:moveTo>
                <a:lnTo>
                  <a:pt x="41" y="62"/>
                </a:lnTo>
                <a:lnTo>
                  <a:pt x="83" y="119"/>
                </a:lnTo>
                <a:lnTo>
                  <a:pt x="126" y="169"/>
                </a:lnTo>
                <a:lnTo>
                  <a:pt x="168" y="215"/>
                </a:lnTo>
                <a:lnTo>
                  <a:pt x="213" y="253"/>
                </a:lnTo>
                <a:lnTo>
                  <a:pt x="258" y="287"/>
                </a:lnTo>
                <a:lnTo>
                  <a:pt x="304" y="313"/>
                </a:lnTo>
                <a:lnTo>
                  <a:pt x="350" y="336"/>
                </a:lnTo>
                <a:lnTo>
                  <a:pt x="398" y="351"/>
                </a:lnTo>
                <a:lnTo>
                  <a:pt x="445" y="361"/>
                </a:lnTo>
                <a:lnTo>
                  <a:pt x="495" y="365"/>
                </a:lnTo>
                <a:lnTo>
                  <a:pt x="545" y="363"/>
                </a:lnTo>
                <a:lnTo>
                  <a:pt x="595" y="355"/>
                </a:lnTo>
                <a:lnTo>
                  <a:pt x="646" y="341"/>
                </a:lnTo>
                <a:lnTo>
                  <a:pt x="699" y="322"/>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8" name="Freeform 1269"/>
          <p:cNvSpPr/>
          <p:nvPr/>
        </p:nvSpPr>
        <p:spPr bwMode="auto">
          <a:xfrm>
            <a:off x="766763" y="5249863"/>
            <a:ext cx="822325" cy="604837"/>
          </a:xfrm>
          <a:custGeom>
            <a:avLst/>
            <a:gdLst>
              <a:gd name="T0" fmla="*/ 0 w 518"/>
              <a:gd name="T1" fmla="*/ 0 h 381"/>
              <a:gd name="T2" fmla="*/ 2147483647 w 518"/>
              <a:gd name="T3" fmla="*/ 2147483647 h 381"/>
              <a:gd name="T4" fmla="*/ 2147483647 w 518"/>
              <a:gd name="T5" fmla="*/ 2147483647 h 381"/>
              <a:gd name="T6" fmla="*/ 2147483647 w 518"/>
              <a:gd name="T7" fmla="*/ 2147483647 h 381"/>
              <a:gd name="T8" fmla="*/ 2147483647 w 518"/>
              <a:gd name="T9" fmla="*/ 2147483647 h 381"/>
              <a:gd name="T10" fmla="*/ 2147483647 w 518"/>
              <a:gd name="T11" fmla="*/ 2147483647 h 381"/>
              <a:gd name="T12" fmla="*/ 2147483647 w 518"/>
              <a:gd name="T13" fmla="*/ 2147483647 h 381"/>
              <a:gd name="T14" fmla="*/ 2147483647 w 518"/>
              <a:gd name="T15" fmla="*/ 2147483647 h 381"/>
              <a:gd name="T16" fmla="*/ 2147483647 w 518"/>
              <a:gd name="T17" fmla="*/ 2147483647 h 381"/>
              <a:gd name="T18" fmla="*/ 2147483647 w 518"/>
              <a:gd name="T19" fmla="*/ 2147483647 h 381"/>
              <a:gd name="T20" fmla="*/ 2147483647 w 518"/>
              <a:gd name="T21" fmla="*/ 2147483647 h 381"/>
              <a:gd name="T22" fmla="*/ 2147483647 w 518"/>
              <a:gd name="T23" fmla="*/ 2147483647 h 381"/>
              <a:gd name="T24" fmla="*/ 2147483647 w 518"/>
              <a:gd name="T25" fmla="*/ 2147483647 h 381"/>
              <a:gd name="T26" fmla="*/ 2147483647 w 518"/>
              <a:gd name="T27" fmla="*/ 2147483647 h 3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8"/>
              <a:gd name="T43" fmla="*/ 0 h 381"/>
              <a:gd name="T44" fmla="*/ 518 w 518"/>
              <a:gd name="T45" fmla="*/ 381 h 3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8" h="381">
                <a:moveTo>
                  <a:pt x="0" y="0"/>
                </a:moveTo>
                <a:lnTo>
                  <a:pt x="39" y="62"/>
                </a:lnTo>
                <a:lnTo>
                  <a:pt x="77" y="117"/>
                </a:lnTo>
                <a:lnTo>
                  <a:pt x="116" y="167"/>
                </a:lnTo>
                <a:lnTo>
                  <a:pt x="154" y="214"/>
                </a:lnTo>
                <a:lnTo>
                  <a:pt x="194" y="253"/>
                </a:lnTo>
                <a:lnTo>
                  <a:pt x="234" y="288"/>
                </a:lnTo>
                <a:lnTo>
                  <a:pt x="274" y="315"/>
                </a:lnTo>
                <a:lnTo>
                  <a:pt x="314" y="339"/>
                </a:lnTo>
                <a:lnTo>
                  <a:pt x="353" y="358"/>
                </a:lnTo>
                <a:lnTo>
                  <a:pt x="394" y="372"/>
                </a:lnTo>
                <a:lnTo>
                  <a:pt x="436" y="379"/>
                </a:lnTo>
                <a:lnTo>
                  <a:pt x="477" y="381"/>
                </a:lnTo>
                <a:lnTo>
                  <a:pt x="518" y="379"/>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99" name="Rectangle 1270"/>
          <p:cNvSpPr>
            <a:spLocks noChangeArrowheads="1"/>
          </p:cNvSpPr>
          <p:nvPr/>
        </p:nvSpPr>
        <p:spPr bwMode="auto">
          <a:xfrm>
            <a:off x="4441825" y="5303838"/>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solidFill>
                  <a:srgbClr val="000000"/>
                </a:solidFill>
                <a:latin typeface="宋体" panose="02010600030101010101" pitchFamily="2" charset="-122"/>
              </a:rPr>
              <a:t>主机</a:t>
            </a:r>
            <a:endParaRPr lang="zh-CN" altLang="en-US" sz="2000"/>
          </a:p>
        </p:txBody>
      </p:sp>
      <p:sp>
        <p:nvSpPr>
          <p:cNvPr id="74000" name="Line 1271"/>
          <p:cNvSpPr>
            <a:spLocks noChangeShapeType="1"/>
          </p:cNvSpPr>
          <p:nvPr/>
        </p:nvSpPr>
        <p:spPr bwMode="auto">
          <a:xfrm>
            <a:off x="4511675" y="5237163"/>
            <a:ext cx="71438" cy="12858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01" name="Freeform 1272"/>
          <p:cNvSpPr/>
          <p:nvPr/>
        </p:nvSpPr>
        <p:spPr bwMode="auto">
          <a:xfrm>
            <a:off x="4505325" y="5237163"/>
            <a:ext cx="52388" cy="58737"/>
          </a:xfrm>
          <a:custGeom>
            <a:avLst/>
            <a:gdLst>
              <a:gd name="T0" fmla="*/ 2147483647 w 33"/>
              <a:gd name="T1" fmla="*/ 2147483647 h 37"/>
              <a:gd name="T2" fmla="*/ 2147483647 w 33"/>
              <a:gd name="T3" fmla="*/ 0 h 37"/>
              <a:gd name="T4" fmla="*/ 0 w 33"/>
              <a:gd name="T5" fmla="*/ 2147483647 h 37"/>
              <a:gd name="T6" fmla="*/ 0 60000 65536"/>
              <a:gd name="T7" fmla="*/ 0 60000 65536"/>
              <a:gd name="T8" fmla="*/ 0 60000 65536"/>
              <a:gd name="T9" fmla="*/ 0 w 33"/>
              <a:gd name="T10" fmla="*/ 0 h 37"/>
              <a:gd name="T11" fmla="*/ 33 w 33"/>
              <a:gd name="T12" fmla="*/ 37 h 37"/>
            </a:gdLst>
            <a:ahLst/>
            <a:cxnLst>
              <a:cxn ang="T6">
                <a:pos x="T0" y="T1"/>
              </a:cxn>
              <a:cxn ang="T7">
                <a:pos x="T2" y="T3"/>
              </a:cxn>
              <a:cxn ang="T8">
                <a:pos x="T4" y="T5"/>
              </a:cxn>
            </a:cxnLst>
            <a:rect l="T9" t="T10" r="T11" b="T12"/>
            <a:pathLst>
              <a:path w="33" h="37">
                <a:moveTo>
                  <a:pt x="33" y="5"/>
                </a:moveTo>
                <a:lnTo>
                  <a:pt x="4" y="0"/>
                </a:lnTo>
                <a:lnTo>
                  <a:pt x="0" y="37"/>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 name="Group 1273"/>
          <p:cNvGrpSpPr/>
          <p:nvPr/>
        </p:nvGrpSpPr>
        <p:grpSpPr bwMode="auto">
          <a:xfrm>
            <a:off x="1085850" y="5067300"/>
            <a:ext cx="1020763" cy="1065213"/>
            <a:chOff x="430" y="2587"/>
            <a:chExt cx="643" cy="671"/>
          </a:xfrm>
        </p:grpSpPr>
        <p:sp>
          <p:nvSpPr>
            <p:cNvPr id="74019" name="Freeform 1274"/>
            <p:cNvSpPr/>
            <p:nvPr/>
          </p:nvSpPr>
          <p:spPr bwMode="auto">
            <a:xfrm>
              <a:off x="641" y="2854"/>
              <a:ext cx="50" cy="65"/>
            </a:xfrm>
            <a:custGeom>
              <a:avLst/>
              <a:gdLst>
                <a:gd name="T0" fmla="*/ 50 w 50"/>
                <a:gd name="T1" fmla="*/ 32 h 65"/>
                <a:gd name="T2" fmla="*/ 28 w 50"/>
                <a:gd name="T3" fmla="*/ 65 h 65"/>
                <a:gd name="T4" fmla="*/ 28 w 50"/>
                <a:gd name="T5" fmla="*/ 43 h 65"/>
                <a:gd name="T6" fmla="*/ 0 w 50"/>
                <a:gd name="T7" fmla="*/ 43 h 65"/>
                <a:gd name="T8" fmla="*/ 0 w 50"/>
                <a:gd name="T9" fmla="*/ 22 h 65"/>
                <a:gd name="T10" fmla="*/ 28 w 50"/>
                <a:gd name="T11" fmla="*/ 22 h 65"/>
                <a:gd name="T12" fmla="*/ 28 w 50"/>
                <a:gd name="T13" fmla="*/ 0 h 65"/>
                <a:gd name="T14" fmla="*/ 50 w 50"/>
                <a:gd name="T15" fmla="*/ 32 h 65"/>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5"/>
                <a:gd name="T26" fmla="*/ 50 w 5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5">
                  <a:moveTo>
                    <a:pt x="50" y="32"/>
                  </a:moveTo>
                  <a:lnTo>
                    <a:pt x="28" y="65"/>
                  </a:lnTo>
                  <a:lnTo>
                    <a:pt x="28" y="43"/>
                  </a:lnTo>
                  <a:lnTo>
                    <a:pt x="0" y="43"/>
                  </a:lnTo>
                  <a:lnTo>
                    <a:pt x="0" y="22"/>
                  </a:lnTo>
                  <a:lnTo>
                    <a:pt x="28" y="22"/>
                  </a:lnTo>
                  <a:lnTo>
                    <a:pt x="28" y="0"/>
                  </a:lnTo>
                  <a:lnTo>
                    <a:pt x="50" y="32"/>
                  </a:lnTo>
                  <a:close/>
                </a:path>
              </a:pathLst>
            </a:custGeom>
            <a:solidFill>
              <a:srgbClr val="00FF00"/>
            </a:solidFill>
            <a:ln w="1588">
              <a:solidFill>
                <a:srgbClr val="000000"/>
              </a:solidFill>
              <a:round/>
            </a:ln>
          </p:spPr>
          <p:txBody>
            <a:bodyPr/>
            <a:lstStyle/>
            <a:p>
              <a:endParaRPr lang="zh-CN" altLang="en-US"/>
            </a:p>
          </p:txBody>
        </p:sp>
        <p:grpSp>
          <p:nvGrpSpPr>
            <p:cNvPr id="74020" name="Group 1275"/>
            <p:cNvGrpSpPr/>
            <p:nvPr/>
          </p:nvGrpSpPr>
          <p:grpSpPr bwMode="auto">
            <a:xfrm>
              <a:off x="430" y="2587"/>
              <a:ext cx="643" cy="671"/>
              <a:chOff x="430" y="2587"/>
              <a:chExt cx="643" cy="671"/>
            </a:xfrm>
          </p:grpSpPr>
          <p:sp>
            <p:nvSpPr>
              <p:cNvPr id="74021" name="Rectangle 1276"/>
              <p:cNvSpPr>
                <a:spLocks noChangeArrowheads="1"/>
              </p:cNvSpPr>
              <p:nvPr/>
            </p:nvSpPr>
            <p:spPr bwMode="auto">
              <a:xfrm>
                <a:off x="504" y="2854"/>
                <a:ext cx="137" cy="65"/>
              </a:xfrm>
              <a:prstGeom prst="rect">
                <a:avLst/>
              </a:prstGeom>
              <a:solidFill>
                <a:srgbClr val="00FF00"/>
              </a:solidFill>
              <a:ln w="1588">
                <a:solidFill>
                  <a:srgbClr val="000000"/>
                </a:solidFill>
                <a:miter lim="800000"/>
              </a:ln>
            </p:spPr>
            <p:txBody>
              <a:bodyPr/>
              <a:lstStyle/>
              <a:p>
                <a:endParaRPr lang="zh-CN" altLang="en-US" b="1"/>
              </a:p>
            </p:txBody>
          </p:sp>
          <p:sp>
            <p:nvSpPr>
              <p:cNvPr id="74022" name="Line 1277"/>
              <p:cNvSpPr>
                <a:spLocks noChangeShapeType="1"/>
              </p:cNvSpPr>
              <p:nvPr/>
            </p:nvSpPr>
            <p:spPr bwMode="auto">
              <a:xfrm>
                <a:off x="430" y="2587"/>
                <a:ext cx="643" cy="671"/>
              </a:xfrm>
              <a:prstGeom prst="line">
                <a:avLst/>
              </a:prstGeom>
              <a:noFill/>
              <a:ln w="3657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 name="Group 1278"/>
          <p:cNvGrpSpPr/>
          <p:nvPr/>
        </p:nvGrpSpPr>
        <p:grpSpPr bwMode="auto">
          <a:xfrm>
            <a:off x="2417763" y="4894263"/>
            <a:ext cx="1541462" cy="1333500"/>
            <a:chOff x="1269" y="2478"/>
            <a:chExt cx="971" cy="840"/>
          </a:xfrm>
        </p:grpSpPr>
        <p:sp>
          <p:nvSpPr>
            <p:cNvPr id="74015" name="Freeform 1279"/>
            <p:cNvSpPr/>
            <p:nvPr/>
          </p:nvSpPr>
          <p:spPr bwMode="auto">
            <a:xfrm>
              <a:off x="1735" y="2790"/>
              <a:ext cx="50" cy="64"/>
            </a:xfrm>
            <a:custGeom>
              <a:avLst/>
              <a:gdLst>
                <a:gd name="T0" fmla="*/ 50 w 50"/>
                <a:gd name="T1" fmla="*/ 33 h 64"/>
                <a:gd name="T2" fmla="*/ 28 w 50"/>
                <a:gd name="T3" fmla="*/ 64 h 64"/>
                <a:gd name="T4" fmla="*/ 28 w 50"/>
                <a:gd name="T5" fmla="*/ 43 h 64"/>
                <a:gd name="T6" fmla="*/ 0 w 50"/>
                <a:gd name="T7" fmla="*/ 43 h 64"/>
                <a:gd name="T8" fmla="*/ 0 w 50"/>
                <a:gd name="T9" fmla="*/ 21 h 64"/>
                <a:gd name="T10" fmla="*/ 28 w 50"/>
                <a:gd name="T11" fmla="*/ 21 h 64"/>
                <a:gd name="T12" fmla="*/ 28 w 50"/>
                <a:gd name="T13" fmla="*/ 0 h 64"/>
                <a:gd name="T14" fmla="*/ 50 w 50"/>
                <a:gd name="T15" fmla="*/ 33 h 64"/>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4"/>
                <a:gd name="T26" fmla="*/ 50 w 50"/>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4">
                  <a:moveTo>
                    <a:pt x="50" y="33"/>
                  </a:moveTo>
                  <a:lnTo>
                    <a:pt x="28" y="64"/>
                  </a:lnTo>
                  <a:lnTo>
                    <a:pt x="28" y="43"/>
                  </a:lnTo>
                  <a:lnTo>
                    <a:pt x="0" y="43"/>
                  </a:lnTo>
                  <a:lnTo>
                    <a:pt x="0" y="21"/>
                  </a:lnTo>
                  <a:lnTo>
                    <a:pt x="28" y="21"/>
                  </a:lnTo>
                  <a:lnTo>
                    <a:pt x="28" y="0"/>
                  </a:lnTo>
                  <a:lnTo>
                    <a:pt x="50" y="33"/>
                  </a:lnTo>
                  <a:close/>
                </a:path>
              </a:pathLst>
            </a:custGeom>
            <a:solidFill>
              <a:srgbClr val="00FF00"/>
            </a:solidFill>
            <a:ln w="1588">
              <a:solidFill>
                <a:srgbClr val="000000"/>
              </a:solidFill>
              <a:round/>
            </a:ln>
          </p:spPr>
          <p:txBody>
            <a:bodyPr/>
            <a:lstStyle/>
            <a:p>
              <a:endParaRPr lang="zh-CN" altLang="en-US"/>
            </a:p>
          </p:txBody>
        </p:sp>
        <p:grpSp>
          <p:nvGrpSpPr>
            <p:cNvPr id="74016" name="Group 1280"/>
            <p:cNvGrpSpPr/>
            <p:nvPr/>
          </p:nvGrpSpPr>
          <p:grpSpPr bwMode="auto">
            <a:xfrm>
              <a:off x="1269" y="2478"/>
              <a:ext cx="971" cy="840"/>
              <a:chOff x="1269" y="2478"/>
              <a:chExt cx="971" cy="840"/>
            </a:xfrm>
          </p:grpSpPr>
          <p:sp>
            <p:nvSpPr>
              <p:cNvPr id="74017" name="Rectangle 1281"/>
              <p:cNvSpPr>
                <a:spLocks noChangeArrowheads="1"/>
              </p:cNvSpPr>
              <p:nvPr/>
            </p:nvSpPr>
            <p:spPr bwMode="auto">
              <a:xfrm>
                <a:off x="1600" y="2790"/>
                <a:ext cx="135" cy="64"/>
              </a:xfrm>
              <a:prstGeom prst="rect">
                <a:avLst/>
              </a:prstGeom>
              <a:solidFill>
                <a:srgbClr val="00FF00"/>
              </a:solidFill>
              <a:ln w="1588">
                <a:solidFill>
                  <a:srgbClr val="000000"/>
                </a:solidFill>
                <a:miter lim="800000"/>
              </a:ln>
            </p:spPr>
            <p:txBody>
              <a:bodyPr/>
              <a:lstStyle/>
              <a:p>
                <a:endParaRPr lang="zh-CN" altLang="en-US" b="1"/>
              </a:p>
            </p:txBody>
          </p:sp>
          <p:sp>
            <p:nvSpPr>
              <p:cNvPr id="74018" name="Line 1282"/>
              <p:cNvSpPr>
                <a:spLocks noChangeShapeType="1"/>
              </p:cNvSpPr>
              <p:nvPr/>
            </p:nvSpPr>
            <p:spPr bwMode="auto">
              <a:xfrm flipV="1">
                <a:off x="1269" y="2478"/>
                <a:ext cx="971" cy="840"/>
              </a:xfrm>
              <a:prstGeom prst="line">
                <a:avLst/>
              </a:prstGeom>
              <a:noFill/>
              <a:ln w="4292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1" name="Group 1283"/>
          <p:cNvGrpSpPr/>
          <p:nvPr/>
        </p:nvGrpSpPr>
        <p:grpSpPr bwMode="auto">
          <a:xfrm>
            <a:off x="1123950" y="4894263"/>
            <a:ext cx="2816225" cy="1333500"/>
            <a:chOff x="708" y="3083"/>
            <a:chExt cx="1774" cy="840"/>
          </a:xfrm>
        </p:grpSpPr>
        <p:grpSp>
          <p:nvGrpSpPr>
            <p:cNvPr id="74005" name="Group 1284"/>
            <p:cNvGrpSpPr/>
            <p:nvPr/>
          </p:nvGrpSpPr>
          <p:grpSpPr bwMode="auto">
            <a:xfrm>
              <a:off x="708" y="3204"/>
              <a:ext cx="643" cy="671"/>
              <a:chOff x="430" y="2587"/>
              <a:chExt cx="643" cy="671"/>
            </a:xfrm>
          </p:grpSpPr>
          <p:sp>
            <p:nvSpPr>
              <p:cNvPr id="74011" name="Freeform 1285"/>
              <p:cNvSpPr/>
              <p:nvPr/>
            </p:nvSpPr>
            <p:spPr bwMode="auto">
              <a:xfrm>
                <a:off x="641" y="2854"/>
                <a:ext cx="50" cy="65"/>
              </a:xfrm>
              <a:custGeom>
                <a:avLst/>
                <a:gdLst>
                  <a:gd name="T0" fmla="*/ 50 w 50"/>
                  <a:gd name="T1" fmla="*/ 32 h 65"/>
                  <a:gd name="T2" fmla="*/ 28 w 50"/>
                  <a:gd name="T3" fmla="*/ 65 h 65"/>
                  <a:gd name="T4" fmla="*/ 28 w 50"/>
                  <a:gd name="T5" fmla="*/ 43 h 65"/>
                  <a:gd name="T6" fmla="*/ 0 w 50"/>
                  <a:gd name="T7" fmla="*/ 43 h 65"/>
                  <a:gd name="T8" fmla="*/ 0 w 50"/>
                  <a:gd name="T9" fmla="*/ 22 h 65"/>
                  <a:gd name="T10" fmla="*/ 28 w 50"/>
                  <a:gd name="T11" fmla="*/ 22 h 65"/>
                  <a:gd name="T12" fmla="*/ 28 w 50"/>
                  <a:gd name="T13" fmla="*/ 0 h 65"/>
                  <a:gd name="T14" fmla="*/ 50 w 50"/>
                  <a:gd name="T15" fmla="*/ 32 h 65"/>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5"/>
                  <a:gd name="T26" fmla="*/ 50 w 5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5">
                    <a:moveTo>
                      <a:pt x="50" y="32"/>
                    </a:moveTo>
                    <a:lnTo>
                      <a:pt x="28" y="65"/>
                    </a:lnTo>
                    <a:lnTo>
                      <a:pt x="28" y="43"/>
                    </a:lnTo>
                    <a:lnTo>
                      <a:pt x="0" y="43"/>
                    </a:lnTo>
                    <a:lnTo>
                      <a:pt x="0" y="22"/>
                    </a:lnTo>
                    <a:lnTo>
                      <a:pt x="28" y="22"/>
                    </a:lnTo>
                    <a:lnTo>
                      <a:pt x="28" y="0"/>
                    </a:lnTo>
                    <a:lnTo>
                      <a:pt x="50" y="32"/>
                    </a:lnTo>
                    <a:close/>
                  </a:path>
                </a:pathLst>
              </a:custGeom>
              <a:solidFill>
                <a:srgbClr val="00FF00"/>
              </a:solidFill>
              <a:ln w="1588">
                <a:solidFill>
                  <a:srgbClr val="000000"/>
                </a:solidFill>
                <a:round/>
              </a:ln>
            </p:spPr>
            <p:txBody>
              <a:bodyPr/>
              <a:lstStyle/>
              <a:p>
                <a:endParaRPr lang="zh-CN" altLang="en-US"/>
              </a:p>
            </p:txBody>
          </p:sp>
          <p:grpSp>
            <p:nvGrpSpPr>
              <p:cNvPr id="74012" name="Group 1286"/>
              <p:cNvGrpSpPr/>
              <p:nvPr/>
            </p:nvGrpSpPr>
            <p:grpSpPr bwMode="auto">
              <a:xfrm>
                <a:off x="430" y="2587"/>
                <a:ext cx="643" cy="671"/>
                <a:chOff x="430" y="2587"/>
                <a:chExt cx="643" cy="671"/>
              </a:xfrm>
            </p:grpSpPr>
            <p:sp>
              <p:nvSpPr>
                <p:cNvPr id="74013" name="Rectangle 1287"/>
                <p:cNvSpPr>
                  <a:spLocks noChangeArrowheads="1"/>
                </p:cNvSpPr>
                <p:nvPr/>
              </p:nvSpPr>
              <p:spPr bwMode="auto">
                <a:xfrm>
                  <a:off x="504" y="2854"/>
                  <a:ext cx="137" cy="65"/>
                </a:xfrm>
                <a:prstGeom prst="rect">
                  <a:avLst/>
                </a:prstGeom>
                <a:solidFill>
                  <a:srgbClr val="00FF00"/>
                </a:solidFill>
                <a:ln w="1588">
                  <a:solidFill>
                    <a:srgbClr val="000000"/>
                  </a:solidFill>
                  <a:miter lim="800000"/>
                </a:ln>
              </p:spPr>
              <p:txBody>
                <a:bodyPr/>
                <a:lstStyle/>
                <a:p>
                  <a:endParaRPr lang="zh-CN" altLang="en-US" b="1"/>
                </a:p>
              </p:txBody>
            </p:sp>
            <p:sp>
              <p:nvSpPr>
                <p:cNvPr id="74014" name="Line 1288"/>
                <p:cNvSpPr>
                  <a:spLocks noChangeShapeType="1"/>
                </p:cNvSpPr>
                <p:nvPr/>
              </p:nvSpPr>
              <p:spPr bwMode="auto">
                <a:xfrm>
                  <a:off x="430" y="2587"/>
                  <a:ext cx="643" cy="671"/>
                </a:xfrm>
                <a:prstGeom prst="line">
                  <a:avLst/>
                </a:prstGeom>
                <a:noFill/>
                <a:ln w="3657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4006" name="Group 1289"/>
            <p:cNvGrpSpPr/>
            <p:nvPr/>
          </p:nvGrpSpPr>
          <p:grpSpPr bwMode="auto">
            <a:xfrm>
              <a:off x="1511" y="3083"/>
              <a:ext cx="971" cy="840"/>
              <a:chOff x="1269" y="2478"/>
              <a:chExt cx="971" cy="840"/>
            </a:xfrm>
          </p:grpSpPr>
          <p:sp>
            <p:nvSpPr>
              <p:cNvPr id="74007" name="Freeform 1290"/>
              <p:cNvSpPr/>
              <p:nvPr/>
            </p:nvSpPr>
            <p:spPr bwMode="auto">
              <a:xfrm>
                <a:off x="1735" y="2790"/>
                <a:ext cx="50" cy="64"/>
              </a:xfrm>
              <a:custGeom>
                <a:avLst/>
                <a:gdLst>
                  <a:gd name="T0" fmla="*/ 50 w 50"/>
                  <a:gd name="T1" fmla="*/ 33 h 64"/>
                  <a:gd name="T2" fmla="*/ 28 w 50"/>
                  <a:gd name="T3" fmla="*/ 64 h 64"/>
                  <a:gd name="T4" fmla="*/ 28 w 50"/>
                  <a:gd name="T5" fmla="*/ 43 h 64"/>
                  <a:gd name="T6" fmla="*/ 0 w 50"/>
                  <a:gd name="T7" fmla="*/ 43 h 64"/>
                  <a:gd name="T8" fmla="*/ 0 w 50"/>
                  <a:gd name="T9" fmla="*/ 21 h 64"/>
                  <a:gd name="T10" fmla="*/ 28 w 50"/>
                  <a:gd name="T11" fmla="*/ 21 h 64"/>
                  <a:gd name="T12" fmla="*/ 28 w 50"/>
                  <a:gd name="T13" fmla="*/ 0 h 64"/>
                  <a:gd name="T14" fmla="*/ 50 w 50"/>
                  <a:gd name="T15" fmla="*/ 33 h 64"/>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4"/>
                  <a:gd name="T26" fmla="*/ 50 w 50"/>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4">
                    <a:moveTo>
                      <a:pt x="50" y="33"/>
                    </a:moveTo>
                    <a:lnTo>
                      <a:pt x="28" y="64"/>
                    </a:lnTo>
                    <a:lnTo>
                      <a:pt x="28" y="43"/>
                    </a:lnTo>
                    <a:lnTo>
                      <a:pt x="0" y="43"/>
                    </a:lnTo>
                    <a:lnTo>
                      <a:pt x="0" y="21"/>
                    </a:lnTo>
                    <a:lnTo>
                      <a:pt x="28" y="21"/>
                    </a:lnTo>
                    <a:lnTo>
                      <a:pt x="28" y="0"/>
                    </a:lnTo>
                    <a:lnTo>
                      <a:pt x="50" y="33"/>
                    </a:lnTo>
                    <a:close/>
                  </a:path>
                </a:pathLst>
              </a:custGeom>
              <a:solidFill>
                <a:srgbClr val="00FF00"/>
              </a:solidFill>
              <a:ln w="1588">
                <a:solidFill>
                  <a:srgbClr val="000000"/>
                </a:solidFill>
                <a:round/>
              </a:ln>
            </p:spPr>
            <p:txBody>
              <a:bodyPr/>
              <a:lstStyle/>
              <a:p>
                <a:endParaRPr lang="zh-CN" altLang="en-US"/>
              </a:p>
            </p:txBody>
          </p:sp>
          <p:grpSp>
            <p:nvGrpSpPr>
              <p:cNvPr id="74008" name="Group 1291"/>
              <p:cNvGrpSpPr/>
              <p:nvPr/>
            </p:nvGrpSpPr>
            <p:grpSpPr bwMode="auto">
              <a:xfrm>
                <a:off x="1269" y="2478"/>
                <a:ext cx="971" cy="840"/>
                <a:chOff x="1269" y="2478"/>
                <a:chExt cx="971" cy="840"/>
              </a:xfrm>
            </p:grpSpPr>
            <p:sp>
              <p:nvSpPr>
                <p:cNvPr id="74009" name="Rectangle 1292"/>
                <p:cNvSpPr>
                  <a:spLocks noChangeArrowheads="1"/>
                </p:cNvSpPr>
                <p:nvPr/>
              </p:nvSpPr>
              <p:spPr bwMode="auto">
                <a:xfrm>
                  <a:off x="1600" y="2790"/>
                  <a:ext cx="135" cy="64"/>
                </a:xfrm>
                <a:prstGeom prst="rect">
                  <a:avLst/>
                </a:prstGeom>
                <a:solidFill>
                  <a:srgbClr val="00FF00"/>
                </a:solidFill>
                <a:ln w="1588">
                  <a:solidFill>
                    <a:srgbClr val="000000"/>
                  </a:solidFill>
                  <a:miter lim="800000"/>
                </a:ln>
              </p:spPr>
              <p:txBody>
                <a:bodyPr/>
                <a:lstStyle/>
                <a:p>
                  <a:endParaRPr lang="zh-CN" altLang="en-US" b="1"/>
                </a:p>
              </p:txBody>
            </p:sp>
            <p:sp>
              <p:nvSpPr>
                <p:cNvPr id="74010" name="Line 1293"/>
                <p:cNvSpPr>
                  <a:spLocks noChangeShapeType="1"/>
                </p:cNvSpPr>
                <p:nvPr/>
              </p:nvSpPr>
              <p:spPr bwMode="auto">
                <a:xfrm flipV="1">
                  <a:off x="1269" y="2478"/>
                  <a:ext cx="971" cy="840"/>
                </a:xfrm>
                <a:prstGeom prst="line">
                  <a:avLst/>
                </a:prstGeom>
                <a:noFill/>
                <a:ln w="4292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灯片编号占位符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AF9D489C-E59A-4A41-9CB5-5784E9AB58B6}" type="slidenum">
              <a:rPr kumimoji="1" lang="en-US" altLang="zh-CN" sz="1400" b="1">
                <a:latin typeface="Times New Roman" panose="02020603050405020304" pitchFamily="18" charset="0"/>
              </a:rPr>
              <a:t>118</a:t>
            </a:fld>
            <a:endParaRPr kumimoji="1" lang="en-US" altLang="zh-CN" sz="1400" b="1">
              <a:latin typeface="Times New Roman" panose="02020603050405020304" pitchFamily="18" charset="0"/>
            </a:endParaRPr>
          </a:p>
        </p:txBody>
      </p:sp>
      <p:sp>
        <p:nvSpPr>
          <p:cNvPr id="595970" name="Rectangle 2"/>
          <p:cNvSpPr>
            <a:spLocks noGrp="1" noChangeArrowheads="1"/>
          </p:cNvSpPr>
          <p:nvPr>
            <p:ph type="body" sz="half" idx="4294967295"/>
          </p:nvPr>
        </p:nvSpPr>
        <p:spPr>
          <a:xfrm>
            <a:off x="0" y="1125538"/>
            <a:ext cx="8915400" cy="990600"/>
          </a:xfrm>
        </p:spPr>
        <p:txBody>
          <a:bodyPr/>
          <a:lstStyle/>
          <a:p>
            <a:pPr algn="just" eaLnBrk="1" hangingPunct="1">
              <a:lnSpc>
                <a:spcPct val="90000"/>
              </a:lnSpc>
              <a:buFont typeface="Wingdings" panose="05000000000000000000" pitchFamily="2" charset="2"/>
              <a:buNone/>
              <a:defRPr/>
            </a:pPr>
            <a:r>
              <a:rPr lang="en-US" altLang="zh-CN" sz="2400" dirty="0" smtClean="0">
                <a:solidFill>
                  <a:srgbClr val="990000"/>
                </a:solidFill>
                <a:latin typeface="楷体_GB2312" panose="02010609030101010101" pitchFamily="49" charset="-122"/>
              </a:rPr>
              <a:t>  I</a:t>
            </a:r>
            <a:r>
              <a:rPr lang="zh-CN" altLang="en-US" sz="2400" dirty="0" smtClean="0">
                <a:solidFill>
                  <a:srgbClr val="990000"/>
                </a:solidFill>
                <a:latin typeface="楷体_GB2312" panose="02010609030101010101" pitchFamily="49" charset="-122"/>
              </a:rPr>
              <a:t>、数据报</a:t>
            </a:r>
            <a:r>
              <a:rPr lang="zh-CN" altLang="en-US" sz="2400" dirty="0" smtClean="0"/>
              <a:t>（</a:t>
            </a:r>
            <a:r>
              <a:rPr lang="en-US" altLang="zh-CN" sz="2400" dirty="0" smtClean="0"/>
              <a:t>Datagram</a:t>
            </a:r>
            <a:r>
              <a:rPr lang="zh-CN" altLang="en-US" sz="2400" dirty="0" smtClean="0"/>
              <a:t>）</a:t>
            </a:r>
            <a:r>
              <a:rPr lang="en-US" altLang="zh-CN" sz="2400" dirty="0" smtClean="0">
                <a:solidFill>
                  <a:srgbClr val="990000"/>
                </a:solidFill>
                <a:latin typeface="楷体_GB2312" panose="02010609030101010101" pitchFamily="49" charset="-122"/>
              </a:rPr>
              <a:t>:</a:t>
            </a:r>
            <a:r>
              <a:rPr lang="zh-CN" altLang="en-US" sz="2400" dirty="0" smtClean="0">
                <a:solidFill>
                  <a:schemeClr val="tx2">
                    <a:lumMod val="60000"/>
                    <a:lumOff val="40000"/>
                  </a:schemeClr>
                </a:solidFill>
                <a:latin typeface="楷体_GB2312" panose="02010609030101010101" pitchFamily="49" charset="-122"/>
              </a:rPr>
              <a:t>自带完整目的地址信息的独立数据分组。</a:t>
            </a:r>
            <a:r>
              <a:rPr lang="zh-CN" altLang="en-US" sz="2400" dirty="0" smtClean="0">
                <a:solidFill>
                  <a:schemeClr val="hlink"/>
                </a:solidFill>
              </a:rPr>
              <a:t>数据报每经过一个中继节点时，都要进行路由选择。</a:t>
            </a:r>
            <a:r>
              <a:rPr lang="zh-CN" altLang="en-US" sz="2400" dirty="0" smtClean="0">
                <a:solidFill>
                  <a:schemeClr val="tx2">
                    <a:lumMod val="60000"/>
                    <a:lumOff val="40000"/>
                  </a:schemeClr>
                </a:solidFill>
              </a:rPr>
              <a:t>不同分组所经过的路由可能不相同。</a:t>
            </a:r>
            <a:r>
              <a:rPr lang="zh-CN" altLang="en-US" sz="2400" dirty="0" smtClean="0">
                <a:solidFill>
                  <a:srgbClr val="FF0000"/>
                </a:solidFill>
              </a:rPr>
              <a:t>是一种无连接的服务。</a:t>
            </a:r>
            <a:endParaRPr lang="zh-CN" altLang="en-US" sz="2400" dirty="0" smtClean="0">
              <a:solidFill>
                <a:srgbClr val="FF0000"/>
              </a:solidFill>
              <a:latin typeface="楷体_GB2312" panose="02010609030101010101" pitchFamily="49" charset="-122"/>
            </a:endParaRPr>
          </a:p>
          <a:p>
            <a:pPr algn="just" eaLnBrk="1" hangingPunct="1">
              <a:lnSpc>
                <a:spcPct val="90000"/>
              </a:lnSpc>
              <a:buFont typeface="Wingdings" panose="05000000000000000000" pitchFamily="2" charset="2"/>
              <a:buChar char="l"/>
              <a:defRPr/>
            </a:pPr>
            <a:endParaRPr lang="en-US" altLang="zh-CN" sz="2400" dirty="0" smtClean="0">
              <a:solidFill>
                <a:srgbClr val="FF0000"/>
              </a:solidFill>
            </a:endParaRPr>
          </a:p>
        </p:txBody>
      </p:sp>
      <p:sp>
        <p:nvSpPr>
          <p:cNvPr id="75780" name="Line 3"/>
          <p:cNvSpPr>
            <a:spLocks noChangeShapeType="1"/>
          </p:cNvSpPr>
          <p:nvPr/>
        </p:nvSpPr>
        <p:spPr bwMode="auto">
          <a:xfrm>
            <a:off x="2370138" y="5021263"/>
            <a:ext cx="265112" cy="1270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81" name="Line 4"/>
          <p:cNvSpPr>
            <a:spLocks noChangeShapeType="1"/>
          </p:cNvSpPr>
          <p:nvPr/>
        </p:nvSpPr>
        <p:spPr bwMode="auto">
          <a:xfrm>
            <a:off x="5738813" y="4795838"/>
            <a:ext cx="250825" cy="225425"/>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82" name="Rectangle 5"/>
          <p:cNvSpPr>
            <a:spLocks noChangeArrowheads="1"/>
          </p:cNvSpPr>
          <p:nvPr/>
        </p:nvSpPr>
        <p:spPr bwMode="auto">
          <a:xfrm>
            <a:off x="5127625" y="6142038"/>
            <a:ext cx="1022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solidFill>
                  <a:srgbClr val="000000"/>
                </a:solidFill>
                <a:latin typeface="宋体" panose="02010600030101010101" pitchFamily="2" charset="-122"/>
              </a:rPr>
              <a:t>通信子网</a:t>
            </a:r>
            <a:endParaRPr lang="zh-CN" altLang="en-US" sz="2000"/>
          </a:p>
        </p:txBody>
      </p:sp>
      <p:sp>
        <p:nvSpPr>
          <p:cNvPr id="75783" name="Line 6"/>
          <p:cNvSpPr>
            <a:spLocks noChangeShapeType="1"/>
          </p:cNvSpPr>
          <p:nvPr/>
        </p:nvSpPr>
        <p:spPr bwMode="auto">
          <a:xfrm>
            <a:off x="5189538" y="5943600"/>
            <a:ext cx="71437" cy="12858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84" name="Freeform 7"/>
          <p:cNvSpPr/>
          <p:nvPr/>
        </p:nvSpPr>
        <p:spPr bwMode="auto">
          <a:xfrm>
            <a:off x="5183188" y="5943600"/>
            <a:ext cx="52387" cy="60325"/>
          </a:xfrm>
          <a:custGeom>
            <a:avLst/>
            <a:gdLst>
              <a:gd name="T0" fmla="*/ 2147483647 w 33"/>
              <a:gd name="T1" fmla="*/ 2147483647 h 38"/>
              <a:gd name="T2" fmla="*/ 2147483647 w 33"/>
              <a:gd name="T3" fmla="*/ 0 h 38"/>
              <a:gd name="T4" fmla="*/ 0 w 33"/>
              <a:gd name="T5" fmla="*/ 2147483647 h 38"/>
              <a:gd name="T6" fmla="*/ 0 60000 65536"/>
              <a:gd name="T7" fmla="*/ 0 60000 65536"/>
              <a:gd name="T8" fmla="*/ 0 60000 65536"/>
              <a:gd name="T9" fmla="*/ 0 w 33"/>
              <a:gd name="T10" fmla="*/ 0 h 38"/>
              <a:gd name="T11" fmla="*/ 33 w 33"/>
              <a:gd name="T12" fmla="*/ 38 h 38"/>
            </a:gdLst>
            <a:ahLst/>
            <a:cxnLst>
              <a:cxn ang="T6">
                <a:pos x="T0" y="T1"/>
              </a:cxn>
              <a:cxn ang="T7">
                <a:pos x="T2" y="T3"/>
              </a:cxn>
              <a:cxn ang="T8">
                <a:pos x="T4" y="T5"/>
              </a:cxn>
            </a:cxnLst>
            <a:rect l="T9" t="T10" r="T11" b="T12"/>
            <a:pathLst>
              <a:path w="33" h="38">
                <a:moveTo>
                  <a:pt x="33" y="6"/>
                </a:moveTo>
                <a:lnTo>
                  <a:pt x="4" y="0"/>
                </a:lnTo>
                <a:lnTo>
                  <a:pt x="0" y="38"/>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85" name="Freeform 8"/>
          <p:cNvSpPr/>
          <p:nvPr/>
        </p:nvSpPr>
        <p:spPr bwMode="auto">
          <a:xfrm>
            <a:off x="2351088" y="4960938"/>
            <a:ext cx="30162" cy="15875"/>
          </a:xfrm>
          <a:custGeom>
            <a:avLst/>
            <a:gdLst>
              <a:gd name="T0" fmla="*/ 2147483647 w 19"/>
              <a:gd name="T1" fmla="*/ 2147483647 h 10"/>
              <a:gd name="T2" fmla="*/ 2147483647 w 19"/>
              <a:gd name="T3" fmla="*/ 0 h 10"/>
              <a:gd name="T4" fmla="*/ 0 w 19"/>
              <a:gd name="T5" fmla="*/ 0 h 10"/>
              <a:gd name="T6" fmla="*/ 2147483647 w 19"/>
              <a:gd name="T7" fmla="*/ 2147483647 h 10"/>
              <a:gd name="T8" fmla="*/ 0 60000 65536"/>
              <a:gd name="T9" fmla="*/ 0 60000 65536"/>
              <a:gd name="T10" fmla="*/ 0 60000 65536"/>
              <a:gd name="T11" fmla="*/ 0 60000 65536"/>
              <a:gd name="T12" fmla="*/ 0 w 19"/>
              <a:gd name="T13" fmla="*/ 0 h 10"/>
              <a:gd name="T14" fmla="*/ 19 w 19"/>
              <a:gd name="T15" fmla="*/ 10 h 10"/>
            </a:gdLst>
            <a:ahLst/>
            <a:cxnLst>
              <a:cxn ang="T8">
                <a:pos x="T0" y="T1"/>
              </a:cxn>
              <a:cxn ang="T9">
                <a:pos x="T2" y="T3"/>
              </a:cxn>
              <a:cxn ang="T10">
                <a:pos x="T4" y="T5"/>
              </a:cxn>
              <a:cxn ang="T11">
                <a:pos x="T6" y="T7"/>
              </a:cxn>
            </a:cxnLst>
            <a:rect l="T12" t="T13" r="T14" b="T15"/>
            <a:pathLst>
              <a:path w="19" h="10">
                <a:moveTo>
                  <a:pt x="12" y="10"/>
                </a:moveTo>
                <a:lnTo>
                  <a:pt x="19"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86" name="Freeform 9"/>
          <p:cNvSpPr/>
          <p:nvPr/>
        </p:nvSpPr>
        <p:spPr bwMode="auto">
          <a:xfrm>
            <a:off x="2159000" y="4962525"/>
            <a:ext cx="49213" cy="30163"/>
          </a:xfrm>
          <a:custGeom>
            <a:avLst/>
            <a:gdLst>
              <a:gd name="T0" fmla="*/ 2147483647 w 31"/>
              <a:gd name="T1" fmla="*/ 2147483647 h 19"/>
              <a:gd name="T2" fmla="*/ 2147483647 w 31"/>
              <a:gd name="T3" fmla="*/ 0 h 19"/>
              <a:gd name="T4" fmla="*/ 0 w 31"/>
              <a:gd name="T5" fmla="*/ 2147483647 h 19"/>
              <a:gd name="T6" fmla="*/ 2147483647 w 31"/>
              <a:gd name="T7" fmla="*/ 2147483647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31" y="19"/>
                </a:moveTo>
                <a:lnTo>
                  <a:pt x="15" y="0"/>
                </a:lnTo>
                <a:lnTo>
                  <a:pt x="0" y="19"/>
                </a:lnTo>
                <a:lnTo>
                  <a:pt x="31"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87" name="Freeform 10"/>
          <p:cNvSpPr/>
          <p:nvPr/>
        </p:nvSpPr>
        <p:spPr bwMode="auto">
          <a:xfrm>
            <a:off x="2184400" y="4960938"/>
            <a:ext cx="187325" cy="31750"/>
          </a:xfrm>
          <a:custGeom>
            <a:avLst/>
            <a:gdLst>
              <a:gd name="T0" fmla="*/ 2147483647 w 118"/>
              <a:gd name="T1" fmla="*/ 2147483647 h 20"/>
              <a:gd name="T2" fmla="*/ 2147483647 w 118"/>
              <a:gd name="T3" fmla="*/ 0 h 20"/>
              <a:gd name="T4" fmla="*/ 2147483647 w 118"/>
              <a:gd name="T5" fmla="*/ 0 h 20"/>
              <a:gd name="T6" fmla="*/ 0 w 118"/>
              <a:gd name="T7" fmla="*/ 2147483647 h 20"/>
              <a:gd name="T8" fmla="*/ 2147483647 w 118"/>
              <a:gd name="T9" fmla="*/ 2147483647 h 20"/>
              <a:gd name="T10" fmla="*/ 2147483647 w 118"/>
              <a:gd name="T11" fmla="*/ 2147483647 h 20"/>
              <a:gd name="T12" fmla="*/ 2147483647 w 118"/>
              <a:gd name="T13" fmla="*/ 2147483647 h 20"/>
              <a:gd name="T14" fmla="*/ 0 60000 65536"/>
              <a:gd name="T15" fmla="*/ 0 60000 65536"/>
              <a:gd name="T16" fmla="*/ 0 60000 65536"/>
              <a:gd name="T17" fmla="*/ 0 60000 65536"/>
              <a:gd name="T18" fmla="*/ 0 60000 65536"/>
              <a:gd name="T19" fmla="*/ 0 60000 65536"/>
              <a:gd name="T20" fmla="*/ 0 60000 65536"/>
              <a:gd name="T21" fmla="*/ 0 w 118"/>
              <a:gd name="T22" fmla="*/ 0 h 20"/>
              <a:gd name="T23" fmla="*/ 118 w 1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0">
                <a:moveTo>
                  <a:pt x="118" y="8"/>
                </a:moveTo>
                <a:lnTo>
                  <a:pt x="106" y="0"/>
                </a:lnTo>
                <a:lnTo>
                  <a:pt x="15" y="0"/>
                </a:lnTo>
                <a:lnTo>
                  <a:pt x="0" y="10"/>
                </a:lnTo>
                <a:lnTo>
                  <a:pt x="15" y="20"/>
                </a:lnTo>
                <a:lnTo>
                  <a:pt x="109" y="20"/>
                </a:lnTo>
                <a:lnTo>
                  <a:pt x="118"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88" name="Freeform 11"/>
          <p:cNvSpPr/>
          <p:nvPr/>
        </p:nvSpPr>
        <p:spPr bwMode="auto">
          <a:xfrm>
            <a:off x="22145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2147483647 h 6"/>
              <a:gd name="T22" fmla="*/ 0 w 70"/>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0" y="6"/>
                </a:moveTo>
                <a:lnTo>
                  <a:pt x="13" y="6"/>
                </a:lnTo>
                <a:lnTo>
                  <a:pt x="24" y="6"/>
                </a:lnTo>
                <a:lnTo>
                  <a:pt x="36" y="6"/>
                </a:lnTo>
                <a:lnTo>
                  <a:pt x="45" y="4"/>
                </a:lnTo>
                <a:lnTo>
                  <a:pt x="54" y="4"/>
                </a:lnTo>
                <a:lnTo>
                  <a:pt x="61" y="4"/>
                </a:lnTo>
                <a:lnTo>
                  <a:pt x="66" y="2"/>
                </a:lnTo>
                <a:lnTo>
                  <a:pt x="69" y="0"/>
                </a:lnTo>
                <a:lnTo>
                  <a:pt x="70" y="0"/>
                </a:lnTo>
                <a:lnTo>
                  <a:pt x="70"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89" name="Freeform 12"/>
          <p:cNvSpPr/>
          <p:nvPr/>
        </p:nvSpPr>
        <p:spPr bwMode="auto">
          <a:xfrm>
            <a:off x="22145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0 h 6"/>
              <a:gd name="T22" fmla="*/ 2147483647 w 70"/>
              <a:gd name="T23" fmla="*/ 0 h 6"/>
              <a:gd name="T24" fmla="*/ 2147483647 w 70"/>
              <a:gd name="T25" fmla="*/ 2147483647 h 6"/>
              <a:gd name="T26" fmla="*/ 2147483647 w 70"/>
              <a:gd name="T27" fmla="*/ 2147483647 h 6"/>
              <a:gd name="T28" fmla="*/ 2147483647 w 70"/>
              <a:gd name="T29" fmla="*/ 2147483647 h 6"/>
              <a:gd name="T30" fmla="*/ 2147483647 w 70"/>
              <a:gd name="T31" fmla="*/ 2147483647 h 6"/>
              <a:gd name="T32" fmla="*/ 2147483647 w 70"/>
              <a:gd name="T33" fmla="*/ 2147483647 h 6"/>
              <a:gd name="T34" fmla="*/ 2147483647 w 70"/>
              <a:gd name="T35" fmla="*/ 2147483647 h 6"/>
              <a:gd name="T36" fmla="*/ 0 w 70"/>
              <a:gd name="T37" fmla="*/ 2147483647 h 6"/>
              <a:gd name="T38" fmla="*/ 0 w 70"/>
              <a:gd name="T39" fmla="*/ 2147483647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
              <a:gd name="T61" fmla="*/ 0 h 6"/>
              <a:gd name="T62" fmla="*/ 70 w 70"/>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 h="6">
                <a:moveTo>
                  <a:pt x="0" y="6"/>
                </a:moveTo>
                <a:lnTo>
                  <a:pt x="13" y="6"/>
                </a:lnTo>
                <a:lnTo>
                  <a:pt x="24" y="6"/>
                </a:lnTo>
                <a:lnTo>
                  <a:pt x="36" y="6"/>
                </a:lnTo>
                <a:lnTo>
                  <a:pt x="45" y="4"/>
                </a:lnTo>
                <a:lnTo>
                  <a:pt x="54" y="4"/>
                </a:lnTo>
                <a:lnTo>
                  <a:pt x="61" y="4"/>
                </a:lnTo>
                <a:lnTo>
                  <a:pt x="66" y="2"/>
                </a:lnTo>
                <a:lnTo>
                  <a:pt x="69" y="0"/>
                </a:lnTo>
                <a:lnTo>
                  <a:pt x="70" y="0"/>
                </a:lnTo>
                <a:lnTo>
                  <a:pt x="66" y="0"/>
                </a:lnTo>
                <a:lnTo>
                  <a:pt x="65" y="0"/>
                </a:lnTo>
                <a:lnTo>
                  <a:pt x="61" y="2"/>
                </a:lnTo>
                <a:lnTo>
                  <a:pt x="56" y="4"/>
                </a:lnTo>
                <a:lnTo>
                  <a:pt x="48" y="4"/>
                </a:lnTo>
                <a:lnTo>
                  <a:pt x="37" y="6"/>
                </a:lnTo>
                <a:lnTo>
                  <a:pt x="25" y="6"/>
                </a:lnTo>
                <a:lnTo>
                  <a:pt x="13"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0" name="Freeform 13"/>
          <p:cNvSpPr/>
          <p:nvPr/>
        </p:nvSpPr>
        <p:spPr bwMode="auto">
          <a:xfrm>
            <a:off x="2214563" y="4981575"/>
            <a:ext cx="104775" cy="9525"/>
          </a:xfrm>
          <a:custGeom>
            <a:avLst/>
            <a:gdLst>
              <a:gd name="T0" fmla="*/ 0 w 66"/>
              <a:gd name="T1" fmla="*/ 2147483647 h 6"/>
              <a:gd name="T2" fmla="*/ 2147483647 w 66"/>
              <a:gd name="T3" fmla="*/ 2147483647 h 6"/>
              <a:gd name="T4" fmla="*/ 2147483647 w 66"/>
              <a:gd name="T5" fmla="*/ 2147483647 h 6"/>
              <a:gd name="T6" fmla="*/ 2147483647 w 66"/>
              <a:gd name="T7" fmla="*/ 2147483647 h 6"/>
              <a:gd name="T8" fmla="*/ 2147483647 w 66"/>
              <a:gd name="T9" fmla="*/ 2147483647 h 6"/>
              <a:gd name="T10" fmla="*/ 2147483647 w 66"/>
              <a:gd name="T11" fmla="*/ 2147483647 h 6"/>
              <a:gd name="T12" fmla="*/ 2147483647 w 66"/>
              <a:gd name="T13" fmla="*/ 2147483647 h 6"/>
              <a:gd name="T14" fmla="*/ 2147483647 w 66"/>
              <a:gd name="T15" fmla="*/ 0 h 6"/>
              <a:gd name="T16" fmla="*/ 2147483647 w 66"/>
              <a:gd name="T17" fmla="*/ 0 h 6"/>
              <a:gd name="T18" fmla="*/ 2147483647 w 66"/>
              <a:gd name="T19" fmla="*/ 0 h 6"/>
              <a:gd name="T20" fmla="*/ 2147483647 w 66"/>
              <a:gd name="T21" fmla="*/ 0 h 6"/>
              <a:gd name="T22" fmla="*/ 2147483647 w 66"/>
              <a:gd name="T23" fmla="*/ 2147483647 h 6"/>
              <a:gd name="T24" fmla="*/ 2147483647 w 66"/>
              <a:gd name="T25" fmla="*/ 2147483647 h 6"/>
              <a:gd name="T26" fmla="*/ 2147483647 w 66"/>
              <a:gd name="T27" fmla="*/ 2147483647 h 6"/>
              <a:gd name="T28" fmla="*/ 2147483647 w 66"/>
              <a:gd name="T29" fmla="*/ 2147483647 h 6"/>
              <a:gd name="T30" fmla="*/ 2147483647 w 66"/>
              <a:gd name="T31" fmla="*/ 2147483647 h 6"/>
              <a:gd name="T32" fmla="*/ 2147483647 w 66"/>
              <a:gd name="T33" fmla="*/ 2147483647 h 6"/>
              <a:gd name="T34" fmla="*/ 0 w 66"/>
              <a:gd name="T35" fmla="*/ 2147483647 h 6"/>
              <a:gd name="T36" fmla="*/ 0 w 66"/>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3" y="6"/>
                </a:lnTo>
                <a:lnTo>
                  <a:pt x="25" y="6"/>
                </a:lnTo>
                <a:lnTo>
                  <a:pt x="37" y="6"/>
                </a:lnTo>
                <a:lnTo>
                  <a:pt x="48" y="4"/>
                </a:lnTo>
                <a:lnTo>
                  <a:pt x="56" y="4"/>
                </a:lnTo>
                <a:lnTo>
                  <a:pt x="61" y="2"/>
                </a:lnTo>
                <a:lnTo>
                  <a:pt x="65" y="0"/>
                </a:lnTo>
                <a:lnTo>
                  <a:pt x="66" y="0"/>
                </a:lnTo>
                <a:lnTo>
                  <a:pt x="62" y="0"/>
                </a:lnTo>
                <a:lnTo>
                  <a:pt x="61" y="0"/>
                </a:lnTo>
                <a:lnTo>
                  <a:pt x="58" y="2"/>
                </a:lnTo>
                <a:lnTo>
                  <a:pt x="52" y="2"/>
                </a:lnTo>
                <a:lnTo>
                  <a:pt x="45" y="4"/>
                </a:lnTo>
                <a:lnTo>
                  <a:pt x="34" y="4"/>
                </a:lnTo>
                <a:lnTo>
                  <a:pt x="24" y="6"/>
                </a:lnTo>
                <a:lnTo>
                  <a:pt x="13"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1" name="Freeform 14"/>
          <p:cNvSpPr/>
          <p:nvPr/>
        </p:nvSpPr>
        <p:spPr bwMode="auto">
          <a:xfrm>
            <a:off x="2214563" y="4981575"/>
            <a:ext cx="98425" cy="9525"/>
          </a:xfrm>
          <a:custGeom>
            <a:avLst/>
            <a:gdLst>
              <a:gd name="T0" fmla="*/ 0 w 62"/>
              <a:gd name="T1" fmla="*/ 2147483647 h 6"/>
              <a:gd name="T2" fmla="*/ 2147483647 w 62"/>
              <a:gd name="T3" fmla="*/ 2147483647 h 6"/>
              <a:gd name="T4" fmla="*/ 2147483647 w 62"/>
              <a:gd name="T5" fmla="*/ 2147483647 h 6"/>
              <a:gd name="T6" fmla="*/ 2147483647 w 62"/>
              <a:gd name="T7" fmla="*/ 2147483647 h 6"/>
              <a:gd name="T8" fmla="*/ 2147483647 w 62"/>
              <a:gd name="T9" fmla="*/ 2147483647 h 6"/>
              <a:gd name="T10" fmla="*/ 2147483647 w 62"/>
              <a:gd name="T11" fmla="*/ 2147483647 h 6"/>
              <a:gd name="T12" fmla="*/ 2147483647 w 62"/>
              <a:gd name="T13" fmla="*/ 2147483647 h 6"/>
              <a:gd name="T14" fmla="*/ 2147483647 w 62"/>
              <a:gd name="T15" fmla="*/ 0 h 6"/>
              <a:gd name="T16" fmla="*/ 2147483647 w 62"/>
              <a:gd name="T17" fmla="*/ 0 h 6"/>
              <a:gd name="T18" fmla="*/ 2147483647 w 62"/>
              <a:gd name="T19" fmla="*/ 0 h 6"/>
              <a:gd name="T20" fmla="*/ 2147483647 w 62"/>
              <a:gd name="T21" fmla="*/ 0 h 6"/>
              <a:gd name="T22" fmla="*/ 2147483647 w 62"/>
              <a:gd name="T23" fmla="*/ 2147483647 h 6"/>
              <a:gd name="T24" fmla="*/ 2147483647 w 62"/>
              <a:gd name="T25" fmla="*/ 2147483647 h 6"/>
              <a:gd name="T26" fmla="*/ 2147483647 w 62"/>
              <a:gd name="T27" fmla="*/ 2147483647 h 6"/>
              <a:gd name="T28" fmla="*/ 2147483647 w 62"/>
              <a:gd name="T29" fmla="*/ 2147483647 h 6"/>
              <a:gd name="T30" fmla="*/ 2147483647 w 62"/>
              <a:gd name="T31" fmla="*/ 2147483647 h 6"/>
              <a:gd name="T32" fmla="*/ 2147483647 w 62"/>
              <a:gd name="T33" fmla="*/ 2147483647 h 6"/>
              <a:gd name="T34" fmla="*/ 0 w 62"/>
              <a:gd name="T35" fmla="*/ 2147483647 h 6"/>
              <a:gd name="T36" fmla="*/ 0 w 62"/>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3" y="6"/>
                </a:lnTo>
                <a:lnTo>
                  <a:pt x="24" y="6"/>
                </a:lnTo>
                <a:lnTo>
                  <a:pt x="34" y="4"/>
                </a:lnTo>
                <a:lnTo>
                  <a:pt x="45" y="4"/>
                </a:lnTo>
                <a:lnTo>
                  <a:pt x="52" y="2"/>
                </a:lnTo>
                <a:lnTo>
                  <a:pt x="58" y="2"/>
                </a:lnTo>
                <a:lnTo>
                  <a:pt x="61" y="0"/>
                </a:lnTo>
                <a:lnTo>
                  <a:pt x="62" y="0"/>
                </a:lnTo>
                <a:lnTo>
                  <a:pt x="58" y="0"/>
                </a:lnTo>
                <a:lnTo>
                  <a:pt x="57" y="0"/>
                </a:lnTo>
                <a:lnTo>
                  <a:pt x="54" y="2"/>
                </a:lnTo>
                <a:lnTo>
                  <a:pt x="49" y="2"/>
                </a:lnTo>
                <a:lnTo>
                  <a:pt x="41" y="4"/>
                </a:lnTo>
                <a:lnTo>
                  <a:pt x="33" y="4"/>
                </a:lnTo>
                <a:lnTo>
                  <a:pt x="22" y="4"/>
                </a:lnTo>
                <a:lnTo>
                  <a:pt x="12"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2" name="Freeform 15"/>
          <p:cNvSpPr/>
          <p:nvPr/>
        </p:nvSpPr>
        <p:spPr bwMode="auto">
          <a:xfrm>
            <a:off x="2214563" y="4981575"/>
            <a:ext cx="92075" cy="9525"/>
          </a:xfrm>
          <a:custGeom>
            <a:avLst/>
            <a:gdLst>
              <a:gd name="T0" fmla="*/ 0 w 58"/>
              <a:gd name="T1" fmla="*/ 2147483647 h 6"/>
              <a:gd name="T2" fmla="*/ 2147483647 w 58"/>
              <a:gd name="T3" fmla="*/ 2147483647 h 6"/>
              <a:gd name="T4" fmla="*/ 2147483647 w 58"/>
              <a:gd name="T5" fmla="*/ 2147483647 h 6"/>
              <a:gd name="T6" fmla="*/ 2147483647 w 58"/>
              <a:gd name="T7" fmla="*/ 2147483647 h 6"/>
              <a:gd name="T8" fmla="*/ 2147483647 w 58"/>
              <a:gd name="T9" fmla="*/ 2147483647 h 6"/>
              <a:gd name="T10" fmla="*/ 2147483647 w 58"/>
              <a:gd name="T11" fmla="*/ 2147483647 h 6"/>
              <a:gd name="T12" fmla="*/ 2147483647 w 58"/>
              <a:gd name="T13" fmla="*/ 2147483647 h 6"/>
              <a:gd name="T14" fmla="*/ 2147483647 w 58"/>
              <a:gd name="T15" fmla="*/ 0 h 6"/>
              <a:gd name="T16" fmla="*/ 2147483647 w 58"/>
              <a:gd name="T17" fmla="*/ 0 h 6"/>
              <a:gd name="T18" fmla="*/ 2147483647 w 58"/>
              <a:gd name="T19" fmla="*/ 0 h 6"/>
              <a:gd name="T20" fmla="*/ 2147483647 w 58"/>
              <a:gd name="T21" fmla="*/ 0 h 6"/>
              <a:gd name="T22" fmla="*/ 2147483647 w 58"/>
              <a:gd name="T23" fmla="*/ 2147483647 h 6"/>
              <a:gd name="T24" fmla="*/ 2147483647 w 58"/>
              <a:gd name="T25" fmla="*/ 2147483647 h 6"/>
              <a:gd name="T26" fmla="*/ 2147483647 w 58"/>
              <a:gd name="T27" fmla="*/ 2147483647 h 6"/>
              <a:gd name="T28" fmla="*/ 2147483647 w 58"/>
              <a:gd name="T29" fmla="*/ 2147483647 h 6"/>
              <a:gd name="T30" fmla="*/ 2147483647 w 58"/>
              <a:gd name="T31" fmla="*/ 2147483647 h 6"/>
              <a:gd name="T32" fmla="*/ 2147483647 w 58"/>
              <a:gd name="T33" fmla="*/ 2147483647 h 6"/>
              <a:gd name="T34" fmla="*/ 0 w 58"/>
              <a:gd name="T35" fmla="*/ 2147483647 h 6"/>
              <a:gd name="T36" fmla="*/ 0 w 58"/>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2" y="6"/>
                </a:lnTo>
                <a:lnTo>
                  <a:pt x="22" y="4"/>
                </a:lnTo>
                <a:lnTo>
                  <a:pt x="33" y="4"/>
                </a:lnTo>
                <a:lnTo>
                  <a:pt x="41" y="4"/>
                </a:lnTo>
                <a:lnTo>
                  <a:pt x="49" y="2"/>
                </a:lnTo>
                <a:lnTo>
                  <a:pt x="54" y="2"/>
                </a:lnTo>
                <a:lnTo>
                  <a:pt x="57" y="0"/>
                </a:lnTo>
                <a:lnTo>
                  <a:pt x="58" y="0"/>
                </a:lnTo>
                <a:lnTo>
                  <a:pt x="54" y="0"/>
                </a:lnTo>
                <a:lnTo>
                  <a:pt x="50" y="2"/>
                </a:lnTo>
                <a:lnTo>
                  <a:pt x="45" y="2"/>
                </a:lnTo>
                <a:lnTo>
                  <a:pt x="38" y="4"/>
                </a:lnTo>
                <a:lnTo>
                  <a:pt x="30" y="4"/>
                </a:lnTo>
                <a:lnTo>
                  <a:pt x="21"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3" name="Freeform 16"/>
          <p:cNvSpPr/>
          <p:nvPr/>
        </p:nvSpPr>
        <p:spPr bwMode="auto">
          <a:xfrm>
            <a:off x="2214563" y="4981575"/>
            <a:ext cx="85725" cy="9525"/>
          </a:xfrm>
          <a:custGeom>
            <a:avLst/>
            <a:gdLst>
              <a:gd name="T0" fmla="*/ 0 w 54"/>
              <a:gd name="T1" fmla="*/ 2147483647 h 6"/>
              <a:gd name="T2" fmla="*/ 2147483647 w 54"/>
              <a:gd name="T3" fmla="*/ 2147483647 h 6"/>
              <a:gd name="T4" fmla="*/ 2147483647 w 54"/>
              <a:gd name="T5" fmla="*/ 2147483647 h 6"/>
              <a:gd name="T6" fmla="*/ 2147483647 w 54"/>
              <a:gd name="T7" fmla="*/ 2147483647 h 6"/>
              <a:gd name="T8" fmla="*/ 2147483647 w 54"/>
              <a:gd name="T9" fmla="*/ 2147483647 h 6"/>
              <a:gd name="T10" fmla="*/ 2147483647 w 54"/>
              <a:gd name="T11" fmla="*/ 2147483647 h 6"/>
              <a:gd name="T12" fmla="*/ 2147483647 w 54"/>
              <a:gd name="T13" fmla="*/ 2147483647 h 6"/>
              <a:gd name="T14" fmla="*/ 2147483647 w 54"/>
              <a:gd name="T15" fmla="*/ 0 h 6"/>
              <a:gd name="T16" fmla="*/ 2147483647 w 54"/>
              <a:gd name="T17" fmla="*/ 0 h 6"/>
              <a:gd name="T18" fmla="*/ 2147483647 w 54"/>
              <a:gd name="T19" fmla="*/ 0 h 6"/>
              <a:gd name="T20" fmla="*/ 2147483647 w 54"/>
              <a:gd name="T21" fmla="*/ 0 h 6"/>
              <a:gd name="T22" fmla="*/ 2147483647 w 54"/>
              <a:gd name="T23" fmla="*/ 2147483647 h 6"/>
              <a:gd name="T24" fmla="*/ 2147483647 w 54"/>
              <a:gd name="T25" fmla="*/ 2147483647 h 6"/>
              <a:gd name="T26" fmla="*/ 2147483647 w 54"/>
              <a:gd name="T27" fmla="*/ 2147483647 h 6"/>
              <a:gd name="T28" fmla="*/ 2147483647 w 54"/>
              <a:gd name="T29" fmla="*/ 2147483647 h 6"/>
              <a:gd name="T30" fmla="*/ 2147483647 w 54"/>
              <a:gd name="T31" fmla="*/ 2147483647 h 6"/>
              <a:gd name="T32" fmla="*/ 0 w 54"/>
              <a:gd name="T33" fmla="*/ 2147483647 h 6"/>
              <a:gd name="T34" fmla="*/ 0 w 54"/>
              <a:gd name="T35" fmla="*/ 2147483647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1" y="4"/>
                </a:lnTo>
                <a:lnTo>
                  <a:pt x="30" y="4"/>
                </a:lnTo>
                <a:lnTo>
                  <a:pt x="38" y="4"/>
                </a:lnTo>
                <a:lnTo>
                  <a:pt x="45" y="2"/>
                </a:lnTo>
                <a:lnTo>
                  <a:pt x="50" y="2"/>
                </a:lnTo>
                <a:lnTo>
                  <a:pt x="54" y="0"/>
                </a:lnTo>
                <a:lnTo>
                  <a:pt x="50" y="0"/>
                </a:lnTo>
                <a:lnTo>
                  <a:pt x="46" y="2"/>
                </a:lnTo>
                <a:lnTo>
                  <a:pt x="40" y="2"/>
                </a:lnTo>
                <a:lnTo>
                  <a:pt x="32" y="4"/>
                </a:lnTo>
                <a:lnTo>
                  <a:pt x="22" y="4"/>
                </a:lnTo>
                <a:lnTo>
                  <a:pt x="12"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4" name="Freeform 17"/>
          <p:cNvSpPr/>
          <p:nvPr/>
        </p:nvSpPr>
        <p:spPr bwMode="auto">
          <a:xfrm>
            <a:off x="2214563" y="4981575"/>
            <a:ext cx="79375" cy="6350"/>
          </a:xfrm>
          <a:custGeom>
            <a:avLst/>
            <a:gdLst>
              <a:gd name="T0" fmla="*/ 0 w 50"/>
              <a:gd name="T1" fmla="*/ 2147483647 h 4"/>
              <a:gd name="T2" fmla="*/ 2147483647 w 50"/>
              <a:gd name="T3" fmla="*/ 2147483647 h 4"/>
              <a:gd name="T4" fmla="*/ 2147483647 w 50"/>
              <a:gd name="T5" fmla="*/ 2147483647 h 4"/>
              <a:gd name="T6" fmla="*/ 2147483647 w 50"/>
              <a:gd name="T7" fmla="*/ 2147483647 h 4"/>
              <a:gd name="T8" fmla="*/ 2147483647 w 50"/>
              <a:gd name="T9" fmla="*/ 2147483647 h 4"/>
              <a:gd name="T10" fmla="*/ 2147483647 w 50"/>
              <a:gd name="T11" fmla="*/ 2147483647 h 4"/>
              <a:gd name="T12" fmla="*/ 2147483647 w 50"/>
              <a:gd name="T13" fmla="*/ 0 h 4"/>
              <a:gd name="T14" fmla="*/ 2147483647 w 50"/>
              <a:gd name="T15" fmla="*/ 0 h 4"/>
              <a:gd name="T16" fmla="*/ 2147483647 w 50"/>
              <a:gd name="T17" fmla="*/ 0 h 4"/>
              <a:gd name="T18" fmla="*/ 2147483647 w 50"/>
              <a:gd name="T19" fmla="*/ 0 h 4"/>
              <a:gd name="T20" fmla="*/ 2147483647 w 50"/>
              <a:gd name="T21" fmla="*/ 2147483647 h 4"/>
              <a:gd name="T22" fmla="*/ 2147483647 w 50"/>
              <a:gd name="T23" fmla="*/ 2147483647 h 4"/>
              <a:gd name="T24" fmla="*/ 2147483647 w 50"/>
              <a:gd name="T25" fmla="*/ 2147483647 h 4"/>
              <a:gd name="T26" fmla="*/ 2147483647 w 50"/>
              <a:gd name="T27" fmla="*/ 2147483647 h 4"/>
              <a:gd name="T28" fmla="*/ 2147483647 w 50"/>
              <a:gd name="T29" fmla="*/ 2147483647 h 4"/>
              <a:gd name="T30" fmla="*/ 0 w 50"/>
              <a:gd name="T31" fmla="*/ 2147483647 h 4"/>
              <a:gd name="T32" fmla="*/ 0 w 50"/>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2" y="4"/>
                </a:lnTo>
                <a:lnTo>
                  <a:pt x="22" y="4"/>
                </a:lnTo>
                <a:lnTo>
                  <a:pt x="32" y="4"/>
                </a:lnTo>
                <a:lnTo>
                  <a:pt x="40" y="2"/>
                </a:lnTo>
                <a:lnTo>
                  <a:pt x="46" y="2"/>
                </a:lnTo>
                <a:lnTo>
                  <a:pt x="50" y="0"/>
                </a:lnTo>
                <a:lnTo>
                  <a:pt x="48" y="0"/>
                </a:lnTo>
                <a:lnTo>
                  <a:pt x="46" y="0"/>
                </a:lnTo>
                <a:lnTo>
                  <a:pt x="42" y="2"/>
                </a:lnTo>
                <a:lnTo>
                  <a:pt x="37" y="2"/>
                </a:lnTo>
                <a:lnTo>
                  <a:pt x="29" y="4"/>
                </a:lnTo>
                <a:lnTo>
                  <a:pt x="21"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5" name="Freeform 18"/>
          <p:cNvSpPr/>
          <p:nvPr/>
        </p:nvSpPr>
        <p:spPr bwMode="auto">
          <a:xfrm>
            <a:off x="2214563" y="4981575"/>
            <a:ext cx="76200" cy="6350"/>
          </a:xfrm>
          <a:custGeom>
            <a:avLst/>
            <a:gdLst>
              <a:gd name="T0" fmla="*/ 0 w 48"/>
              <a:gd name="T1" fmla="*/ 2147483647 h 4"/>
              <a:gd name="T2" fmla="*/ 2147483647 w 48"/>
              <a:gd name="T3" fmla="*/ 2147483647 h 4"/>
              <a:gd name="T4" fmla="*/ 2147483647 w 48"/>
              <a:gd name="T5" fmla="*/ 2147483647 h 4"/>
              <a:gd name="T6" fmla="*/ 2147483647 w 48"/>
              <a:gd name="T7" fmla="*/ 2147483647 h 4"/>
              <a:gd name="T8" fmla="*/ 2147483647 w 48"/>
              <a:gd name="T9" fmla="*/ 2147483647 h 4"/>
              <a:gd name="T10" fmla="*/ 2147483647 w 48"/>
              <a:gd name="T11" fmla="*/ 2147483647 h 4"/>
              <a:gd name="T12" fmla="*/ 2147483647 w 48"/>
              <a:gd name="T13" fmla="*/ 0 h 4"/>
              <a:gd name="T14" fmla="*/ 2147483647 w 48"/>
              <a:gd name="T15" fmla="*/ 0 h 4"/>
              <a:gd name="T16" fmla="*/ 2147483647 w 48"/>
              <a:gd name="T17" fmla="*/ 0 h 4"/>
              <a:gd name="T18" fmla="*/ 2147483647 w 48"/>
              <a:gd name="T19" fmla="*/ 0 h 4"/>
              <a:gd name="T20" fmla="*/ 2147483647 w 48"/>
              <a:gd name="T21" fmla="*/ 2147483647 h 4"/>
              <a:gd name="T22" fmla="*/ 2147483647 w 48"/>
              <a:gd name="T23" fmla="*/ 2147483647 h 4"/>
              <a:gd name="T24" fmla="*/ 2147483647 w 48"/>
              <a:gd name="T25" fmla="*/ 2147483647 h 4"/>
              <a:gd name="T26" fmla="*/ 2147483647 w 48"/>
              <a:gd name="T27" fmla="*/ 2147483647 h 4"/>
              <a:gd name="T28" fmla="*/ 2147483647 w 48"/>
              <a:gd name="T29" fmla="*/ 2147483647 h 4"/>
              <a:gd name="T30" fmla="*/ 0 w 48"/>
              <a:gd name="T31" fmla="*/ 2147483647 h 4"/>
              <a:gd name="T32" fmla="*/ 0 w 48"/>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
              <a:gd name="T53" fmla="*/ 48 w 48"/>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
                <a:moveTo>
                  <a:pt x="0" y="4"/>
                </a:moveTo>
                <a:lnTo>
                  <a:pt x="11" y="4"/>
                </a:lnTo>
                <a:lnTo>
                  <a:pt x="21" y="4"/>
                </a:lnTo>
                <a:lnTo>
                  <a:pt x="29" y="4"/>
                </a:lnTo>
                <a:lnTo>
                  <a:pt x="37" y="2"/>
                </a:lnTo>
                <a:lnTo>
                  <a:pt x="42" y="2"/>
                </a:lnTo>
                <a:lnTo>
                  <a:pt x="46" y="0"/>
                </a:lnTo>
                <a:lnTo>
                  <a:pt x="48" y="0"/>
                </a:lnTo>
                <a:lnTo>
                  <a:pt x="44" y="0"/>
                </a:lnTo>
                <a:lnTo>
                  <a:pt x="42" y="0"/>
                </a:lnTo>
                <a:lnTo>
                  <a:pt x="38" y="2"/>
                </a:lnTo>
                <a:lnTo>
                  <a:pt x="34" y="2"/>
                </a:lnTo>
                <a:lnTo>
                  <a:pt x="26" y="2"/>
                </a:lnTo>
                <a:lnTo>
                  <a:pt x="18" y="4"/>
                </a:lnTo>
                <a:lnTo>
                  <a:pt x="11"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6" name="Freeform 19"/>
          <p:cNvSpPr/>
          <p:nvPr/>
        </p:nvSpPr>
        <p:spPr bwMode="auto">
          <a:xfrm>
            <a:off x="2214563" y="4981575"/>
            <a:ext cx="69850" cy="6350"/>
          </a:xfrm>
          <a:custGeom>
            <a:avLst/>
            <a:gdLst>
              <a:gd name="T0" fmla="*/ 0 w 44"/>
              <a:gd name="T1" fmla="*/ 2147483647 h 4"/>
              <a:gd name="T2" fmla="*/ 2147483647 w 44"/>
              <a:gd name="T3" fmla="*/ 2147483647 h 4"/>
              <a:gd name="T4" fmla="*/ 2147483647 w 44"/>
              <a:gd name="T5" fmla="*/ 2147483647 h 4"/>
              <a:gd name="T6" fmla="*/ 2147483647 w 44"/>
              <a:gd name="T7" fmla="*/ 2147483647 h 4"/>
              <a:gd name="T8" fmla="*/ 2147483647 w 44"/>
              <a:gd name="T9" fmla="*/ 2147483647 h 4"/>
              <a:gd name="T10" fmla="*/ 2147483647 w 44"/>
              <a:gd name="T11" fmla="*/ 2147483647 h 4"/>
              <a:gd name="T12" fmla="*/ 2147483647 w 44"/>
              <a:gd name="T13" fmla="*/ 0 h 4"/>
              <a:gd name="T14" fmla="*/ 2147483647 w 44"/>
              <a:gd name="T15" fmla="*/ 0 h 4"/>
              <a:gd name="T16" fmla="*/ 2147483647 w 44"/>
              <a:gd name="T17" fmla="*/ 0 h 4"/>
              <a:gd name="T18" fmla="*/ 2147483647 w 44"/>
              <a:gd name="T19" fmla="*/ 0 h 4"/>
              <a:gd name="T20" fmla="*/ 2147483647 w 44"/>
              <a:gd name="T21" fmla="*/ 2147483647 h 4"/>
              <a:gd name="T22" fmla="*/ 2147483647 w 44"/>
              <a:gd name="T23" fmla="*/ 2147483647 h 4"/>
              <a:gd name="T24" fmla="*/ 2147483647 w 44"/>
              <a:gd name="T25" fmla="*/ 2147483647 h 4"/>
              <a:gd name="T26" fmla="*/ 2147483647 w 44"/>
              <a:gd name="T27" fmla="*/ 2147483647 h 4"/>
              <a:gd name="T28" fmla="*/ 0 w 44"/>
              <a:gd name="T29" fmla="*/ 2147483647 h 4"/>
              <a:gd name="T30" fmla="*/ 0 w 44"/>
              <a:gd name="T31" fmla="*/ 2147483647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4"/>
              <a:gd name="T50" fmla="*/ 44 w 4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4">
                <a:moveTo>
                  <a:pt x="0" y="4"/>
                </a:moveTo>
                <a:lnTo>
                  <a:pt x="11" y="4"/>
                </a:lnTo>
                <a:lnTo>
                  <a:pt x="18" y="4"/>
                </a:lnTo>
                <a:lnTo>
                  <a:pt x="26" y="2"/>
                </a:lnTo>
                <a:lnTo>
                  <a:pt x="34" y="2"/>
                </a:lnTo>
                <a:lnTo>
                  <a:pt x="38" y="2"/>
                </a:lnTo>
                <a:lnTo>
                  <a:pt x="42" y="0"/>
                </a:lnTo>
                <a:lnTo>
                  <a:pt x="44" y="0"/>
                </a:lnTo>
                <a:lnTo>
                  <a:pt x="40" y="0"/>
                </a:lnTo>
                <a:lnTo>
                  <a:pt x="38" y="0"/>
                </a:lnTo>
                <a:lnTo>
                  <a:pt x="34" y="2"/>
                </a:lnTo>
                <a:lnTo>
                  <a:pt x="28" y="2"/>
                </a:lnTo>
                <a:lnTo>
                  <a:pt x="20" y="2"/>
                </a:lnTo>
                <a:lnTo>
                  <a:pt x="11"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7" name="Freeform 20"/>
          <p:cNvSpPr/>
          <p:nvPr/>
        </p:nvSpPr>
        <p:spPr bwMode="auto">
          <a:xfrm>
            <a:off x="2214563" y="4981575"/>
            <a:ext cx="63500" cy="6350"/>
          </a:xfrm>
          <a:custGeom>
            <a:avLst/>
            <a:gdLst>
              <a:gd name="T0" fmla="*/ 0 w 40"/>
              <a:gd name="T1" fmla="*/ 2147483647 h 4"/>
              <a:gd name="T2" fmla="*/ 2147483647 w 40"/>
              <a:gd name="T3" fmla="*/ 2147483647 h 4"/>
              <a:gd name="T4" fmla="*/ 2147483647 w 40"/>
              <a:gd name="T5" fmla="*/ 2147483647 h 4"/>
              <a:gd name="T6" fmla="*/ 2147483647 w 40"/>
              <a:gd name="T7" fmla="*/ 2147483647 h 4"/>
              <a:gd name="T8" fmla="*/ 2147483647 w 40"/>
              <a:gd name="T9" fmla="*/ 2147483647 h 4"/>
              <a:gd name="T10" fmla="*/ 2147483647 w 40"/>
              <a:gd name="T11" fmla="*/ 0 h 4"/>
              <a:gd name="T12" fmla="*/ 2147483647 w 40"/>
              <a:gd name="T13" fmla="*/ 0 h 4"/>
              <a:gd name="T14" fmla="*/ 2147483647 w 40"/>
              <a:gd name="T15" fmla="*/ 0 h 4"/>
              <a:gd name="T16" fmla="*/ 2147483647 w 40"/>
              <a:gd name="T17" fmla="*/ 0 h 4"/>
              <a:gd name="T18" fmla="*/ 2147483647 w 40"/>
              <a:gd name="T19" fmla="*/ 2147483647 h 4"/>
              <a:gd name="T20" fmla="*/ 2147483647 w 40"/>
              <a:gd name="T21" fmla="*/ 2147483647 h 4"/>
              <a:gd name="T22" fmla="*/ 2147483647 w 40"/>
              <a:gd name="T23" fmla="*/ 2147483647 h 4"/>
              <a:gd name="T24" fmla="*/ 2147483647 w 40"/>
              <a:gd name="T25" fmla="*/ 2147483647 h 4"/>
              <a:gd name="T26" fmla="*/ 0 w 40"/>
              <a:gd name="T27" fmla="*/ 2147483647 h 4"/>
              <a:gd name="T28" fmla="*/ 0 w 40"/>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4"/>
              <a:gd name="T47" fmla="*/ 40 w 4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4">
                <a:moveTo>
                  <a:pt x="0" y="4"/>
                </a:moveTo>
                <a:lnTo>
                  <a:pt x="11" y="4"/>
                </a:lnTo>
                <a:lnTo>
                  <a:pt x="20" y="2"/>
                </a:lnTo>
                <a:lnTo>
                  <a:pt x="28" y="2"/>
                </a:lnTo>
                <a:lnTo>
                  <a:pt x="34" y="2"/>
                </a:lnTo>
                <a:lnTo>
                  <a:pt x="38" y="0"/>
                </a:lnTo>
                <a:lnTo>
                  <a:pt x="40" y="0"/>
                </a:lnTo>
                <a:lnTo>
                  <a:pt x="36" y="0"/>
                </a:lnTo>
                <a:lnTo>
                  <a:pt x="34" y="0"/>
                </a:lnTo>
                <a:lnTo>
                  <a:pt x="30" y="2"/>
                </a:lnTo>
                <a:lnTo>
                  <a:pt x="25" y="2"/>
                </a:lnTo>
                <a:lnTo>
                  <a:pt x="18"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8" name="Freeform 21"/>
          <p:cNvSpPr/>
          <p:nvPr/>
        </p:nvSpPr>
        <p:spPr bwMode="auto">
          <a:xfrm>
            <a:off x="2214563" y="4981575"/>
            <a:ext cx="57150" cy="6350"/>
          </a:xfrm>
          <a:custGeom>
            <a:avLst/>
            <a:gdLst>
              <a:gd name="T0" fmla="*/ 0 w 36"/>
              <a:gd name="T1" fmla="*/ 2147483647 h 4"/>
              <a:gd name="T2" fmla="*/ 2147483647 w 36"/>
              <a:gd name="T3" fmla="*/ 2147483647 h 4"/>
              <a:gd name="T4" fmla="*/ 2147483647 w 36"/>
              <a:gd name="T5" fmla="*/ 2147483647 h 4"/>
              <a:gd name="T6" fmla="*/ 2147483647 w 36"/>
              <a:gd name="T7" fmla="*/ 2147483647 h 4"/>
              <a:gd name="T8" fmla="*/ 2147483647 w 36"/>
              <a:gd name="T9" fmla="*/ 2147483647 h 4"/>
              <a:gd name="T10" fmla="*/ 2147483647 w 36"/>
              <a:gd name="T11" fmla="*/ 0 h 4"/>
              <a:gd name="T12" fmla="*/ 2147483647 w 36"/>
              <a:gd name="T13" fmla="*/ 0 h 4"/>
              <a:gd name="T14" fmla="*/ 2147483647 w 36"/>
              <a:gd name="T15" fmla="*/ 0 h 4"/>
              <a:gd name="T16" fmla="*/ 2147483647 w 36"/>
              <a:gd name="T17" fmla="*/ 0 h 4"/>
              <a:gd name="T18" fmla="*/ 2147483647 w 36"/>
              <a:gd name="T19" fmla="*/ 0 h 4"/>
              <a:gd name="T20" fmla="*/ 2147483647 w 36"/>
              <a:gd name="T21" fmla="*/ 2147483647 h 4"/>
              <a:gd name="T22" fmla="*/ 2147483647 w 36"/>
              <a:gd name="T23" fmla="*/ 2147483647 h 4"/>
              <a:gd name="T24" fmla="*/ 2147483647 w 36"/>
              <a:gd name="T25" fmla="*/ 2147483647 h 4"/>
              <a:gd name="T26" fmla="*/ 0 w 36"/>
              <a:gd name="T27" fmla="*/ 2147483647 h 4"/>
              <a:gd name="T28" fmla="*/ 0 w 36"/>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4"/>
              <a:gd name="T47" fmla="*/ 36 w 36"/>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4">
                <a:moveTo>
                  <a:pt x="0" y="4"/>
                </a:moveTo>
                <a:lnTo>
                  <a:pt x="9" y="2"/>
                </a:lnTo>
                <a:lnTo>
                  <a:pt x="18" y="2"/>
                </a:lnTo>
                <a:lnTo>
                  <a:pt x="25" y="2"/>
                </a:lnTo>
                <a:lnTo>
                  <a:pt x="30" y="2"/>
                </a:lnTo>
                <a:lnTo>
                  <a:pt x="34" y="0"/>
                </a:lnTo>
                <a:lnTo>
                  <a:pt x="36" y="0"/>
                </a:lnTo>
                <a:lnTo>
                  <a:pt x="32" y="0"/>
                </a:lnTo>
                <a:lnTo>
                  <a:pt x="30" y="0"/>
                </a:lnTo>
                <a:lnTo>
                  <a:pt x="28" y="0"/>
                </a:lnTo>
                <a:lnTo>
                  <a:pt x="22" y="2"/>
                </a:lnTo>
                <a:lnTo>
                  <a:pt x="16"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799" name="Freeform 22"/>
          <p:cNvSpPr/>
          <p:nvPr/>
        </p:nvSpPr>
        <p:spPr bwMode="auto">
          <a:xfrm>
            <a:off x="2214563" y="4981575"/>
            <a:ext cx="50800" cy="3175"/>
          </a:xfrm>
          <a:custGeom>
            <a:avLst/>
            <a:gdLst>
              <a:gd name="T0" fmla="*/ 0 w 32"/>
              <a:gd name="T1" fmla="*/ 2147483647 h 2"/>
              <a:gd name="T2" fmla="*/ 2147483647 w 32"/>
              <a:gd name="T3" fmla="*/ 2147483647 h 2"/>
              <a:gd name="T4" fmla="*/ 2147483647 w 32"/>
              <a:gd name="T5" fmla="*/ 2147483647 h 2"/>
              <a:gd name="T6" fmla="*/ 2147483647 w 32"/>
              <a:gd name="T7" fmla="*/ 2147483647 h 2"/>
              <a:gd name="T8" fmla="*/ 2147483647 w 32"/>
              <a:gd name="T9" fmla="*/ 0 h 2"/>
              <a:gd name="T10" fmla="*/ 2147483647 w 32"/>
              <a:gd name="T11" fmla="*/ 0 h 2"/>
              <a:gd name="T12" fmla="*/ 2147483647 w 32"/>
              <a:gd name="T13" fmla="*/ 0 h 2"/>
              <a:gd name="T14" fmla="*/ 2147483647 w 32"/>
              <a:gd name="T15" fmla="*/ 0 h 2"/>
              <a:gd name="T16" fmla="*/ 2147483647 w 32"/>
              <a:gd name="T17" fmla="*/ 0 h 2"/>
              <a:gd name="T18" fmla="*/ 2147483647 w 32"/>
              <a:gd name="T19" fmla="*/ 0 h 2"/>
              <a:gd name="T20" fmla="*/ 2147483647 w 32"/>
              <a:gd name="T21" fmla="*/ 2147483647 h 2"/>
              <a:gd name="T22" fmla="*/ 2147483647 w 32"/>
              <a:gd name="T23" fmla="*/ 2147483647 h 2"/>
              <a:gd name="T24" fmla="*/ 2147483647 w 32"/>
              <a:gd name="T25" fmla="*/ 2147483647 h 2"/>
              <a:gd name="T26" fmla="*/ 0 w 32"/>
              <a:gd name="T27" fmla="*/ 2147483647 h 2"/>
              <a:gd name="T28" fmla="*/ 0 w 32"/>
              <a:gd name="T29" fmla="*/ 2147483647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
              <a:gd name="T47" fmla="*/ 32 w 32"/>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
                <a:moveTo>
                  <a:pt x="0" y="2"/>
                </a:moveTo>
                <a:lnTo>
                  <a:pt x="8" y="2"/>
                </a:lnTo>
                <a:lnTo>
                  <a:pt x="16" y="2"/>
                </a:lnTo>
                <a:lnTo>
                  <a:pt x="22" y="2"/>
                </a:lnTo>
                <a:lnTo>
                  <a:pt x="28" y="0"/>
                </a:lnTo>
                <a:lnTo>
                  <a:pt x="30" y="0"/>
                </a:lnTo>
                <a:lnTo>
                  <a:pt x="32" y="0"/>
                </a:lnTo>
                <a:lnTo>
                  <a:pt x="28" y="0"/>
                </a:lnTo>
                <a:lnTo>
                  <a:pt x="26" y="0"/>
                </a:lnTo>
                <a:lnTo>
                  <a:pt x="24" y="0"/>
                </a:lnTo>
                <a:lnTo>
                  <a:pt x="20" y="2"/>
                </a:lnTo>
                <a:lnTo>
                  <a:pt x="14" y="2"/>
                </a:lnTo>
                <a:lnTo>
                  <a:pt x="8"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0" name="Freeform 23"/>
          <p:cNvSpPr/>
          <p:nvPr/>
        </p:nvSpPr>
        <p:spPr bwMode="auto">
          <a:xfrm>
            <a:off x="2214563" y="4981575"/>
            <a:ext cx="44450" cy="3175"/>
          </a:xfrm>
          <a:custGeom>
            <a:avLst/>
            <a:gdLst>
              <a:gd name="T0" fmla="*/ 0 w 28"/>
              <a:gd name="T1" fmla="*/ 2147483647 h 2"/>
              <a:gd name="T2" fmla="*/ 2147483647 w 28"/>
              <a:gd name="T3" fmla="*/ 2147483647 h 2"/>
              <a:gd name="T4" fmla="*/ 2147483647 w 28"/>
              <a:gd name="T5" fmla="*/ 2147483647 h 2"/>
              <a:gd name="T6" fmla="*/ 2147483647 w 28"/>
              <a:gd name="T7" fmla="*/ 2147483647 h 2"/>
              <a:gd name="T8" fmla="*/ 2147483647 w 28"/>
              <a:gd name="T9" fmla="*/ 0 h 2"/>
              <a:gd name="T10" fmla="*/ 2147483647 w 28"/>
              <a:gd name="T11" fmla="*/ 0 h 2"/>
              <a:gd name="T12" fmla="*/ 2147483647 w 28"/>
              <a:gd name="T13" fmla="*/ 0 h 2"/>
              <a:gd name="T14" fmla="*/ 2147483647 w 28"/>
              <a:gd name="T15" fmla="*/ 0 h 2"/>
              <a:gd name="T16" fmla="*/ 2147483647 w 28"/>
              <a:gd name="T17" fmla="*/ 0 h 2"/>
              <a:gd name="T18" fmla="*/ 2147483647 w 28"/>
              <a:gd name="T19" fmla="*/ 0 h 2"/>
              <a:gd name="T20" fmla="*/ 2147483647 w 28"/>
              <a:gd name="T21" fmla="*/ 2147483647 h 2"/>
              <a:gd name="T22" fmla="*/ 2147483647 w 28"/>
              <a:gd name="T23" fmla="*/ 2147483647 h 2"/>
              <a:gd name="T24" fmla="*/ 0 w 28"/>
              <a:gd name="T25" fmla="*/ 2147483647 h 2"/>
              <a:gd name="T26" fmla="*/ 0 w 28"/>
              <a:gd name="T27" fmla="*/ 2147483647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2"/>
              <a:gd name="T44" fmla="*/ 28 w 28"/>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2">
                <a:moveTo>
                  <a:pt x="0" y="2"/>
                </a:moveTo>
                <a:lnTo>
                  <a:pt x="8" y="2"/>
                </a:lnTo>
                <a:lnTo>
                  <a:pt x="14" y="2"/>
                </a:lnTo>
                <a:lnTo>
                  <a:pt x="20" y="2"/>
                </a:lnTo>
                <a:lnTo>
                  <a:pt x="24" y="0"/>
                </a:lnTo>
                <a:lnTo>
                  <a:pt x="26" y="0"/>
                </a:lnTo>
                <a:lnTo>
                  <a:pt x="28" y="0"/>
                </a:lnTo>
                <a:lnTo>
                  <a:pt x="24" y="0"/>
                </a:lnTo>
                <a:lnTo>
                  <a:pt x="22" y="0"/>
                </a:lnTo>
                <a:lnTo>
                  <a:pt x="20" y="0"/>
                </a:lnTo>
                <a:lnTo>
                  <a:pt x="14" y="2"/>
                </a:lnTo>
                <a:lnTo>
                  <a:pt x="8"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1" name="Freeform 24"/>
          <p:cNvSpPr/>
          <p:nvPr/>
        </p:nvSpPr>
        <p:spPr bwMode="auto">
          <a:xfrm>
            <a:off x="2214563" y="4981575"/>
            <a:ext cx="38100" cy="3175"/>
          </a:xfrm>
          <a:custGeom>
            <a:avLst/>
            <a:gdLst>
              <a:gd name="T0" fmla="*/ 0 w 24"/>
              <a:gd name="T1" fmla="*/ 2147483647 h 2"/>
              <a:gd name="T2" fmla="*/ 2147483647 w 24"/>
              <a:gd name="T3" fmla="*/ 2147483647 h 2"/>
              <a:gd name="T4" fmla="*/ 2147483647 w 24"/>
              <a:gd name="T5" fmla="*/ 2147483647 h 2"/>
              <a:gd name="T6" fmla="*/ 2147483647 w 24"/>
              <a:gd name="T7" fmla="*/ 0 h 2"/>
              <a:gd name="T8" fmla="*/ 2147483647 w 24"/>
              <a:gd name="T9" fmla="*/ 0 h 2"/>
              <a:gd name="T10" fmla="*/ 2147483647 w 24"/>
              <a:gd name="T11" fmla="*/ 0 h 2"/>
              <a:gd name="T12" fmla="*/ 2147483647 w 24"/>
              <a:gd name="T13" fmla="*/ 0 h 2"/>
              <a:gd name="T14" fmla="*/ 2147483647 w 24"/>
              <a:gd name="T15" fmla="*/ 0 h 2"/>
              <a:gd name="T16" fmla="*/ 2147483647 w 24"/>
              <a:gd name="T17" fmla="*/ 0 h 2"/>
              <a:gd name="T18" fmla="*/ 2147483647 w 24"/>
              <a:gd name="T19" fmla="*/ 2147483647 h 2"/>
              <a:gd name="T20" fmla="*/ 2147483647 w 24"/>
              <a:gd name="T21" fmla="*/ 2147483647 h 2"/>
              <a:gd name="T22" fmla="*/ 0 w 24"/>
              <a:gd name="T23" fmla="*/ 2147483647 h 2"/>
              <a:gd name="T24" fmla="*/ 0 w 24"/>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0" y="2"/>
                </a:moveTo>
                <a:lnTo>
                  <a:pt x="8" y="2"/>
                </a:lnTo>
                <a:lnTo>
                  <a:pt x="14" y="2"/>
                </a:lnTo>
                <a:lnTo>
                  <a:pt x="20" y="0"/>
                </a:lnTo>
                <a:lnTo>
                  <a:pt x="22" y="0"/>
                </a:lnTo>
                <a:lnTo>
                  <a:pt x="24" y="0"/>
                </a:lnTo>
                <a:lnTo>
                  <a:pt x="20" y="0"/>
                </a:lnTo>
                <a:lnTo>
                  <a:pt x="18" y="0"/>
                </a:lnTo>
                <a:lnTo>
                  <a:pt x="16" y="0"/>
                </a:lnTo>
                <a:lnTo>
                  <a:pt x="12" y="2"/>
                </a:lnTo>
                <a:lnTo>
                  <a:pt x="7"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2" name="Freeform 25"/>
          <p:cNvSpPr/>
          <p:nvPr/>
        </p:nvSpPr>
        <p:spPr bwMode="auto">
          <a:xfrm>
            <a:off x="2214563" y="4981575"/>
            <a:ext cx="31750" cy="3175"/>
          </a:xfrm>
          <a:custGeom>
            <a:avLst/>
            <a:gdLst>
              <a:gd name="T0" fmla="*/ 0 w 20"/>
              <a:gd name="T1" fmla="*/ 2147483647 h 2"/>
              <a:gd name="T2" fmla="*/ 2147483647 w 20"/>
              <a:gd name="T3" fmla="*/ 2147483647 h 2"/>
              <a:gd name="T4" fmla="*/ 2147483647 w 20"/>
              <a:gd name="T5" fmla="*/ 2147483647 h 2"/>
              <a:gd name="T6" fmla="*/ 2147483647 w 20"/>
              <a:gd name="T7" fmla="*/ 0 h 2"/>
              <a:gd name="T8" fmla="*/ 2147483647 w 20"/>
              <a:gd name="T9" fmla="*/ 0 h 2"/>
              <a:gd name="T10" fmla="*/ 2147483647 w 20"/>
              <a:gd name="T11" fmla="*/ 0 h 2"/>
              <a:gd name="T12" fmla="*/ 2147483647 w 20"/>
              <a:gd name="T13" fmla="*/ 0 h 2"/>
              <a:gd name="T14" fmla="*/ 2147483647 w 20"/>
              <a:gd name="T15" fmla="*/ 0 h 2"/>
              <a:gd name="T16" fmla="*/ 2147483647 w 20"/>
              <a:gd name="T17" fmla="*/ 0 h 2"/>
              <a:gd name="T18" fmla="*/ 2147483647 w 20"/>
              <a:gd name="T19" fmla="*/ 0 h 2"/>
              <a:gd name="T20" fmla="*/ 0 w 20"/>
              <a:gd name="T21" fmla="*/ 0 h 2"/>
              <a:gd name="T22" fmla="*/ 0 w 20"/>
              <a:gd name="T23" fmla="*/ 2147483647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
              <a:gd name="T38" fmla="*/ 20 w 2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
                <a:moveTo>
                  <a:pt x="0" y="2"/>
                </a:moveTo>
                <a:lnTo>
                  <a:pt x="7" y="2"/>
                </a:lnTo>
                <a:lnTo>
                  <a:pt x="12" y="2"/>
                </a:lnTo>
                <a:lnTo>
                  <a:pt x="16" y="0"/>
                </a:lnTo>
                <a:lnTo>
                  <a:pt x="18" y="0"/>
                </a:lnTo>
                <a:lnTo>
                  <a:pt x="20" y="0"/>
                </a:lnTo>
                <a:lnTo>
                  <a:pt x="16" y="0"/>
                </a:lnTo>
                <a:lnTo>
                  <a:pt x="14" y="0"/>
                </a:lnTo>
                <a:lnTo>
                  <a:pt x="12" y="0"/>
                </a:lnTo>
                <a:lnTo>
                  <a:pt x="7"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3" name="Freeform 26"/>
          <p:cNvSpPr/>
          <p:nvPr/>
        </p:nvSpPr>
        <p:spPr bwMode="auto">
          <a:xfrm>
            <a:off x="2214563" y="4981575"/>
            <a:ext cx="25400" cy="1588"/>
          </a:xfrm>
          <a:custGeom>
            <a:avLst/>
            <a:gdLst>
              <a:gd name="T0" fmla="*/ 0 w 16"/>
              <a:gd name="T1" fmla="*/ 0 h 1588"/>
              <a:gd name="T2" fmla="*/ 2147483647 w 16"/>
              <a:gd name="T3" fmla="*/ 0 h 1588"/>
              <a:gd name="T4" fmla="*/ 2147483647 w 16"/>
              <a:gd name="T5" fmla="*/ 0 h 1588"/>
              <a:gd name="T6" fmla="*/ 2147483647 w 16"/>
              <a:gd name="T7" fmla="*/ 0 h 1588"/>
              <a:gd name="T8" fmla="*/ 2147483647 w 16"/>
              <a:gd name="T9" fmla="*/ 0 h 1588"/>
              <a:gd name="T10" fmla="*/ 2147483647 w 16"/>
              <a:gd name="T11" fmla="*/ 0 h 1588"/>
              <a:gd name="T12" fmla="*/ 2147483647 w 16"/>
              <a:gd name="T13" fmla="*/ 0 h 1588"/>
              <a:gd name="T14" fmla="*/ 2147483647 w 16"/>
              <a:gd name="T15" fmla="*/ 0 h 1588"/>
              <a:gd name="T16" fmla="*/ 2147483647 w 16"/>
              <a:gd name="T17" fmla="*/ 0 h 1588"/>
              <a:gd name="T18" fmla="*/ 0 w 16"/>
              <a:gd name="T19" fmla="*/ 0 h 1588"/>
              <a:gd name="T20" fmla="*/ 0 w 1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88"/>
              <a:gd name="T35" fmla="*/ 16 w 16"/>
              <a:gd name="T36" fmla="*/ 1588 h 15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88">
                <a:moveTo>
                  <a:pt x="0" y="0"/>
                </a:moveTo>
                <a:lnTo>
                  <a:pt x="7" y="0"/>
                </a:lnTo>
                <a:lnTo>
                  <a:pt x="12" y="0"/>
                </a:lnTo>
                <a:lnTo>
                  <a:pt x="14" y="0"/>
                </a:lnTo>
                <a:lnTo>
                  <a:pt x="16" y="0"/>
                </a:lnTo>
                <a:lnTo>
                  <a:pt x="12" y="0"/>
                </a:lnTo>
                <a:lnTo>
                  <a:pt x="11" y="0"/>
                </a:lnTo>
                <a:lnTo>
                  <a:pt x="9" y="0"/>
                </a:lnTo>
                <a:lnTo>
                  <a:pt x="5"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4" name="Freeform 27"/>
          <p:cNvSpPr/>
          <p:nvPr/>
        </p:nvSpPr>
        <p:spPr bwMode="auto">
          <a:xfrm>
            <a:off x="2214563" y="4981575"/>
            <a:ext cx="19050" cy="1588"/>
          </a:xfrm>
          <a:custGeom>
            <a:avLst/>
            <a:gdLst>
              <a:gd name="T0" fmla="*/ 0 w 12"/>
              <a:gd name="T1" fmla="*/ 0 h 1588"/>
              <a:gd name="T2" fmla="*/ 2147483647 w 12"/>
              <a:gd name="T3" fmla="*/ 0 h 1588"/>
              <a:gd name="T4" fmla="*/ 2147483647 w 12"/>
              <a:gd name="T5" fmla="*/ 0 h 1588"/>
              <a:gd name="T6" fmla="*/ 2147483647 w 12"/>
              <a:gd name="T7" fmla="*/ 0 h 1588"/>
              <a:gd name="T8" fmla="*/ 2147483647 w 12"/>
              <a:gd name="T9" fmla="*/ 0 h 1588"/>
              <a:gd name="T10" fmla="*/ 2147483647 w 12"/>
              <a:gd name="T11" fmla="*/ 0 h 1588"/>
              <a:gd name="T12" fmla="*/ 2147483647 w 12"/>
              <a:gd name="T13" fmla="*/ 0 h 1588"/>
              <a:gd name="T14" fmla="*/ 2147483647 w 12"/>
              <a:gd name="T15" fmla="*/ 0 h 1588"/>
              <a:gd name="T16" fmla="*/ 0 w 12"/>
              <a:gd name="T17" fmla="*/ 0 h 1588"/>
              <a:gd name="T18" fmla="*/ 0 w 12"/>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588"/>
              <a:gd name="T32" fmla="*/ 12 w 12"/>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588">
                <a:moveTo>
                  <a:pt x="0" y="0"/>
                </a:moveTo>
                <a:lnTo>
                  <a:pt x="5" y="0"/>
                </a:lnTo>
                <a:lnTo>
                  <a:pt x="9"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5" name="Freeform 28"/>
          <p:cNvSpPr/>
          <p:nvPr/>
        </p:nvSpPr>
        <p:spPr bwMode="auto">
          <a:xfrm>
            <a:off x="2214563" y="4981575"/>
            <a:ext cx="12700" cy="1588"/>
          </a:xfrm>
          <a:custGeom>
            <a:avLst/>
            <a:gdLst>
              <a:gd name="T0" fmla="*/ 0 w 8"/>
              <a:gd name="T1" fmla="*/ 0 h 1588"/>
              <a:gd name="T2" fmla="*/ 2147483647 w 8"/>
              <a:gd name="T3" fmla="*/ 0 h 1588"/>
              <a:gd name="T4" fmla="*/ 2147483647 w 8"/>
              <a:gd name="T5" fmla="*/ 0 h 1588"/>
              <a:gd name="T6" fmla="*/ 2147483647 w 8"/>
              <a:gd name="T7" fmla="*/ 0 h 1588"/>
              <a:gd name="T8" fmla="*/ 2147483647 w 8"/>
              <a:gd name="T9" fmla="*/ 0 h 1588"/>
              <a:gd name="T10" fmla="*/ 2147483647 w 8"/>
              <a:gd name="T11" fmla="*/ 0 h 1588"/>
              <a:gd name="T12" fmla="*/ 0 w 8"/>
              <a:gd name="T13" fmla="*/ 0 h 1588"/>
              <a:gd name="T14" fmla="*/ 0 w 8"/>
              <a:gd name="T15" fmla="*/ 0 h 158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588"/>
              <a:gd name="T26" fmla="*/ 8 w 8"/>
              <a:gd name="T27" fmla="*/ 1588 h 15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588">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6" name="Freeform 29"/>
          <p:cNvSpPr/>
          <p:nvPr/>
        </p:nvSpPr>
        <p:spPr bwMode="auto">
          <a:xfrm>
            <a:off x="2214563" y="4981575"/>
            <a:ext cx="111125" cy="9525"/>
          </a:xfrm>
          <a:custGeom>
            <a:avLst/>
            <a:gdLst>
              <a:gd name="T0" fmla="*/ 2147483647 w 70"/>
              <a:gd name="T1" fmla="*/ 0 h 6"/>
              <a:gd name="T2" fmla="*/ 0 w 70"/>
              <a:gd name="T3" fmla="*/ 0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2147483647 h 6"/>
              <a:gd name="T18" fmla="*/ 2147483647 w 70"/>
              <a:gd name="T19" fmla="*/ 2147483647 h 6"/>
              <a:gd name="T20" fmla="*/ 2147483647 w 70"/>
              <a:gd name="T21" fmla="*/ 0 h 6"/>
              <a:gd name="T22" fmla="*/ 2147483647 w 70"/>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70" y="0"/>
                </a:moveTo>
                <a:lnTo>
                  <a:pt x="0" y="0"/>
                </a:lnTo>
                <a:lnTo>
                  <a:pt x="3" y="2"/>
                </a:lnTo>
                <a:lnTo>
                  <a:pt x="8" y="4"/>
                </a:lnTo>
                <a:lnTo>
                  <a:pt x="17" y="6"/>
                </a:lnTo>
                <a:lnTo>
                  <a:pt x="29" y="6"/>
                </a:lnTo>
                <a:lnTo>
                  <a:pt x="41" y="6"/>
                </a:lnTo>
                <a:lnTo>
                  <a:pt x="53" y="6"/>
                </a:lnTo>
                <a:lnTo>
                  <a:pt x="62" y="4"/>
                </a:lnTo>
                <a:lnTo>
                  <a:pt x="69" y="2"/>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7" name="Freeform 30"/>
          <p:cNvSpPr/>
          <p:nvPr/>
        </p:nvSpPr>
        <p:spPr bwMode="auto">
          <a:xfrm>
            <a:off x="22145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2147483647 h 6"/>
              <a:gd name="T22" fmla="*/ 0 w 70"/>
              <a:gd name="T23" fmla="*/ 2147483647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6"/>
              <a:gd name="T38" fmla="*/ 70 w 70"/>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6">
                <a:moveTo>
                  <a:pt x="0" y="6"/>
                </a:moveTo>
                <a:lnTo>
                  <a:pt x="13" y="6"/>
                </a:lnTo>
                <a:lnTo>
                  <a:pt x="24" y="6"/>
                </a:lnTo>
                <a:lnTo>
                  <a:pt x="36" y="6"/>
                </a:lnTo>
                <a:lnTo>
                  <a:pt x="45" y="4"/>
                </a:lnTo>
                <a:lnTo>
                  <a:pt x="54" y="4"/>
                </a:lnTo>
                <a:lnTo>
                  <a:pt x="61" y="4"/>
                </a:lnTo>
                <a:lnTo>
                  <a:pt x="66" y="2"/>
                </a:lnTo>
                <a:lnTo>
                  <a:pt x="69" y="0"/>
                </a:lnTo>
                <a:lnTo>
                  <a:pt x="70" y="0"/>
                </a:lnTo>
                <a:lnTo>
                  <a:pt x="70"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8" name="Freeform 31"/>
          <p:cNvSpPr/>
          <p:nvPr/>
        </p:nvSpPr>
        <p:spPr bwMode="auto">
          <a:xfrm>
            <a:off x="2214563" y="4981575"/>
            <a:ext cx="111125" cy="9525"/>
          </a:xfrm>
          <a:custGeom>
            <a:avLst/>
            <a:gdLst>
              <a:gd name="T0" fmla="*/ 0 w 70"/>
              <a:gd name="T1" fmla="*/ 2147483647 h 6"/>
              <a:gd name="T2" fmla="*/ 2147483647 w 70"/>
              <a:gd name="T3" fmla="*/ 2147483647 h 6"/>
              <a:gd name="T4" fmla="*/ 2147483647 w 70"/>
              <a:gd name="T5" fmla="*/ 2147483647 h 6"/>
              <a:gd name="T6" fmla="*/ 2147483647 w 70"/>
              <a:gd name="T7" fmla="*/ 2147483647 h 6"/>
              <a:gd name="T8" fmla="*/ 2147483647 w 70"/>
              <a:gd name="T9" fmla="*/ 2147483647 h 6"/>
              <a:gd name="T10" fmla="*/ 2147483647 w 70"/>
              <a:gd name="T11" fmla="*/ 2147483647 h 6"/>
              <a:gd name="T12" fmla="*/ 2147483647 w 70"/>
              <a:gd name="T13" fmla="*/ 2147483647 h 6"/>
              <a:gd name="T14" fmla="*/ 2147483647 w 70"/>
              <a:gd name="T15" fmla="*/ 2147483647 h 6"/>
              <a:gd name="T16" fmla="*/ 2147483647 w 70"/>
              <a:gd name="T17" fmla="*/ 0 h 6"/>
              <a:gd name="T18" fmla="*/ 2147483647 w 70"/>
              <a:gd name="T19" fmla="*/ 0 h 6"/>
              <a:gd name="T20" fmla="*/ 2147483647 w 70"/>
              <a:gd name="T21" fmla="*/ 0 h 6"/>
              <a:gd name="T22" fmla="*/ 2147483647 w 70"/>
              <a:gd name="T23" fmla="*/ 0 h 6"/>
              <a:gd name="T24" fmla="*/ 2147483647 w 70"/>
              <a:gd name="T25" fmla="*/ 2147483647 h 6"/>
              <a:gd name="T26" fmla="*/ 2147483647 w 70"/>
              <a:gd name="T27" fmla="*/ 2147483647 h 6"/>
              <a:gd name="T28" fmla="*/ 2147483647 w 70"/>
              <a:gd name="T29" fmla="*/ 2147483647 h 6"/>
              <a:gd name="T30" fmla="*/ 2147483647 w 70"/>
              <a:gd name="T31" fmla="*/ 2147483647 h 6"/>
              <a:gd name="T32" fmla="*/ 2147483647 w 70"/>
              <a:gd name="T33" fmla="*/ 2147483647 h 6"/>
              <a:gd name="T34" fmla="*/ 2147483647 w 70"/>
              <a:gd name="T35" fmla="*/ 2147483647 h 6"/>
              <a:gd name="T36" fmla="*/ 0 w 70"/>
              <a:gd name="T37" fmla="*/ 2147483647 h 6"/>
              <a:gd name="T38" fmla="*/ 0 w 70"/>
              <a:gd name="T39" fmla="*/ 2147483647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0"/>
              <a:gd name="T61" fmla="*/ 0 h 6"/>
              <a:gd name="T62" fmla="*/ 70 w 70"/>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0" h="6">
                <a:moveTo>
                  <a:pt x="0" y="6"/>
                </a:moveTo>
                <a:lnTo>
                  <a:pt x="13" y="6"/>
                </a:lnTo>
                <a:lnTo>
                  <a:pt x="24" y="6"/>
                </a:lnTo>
                <a:lnTo>
                  <a:pt x="36" y="6"/>
                </a:lnTo>
                <a:lnTo>
                  <a:pt x="45" y="4"/>
                </a:lnTo>
                <a:lnTo>
                  <a:pt x="54" y="4"/>
                </a:lnTo>
                <a:lnTo>
                  <a:pt x="61" y="4"/>
                </a:lnTo>
                <a:lnTo>
                  <a:pt x="66" y="2"/>
                </a:lnTo>
                <a:lnTo>
                  <a:pt x="69" y="0"/>
                </a:lnTo>
                <a:lnTo>
                  <a:pt x="70" y="0"/>
                </a:lnTo>
                <a:lnTo>
                  <a:pt x="66" y="0"/>
                </a:lnTo>
                <a:lnTo>
                  <a:pt x="65" y="0"/>
                </a:lnTo>
                <a:lnTo>
                  <a:pt x="61" y="2"/>
                </a:lnTo>
                <a:lnTo>
                  <a:pt x="56" y="4"/>
                </a:lnTo>
                <a:lnTo>
                  <a:pt x="48" y="4"/>
                </a:lnTo>
                <a:lnTo>
                  <a:pt x="37" y="6"/>
                </a:lnTo>
                <a:lnTo>
                  <a:pt x="25" y="6"/>
                </a:lnTo>
                <a:lnTo>
                  <a:pt x="13"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09" name="Freeform 32"/>
          <p:cNvSpPr/>
          <p:nvPr/>
        </p:nvSpPr>
        <p:spPr bwMode="auto">
          <a:xfrm>
            <a:off x="2214563" y="4981575"/>
            <a:ext cx="104775" cy="9525"/>
          </a:xfrm>
          <a:custGeom>
            <a:avLst/>
            <a:gdLst>
              <a:gd name="T0" fmla="*/ 0 w 66"/>
              <a:gd name="T1" fmla="*/ 2147483647 h 6"/>
              <a:gd name="T2" fmla="*/ 2147483647 w 66"/>
              <a:gd name="T3" fmla="*/ 2147483647 h 6"/>
              <a:gd name="T4" fmla="*/ 2147483647 w 66"/>
              <a:gd name="T5" fmla="*/ 2147483647 h 6"/>
              <a:gd name="T6" fmla="*/ 2147483647 w 66"/>
              <a:gd name="T7" fmla="*/ 2147483647 h 6"/>
              <a:gd name="T8" fmla="*/ 2147483647 w 66"/>
              <a:gd name="T9" fmla="*/ 2147483647 h 6"/>
              <a:gd name="T10" fmla="*/ 2147483647 w 66"/>
              <a:gd name="T11" fmla="*/ 2147483647 h 6"/>
              <a:gd name="T12" fmla="*/ 2147483647 w 66"/>
              <a:gd name="T13" fmla="*/ 2147483647 h 6"/>
              <a:gd name="T14" fmla="*/ 2147483647 w 66"/>
              <a:gd name="T15" fmla="*/ 0 h 6"/>
              <a:gd name="T16" fmla="*/ 2147483647 w 66"/>
              <a:gd name="T17" fmla="*/ 0 h 6"/>
              <a:gd name="T18" fmla="*/ 2147483647 w 66"/>
              <a:gd name="T19" fmla="*/ 0 h 6"/>
              <a:gd name="T20" fmla="*/ 2147483647 w 66"/>
              <a:gd name="T21" fmla="*/ 0 h 6"/>
              <a:gd name="T22" fmla="*/ 2147483647 w 66"/>
              <a:gd name="T23" fmla="*/ 2147483647 h 6"/>
              <a:gd name="T24" fmla="*/ 2147483647 w 66"/>
              <a:gd name="T25" fmla="*/ 2147483647 h 6"/>
              <a:gd name="T26" fmla="*/ 2147483647 w 66"/>
              <a:gd name="T27" fmla="*/ 2147483647 h 6"/>
              <a:gd name="T28" fmla="*/ 2147483647 w 66"/>
              <a:gd name="T29" fmla="*/ 2147483647 h 6"/>
              <a:gd name="T30" fmla="*/ 2147483647 w 66"/>
              <a:gd name="T31" fmla="*/ 2147483647 h 6"/>
              <a:gd name="T32" fmla="*/ 2147483647 w 66"/>
              <a:gd name="T33" fmla="*/ 2147483647 h 6"/>
              <a:gd name="T34" fmla="*/ 0 w 66"/>
              <a:gd name="T35" fmla="*/ 2147483647 h 6"/>
              <a:gd name="T36" fmla="*/ 0 w 66"/>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3" y="6"/>
                </a:lnTo>
                <a:lnTo>
                  <a:pt x="25" y="6"/>
                </a:lnTo>
                <a:lnTo>
                  <a:pt x="37" y="6"/>
                </a:lnTo>
                <a:lnTo>
                  <a:pt x="48" y="4"/>
                </a:lnTo>
                <a:lnTo>
                  <a:pt x="56" y="4"/>
                </a:lnTo>
                <a:lnTo>
                  <a:pt x="61" y="2"/>
                </a:lnTo>
                <a:lnTo>
                  <a:pt x="65" y="0"/>
                </a:lnTo>
                <a:lnTo>
                  <a:pt x="66" y="0"/>
                </a:lnTo>
                <a:lnTo>
                  <a:pt x="62" y="0"/>
                </a:lnTo>
                <a:lnTo>
                  <a:pt x="61" y="0"/>
                </a:lnTo>
                <a:lnTo>
                  <a:pt x="58" y="2"/>
                </a:lnTo>
                <a:lnTo>
                  <a:pt x="52" y="2"/>
                </a:lnTo>
                <a:lnTo>
                  <a:pt x="45" y="4"/>
                </a:lnTo>
                <a:lnTo>
                  <a:pt x="34" y="4"/>
                </a:lnTo>
                <a:lnTo>
                  <a:pt x="24" y="6"/>
                </a:lnTo>
                <a:lnTo>
                  <a:pt x="13"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0" name="Freeform 33"/>
          <p:cNvSpPr/>
          <p:nvPr/>
        </p:nvSpPr>
        <p:spPr bwMode="auto">
          <a:xfrm>
            <a:off x="2214563" y="4981575"/>
            <a:ext cx="98425" cy="9525"/>
          </a:xfrm>
          <a:custGeom>
            <a:avLst/>
            <a:gdLst>
              <a:gd name="T0" fmla="*/ 0 w 62"/>
              <a:gd name="T1" fmla="*/ 2147483647 h 6"/>
              <a:gd name="T2" fmla="*/ 2147483647 w 62"/>
              <a:gd name="T3" fmla="*/ 2147483647 h 6"/>
              <a:gd name="T4" fmla="*/ 2147483647 w 62"/>
              <a:gd name="T5" fmla="*/ 2147483647 h 6"/>
              <a:gd name="T6" fmla="*/ 2147483647 w 62"/>
              <a:gd name="T7" fmla="*/ 2147483647 h 6"/>
              <a:gd name="T8" fmla="*/ 2147483647 w 62"/>
              <a:gd name="T9" fmla="*/ 2147483647 h 6"/>
              <a:gd name="T10" fmla="*/ 2147483647 w 62"/>
              <a:gd name="T11" fmla="*/ 2147483647 h 6"/>
              <a:gd name="T12" fmla="*/ 2147483647 w 62"/>
              <a:gd name="T13" fmla="*/ 2147483647 h 6"/>
              <a:gd name="T14" fmla="*/ 2147483647 w 62"/>
              <a:gd name="T15" fmla="*/ 0 h 6"/>
              <a:gd name="T16" fmla="*/ 2147483647 w 62"/>
              <a:gd name="T17" fmla="*/ 0 h 6"/>
              <a:gd name="T18" fmla="*/ 2147483647 w 62"/>
              <a:gd name="T19" fmla="*/ 0 h 6"/>
              <a:gd name="T20" fmla="*/ 2147483647 w 62"/>
              <a:gd name="T21" fmla="*/ 0 h 6"/>
              <a:gd name="T22" fmla="*/ 2147483647 w 62"/>
              <a:gd name="T23" fmla="*/ 2147483647 h 6"/>
              <a:gd name="T24" fmla="*/ 2147483647 w 62"/>
              <a:gd name="T25" fmla="*/ 2147483647 h 6"/>
              <a:gd name="T26" fmla="*/ 2147483647 w 62"/>
              <a:gd name="T27" fmla="*/ 2147483647 h 6"/>
              <a:gd name="T28" fmla="*/ 2147483647 w 62"/>
              <a:gd name="T29" fmla="*/ 2147483647 h 6"/>
              <a:gd name="T30" fmla="*/ 2147483647 w 62"/>
              <a:gd name="T31" fmla="*/ 2147483647 h 6"/>
              <a:gd name="T32" fmla="*/ 2147483647 w 62"/>
              <a:gd name="T33" fmla="*/ 2147483647 h 6"/>
              <a:gd name="T34" fmla="*/ 0 w 62"/>
              <a:gd name="T35" fmla="*/ 2147483647 h 6"/>
              <a:gd name="T36" fmla="*/ 0 w 62"/>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3" y="6"/>
                </a:lnTo>
                <a:lnTo>
                  <a:pt x="24" y="6"/>
                </a:lnTo>
                <a:lnTo>
                  <a:pt x="34" y="4"/>
                </a:lnTo>
                <a:lnTo>
                  <a:pt x="45" y="4"/>
                </a:lnTo>
                <a:lnTo>
                  <a:pt x="52" y="2"/>
                </a:lnTo>
                <a:lnTo>
                  <a:pt x="58" y="2"/>
                </a:lnTo>
                <a:lnTo>
                  <a:pt x="61" y="0"/>
                </a:lnTo>
                <a:lnTo>
                  <a:pt x="62" y="0"/>
                </a:lnTo>
                <a:lnTo>
                  <a:pt x="58" y="0"/>
                </a:lnTo>
                <a:lnTo>
                  <a:pt x="57" y="0"/>
                </a:lnTo>
                <a:lnTo>
                  <a:pt x="54" y="2"/>
                </a:lnTo>
                <a:lnTo>
                  <a:pt x="49" y="2"/>
                </a:lnTo>
                <a:lnTo>
                  <a:pt x="41" y="4"/>
                </a:lnTo>
                <a:lnTo>
                  <a:pt x="33" y="4"/>
                </a:lnTo>
                <a:lnTo>
                  <a:pt x="22" y="4"/>
                </a:lnTo>
                <a:lnTo>
                  <a:pt x="12"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1" name="Freeform 34"/>
          <p:cNvSpPr/>
          <p:nvPr/>
        </p:nvSpPr>
        <p:spPr bwMode="auto">
          <a:xfrm>
            <a:off x="2214563" y="4981575"/>
            <a:ext cx="92075" cy="9525"/>
          </a:xfrm>
          <a:custGeom>
            <a:avLst/>
            <a:gdLst>
              <a:gd name="T0" fmla="*/ 0 w 58"/>
              <a:gd name="T1" fmla="*/ 2147483647 h 6"/>
              <a:gd name="T2" fmla="*/ 2147483647 w 58"/>
              <a:gd name="T3" fmla="*/ 2147483647 h 6"/>
              <a:gd name="T4" fmla="*/ 2147483647 w 58"/>
              <a:gd name="T5" fmla="*/ 2147483647 h 6"/>
              <a:gd name="T6" fmla="*/ 2147483647 w 58"/>
              <a:gd name="T7" fmla="*/ 2147483647 h 6"/>
              <a:gd name="T8" fmla="*/ 2147483647 w 58"/>
              <a:gd name="T9" fmla="*/ 2147483647 h 6"/>
              <a:gd name="T10" fmla="*/ 2147483647 w 58"/>
              <a:gd name="T11" fmla="*/ 2147483647 h 6"/>
              <a:gd name="T12" fmla="*/ 2147483647 w 58"/>
              <a:gd name="T13" fmla="*/ 2147483647 h 6"/>
              <a:gd name="T14" fmla="*/ 2147483647 w 58"/>
              <a:gd name="T15" fmla="*/ 0 h 6"/>
              <a:gd name="T16" fmla="*/ 2147483647 w 58"/>
              <a:gd name="T17" fmla="*/ 0 h 6"/>
              <a:gd name="T18" fmla="*/ 2147483647 w 58"/>
              <a:gd name="T19" fmla="*/ 0 h 6"/>
              <a:gd name="T20" fmla="*/ 2147483647 w 58"/>
              <a:gd name="T21" fmla="*/ 0 h 6"/>
              <a:gd name="T22" fmla="*/ 2147483647 w 58"/>
              <a:gd name="T23" fmla="*/ 2147483647 h 6"/>
              <a:gd name="T24" fmla="*/ 2147483647 w 58"/>
              <a:gd name="T25" fmla="*/ 2147483647 h 6"/>
              <a:gd name="T26" fmla="*/ 2147483647 w 58"/>
              <a:gd name="T27" fmla="*/ 2147483647 h 6"/>
              <a:gd name="T28" fmla="*/ 2147483647 w 58"/>
              <a:gd name="T29" fmla="*/ 2147483647 h 6"/>
              <a:gd name="T30" fmla="*/ 2147483647 w 58"/>
              <a:gd name="T31" fmla="*/ 2147483647 h 6"/>
              <a:gd name="T32" fmla="*/ 2147483647 w 58"/>
              <a:gd name="T33" fmla="*/ 2147483647 h 6"/>
              <a:gd name="T34" fmla="*/ 0 w 58"/>
              <a:gd name="T35" fmla="*/ 2147483647 h 6"/>
              <a:gd name="T36" fmla="*/ 0 w 58"/>
              <a:gd name="T37" fmla="*/ 2147483647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2" y="6"/>
                </a:lnTo>
                <a:lnTo>
                  <a:pt x="22" y="4"/>
                </a:lnTo>
                <a:lnTo>
                  <a:pt x="33" y="4"/>
                </a:lnTo>
                <a:lnTo>
                  <a:pt x="41" y="4"/>
                </a:lnTo>
                <a:lnTo>
                  <a:pt x="49" y="2"/>
                </a:lnTo>
                <a:lnTo>
                  <a:pt x="54" y="2"/>
                </a:lnTo>
                <a:lnTo>
                  <a:pt x="57" y="0"/>
                </a:lnTo>
                <a:lnTo>
                  <a:pt x="58" y="0"/>
                </a:lnTo>
                <a:lnTo>
                  <a:pt x="54" y="0"/>
                </a:lnTo>
                <a:lnTo>
                  <a:pt x="50" y="2"/>
                </a:lnTo>
                <a:lnTo>
                  <a:pt x="45" y="2"/>
                </a:lnTo>
                <a:lnTo>
                  <a:pt x="38" y="4"/>
                </a:lnTo>
                <a:lnTo>
                  <a:pt x="30" y="4"/>
                </a:lnTo>
                <a:lnTo>
                  <a:pt x="21"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2" name="Freeform 35"/>
          <p:cNvSpPr/>
          <p:nvPr/>
        </p:nvSpPr>
        <p:spPr bwMode="auto">
          <a:xfrm>
            <a:off x="2214563" y="4981575"/>
            <a:ext cx="85725" cy="9525"/>
          </a:xfrm>
          <a:custGeom>
            <a:avLst/>
            <a:gdLst>
              <a:gd name="T0" fmla="*/ 0 w 54"/>
              <a:gd name="T1" fmla="*/ 2147483647 h 6"/>
              <a:gd name="T2" fmla="*/ 2147483647 w 54"/>
              <a:gd name="T3" fmla="*/ 2147483647 h 6"/>
              <a:gd name="T4" fmla="*/ 2147483647 w 54"/>
              <a:gd name="T5" fmla="*/ 2147483647 h 6"/>
              <a:gd name="T6" fmla="*/ 2147483647 w 54"/>
              <a:gd name="T7" fmla="*/ 2147483647 h 6"/>
              <a:gd name="T8" fmla="*/ 2147483647 w 54"/>
              <a:gd name="T9" fmla="*/ 2147483647 h 6"/>
              <a:gd name="T10" fmla="*/ 2147483647 w 54"/>
              <a:gd name="T11" fmla="*/ 2147483647 h 6"/>
              <a:gd name="T12" fmla="*/ 2147483647 w 54"/>
              <a:gd name="T13" fmla="*/ 2147483647 h 6"/>
              <a:gd name="T14" fmla="*/ 2147483647 w 54"/>
              <a:gd name="T15" fmla="*/ 0 h 6"/>
              <a:gd name="T16" fmla="*/ 2147483647 w 54"/>
              <a:gd name="T17" fmla="*/ 0 h 6"/>
              <a:gd name="T18" fmla="*/ 2147483647 w 54"/>
              <a:gd name="T19" fmla="*/ 0 h 6"/>
              <a:gd name="T20" fmla="*/ 2147483647 w 54"/>
              <a:gd name="T21" fmla="*/ 0 h 6"/>
              <a:gd name="T22" fmla="*/ 2147483647 w 54"/>
              <a:gd name="T23" fmla="*/ 2147483647 h 6"/>
              <a:gd name="T24" fmla="*/ 2147483647 w 54"/>
              <a:gd name="T25" fmla="*/ 2147483647 h 6"/>
              <a:gd name="T26" fmla="*/ 2147483647 w 54"/>
              <a:gd name="T27" fmla="*/ 2147483647 h 6"/>
              <a:gd name="T28" fmla="*/ 2147483647 w 54"/>
              <a:gd name="T29" fmla="*/ 2147483647 h 6"/>
              <a:gd name="T30" fmla="*/ 2147483647 w 54"/>
              <a:gd name="T31" fmla="*/ 2147483647 h 6"/>
              <a:gd name="T32" fmla="*/ 0 w 54"/>
              <a:gd name="T33" fmla="*/ 2147483647 h 6"/>
              <a:gd name="T34" fmla="*/ 0 w 54"/>
              <a:gd name="T35" fmla="*/ 2147483647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1" y="4"/>
                </a:lnTo>
                <a:lnTo>
                  <a:pt x="30" y="4"/>
                </a:lnTo>
                <a:lnTo>
                  <a:pt x="38" y="4"/>
                </a:lnTo>
                <a:lnTo>
                  <a:pt x="45" y="2"/>
                </a:lnTo>
                <a:lnTo>
                  <a:pt x="50" y="2"/>
                </a:lnTo>
                <a:lnTo>
                  <a:pt x="54" y="0"/>
                </a:lnTo>
                <a:lnTo>
                  <a:pt x="50" y="0"/>
                </a:lnTo>
                <a:lnTo>
                  <a:pt x="46" y="2"/>
                </a:lnTo>
                <a:lnTo>
                  <a:pt x="40" y="2"/>
                </a:lnTo>
                <a:lnTo>
                  <a:pt x="32" y="4"/>
                </a:lnTo>
                <a:lnTo>
                  <a:pt x="22" y="4"/>
                </a:lnTo>
                <a:lnTo>
                  <a:pt x="12"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3" name="Freeform 36"/>
          <p:cNvSpPr/>
          <p:nvPr/>
        </p:nvSpPr>
        <p:spPr bwMode="auto">
          <a:xfrm>
            <a:off x="2214563" y="4981575"/>
            <a:ext cx="79375" cy="6350"/>
          </a:xfrm>
          <a:custGeom>
            <a:avLst/>
            <a:gdLst>
              <a:gd name="T0" fmla="*/ 0 w 50"/>
              <a:gd name="T1" fmla="*/ 2147483647 h 4"/>
              <a:gd name="T2" fmla="*/ 2147483647 w 50"/>
              <a:gd name="T3" fmla="*/ 2147483647 h 4"/>
              <a:gd name="T4" fmla="*/ 2147483647 w 50"/>
              <a:gd name="T5" fmla="*/ 2147483647 h 4"/>
              <a:gd name="T6" fmla="*/ 2147483647 w 50"/>
              <a:gd name="T7" fmla="*/ 2147483647 h 4"/>
              <a:gd name="T8" fmla="*/ 2147483647 w 50"/>
              <a:gd name="T9" fmla="*/ 2147483647 h 4"/>
              <a:gd name="T10" fmla="*/ 2147483647 w 50"/>
              <a:gd name="T11" fmla="*/ 2147483647 h 4"/>
              <a:gd name="T12" fmla="*/ 2147483647 w 50"/>
              <a:gd name="T13" fmla="*/ 0 h 4"/>
              <a:gd name="T14" fmla="*/ 2147483647 w 50"/>
              <a:gd name="T15" fmla="*/ 0 h 4"/>
              <a:gd name="T16" fmla="*/ 2147483647 w 50"/>
              <a:gd name="T17" fmla="*/ 0 h 4"/>
              <a:gd name="T18" fmla="*/ 2147483647 w 50"/>
              <a:gd name="T19" fmla="*/ 0 h 4"/>
              <a:gd name="T20" fmla="*/ 2147483647 w 50"/>
              <a:gd name="T21" fmla="*/ 2147483647 h 4"/>
              <a:gd name="T22" fmla="*/ 2147483647 w 50"/>
              <a:gd name="T23" fmla="*/ 2147483647 h 4"/>
              <a:gd name="T24" fmla="*/ 2147483647 w 50"/>
              <a:gd name="T25" fmla="*/ 2147483647 h 4"/>
              <a:gd name="T26" fmla="*/ 2147483647 w 50"/>
              <a:gd name="T27" fmla="*/ 2147483647 h 4"/>
              <a:gd name="T28" fmla="*/ 2147483647 w 50"/>
              <a:gd name="T29" fmla="*/ 2147483647 h 4"/>
              <a:gd name="T30" fmla="*/ 0 w 50"/>
              <a:gd name="T31" fmla="*/ 2147483647 h 4"/>
              <a:gd name="T32" fmla="*/ 0 w 50"/>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2" y="4"/>
                </a:lnTo>
                <a:lnTo>
                  <a:pt x="22" y="4"/>
                </a:lnTo>
                <a:lnTo>
                  <a:pt x="32" y="4"/>
                </a:lnTo>
                <a:lnTo>
                  <a:pt x="40" y="2"/>
                </a:lnTo>
                <a:lnTo>
                  <a:pt x="46" y="2"/>
                </a:lnTo>
                <a:lnTo>
                  <a:pt x="50" y="0"/>
                </a:lnTo>
                <a:lnTo>
                  <a:pt x="48" y="0"/>
                </a:lnTo>
                <a:lnTo>
                  <a:pt x="46" y="0"/>
                </a:lnTo>
                <a:lnTo>
                  <a:pt x="42" y="2"/>
                </a:lnTo>
                <a:lnTo>
                  <a:pt x="37" y="2"/>
                </a:lnTo>
                <a:lnTo>
                  <a:pt x="29" y="4"/>
                </a:lnTo>
                <a:lnTo>
                  <a:pt x="21"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4" name="Freeform 37"/>
          <p:cNvSpPr/>
          <p:nvPr/>
        </p:nvSpPr>
        <p:spPr bwMode="auto">
          <a:xfrm>
            <a:off x="2214563" y="4981575"/>
            <a:ext cx="76200" cy="6350"/>
          </a:xfrm>
          <a:custGeom>
            <a:avLst/>
            <a:gdLst>
              <a:gd name="T0" fmla="*/ 0 w 48"/>
              <a:gd name="T1" fmla="*/ 2147483647 h 4"/>
              <a:gd name="T2" fmla="*/ 2147483647 w 48"/>
              <a:gd name="T3" fmla="*/ 2147483647 h 4"/>
              <a:gd name="T4" fmla="*/ 2147483647 w 48"/>
              <a:gd name="T5" fmla="*/ 2147483647 h 4"/>
              <a:gd name="T6" fmla="*/ 2147483647 w 48"/>
              <a:gd name="T7" fmla="*/ 2147483647 h 4"/>
              <a:gd name="T8" fmla="*/ 2147483647 w 48"/>
              <a:gd name="T9" fmla="*/ 2147483647 h 4"/>
              <a:gd name="T10" fmla="*/ 2147483647 w 48"/>
              <a:gd name="T11" fmla="*/ 2147483647 h 4"/>
              <a:gd name="T12" fmla="*/ 2147483647 w 48"/>
              <a:gd name="T13" fmla="*/ 0 h 4"/>
              <a:gd name="T14" fmla="*/ 2147483647 w 48"/>
              <a:gd name="T15" fmla="*/ 0 h 4"/>
              <a:gd name="T16" fmla="*/ 2147483647 w 48"/>
              <a:gd name="T17" fmla="*/ 0 h 4"/>
              <a:gd name="T18" fmla="*/ 2147483647 w 48"/>
              <a:gd name="T19" fmla="*/ 0 h 4"/>
              <a:gd name="T20" fmla="*/ 2147483647 w 48"/>
              <a:gd name="T21" fmla="*/ 2147483647 h 4"/>
              <a:gd name="T22" fmla="*/ 2147483647 w 48"/>
              <a:gd name="T23" fmla="*/ 2147483647 h 4"/>
              <a:gd name="T24" fmla="*/ 2147483647 w 48"/>
              <a:gd name="T25" fmla="*/ 2147483647 h 4"/>
              <a:gd name="T26" fmla="*/ 2147483647 w 48"/>
              <a:gd name="T27" fmla="*/ 2147483647 h 4"/>
              <a:gd name="T28" fmla="*/ 2147483647 w 48"/>
              <a:gd name="T29" fmla="*/ 2147483647 h 4"/>
              <a:gd name="T30" fmla="*/ 0 w 48"/>
              <a:gd name="T31" fmla="*/ 2147483647 h 4"/>
              <a:gd name="T32" fmla="*/ 0 w 48"/>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
              <a:gd name="T53" fmla="*/ 48 w 48"/>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
                <a:moveTo>
                  <a:pt x="0" y="4"/>
                </a:moveTo>
                <a:lnTo>
                  <a:pt x="11" y="4"/>
                </a:lnTo>
                <a:lnTo>
                  <a:pt x="21" y="4"/>
                </a:lnTo>
                <a:lnTo>
                  <a:pt x="29" y="4"/>
                </a:lnTo>
                <a:lnTo>
                  <a:pt x="37" y="2"/>
                </a:lnTo>
                <a:lnTo>
                  <a:pt x="42" y="2"/>
                </a:lnTo>
                <a:lnTo>
                  <a:pt x="46" y="0"/>
                </a:lnTo>
                <a:lnTo>
                  <a:pt x="48" y="0"/>
                </a:lnTo>
                <a:lnTo>
                  <a:pt x="44" y="0"/>
                </a:lnTo>
                <a:lnTo>
                  <a:pt x="42" y="0"/>
                </a:lnTo>
                <a:lnTo>
                  <a:pt x="38" y="2"/>
                </a:lnTo>
                <a:lnTo>
                  <a:pt x="34" y="2"/>
                </a:lnTo>
                <a:lnTo>
                  <a:pt x="26" y="2"/>
                </a:lnTo>
                <a:lnTo>
                  <a:pt x="18" y="4"/>
                </a:lnTo>
                <a:lnTo>
                  <a:pt x="11"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5" name="Freeform 38"/>
          <p:cNvSpPr/>
          <p:nvPr/>
        </p:nvSpPr>
        <p:spPr bwMode="auto">
          <a:xfrm>
            <a:off x="2214563" y="4981575"/>
            <a:ext cx="69850" cy="6350"/>
          </a:xfrm>
          <a:custGeom>
            <a:avLst/>
            <a:gdLst>
              <a:gd name="T0" fmla="*/ 0 w 44"/>
              <a:gd name="T1" fmla="*/ 2147483647 h 4"/>
              <a:gd name="T2" fmla="*/ 2147483647 w 44"/>
              <a:gd name="T3" fmla="*/ 2147483647 h 4"/>
              <a:gd name="T4" fmla="*/ 2147483647 w 44"/>
              <a:gd name="T5" fmla="*/ 2147483647 h 4"/>
              <a:gd name="T6" fmla="*/ 2147483647 w 44"/>
              <a:gd name="T7" fmla="*/ 2147483647 h 4"/>
              <a:gd name="T8" fmla="*/ 2147483647 w 44"/>
              <a:gd name="T9" fmla="*/ 2147483647 h 4"/>
              <a:gd name="T10" fmla="*/ 2147483647 w 44"/>
              <a:gd name="T11" fmla="*/ 2147483647 h 4"/>
              <a:gd name="T12" fmla="*/ 2147483647 w 44"/>
              <a:gd name="T13" fmla="*/ 0 h 4"/>
              <a:gd name="T14" fmla="*/ 2147483647 w 44"/>
              <a:gd name="T15" fmla="*/ 0 h 4"/>
              <a:gd name="T16" fmla="*/ 2147483647 w 44"/>
              <a:gd name="T17" fmla="*/ 0 h 4"/>
              <a:gd name="T18" fmla="*/ 2147483647 w 44"/>
              <a:gd name="T19" fmla="*/ 0 h 4"/>
              <a:gd name="T20" fmla="*/ 2147483647 w 44"/>
              <a:gd name="T21" fmla="*/ 2147483647 h 4"/>
              <a:gd name="T22" fmla="*/ 2147483647 w 44"/>
              <a:gd name="T23" fmla="*/ 2147483647 h 4"/>
              <a:gd name="T24" fmla="*/ 2147483647 w 44"/>
              <a:gd name="T25" fmla="*/ 2147483647 h 4"/>
              <a:gd name="T26" fmla="*/ 2147483647 w 44"/>
              <a:gd name="T27" fmla="*/ 2147483647 h 4"/>
              <a:gd name="T28" fmla="*/ 0 w 44"/>
              <a:gd name="T29" fmla="*/ 2147483647 h 4"/>
              <a:gd name="T30" fmla="*/ 0 w 44"/>
              <a:gd name="T31" fmla="*/ 2147483647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4"/>
              <a:gd name="T49" fmla="*/ 0 h 4"/>
              <a:gd name="T50" fmla="*/ 44 w 4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4" h="4">
                <a:moveTo>
                  <a:pt x="0" y="4"/>
                </a:moveTo>
                <a:lnTo>
                  <a:pt x="11" y="4"/>
                </a:lnTo>
                <a:lnTo>
                  <a:pt x="18" y="4"/>
                </a:lnTo>
                <a:lnTo>
                  <a:pt x="26" y="2"/>
                </a:lnTo>
                <a:lnTo>
                  <a:pt x="34" y="2"/>
                </a:lnTo>
                <a:lnTo>
                  <a:pt x="38" y="2"/>
                </a:lnTo>
                <a:lnTo>
                  <a:pt x="42" y="0"/>
                </a:lnTo>
                <a:lnTo>
                  <a:pt x="44" y="0"/>
                </a:lnTo>
                <a:lnTo>
                  <a:pt x="40" y="0"/>
                </a:lnTo>
                <a:lnTo>
                  <a:pt x="38" y="0"/>
                </a:lnTo>
                <a:lnTo>
                  <a:pt x="34" y="2"/>
                </a:lnTo>
                <a:lnTo>
                  <a:pt x="28" y="2"/>
                </a:lnTo>
                <a:lnTo>
                  <a:pt x="20" y="2"/>
                </a:lnTo>
                <a:lnTo>
                  <a:pt x="11"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6" name="Freeform 39"/>
          <p:cNvSpPr/>
          <p:nvPr/>
        </p:nvSpPr>
        <p:spPr bwMode="auto">
          <a:xfrm>
            <a:off x="2214563" y="4981575"/>
            <a:ext cx="63500" cy="6350"/>
          </a:xfrm>
          <a:custGeom>
            <a:avLst/>
            <a:gdLst>
              <a:gd name="T0" fmla="*/ 0 w 40"/>
              <a:gd name="T1" fmla="*/ 2147483647 h 4"/>
              <a:gd name="T2" fmla="*/ 2147483647 w 40"/>
              <a:gd name="T3" fmla="*/ 2147483647 h 4"/>
              <a:gd name="T4" fmla="*/ 2147483647 w 40"/>
              <a:gd name="T5" fmla="*/ 2147483647 h 4"/>
              <a:gd name="T6" fmla="*/ 2147483647 w 40"/>
              <a:gd name="T7" fmla="*/ 2147483647 h 4"/>
              <a:gd name="T8" fmla="*/ 2147483647 w 40"/>
              <a:gd name="T9" fmla="*/ 2147483647 h 4"/>
              <a:gd name="T10" fmla="*/ 2147483647 w 40"/>
              <a:gd name="T11" fmla="*/ 0 h 4"/>
              <a:gd name="T12" fmla="*/ 2147483647 w 40"/>
              <a:gd name="T13" fmla="*/ 0 h 4"/>
              <a:gd name="T14" fmla="*/ 2147483647 w 40"/>
              <a:gd name="T15" fmla="*/ 0 h 4"/>
              <a:gd name="T16" fmla="*/ 2147483647 w 40"/>
              <a:gd name="T17" fmla="*/ 0 h 4"/>
              <a:gd name="T18" fmla="*/ 2147483647 w 40"/>
              <a:gd name="T19" fmla="*/ 2147483647 h 4"/>
              <a:gd name="T20" fmla="*/ 2147483647 w 40"/>
              <a:gd name="T21" fmla="*/ 2147483647 h 4"/>
              <a:gd name="T22" fmla="*/ 2147483647 w 40"/>
              <a:gd name="T23" fmla="*/ 2147483647 h 4"/>
              <a:gd name="T24" fmla="*/ 2147483647 w 40"/>
              <a:gd name="T25" fmla="*/ 2147483647 h 4"/>
              <a:gd name="T26" fmla="*/ 0 w 40"/>
              <a:gd name="T27" fmla="*/ 2147483647 h 4"/>
              <a:gd name="T28" fmla="*/ 0 w 40"/>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4"/>
              <a:gd name="T47" fmla="*/ 40 w 4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4">
                <a:moveTo>
                  <a:pt x="0" y="4"/>
                </a:moveTo>
                <a:lnTo>
                  <a:pt x="11" y="4"/>
                </a:lnTo>
                <a:lnTo>
                  <a:pt x="20" y="2"/>
                </a:lnTo>
                <a:lnTo>
                  <a:pt x="28" y="2"/>
                </a:lnTo>
                <a:lnTo>
                  <a:pt x="34" y="2"/>
                </a:lnTo>
                <a:lnTo>
                  <a:pt x="38" y="0"/>
                </a:lnTo>
                <a:lnTo>
                  <a:pt x="40" y="0"/>
                </a:lnTo>
                <a:lnTo>
                  <a:pt x="36" y="0"/>
                </a:lnTo>
                <a:lnTo>
                  <a:pt x="34" y="0"/>
                </a:lnTo>
                <a:lnTo>
                  <a:pt x="30" y="2"/>
                </a:lnTo>
                <a:lnTo>
                  <a:pt x="25" y="2"/>
                </a:lnTo>
                <a:lnTo>
                  <a:pt x="18"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7" name="Freeform 40"/>
          <p:cNvSpPr/>
          <p:nvPr/>
        </p:nvSpPr>
        <p:spPr bwMode="auto">
          <a:xfrm>
            <a:off x="2214563" y="4981575"/>
            <a:ext cx="57150" cy="6350"/>
          </a:xfrm>
          <a:custGeom>
            <a:avLst/>
            <a:gdLst>
              <a:gd name="T0" fmla="*/ 0 w 36"/>
              <a:gd name="T1" fmla="*/ 2147483647 h 4"/>
              <a:gd name="T2" fmla="*/ 2147483647 w 36"/>
              <a:gd name="T3" fmla="*/ 2147483647 h 4"/>
              <a:gd name="T4" fmla="*/ 2147483647 w 36"/>
              <a:gd name="T5" fmla="*/ 2147483647 h 4"/>
              <a:gd name="T6" fmla="*/ 2147483647 w 36"/>
              <a:gd name="T7" fmla="*/ 2147483647 h 4"/>
              <a:gd name="T8" fmla="*/ 2147483647 w 36"/>
              <a:gd name="T9" fmla="*/ 2147483647 h 4"/>
              <a:gd name="T10" fmla="*/ 2147483647 w 36"/>
              <a:gd name="T11" fmla="*/ 0 h 4"/>
              <a:gd name="T12" fmla="*/ 2147483647 w 36"/>
              <a:gd name="T13" fmla="*/ 0 h 4"/>
              <a:gd name="T14" fmla="*/ 2147483647 w 36"/>
              <a:gd name="T15" fmla="*/ 0 h 4"/>
              <a:gd name="T16" fmla="*/ 2147483647 w 36"/>
              <a:gd name="T17" fmla="*/ 0 h 4"/>
              <a:gd name="T18" fmla="*/ 2147483647 w 36"/>
              <a:gd name="T19" fmla="*/ 0 h 4"/>
              <a:gd name="T20" fmla="*/ 2147483647 w 36"/>
              <a:gd name="T21" fmla="*/ 2147483647 h 4"/>
              <a:gd name="T22" fmla="*/ 2147483647 w 36"/>
              <a:gd name="T23" fmla="*/ 2147483647 h 4"/>
              <a:gd name="T24" fmla="*/ 2147483647 w 36"/>
              <a:gd name="T25" fmla="*/ 2147483647 h 4"/>
              <a:gd name="T26" fmla="*/ 0 w 36"/>
              <a:gd name="T27" fmla="*/ 2147483647 h 4"/>
              <a:gd name="T28" fmla="*/ 0 w 36"/>
              <a:gd name="T29" fmla="*/ 2147483647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4"/>
              <a:gd name="T47" fmla="*/ 36 w 36"/>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4">
                <a:moveTo>
                  <a:pt x="0" y="4"/>
                </a:moveTo>
                <a:lnTo>
                  <a:pt x="9" y="2"/>
                </a:lnTo>
                <a:lnTo>
                  <a:pt x="18" y="2"/>
                </a:lnTo>
                <a:lnTo>
                  <a:pt x="25" y="2"/>
                </a:lnTo>
                <a:lnTo>
                  <a:pt x="30" y="2"/>
                </a:lnTo>
                <a:lnTo>
                  <a:pt x="34" y="0"/>
                </a:lnTo>
                <a:lnTo>
                  <a:pt x="36" y="0"/>
                </a:lnTo>
                <a:lnTo>
                  <a:pt x="32" y="0"/>
                </a:lnTo>
                <a:lnTo>
                  <a:pt x="30" y="0"/>
                </a:lnTo>
                <a:lnTo>
                  <a:pt x="28" y="0"/>
                </a:lnTo>
                <a:lnTo>
                  <a:pt x="22" y="2"/>
                </a:lnTo>
                <a:lnTo>
                  <a:pt x="16"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8" name="Freeform 41"/>
          <p:cNvSpPr/>
          <p:nvPr/>
        </p:nvSpPr>
        <p:spPr bwMode="auto">
          <a:xfrm>
            <a:off x="2214563" y="4981575"/>
            <a:ext cx="50800" cy="3175"/>
          </a:xfrm>
          <a:custGeom>
            <a:avLst/>
            <a:gdLst>
              <a:gd name="T0" fmla="*/ 0 w 32"/>
              <a:gd name="T1" fmla="*/ 2147483647 h 2"/>
              <a:gd name="T2" fmla="*/ 2147483647 w 32"/>
              <a:gd name="T3" fmla="*/ 2147483647 h 2"/>
              <a:gd name="T4" fmla="*/ 2147483647 w 32"/>
              <a:gd name="T5" fmla="*/ 2147483647 h 2"/>
              <a:gd name="T6" fmla="*/ 2147483647 w 32"/>
              <a:gd name="T7" fmla="*/ 2147483647 h 2"/>
              <a:gd name="T8" fmla="*/ 2147483647 w 32"/>
              <a:gd name="T9" fmla="*/ 0 h 2"/>
              <a:gd name="T10" fmla="*/ 2147483647 w 32"/>
              <a:gd name="T11" fmla="*/ 0 h 2"/>
              <a:gd name="T12" fmla="*/ 2147483647 w 32"/>
              <a:gd name="T13" fmla="*/ 0 h 2"/>
              <a:gd name="T14" fmla="*/ 2147483647 w 32"/>
              <a:gd name="T15" fmla="*/ 0 h 2"/>
              <a:gd name="T16" fmla="*/ 2147483647 w 32"/>
              <a:gd name="T17" fmla="*/ 0 h 2"/>
              <a:gd name="T18" fmla="*/ 2147483647 w 32"/>
              <a:gd name="T19" fmla="*/ 0 h 2"/>
              <a:gd name="T20" fmla="*/ 2147483647 w 32"/>
              <a:gd name="T21" fmla="*/ 2147483647 h 2"/>
              <a:gd name="T22" fmla="*/ 2147483647 w 32"/>
              <a:gd name="T23" fmla="*/ 2147483647 h 2"/>
              <a:gd name="T24" fmla="*/ 2147483647 w 32"/>
              <a:gd name="T25" fmla="*/ 2147483647 h 2"/>
              <a:gd name="T26" fmla="*/ 0 w 32"/>
              <a:gd name="T27" fmla="*/ 2147483647 h 2"/>
              <a:gd name="T28" fmla="*/ 0 w 32"/>
              <a:gd name="T29" fmla="*/ 2147483647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
              <a:gd name="T47" fmla="*/ 32 w 32"/>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
                <a:moveTo>
                  <a:pt x="0" y="2"/>
                </a:moveTo>
                <a:lnTo>
                  <a:pt x="8" y="2"/>
                </a:lnTo>
                <a:lnTo>
                  <a:pt x="16" y="2"/>
                </a:lnTo>
                <a:lnTo>
                  <a:pt x="22" y="2"/>
                </a:lnTo>
                <a:lnTo>
                  <a:pt x="28" y="0"/>
                </a:lnTo>
                <a:lnTo>
                  <a:pt x="30" y="0"/>
                </a:lnTo>
                <a:lnTo>
                  <a:pt x="32" y="0"/>
                </a:lnTo>
                <a:lnTo>
                  <a:pt x="28" y="0"/>
                </a:lnTo>
                <a:lnTo>
                  <a:pt x="26" y="0"/>
                </a:lnTo>
                <a:lnTo>
                  <a:pt x="24" y="0"/>
                </a:lnTo>
                <a:lnTo>
                  <a:pt x="20" y="2"/>
                </a:lnTo>
                <a:lnTo>
                  <a:pt x="14" y="2"/>
                </a:lnTo>
                <a:lnTo>
                  <a:pt x="8"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19" name="Freeform 42"/>
          <p:cNvSpPr/>
          <p:nvPr/>
        </p:nvSpPr>
        <p:spPr bwMode="auto">
          <a:xfrm>
            <a:off x="2214563" y="4981575"/>
            <a:ext cx="44450" cy="3175"/>
          </a:xfrm>
          <a:custGeom>
            <a:avLst/>
            <a:gdLst>
              <a:gd name="T0" fmla="*/ 0 w 28"/>
              <a:gd name="T1" fmla="*/ 2147483647 h 2"/>
              <a:gd name="T2" fmla="*/ 2147483647 w 28"/>
              <a:gd name="T3" fmla="*/ 2147483647 h 2"/>
              <a:gd name="T4" fmla="*/ 2147483647 w 28"/>
              <a:gd name="T5" fmla="*/ 2147483647 h 2"/>
              <a:gd name="T6" fmla="*/ 2147483647 w 28"/>
              <a:gd name="T7" fmla="*/ 2147483647 h 2"/>
              <a:gd name="T8" fmla="*/ 2147483647 w 28"/>
              <a:gd name="T9" fmla="*/ 0 h 2"/>
              <a:gd name="T10" fmla="*/ 2147483647 w 28"/>
              <a:gd name="T11" fmla="*/ 0 h 2"/>
              <a:gd name="T12" fmla="*/ 2147483647 w 28"/>
              <a:gd name="T13" fmla="*/ 0 h 2"/>
              <a:gd name="T14" fmla="*/ 2147483647 w 28"/>
              <a:gd name="T15" fmla="*/ 0 h 2"/>
              <a:gd name="T16" fmla="*/ 2147483647 w 28"/>
              <a:gd name="T17" fmla="*/ 0 h 2"/>
              <a:gd name="T18" fmla="*/ 2147483647 w 28"/>
              <a:gd name="T19" fmla="*/ 0 h 2"/>
              <a:gd name="T20" fmla="*/ 2147483647 w 28"/>
              <a:gd name="T21" fmla="*/ 2147483647 h 2"/>
              <a:gd name="T22" fmla="*/ 2147483647 w 28"/>
              <a:gd name="T23" fmla="*/ 2147483647 h 2"/>
              <a:gd name="T24" fmla="*/ 0 w 28"/>
              <a:gd name="T25" fmla="*/ 2147483647 h 2"/>
              <a:gd name="T26" fmla="*/ 0 w 28"/>
              <a:gd name="T27" fmla="*/ 2147483647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2"/>
              <a:gd name="T44" fmla="*/ 28 w 28"/>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2">
                <a:moveTo>
                  <a:pt x="0" y="2"/>
                </a:moveTo>
                <a:lnTo>
                  <a:pt x="8" y="2"/>
                </a:lnTo>
                <a:lnTo>
                  <a:pt x="14" y="2"/>
                </a:lnTo>
                <a:lnTo>
                  <a:pt x="20" y="2"/>
                </a:lnTo>
                <a:lnTo>
                  <a:pt x="24" y="0"/>
                </a:lnTo>
                <a:lnTo>
                  <a:pt x="26" y="0"/>
                </a:lnTo>
                <a:lnTo>
                  <a:pt x="28" y="0"/>
                </a:lnTo>
                <a:lnTo>
                  <a:pt x="24" y="0"/>
                </a:lnTo>
                <a:lnTo>
                  <a:pt x="22" y="0"/>
                </a:lnTo>
                <a:lnTo>
                  <a:pt x="20" y="0"/>
                </a:lnTo>
                <a:lnTo>
                  <a:pt x="14" y="2"/>
                </a:lnTo>
                <a:lnTo>
                  <a:pt x="8"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0" name="Freeform 43"/>
          <p:cNvSpPr/>
          <p:nvPr/>
        </p:nvSpPr>
        <p:spPr bwMode="auto">
          <a:xfrm>
            <a:off x="2214563" y="4981575"/>
            <a:ext cx="38100" cy="3175"/>
          </a:xfrm>
          <a:custGeom>
            <a:avLst/>
            <a:gdLst>
              <a:gd name="T0" fmla="*/ 0 w 24"/>
              <a:gd name="T1" fmla="*/ 2147483647 h 2"/>
              <a:gd name="T2" fmla="*/ 2147483647 w 24"/>
              <a:gd name="T3" fmla="*/ 2147483647 h 2"/>
              <a:gd name="T4" fmla="*/ 2147483647 w 24"/>
              <a:gd name="T5" fmla="*/ 2147483647 h 2"/>
              <a:gd name="T6" fmla="*/ 2147483647 w 24"/>
              <a:gd name="T7" fmla="*/ 0 h 2"/>
              <a:gd name="T8" fmla="*/ 2147483647 w 24"/>
              <a:gd name="T9" fmla="*/ 0 h 2"/>
              <a:gd name="T10" fmla="*/ 2147483647 w 24"/>
              <a:gd name="T11" fmla="*/ 0 h 2"/>
              <a:gd name="T12" fmla="*/ 2147483647 w 24"/>
              <a:gd name="T13" fmla="*/ 0 h 2"/>
              <a:gd name="T14" fmla="*/ 2147483647 w 24"/>
              <a:gd name="T15" fmla="*/ 0 h 2"/>
              <a:gd name="T16" fmla="*/ 2147483647 w 24"/>
              <a:gd name="T17" fmla="*/ 0 h 2"/>
              <a:gd name="T18" fmla="*/ 2147483647 w 24"/>
              <a:gd name="T19" fmla="*/ 2147483647 h 2"/>
              <a:gd name="T20" fmla="*/ 2147483647 w 24"/>
              <a:gd name="T21" fmla="*/ 2147483647 h 2"/>
              <a:gd name="T22" fmla="*/ 0 w 24"/>
              <a:gd name="T23" fmla="*/ 2147483647 h 2"/>
              <a:gd name="T24" fmla="*/ 0 w 24"/>
              <a:gd name="T25" fmla="*/ 2147483647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0" y="2"/>
                </a:moveTo>
                <a:lnTo>
                  <a:pt x="8" y="2"/>
                </a:lnTo>
                <a:lnTo>
                  <a:pt x="14" y="2"/>
                </a:lnTo>
                <a:lnTo>
                  <a:pt x="20" y="0"/>
                </a:lnTo>
                <a:lnTo>
                  <a:pt x="22" y="0"/>
                </a:lnTo>
                <a:lnTo>
                  <a:pt x="24" y="0"/>
                </a:lnTo>
                <a:lnTo>
                  <a:pt x="20" y="0"/>
                </a:lnTo>
                <a:lnTo>
                  <a:pt x="18" y="0"/>
                </a:lnTo>
                <a:lnTo>
                  <a:pt x="16" y="0"/>
                </a:lnTo>
                <a:lnTo>
                  <a:pt x="12" y="2"/>
                </a:lnTo>
                <a:lnTo>
                  <a:pt x="7"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1" name="Freeform 44"/>
          <p:cNvSpPr/>
          <p:nvPr/>
        </p:nvSpPr>
        <p:spPr bwMode="auto">
          <a:xfrm>
            <a:off x="2214563" y="4981575"/>
            <a:ext cx="31750" cy="3175"/>
          </a:xfrm>
          <a:custGeom>
            <a:avLst/>
            <a:gdLst>
              <a:gd name="T0" fmla="*/ 0 w 20"/>
              <a:gd name="T1" fmla="*/ 2147483647 h 2"/>
              <a:gd name="T2" fmla="*/ 2147483647 w 20"/>
              <a:gd name="T3" fmla="*/ 2147483647 h 2"/>
              <a:gd name="T4" fmla="*/ 2147483647 w 20"/>
              <a:gd name="T5" fmla="*/ 2147483647 h 2"/>
              <a:gd name="T6" fmla="*/ 2147483647 w 20"/>
              <a:gd name="T7" fmla="*/ 0 h 2"/>
              <a:gd name="T8" fmla="*/ 2147483647 w 20"/>
              <a:gd name="T9" fmla="*/ 0 h 2"/>
              <a:gd name="T10" fmla="*/ 2147483647 w 20"/>
              <a:gd name="T11" fmla="*/ 0 h 2"/>
              <a:gd name="T12" fmla="*/ 2147483647 w 20"/>
              <a:gd name="T13" fmla="*/ 0 h 2"/>
              <a:gd name="T14" fmla="*/ 2147483647 w 20"/>
              <a:gd name="T15" fmla="*/ 0 h 2"/>
              <a:gd name="T16" fmla="*/ 2147483647 w 20"/>
              <a:gd name="T17" fmla="*/ 0 h 2"/>
              <a:gd name="T18" fmla="*/ 2147483647 w 20"/>
              <a:gd name="T19" fmla="*/ 0 h 2"/>
              <a:gd name="T20" fmla="*/ 0 w 20"/>
              <a:gd name="T21" fmla="*/ 0 h 2"/>
              <a:gd name="T22" fmla="*/ 0 w 20"/>
              <a:gd name="T23" fmla="*/ 2147483647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
              <a:gd name="T38" fmla="*/ 20 w 20"/>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
                <a:moveTo>
                  <a:pt x="0" y="2"/>
                </a:moveTo>
                <a:lnTo>
                  <a:pt x="7" y="2"/>
                </a:lnTo>
                <a:lnTo>
                  <a:pt x="12" y="2"/>
                </a:lnTo>
                <a:lnTo>
                  <a:pt x="16" y="0"/>
                </a:lnTo>
                <a:lnTo>
                  <a:pt x="18" y="0"/>
                </a:lnTo>
                <a:lnTo>
                  <a:pt x="20" y="0"/>
                </a:lnTo>
                <a:lnTo>
                  <a:pt x="16" y="0"/>
                </a:lnTo>
                <a:lnTo>
                  <a:pt x="14" y="0"/>
                </a:lnTo>
                <a:lnTo>
                  <a:pt x="12" y="0"/>
                </a:lnTo>
                <a:lnTo>
                  <a:pt x="7"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2" name="Freeform 45"/>
          <p:cNvSpPr/>
          <p:nvPr/>
        </p:nvSpPr>
        <p:spPr bwMode="auto">
          <a:xfrm>
            <a:off x="2214563" y="4981575"/>
            <a:ext cx="25400" cy="1588"/>
          </a:xfrm>
          <a:custGeom>
            <a:avLst/>
            <a:gdLst>
              <a:gd name="T0" fmla="*/ 0 w 16"/>
              <a:gd name="T1" fmla="*/ 0 h 1588"/>
              <a:gd name="T2" fmla="*/ 2147483647 w 16"/>
              <a:gd name="T3" fmla="*/ 0 h 1588"/>
              <a:gd name="T4" fmla="*/ 2147483647 w 16"/>
              <a:gd name="T5" fmla="*/ 0 h 1588"/>
              <a:gd name="T6" fmla="*/ 2147483647 w 16"/>
              <a:gd name="T7" fmla="*/ 0 h 1588"/>
              <a:gd name="T8" fmla="*/ 2147483647 w 16"/>
              <a:gd name="T9" fmla="*/ 0 h 1588"/>
              <a:gd name="T10" fmla="*/ 2147483647 w 16"/>
              <a:gd name="T11" fmla="*/ 0 h 1588"/>
              <a:gd name="T12" fmla="*/ 2147483647 w 16"/>
              <a:gd name="T13" fmla="*/ 0 h 1588"/>
              <a:gd name="T14" fmla="*/ 2147483647 w 16"/>
              <a:gd name="T15" fmla="*/ 0 h 1588"/>
              <a:gd name="T16" fmla="*/ 2147483647 w 16"/>
              <a:gd name="T17" fmla="*/ 0 h 1588"/>
              <a:gd name="T18" fmla="*/ 0 w 16"/>
              <a:gd name="T19" fmla="*/ 0 h 1588"/>
              <a:gd name="T20" fmla="*/ 0 w 1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588"/>
              <a:gd name="T35" fmla="*/ 16 w 16"/>
              <a:gd name="T36" fmla="*/ 1588 h 15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588">
                <a:moveTo>
                  <a:pt x="0" y="0"/>
                </a:moveTo>
                <a:lnTo>
                  <a:pt x="7" y="0"/>
                </a:lnTo>
                <a:lnTo>
                  <a:pt x="12" y="0"/>
                </a:lnTo>
                <a:lnTo>
                  <a:pt x="14" y="0"/>
                </a:lnTo>
                <a:lnTo>
                  <a:pt x="16" y="0"/>
                </a:lnTo>
                <a:lnTo>
                  <a:pt x="12" y="0"/>
                </a:lnTo>
                <a:lnTo>
                  <a:pt x="11" y="0"/>
                </a:lnTo>
                <a:lnTo>
                  <a:pt x="9" y="0"/>
                </a:lnTo>
                <a:lnTo>
                  <a:pt x="5"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3" name="Freeform 46"/>
          <p:cNvSpPr/>
          <p:nvPr/>
        </p:nvSpPr>
        <p:spPr bwMode="auto">
          <a:xfrm>
            <a:off x="2214563" y="4981575"/>
            <a:ext cx="19050" cy="1588"/>
          </a:xfrm>
          <a:custGeom>
            <a:avLst/>
            <a:gdLst>
              <a:gd name="T0" fmla="*/ 0 w 12"/>
              <a:gd name="T1" fmla="*/ 0 h 1588"/>
              <a:gd name="T2" fmla="*/ 2147483647 w 12"/>
              <a:gd name="T3" fmla="*/ 0 h 1588"/>
              <a:gd name="T4" fmla="*/ 2147483647 w 12"/>
              <a:gd name="T5" fmla="*/ 0 h 1588"/>
              <a:gd name="T6" fmla="*/ 2147483647 w 12"/>
              <a:gd name="T7" fmla="*/ 0 h 1588"/>
              <a:gd name="T8" fmla="*/ 2147483647 w 12"/>
              <a:gd name="T9" fmla="*/ 0 h 1588"/>
              <a:gd name="T10" fmla="*/ 2147483647 w 12"/>
              <a:gd name="T11" fmla="*/ 0 h 1588"/>
              <a:gd name="T12" fmla="*/ 2147483647 w 12"/>
              <a:gd name="T13" fmla="*/ 0 h 1588"/>
              <a:gd name="T14" fmla="*/ 2147483647 w 12"/>
              <a:gd name="T15" fmla="*/ 0 h 1588"/>
              <a:gd name="T16" fmla="*/ 0 w 12"/>
              <a:gd name="T17" fmla="*/ 0 h 1588"/>
              <a:gd name="T18" fmla="*/ 0 w 12"/>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588"/>
              <a:gd name="T32" fmla="*/ 12 w 12"/>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588">
                <a:moveTo>
                  <a:pt x="0" y="0"/>
                </a:moveTo>
                <a:lnTo>
                  <a:pt x="5" y="0"/>
                </a:lnTo>
                <a:lnTo>
                  <a:pt x="9"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4" name="Freeform 47"/>
          <p:cNvSpPr/>
          <p:nvPr/>
        </p:nvSpPr>
        <p:spPr bwMode="auto">
          <a:xfrm>
            <a:off x="2214563" y="4981575"/>
            <a:ext cx="12700" cy="1588"/>
          </a:xfrm>
          <a:custGeom>
            <a:avLst/>
            <a:gdLst>
              <a:gd name="T0" fmla="*/ 0 w 8"/>
              <a:gd name="T1" fmla="*/ 0 h 1588"/>
              <a:gd name="T2" fmla="*/ 2147483647 w 8"/>
              <a:gd name="T3" fmla="*/ 0 h 1588"/>
              <a:gd name="T4" fmla="*/ 2147483647 w 8"/>
              <a:gd name="T5" fmla="*/ 0 h 1588"/>
              <a:gd name="T6" fmla="*/ 2147483647 w 8"/>
              <a:gd name="T7" fmla="*/ 0 h 1588"/>
              <a:gd name="T8" fmla="*/ 2147483647 w 8"/>
              <a:gd name="T9" fmla="*/ 0 h 1588"/>
              <a:gd name="T10" fmla="*/ 2147483647 w 8"/>
              <a:gd name="T11" fmla="*/ 0 h 1588"/>
              <a:gd name="T12" fmla="*/ 0 w 8"/>
              <a:gd name="T13" fmla="*/ 0 h 1588"/>
              <a:gd name="T14" fmla="*/ 0 w 8"/>
              <a:gd name="T15" fmla="*/ 0 h 158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588"/>
              <a:gd name="T26" fmla="*/ 8 w 8"/>
              <a:gd name="T27" fmla="*/ 1588 h 15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588">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5" name="Freeform 48"/>
          <p:cNvSpPr/>
          <p:nvPr/>
        </p:nvSpPr>
        <p:spPr bwMode="auto">
          <a:xfrm>
            <a:off x="2357438" y="4960938"/>
            <a:ext cx="23812" cy="119062"/>
          </a:xfrm>
          <a:custGeom>
            <a:avLst/>
            <a:gdLst>
              <a:gd name="T0" fmla="*/ 0 w 15"/>
              <a:gd name="T1" fmla="*/ 2147483647 h 75"/>
              <a:gd name="T2" fmla="*/ 2147483647 w 15"/>
              <a:gd name="T3" fmla="*/ 0 h 75"/>
              <a:gd name="T4" fmla="*/ 2147483647 w 15"/>
              <a:gd name="T5" fmla="*/ 2147483647 h 75"/>
              <a:gd name="T6" fmla="*/ 0 w 15"/>
              <a:gd name="T7" fmla="*/ 2147483647 h 75"/>
              <a:gd name="T8" fmla="*/ 0 w 15"/>
              <a:gd name="T9" fmla="*/ 2147483647 h 75"/>
              <a:gd name="T10" fmla="*/ 0 60000 65536"/>
              <a:gd name="T11" fmla="*/ 0 60000 65536"/>
              <a:gd name="T12" fmla="*/ 0 60000 65536"/>
              <a:gd name="T13" fmla="*/ 0 60000 65536"/>
              <a:gd name="T14" fmla="*/ 0 60000 65536"/>
              <a:gd name="T15" fmla="*/ 0 w 15"/>
              <a:gd name="T16" fmla="*/ 0 h 75"/>
              <a:gd name="T17" fmla="*/ 15 w 15"/>
              <a:gd name="T18" fmla="*/ 75 h 75"/>
            </a:gdLst>
            <a:ahLst/>
            <a:cxnLst>
              <a:cxn ang="T10">
                <a:pos x="T0" y="T1"/>
              </a:cxn>
              <a:cxn ang="T11">
                <a:pos x="T2" y="T3"/>
              </a:cxn>
              <a:cxn ang="T12">
                <a:pos x="T4" y="T5"/>
              </a:cxn>
              <a:cxn ang="T13">
                <a:pos x="T6" y="T7"/>
              </a:cxn>
              <a:cxn ang="T14">
                <a:pos x="T8" y="T9"/>
              </a:cxn>
            </a:cxnLst>
            <a:rect l="T15" t="T16" r="T17" b="T18"/>
            <a:pathLst>
              <a:path w="15" h="75">
                <a:moveTo>
                  <a:pt x="0" y="20"/>
                </a:moveTo>
                <a:lnTo>
                  <a:pt x="15" y="0"/>
                </a:lnTo>
                <a:lnTo>
                  <a:pt x="15" y="57"/>
                </a:lnTo>
                <a:lnTo>
                  <a:pt x="0" y="75"/>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26" name="Rectangle 49"/>
          <p:cNvSpPr>
            <a:spLocks noChangeArrowheads="1"/>
          </p:cNvSpPr>
          <p:nvPr/>
        </p:nvSpPr>
        <p:spPr bwMode="auto">
          <a:xfrm>
            <a:off x="2159000" y="4992688"/>
            <a:ext cx="198438" cy="714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5827" name="Rectangle 50"/>
          <p:cNvSpPr>
            <a:spLocks noChangeArrowheads="1"/>
          </p:cNvSpPr>
          <p:nvPr/>
        </p:nvSpPr>
        <p:spPr bwMode="auto">
          <a:xfrm>
            <a:off x="2159000" y="4992688"/>
            <a:ext cx="198438" cy="71437"/>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5828" name="Freeform 51"/>
          <p:cNvSpPr/>
          <p:nvPr/>
        </p:nvSpPr>
        <p:spPr bwMode="auto">
          <a:xfrm>
            <a:off x="2220913" y="4992688"/>
            <a:ext cx="4762" cy="71437"/>
          </a:xfrm>
          <a:custGeom>
            <a:avLst/>
            <a:gdLst>
              <a:gd name="T0" fmla="*/ 2147483647 w 3"/>
              <a:gd name="T1" fmla="*/ 0 h 45"/>
              <a:gd name="T2" fmla="*/ 0 w 3"/>
              <a:gd name="T3" fmla="*/ 2147483647 h 45"/>
              <a:gd name="T4" fmla="*/ 2147483647 w 3"/>
              <a:gd name="T5" fmla="*/ 2147483647 h 45"/>
              <a:gd name="T6" fmla="*/ 0 60000 65536"/>
              <a:gd name="T7" fmla="*/ 0 60000 65536"/>
              <a:gd name="T8" fmla="*/ 0 60000 65536"/>
              <a:gd name="T9" fmla="*/ 0 w 3"/>
              <a:gd name="T10" fmla="*/ 0 h 45"/>
              <a:gd name="T11" fmla="*/ 3 w 3"/>
              <a:gd name="T12" fmla="*/ 45 h 45"/>
            </a:gdLst>
            <a:ahLst/>
            <a:cxnLst>
              <a:cxn ang="T6">
                <a:pos x="T0" y="T1"/>
              </a:cxn>
              <a:cxn ang="T7">
                <a:pos x="T2" y="T3"/>
              </a:cxn>
              <a:cxn ang="T8">
                <a:pos x="T4" y="T5"/>
              </a:cxn>
            </a:cxnLst>
            <a:rect l="T9" t="T10" r="T11" b="T12"/>
            <a:pathLst>
              <a:path w="3" h="45">
                <a:moveTo>
                  <a:pt x="3" y="0"/>
                </a:moveTo>
                <a:lnTo>
                  <a:pt x="0" y="23"/>
                </a:lnTo>
                <a:lnTo>
                  <a:pt x="3"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29" name="Rectangle 52"/>
          <p:cNvSpPr>
            <a:spLocks noChangeArrowheads="1"/>
          </p:cNvSpPr>
          <p:nvPr/>
        </p:nvSpPr>
        <p:spPr bwMode="auto">
          <a:xfrm>
            <a:off x="2159000" y="5064125"/>
            <a:ext cx="198438" cy="15875"/>
          </a:xfrm>
          <a:prstGeom prst="rect">
            <a:avLst/>
          </a:prstGeom>
          <a:solidFill>
            <a:srgbClr val="9A9A9A"/>
          </a:solidFill>
          <a:ln w="1588">
            <a:solidFill>
              <a:srgbClr val="000000"/>
            </a:solidFill>
            <a:miter lim="800000"/>
          </a:ln>
        </p:spPr>
        <p:txBody>
          <a:bodyPr/>
          <a:lstStyle/>
          <a:p>
            <a:endParaRPr lang="zh-CN" altLang="en-US" b="1"/>
          </a:p>
        </p:txBody>
      </p:sp>
      <p:sp>
        <p:nvSpPr>
          <p:cNvPr id="75830" name="Freeform 53"/>
          <p:cNvSpPr>
            <a:spLocks noEditPoints="1"/>
          </p:cNvSpPr>
          <p:nvPr/>
        </p:nvSpPr>
        <p:spPr bwMode="auto">
          <a:xfrm>
            <a:off x="2232025" y="5010150"/>
            <a:ext cx="30163" cy="1588"/>
          </a:xfrm>
          <a:custGeom>
            <a:avLst/>
            <a:gdLst>
              <a:gd name="T0" fmla="*/ 0 w 19"/>
              <a:gd name="T1" fmla="*/ 2147483647 h 1"/>
              <a:gd name="T2" fmla="*/ 2147483647 w 19"/>
              <a:gd name="T3" fmla="*/ 2147483647 h 1"/>
              <a:gd name="T4" fmla="*/ 2147483647 w 19"/>
              <a:gd name="T5" fmla="*/ 0 h 1"/>
              <a:gd name="T6" fmla="*/ 0 w 19"/>
              <a:gd name="T7" fmla="*/ 0 h 1"/>
              <a:gd name="T8" fmla="*/ 0 w 19"/>
              <a:gd name="T9" fmla="*/ 2147483647 h 1"/>
              <a:gd name="T10" fmla="*/ 2147483647 w 19"/>
              <a:gd name="T11" fmla="*/ 2147483647 h 1"/>
              <a:gd name="T12" fmla="*/ 2147483647 w 19"/>
              <a:gd name="T13" fmla="*/ 2147483647 h 1"/>
              <a:gd name="T14" fmla="*/ 2147483647 w 19"/>
              <a:gd name="T15" fmla="*/ 0 h 1"/>
              <a:gd name="T16" fmla="*/ 2147483647 w 19"/>
              <a:gd name="T17" fmla="*/ 0 h 1"/>
              <a:gd name="T18" fmla="*/ 2147483647 w 19"/>
              <a:gd name="T19" fmla="*/ 2147483647 h 1"/>
              <a:gd name="T20" fmla="*/ 2147483647 w 19"/>
              <a:gd name="T21" fmla="*/ 2147483647 h 1"/>
              <a:gd name="T22" fmla="*/ 2147483647 w 19"/>
              <a:gd name="T23" fmla="*/ 2147483647 h 1"/>
              <a:gd name="T24" fmla="*/ 2147483647 w 19"/>
              <a:gd name="T25" fmla="*/ 0 h 1"/>
              <a:gd name="T26" fmla="*/ 2147483647 w 19"/>
              <a:gd name="T27" fmla="*/ 0 h 1"/>
              <a:gd name="T28" fmla="*/ 2147483647 w 19"/>
              <a:gd name="T29" fmla="*/ 2147483647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
              <a:gd name="T47" fmla="*/ 19 w 19"/>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
                <a:moveTo>
                  <a:pt x="0" y="1"/>
                </a:moveTo>
                <a:lnTo>
                  <a:pt x="5" y="1"/>
                </a:lnTo>
                <a:lnTo>
                  <a:pt x="5" y="0"/>
                </a:lnTo>
                <a:lnTo>
                  <a:pt x="0" y="0"/>
                </a:lnTo>
                <a:lnTo>
                  <a:pt x="0" y="1"/>
                </a:lnTo>
                <a:close/>
                <a:moveTo>
                  <a:pt x="7" y="1"/>
                </a:moveTo>
                <a:lnTo>
                  <a:pt x="10" y="1"/>
                </a:lnTo>
                <a:lnTo>
                  <a:pt x="10" y="0"/>
                </a:lnTo>
                <a:lnTo>
                  <a:pt x="7" y="0"/>
                </a:lnTo>
                <a:lnTo>
                  <a:pt x="7" y="1"/>
                </a:lnTo>
                <a:close/>
                <a:moveTo>
                  <a:pt x="14" y="1"/>
                </a:moveTo>
                <a:lnTo>
                  <a:pt x="19" y="1"/>
                </a:lnTo>
                <a:lnTo>
                  <a:pt x="19" y="0"/>
                </a:lnTo>
                <a:lnTo>
                  <a:pt x="14" y="0"/>
                </a:lnTo>
                <a:lnTo>
                  <a:pt x="14" y="1"/>
                </a:lnTo>
                <a:close/>
              </a:path>
            </a:pathLst>
          </a:custGeom>
          <a:solidFill>
            <a:srgbClr val="C0C0C0"/>
          </a:solidFill>
          <a:ln w="1588">
            <a:solidFill>
              <a:srgbClr val="000000"/>
            </a:solidFill>
            <a:round/>
          </a:ln>
        </p:spPr>
        <p:txBody>
          <a:bodyPr/>
          <a:lstStyle/>
          <a:p>
            <a:endParaRPr lang="zh-CN" altLang="en-US"/>
          </a:p>
        </p:txBody>
      </p:sp>
      <p:sp>
        <p:nvSpPr>
          <p:cNvPr id="75831" name="Freeform 54"/>
          <p:cNvSpPr>
            <a:spLocks noEditPoints="1"/>
          </p:cNvSpPr>
          <p:nvPr/>
        </p:nvSpPr>
        <p:spPr bwMode="auto">
          <a:xfrm>
            <a:off x="2165350" y="5002213"/>
            <a:ext cx="144463" cy="26987"/>
          </a:xfrm>
          <a:custGeom>
            <a:avLst/>
            <a:gdLst>
              <a:gd name="T0" fmla="*/ 0 w 91"/>
              <a:gd name="T1" fmla="*/ 2147483647 h 17"/>
              <a:gd name="T2" fmla="*/ 2147483647 w 91"/>
              <a:gd name="T3" fmla="*/ 2147483647 h 17"/>
              <a:gd name="T4" fmla="*/ 2147483647 w 91"/>
              <a:gd name="T5" fmla="*/ 0 h 17"/>
              <a:gd name="T6" fmla="*/ 0 w 91"/>
              <a:gd name="T7" fmla="*/ 0 h 17"/>
              <a:gd name="T8" fmla="*/ 0 w 91"/>
              <a:gd name="T9" fmla="*/ 2147483647 h 17"/>
              <a:gd name="T10" fmla="*/ 2147483647 w 91"/>
              <a:gd name="T11" fmla="*/ 2147483647 h 17"/>
              <a:gd name="T12" fmla="*/ 2147483647 w 91"/>
              <a:gd name="T13" fmla="*/ 2147483647 h 17"/>
              <a:gd name="T14" fmla="*/ 2147483647 w 91"/>
              <a:gd name="T15" fmla="*/ 2147483647 h 17"/>
              <a:gd name="T16" fmla="*/ 2147483647 w 91"/>
              <a:gd name="T17" fmla="*/ 2147483647 h 17"/>
              <a:gd name="T18" fmla="*/ 2147483647 w 91"/>
              <a:gd name="T19" fmla="*/ 214748364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7"/>
              <a:gd name="T32" fmla="*/ 91 w 91"/>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7">
                <a:moveTo>
                  <a:pt x="0" y="17"/>
                </a:moveTo>
                <a:lnTo>
                  <a:pt x="12" y="17"/>
                </a:lnTo>
                <a:lnTo>
                  <a:pt x="12" y="0"/>
                </a:lnTo>
                <a:lnTo>
                  <a:pt x="0" y="0"/>
                </a:lnTo>
                <a:lnTo>
                  <a:pt x="0" y="17"/>
                </a:lnTo>
                <a:close/>
                <a:moveTo>
                  <a:pt x="80" y="12"/>
                </a:moveTo>
                <a:lnTo>
                  <a:pt x="91" y="12"/>
                </a:lnTo>
                <a:lnTo>
                  <a:pt x="91" y="3"/>
                </a:lnTo>
                <a:lnTo>
                  <a:pt x="80" y="3"/>
                </a:lnTo>
                <a:lnTo>
                  <a:pt x="80"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32" name="Freeform 55"/>
          <p:cNvSpPr>
            <a:spLocks noEditPoints="1"/>
          </p:cNvSpPr>
          <p:nvPr/>
        </p:nvSpPr>
        <p:spPr bwMode="auto">
          <a:xfrm>
            <a:off x="2162175" y="4995863"/>
            <a:ext cx="193675" cy="79375"/>
          </a:xfrm>
          <a:custGeom>
            <a:avLst/>
            <a:gdLst>
              <a:gd name="T0" fmla="*/ 2147483647 w 122"/>
              <a:gd name="T1" fmla="*/ 2147483647 h 50"/>
              <a:gd name="T2" fmla="*/ 2147483647 w 122"/>
              <a:gd name="T3" fmla="*/ 2147483647 h 50"/>
              <a:gd name="T4" fmla="*/ 2147483647 w 122"/>
              <a:gd name="T5" fmla="*/ 0 h 50"/>
              <a:gd name="T6" fmla="*/ 2147483647 w 122"/>
              <a:gd name="T7" fmla="*/ 0 h 50"/>
              <a:gd name="T8" fmla="*/ 2147483647 w 122"/>
              <a:gd name="T9" fmla="*/ 2147483647 h 50"/>
              <a:gd name="T10" fmla="*/ 2147483647 w 122"/>
              <a:gd name="T11" fmla="*/ 2147483647 h 50"/>
              <a:gd name="T12" fmla="*/ 2147483647 w 122"/>
              <a:gd name="T13" fmla="*/ 2147483647 h 50"/>
              <a:gd name="T14" fmla="*/ 2147483647 w 122"/>
              <a:gd name="T15" fmla="*/ 2147483647 h 50"/>
              <a:gd name="T16" fmla="*/ 2147483647 w 122"/>
              <a:gd name="T17" fmla="*/ 2147483647 h 50"/>
              <a:gd name="T18" fmla="*/ 2147483647 w 122"/>
              <a:gd name="T19" fmla="*/ 2147483647 h 50"/>
              <a:gd name="T20" fmla="*/ 2147483647 w 122"/>
              <a:gd name="T21" fmla="*/ 2147483647 h 50"/>
              <a:gd name="T22" fmla="*/ 2147483647 w 122"/>
              <a:gd name="T23" fmla="*/ 2147483647 h 50"/>
              <a:gd name="T24" fmla="*/ 2147483647 w 122"/>
              <a:gd name="T25" fmla="*/ 2147483647 h 50"/>
              <a:gd name="T26" fmla="*/ 2147483647 w 122"/>
              <a:gd name="T27" fmla="*/ 2147483647 h 50"/>
              <a:gd name="T28" fmla="*/ 2147483647 w 122"/>
              <a:gd name="T29" fmla="*/ 2147483647 h 50"/>
              <a:gd name="T30" fmla="*/ 2147483647 w 122"/>
              <a:gd name="T31" fmla="*/ 2147483647 h 50"/>
              <a:gd name="T32" fmla="*/ 2147483647 w 122"/>
              <a:gd name="T33" fmla="*/ 2147483647 h 50"/>
              <a:gd name="T34" fmla="*/ 2147483647 w 122"/>
              <a:gd name="T35" fmla="*/ 2147483647 h 50"/>
              <a:gd name="T36" fmla="*/ 2147483647 w 122"/>
              <a:gd name="T37" fmla="*/ 2147483647 h 50"/>
              <a:gd name="T38" fmla="*/ 0 w 122"/>
              <a:gd name="T39" fmla="*/ 2147483647 h 50"/>
              <a:gd name="T40" fmla="*/ 2147483647 w 122"/>
              <a:gd name="T41" fmla="*/ 2147483647 h 50"/>
              <a:gd name="T42" fmla="*/ 2147483647 w 122"/>
              <a:gd name="T43" fmla="*/ 2147483647 h 50"/>
              <a:gd name="T44" fmla="*/ 2147483647 w 122"/>
              <a:gd name="T45" fmla="*/ 2147483647 h 50"/>
              <a:gd name="T46" fmla="*/ 2147483647 w 122"/>
              <a:gd name="T47" fmla="*/ 2147483647 h 50"/>
              <a:gd name="T48" fmla="*/ 2147483647 w 122"/>
              <a:gd name="T49" fmla="*/ 2147483647 h 50"/>
              <a:gd name="T50" fmla="*/ 2147483647 w 122"/>
              <a:gd name="T51" fmla="*/ 2147483647 h 50"/>
              <a:gd name="T52" fmla="*/ 2147483647 w 122"/>
              <a:gd name="T53" fmla="*/ 2147483647 h 50"/>
              <a:gd name="T54" fmla="*/ 2147483647 w 122"/>
              <a:gd name="T55" fmla="*/ 2147483647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41"/>
                </a:moveTo>
                <a:lnTo>
                  <a:pt x="122" y="41"/>
                </a:lnTo>
                <a:lnTo>
                  <a:pt x="122" y="0"/>
                </a:lnTo>
                <a:lnTo>
                  <a:pt x="42" y="0"/>
                </a:lnTo>
                <a:lnTo>
                  <a:pt x="40" y="21"/>
                </a:lnTo>
                <a:lnTo>
                  <a:pt x="42" y="41"/>
                </a:lnTo>
                <a:close/>
                <a:moveTo>
                  <a:pt x="71" y="36"/>
                </a:moveTo>
                <a:lnTo>
                  <a:pt x="116" y="36"/>
                </a:lnTo>
                <a:lnTo>
                  <a:pt x="116" y="5"/>
                </a:lnTo>
                <a:lnTo>
                  <a:pt x="71" y="5"/>
                </a:lnTo>
                <a:lnTo>
                  <a:pt x="71" y="36"/>
                </a:lnTo>
                <a:close/>
                <a:moveTo>
                  <a:pt x="110" y="50"/>
                </a:moveTo>
                <a:lnTo>
                  <a:pt x="120" y="50"/>
                </a:lnTo>
                <a:lnTo>
                  <a:pt x="122" y="48"/>
                </a:lnTo>
                <a:lnTo>
                  <a:pt x="120" y="47"/>
                </a:lnTo>
                <a:lnTo>
                  <a:pt x="110" y="47"/>
                </a:lnTo>
                <a:lnTo>
                  <a:pt x="110" y="50"/>
                </a:lnTo>
                <a:close/>
                <a:moveTo>
                  <a:pt x="12" y="50"/>
                </a:moveTo>
                <a:lnTo>
                  <a:pt x="1" y="50"/>
                </a:lnTo>
                <a:lnTo>
                  <a:pt x="0" y="48"/>
                </a:lnTo>
                <a:lnTo>
                  <a:pt x="1" y="47"/>
                </a:lnTo>
                <a:lnTo>
                  <a:pt x="12" y="47"/>
                </a:lnTo>
                <a:lnTo>
                  <a:pt x="12" y="50"/>
                </a:lnTo>
                <a:close/>
                <a:moveTo>
                  <a:pt x="44" y="10"/>
                </a:moveTo>
                <a:lnTo>
                  <a:pt x="63" y="10"/>
                </a:lnTo>
                <a:lnTo>
                  <a:pt x="63" y="9"/>
                </a:lnTo>
                <a:lnTo>
                  <a:pt x="44" y="9"/>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33" name="Freeform 56"/>
          <p:cNvSpPr/>
          <p:nvPr/>
        </p:nvSpPr>
        <p:spPr bwMode="auto">
          <a:xfrm>
            <a:off x="2225675" y="4995863"/>
            <a:ext cx="130175" cy="65087"/>
          </a:xfrm>
          <a:custGeom>
            <a:avLst/>
            <a:gdLst>
              <a:gd name="T0" fmla="*/ 2147483647 w 82"/>
              <a:gd name="T1" fmla="*/ 2147483647 h 41"/>
              <a:gd name="T2" fmla="*/ 2147483647 w 82"/>
              <a:gd name="T3" fmla="*/ 2147483647 h 41"/>
              <a:gd name="T4" fmla="*/ 2147483647 w 82"/>
              <a:gd name="T5" fmla="*/ 0 h 41"/>
              <a:gd name="T6" fmla="*/ 2147483647 w 82"/>
              <a:gd name="T7" fmla="*/ 0 h 41"/>
              <a:gd name="T8" fmla="*/ 0 w 82"/>
              <a:gd name="T9" fmla="*/ 2147483647 h 41"/>
              <a:gd name="T10" fmla="*/ 2147483647 w 82"/>
              <a:gd name="T11" fmla="*/ 2147483647 h 41"/>
              <a:gd name="T12" fmla="*/ 0 60000 65536"/>
              <a:gd name="T13" fmla="*/ 0 60000 65536"/>
              <a:gd name="T14" fmla="*/ 0 60000 65536"/>
              <a:gd name="T15" fmla="*/ 0 60000 65536"/>
              <a:gd name="T16" fmla="*/ 0 60000 65536"/>
              <a:gd name="T17" fmla="*/ 0 60000 65536"/>
              <a:gd name="T18" fmla="*/ 0 w 82"/>
              <a:gd name="T19" fmla="*/ 0 h 41"/>
              <a:gd name="T20" fmla="*/ 82 w 8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2" h="41">
                <a:moveTo>
                  <a:pt x="2" y="41"/>
                </a:moveTo>
                <a:lnTo>
                  <a:pt x="82" y="41"/>
                </a:lnTo>
                <a:lnTo>
                  <a:pt x="82" y="0"/>
                </a:lnTo>
                <a:lnTo>
                  <a:pt x="2" y="0"/>
                </a:lnTo>
                <a:lnTo>
                  <a:pt x="0" y="21"/>
                </a:lnTo>
                <a:lnTo>
                  <a:pt x="2"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34" name="Line 57"/>
          <p:cNvSpPr>
            <a:spLocks noChangeShapeType="1"/>
          </p:cNvSpPr>
          <p:nvPr/>
        </p:nvSpPr>
        <p:spPr bwMode="auto">
          <a:xfrm>
            <a:off x="2265363" y="4995863"/>
            <a:ext cx="1587" cy="650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5" name="Line 58"/>
          <p:cNvSpPr>
            <a:spLocks noChangeShapeType="1"/>
          </p:cNvSpPr>
          <p:nvPr/>
        </p:nvSpPr>
        <p:spPr bwMode="auto">
          <a:xfrm flipH="1">
            <a:off x="2225675" y="5018088"/>
            <a:ext cx="39688"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6" name="Line 59"/>
          <p:cNvSpPr>
            <a:spLocks noChangeShapeType="1"/>
          </p:cNvSpPr>
          <p:nvPr/>
        </p:nvSpPr>
        <p:spPr bwMode="auto">
          <a:xfrm flipH="1">
            <a:off x="2225675" y="5040313"/>
            <a:ext cx="39688"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7" name="Rectangle 60"/>
          <p:cNvSpPr>
            <a:spLocks noChangeArrowheads="1"/>
          </p:cNvSpPr>
          <p:nvPr/>
        </p:nvSpPr>
        <p:spPr bwMode="auto">
          <a:xfrm>
            <a:off x="2274888" y="5003800"/>
            <a:ext cx="71437" cy="4921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5838" name="Line 61"/>
          <p:cNvSpPr>
            <a:spLocks noChangeShapeType="1"/>
          </p:cNvSpPr>
          <p:nvPr/>
        </p:nvSpPr>
        <p:spPr bwMode="auto">
          <a:xfrm>
            <a:off x="2324100" y="5003800"/>
            <a:ext cx="1588" cy="1905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39" name="Line 62"/>
          <p:cNvSpPr>
            <a:spLocks noChangeShapeType="1"/>
          </p:cNvSpPr>
          <p:nvPr/>
        </p:nvSpPr>
        <p:spPr bwMode="auto">
          <a:xfrm>
            <a:off x="2274888" y="5022850"/>
            <a:ext cx="71437" cy="1588"/>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0" name="Freeform 63"/>
          <p:cNvSpPr/>
          <p:nvPr/>
        </p:nvSpPr>
        <p:spPr bwMode="auto">
          <a:xfrm>
            <a:off x="2336800" y="5070475"/>
            <a:ext cx="19050" cy="4763"/>
          </a:xfrm>
          <a:custGeom>
            <a:avLst/>
            <a:gdLst>
              <a:gd name="T0" fmla="*/ 0 w 12"/>
              <a:gd name="T1" fmla="*/ 2147483647 h 3"/>
              <a:gd name="T2" fmla="*/ 2147483647 w 12"/>
              <a:gd name="T3" fmla="*/ 2147483647 h 3"/>
              <a:gd name="T4" fmla="*/ 2147483647 w 12"/>
              <a:gd name="T5" fmla="*/ 2147483647 h 3"/>
              <a:gd name="T6" fmla="*/ 2147483647 w 12"/>
              <a:gd name="T7" fmla="*/ 0 h 3"/>
              <a:gd name="T8" fmla="*/ 0 w 12"/>
              <a:gd name="T9" fmla="*/ 0 h 3"/>
              <a:gd name="T10" fmla="*/ 0 w 12"/>
              <a:gd name="T11" fmla="*/ 2147483647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0" y="3"/>
                </a:moveTo>
                <a:lnTo>
                  <a:pt x="10" y="3"/>
                </a:lnTo>
                <a:lnTo>
                  <a:pt x="12" y="1"/>
                </a:lnTo>
                <a:lnTo>
                  <a:pt x="10"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41" name="Freeform 64"/>
          <p:cNvSpPr/>
          <p:nvPr/>
        </p:nvSpPr>
        <p:spPr bwMode="auto">
          <a:xfrm>
            <a:off x="2162175" y="5070475"/>
            <a:ext cx="19050" cy="4763"/>
          </a:xfrm>
          <a:custGeom>
            <a:avLst/>
            <a:gdLst>
              <a:gd name="T0" fmla="*/ 2147483647 w 12"/>
              <a:gd name="T1" fmla="*/ 2147483647 h 3"/>
              <a:gd name="T2" fmla="*/ 2147483647 w 12"/>
              <a:gd name="T3" fmla="*/ 2147483647 h 3"/>
              <a:gd name="T4" fmla="*/ 0 w 12"/>
              <a:gd name="T5" fmla="*/ 2147483647 h 3"/>
              <a:gd name="T6" fmla="*/ 2147483647 w 12"/>
              <a:gd name="T7" fmla="*/ 0 h 3"/>
              <a:gd name="T8" fmla="*/ 2147483647 w 12"/>
              <a:gd name="T9" fmla="*/ 0 h 3"/>
              <a:gd name="T10" fmla="*/ 2147483647 w 12"/>
              <a:gd name="T11" fmla="*/ 2147483647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1" y="3"/>
                </a:lnTo>
                <a:lnTo>
                  <a:pt x="0" y="1"/>
                </a:lnTo>
                <a:lnTo>
                  <a:pt x="1"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42" name="Rectangle 65"/>
          <p:cNvSpPr>
            <a:spLocks noChangeArrowheads="1"/>
          </p:cNvSpPr>
          <p:nvPr/>
        </p:nvSpPr>
        <p:spPr bwMode="auto">
          <a:xfrm>
            <a:off x="2232025" y="5010150"/>
            <a:ext cx="30163" cy="1588"/>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5843" name="Line 66"/>
          <p:cNvSpPr>
            <a:spLocks noChangeShapeType="1"/>
          </p:cNvSpPr>
          <p:nvPr/>
        </p:nvSpPr>
        <p:spPr bwMode="auto">
          <a:xfrm flipV="1">
            <a:off x="2232025" y="4992688"/>
            <a:ext cx="1588" cy="317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4" name="Line 67"/>
          <p:cNvSpPr>
            <a:spLocks noChangeShapeType="1"/>
          </p:cNvSpPr>
          <p:nvPr/>
        </p:nvSpPr>
        <p:spPr bwMode="auto">
          <a:xfrm flipV="1">
            <a:off x="2232025" y="5060950"/>
            <a:ext cx="1588" cy="317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5" name="Line 68"/>
          <p:cNvSpPr>
            <a:spLocks noChangeShapeType="1"/>
          </p:cNvSpPr>
          <p:nvPr/>
        </p:nvSpPr>
        <p:spPr bwMode="auto">
          <a:xfrm>
            <a:off x="2232025" y="5029200"/>
            <a:ext cx="3175" cy="1588"/>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6" name="Line 69"/>
          <p:cNvSpPr>
            <a:spLocks noChangeShapeType="1"/>
          </p:cNvSpPr>
          <p:nvPr/>
        </p:nvSpPr>
        <p:spPr bwMode="auto">
          <a:xfrm>
            <a:off x="2232025" y="5011738"/>
            <a:ext cx="3175"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7" name="Line 70"/>
          <p:cNvSpPr>
            <a:spLocks noChangeShapeType="1"/>
          </p:cNvSpPr>
          <p:nvPr/>
        </p:nvSpPr>
        <p:spPr bwMode="auto">
          <a:xfrm>
            <a:off x="2254250" y="5011738"/>
            <a:ext cx="4763"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8" name="Line 71"/>
          <p:cNvSpPr>
            <a:spLocks noChangeShapeType="1"/>
          </p:cNvSpPr>
          <p:nvPr/>
        </p:nvSpPr>
        <p:spPr bwMode="auto">
          <a:xfrm>
            <a:off x="2284413" y="5018088"/>
            <a:ext cx="3175" cy="1587"/>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49" name="Freeform 72"/>
          <p:cNvSpPr/>
          <p:nvPr/>
        </p:nvSpPr>
        <p:spPr bwMode="auto">
          <a:xfrm>
            <a:off x="2332038" y="4794250"/>
            <a:ext cx="25400" cy="187325"/>
          </a:xfrm>
          <a:custGeom>
            <a:avLst/>
            <a:gdLst>
              <a:gd name="T0" fmla="*/ 0 w 16"/>
              <a:gd name="T1" fmla="*/ 2147483647 h 118"/>
              <a:gd name="T2" fmla="*/ 2147483647 w 16"/>
              <a:gd name="T3" fmla="*/ 2147483647 h 118"/>
              <a:gd name="T4" fmla="*/ 2147483647 w 16"/>
              <a:gd name="T5" fmla="*/ 2147483647 h 118"/>
              <a:gd name="T6" fmla="*/ 2147483647 w 16"/>
              <a:gd name="T7" fmla="*/ 2147483647 h 118"/>
              <a:gd name="T8" fmla="*/ 2147483647 w 16"/>
              <a:gd name="T9" fmla="*/ 0 h 118"/>
              <a:gd name="T10" fmla="*/ 0 w 16"/>
              <a:gd name="T11" fmla="*/ 2147483647 h 118"/>
              <a:gd name="T12" fmla="*/ 0 w 16"/>
              <a:gd name="T13" fmla="*/ 2147483647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0" name="Freeform 73"/>
          <p:cNvSpPr/>
          <p:nvPr/>
        </p:nvSpPr>
        <p:spPr bwMode="auto">
          <a:xfrm>
            <a:off x="2184400" y="4794250"/>
            <a:ext cx="173038" cy="31750"/>
          </a:xfrm>
          <a:custGeom>
            <a:avLst/>
            <a:gdLst>
              <a:gd name="T0" fmla="*/ 2147483647 w 109"/>
              <a:gd name="T1" fmla="*/ 0 h 20"/>
              <a:gd name="T2" fmla="*/ 2147483647 w 109"/>
              <a:gd name="T3" fmla="*/ 0 h 20"/>
              <a:gd name="T4" fmla="*/ 0 w 109"/>
              <a:gd name="T5" fmla="*/ 2147483647 h 20"/>
              <a:gd name="T6" fmla="*/ 2147483647 w 109"/>
              <a:gd name="T7" fmla="*/ 2147483647 h 20"/>
              <a:gd name="T8" fmla="*/ 2147483647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5"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1" name="Rectangle 74"/>
          <p:cNvSpPr>
            <a:spLocks noChangeArrowheads="1"/>
          </p:cNvSpPr>
          <p:nvPr/>
        </p:nvSpPr>
        <p:spPr bwMode="auto">
          <a:xfrm>
            <a:off x="2184400" y="4826000"/>
            <a:ext cx="147638" cy="155575"/>
          </a:xfrm>
          <a:prstGeom prst="rect">
            <a:avLst/>
          </a:prstGeom>
          <a:solidFill>
            <a:srgbClr val="C0C0C0"/>
          </a:solidFill>
          <a:ln w="1588">
            <a:solidFill>
              <a:srgbClr val="000000"/>
            </a:solidFill>
            <a:miter lim="800000"/>
          </a:ln>
        </p:spPr>
        <p:txBody>
          <a:bodyPr/>
          <a:lstStyle/>
          <a:p>
            <a:endParaRPr lang="zh-CN" altLang="en-US" b="1"/>
          </a:p>
        </p:txBody>
      </p:sp>
      <p:sp>
        <p:nvSpPr>
          <p:cNvPr id="75852" name="Freeform 75"/>
          <p:cNvSpPr>
            <a:spLocks noEditPoints="1"/>
          </p:cNvSpPr>
          <p:nvPr/>
        </p:nvSpPr>
        <p:spPr bwMode="auto">
          <a:xfrm>
            <a:off x="2206625" y="4848225"/>
            <a:ext cx="104775" cy="95250"/>
          </a:xfrm>
          <a:custGeom>
            <a:avLst/>
            <a:gdLst>
              <a:gd name="T0" fmla="*/ 0 w 66"/>
              <a:gd name="T1" fmla="*/ 0 h 60"/>
              <a:gd name="T2" fmla="*/ 2147483647 w 66"/>
              <a:gd name="T3" fmla="*/ 0 h 60"/>
              <a:gd name="T4" fmla="*/ 2147483647 w 66"/>
              <a:gd name="T5" fmla="*/ 2147483647 h 60"/>
              <a:gd name="T6" fmla="*/ 0 w 66"/>
              <a:gd name="T7" fmla="*/ 2147483647 h 60"/>
              <a:gd name="T8" fmla="*/ 0 w 66"/>
              <a:gd name="T9" fmla="*/ 0 h 60"/>
              <a:gd name="T10" fmla="*/ 0 w 66"/>
              <a:gd name="T11" fmla="*/ 0 h 60"/>
              <a:gd name="T12" fmla="*/ 2147483647 w 66"/>
              <a:gd name="T13" fmla="*/ 0 h 60"/>
              <a:gd name="T14" fmla="*/ 2147483647 w 66"/>
              <a:gd name="T15" fmla="*/ 2147483647 h 60"/>
              <a:gd name="T16" fmla="*/ 0 w 66"/>
              <a:gd name="T17" fmla="*/ 214748364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3" name="Freeform 76"/>
          <p:cNvSpPr>
            <a:spLocks noEditPoints="1"/>
          </p:cNvSpPr>
          <p:nvPr/>
        </p:nvSpPr>
        <p:spPr bwMode="auto">
          <a:xfrm>
            <a:off x="2206625" y="4848225"/>
            <a:ext cx="100013" cy="93663"/>
          </a:xfrm>
          <a:custGeom>
            <a:avLst/>
            <a:gdLst>
              <a:gd name="T0" fmla="*/ 0 w 63"/>
              <a:gd name="T1" fmla="*/ 0 h 59"/>
              <a:gd name="T2" fmla="*/ 2147483647 w 63"/>
              <a:gd name="T3" fmla="*/ 0 h 59"/>
              <a:gd name="T4" fmla="*/ 2147483647 w 63"/>
              <a:gd name="T5" fmla="*/ 2147483647 h 59"/>
              <a:gd name="T6" fmla="*/ 0 w 63"/>
              <a:gd name="T7" fmla="*/ 2147483647 h 59"/>
              <a:gd name="T8" fmla="*/ 0 w 63"/>
              <a:gd name="T9" fmla="*/ 0 h 59"/>
              <a:gd name="T10" fmla="*/ 0 w 63"/>
              <a:gd name="T11" fmla="*/ 0 h 59"/>
              <a:gd name="T12" fmla="*/ 2147483647 w 63"/>
              <a:gd name="T13" fmla="*/ 0 h 59"/>
              <a:gd name="T14" fmla="*/ 2147483647 w 63"/>
              <a:gd name="T15" fmla="*/ 2147483647 h 59"/>
              <a:gd name="T16" fmla="*/ 0 w 63"/>
              <a:gd name="T17" fmla="*/ 2147483647 h 59"/>
              <a:gd name="T18" fmla="*/ 0 w 63"/>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9"/>
              <a:gd name="T32" fmla="*/ 63 w 63"/>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9">
                <a:moveTo>
                  <a:pt x="0" y="0"/>
                </a:moveTo>
                <a:lnTo>
                  <a:pt x="63" y="0"/>
                </a:lnTo>
                <a:lnTo>
                  <a:pt x="63"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4" name="Freeform 77"/>
          <p:cNvSpPr>
            <a:spLocks noEditPoints="1"/>
          </p:cNvSpPr>
          <p:nvPr/>
        </p:nvSpPr>
        <p:spPr bwMode="auto">
          <a:xfrm>
            <a:off x="2206625" y="4848225"/>
            <a:ext cx="96838" cy="90488"/>
          </a:xfrm>
          <a:custGeom>
            <a:avLst/>
            <a:gdLst>
              <a:gd name="T0" fmla="*/ 0 w 61"/>
              <a:gd name="T1" fmla="*/ 0 h 57"/>
              <a:gd name="T2" fmla="*/ 2147483647 w 61"/>
              <a:gd name="T3" fmla="*/ 0 h 57"/>
              <a:gd name="T4" fmla="*/ 2147483647 w 61"/>
              <a:gd name="T5" fmla="*/ 2147483647 h 57"/>
              <a:gd name="T6" fmla="*/ 0 w 61"/>
              <a:gd name="T7" fmla="*/ 2147483647 h 57"/>
              <a:gd name="T8" fmla="*/ 0 w 61"/>
              <a:gd name="T9" fmla="*/ 0 h 57"/>
              <a:gd name="T10" fmla="*/ 0 w 61"/>
              <a:gd name="T11" fmla="*/ 0 h 57"/>
              <a:gd name="T12" fmla="*/ 2147483647 w 61"/>
              <a:gd name="T13" fmla="*/ 0 h 57"/>
              <a:gd name="T14" fmla="*/ 2147483647 w 61"/>
              <a:gd name="T15" fmla="*/ 2147483647 h 57"/>
              <a:gd name="T16" fmla="*/ 0 w 61"/>
              <a:gd name="T17" fmla="*/ 2147483647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5" name="Freeform 78"/>
          <p:cNvSpPr>
            <a:spLocks noEditPoints="1"/>
          </p:cNvSpPr>
          <p:nvPr/>
        </p:nvSpPr>
        <p:spPr bwMode="auto">
          <a:xfrm>
            <a:off x="2206625" y="4848225"/>
            <a:ext cx="92075" cy="84138"/>
          </a:xfrm>
          <a:custGeom>
            <a:avLst/>
            <a:gdLst>
              <a:gd name="T0" fmla="*/ 0 w 58"/>
              <a:gd name="T1" fmla="*/ 0 h 53"/>
              <a:gd name="T2" fmla="*/ 2147483647 w 58"/>
              <a:gd name="T3" fmla="*/ 0 h 53"/>
              <a:gd name="T4" fmla="*/ 2147483647 w 58"/>
              <a:gd name="T5" fmla="*/ 2147483647 h 53"/>
              <a:gd name="T6" fmla="*/ 0 w 58"/>
              <a:gd name="T7" fmla="*/ 2147483647 h 53"/>
              <a:gd name="T8" fmla="*/ 0 w 58"/>
              <a:gd name="T9" fmla="*/ 0 h 53"/>
              <a:gd name="T10" fmla="*/ 0 w 58"/>
              <a:gd name="T11" fmla="*/ 0 h 53"/>
              <a:gd name="T12" fmla="*/ 2147483647 w 58"/>
              <a:gd name="T13" fmla="*/ 0 h 53"/>
              <a:gd name="T14" fmla="*/ 2147483647 w 58"/>
              <a:gd name="T15" fmla="*/ 2147483647 h 53"/>
              <a:gd name="T16" fmla="*/ 0 w 58"/>
              <a:gd name="T17" fmla="*/ 2147483647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6" name="Freeform 79"/>
          <p:cNvSpPr>
            <a:spLocks noEditPoints="1"/>
          </p:cNvSpPr>
          <p:nvPr/>
        </p:nvSpPr>
        <p:spPr bwMode="auto">
          <a:xfrm>
            <a:off x="2206625" y="4848225"/>
            <a:ext cx="87313" cy="82550"/>
          </a:xfrm>
          <a:custGeom>
            <a:avLst/>
            <a:gdLst>
              <a:gd name="T0" fmla="*/ 0 w 55"/>
              <a:gd name="T1" fmla="*/ 0 h 52"/>
              <a:gd name="T2" fmla="*/ 2147483647 w 55"/>
              <a:gd name="T3" fmla="*/ 0 h 52"/>
              <a:gd name="T4" fmla="*/ 2147483647 w 55"/>
              <a:gd name="T5" fmla="*/ 2147483647 h 52"/>
              <a:gd name="T6" fmla="*/ 0 w 55"/>
              <a:gd name="T7" fmla="*/ 2147483647 h 52"/>
              <a:gd name="T8" fmla="*/ 0 w 55"/>
              <a:gd name="T9" fmla="*/ 0 h 52"/>
              <a:gd name="T10" fmla="*/ 0 w 55"/>
              <a:gd name="T11" fmla="*/ 0 h 52"/>
              <a:gd name="T12" fmla="*/ 2147483647 w 55"/>
              <a:gd name="T13" fmla="*/ 0 h 52"/>
              <a:gd name="T14" fmla="*/ 2147483647 w 55"/>
              <a:gd name="T15" fmla="*/ 2147483647 h 52"/>
              <a:gd name="T16" fmla="*/ 0 w 55"/>
              <a:gd name="T17" fmla="*/ 2147483647 h 52"/>
              <a:gd name="T18" fmla="*/ 0 w 55"/>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2"/>
              <a:gd name="T32" fmla="*/ 55 w 55"/>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2">
                <a:moveTo>
                  <a:pt x="0" y="0"/>
                </a:moveTo>
                <a:lnTo>
                  <a:pt x="55" y="0"/>
                </a:lnTo>
                <a:lnTo>
                  <a:pt x="55"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7" name="Freeform 80"/>
          <p:cNvSpPr>
            <a:spLocks noEditPoints="1"/>
          </p:cNvSpPr>
          <p:nvPr/>
        </p:nvSpPr>
        <p:spPr bwMode="auto">
          <a:xfrm>
            <a:off x="2206625" y="4848225"/>
            <a:ext cx="84138" cy="76200"/>
          </a:xfrm>
          <a:custGeom>
            <a:avLst/>
            <a:gdLst>
              <a:gd name="T0" fmla="*/ 0 w 53"/>
              <a:gd name="T1" fmla="*/ 0 h 48"/>
              <a:gd name="T2" fmla="*/ 2147483647 w 53"/>
              <a:gd name="T3" fmla="*/ 0 h 48"/>
              <a:gd name="T4" fmla="*/ 2147483647 w 53"/>
              <a:gd name="T5" fmla="*/ 2147483647 h 48"/>
              <a:gd name="T6" fmla="*/ 0 w 53"/>
              <a:gd name="T7" fmla="*/ 2147483647 h 48"/>
              <a:gd name="T8" fmla="*/ 0 w 53"/>
              <a:gd name="T9" fmla="*/ 0 h 48"/>
              <a:gd name="T10" fmla="*/ 0 w 53"/>
              <a:gd name="T11" fmla="*/ 0 h 48"/>
              <a:gd name="T12" fmla="*/ 2147483647 w 53"/>
              <a:gd name="T13" fmla="*/ 0 h 48"/>
              <a:gd name="T14" fmla="*/ 2147483647 w 53"/>
              <a:gd name="T15" fmla="*/ 2147483647 h 48"/>
              <a:gd name="T16" fmla="*/ 0 w 53"/>
              <a:gd name="T17" fmla="*/ 21474836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8" name="Freeform 81"/>
          <p:cNvSpPr>
            <a:spLocks noEditPoints="1"/>
          </p:cNvSpPr>
          <p:nvPr/>
        </p:nvSpPr>
        <p:spPr bwMode="auto">
          <a:xfrm>
            <a:off x="2206625" y="4848225"/>
            <a:ext cx="79375" cy="74613"/>
          </a:xfrm>
          <a:custGeom>
            <a:avLst/>
            <a:gdLst>
              <a:gd name="T0" fmla="*/ 0 w 50"/>
              <a:gd name="T1" fmla="*/ 0 h 47"/>
              <a:gd name="T2" fmla="*/ 2147483647 w 50"/>
              <a:gd name="T3" fmla="*/ 0 h 47"/>
              <a:gd name="T4" fmla="*/ 2147483647 w 50"/>
              <a:gd name="T5" fmla="*/ 2147483647 h 47"/>
              <a:gd name="T6" fmla="*/ 0 w 50"/>
              <a:gd name="T7" fmla="*/ 2147483647 h 47"/>
              <a:gd name="T8" fmla="*/ 0 w 50"/>
              <a:gd name="T9" fmla="*/ 0 h 47"/>
              <a:gd name="T10" fmla="*/ 0 w 50"/>
              <a:gd name="T11" fmla="*/ 0 h 47"/>
              <a:gd name="T12" fmla="*/ 2147483647 w 50"/>
              <a:gd name="T13" fmla="*/ 0 h 47"/>
              <a:gd name="T14" fmla="*/ 2147483647 w 50"/>
              <a:gd name="T15" fmla="*/ 2147483647 h 47"/>
              <a:gd name="T16" fmla="*/ 0 w 50"/>
              <a:gd name="T17" fmla="*/ 2147483647 h 47"/>
              <a:gd name="T18" fmla="*/ 0 w 50"/>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7"/>
              <a:gd name="T32" fmla="*/ 50 w 50"/>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7">
                <a:moveTo>
                  <a:pt x="0" y="0"/>
                </a:moveTo>
                <a:lnTo>
                  <a:pt x="50" y="0"/>
                </a:lnTo>
                <a:lnTo>
                  <a:pt x="50" y="47"/>
                </a:lnTo>
                <a:lnTo>
                  <a:pt x="0" y="47"/>
                </a:lnTo>
                <a:lnTo>
                  <a:pt x="0" y="0"/>
                </a:lnTo>
                <a:close/>
                <a:moveTo>
                  <a:pt x="0" y="0"/>
                </a:moveTo>
                <a:lnTo>
                  <a:pt x="47" y="0"/>
                </a:lnTo>
                <a:lnTo>
                  <a:pt x="47"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59" name="Freeform 82"/>
          <p:cNvSpPr>
            <a:spLocks noEditPoints="1"/>
          </p:cNvSpPr>
          <p:nvPr/>
        </p:nvSpPr>
        <p:spPr bwMode="auto">
          <a:xfrm>
            <a:off x="2206625" y="4848225"/>
            <a:ext cx="74613" cy="71438"/>
          </a:xfrm>
          <a:custGeom>
            <a:avLst/>
            <a:gdLst>
              <a:gd name="T0" fmla="*/ 0 w 47"/>
              <a:gd name="T1" fmla="*/ 0 h 45"/>
              <a:gd name="T2" fmla="*/ 2147483647 w 47"/>
              <a:gd name="T3" fmla="*/ 0 h 45"/>
              <a:gd name="T4" fmla="*/ 2147483647 w 47"/>
              <a:gd name="T5" fmla="*/ 2147483647 h 45"/>
              <a:gd name="T6" fmla="*/ 0 w 47"/>
              <a:gd name="T7" fmla="*/ 2147483647 h 45"/>
              <a:gd name="T8" fmla="*/ 0 w 47"/>
              <a:gd name="T9" fmla="*/ 0 h 45"/>
              <a:gd name="T10" fmla="*/ 0 w 47"/>
              <a:gd name="T11" fmla="*/ 0 h 45"/>
              <a:gd name="T12" fmla="*/ 2147483647 w 47"/>
              <a:gd name="T13" fmla="*/ 0 h 45"/>
              <a:gd name="T14" fmla="*/ 2147483647 w 47"/>
              <a:gd name="T15" fmla="*/ 2147483647 h 45"/>
              <a:gd name="T16" fmla="*/ 0 w 47"/>
              <a:gd name="T17" fmla="*/ 2147483647 h 45"/>
              <a:gd name="T18" fmla="*/ 0 w 4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0" name="Freeform 83"/>
          <p:cNvSpPr>
            <a:spLocks noEditPoints="1"/>
          </p:cNvSpPr>
          <p:nvPr/>
        </p:nvSpPr>
        <p:spPr bwMode="auto">
          <a:xfrm>
            <a:off x="2206625" y="4848225"/>
            <a:ext cx="71438" cy="65088"/>
          </a:xfrm>
          <a:custGeom>
            <a:avLst/>
            <a:gdLst>
              <a:gd name="T0" fmla="*/ 0 w 45"/>
              <a:gd name="T1" fmla="*/ 0 h 41"/>
              <a:gd name="T2" fmla="*/ 2147483647 w 45"/>
              <a:gd name="T3" fmla="*/ 0 h 41"/>
              <a:gd name="T4" fmla="*/ 2147483647 w 45"/>
              <a:gd name="T5" fmla="*/ 2147483647 h 41"/>
              <a:gd name="T6" fmla="*/ 0 w 45"/>
              <a:gd name="T7" fmla="*/ 2147483647 h 41"/>
              <a:gd name="T8" fmla="*/ 0 w 45"/>
              <a:gd name="T9" fmla="*/ 0 h 41"/>
              <a:gd name="T10" fmla="*/ 0 w 45"/>
              <a:gd name="T11" fmla="*/ 0 h 41"/>
              <a:gd name="T12" fmla="*/ 2147483647 w 45"/>
              <a:gd name="T13" fmla="*/ 0 h 41"/>
              <a:gd name="T14" fmla="*/ 2147483647 w 45"/>
              <a:gd name="T15" fmla="*/ 2147483647 h 41"/>
              <a:gd name="T16" fmla="*/ 0 w 45"/>
              <a:gd name="T17" fmla="*/ 2147483647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1" name="Freeform 84"/>
          <p:cNvSpPr>
            <a:spLocks noEditPoints="1"/>
          </p:cNvSpPr>
          <p:nvPr/>
        </p:nvSpPr>
        <p:spPr bwMode="auto">
          <a:xfrm>
            <a:off x="2206625" y="4848225"/>
            <a:ext cx="66675" cy="63500"/>
          </a:xfrm>
          <a:custGeom>
            <a:avLst/>
            <a:gdLst>
              <a:gd name="T0" fmla="*/ 0 w 42"/>
              <a:gd name="T1" fmla="*/ 0 h 40"/>
              <a:gd name="T2" fmla="*/ 2147483647 w 42"/>
              <a:gd name="T3" fmla="*/ 0 h 40"/>
              <a:gd name="T4" fmla="*/ 2147483647 w 42"/>
              <a:gd name="T5" fmla="*/ 2147483647 h 40"/>
              <a:gd name="T6" fmla="*/ 0 w 42"/>
              <a:gd name="T7" fmla="*/ 2147483647 h 40"/>
              <a:gd name="T8" fmla="*/ 0 w 42"/>
              <a:gd name="T9" fmla="*/ 0 h 40"/>
              <a:gd name="T10" fmla="*/ 0 w 42"/>
              <a:gd name="T11" fmla="*/ 0 h 40"/>
              <a:gd name="T12" fmla="*/ 2147483647 w 42"/>
              <a:gd name="T13" fmla="*/ 0 h 40"/>
              <a:gd name="T14" fmla="*/ 2147483647 w 42"/>
              <a:gd name="T15" fmla="*/ 2147483647 h 40"/>
              <a:gd name="T16" fmla="*/ 0 w 42"/>
              <a:gd name="T17" fmla="*/ 2147483647 h 40"/>
              <a:gd name="T18" fmla="*/ 0 w 42"/>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0" y="0"/>
                </a:moveTo>
                <a:lnTo>
                  <a:pt x="39" y="0"/>
                </a:lnTo>
                <a:lnTo>
                  <a:pt x="39"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2" name="Freeform 85"/>
          <p:cNvSpPr>
            <a:spLocks noEditPoints="1"/>
          </p:cNvSpPr>
          <p:nvPr/>
        </p:nvSpPr>
        <p:spPr bwMode="auto">
          <a:xfrm>
            <a:off x="2206625" y="4848225"/>
            <a:ext cx="61913" cy="57150"/>
          </a:xfrm>
          <a:custGeom>
            <a:avLst/>
            <a:gdLst>
              <a:gd name="T0" fmla="*/ 0 w 39"/>
              <a:gd name="T1" fmla="*/ 0 h 36"/>
              <a:gd name="T2" fmla="*/ 2147483647 w 39"/>
              <a:gd name="T3" fmla="*/ 0 h 36"/>
              <a:gd name="T4" fmla="*/ 2147483647 w 39"/>
              <a:gd name="T5" fmla="*/ 2147483647 h 36"/>
              <a:gd name="T6" fmla="*/ 0 w 39"/>
              <a:gd name="T7" fmla="*/ 2147483647 h 36"/>
              <a:gd name="T8" fmla="*/ 0 w 39"/>
              <a:gd name="T9" fmla="*/ 0 h 36"/>
              <a:gd name="T10" fmla="*/ 0 w 39"/>
              <a:gd name="T11" fmla="*/ 0 h 36"/>
              <a:gd name="T12" fmla="*/ 2147483647 w 39"/>
              <a:gd name="T13" fmla="*/ 0 h 36"/>
              <a:gd name="T14" fmla="*/ 2147483647 w 39"/>
              <a:gd name="T15" fmla="*/ 2147483647 h 36"/>
              <a:gd name="T16" fmla="*/ 0 w 39"/>
              <a:gd name="T17" fmla="*/ 2147483647 h 36"/>
              <a:gd name="T18" fmla="*/ 0 w 39"/>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6"/>
              <a:gd name="T32" fmla="*/ 39 w 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6">
                <a:moveTo>
                  <a:pt x="0" y="0"/>
                </a:moveTo>
                <a:lnTo>
                  <a:pt x="39" y="0"/>
                </a:lnTo>
                <a:lnTo>
                  <a:pt x="39" y="36"/>
                </a:lnTo>
                <a:lnTo>
                  <a:pt x="0" y="36"/>
                </a:lnTo>
                <a:lnTo>
                  <a:pt x="0" y="0"/>
                </a:lnTo>
                <a:close/>
                <a:moveTo>
                  <a:pt x="0" y="0"/>
                </a:moveTo>
                <a:lnTo>
                  <a:pt x="37" y="0"/>
                </a:lnTo>
                <a:lnTo>
                  <a:pt x="37"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3" name="Freeform 86"/>
          <p:cNvSpPr>
            <a:spLocks noEditPoints="1"/>
          </p:cNvSpPr>
          <p:nvPr/>
        </p:nvSpPr>
        <p:spPr bwMode="auto">
          <a:xfrm>
            <a:off x="2206625" y="4848225"/>
            <a:ext cx="58738" cy="55563"/>
          </a:xfrm>
          <a:custGeom>
            <a:avLst/>
            <a:gdLst>
              <a:gd name="T0" fmla="*/ 0 w 37"/>
              <a:gd name="T1" fmla="*/ 0 h 35"/>
              <a:gd name="T2" fmla="*/ 2147483647 w 37"/>
              <a:gd name="T3" fmla="*/ 0 h 35"/>
              <a:gd name="T4" fmla="*/ 2147483647 w 37"/>
              <a:gd name="T5" fmla="*/ 2147483647 h 35"/>
              <a:gd name="T6" fmla="*/ 0 w 37"/>
              <a:gd name="T7" fmla="*/ 2147483647 h 35"/>
              <a:gd name="T8" fmla="*/ 0 w 37"/>
              <a:gd name="T9" fmla="*/ 0 h 35"/>
              <a:gd name="T10" fmla="*/ 0 w 37"/>
              <a:gd name="T11" fmla="*/ 0 h 35"/>
              <a:gd name="T12" fmla="*/ 2147483647 w 37"/>
              <a:gd name="T13" fmla="*/ 0 h 35"/>
              <a:gd name="T14" fmla="*/ 2147483647 w 37"/>
              <a:gd name="T15" fmla="*/ 2147483647 h 35"/>
              <a:gd name="T16" fmla="*/ 0 w 37"/>
              <a:gd name="T17" fmla="*/ 2147483647 h 35"/>
              <a:gd name="T18" fmla="*/ 0 w 37"/>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0" y="0"/>
                </a:moveTo>
                <a:lnTo>
                  <a:pt x="34" y="0"/>
                </a:lnTo>
                <a:lnTo>
                  <a:pt x="34"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4" name="Freeform 87"/>
          <p:cNvSpPr>
            <a:spLocks noEditPoints="1"/>
          </p:cNvSpPr>
          <p:nvPr/>
        </p:nvSpPr>
        <p:spPr bwMode="auto">
          <a:xfrm>
            <a:off x="2206625" y="4848225"/>
            <a:ext cx="53975" cy="52388"/>
          </a:xfrm>
          <a:custGeom>
            <a:avLst/>
            <a:gdLst>
              <a:gd name="T0" fmla="*/ 0 w 34"/>
              <a:gd name="T1" fmla="*/ 0 h 33"/>
              <a:gd name="T2" fmla="*/ 2147483647 w 34"/>
              <a:gd name="T3" fmla="*/ 0 h 33"/>
              <a:gd name="T4" fmla="*/ 2147483647 w 34"/>
              <a:gd name="T5" fmla="*/ 2147483647 h 33"/>
              <a:gd name="T6" fmla="*/ 0 w 34"/>
              <a:gd name="T7" fmla="*/ 2147483647 h 33"/>
              <a:gd name="T8" fmla="*/ 0 w 34"/>
              <a:gd name="T9" fmla="*/ 0 h 33"/>
              <a:gd name="T10" fmla="*/ 0 w 34"/>
              <a:gd name="T11" fmla="*/ 0 h 33"/>
              <a:gd name="T12" fmla="*/ 2147483647 w 34"/>
              <a:gd name="T13" fmla="*/ 0 h 33"/>
              <a:gd name="T14" fmla="*/ 2147483647 w 34"/>
              <a:gd name="T15" fmla="*/ 2147483647 h 33"/>
              <a:gd name="T16" fmla="*/ 0 w 34"/>
              <a:gd name="T17" fmla="*/ 2147483647 h 33"/>
              <a:gd name="T18" fmla="*/ 0 w 34"/>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0" y="0"/>
                </a:moveTo>
                <a:lnTo>
                  <a:pt x="31" y="0"/>
                </a:lnTo>
                <a:lnTo>
                  <a:pt x="31"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5" name="Freeform 88"/>
          <p:cNvSpPr>
            <a:spLocks noEditPoints="1"/>
          </p:cNvSpPr>
          <p:nvPr/>
        </p:nvSpPr>
        <p:spPr bwMode="auto">
          <a:xfrm>
            <a:off x="2206625" y="4848225"/>
            <a:ext cx="49213" cy="46038"/>
          </a:xfrm>
          <a:custGeom>
            <a:avLst/>
            <a:gdLst>
              <a:gd name="T0" fmla="*/ 0 w 31"/>
              <a:gd name="T1" fmla="*/ 0 h 29"/>
              <a:gd name="T2" fmla="*/ 2147483647 w 31"/>
              <a:gd name="T3" fmla="*/ 0 h 29"/>
              <a:gd name="T4" fmla="*/ 2147483647 w 31"/>
              <a:gd name="T5" fmla="*/ 2147483647 h 29"/>
              <a:gd name="T6" fmla="*/ 0 w 31"/>
              <a:gd name="T7" fmla="*/ 2147483647 h 29"/>
              <a:gd name="T8" fmla="*/ 0 w 31"/>
              <a:gd name="T9" fmla="*/ 0 h 29"/>
              <a:gd name="T10" fmla="*/ 0 w 31"/>
              <a:gd name="T11" fmla="*/ 0 h 29"/>
              <a:gd name="T12" fmla="*/ 2147483647 w 31"/>
              <a:gd name="T13" fmla="*/ 0 h 29"/>
              <a:gd name="T14" fmla="*/ 2147483647 w 31"/>
              <a:gd name="T15" fmla="*/ 2147483647 h 29"/>
              <a:gd name="T16" fmla="*/ 0 w 31"/>
              <a:gd name="T17" fmla="*/ 2147483647 h 29"/>
              <a:gd name="T18" fmla="*/ 0 w 3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9"/>
              <a:gd name="T32" fmla="*/ 31 w 31"/>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9">
                <a:moveTo>
                  <a:pt x="0" y="0"/>
                </a:moveTo>
                <a:lnTo>
                  <a:pt x="31" y="0"/>
                </a:lnTo>
                <a:lnTo>
                  <a:pt x="31"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6" name="Freeform 89"/>
          <p:cNvSpPr>
            <a:spLocks noEditPoints="1"/>
          </p:cNvSpPr>
          <p:nvPr/>
        </p:nvSpPr>
        <p:spPr bwMode="auto">
          <a:xfrm>
            <a:off x="2206625" y="4848225"/>
            <a:ext cx="46038" cy="44450"/>
          </a:xfrm>
          <a:custGeom>
            <a:avLst/>
            <a:gdLst>
              <a:gd name="T0" fmla="*/ 0 w 29"/>
              <a:gd name="T1" fmla="*/ 0 h 28"/>
              <a:gd name="T2" fmla="*/ 2147483647 w 29"/>
              <a:gd name="T3" fmla="*/ 0 h 28"/>
              <a:gd name="T4" fmla="*/ 2147483647 w 29"/>
              <a:gd name="T5" fmla="*/ 2147483647 h 28"/>
              <a:gd name="T6" fmla="*/ 0 w 29"/>
              <a:gd name="T7" fmla="*/ 2147483647 h 28"/>
              <a:gd name="T8" fmla="*/ 0 w 29"/>
              <a:gd name="T9" fmla="*/ 0 h 28"/>
              <a:gd name="T10" fmla="*/ 0 w 29"/>
              <a:gd name="T11" fmla="*/ 0 h 28"/>
              <a:gd name="T12" fmla="*/ 2147483647 w 29"/>
              <a:gd name="T13" fmla="*/ 0 h 28"/>
              <a:gd name="T14" fmla="*/ 2147483647 w 29"/>
              <a:gd name="T15" fmla="*/ 2147483647 h 28"/>
              <a:gd name="T16" fmla="*/ 0 w 29"/>
              <a:gd name="T17" fmla="*/ 2147483647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7" name="Freeform 90"/>
          <p:cNvSpPr>
            <a:spLocks noEditPoints="1"/>
          </p:cNvSpPr>
          <p:nvPr/>
        </p:nvSpPr>
        <p:spPr bwMode="auto">
          <a:xfrm>
            <a:off x="2206625" y="4848225"/>
            <a:ext cx="41275" cy="38100"/>
          </a:xfrm>
          <a:custGeom>
            <a:avLst/>
            <a:gdLst>
              <a:gd name="T0" fmla="*/ 0 w 26"/>
              <a:gd name="T1" fmla="*/ 0 h 24"/>
              <a:gd name="T2" fmla="*/ 2147483647 w 26"/>
              <a:gd name="T3" fmla="*/ 0 h 24"/>
              <a:gd name="T4" fmla="*/ 2147483647 w 26"/>
              <a:gd name="T5" fmla="*/ 2147483647 h 24"/>
              <a:gd name="T6" fmla="*/ 0 w 26"/>
              <a:gd name="T7" fmla="*/ 2147483647 h 24"/>
              <a:gd name="T8" fmla="*/ 0 w 26"/>
              <a:gd name="T9" fmla="*/ 0 h 24"/>
              <a:gd name="T10" fmla="*/ 0 w 26"/>
              <a:gd name="T11" fmla="*/ 0 h 24"/>
              <a:gd name="T12" fmla="*/ 2147483647 w 26"/>
              <a:gd name="T13" fmla="*/ 0 h 24"/>
              <a:gd name="T14" fmla="*/ 2147483647 w 26"/>
              <a:gd name="T15" fmla="*/ 2147483647 h 24"/>
              <a:gd name="T16" fmla="*/ 0 w 26"/>
              <a:gd name="T17" fmla="*/ 2147483647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3" y="0"/>
                </a:lnTo>
                <a:lnTo>
                  <a:pt x="23"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8" name="Freeform 91"/>
          <p:cNvSpPr>
            <a:spLocks noEditPoints="1"/>
          </p:cNvSpPr>
          <p:nvPr/>
        </p:nvSpPr>
        <p:spPr bwMode="auto">
          <a:xfrm>
            <a:off x="2206625" y="4848225"/>
            <a:ext cx="36513" cy="36513"/>
          </a:xfrm>
          <a:custGeom>
            <a:avLst/>
            <a:gdLst>
              <a:gd name="T0" fmla="*/ 0 w 23"/>
              <a:gd name="T1" fmla="*/ 0 h 23"/>
              <a:gd name="T2" fmla="*/ 2147483647 w 23"/>
              <a:gd name="T3" fmla="*/ 0 h 23"/>
              <a:gd name="T4" fmla="*/ 2147483647 w 23"/>
              <a:gd name="T5" fmla="*/ 2147483647 h 23"/>
              <a:gd name="T6" fmla="*/ 0 w 23"/>
              <a:gd name="T7" fmla="*/ 2147483647 h 23"/>
              <a:gd name="T8" fmla="*/ 0 w 23"/>
              <a:gd name="T9" fmla="*/ 0 h 23"/>
              <a:gd name="T10" fmla="*/ 0 w 23"/>
              <a:gd name="T11" fmla="*/ 0 h 23"/>
              <a:gd name="T12" fmla="*/ 2147483647 w 23"/>
              <a:gd name="T13" fmla="*/ 0 h 23"/>
              <a:gd name="T14" fmla="*/ 2147483647 w 23"/>
              <a:gd name="T15" fmla="*/ 2147483647 h 23"/>
              <a:gd name="T16" fmla="*/ 0 w 23"/>
              <a:gd name="T17" fmla="*/ 2147483647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69" name="Freeform 92"/>
          <p:cNvSpPr>
            <a:spLocks noEditPoints="1"/>
          </p:cNvSpPr>
          <p:nvPr/>
        </p:nvSpPr>
        <p:spPr bwMode="auto">
          <a:xfrm>
            <a:off x="2206625" y="4848225"/>
            <a:ext cx="33338" cy="33338"/>
          </a:xfrm>
          <a:custGeom>
            <a:avLst/>
            <a:gdLst>
              <a:gd name="T0" fmla="*/ 0 w 21"/>
              <a:gd name="T1" fmla="*/ 0 h 21"/>
              <a:gd name="T2" fmla="*/ 2147483647 w 21"/>
              <a:gd name="T3" fmla="*/ 0 h 21"/>
              <a:gd name="T4" fmla="*/ 2147483647 w 21"/>
              <a:gd name="T5" fmla="*/ 2147483647 h 21"/>
              <a:gd name="T6" fmla="*/ 0 w 21"/>
              <a:gd name="T7" fmla="*/ 2147483647 h 21"/>
              <a:gd name="T8" fmla="*/ 0 w 21"/>
              <a:gd name="T9" fmla="*/ 0 h 21"/>
              <a:gd name="T10" fmla="*/ 0 w 21"/>
              <a:gd name="T11" fmla="*/ 0 h 21"/>
              <a:gd name="T12" fmla="*/ 2147483647 w 21"/>
              <a:gd name="T13" fmla="*/ 0 h 21"/>
              <a:gd name="T14" fmla="*/ 2147483647 w 21"/>
              <a:gd name="T15" fmla="*/ 2147483647 h 21"/>
              <a:gd name="T16" fmla="*/ 0 w 21"/>
              <a:gd name="T17" fmla="*/ 214748364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0" name="Freeform 93"/>
          <p:cNvSpPr>
            <a:spLocks noEditPoints="1"/>
          </p:cNvSpPr>
          <p:nvPr/>
        </p:nvSpPr>
        <p:spPr bwMode="auto">
          <a:xfrm>
            <a:off x="2206625" y="4848225"/>
            <a:ext cx="28575" cy="26988"/>
          </a:xfrm>
          <a:custGeom>
            <a:avLst/>
            <a:gdLst>
              <a:gd name="T0" fmla="*/ 0 w 18"/>
              <a:gd name="T1" fmla="*/ 0 h 17"/>
              <a:gd name="T2" fmla="*/ 2147483647 w 18"/>
              <a:gd name="T3" fmla="*/ 0 h 17"/>
              <a:gd name="T4" fmla="*/ 2147483647 w 18"/>
              <a:gd name="T5" fmla="*/ 2147483647 h 17"/>
              <a:gd name="T6" fmla="*/ 0 w 18"/>
              <a:gd name="T7" fmla="*/ 2147483647 h 17"/>
              <a:gd name="T8" fmla="*/ 0 w 18"/>
              <a:gd name="T9" fmla="*/ 0 h 17"/>
              <a:gd name="T10" fmla="*/ 0 w 18"/>
              <a:gd name="T11" fmla="*/ 0 h 17"/>
              <a:gd name="T12" fmla="*/ 2147483647 w 18"/>
              <a:gd name="T13" fmla="*/ 0 h 17"/>
              <a:gd name="T14" fmla="*/ 2147483647 w 18"/>
              <a:gd name="T15" fmla="*/ 2147483647 h 17"/>
              <a:gd name="T16" fmla="*/ 0 w 18"/>
              <a:gd name="T17" fmla="*/ 2147483647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1" name="Freeform 94"/>
          <p:cNvSpPr>
            <a:spLocks noEditPoints="1"/>
          </p:cNvSpPr>
          <p:nvPr/>
        </p:nvSpPr>
        <p:spPr bwMode="auto">
          <a:xfrm>
            <a:off x="2206625" y="4848225"/>
            <a:ext cx="25400" cy="25400"/>
          </a:xfrm>
          <a:custGeom>
            <a:avLst/>
            <a:gdLst>
              <a:gd name="T0" fmla="*/ 0 w 16"/>
              <a:gd name="T1" fmla="*/ 0 h 16"/>
              <a:gd name="T2" fmla="*/ 2147483647 w 16"/>
              <a:gd name="T3" fmla="*/ 0 h 16"/>
              <a:gd name="T4" fmla="*/ 2147483647 w 16"/>
              <a:gd name="T5" fmla="*/ 2147483647 h 16"/>
              <a:gd name="T6" fmla="*/ 0 w 16"/>
              <a:gd name="T7" fmla="*/ 2147483647 h 16"/>
              <a:gd name="T8" fmla="*/ 0 w 16"/>
              <a:gd name="T9" fmla="*/ 0 h 16"/>
              <a:gd name="T10" fmla="*/ 0 w 16"/>
              <a:gd name="T11" fmla="*/ 0 h 16"/>
              <a:gd name="T12" fmla="*/ 2147483647 w 16"/>
              <a:gd name="T13" fmla="*/ 0 h 16"/>
              <a:gd name="T14" fmla="*/ 2147483647 w 16"/>
              <a:gd name="T15" fmla="*/ 2147483647 h 16"/>
              <a:gd name="T16" fmla="*/ 0 w 16"/>
              <a:gd name="T17" fmla="*/ 2147483647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2" name="Freeform 95"/>
          <p:cNvSpPr>
            <a:spLocks noEditPoints="1"/>
          </p:cNvSpPr>
          <p:nvPr/>
        </p:nvSpPr>
        <p:spPr bwMode="auto">
          <a:xfrm>
            <a:off x="2206625" y="4848225"/>
            <a:ext cx="20638" cy="19050"/>
          </a:xfrm>
          <a:custGeom>
            <a:avLst/>
            <a:gdLst>
              <a:gd name="T0" fmla="*/ 0 w 13"/>
              <a:gd name="T1" fmla="*/ 0 h 12"/>
              <a:gd name="T2" fmla="*/ 2147483647 w 13"/>
              <a:gd name="T3" fmla="*/ 0 h 12"/>
              <a:gd name="T4" fmla="*/ 2147483647 w 13"/>
              <a:gd name="T5" fmla="*/ 2147483647 h 12"/>
              <a:gd name="T6" fmla="*/ 0 w 13"/>
              <a:gd name="T7" fmla="*/ 2147483647 h 12"/>
              <a:gd name="T8" fmla="*/ 0 w 13"/>
              <a:gd name="T9" fmla="*/ 0 h 12"/>
              <a:gd name="T10" fmla="*/ 0 w 13"/>
              <a:gd name="T11" fmla="*/ 0 h 12"/>
              <a:gd name="T12" fmla="*/ 2147483647 w 13"/>
              <a:gd name="T13" fmla="*/ 0 h 12"/>
              <a:gd name="T14" fmla="*/ 2147483647 w 13"/>
              <a:gd name="T15" fmla="*/ 2147483647 h 12"/>
              <a:gd name="T16" fmla="*/ 0 w 13"/>
              <a:gd name="T17" fmla="*/ 2147483647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3" name="Freeform 96"/>
          <p:cNvSpPr>
            <a:spLocks noEditPoints="1"/>
          </p:cNvSpPr>
          <p:nvPr/>
        </p:nvSpPr>
        <p:spPr bwMode="auto">
          <a:xfrm>
            <a:off x="2206625" y="4848225"/>
            <a:ext cx="15875" cy="15875"/>
          </a:xfrm>
          <a:custGeom>
            <a:avLst/>
            <a:gdLst>
              <a:gd name="T0" fmla="*/ 0 w 10"/>
              <a:gd name="T1" fmla="*/ 0 h 10"/>
              <a:gd name="T2" fmla="*/ 2147483647 w 10"/>
              <a:gd name="T3" fmla="*/ 0 h 10"/>
              <a:gd name="T4" fmla="*/ 2147483647 w 10"/>
              <a:gd name="T5" fmla="*/ 2147483647 h 10"/>
              <a:gd name="T6" fmla="*/ 0 w 10"/>
              <a:gd name="T7" fmla="*/ 2147483647 h 10"/>
              <a:gd name="T8" fmla="*/ 0 w 10"/>
              <a:gd name="T9" fmla="*/ 0 h 10"/>
              <a:gd name="T10" fmla="*/ 0 w 10"/>
              <a:gd name="T11" fmla="*/ 0 h 10"/>
              <a:gd name="T12" fmla="*/ 2147483647 w 10"/>
              <a:gd name="T13" fmla="*/ 0 h 10"/>
              <a:gd name="T14" fmla="*/ 2147483647 w 10"/>
              <a:gd name="T15" fmla="*/ 2147483647 h 10"/>
              <a:gd name="T16" fmla="*/ 0 w 10"/>
              <a:gd name="T17" fmla="*/ 214748364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4" name="Freeform 97"/>
          <p:cNvSpPr>
            <a:spLocks noEditPoints="1"/>
          </p:cNvSpPr>
          <p:nvPr/>
        </p:nvSpPr>
        <p:spPr bwMode="auto">
          <a:xfrm>
            <a:off x="2206625" y="4848225"/>
            <a:ext cx="12700" cy="14288"/>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0 w 8"/>
              <a:gd name="T11" fmla="*/ 0 h 9"/>
              <a:gd name="T12" fmla="*/ 2147483647 w 8"/>
              <a:gd name="T13" fmla="*/ 0 h 9"/>
              <a:gd name="T14" fmla="*/ 2147483647 w 8"/>
              <a:gd name="T15" fmla="*/ 2147483647 h 9"/>
              <a:gd name="T16" fmla="*/ 0 w 8"/>
              <a:gd name="T17" fmla="*/ 2147483647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5" name="Freeform 98"/>
          <p:cNvSpPr>
            <a:spLocks noEditPoints="1"/>
          </p:cNvSpPr>
          <p:nvPr/>
        </p:nvSpPr>
        <p:spPr bwMode="auto">
          <a:xfrm>
            <a:off x="2206625" y="4848225"/>
            <a:ext cx="7938" cy="7938"/>
          </a:xfrm>
          <a:custGeom>
            <a:avLst/>
            <a:gdLst>
              <a:gd name="T0" fmla="*/ 0 w 5"/>
              <a:gd name="T1" fmla="*/ 0 h 5"/>
              <a:gd name="T2" fmla="*/ 2147483647 w 5"/>
              <a:gd name="T3" fmla="*/ 0 h 5"/>
              <a:gd name="T4" fmla="*/ 2147483647 w 5"/>
              <a:gd name="T5" fmla="*/ 2147483647 h 5"/>
              <a:gd name="T6" fmla="*/ 0 w 5"/>
              <a:gd name="T7" fmla="*/ 2147483647 h 5"/>
              <a:gd name="T8" fmla="*/ 0 w 5"/>
              <a:gd name="T9" fmla="*/ 0 h 5"/>
              <a:gd name="T10" fmla="*/ 0 w 5"/>
              <a:gd name="T11" fmla="*/ 0 h 5"/>
              <a:gd name="T12" fmla="*/ 2147483647 w 5"/>
              <a:gd name="T13" fmla="*/ 0 h 5"/>
              <a:gd name="T14" fmla="*/ 2147483647 w 5"/>
              <a:gd name="T15" fmla="*/ 2147483647 h 5"/>
              <a:gd name="T16" fmla="*/ 0 w 5"/>
              <a:gd name="T17" fmla="*/ 2147483647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6" name="Freeform 99"/>
          <p:cNvSpPr>
            <a:spLocks noEditPoints="1"/>
          </p:cNvSpPr>
          <p:nvPr/>
        </p:nvSpPr>
        <p:spPr bwMode="auto">
          <a:xfrm>
            <a:off x="2206625" y="4848225"/>
            <a:ext cx="3175" cy="6350"/>
          </a:xfrm>
          <a:custGeom>
            <a:avLst/>
            <a:gdLst>
              <a:gd name="T0" fmla="*/ 0 w 2"/>
              <a:gd name="T1" fmla="*/ 0 h 4"/>
              <a:gd name="T2" fmla="*/ 2147483647 w 2"/>
              <a:gd name="T3" fmla="*/ 0 h 4"/>
              <a:gd name="T4" fmla="*/ 2147483647 w 2"/>
              <a:gd name="T5" fmla="*/ 2147483647 h 4"/>
              <a:gd name="T6" fmla="*/ 0 w 2"/>
              <a:gd name="T7" fmla="*/ 2147483647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7" name="Rectangle 100"/>
          <p:cNvSpPr>
            <a:spLocks noChangeArrowheads="1"/>
          </p:cNvSpPr>
          <p:nvPr/>
        </p:nvSpPr>
        <p:spPr bwMode="auto">
          <a:xfrm>
            <a:off x="2206625" y="4848225"/>
            <a:ext cx="1047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5878" name="Freeform 101"/>
          <p:cNvSpPr>
            <a:spLocks noEditPoints="1"/>
          </p:cNvSpPr>
          <p:nvPr/>
        </p:nvSpPr>
        <p:spPr bwMode="auto">
          <a:xfrm>
            <a:off x="2206625" y="4848225"/>
            <a:ext cx="104775" cy="95250"/>
          </a:xfrm>
          <a:custGeom>
            <a:avLst/>
            <a:gdLst>
              <a:gd name="T0" fmla="*/ 0 w 66"/>
              <a:gd name="T1" fmla="*/ 0 h 60"/>
              <a:gd name="T2" fmla="*/ 2147483647 w 66"/>
              <a:gd name="T3" fmla="*/ 0 h 60"/>
              <a:gd name="T4" fmla="*/ 2147483647 w 66"/>
              <a:gd name="T5" fmla="*/ 2147483647 h 60"/>
              <a:gd name="T6" fmla="*/ 0 w 66"/>
              <a:gd name="T7" fmla="*/ 2147483647 h 60"/>
              <a:gd name="T8" fmla="*/ 0 w 66"/>
              <a:gd name="T9" fmla="*/ 0 h 60"/>
              <a:gd name="T10" fmla="*/ 0 w 66"/>
              <a:gd name="T11" fmla="*/ 0 h 60"/>
              <a:gd name="T12" fmla="*/ 2147483647 w 66"/>
              <a:gd name="T13" fmla="*/ 0 h 60"/>
              <a:gd name="T14" fmla="*/ 2147483647 w 66"/>
              <a:gd name="T15" fmla="*/ 2147483647 h 60"/>
              <a:gd name="T16" fmla="*/ 0 w 66"/>
              <a:gd name="T17" fmla="*/ 214748364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79" name="Freeform 102"/>
          <p:cNvSpPr>
            <a:spLocks noEditPoints="1"/>
          </p:cNvSpPr>
          <p:nvPr/>
        </p:nvSpPr>
        <p:spPr bwMode="auto">
          <a:xfrm>
            <a:off x="2206625" y="4848225"/>
            <a:ext cx="100013" cy="93663"/>
          </a:xfrm>
          <a:custGeom>
            <a:avLst/>
            <a:gdLst>
              <a:gd name="T0" fmla="*/ 0 w 63"/>
              <a:gd name="T1" fmla="*/ 0 h 59"/>
              <a:gd name="T2" fmla="*/ 2147483647 w 63"/>
              <a:gd name="T3" fmla="*/ 0 h 59"/>
              <a:gd name="T4" fmla="*/ 2147483647 w 63"/>
              <a:gd name="T5" fmla="*/ 2147483647 h 59"/>
              <a:gd name="T6" fmla="*/ 0 w 63"/>
              <a:gd name="T7" fmla="*/ 2147483647 h 59"/>
              <a:gd name="T8" fmla="*/ 0 w 63"/>
              <a:gd name="T9" fmla="*/ 0 h 59"/>
              <a:gd name="T10" fmla="*/ 0 w 63"/>
              <a:gd name="T11" fmla="*/ 0 h 59"/>
              <a:gd name="T12" fmla="*/ 2147483647 w 63"/>
              <a:gd name="T13" fmla="*/ 0 h 59"/>
              <a:gd name="T14" fmla="*/ 2147483647 w 63"/>
              <a:gd name="T15" fmla="*/ 2147483647 h 59"/>
              <a:gd name="T16" fmla="*/ 0 w 63"/>
              <a:gd name="T17" fmla="*/ 2147483647 h 59"/>
              <a:gd name="T18" fmla="*/ 0 w 63"/>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9"/>
              <a:gd name="T32" fmla="*/ 63 w 63"/>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9">
                <a:moveTo>
                  <a:pt x="0" y="0"/>
                </a:moveTo>
                <a:lnTo>
                  <a:pt x="63" y="0"/>
                </a:lnTo>
                <a:lnTo>
                  <a:pt x="63"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0" name="Freeform 103"/>
          <p:cNvSpPr>
            <a:spLocks noEditPoints="1"/>
          </p:cNvSpPr>
          <p:nvPr/>
        </p:nvSpPr>
        <p:spPr bwMode="auto">
          <a:xfrm>
            <a:off x="2206625" y="4848225"/>
            <a:ext cx="96838" cy="90488"/>
          </a:xfrm>
          <a:custGeom>
            <a:avLst/>
            <a:gdLst>
              <a:gd name="T0" fmla="*/ 0 w 61"/>
              <a:gd name="T1" fmla="*/ 0 h 57"/>
              <a:gd name="T2" fmla="*/ 2147483647 w 61"/>
              <a:gd name="T3" fmla="*/ 0 h 57"/>
              <a:gd name="T4" fmla="*/ 2147483647 w 61"/>
              <a:gd name="T5" fmla="*/ 2147483647 h 57"/>
              <a:gd name="T6" fmla="*/ 0 w 61"/>
              <a:gd name="T7" fmla="*/ 2147483647 h 57"/>
              <a:gd name="T8" fmla="*/ 0 w 61"/>
              <a:gd name="T9" fmla="*/ 0 h 57"/>
              <a:gd name="T10" fmla="*/ 0 w 61"/>
              <a:gd name="T11" fmla="*/ 0 h 57"/>
              <a:gd name="T12" fmla="*/ 2147483647 w 61"/>
              <a:gd name="T13" fmla="*/ 0 h 57"/>
              <a:gd name="T14" fmla="*/ 2147483647 w 61"/>
              <a:gd name="T15" fmla="*/ 2147483647 h 57"/>
              <a:gd name="T16" fmla="*/ 0 w 61"/>
              <a:gd name="T17" fmla="*/ 2147483647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1" name="Freeform 104"/>
          <p:cNvSpPr>
            <a:spLocks noEditPoints="1"/>
          </p:cNvSpPr>
          <p:nvPr/>
        </p:nvSpPr>
        <p:spPr bwMode="auto">
          <a:xfrm>
            <a:off x="2206625" y="4848225"/>
            <a:ext cx="92075" cy="84138"/>
          </a:xfrm>
          <a:custGeom>
            <a:avLst/>
            <a:gdLst>
              <a:gd name="T0" fmla="*/ 0 w 58"/>
              <a:gd name="T1" fmla="*/ 0 h 53"/>
              <a:gd name="T2" fmla="*/ 2147483647 w 58"/>
              <a:gd name="T3" fmla="*/ 0 h 53"/>
              <a:gd name="T4" fmla="*/ 2147483647 w 58"/>
              <a:gd name="T5" fmla="*/ 2147483647 h 53"/>
              <a:gd name="T6" fmla="*/ 0 w 58"/>
              <a:gd name="T7" fmla="*/ 2147483647 h 53"/>
              <a:gd name="T8" fmla="*/ 0 w 58"/>
              <a:gd name="T9" fmla="*/ 0 h 53"/>
              <a:gd name="T10" fmla="*/ 0 w 58"/>
              <a:gd name="T11" fmla="*/ 0 h 53"/>
              <a:gd name="T12" fmla="*/ 2147483647 w 58"/>
              <a:gd name="T13" fmla="*/ 0 h 53"/>
              <a:gd name="T14" fmla="*/ 2147483647 w 58"/>
              <a:gd name="T15" fmla="*/ 2147483647 h 53"/>
              <a:gd name="T16" fmla="*/ 0 w 58"/>
              <a:gd name="T17" fmla="*/ 2147483647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2" name="Freeform 105"/>
          <p:cNvSpPr>
            <a:spLocks noEditPoints="1"/>
          </p:cNvSpPr>
          <p:nvPr/>
        </p:nvSpPr>
        <p:spPr bwMode="auto">
          <a:xfrm>
            <a:off x="2206625" y="4848225"/>
            <a:ext cx="87313" cy="82550"/>
          </a:xfrm>
          <a:custGeom>
            <a:avLst/>
            <a:gdLst>
              <a:gd name="T0" fmla="*/ 0 w 55"/>
              <a:gd name="T1" fmla="*/ 0 h 52"/>
              <a:gd name="T2" fmla="*/ 2147483647 w 55"/>
              <a:gd name="T3" fmla="*/ 0 h 52"/>
              <a:gd name="T4" fmla="*/ 2147483647 w 55"/>
              <a:gd name="T5" fmla="*/ 2147483647 h 52"/>
              <a:gd name="T6" fmla="*/ 0 w 55"/>
              <a:gd name="T7" fmla="*/ 2147483647 h 52"/>
              <a:gd name="T8" fmla="*/ 0 w 55"/>
              <a:gd name="T9" fmla="*/ 0 h 52"/>
              <a:gd name="T10" fmla="*/ 0 w 55"/>
              <a:gd name="T11" fmla="*/ 0 h 52"/>
              <a:gd name="T12" fmla="*/ 2147483647 w 55"/>
              <a:gd name="T13" fmla="*/ 0 h 52"/>
              <a:gd name="T14" fmla="*/ 2147483647 w 55"/>
              <a:gd name="T15" fmla="*/ 2147483647 h 52"/>
              <a:gd name="T16" fmla="*/ 0 w 55"/>
              <a:gd name="T17" fmla="*/ 2147483647 h 52"/>
              <a:gd name="T18" fmla="*/ 0 w 55"/>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2"/>
              <a:gd name="T32" fmla="*/ 55 w 55"/>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2">
                <a:moveTo>
                  <a:pt x="0" y="0"/>
                </a:moveTo>
                <a:lnTo>
                  <a:pt x="55" y="0"/>
                </a:lnTo>
                <a:lnTo>
                  <a:pt x="55"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3" name="Freeform 106"/>
          <p:cNvSpPr>
            <a:spLocks noEditPoints="1"/>
          </p:cNvSpPr>
          <p:nvPr/>
        </p:nvSpPr>
        <p:spPr bwMode="auto">
          <a:xfrm>
            <a:off x="2206625" y="4848225"/>
            <a:ext cx="84138" cy="76200"/>
          </a:xfrm>
          <a:custGeom>
            <a:avLst/>
            <a:gdLst>
              <a:gd name="T0" fmla="*/ 0 w 53"/>
              <a:gd name="T1" fmla="*/ 0 h 48"/>
              <a:gd name="T2" fmla="*/ 2147483647 w 53"/>
              <a:gd name="T3" fmla="*/ 0 h 48"/>
              <a:gd name="T4" fmla="*/ 2147483647 w 53"/>
              <a:gd name="T5" fmla="*/ 2147483647 h 48"/>
              <a:gd name="T6" fmla="*/ 0 w 53"/>
              <a:gd name="T7" fmla="*/ 2147483647 h 48"/>
              <a:gd name="T8" fmla="*/ 0 w 53"/>
              <a:gd name="T9" fmla="*/ 0 h 48"/>
              <a:gd name="T10" fmla="*/ 0 w 53"/>
              <a:gd name="T11" fmla="*/ 0 h 48"/>
              <a:gd name="T12" fmla="*/ 2147483647 w 53"/>
              <a:gd name="T13" fmla="*/ 0 h 48"/>
              <a:gd name="T14" fmla="*/ 2147483647 w 53"/>
              <a:gd name="T15" fmla="*/ 2147483647 h 48"/>
              <a:gd name="T16" fmla="*/ 0 w 53"/>
              <a:gd name="T17" fmla="*/ 21474836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4" name="Freeform 107"/>
          <p:cNvSpPr>
            <a:spLocks noEditPoints="1"/>
          </p:cNvSpPr>
          <p:nvPr/>
        </p:nvSpPr>
        <p:spPr bwMode="auto">
          <a:xfrm>
            <a:off x="2206625" y="4848225"/>
            <a:ext cx="79375" cy="74613"/>
          </a:xfrm>
          <a:custGeom>
            <a:avLst/>
            <a:gdLst>
              <a:gd name="T0" fmla="*/ 0 w 50"/>
              <a:gd name="T1" fmla="*/ 0 h 47"/>
              <a:gd name="T2" fmla="*/ 2147483647 w 50"/>
              <a:gd name="T3" fmla="*/ 0 h 47"/>
              <a:gd name="T4" fmla="*/ 2147483647 w 50"/>
              <a:gd name="T5" fmla="*/ 2147483647 h 47"/>
              <a:gd name="T6" fmla="*/ 0 w 50"/>
              <a:gd name="T7" fmla="*/ 2147483647 h 47"/>
              <a:gd name="T8" fmla="*/ 0 w 50"/>
              <a:gd name="T9" fmla="*/ 0 h 47"/>
              <a:gd name="T10" fmla="*/ 0 w 50"/>
              <a:gd name="T11" fmla="*/ 0 h 47"/>
              <a:gd name="T12" fmla="*/ 2147483647 w 50"/>
              <a:gd name="T13" fmla="*/ 0 h 47"/>
              <a:gd name="T14" fmla="*/ 2147483647 w 50"/>
              <a:gd name="T15" fmla="*/ 2147483647 h 47"/>
              <a:gd name="T16" fmla="*/ 0 w 50"/>
              <a:gd name="T17" fmla="*/ 2147483647 h 47"/>
              <a:gd name="T18" fmla="*/ 0 w 50"/>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7"/>
              <a:gd name="T32" fmla="*/ 50 w 50"/>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7">
                <a:moveTo>
                  <a:pt x="0" y="0"/>
                </a:moveTo>
                <a:lnTo>
                  <a:pt x="50" y="0"/>
                </a:lnTo>
                <a:lnTo>
                  <a:pt x="50" y="47"/>
                </a:lnTo>
                <a:lnTo>
                  <a:pt x="0" y="47"/>
                </a:lnTo>
                <a:lnTo>
                  <a:pt x="0" y="0"/>
                </a:lnTo>
                <a:close/>
                <a:moveTo>
                  <a:pt x="0" y="0"/>
                </a:moveTo>
                <a:lnTo>
                  <a:pt x="47" y="0"/>
                </a:lnTo>
                <a:lnTo>
                  <a:pt x="47"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5" name="Freeform 108"/>
          <p:cNvSpPr>
            <a:spLocks noEditPoints="1"/>
          </p:cNvSpPr>
          <p:nvPr/>
        </p:nvSpPr>
        <p:spPr bwMode="auto">
          <a:xfrm>
            <a:off x="2206625" y="4848225"/>
            <a:ext cx="74613" cy="71438"/>
          </a:xfrm>
          <a:custGeom>
            <a:avLst/>
            <a:gdLst>
              <a:gd name="T0" fmla="*/ 0 w 47"/>
              <a:gd name="T1" fmla="*/ 0 h 45"/>
              <a:gd name="T2" fmla="*/ 2147483647 w 47"/>
              <a:gd name="T3" fmla="*/ 0 h 45"/>
              <a:gd name="T4" fmla="*/ 2147483647 w 47"/>
              <a:gd name="T5" fmla="*/ 2147483647 h 45"/>
              <a:gd name="T6" fmla="*/ 0 w 47"/>
              <a:gd name="T7" fmla="*/ 2147483647 h 45"/>
              <a:gd name="T8" fmla="*/ 0 w 47"/>
              <a:gd name="T9" fmla="*/ 0 h 45"/>
              <a:gd name="T10" fmla="*/ 0 w 47"/>
              <a:gd name="T11" fmla="*/ 0 h 45"/>
              <a:gd name="T12" fmla="*/ 2147483647 w 47"/>
              <a:gd name="T13" fmla="*/ 0 h 45"/>
              <a:gd name="T14" fmla="*/ 2147483647 w 47"/>
              <a:gd name="T15" fmla="*/ 2147483647 h 45"/>
              <a:gd name="T16" fmla="*/ 0 w 47"/>
              <a:gd name="T17" fmla="*/ 2147483647 h 45"/>
              <a:gd name="T18" fmla="*/ 0 w 47"/>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6" name="Freeform 109"/>
          <p:cNvSpPr>
            <a:spLocks noEditPoints="1"/>
          </p:cNvSpPr>
          <p:nvPr/>
        </p:nvSpPr>
        <p:spPr bwMode="auto">
          <a:xfrm>
            <a:off x="2206625" y="4848225"/>
            <a:ext cx="71438" cy="65088"/>
          </a:xfrm>
          <a:custGeom>
            <a:avLst/>
            <a:gdLst>
              <a:gd name="T0" fmla="*/ 0 w 45"/>
              <a:gd name="T1" fmla="*/ 0 h 41"/>
              <a:gd name="T2" fmla="*/ 2147483647 w 45"/>
              <a:gd name="T3" fmla="*/ 0 h 41"/>
              <a:gd name="T4" fmla="*/ 2147483647 w 45"/>
              <a:gd name="T5" fmla="*/ 2147483647 h 41"/>
              <a:gd name="T6" fmla="*/ 0 w 45"/>
              <a:gd name="T7" fmla="*/ 2147483647 h 41"/>
              <a:gd name="T8" fmla="*/ 0 w 45"/>
              <a:gd name="T9" fmla="*/ 0 h 41"/>
              <a:gd name="T10" fmla="*/ 0 w 45"/>
              <a:gd name="T11" fmla="*/ 0 h 41"/>
              <a:gd name="T12" fmla="*/ 2147483647 w 45"/>
              <a:gd name="T13" fmla="*/ 0 h 41"/>
              <a:gd name="T14" fmla="*/ 2147483647 w 45"/>
              <a:gd name="T15" fmla="*/ 2147483647 h 41"/>
              <a:gd name="T16" fmla="*/ 0 w 45"/>
              <a:gd name="T17" fmla="*/ 2147483647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7" name="Freeform 110"/>
          <p:cNvSpPr>
            <a:spLocks noEditPoints="1"/>
          </p:cNvSpPr>
          <p:nvPr/>
        </p:nvSpPr>
        <p:spPr bwMode="auto">
          <a:xfrm>
            <a:off x="2206625" y="4848225"/>
            <a:ext cx="66675" cy="63500"/>
          </a:xfrm>
          <a:custGeom>
            <a:avLst/>
            <a:gdLst>
              <a:gd name="T0" fmla="*/ 0 w 42"/>
              <a:gd name="T1" fmla="*/ 0 h 40"/>
              <a:gd name="T2" fmla="*/ 2147483647 w 42"/>
              <a:gd name="T3" fmla="*/ 0 h 40"/>
              <a:gd name="T4" fmla="*/ 2147483647 w 42"/>
              <a:gd name="T5" fmla="*/ 2147483647 h 40"/>
              <a:gd name="T6" fmla="*/ 0 w 42"/>
              <a:gd name="T7" fmla="*/ 2147483647 h 40"/>
              <a:gd name="T8" fmla="*/ 0 w 42"/>
              <a:gd name="T9" fmla="*/ 0 h 40"/>
              <a:gd name="T10" fmla="*/ 0 w 42"/>
              <a:gd name="T11" fmla="*/ 0 h 40"/>
              <a:gd name="T12" fmla="*/ 2147483647 w 42"/>
              <a:gd name="T13" fmla="*/ 0 h 40"/>
              <a:gd name="T14" fmla="*/ 2147483647 w 42"/>
              <a:gd name="T15" fmla="*/ 2147483647 h 40"/>
              <a:gd name="T16" fmla="*/ 0 w 42"/>
              <a:gd name="T17" fmla="*/ 2147483647 h 40"/>
              <a:gd name="T18" fmla="*/ 0 w 42"/>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0" y="0"/>
                </a:moveTo>
                <a:lnTo>
                  <a:pt x="39" y="0"/>
                </a:lnTo>
                <a:lnTo>
                  <a:pt x="39"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8" name="Freeform 111"/>
          <p:cNvSpPr>
            <a:spLocks noEditPoints="1"/>
          </p:cNvSpPr>
          <p:nvPr/>
        </p:nvSpPr>
        <p:spPr bwMode="auto">
          <a:xfrm>
            <a:off x="2206625" y="4848225"/>
            <a:ext cx="61913" cy="57150"/>
          </a:xfrm>
          <a:custGeom>
            <a:avLst/>
            <a:gdLst>
              <a:gd name="T0" fmla="*/ 0 w 39"/>
              <a:gd name="T1" fmla="*/ 0 h 36"/>
              <a:gd name="T2" fmla="*/ 2147483647 w 39"/>
              <a:gd name="T3" fmla="*/ 0 h 36"/>
              <a:gd name="T4" fmla="*/ 2147483647 w 39"/>
              <a:gd name="T5" fmla="*/ 2147483647 h 36"/>
              <a:gd name="T6" fmla="*/ 0 w 39"/>
              <a:gd name="T7" fmla="*/ 2147483647 h 36"/>
              <a:gd name="T8" fmla="*/ 0 w 39"/>
              <a:gd name="T9" fmla="*/ 0 h 36"/>
              <a:gd name="T10" fmla="*/ 0 w 39"/>
              <a:gd name="T11" fmla="*/ 0 h 36"/>
              <a:gd name="T12" fmla="*/ 2147483647 w 39"/>
              <a:gd name="T13" fmla="*/ 0 h 36"/>
              <a:gd name="T14" fmla="*/ 2147483647 w 39"/>
              <a:gd name="T15" fmla="*/ 2147483647 h 36"/>
              <a:gd name="T16" fmla="*/ 0 w 39"/>
              <a:gd name="T17" fmla="*/ 2147483647 h 36"/>
              <a:gd name="T18" fmla="*/ 0 w 39"/>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6"/>
              <a:gd name="T32" fmla="*/ 39 w 39"/>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6">
                <a:moveTo>
                  <a:pt x="0" y="0"/>
                </a:moveTo>
                <a:lnTo>
                  <a:pt x="39" y="0"/>
                </a:lnTo>
                <a:lnTo>
                  <a:pt x="39" y="36"/>
                </a:lnTo>
                <a:lnTo>
                  <a:pt x="0" y="36"/>
                </a:lnTo>
                <a:lnTo>
                  <a:pt x="0" y="0"/>
                </a:lnTo>
                <a:close/>
                <a:moveTo>
                  <a:pt x="0" y="0"/>
                </a:moveTo>
                <a:lnTo>
                  <a:pt x="37" y="0"/>
                </a:lnTo>
                <a:lnTo>
                  <a:pt x="37"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89" name="Freeform 112"/>
          <p:cNvSpPr>
            <a:spLocks noEditPoints="1"/>
          </p:cNvSpPr>
          <p:nvPr/>
        </p:nvSpPr>
        <p:spPr bwMode="auto">
          <a:xfrm>
            <a:off x="2206625" y="4848225"/>
            <a:ext cx="58738" cy="55563"/>
          </a:xfrm>
          <a:custGeom>
            <a:avLst/>
            <a:gdLst>
              <a:gd name="T0" fmla="*/ 0 w 37"/>
              <a:gd name="T1" fmla="*/ 0 h 35"/>
              <a:gd name="T2" fmla="*/ 2147483647 w 37"/>
              <a:gd name="T3" fmla="*/ 0 h 35"/>
              <a:gd name="T4" fmla="*/ 2147483647 w 37"/>
              <a:gd name="T5" fmla="*/ 2147483647 h 35"/>
              <a:gd name="T6" fmla="*/ 0 w 37"/>
              <a:gd name="T7" fmla="*/ 2147483647 h 35"/>
              <a:gd name="T8" fmla="*/ 0 w 37"/>
              <a:gd name="T9" fmla="*/ 0 h 35"/>
              <a:gd name="T10" fmla="*/ 0 w 37"/>
              <a:gd name="T11" fmla="*/ 0 h 35"/>
              <a:gd name="T12" fmla="*/ 2147483647 w 37"/>
              <a:gd name="T13" fmla="*/ 0 h 35"/>
              <a:gd name="T14" fmla="*/ 2147483647 w 37"/>
              <a:gd name="T15" fmla="*/ 2147483647 h 35"/>
              <a:gd name="T16" fmla="*/ 0 w 37"/>
              <a:gd name="T17" fmla="*/ 2147483647 h 35"/>
              <a:gd name="T18" fmla="*/ 0 w 37"/>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0" y="0"/>
                </a:moveTo>
                <a:lnTo>
                  <a:pt x="34" y="0"/>
                </a:lnTo>
                <a:lnTo>
                  <a:pt x="34"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0" name="Freeform 113"/>
          <p:cNvSpPr>
            <a:spLocks noEditPoints="1"/>
          </p:cNvSpPr>
          <p:nvPr/>
        </p:nvSpPr>
        <p:spPr bwMode="auto">
          <a:xfrm>
            <a:off x="2206625" y="4848225"/>
            <a:ext cx="53975" cy="52388"/>
          </a:xfrm>
          <a:custGeom>
            <a:avLst/>
            <a:gdLst>
              <a:gd name="T0" fmla="*/ 0 w 34"/>
              <a:gd name="T1" fmla="*/ 0 h 33"/>
              <a:gd name="T2" fmla="*/ 2147483647 w 34"/>
              <a:gd name="T3" fmla="*/ 0 h 33"/>
              <a:gd name="T4" fmla="*/ 2147483647 w 34"/>
              <a:gd name="T5" fmla="*/ 2147483647 h 33"/>
              <a:gd name="T6" fmla="*/ 0 w 34"/>
              <a:gd name="T7" fmla="*/ 2147483647 h 33"/>
              <a:gd name="T8" fmla="*/ 0 w 34"/>
              <a:gd name="T9" fmla="*/ 0 h 33"/>
              <a:gd name="T10" fmla="*/ 0 w 34"/>
              <a:gd name="T11" fmla="*/ 0 h 33"/>
              <a:gd name="T12" fmla="*/ 2147483647 w 34"/>
              <a:gd name="T13" fmla="*/ 0 h 33"/>
              <a:gd name="T14" fmla="*/ 2147483647 w 34"/>
              <a:gd name="T15" fmla="*/ 2147483647 h 33"/>
              <a:gd name="T16" fmla="*/ 0 w 34"/>
              <a:gd name="T17" fmla="*/ 2147483647 h 33"/>
              <a:gd name="T18" fmla="*/ 0 w 34"/>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0" y="0"/>
                </a:moveTo>
                <a:lnTo>
                  <a:pt x="31" y="0"/>
                </a:lnTo>
                <a:lnTo>
                  <a:pt x="31"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1" name="Freeform 114"/>
          <p:cNvSpPr>
            <a:spLocks noEditPoints="1"/>
          </p:cNvSpPr>
          <p:nvPr/>
        </p:nvSpPr>
        <p:spPr bwMode="auto">
          <a:xfrm>
            <a:off x="2206625" y="4848225"/>
            <a:ext cx="49213" cy="46038"/>
          </a:xfrm>
          <a:custGeom>
            <a:avLst/>
            <a:gdLst>
              <a:gd name="T0" fmla="*/ 0 w 31"/>
              <a:gd name="T1" fmla="*/ 0 h 29"/>
              <a:gd name="T2" fmla="*/ 2147483647 w 31"/>
              <a:gd name="T3" fmla="*/ 0 h 29"/>
              <a:gd name="T4" fmla="*/ 2147483647 w 31"/>
              <a:gd name="T5" fmla="*/ 2147483647 h 29"/>
              <a:gd name="T6" fmla="*/ 0 w 31"/>
              <a:gd name="T7" fmla="*/ 2147483647 h 29"/>
              <a:gd name="T8" fmla="*/ 0 w 31"/>
              <a:gd name="T9" fmla="*/ 0 h 29"/>
              <a:gd name="T10" fmla="*/ 0 w 31"/>
              <a:gd name="T11" fmla="*/ 0 h 29"/>
              <a:gd name="T12" fmla="*/ 2147483647 w 31"/>
              <a:gd name="T13" fmla="*/ 0 h 29"/>
              <a:gd name="T14" fmla="*/ 2147483647 w 31"/>
              <a:gd name="T15" fmla="*/ 2147483647 h 29"/>
              <a:gd name="T16" fmla="*/ 0 w 31"/>
              <a:gd name="T17" fmla="*/ 2147483647 h 29"/>
              <a:gd name="T18" fmla="*/ 0 w 3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9"/>
              <a:gd name="T32" fmla="*/ 31 w 31"/>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9">
                <a:moveTo>
                  <a:pt x="0" y="0"/>
                </a:moveTo>
                <a:lnTo>
                  <a:pt x="31" y="0"/>
                </a:lnTo>
                <a:lnTo>
                  <a:pt x="31"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2" name="Freeform 115"/>
          <p:cNvSpPr>
            <a:spLocks noEditPoints="1"/>
          </p:cNvSpPr>
          <p:nvPr/>
        </p:nvSpPr>
        <p:spPr bwMode="auto">
          <a:xfrm>
            <a:off x="2206625" y="4848225"/>
            <a:ext cx="46038" cy="44450"/>
          </a:xfrm>
          <a:custGeom>
            <a:avLst/>
            <a:gdLst>
              <a:gd name="T0" fmla="*/ 0 w 29"/>
              <a:gd name="T1" fmla="*/ 0 h 28"/>
              <a:gd name="T2" fmla="*/ 2147483647 w 29"/>
              <a:gd name="T3" fmla="*/ 0 h 28"/>
              <a:gd name="T4" fmla="*/ 2147483647 w 29"/>
              <a:gd name="T5" fmla="*/ 2147483647 h 28"/>
              <a:gd name="T6" fmla="*/ 0 w 29"/>
              <a:gd name="T7" fmla="*/ 2147483647 h 28"/>
              <a:gd name="T8" fmla="*/ 0 w 29"/>
              <a:gd name="T9" fmla="*/ 0 h 28"/>
              <a:gd name="T10" fmla="*/ 0 w 29"/>
              <a:gd name="T11" fmla="*/ 0 h 28"/>
              <a:gd name="T12" fmla="*/ 2147483647 w 29"/>
              <a:gd name="T13" fmla="*/ 0 h 28"/>
              <a:gd name="T14" fmla="*/ 2147483647 w 29"/>
              <a:gd name="T15" fmla="*/ 2147483647 h 28"/>
              <a:gd name="T16" fmla="*/ 0 w 29"/>
              <a:gd name="T17" fmla="*/ 2147483647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3" name="Freeform 116"/>
          <p:cNvSpPr>
            <a:spLocks noEditPoints="1"/>
          </p:cNvSpPr>
          <p:nvPr/>
        </p:nvSpPr>
        <p:spPr bwMode="auto">
          <a:xfrm>
            <a:off x="2206625" y="4848225"/>
            <a:ext cx="41275" cy="38100"/>
          </a:xfrm>
          <a:custGeom>
            <a:avLst/>
            <a:gdLst>
              <a:gd name="T0" fmla="*/ 0 w 26"/>
              <a:gd name="T1" fmla="*/ 0 h 24"/>
              <a:gd name="T2" fmla="*/ 2147483647 w 26"/>
              <a:gd name="T3" fmla="*/ 0 h 24"/>
              <a:gd name="T4" fmla="*/ 2147483647 w 26"/>
              <a:gd name="T5" fmla="*/ 2147483647 h 24"/>
              <a:gd name="T6" fmla="*/ 0 w 26"/>
              <a:gd name="T7" fmla="*/ 2147483647 h 24"/>
              <a:gd name="T8" fmla="*/ 0 w 26"/>
              <a:gd name="T9" fmla="*/ 0 h 24"/>
              <a:gd name="T10" fmla="*/ 0 w 26"/>
              <a:gd name="T11" fmla="*/ 0 h 24"/>
              <a:gd name="T12" fmla="*/ 2147483647 w 26"/>
              <a:gd name="T13" fmla="*/ 0 h 24"/>
              <a:gd name="T14" fmla="*/ 2147483647 w 26"/>
              <a:gd name="T15" fmla="*/ 2147483647 h 24"/>
              <a:gd name="T16" fmla="*/ 0 w 26"/>
              <a:gd name="T17" fmla="*/ 2147483647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3" y="0"/>
                </a:lnTo>
                <a:lnTo>
                  <a:pt x="23"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4" name="Freeform 117"/>
          <p:cNvSpPr>
            <a:spLocks noEditPoints="1"/>
          </p:cNvSpPr>
          <p:nvPr/>
        </p:nvSpPr>
        <p:spPr bwMode="auto">
          <a:xfrm>
            <a:off x="2206625" y="4848225"/>
            <a:ext cx="36513" cy="36513"/>
          </a:xfrm>
          <a:custGeom>
            <a:avLst/>
            <a:gdLst>
              <a:gd name="T0" fmla="*/ 0 w 23"/>
              <a:gd name="T1" fmla="*/ 0 h 23"/>
              <a:gd name="T2" fmla="*/ 2147483647 w 23"/>
              <a:gd name="T3" fmla="*/ 0 h 23"/>
              <a:gd name="T4" fmla="*/ 2147483647 w 23"/>
              <a:gd name="T5" fmla="*/ 2147483647 h 23"/>
              <a:gd name="T6" fmla="*/ 0 w 23"/>
              <a:gd name="T7" fmla="*/ 2147483647 h 23"/>
              <a:gd name="T8" fmla="*/ 0 w 23"/>
              <a:gd name="T9" fmla="*/ 0 h 23"/>
              <a:gd name="T10" fmla="*/ 0 w 23"/>
              <a:gd name="T11" fmla="*/ 0 h 23"/>
              <a:gd name="T12" fmla="*/ 2147483647 w 23"/>
              <a:gd name="T13" fmla="*/ 0 h 23"/>
              <a:gd name="T14" fmla="*/ 2147483647 w 23"/>
              <a:gd name="T15" fmla="*/ 2147483647 h 23"/>
              <a:gd name="T16" fmla="*/ 0 w 23"/>
              <a:gd name="T17" fmla="*/ 2147483647 h 23"/>
              <a:gd name="T18" fmla="*/ 0 w 2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5" name="Freeform 118"/>
          <p:cNvSpPr>
            <a:spLocks noEditPoints="1"/>
          </p:cNvSpPr>
          <p:nvPr/>
        </p:nvSpPr>
        <p:spPr bwMode="auto">
          <a:xfrm>
            <a:off x="2206625" y="4848225"/>
            <a:ext cx="33338" cy="33338"/>
          </a:xfrm>
          <a:custGeom>
            <a:avLst/>
            <a:gdLst>
              <a:gd name="T0" fmla="*/ 0 w 21"/>
              <a:gd name="T1" fmla="*/ 0 h 21"/>
              <a:gd name="T2" fmla="*/ 2147483647 w 21"/>
              <a:gd name="T3" fmla="*/ 0 h 21"/>
              <a:gd name="T4" fmla="*/ 2147483647 w 21"/>
              <a:gd name="T5" fmla="*/ 2147483647 h 21"/>
              <a:gd name="T6" fmla="*/ 0 w 21"/>
              <a:gd name="T7" fmla="*/ 2147483647 h 21"/>
              <a:gd name="T8" fmla="*/ 0 w 21"/>
              <a:gd name="T9" fmla="*/ 0 h 21"/>
              <a:gd name="T10" fmla="*/ 0 w 21"/>
              <a:gd name="T11" fmla="*/ 0 h 21"/>
              <a:gd name="T12" fmla="*/ 2147483647 w 21"/>
              <a:gd name="T13" fmla="*/ 0 h 21"/>
              <a:gd name="T14" fmla="*/ 2147483647 w 21"/>
              <a:gd name="T15" fmla="*/ 2147483647 h 21"/>
              <a:gd name="T16" fmla="*/ 0 w 21"/>
              <a:gd name="T17" fmla="*/ 214748364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6" name="Freeform 119"/>
          <p:cNvSpPr>
            <a:spLocks noEditPoints="1"/>
          </p:cNvSpPr>
          <p:nvPr/>
        </p:nvSpPr>
        <p:spPr bwMode="auto">
          <a:xfrm>
            <a:off x="2206625" y="4848225"/>
            <a:ext cx="28575" cy="26988"/>
          </a:xfrm>
          <a:custGeom>
            <a:avLst/>
            <a:gdLst>
              <a:gd name="T0" fmla="*/ 0 w 18"/>
              <a:gd name="T1" fmla="*/ 0 h 17"/>
              <a:gd name="T2" fmla="*/ 2147483647 w 18"/>
              <a:gd name="T3" fmla="*/ 0 h 17"/>
              <a:gd name="T4" fmla="*/ 2147483647 w 18"/>
              <a:gd name="T5" fmla="*/ 2147483647 h 17"/>
              <a:gd name="T6" fmla="*/ 0 w 18"/>
              <a:gd name="T7" fmla="*/ 2147483647 h 17"/>
              <a:gd name="T8" fmla="*/ 0 w 18"/>
              <a:gd name="T9" fmla="*/ 0 h 17"/>
              <a:gd name="T10" fmla="*/ 0 w 18"/>
              <a:gd name="T11" fmla="*/ 0 h 17"/>
              <a:gd name="T12" fmla="*/ 2147483647 w 18"/>
              <a:gd name="T13" fmla="*/ 0 h 17"/>
              <a:gd name="T14" fmla="*/ 2147483647 w 18"/>
              <a:gd name="T15" fmla="*/ 2147483647 h 17"/>
              <a:gd name="T16" fmla="*/ 0 w 18"/>
              <a:gd name="T17" fmla="*/ 2147483647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7" name="Freeform 120"/>
          <p:cNvSpPr>
            <a:spLocks noEditPoints="1"/>
          </p:cNvSpPr>
          <p:nvPr/>
        </p:nvSpPr>
        <p:spPr bwMode="auto">
          <a:xfrm>
            <a:off x="2206625" y="4848225"/>
            <a:ext cx="25400" cy="25400"/>
          </a:xfrm>
          <a:custGeom>
            <a:avLst/>
            <a:gdLst>
              <a:gd name="T0" fmla="*/ 0 w 16"/>
              <a:gd name="T1" fmla="*/ 0 h 16"/>
              <a:gd name="T2" fmla="*/ 2147483647 w 16"/>
              <a:gd name="T3" fmla="*/ 0 h 16"/>
              <a:gd name="T4" fmla="*/ 2147483647 w 16"/>
              <a:gd name="T5" fmla="*/ 2147483647 h 16"/>
              <a:gd name="T6" fmla="*/ 0 w 16"/>
              <a:gd name="T7" fmla="*/ 2147483647 h 16"/>
              <a:gd name="T8" fmla="*/ 0 w 16"/>
              <a:gd name="T9" fmla="*/ 0 h 16"/>
              <a:gd name="T10" fmla="*/ 0 w 16"/>
              <a:gd name="T11" fmla="*/ 0 h 16"/>
              <a:gd name="T12" fmla="*/ 2147483647 w 16"/>
              <a:gd name="T13" fmla="*/ 0 h 16"/>
              <a:gd name="T14" fmla="*/ 2147483647 w 16"/>
              <a:gd name="T15" fmla="*/ 2147483647 h 16"/>
              <a:gd name="T16" fmla="*/ 0 w 16"/>
              <a:gd name="T17" fmla="*/ 2147483647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8" name="Freeform 121"/>
          <p:cNvSpPr>
            <a:spLocks noEditPoints="1"/>
          </p:cNvSpPr>
          <p:nvPr/>
        </p:nvSpPr>
        <p:spPr bwMode="auto">
          <a:xfrm>
            <a:off x="2206625" y="4848225"/>
            <a:ext cx="20638" cy="19050"/>
          </a:xfrm>
          <a:custGeom>
            <a:avLst/>
            <a:gdLst>
              <a:gd name="T0" fmla="*/ 0 w 13"/>
              <a:gd name="T1" fmla="*/ 0 h 12"/>
              <a:gd name="T2" fmla="*/ 2147483647 w 13"/>
              <a:gd name="T3" fmla="*/ 0 h 12"/>
              <a:gd name="T4" fmla="*/ 2147483647 w 13"/>
              <a:gd name="T5" fmla="*/ 2147483647 h 12"/>
              <a:gd name="T6" fmla="*/ 0 w 13"/>
              <a:gd name="T7" fmla="*/ 2147483647 h 12"/>
              <a:gd name="T8" fmla="*/ 0 w 13"/>
              <a:gd name="T9" fmla="*/ 0 h 12"/>
              <a:gd name="T10" fmla="*/ 0 w 13"/>
              <a:gd name="T11" fmla="*/ 0 h 12"/>
              <a:gd name="T12" fmla="*/ 2147483647 w 13"/>
              <a:gd name="T13" fmla="*/ 0 h 12"/>
              <a:gd name="T14" fmla="*/ 2147483647 w 13"/>
              <a:gd name="T15" fmla="*/ 2147483647 h 12"/>
              <a:gd name="T16" fmla="*/ 0 w 13"/>
              <a:gd name="T17" fmla="*/ 2147483647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899" name="Freeform 122"/>
          <p:cNvSpPr>
            <a:spLocks noEditPoints="1"/>
          </p:cNvSpPr>
          <p:nvPr/>
        </p:nvSpPr>
        <p:spPr bwMode="auto">
          <a:xfrm>
            <a:off x="2206625" y="4848225"/>
            <a:ext cx="15875" cy="15875"/>
          </a:xfrm>
          <a:custGeom>
            <a:avLst/>
            <a:gdLst>
              <a:gd name="T0" fmla="*/ 0 w 10"/>
              <a:gd name="T1" fmla="*/ 0 h 10"/>
              <a:gd name="T2" fmla="*/ 2147483647 w 10"/>
              <a:gd name="T3" fmla="*/ 0 h 10"/>
              <a:gd name="T4" fmla="*/ 2147483647 w 10"/>
              <a:gd name="T5" fmla="*/ 2147483647 h 10"/>
              <a:gd name="T6" fmla="*/ 0 w 10"/>
              <a:gd name="T7" fmla="*/ 2147483647 h 10"/>
              <a:gd name="T8" fmla="*/ 0 w 10"/>
              <a:gd name="T9" fmla="*/ 0 h 10"/>
              <a:gd name="T10" fmla="*/ 0 w 10"/>
              <a:gd name="T11" fmla="*/ 0 h 10"/>
              <a:gd name="T12" fmla="*/ 2147483647 w 10"/>
              <a:gd name="T13" fmla="*/ 0 h 10"/>
              <a:gd name="T14" fmla="*/ 2147483647 w 10"/>
              <a:gd name="T15" fmla="*/ 2147483647 h 10"/>
              <a:gd name="T16" fmla="*/ 0 w 10"/>
              <a:gd name="T17" fmla="*/ 214748364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0" name="Freeform 123"/>
          <p:cNvSpPr>
            <a:spLocks noEditPoints="1"/>
          </p:cNvSpPr>
          <p:nvPr/>
        </p:nvSpPr>
        <p:spPr bwMode="auto">
          <a:xfrm>
            <a:off x="2206625" y="4848225"/>
            <a:ext cx="12700" cy="14288"/>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0 w 8"/>
              <a:gd name="T11" fmla="*/ 0 h 9"/>
              <a:gd name="T12" fmla="*/ 2147483647 w 8"/>
              <a:gd name="T13" fmla="*/ 0 h 9"/>
              <a:gd name="T14" fmla="*/ 2147483647 w 8"/>
              <a:gd name="T15" fmla="*/ 2147483647 h 9"/>
              <a:gd name="T16" fmla="*/ 0 w 8"/>
              <a:gd name="T17" fmla="*/ 2147483647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1" name="Freeform 124"/>
          <p:cNvSpPr>
            <a:spLocks noEditPoints="1"/>
          </p:cNvSpPr>
          <p:nvPr/>
        </p:nvSpPr>
        <p:spPr bwMode="auto">
          <a:xfrm>
            <a:off x="2206625" y="4848225"/>
            <a:ext cx="7938" cy="7938"/>
          </a:xfrm>
          <a:custGeom>
            <a:avLst/>
            <a:gdLst>
              <a:gd name="T0" fmla="*/ 0 w 5"/>
              <a:gd name="T1" fmla="*/ 0 h 5"/>
              <a:gd name="T2" fmla="*/ 2147483647 w 5"/>
              <a:gd name="T3" fmla="*/ 0 h 5"/>
              <a:gd name="T4" fmla="*/ 2147483647 w 5"/>
              <a:gd name="T5" fmla="*/ 2147483647 h 5"/>
              <a:gd name="T6" fmla="*/ 0 w 5"/>
              <a:gd name="T7" fmla="*/ 2147483647 h 5"/>
              <a:gd name="T8" fmla="*/ 0 w 5"/>
              <a:gd name="T9" fmla="*/ 0 h 5"/>
              <a:gd name="T10" fmla="*/ 0 w 5"/>
              <a:gd name="T11" fmla="*/ 0 h 5"/>
              <a:gd name="T12" fmla="*/ 2147483647 w 5"/>
              <a:gd name="T13" fmla="*/ 0 h 5"/>
              <a:gd name="T14" fmla="*/ 2147483647 w 5"/>
              <a:gd name="T15" fmla="*/ 2147483647 h 5"/>
              <a:gd name="T16" fmla="*/ 0 w 5"/>
              <a:gd name="T17" fmla="*/ 2147483647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2" name="Freeform 125"/>
          <p:cNvSpPr>
            <a:spLocks noEditPoints="1"/>
          </p:cNvSpPr>
          <p:nvPr/>
        </p:nvSpPr>
        <p:spPr bwMode="auto">
          <a:xfrm>
            <a:off x="2206625" y="4848225"/>
            <a:ext cx="3175" cy="6350"/>
          </a:xfrm>
          <a:custGeom>
            <a:avLst/>
            <a:gdLst>
              <a:gd name="T0" fmla="*/ 0 w 2"/>
              <a:gd name="T1" fmla="*/ 0 h 4"/>
              <a:gd name="T2" fmla="*/ 2147483647 w 2"/>
              <a:gd name="T3" fmla="*/ 0 h 4"/>
              <a:gd name="T4" fmla="*/ 2147483647 w 2"/>
              <a:gd name="T5" fmla="*/ 2147483647 h 4"/>
              <a:gd name="T6" fmla="*/ 0 w 2"/>
              <a:gd name="T7" fmla="*/ 2147483647 h 4"/>
              <a:gd name="T8" fmla="*/ 0 w 2"/>
              <a:gd name="T9" fmla="*/ 0 h 4"/>
              <a:gd name="T10" fmla="*/ 0 w 2"/>
              <a:gd name="T11" fmla="*/ 0 h 4"/>
              <a:gd name="T12" fmla="*/ 0 w 2"/>
              <a:gd name="T13" fmla="*/ 0 h 4"/>
              <a:gd name="T14" fmla="*/ 0 w 2"/>
              <a:gd name="T15" fmla="*/ 0 h 4"/>
              <a:gd name="T16" fmla="*/ 0 w 2"/>
              <a:gd name="T17" fmla="*/ 0 h 4"/>
              <a:gd name="T18" fmla="*/ 0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3" name="Freeform 126"/>
          <p:cNvSpPr>
            <a:spLocks noEditPoints="1"/>
          </p:cNvSpPr>
          <p:nvPr/>
        </p:nvSpPr>
        <p:spPr bwMode="auto">
          <a:xfrm>
            <a:off x="2197100" y="4840288"/>
            <a:ext cx="120650" cy="117475"/>
          </a:xfrm>
          <a:custGeom>
            <a:avLst/>
            <a:gdLst>
              <a:gd name="T0" fmla="*/ 0 w 76"/>
              <a:gd name="T1" fmla="*/ 0 h 74"/>
              <a:gd name="T2" fmla="*/ 2147483647 w 76"/>
              <a:gd name="T3" fmla="*/ 0 h 74"/>
              <a:gd name="T4" fmla="*/ 2147483647 w 76"/>
              <a:gd name="T5" fmla="*/ 2147483647 h 74"/>
              <a:gd name="T6" fmla="*/ 0 w 76"/>
              <a:gd name="T7" fmla="*/ 2147483647 h 74"/>
              <a:gd name="T8" fmla="*/ 0 w 76"/>
              <a:gd name="T9" fmla="*/ 0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2147483647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4" name="Freeform 127"/>
          <p:cNvSpPr>
            <a:spLocks noEditPoints="1"/>
          </p:cNvSpPr>
          <p:nvPr/>
        </p:nvSpPr>
        <p:spPr bwMode="auto">
          <a:xfrm>
            <a:off x="2201863" y="4845050"/>
            <a:ext cx="115887" cy="112713"/>
          </a:xfrm>
          <a:custGeom>
            <a:avLst/>
            <a:gdLst>
              <a:gd name="T0" fmla="*/ 0 w 73"/>
              <a:gd name="T1" fmla="*/ 0 h 71"/>
              <a:gd name="T2" fmla="*/ 2147483647 w 73"/>
              <a:gd name="T3" fmla="*/ 0 h 71"/>
              <a:gd name="T4" fmla="*/ 2147483647 w 73"/>
              <a:gd name="T5" fmla="*/ 2147483647 h 71"/>
              <a:gd name="T6" fmla="*/ 0 w 73"/>
              <a:gd name="T7" fmla="*/ 2147483647 h 71"/>
              <a:gd name="T8" fmla="*/ 0 w 73"/>
              <a:gd name="T9" fmla="*/ 0 h 71"/>
              <a:gd name="T10" fmla="*/ 2147483647 w 73"/>
              <a:gd name="T11" fmla="*/ 2147483647 h 71"/>
              <a:gd name="T12" fmla="*/ 2147483647 w 73"/>
              <a:gd name="T13" fmla="*/ 2147483647 h 71"/>
              <a:gd name="T14" fmla="*/ 2147483647 w 73"/>
              <a:gd name="T15" fmla="*/ 2147483647 h 71"/>
              <a:gd name="T16" fmla="*/ 2147483647 w 73"/>
              <a:gd name="T17" fmla="*/ 2147483647 h 71"/>
              <a:gd name="T18" fmla="*/ 2147483647 w 73"/>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5" name="Freeform 128"/>
          <p:cNvSpPr>
            <a:spLocks noEditPoints="1"/>
          </p:cNvSpPr>
          <p:nvPr/>
        </p:nvSpPr>
        <p:spPr bwMode="auto">
          <a:xfrm>
            <a:off x="2206625" y="4848225"/>
            <a:ext cx="111125" cy="109538"/>
          </a:xfrm>
          <a:custGeom>
            <a:avLst/>
            <a:gdLst>
              <a:gd name="T0" fmla="*/ 0 w 70"/>
              <a:gd name="T1" fmla="*/ 0 h 69"/>
              <a:gd name="T2" fmla="*/ 2147483647 w 70"/>
              <a:gd name="T3" fmla="*/ 0 h 69"/>
              <a:gd name="T4" fmla="*/ 2147483647 w 70"/>
              <a:gd name="T5" fmla="*/ 2147483647 h 69"/>
              <a:gd name="T6" fmla="*/ 0 w 70"/>
              <a:gd name="T7" fmla="*/ 2147483647 h 69"/>
              <a:gd name="T8" fmla="*/ 0 w 70"/>
              <a:gd name="T9" fmla="*/ 0 h 69"/>
              <a:gd name="T10" fmla="*/ 2147483647 w 70"/>
              <a:gd name="T11" fmla="*/ 2147483647 h 69"/>
              <a:gd name="T12" fmla="*/ 2147483647 w 70"/>
              <a:gd name="T13" fmla="*/ 2147483647 h 69"/>
              <a:gd name="T14" fmla="*/ 2147483647 w 70"/>
              <a:gd name="T15" fmla="*/ 2147483647 h 69"/>
              <a:gd name="T16" fmla="*/ 2147483647 w 70"/>
              <a:gd name="T17" fmla="*/ 2147483647 h 69"/>
              <a:gd name="T18" fmla="*/ 2147483647 w 70"/>
              <a:gd name="T19" fmla="*/ 2147483647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6" name="Freeform 129"/>
          <p:cNvSpPr>
            <a:spLocks noEditPoints="1"/>
          </p:cNvSpPr>
          <p:nvPr/>
        </p:nvSpPr>
        <p:spPr bwMode="auto">
          <a:xfrm>
            <a:off x="2209800" y="4854575"/>
            <a:ext cx="107950" cy="103188"/>
          </a:xfrm>
          <a:custGeom>
            <a:avLst/>
            <a:gdLst>
              <a:gd name="T0" fmla="*/ 0 w 68"/>
              <a:gd name="T1" fmla="*/ 0 h 65"/>
              <a:gd name="T2" fmla="*/ 2147483647 w 68"/>
              <a:gd name="T3" fmla="*/ 0 h 65"/>
              <a:gd name="T4" fmla="*/ 2147483647 w 68"/>
              <a:gd name="T5" fmla="*/ 2147483647 h 65"/>
              <a:gd name="T6" fmla="*/ 0 w 68"/>
              <a:gd name="T7" fmla="*/ 2147483647 h 65"/>
              <a:gd name="T8" fmla="*/ 0 w 68"/>
              <a:gd name="T9" fmla="*/ 0 h 65"/>
              <a:gd name="T10" fmla="*/ 2147483647 w 68"/>
              <a:gd name="T11" fmla="*/ 2147483647 h 65"/>
              <a:gd name="T12" fmla="*/ 2147483647 w 68"/>
              <a:gd name="T13" fmla="*/ 2147483647 h 65"/>
              <a:gd name="T14" fmla="*/ 2147483647 w 68"/>
              <a:gd name="T15" fmla="*/ 2147483647 h 65"/>
              <a:gd name="T16" fmla="*/ 2147483647 w 68"/>
              <a:gd name="T17" fmla="*/ 2147483647 h 65"/>
              <a:gd name="T18" fmla="*/ 2147483647 w 68"/>
              <a:gd name="T19" fmla="*/ 214748364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7" name="Freeform 130"/>
          <p:cNvSpPr>
            <a:spLocks noEditPoints="1"/>
          </p:cNvSpPr>
          <p:nvPr/>
        </p:nvSpPr>
        <p:spPr bwMode="auto">
          <a:xfrm>
            <a:off x="2214563" y="4856163"/>
            <a:ext cx="103187" cy="101600"/>
          </a:xfrm>
          <a:custGeom>
            <a:avLst/>
            <a:gdLst>
              <a:gd name="T0" fmla="*/ 0 w 65"/>
              <a:gd name="T1" fmla="*/ 0 h 64"/>
              <a:gd name="T2" fmla="*/ 2147483647 w 65"/>
              <a:gd name="T3" fmla="*/ 0 h 64"/>
              <a:gd name="T4" fmla="*/ 2147483647 w 65"/>
              <a:gd name="T5" fmla="*/ 2147483647 h 64"/>
              <a:gd name="T6" fmla="*/ 0 w 65"/>
              <a:gd name="T7" fmla="*/ 2147483647 h 64"/>
              <a:gd name="T8" fmla="*/ 0 w 65"/>
              <a:gd name="T9" fmla="*/ 0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8" name="Freeform 131"/>
          <p:cNvSpPr>
            <a:spLocks noEditPoints="1"/>
          </p:cNvSpPr>
          <p:nvPr/>
        </p:nvSpPr>
        <p:spPr bwMode="auto">
          <a:xfrm>
            <a:off x="2219325" y="4859338"/>
            <a:ext cx="98425" cy="98425"/>
          </a:xfrm>
          <a:custGeom>
            <a:avLst/>
            <a:gdLst>
              <a:gd name="T0" fmla="*/ 0 w 62"/>
              <a:gd name="T1" fmla="*/ 0 h 62"/>
              <a:gd name="T2" fmla="*/ 2147483647 w 62"/>
              <a:gd name="T3" fmla="*/ 0 h 62"/>
              <a:gd name="T4" fmla="*/ 2147483647 w 62"/>
              <a:gd name="T5" fmla="*/ 2147483647 h 62"/>
              <a:gd name="T6" fmla="*/ 0 w 62"/>
              <a:gd name="T7" fmla="*/ 2147483647 h 62"/>
              <a:gd name="T8" fmla="*/ 0 w 62"/>
              <a:gd name="T9" fmla="*/ 0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2" y="3"/>
                </a:moveTo>
                <a:lnTo>
                  <a:pt x="62" y="3"/>
                </a:lnTo>
                <a:lnTo>
                  <a:pt x="62"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09" name="Freeform 132"/>
          <p:cNvSpPr>
            <a:spLocks noEditPoints="1"/>
          </p:cNvSpPr>
          <p:nvPr/>
        </p:nvSpPr>
        <p:spPr bwMode="auto">
          <a:xfrm>
            <a:off x="2222500" y="4864100"/>
            <a:ext cx="95250" cy="93663"/>
          </a:xfrm>
          <a:custGeom>
            <a:avLst/>
            <a:gdLst>
              <a:gd name="T0" fmla="*/ 0 w 60"/>
              <a:gd name="T1" fmla="*/ 0 h 59"/>
              <a:gd name="T2" fmla="*/ 2147483647 w 60"/>
              <a:gd name="T3" fmla="*/ 0 h 59"/>
              <a:gd name="T4" fmla="*/ 2147483647 w 60"/>
              <a:gd name="T5" fmla="*/ 2147483647 h 59"/>
              <a:gd name="T6" fmla="*/ 0 w 60"/>
              <a:gd name="T7" fmla="*/ 2147483647 h 59"/>
              <a:gd name="T8" fmla="*/ 0 w 60"/>
              <a:gd name="T9" fmla="*/ 0 h 59"/>
              <a:gd name="T10" fmla="*/ 2147483647 w 60"/>
              <a:gd name="T11" fmla="*/ 2147483647 h 59"/>
              <a:gd name="T12" fmla="*/ 2147483647 w 60"/>
              <a:gd name="T13" fmla="*/ 2147483647 h 59"/>
              <a:gd name="T14" fmla="*/ 2147483647 w 60"/>
              <a:gd name="T15" fmla="*/ 2147483647 h 59"/>
              <a:gd name="T16" fmla="*/ 2147483647 w 60"/>
              <a:gd name="T17" fmla="*/ 2147483647 h 59"/>
              <a:gd name="T18" fmla="*/ 2147483647 w 60"/>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9"/>
              <a:gd name="T32" fmla="*/ 60 w 60"/>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9">
                <a:moveTo>
                  <a:pt x="0" y="0"/>
                </a:moveTo>
                <a:lnTo>
                  <a:pt x="60" y="0"/>
                </a:lnTo>
                <a:lnTo>
                  <a:pt x="60" y="59"/>
                </a:lnTo>
                <a:lnTo>
                  <a:pt x="0" y="59"/>
                </a:lnTo>
                <a:lnTo>
                  <a:pt x="0" y="0"/>
                </a:lnTo>
                <a:close/>
                <a:moveTo>
                  <a:pt x="3" y="2"/>
                </a:moveTo>
                <a:lnTo>
                  <a:pt x="60" y="2"/>
                </a:lnTo>
                <a:lnTo>
                  <a:pt x="60"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0" name="Freeform 133"/>
          <p:cNvSpPr>
            <a:spLocks noEditPoints="1"/>
          </p:cNvSpPr>
          <p:nvPr/>
        </p:nvSpPr>
        <p:spPr bwMode="auto">
          <a:xfrm>
            <a:off x="2227263" y="4867275"/>
            <a:ext cx="90487" cy="90488"/>
          </a:xfrm>
          <a:custGeom>
            <a:avLst/>
            <a:gdLst>
              <a:gd name="T0" fmla="*/ 0 w 57"/>
              <a:gd name="T1" fmla="*/ 0 h 57"/>
              <a:gd name="T2" fmla="*/ 2147483647 w 57"/>
              <a:gd name="T3" fmla="*/ 0 h 57"/>
              <a:gd name="T4" fmla="*/ 2147483647 w 57"/>
              <a:gd name="T5" fmla="*/ 2147483647 h 57"/>
              <a:gd name="T6" fmla="*/ 0 w 57"/>
              <a:gd name="T7" fmla="*/ 2147483647 h 57"/>
              <a:gd name="T8" fmla="*/ 0 w 57"/>
              <a:gd name="T9" fmla="*/ 0 h 57"/>
              <a:gd name="T10" fmla="*/ 2147483647 w 57"/>
              <a:gd name="T11" fmla="*/ 2147483647 h 57"/>
              <a:gd name="T12" fmla="*/ 2147483647 w 57"/>
              <a:gd name="T13" fmla="*/ 2147483647 h 57"/>
              <a:gd name="T14" fmla="*/ 2147483647 w 57"/>
              <a:gd name="T15" fmla="*/ 2147483647 h 57"/>
              <a:gd name="T16" fmla="*/ 2147483647 w 57"/>
              <a:gd name="T17" fmla="*/ 2147483647 h 57"/>
              <a:gd name="T18" fmla="*/ 2147483647 w 5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1" name="Freeform 134"/>
          <p:cNvSpPr>
            <a:spLocks noEditPoints="1"/>
          </p:cNvSpPr>
          <p:nvPr/>
        </p:nvSpPr>
        <p:spPr bwMode="auto">
          <a:xfrm>
            <a:off x="2232025" y="4873625"/>
            <a:ext cx="85725" cy="84138"/>
          </a:xfrm>
          <a:custGeom>
            <a:avLst/>
            <a:gdLst>
              <a:gd name="T0" fmla="*/ 0 w 54"/>
              <a:gd name="T1" fmla="*/ 0 h 53"/>
              <a:gd name="T2" fmla="*/ 2147483647 w 54"/>
              <a:gd name="T3" fmla="*/ 0 h 53"/>
              <a:gd name="T4" fmla="*/ 2147483647 w 54"/>
              <a:gd name="T5" fmla="*/ 2147483647 h 53"/>
              <a:gd name="T6" fmla="*/ 0 w 54"/>
              <a:gd name="T7" fmla="*/ 2147483647 h 53"/>
              <a:gd name="T8" fmla="*/ 0 w 54"/>
              <a:gd name="T9" fmla="*/ 0 h 53"/>
              <a:gd name="T10" fmla="*/ 2147483647 w 54"/>
              <a:gd name="T11" fmla="*/ 2147483647 h 53"/>
              <a:gd name="T12" fmla="*/ 2147483647 w 54"/>
              <a:gd name="T13" fmla="*/ 2147483647 h 53"/>
              <a:gd name="T14" fmla="*/ 2147483647 w 54"/>
              <a:gd name="T15" fmla="*/ 2147483647 h 53"/>
              <a:gd name="T16" fmla="*/ 2147483647 w 54"/>
              <a:gd name="T17" fmla="*/ 2147483647 h 53"/>
              <a:gd name="T18" fmla="*/ 2147483647 w 54"/>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2" y="1"/>
                </a:moveTo>
                <a:lnTo>
                  <a:pt x="54" y="1"/>
                </a:lnTo>
                <a:lnTo>
                  <a:pt x="54" y="53"/>
                </a:lnTo>
                <a:lnTo>
                  <a:pt x="2" y="53"/>
                </a:lnTo>
                <a:lnTo>
                  <a:pt x="2"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2" name="Freeform 135"/>
          <p:cNvSpPr>
            <a:spLocks noEditPoints="1"/>
          </p:cNvSpPr>
          <p:nvPr/>
        </p:nvSpPr>
        <p:spPr bwMode="auto">
          <a:xfrm>
            <a:off x="2235200" y="4875213"/>
            <a:ext cx="82550" cy="82550"/>
          </a:xfrm>
          <a:custGeom>
            <a:avLst/>
            <a:gdLst>
              <a:gd name="T0" fmla="*/ 0 w 52"/>
              <a:gd name="T1" fmla="*/ 0 h 52"/>
              <a:gd name="T2" fmla="*/ 2147483647 w 52"/>
              <a:gd name="T3" fmla="*/ 0 h 52"/>
              <a:gd name="T4" fmla="*/ 2147483647 w 52"/>
              <a:gd name="T5" fmla="*/ 2147483647 h 52"/>
              <a:gd name="T6" fmla="*/ 0 w 52"/>
              <a:gd name="T7" fmla="*/ 2147483647 h 52"/>
              <a:gd name="T8" fmla="*/ 0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0" y="0"/>
                </a:moveTo>
                <a:lnTo>
                  <a:pt x="52" y="0"/>
                </a:lnTo>
                <a:lnTo>
                  <a:pt x="52" y="52"/>
                </a:lnTo>
                <a:lnTo>
                  <a:pt x="0" y="52"/>
                </a:lnTo>
                <a:lnTo>
                  <a:pt x="0" y="0"/>
                </a:lnTo>
                <a:close/>
                <a:moveTo>
                  <a:pt x="3" y="4"/>
                </a:moveTo>
                <a:lnTo>
                  <a:pt x="52" y="4"/>
                </a:lnTo>
                <a:lnTo>
                  <a:pt x="52"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3" name="Freeform 136"/>
          <p:cNvSpPr>
            <a:spLocks noEditPoints="1"/>
          </p:cNvSpPr>
          <p:nvPr/>
        </p:nvSpPr>
        <p:spPr bwMode="auto">
          <a:xfrm>
            <a:off x="2239963" y="4881563"/>
            <a:ext cx="77787" cy="76200"/>
          </a:xfrm>
          <a:custGeom>
            <a:avLst/>
            <a:gdLst>
              <a:gd name="T0" fmla="*/ 0 w 49"/>
              <a:gd name="T1" fmla="*/ 0 h 48"/>
              <a:gd name="T2" fmla="*/ 2147483647 w 49"/>
              <a:gd name="T3" fmla="*/ 0 h 48"/>
              <a:gd name="T4" fmla="*/ 2147483647 w 49"/>
              <a:gd name="T5" fmla="*/ 2147483647 h 48"/>
              <a:gd name="T6" fmla="*/ 0 w 49"/>
              <a:gd name="T7" fmla="*/ 2147483647 h 48"/>
              <a:gd name="T8" fmla="*/ 0 w 49"/>
              <a:gd name="T9" fmla="*/ 0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2" y="2"/>
                </a:moveTo>
                <a:lnTo>
                  <a:pt x="49" y="2"/>
                </a:lnTo>
                <a:lnTo>
                  <a:pt x="49"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4" name="Freeform 137"/>
          <p:cNvSpPr>
            <a:spLocks noEditPoints="1"/>
          </p:cNvSpPr>
          <p:nvPr/>
        </p:nvSpPr>
        <p:spPr bwMode="auto">
          <a:xfrm>
            <a:off x="2243138" y="4884738"/>
            <a:ext cx="74612" cy="73025"/>
          </a:xfrm>
          <a:custGeom>
            <a:avLst/>
            <a:gdLst>
              <a:gd name="T0" fmla="*/ 0 w 47"/>
              <a:gd name="T1" fmla="*/ 0 h 46"/>
              <a:gd name="T2" fmla="*/ 2147483647 w 47"/>
              <a:gd name="T3" fmla="*/ 0 h 46"/>
              <a:gd name="T4" fmla="*/ 2147483647 w 47"/>
              <a:gd name="T5" fmla="*/ 2147483647 h 46"/>
              <a:gd name="T6" fmla="*/ 0 w 47"/>
              <a:gd name="T7" fmla="*/ 2147483647 h 46"/>
              <a:gd name="T8" fmla="*/ 0 w 47"/>
              <a:gd name="T9" fmla="*/ 0 h 46"/>
              <a:gd name="T10" fmla="*/ 2147483647 w 47"/>
              <a:gd name="T11" fmla="*/ 2147483647 h 46"/>
              <a:gd name="T12" fmla="*/ 2147483647 w 47"/>
              <a:gd name="T13" fmla="*/ 2147483647 h 46"/>
              <a:gd name="T14" fmla="*/ 2147483647 w 47"/>
              <a:gd name="T15" fmla="*/ 2147483647 h 46"/>
              <a:gd name="T16" fmla="*/ 2147483647 w 47"/>
              <a:gd name="T17" fmla="*/ 2147483647 h 46"/>
              <a:gd name="T18" fmla="*/ 2147483647 w 47"/>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6"/>
              <a:gd name="T32" fmla="*/ 47 w 4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6">
                <a:moveTo>
                  <a:pt x="0" y="0"/>
                </a:moveTo>
                <a:lnTo>
                  <a:pt x="47" y="0"/>
                </a:lnTo>
                <a:lnTo>
                  <a:pt x="47" y="46"/>
                </a:lnTo>
                <a:lnTo>
                  <a:pt x="0" y="46"/>
                </a:lnTo>
                <a:lnTo>
                  <a:pt x="0" y="0"/>
                </a:lnTo>
                <a:close/>
                <a:moveTo>
                  <a:pt x="3" y="3"/>
                </a:moveTo>
                <a:lnTo>
                  <a:pt x="47" y="3"/>
                </a:lnTo>
                <a:lnTo>
                  <a:pt x="47"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5" name="Freeform 138"/>
          <p:cNvSpPr>
            <a:spLocks noEditPoints="1"/>
          </p:cNvSpPr>
          <p:nvPr/>
        </p:nvSpPr>
        <p:spPr bwMode="auto">
          <a:xfrm>
            <a:off x="2247900" y="4889500"/>
            <a:ext cx="69850" cy="68263"/>
          </a:xfrm>
          <a:custGeom>
            <a:avLst/>
            <a:gdLst>
              <a:gd name="T0" fmla="*/ 0 w 44"/>
              <a:gd name="T1" fmla="*/ 0 h 43"/>
              <a:gd name="T2" fmla="*/ 2147483647 w 44"/>
              <a:gd name="T3" fmla="*/ 0 h 43"/>
              <a:gd name="T4" fmla="*/ 2147483647 w 44"/>
              <a:gd name="T5" fmla="*/ 2147483647 h 43"/>
              <a:gd name="T6" fmla="*/ 0 w 44"/>
              <a:gd name="T7" fmla="*/ 2147483647 h 43"/>
              <a:gd name="T8" fmla="*/ 0 w 44"/>
              <a:gd name="T9" fmla="*/ 0 h 43"/>
              <a:gd name="T10" fmla="*/ 2147483647 w 44"/>
              <a:gd name="T11" fmla="*/ 2147483647 h 43"/>
              <a:gd name="T12" fmla="*/ 2147483647 w 44"/>
              <a:gd name="T13" fmla="*/ 2147483647 h 43"/>
              <a:gd name="T14" fmla="*/ 2147483647 w 44"/>
              <a:gd name="T15" fmla="*/ 2147483647 h 43"/>
              <a:gd name="T16" fmla="*/ 2147483647 w 44"/>
              <a:gd name="T17" fmla="*/ 2147483647 h 43"/>
              <a:gd name="T18" fmla="*/ 2147483647 w 44"/>
              <a:gd name="T19" fmla="*/ 2147483647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3"/>
              <a:gd name="T32" fmla="*/ 44 w 44"/>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3">
                <a:moveTo>
                  <a:pt x="0" y="0"/>
                </a:moveTo>
                <a:lnTo>
                  <a:pt x="44" y="0"/>
                </a:lnTo>
                <a:lnTo>
                  <a:pt x="44" y="43"/>
                </a:lnTo>
                <a:lnTo>
                  <a:pt x="0" y="43"/>
                </a:lnTo>
                <a:lnTo>
                  <a:pt x="0" y="0"/>
                </a:lnTo>
                <a:close/>
                <a:moveTo>
                  <a:pt x="3" y="2"/>
                </a:moveTo>
                <a:lnTo>
                  <a:pt x="44" y="2"/>
                </a:lnTo>
                <a:lnTo>
                  <a:pt x="44"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6" name="Freeform 139"/>
          <p:cNvSpPr>
            <a:spLocks noEditPoints="1"/>
          </p:cNvSpPr>
          <p:nvPr/>
        </p:nvSpPr>
        <p:spPr bwMode="auto">
          <a:xfrm>
            <a:off x="2252663" y="4892675"/>
            <a:ext cx="65087" cy="65088"/>
          </a:xfrm>
          <a:custGeom>
            <a:avLst/>
            <a:gdLst>
              <a:gd name="T0" fmla="*/ 0 w 41"/>
              <a:gd name="T1" fmla="*/ 0 h 41"/>
              <a:gd name="T2" fmla="*/ 2147483647 w 41"/>
              <a:gd name="T3" fmla="*/ 0 h 41"/>
              <a:gd name="T4" fmla="*/ 2147483647 w 41"/>
              <a:gd name="T5" fmla="*/ 2147483647 h 41"/>
              <a:gd name="T6" fmla="*/ 0 w 41"/>
              <a:gd name="T7" fmla="*/ 2147483647 h 41"/>
              <a:gd name="T8" fmla="*/ 0 w 41"/>
              <a:gd name="T9" fmla="*/ 0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2" y="3"/>
                </a:moveTo>
                <a:lnTo>
                  <a:pt x="41" y="3"/>
                </a:lnTo>
                <a:lnTo>
                  <a:pt x="41"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7" name="Freeform 140"/>
          <p:cNvSpPr>
            <a:spLocks noEditPoints="1"/>
          </p:cNvSpPr>
          <p:nvPr/>
        </p:nvSpPr>
        <p:spPr bwMode="auto">
          <a:xfrm>
            <a:off x="2255838" y="4897438"/>
            <a:ext cx="61912" cy="60325"/>
          </a:xfrm>
          <a:custGeom>
            <a:avLst/>
            <a:gdLst>
              <a:gd name="T0" fmla="*/ 0 w 39"/>
              <a:gd name="T1" fmla="*/ 0 h 38"/>
              <a:gd name="T2" fmla="*/ 2147483647 w 39"/>
              <a:gd name="T3" fmla="*/ 0 h 38"/>
              <a:gd name="T4" fmla="*/ 2147483647 w 39"/>
              <a:gd name="T5" fmla="*/ 2147483647 h 38"/>
              <a:gd name="T6" fmla="*/ 0 w 39"/>
              <a:gd name="T7" fmla="*/ 2147483647 h 38"/>
              <a:gd name="T8" fmla="*/ 0 w 39"/>
              <a:gd name="T9" fmla="*/ 0 h 38"/>
              <a:gd name="T10" fmla="*/ 2147483647 w 39"/>
              <a:gd name="T11" fmla="*/ 2147483647 h 38"/>
              <a:gd name="T12" fmla="*/ 2147483647 w 39"/>
              <a:gd name="T13" fmla="*/ 2147483647 h 38"/>
              <a:gd name="T14" fmla="*/ 2147483647 w 39"/>
              <a:gd name="T15" fmla="*/ 2147483647 h 38"/>
              <a:gd name="T16" fmla="*/ 2147483647 w 39"/>
              <a:gd name="T17" fmla="*/ 2147483647 h 38"/>
              <a:gd name="T18" fmla="*/ 2147483647 w 39"/>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3" y="2"/>
                </a:moveTo>
                <a:lnTo>
                  <a:pt x="39" y="2"/>
                </a:lnTo>
                <a:lnTo>
                  <a:pt x="39"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8" name="Freeform 141"/>
          <p:cNvSpPr>
            <a:spLocks noEditPoints="1"/>
          </p:cNvSpPr>
          <p:nvPr/>
        </p:nvSpPr>
        <p:spPr bwMode="auto">
          <a:xfrm>
            <a:off x="2260600" y="4900613"/>
            <a:ext cx="57150" cy="57150"/>
          </a:xfrm>
          <a:custGeom>
            <a:avLst/>
            <a:gdLst>
              <a:gd name="T0" fmla="*/ 0 w 36"/>
              <a:gd name="T1" fmla="*/ 0 h 36"/>
              <a:gd name="T2" fmla="*/ 2147483647 w 36"/>
              <a:gd name="T3" fmla="*/ 0 h 36"/>
              <a:gd name="T4" fmla="*/ 2147483647 w 36"/>
              <a:gd name="T5" fmla="*/ 2147483647 h 36"/>
              <a:gd name="T6" fmla="*/ 0 w 36"/>
              <a:gd name="T7" fmla="*/ 2147483647 h 36"/>
              <a:gd name="T8" fmla="*/ 0 w 36"/>
              <a:gd name="T9" fmla="*/ 0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6"/>
              <a:gd name="T32" fmla="*/ 36 w 3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6">
                <a:moveTo>
                  <a:pt x="0" y="0"/>
                </a:moveTo>
                <a:lnTo>
                  <a:pt x="36" y="0"/>
                </a:lnTo>
                <a:lnTo>
                  <a:pt x="36" y="36"/>
                </a:lnTo>
                <a:lnTo>
                  <a:pt x="0" y="36"/>
                </a:lnTo>
                <a:lnTo>
                  <a:pt x="0" y="0"/>
                </a:lnTo>
                <a:close/>
                <a:moveTo>
                  <a:pt x="3" y="3"/>
                </a:moveTo>
                <a:lnTo>
                  <a:pt x="36" y="3"/>
                </a:lnTo>
                <a:lnTo>
                  <a:pt x="36"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19" name="Freeform 142"/>
          <p:cNvSpPr>
            <a:spLocks noEditPoints="1"/>
          </p:cNvSpPr>
          <p:nvPr/>
        </p:nvSpPr>
        <p:spPr bwMode="auto">
          <a:xfrm>
            <a:off x="2265363" y="4905375"/>
            <a:ext cx="52387" cy="52388"/>
          </a:xfrm>
          <a:custGeom>
            <a:avLst/>
            <a:gdLst>
              <a:gd name="T0" fmla="*/ 0 w 33"/>
              <a:gd name="T1" fmla="*/ 0 h 33"/>
              <a:gd name="T2" fmla="*/ 2147483647 w 33"/>
              <a:gd name="T3" fmla="*/ 0 h 33"/>
              <a:gd name="T4" fmla="*/ 2147483647 w 33"/>
              <a:gd name="T5" fmla="*/ 2147483647 h 33"/>
              <a:gd name="T6" fmla="*/ 0 w 33"/>
              <a:gd name="T7" fmla="*/ 2147483647 h 33"/>
              <a:gd name="T8" fmla="*/ 0 w 33"/>
              <a:gd name="T9" fmla="*/ 0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2" y="2"/>
                </a:moveTo>
                <a:lnTo>
                  <a:pt x="33" y="2"/>
                </a:lnTo>
                <a:lnTo>
                  <a:pt x="33"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0" name="Freeform 143"/>
          <p:cNvSpPr>
            <a:spLocks noEditPoints="1"/>
          </p:cNvSpPr>
          <p:nvPr/>
        </p:nvSpPr>
        <p:spPr bwMode="auto">
          <a:xfrm>
            <a:off x="2268538" y="4908550"/>
            <a:ext cx="49212" cy="49213"/>
          </a:xfrm>
          <a:custGeom>
            <a:avLst/>
            <a:gdLst>
              <a:gd name="T0" fmla="*/ 0 w 31"/>
              <a:gd name="T1" fmla="*/ 0 h 31"/>
              <a:gd name="T2" fmla="*/ 2147483647 w 31"/>
              <a:gd name="T3" fmla="*/ 0 h 31"/>
              <a:gd name="T4" fmla="*/ 2147483647 w 31"/>
              <a:gd name="T5" fmla="*/ 2147483647 h 31"/>
              <a:gd name="T6" fmla="*/ 0 w 31"/>
              <a:gd name="T7" fmla="*/ 2147483647 h 31"/>
              <a:gd name="T8" fmla="*/ 0 w 31"/>
              <a:gd name="T9" fmla="*/ 0 h 31"/>
              <a:gd name="T10" fmla="*/ 2147483647 w 31"/>
              <a:gd name="T11" fmla="*/ 2147483647 h 31"/>
              <a:gd name="T12" fmla="*/ 2147483647 w 31"/>
              <a:gd name="T13" fmla="*/ 2147483647 h 31"/>
              <a:gd name="T14" fmla="*/ 2147483647 w 31"/>
              <a:gd name="T15" fmla="*/ 2147483647 h 31"/>
              <a:gd name="T16" fmla="*/ 2147483647 w 31"/>
              <a:gd name="T17" fmla="*/ 2147483647 h 31"/>
              <a:gd name="T18" fmla="*/ 2147483647 w 31"/>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3" y="2"/>
                </a:moveTo>
                <a:lnTo>
                  <a:pt x="31" y="2"/>
                </a:lnTo>
                <a:lnTo>
                  <a:pt x="31"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1" name="Freeform 144"/>
          <p:cNvSpPr>
            <a:spLocks noEditPoints="1"/>
          </p:cNvSpPr>
          <p:nvPr/>
        </p:nvSpPr>
        <p:spPr bwMode="auto">
          <a:xfrm>
            <a:off x="2273300" y="4911725"/>
            <a:ext cx="44450" cy="46038"/>
          </a:xfrm>
          <a:custGeom>
            <a:avLst/>
            <a:gdLst>
              <a:gd name="T0" fmla="*/ 0 w 28"/>
              <a:gd name="T1" fmla="*/ 0 h 29"/>
              <a:gd name="T2" fmla="*/ 2147483647 w 28"/>
              <a:gd name="T3" fmla="*/ 0 h 29"/>
              <a:gd name="T4" fmla="*/ 2147483647 w 28"/>
              <a:gd name="T5" fmla="*/ 2147483647 h 29"/>
              <a:gd name="T6" fmla="*/ 0 w 28"/>
              <a:gd name="T7" fmla="*/ 2147483647 h 29"/>
              <a:gd name="T8" fmla="*/ 0 w 28"/>
              <a:gd name="T9" fmla="*/ 0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0" y="0"/>
                </a:moveTo>
                <a:lnTo>
                  <a:pt x="28" y="0"/>
                </a:lnTo>
                <a:lnTo>
                  <a:pt x="28" y="29"/>
                </a:lnTo>
                <a:lnTo>
                  <a:pt x="0" y="29"/>
                </a:lnTo>
                <a:lnTo>
                  <a:pt x="0" y="0"/>
                </a:lnTo>
                <a:close/>
                <a:moveTo>
                  <a:pt x="3" y="3"/>
                </a:moveTo>
                <a:lnTo>
                  <a:pt x="28" y="3"/>
                </a:lnTo>
                <a:lnTo>
                  <a:pt x="28"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2" name="Freeform 145"/>
          <p:cNvSpPr>
            <a:spLocks noEditPoints="1"/>
          </p:cNvSpPr>
          <p:nvPr/>
        </p:nvSpPr>
        <p:spPr bwMode="auto">
          <a:xfrm>
            <a:off x="2278063" y="4916488"/>
            <a:ext cx="39687" cy="41275"/>
          </a:xfrm>
          <a:custGeom>
            <a:avLst/>
            <a:gdLst>
              <a:gd name="T0" fmla="*/ 0 w 25"/>
              <a:gd name="T1" fmla="*/ 0 h 26"/>
              <a:gd name="T2" fmla="*/ 2147483647 w 25"/>
              <a:gd name="T3" fmla="*/ 0 h 26"/>
              <a:gd name="T4" fmla="*/ 2147483647 w 25"/>
              <a:gd name="T5" fmla="*/ 2147483647 h 26"/>
              <a:gd name="T6" fmla="*/ 0 w 25"/>
              <a:gd name="T7" fmla="*/ 2147483647 h 26"/>
              <a:gd name="T8" fmla="*/ 0 w 25"/>
              <a:gd name="T9" fmla="*/ 0 h 26"/>
              <a:gd name="T10" fmla="*/ 2147483647 w 25"/>
              <a:gd name="T11" fmla="*/ 2147483647 h 26"/>
              <a:gd name="T12" fmla="*/ 2147483647 w 25"/>
              <a:gd name="T13" fmla="*/ 2147483647 h 26"/>
              <a:gd name="T14" fmla="*/ 2147483647 w 25"/>
              <a:gd name="T15" fmla="*/ 2147483647 h 26"/>
              <a:gd name="T16" fmla="*/ 2147483647 w 25"/>
              <a:gd name="T17" fmla="*/ 2147483647 h 26"/>
              <a:gd name="T18" fmla="*/ 2147483647 w 25"/>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6"/>
              <a:gd name="T32" fmla="*/ 25 w 25"/>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6">
                <a:moveTo>
                  <a:pt x="0" y="0"/>
                </a:moveTo>
                <a:lnTo>
                  <a:pt x="25" y="0"/>
                </a:lnTo>
                <a:lnTo>
                  <a:pt x="25" y="26"/>
                </a:lnTo>
                <a:lnTo>
                  <a:pt x="0" y="26"/>
                </a:lnTo>
                <a:lnTo>
                  <a:pt x="0" y="0"/>
                </a:lnTo>
                <a:close/>
                <a:moveTo>
                  <a:pt x="2" y="2"/>
                </a:moveTo>
                <a:lnTo>
                  <a:pt x="25" y="2"/>
                </a:lnTo>
                <a:lnTo>
                  <a:pt x="25"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3" name="Freeform 146"/>
          <p:cNvSpPr>
            <a:spLocks noEditPoints="1"/>
          </p:cNvSpPr>
          <p:nvPr/>
        </p:nvSpPr>
        <p:spPr bwMode="auto">
          <a:xfrm>
            <a:off x="2281238" y="4919663"/>
            <a:ext cx="36512" cy="38100"/>
          </a:xfrm>
          <a:custGeom>
            <a:avLst/>
            <a:gdLst>
              <a:gd name="T0" fmla="*/ 0 w 23"/>
              <a:gd name="T1" fmla="*/ 0 h 24"/>
              <a:gd name="T2" fmla="*/ 2147483647 w 23"/>
              <a:gd name="T3" fmla="*/ 0 h 24"/>
              <a:gd name="T4" fmla="*/ 2147483647 w 23"/>
              <a:gd name="T5" fmla="*/ 2147483647 h 24"/>
              <a:gd name="T6" fmla="*/ 0 w 23"/>
              <a:gd name="T7" fmla="*/ 2147483647 h 24"/>
              <a:gd name="T8" fmla="*/ 0 w 23"/>
              <a:gd name="T9" fmla="*/ 0 h 24"/>
              <a:gd name="T10" fmla="*/ 2147483647 w 23"/>
              <a:gd name="T11" fmla="*/ 2147483647 h 24"/>
              <a:gd name="T12" fmla="*/ 2147483647 w 23"/>
              <a:gd name="T13" fmla="*/ 2147483647 h 24"/>
              <a:gd name="T14" fmla="*/ 2147483647 w 23"/>
              <a:gd name="T15" fmla="*/ 2147483647 h 24"/>
              <a:gd name="T16" fmla="*/ 2147483647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0" y="0"/>
                </a:moveTo>
                <a:lnTo>
                  <a:pt x="23" y="0"/>
                </a:lnTo>
                <a:lnTo>
                  <a:pt x="23" y="24"/>
                </a:lnTo>
                <a:lnTo>
                  <a:pt x="0" y="24"/>
                </a:lnTo>
                <a:lnTo>
                  <a:pt x="0" y="0"/>
                </a:lnTo>
                <a:close/>
                <a:moveTo>
                  <a:pt x="3" y="3"/>
                </a:moveTo>
                <a:lnTo>
                  <a:pt x="23" y="3"/>
                </a:lnTo>
                <a:lnTo>
                  <a:pt x="23"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4" name="Freeform 147"/>
          <p:cNvSpPr>
            <a:spLocks noEditPoints="1"/>
          </p:cNvSpPr>
          <p:nvPr/>
        </p:nvSpPr>
        <p:spPr bwMode="auto">
          <a:xfrm>
            <a:off x="2286000" y="4924425"/>
            <a:ext cx="31750" cy="33338"/>
          </a:xfrm>
          <a:custGeom>
            <a:avLst/>
            <a:gdLst>
              <a:gd name="T0" fmla="*/ 0 w 20"/>
              <a:gd name="T1" fmla="*/ 0 h 21"/>
              <a:gd name="T2" fmla="*/ 2147483647 w 20"/>
              <a:gd name="T3" fmla="*/ 0 h 21"/>
              <a:gd name="T4" fmla="*/ 2147483647 w 20"/>
              <a:gd name="T5" fmla="*/ 2147483647 h 21"/>
              <a:gd name="T6" fmla="*/ 0 w 20"/>
              <a:gd name="T7" fmla="*/ 2147483647 h 21"/>
              <a:gd name="T8" fmla="*/ 0 w 20"/>
              <a:gd name="T9" fmla="*/ 0 h 21"/>
              <a:gd name="T10" fmla="*/ 2147483647 w 20"/>
              <a:gd name="T11" fmla="*/ 2147483647 h 21"/>
              <a:gd name="T12" fmla="*/ 2147483647 w 20"/>
              <a:gd name="T13" fmla="*/ 2147483647 h 21"/>
              <a:gd name="T14" fmla="*/ 2147483647 w 20"/>
              <a:gd name="T15" fmla="*/ 2147483647 h 21"/>
              <a:gd name="T16" fmla="*/ 2147483647 w 20"/>
              <a:gd name="T17" fmla="*/ 2147483647 h 21"/>
              <a:gd name="T18" fmla="*/ 2147483647 w 20"/>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0" y="0"/>
                </a:moveTo>
                <a:lnTo>
                  <a:pt x="20" y="0"/>
                </a:lnTo>
                <a:lnTo>
                  <a:pt x="20" y="21"/>
                </a:lnTo>
                <a:lnTo>
                  <a:pt x="0" y="21"/>
                </a:lnTo>
                <a:lnTo>
                  <a:pt x="0" y="0"/>
                </a:lnTo>
                <a:close/>
                <a:moveTo>
                  <a:pt x="3" y="2"/>
                </a:moveTo>
                <a:lnTo>
                  <a:pt x="20" y="2"/>
                </a:lnTo>
                <a:lnTo>
                  <a:pt x="20"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5" name="Freeform 148"/>
          <p:cNvSpPr>
            <a:spLocks noEditPoints="1"/>
          </p:cNvSpPr>
          <p:nvPr/>
        </p:nvSpPr>
        <p:spPr bwMode="auto">
          <a:xfrm>
            <a:off x="2290763" y="4927600"/>
            <a:ext cx="26987" cy="30163"/>
          </a:xfrm>
          <a:custGeom>
            <a:avLst/>
            <a:gdLst>
              <a:gd name="T0" fmla="*/ 0 w 17"/>
              <a:gd name="T1" fmla="*/ 0 h 19"/>
              <a:gd name="T2" fmla="*/ 2147483647 w 17"/>
              <a:gd name="T3" fmla="*/ 0 h 19"/>
              <a:gd name="T4" fmla="*/ 2147483647 w 17"/>
              <a:gd name="T5" fmla="*/ 2147483647 h 19"/>
              <a:gd name="T6" fmla="*/ 0 w 17"/>
              <a:gd name="T7" fmla="*/ 2147483647 h 19"/>
              <a:gd name="T8" fmla="*/ 0 w 17"/>
              <a:gd name="T9" fmla="*/ 0 h 19"/>
              <a:gd name="T10" fmla="*/ 2147483647 w 17"/>
              <a:gd name="T11" fmla="*/ 2147483647 h 19"/>
              <a:gd name="T12" fmla="*/ 2147483647 w 17"/>
              <a:gd name="T13" fmla="*/ 2147483647 h 19"/>
              <a:gd name="T14" fmla="*/ 2147483647 w 17"/>
              <a:gd name="T15" fmla="*/ 2147483647 h 19"/>
              <a:gd name="T16" fmla="*/ 2147483647 w 17"/>
              <a:gd name="T17" fmla="*/ 2147483647 h 19"/>
              <a:gd name="T18" fmla="*/ 2147483647 w 17"/>
              <a:gd name="T19" fmla="*/ 2147483647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
              <a:gd name="T32" fmla="*/ 17 w 17"/>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
                <a:moveTo>
                  <a:pt x="0" y="0"/>
                </a:moveTo>
                <a:lnTo>
                  <a:pt x="17" y="0"/>
                </a:lnTo>
                <a:lnTo>
                  <a:pt x="17" y="19"/>
                </a:lnTo>
                <a:lnTo>
                  <a:pt x="0" y="19"/>
                </a:lnTo>
                <a:lnTo>
                  <a:pt x="0" y="0"/>
                </a:lnTo>
                <a:close/>
                <a:moveTo>
                  <a:pt x="2" y="3"/>
                </a:moveTo>
                <a:lnTo>
                  <a:pt x="17" y="3"/>
                </a:lnTo>
                <a:lnTo>
                  <a:pt x="17"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6" name="Freeform 149"/>
          <p:cNvSpPr>
            <a:spLocks noEditPoints="1"/>
          </p:cNvSpPr>
          <p:nvPr/>
        </p:nvSpPr>
        <p:spPr bwMode="auto">
          <a:xfrm>
            <a:off x="2293938" y="4932363"/>
            <a:ext cx="23812" cy="25400"/>
          </a:xfrm>
          <a:custGeom>
            <a:avLst/>
            <a:gdLst>
              <a:gd name="T0" fmla="*/ 0 w 15"/>
              <a:gd name="T1" fmla="*/ 0 h 16"/>
              <a:gd name="T2" fmla="*/ 2147483647 w 15"/>
              <a:gd name="T3" fmla="*/ 0 h 16"/>
              <a:gd name="T4" fmla="*/ 2147483647 w 15"/>
              <a:gd name="T5" fmla="*/ 2147483647 h 16"/>
              <a:gd name="T6" fmla="*/ 0 w 15"/>
              <a:gd name="T7" fmla="*/ 2147483647 h 16"/>
              <a:gd name="T8" fmla="*/ 0 w 15"/>
              <a:gd name="T9" fmla="*/ 0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2147483647 w 15"/>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6"/>
              <a:gd name="T32" fmla="*/ 15 w 15"/>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6">
                <a:moveTo>
                  <a:pt x="0" y="0"/>
                </a:moveTo>
                <a:lnTo>
                  <a:pt x="15" y="0"/>
                </a:lnTo>
                <a:lnTo>
                  <a:pt x="15" y="16"/>
                </a:lnTo>
                <a:lnTo>
                  <a:pt x="0" y="16"/>
                </a:lnTo>
                <a:lnTo>
                  <a:pt x="0" y="0"/>
                </a:lnTo>
                <a:close/>
                <a:moveTo>
                  <a:pt x="3" y="2"/>
                </a:moveTo>
                <a:lnTo>
                  <a:pt x="15" y="2"/>
                </a:lnTo>
                <a:lnTo>
                  <a:pt x="15"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7" name="Freeform 150"/>
          <p:cNvSpPr>
            <a:spLocks noEditPoints="1"/>
          </p:cNvSpPr>
          <p:nvPr/>
        </p:nvSpPr>
        <p:spPr bwMode="auto">
          <a:xfrm>
            <a:off x="2298700" y="4935538"/>
            <a:ext cx="19050" cy="22225"/>
          </a:xfrm>
          <a:custGeom>
            <a:avLst/>
            <a:gdLst>
              <a:gd name="T0" fmla="*/ 0 w 12"/>
              <a:gd name="T1" fmla="*/ 0 h 14"/>
              <a:gd name="T2" fmla="*/ 2147483647 w 12"/>
              <a:gd name="T3" fmla="*/ 0 h 14"/>
              <a:gd name="T4" fmla="*/ 2147483647 w 12"/>
              <a:gd name="T5" fmla="*/ 2147483647 h 14"/>
              <a:gd name="T6" fmla="*/ 0 w 12"/>
              <a:gd name="T7" fmla="*/ 2147483647 h 14"/>
              <a:gd name="T8" fmla="*/ 0 w 12"/>
              <a:gd name="T9" fmla="*/ 0 h 14"/>
              <a:gd name="T10" fmla="*/ 2147483647 w 12"/>
              <a:gd name="T11" fmla="*/ 2147483647 h 14"/>
              <a:gd name="T12" fmla="*/ 2147483647 w 12"/>
              <a:gd name="T13" fmla="*/ 2147483647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0" y="0"/>
                </a:moveTo>
                <a:lnTo>
                  <a:pt x="12" y="0"/>
                </a:lnTo>
                <a:lnTo>
                  <a:pt x="12" y="14"/>
                </a:lnTo>
                <a:lnTo>
                  <a:pt x="0" y="14"/>
                </a:lnTo>
                <a:lnTo>
                  <a:pt x="0" y="0"/>
                </a:lnTo>
                <a:close/>
                <a:moveTo>
                  <a:pt x="3" y="4"/>
                </a:moveTo>
                <a:lnTo>
                  <a:pt x="12" y="4"/>
                </a:lnTo>
                <a:lnTo>
                  <a:pt x="12"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8" name="Freeform 151"/>
          <p:cNvSpPr>
            <a:spLocks noEditPoints="1"/>
          </p:cNvSpPr>
          <p:nvPr/>
        </p:nvSpPr>
        <p:spPr bwMode="auto">
          <a:xfrm>
            <a:off x="2303463" y="4941888"/>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2147483647 h 10"/>
              <a:gd name="T12" fmla="*/ 2147483647 w 9"/>
              <a:gd name="T13" fmla="*/ 2147483647 h 10"/>
              <a:gd name="T14" fmla="*/ 2147483647 w 9"/>
              <a:gd name="T15" fmla="*/ 2147483647 h 10"/>
              <a:gd name="T16" fmla="*/ 2147483647 w 9"/>
              <a:gd name="T17" fmla="*/ 2147483647 h 10"/>
              <a:gd name="T18" fmla="*/ 2147483647 w 9"/>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2" y="1"/>
                </a:moveTo>
                <a:lnTo>
                  <a:pt x="9" y="1"/>
                </a:lnTo>
                <a:lnTo>
                  <a:pt x="9"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29" name="Freeform 152"/>
          <p:cNvSpPr>
            <a:spLocks noEditPoints="1"/>
          </p:cNvSpPr>
          <p:nvPr/>
        </p:nvSpPr>
        <p:spPr bwMode="auto">
          <a:xfrm>
            <a:off x="2306638" y="4943475"/>
            <a:ext cx="11112" cy="14288"/>
          </a:xfrm>
          <a:custGeom>
            <a:avLst/>
            <a:gdLst>
              <a:gd name="T0" fmla="*/ 0 w 7"/>
              <a:gd name="T1" fmla="*/ 0 h 9"/>
              <a:gd name="T2" fmla="*/ 2147483647 w 7"/>
              <a:gd name="T3" fmla="*/ 0 h 9"/>
              <a:gd name="T4" fmla="*/ 2147483647 w 7"/>
              <a:gd name="T5" fmla="*/ 2147483647 h 9"/>
              <a:gd name="T6" fmla="*/ 0 w 7"/>
              <a:gd name="T7" fmla="*/ 2147483647 h 9"/>
              <a:gd name="T8" fmla="*/ 0 w 7"/>
              <a:gd name="T9" fmla="*/ 0 h 9"/>
              <a:gd name="T10" fmla="*/ 2147483647 w 7"/>
              <a:gd name="T11" fmla="*/ 2147483647 h 9"/>
              <a:gd name="T12" fmla="*/ 2147483647 w 7"/>
              <a:gd name="T13" fmla="*/ 2147483647 h 9"/>
              <a:gd name="T14" fmla="*/ 2147483647 w 7"/>
              <a:gd name="T15" fmla="*/ 2147483647 h 9"/>
              <a:gd name="T16" fmla="*/ 2147483647 w 7"/>
              <a:gd name="T17" fmla="*/ 2147483647 h 9"/>
              <a:gd name="T18" fmla="*/ 2147483647 w 7"/>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9"/>
              <a:gd name="T32" fmla="*/ 7 w 7"/>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9">
                <a:moveTo>
                  <a:pt x="0" y="0"/>
                </a:moveTo>
                <a:lnTo>
                  <a:pt x="7" y="0"/>
                </a:lnTo>
                <a:lnTo>
                  <a:pt x="7" y="9"/>
                </a:lnTo>
                <a:lnTo>
                  <a:pt x="0" y="9"/>
                </a:lnTo>
                <a:lnTo>
                  <a:pt x="0" y="0"/>
                </a:lnTo>
                <a:close/>
                <a:moveTo>
                  <a:pt x="3" y="4"/>
                </a:moveTo>
                <a:lnTo>
                  <a:pt x="7" y="4"/>
                </a:lnTo>
                <a:lnTo>
                  <a:pt x="7"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0" name="Freeform 153"/>
          <p:cNvSpPr>
            <a:spLocks noEditPoints="1"/>
          </p:cNvSpPr>
          <p:nvPr/>
        </p:nvSpPr>
        <p:spPr bwMode="auto">
          <a:xfrm>
            <a:off x="2311400" y="4949825"/>
            <a:ext cx="6350" cy="7938"/>
          </a:xfrm>
          <a:custGeom>
            <a:avLst/>
            <a:gdLst>
              <a:gd name="T0" fmla="*/ 0 w 4"/>
              <a:gd name="T1" fmla="*/ 0 h 5"/>
              <a:gd name="T2" fmla="*/ 2147483647 w 4"/>
              <a:gd name="T3" fmla="*/ 0 h 5"/>
              <a:gd name="T4" fmla="*/ 2147483647 w 4"/>
              <a:gd name="T5" fmla="*/ 2147483647 h 5"/>
              <a:gd name="T6" fmla="*/ 0 w 4"/>
              <a:gd name="T7" fmla="*/ 2147483647 h 5"/>
              <a:gd name="T8" fmla="*/ 0 w 4"/>
              <a:gd name="T9" fmla="*/ 0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4" y="0"/>
                </a:lnTo>
                <a:lnTo>
                  <a:pt x="4" y="5"/>
                </a:lnTo>
                <a:lnTo>
                  <a:pt x="0" y="5"/>
                </a:lnTo>
                <a:lnTo>
                  <a:pt x="0" y="0"/>
                </a:lnTo>
                <a:close/>
                <a:moveTo>
                  <a:pt x="1" y="2"/>
                </a:moveTo>
                <a:lnTo>
                  <a:pt x="4" y="2"/>
                </a:lnTo>
                <a:lnTo>
                  <a:pt x="4" y="5"/>
                </a:lnTo>
                <a:lnTo>
                  <a:pt x="1" y="5"/>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1" name="Freeform 154"/>
          <p:cNvSpPr>
            <a:spLocks noEditPoints="1"/>
          </p:cNvSpPr>
          <p:nvPr/>
        </p:nvSpPr>
        <p:spPr bwMode="auto">
          <a:xfrm>
            <a:off x="2312988" y="4953000"/>
            <a:ext cx="4762" cy="4763"/>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2" name="Freeform 155"/>
          <p:cNvSpPr>
            <a:spLocks noEditPoints="1"/>
          </p:cNvSpPr>
          <p:nvPr/>
        </p:nvSpPr>
        <p:spPr bwMode="auto">
          <a:xfrm>
            <a:off x="2317750" y="49577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7"/>
              <a:gd name="T32" fmla="*/ 1588 w 1588"/>
              <a:gd name="T33" fmla="*/ 1587 h 1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7">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3" name="Freeform 156"/>
          <p:cNvSpPr>
            <a:spLocks noEditPoints="1"/>
          </p:cNvSpPr>
          <p:nvPr/>
        </p:nvSpPr>
        <p:spPr bwMode="auto">
          <a:xfrm>
            <a:off x="2197100" y="4840288"/>
            <a:ext cx="120650" cy="117475"/>
          </a:xfrm>
          <a:custGeom>
            <a:avLst/>
            <a:gdLst>
              <a:gd name="T0" fmla="*/ 2147483647 w 76"/>
              <a:gd name="T1" fmla="*/ 2147483647 h 74"/>
              <a:gd name="T2" fmla="*/ 2147483647 w 76"/>
              <a:gd name="T3" fmla="*/ 2147483647 h 74"/>
              <a:gd name="T4" fmla="*/ 2147483647 w 76"/>
              <a:gd name="T5" fmla="*/ 2147483647 h 74"/>
              <a:gd name="T6" fmla="*/ 2147483647 w 76"/>
              <a:gd name="T7" fmla="*/ 2147483647 h 74"/>
              <a:gd name="T8" fmla="*/ 2147483647 w 76"/>
              <a:gd name="T9" fmla="*/ 2147483647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0 h 74"/>
              <a:gd name="T20" fmla="*/ 0 w 76"/>
              <a:gd name="T21" fmla="*/ 0 h 74"/>
              <a:gd name="T22" fmla="*/ 0 w 76"/>
              <a:gd name="T23" fmla="*/ 2147483647 h 74"/>
              <a:gd name="T24" fmla="*/ 2147483647 w 76"/>
              <a:gd name="T25" fmla="*/ 2147483647 h 74"/>
              <a:gd name="T26" fmla="*/ 2147483647 w 76"/>
              <a:gd name="T27" fmla="*/ 2147483647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7" y="65"/>
                </a:moveTo>
                <a:lnTo>
                  <a:pt x="7" y="9"/>
                </a:lnTo>
                <a:lnTo>
                  <a:pt x="71" y="9"/>
                </a:lnTo>
                <a:lnTo>
                  <a:pt x="71" y="65"/>
                </a:lnTo>
                <a:lnTo>
                  <a:pt x="7" y="65"/>
                </a:lnTo>
                <a:close/>
                <a:moveTo>
                  <a:pt x="4" y="69"/>
                </a:moveTo>
                <a:lnTo>
                  <a:pt x="73" y="69"/>
                </a:lnTo>
                <a:lnTo>
                  <a:pt x="73" y="3"/>
                </a:lnTo>
                <a:lnTo>
                  <a:pt x="76" y="3"/>
                </a:lnTo>
                <a:lnTo>
                  <a:pt x="76" y="0"/>
                </a:lnTo>
                <a:lnTo>
                  <a:pt x="0" y="0"/>
                </a:lnTo>
                <a:lnTo>
                  <a:pt x="0" y="74"/>
                </a:lnTo>
                <a:lnTo>
                  <a:pt x="4" y="74"/>
                </a:lnTo>
                <a:lnTo>
                  <a:pt x="4"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4" name="Freeform 157"/>
          <p:cNvSpPr>
            <a:spLocks noEditPoints="1"/>
          </p:cNvSpPr>
          <p:nvPr/>
        </p:nvSpPr>
        <p:spPr bwMode="auto">
          <a:xfrm>
            <a:off x="2197100" y="4840288"/>
            <a:ext cx="120650" cy="117475"/>
          </a:xfrm>
          <a:custGeom>
            <a:avLst/>
            <a:gdLst>
              <a:gd name="T0" fmla="*/ 0 w 76"/>
              <a:gd name="T1" fmla="*/ 0 h 74"/>
              <a:gd name="T2" fmla="*/ 2147483647 w 76"/>
              <a:gd name="T3" fmla="*/ 0 h 74"/>
              <a:gd name="T4" fmla="*/ 2147483647 w 76"/>
              <a:gd name="T5" fmla="*/ 2147483647 h 74"/>
              <a:gd name="T6" fmla="*/ 0 w 76"/>
              <a:gd name="T7" fmla="*/ 2147483647 h 74"/>
              <a:gd name="T8" fmla="*/ 0 w 76"/>
              <a:gd name="T9" fmla="*/ 0 h 74"/>
              <a:gd name="T10" fmla="*/ 2147483647 w 76"/>
              <a:gd name="T11" fmla="*/ 2147483647 h 74"/>
              <a:gd name="T12" fmla="*/ 2147483647 w 76"/>
              <a:gd name="T13" fmla="*/ 2147483647 h 74"/>
              <a:gd name="T14" fmla="*/ 2147483647 w 76"/>
              <a:gd name="T15" fmla="*/ 2147483647 h 74"/>
              <a:gd name="T16" fmla="*/ 2147483647 w 76"/>
              <a:gd name="T17" fmla="*/ 2147483647 h 74"/>
              <a:gd name="T18" fmla="*/ 2147483647 w 76"/>
              <a:gd name="T19" fmla="*/ 2147483647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5" name="Freeform 158"/>
          <p:cNvSpPr>
            <a:spLocks noEditPoints="1"/>
          </p:cNvSpPr>
          <p:nvPr/>
        </p:nvSpPr>
        <p:spPr bwMode="auto">
          <a:xfrm>
            <a:off x="2201863" y="4845050"/>
            <a:ext cx="115887" cy="112713"/>
          </a:xfrm>
          <a:custGeom>
            <a:avLst/>
            <a:gdLst>
              <a:gd name="T0" fmla="*/ 0 w 73"/>
              <a:gd name="T1" fmla="*/ 0 h 71"/>
              <a:gd name="T2" fmla="*/ 2147483647 w 73"/>
              <a:gd name="T3" fmla="*/ 0 h 71"/>
              <a:gd name="T4" fmla="*/ 2147483647 w 73"/>
              <a:gd name="T5" fmla="*/ 2147483647 h 71"/>
              <a:gd name="T6" fmla="*/ 0 w 73"/>
              <a:gd name="T7" fmla="*/ 2147483647 h 71"/>
              <a:gd name="T8" fmla="*/ 0 w 73"/>
              <a:gd name="T9" fmla="*/ 0 h 71"/>
              <a:gd name="T10" fmla="*/ 2147483647 w 73"/>
              <a:gd name="T11" fmla="*/ 2147483647 h 71"/>
              <a:gd name="T12" fmla="*/ 2147483647 w 73"/>
              <a:gd name="T13" fmla="*/ 2147483647 h 71"/>
              <a:gd name="T14" fmla="*/ 2147483647 w 73"/>
              <a:gd name="T15" fmla="*/ 2147483647 h 71"/>
              <a:gd name="T16" fmla="*/ 2147483647 w 73"/>
              <a:gd name="T17" fmla="*/ 2147483647 h 71"/>
              <a:gd name="T18" fmla="*/ 2147483647 w 73"/>
              <a:gd name="T19" fmla="*/ 214748364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6" name="Freeform 159"/>
          <p:cNvSpPr>
            <a:spLocks noEditPoints="1"/>
          </p:cNvSpPr>
          <p:nvPr/>
        </p:nvSpPr>
        <p:spPr bwMode="auto">
          <a:xfrm>
            <a:off x="2206625" y="4848225"/>
            <a:ext cx="111125" cy="109538"/>
          </a:xfrm>
          <a:custGeom>
            <a:avLst/>
            <a:gdLst>
              <a:gd name="T0" fmla="*/ 0 w 70"/>
              <a:gd name="T1" fmla="*/ 0 h 69"/>
              <a:gd name="T2" fmla="*/ 2147483647 w 70"/>
              <a:gd name="T3" fmla="*/ 0 h 69"/>
              <a:gd name="T4" fmla="*/ 2147483647 w 70"/>
              <a:gd name="T5" fmla="*/ 2147483647 h 69"/>
              <a:gd name="T6" fmla="*/ 0 w 70"/>
              <a:gd name="T7" fmla="*/ 2147483647 h 69"/>
              <a:gd name="T8" fmla="*/ 0 w 70"/>
              <a:gd name="T9" fmla="*/ 0 h 69"/>
              <a:gd name="T10" fmla="*/ 2147483647 w 70"/>
              <a:gd name="T11" fmla="*/ 2147483647 h 69"/>
              <a:gd name="T12" fmla="*/ 2147483647 w 70"/>
              <a:gd name="T13" fmla="*/ 2147483647 h 69"/>
              <a:gd name="T14" fmla="*/ 2147483647 w 70"/>
              <a:gd name="T15" fmla="*/ 2147483647 h 69"/>
              <a:gd name="T16" fmla="*/ 2147483647 w 70"/>
              <a:gd name="T17" fmla="*/ 2147483647 h 69"/>
              <a:gd name="T18" fmla="*/ 2147483647 w 70"/>
              <a:gd name="T19" fmla="*/ 2147483647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7" name="Freeform 160"/>
          <p:cNvSpPr>
            <a:spLocks noEditPoints="1"/>
          </p:cNvSpPr>
          <p:nvPr/>
        </p:nvSpPr>
        <p:spPr bwMode="auto">
          <a:xfrm>
            <a:off x="2209800" y="4854575"/>
            <a:ext cx="107950" cy="103188"/>
          </a:xfrm>
          <a:custGeom>
            <a:avLst/>
            <a:gdLst>
              <a:gd name="T0" fmla="*/ 0 w 68"/>
              <a:gd name="T1" fmla="*/ 0 h 65"/>
              <a:gd name="T2" fmla="*/ 2147483647 w 68"/>
              <a:gd name="T3" fmla="*/ 0 h 65"/>
              <a:gd name="T4" fmla="*/ 2147483647 w 68"/>
              <a:gd name="T5" fmla="*/ 2147483647 h 65"/>
              <a:gd name="T6" fmla="*/ 0 w 68"/>
              <a:gd name="T7" fmla="*/ 2147483647 h 65"/>
              <a:gd name="T8" fmla="*/ 0 w 68"/>
              <a:gd name="T9" fmla="*/ 0 h 65"/>
              <a:gd name="T10" fmla="*/ 2147483647 w 68"/>
              <a:gd name="T11" fmla="*/ 2147483647 h 65"/>
              <a:gd name="T12" fmla="*/ 2147483647 w 68"/>
              <a:gd name="T13" fmla="*/ 2147483647 h 65"/>
              <a:gd name="T14" fmla="*/ 2147483647 w 68"/>
              <a:gd name="T15" fmla="*/ 2147483647 h 65"/>
              <a:gd name="T16" fmla="*/ 2147483647 w 68"/>
              <a:gd name="T17" fmla="*/ 2147483647 h 65"/>
              <a:gd name="T18" fmla="*/ 2147483647 w 68"/>
              <a:gd name="T19" fmla="*/ 2147483647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8" name="Freeform 161"/>
          <p:cNvSpPr>
            <a:spLocks noEditPoints="1"/>
          </p:cNvSpPr>
          <p:nvPr/>
        </p:nvSpPr>
        <p:spPr bwMode="auto">
          <a:xfrm>
            <a:off x="2214563" y="4856163"/>
            <a:ext cx="103187" cy="101600"/>
          </a:xfrm>
          <a:custGeom>
            <a:avLst/>
            <a:gdLst>
              <a:gd name="T0" fmla="*/ 0 w 65"/>
              <a:gd name="T1" fmla="*/ 0 h 64"/>
              <a:gd name="T2" fmla="*/ 2147483647 w 65"/>
              <a:gd name="T3" fmla="*/ 0 h 64"/>
              <a:gd name="T4" fmla="*/ 2147483647 w 65"/>
              <a:gd name="T5" fmla="*/ 2147483647 h 64"/>
              <a:gd name="T6" fmla="*/ 0 w 65"/>
              <a:gd name="T7" fmla="*/ 2147483647 h 64"/>
              <a:gd name="T8" fmla="*/ 0 w 65"/>
              <a:gd name="T9" fmla="*/ 0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39" name="Freeform 162"/>
          <p:cNvSpPr>
            <a:spLocks noEditPoints="1"/>
          </p:cNvSpPr>
          <p:nvPr/>
        </p:nvSpPr>
        <p:spPr bwMode="auto">
          <a:xfrm>
            <a:off x="2219325" y="4859338"/>
            <a:ext cx="98425" cy="98425"/>
          </a:xfrm>
          <a:custGeom>
            <a:avLst/>
            <a:gdLst>
              <a:gd name="T0" fmla="*/ 0 w 62"/>
              <a:gd name="T1" fmla="*/ 0 h 62"/>
              <a:gd name="T2" fmla="*/ 2147483647 w 62"/>
              <a:gd name="T3" fmla="*/ 0 h 62"/>
              <a:gd name="T4" fmla="*/ 2147483647 w 62"/>
              <a:gd name="T5" fmla="*/ 2147483647 h 62"/>
              <a:gd name="T6" fmla="*/ 0 w 62"/>
              <a:gd name="T7" fmla="*/ 2147483647 h 62"/>
              <a:gd name="T8" fmla="*/ 0 w 62"/>
              <a:gd name="T9" fmla="*/ 0 h 62"/>
              <a:gd name="T10" fmla="*/ 2147483647 w 62"/>
              <a:gd name="T11" fmla="*/ 2147483647 h 62"/>
              <a:gd name="T12" fmla="*/ 2147483647 w 62"/>
              <a:gd name="T13" fmla="*/ 2147483647 h 62"/>
              <a:gd name="T14" fmla="*/ 2147483647 w 62"/>
              <a:gd name="T15" fmla="*/ 2147483647 h 62"/>
              <a:gd name="T16" fmla="*/ 2147483647 w 62"/>
              <a:gd name="T17" fmla="*/ 2147483647 h 62"/>
              <a:gd name="T18" fmla="*/ 2147483647 w 62"/>
              <a:gd name="T19" fmla="*/ 2147483647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2" y="3"/>
                </a:moveTo>
                <a:lnTo>
                  <a:pt x="62" y="3"/>
                </a:lnTo>
                <a:lnTo>
                  <a:pt x="62"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0" name="Freeform 163"/>
          <p:cNvSpPr>
            <a:spLocks noEditPoints="1"/>
          </p:cNvSpPr>
          <p:nvPr/>
        </p:nvSpPr>
        <p:spPr bwMode="auto">
          <a:xfrm>
            <a:off x="2222500" y="4864100"/>
            <a:ext cx="95250" cy="93663"/>
          </a:xfrm>
          <a:custGeom>
            <a:avLst/>
            <a:gdLst>
              <a:gd name="T0" fmla="*/ 0 w 60"/>
              <a:gd name="T1" fmla="*/ 0 h 59"/>
              <a:gd name="T2" fmla="*/ 2147483647 w 60"/>
              <a:gd name="T3" fmla="*/ 0 h 59"/>
              <a:gd name="T4" fmla="*/ 2147483647 w 60"/>
              <a:gd name="T5" fmla="*/ 2147483647 h 59"/>
              <a:gd name="T6" fmla="*/ 0 w 60"/>
              <a:gd name="T7" fmla="*/ 2147483647 h 59"/>
              <a:gd name="T8" fmla="*/ 0 w 60"/>
              <a:gd name="T9" fmla="*/ 0 h 59"/>
              <a:gd name="T10" fmla="*/ 2147483647 w 60"/>
              <a:gd name="T11" fmla="*/ 2147483647 h 59"/>
              <a:gd name="T12" fmla="*/ 2147483647 w 60"/>
              <a:gd name="T13" fmla="*/ 2147483647 h 59"/>
              <a:gd name="T14" fmla="*/ 2147483647 w 60"/>
              <a:gd name="T15" fmla="*/ 2147483647 h 59"/>
              <a:gd name="T16" fmla="*/ 2147483647 w 60"/>
              <a:gd name="T17" fmla="*/ 2147483647 h 59"/>
              <a:gd name="T18" fmla="*/ 2147483647 w 60"/>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9"/>
              <a:gd name="T32" fmla="*/ 60 w 60"/>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9">
                <a:moveTo>
                  <a:pt x="0" y="0"/>
                </a:moveTo>
                <a:lnTo>
                  <a:pt x="60" y="0"/>
                </a:lnTo>
                <a:lnTo>
                  <a:pt x="60" y="59"/>
                </a:lnTo>
                <a:lnTo>
                  <a:pt x="0" y="59"/>
                </a:lnTo>
                <a:lnTo>
                  <a:pt x="0" y="0"/>
                </a:lnTo>
                <a:close/>
                <a:moveTo>
                  <a:pt x="3" y="2"/>
                </a:moveTo>
                <a:lnTo>
                  <a:pt x="60" y="2"/>
                </a:lnTo>
                <a:lnTo>
                  <a:pt x="60"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1" name="Freeform 164"/>
          <p:cNvSpPr>
            <a:spLocks noEditPoints="1"/>
          </p:cNvSpPr>
          <p:nvPr/>
        </p:nvSpPr>
        <p:spPr bwMode="auto">
          <a:xfrm>
            <a:off x="2227263" y="4867275"/>
            <a:ext cx="90487" cy="90488"/>
          </a:xfrm>
          <a:custGeom>
            <a:avLst/>
            <a:gdLst>
              <a:gd name="T0" fmla="*/ 0 w 57"/>
              <a:gd name="T1" fmla="*/ 0 h 57"/>
              <a:gd name="T2" fmla="*/ 2147483647 w 57"/>
              <a:gd name="T3" fmla="*/ 0 h 57"/>
              <a:gd name="T4" fmla="*/ 2147483647 w 57"/>
              <a:gd name="T5" fmla="*/ 2147483647 h 57"/>
              <a:gd name="T6" fmla="*/ 0 w 57"/>
              <a:gd name="T7" fmla="*/ 2147483647 h 57"/>
              <a:gd name="T8" fmla="*/ 0 w 57"/>
              <a:gd name="T9" fmla="*/ 0 h 57"/>
              <a:gd name="T10" fmla="*/ 2147483647 w 57"/>
              <a:gd name="T11" fmla="*/ 2147483647 h 57"/>
              <a:gd name="T12" fmla="*/ 2147483647 w 57"/>
              <a:gd name="T13" fmla="*/ 2147483647 h 57"/>
              <a:gd name="T14" fmla="*/ 2147483647 w 57"/>
              <a:gd name="T15" fmla="*/ 2147483647 h 57"/>
              <a:gd name="T16" fmla="*/ 2147483647 w 57"/>
              <a:gd name="T17" fmla="*/ 2147483647 h 57"/>
              <a:gd name="T18" fmla="*/ 2147483647 w 57"/>
              <a:gd name="T19" fmla="*/ 214748364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2" name="Freeform 165"/>
          <p:cNvSpPr>
            <a:spLocks noEditPoints="1"/>
          </p:cNvSpPr>
          <p:nvPr/>
        </p:nvSpPr>
        <p:spPr bwMode="auto">
          <a:xfrm>
            <a:off x="2232025" y="4873625"/>
            <a:ext cx="85725" cy="84138"/>
          </a:xfrm>
          <a:custGeom>
            <a:avLst/>
            <a:gdLst>
              <a:gd name="T0" fmla="*/ 0 w 54"/>
              <a:gd name="T1" fmla="*/ 0 h 53"/>
              <a:gd name="T2" fmla="*/ 2147483647 w 54"/>
              <a:gd name="T3" fmla="*/ 0 h 53"/>
              <a:gd name="T4" fmla="*/ 2147483647 w 54"/>
              <a:gd name="T5" fmla="*/ 2147483647 h 53"/>
              <a:gd name="T6" fmla="*/ 0 w 54"/>
              <a:gd name="T7" fmla="*/ 2147483647 h 53"/>
              <a:gd name="T8" fmla="*/ 0 w 54"/>
              <a:gd name="T9" fmla="*/ 0 h 53"/>
              <a:gd name="T10" fmla="*/ 2147483647 w 54"/>
              <a:gd name="T11" fmla="*/ 2147483647 h 53"/>
              <a:gd name="T12" fmla="*/ 2147483647 w 54"/>
              <a:gd name="T13" fmla="*/ 2147483647 h 53"/>
              <a:gd name="T14" fmla="*/ 2147483647 w 54"/>
              <a:gd name="T15" fmla="*/ 2147483647 h 53"/>
              <a:gd name="T16" fmla="*/ 2147483647 w 54"/>
              <a:gd name="T17" fmla="*/ 2147483647 h 53"/>
              <a:gd name="T18" fmla="*/ 2147483647 w 54"/>
              <a:gd name="T19" fmla="*/ 2147483647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2" y="1"/>
                </a:moveTo>
                <a:lnTo>
                  <a:pt x="54" y="1"/>
                </a:lnTo>
                <a:lnTo>
                  <a:pt x="54" y="53"/>
                </a:lnTo>
                <a:lnTo>
                  <a:pt x="2" y="53"/>
                </a:lnTo>
                <a:lnTo>
                  <a:pt x="2"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3" name="Freeform 166"/>
          <p:cNvSpPr>
            <a:spLocks noEditPoints="1"/>
          </p:cNvSpPr>
          <p:nvPr/>
        </p:nvSpPr>
        <p:spPr bwMode="auto">
          <a:xfrm>
            <a:off x="2235200" y="4875213"/>
            <a:ext cx="82550" cy="82550"/>
          </a:xfrm>
          <a:custGeom>
            <a:avLst/>
            <a:gdLst>
              <a:gd name="T0" fmla="*/ 0 w 52"/>
              <a:gd name="T1" fmla="*/ 0 h 52"/>
              <a:gd name="T2" fmla="*/ 2147483647 w 52"/>
              <a:gd name="T3" fmla="*/ 0 h 52"/>
              <a:gd name="T4" fmla="*/ 2147483647 w 52"/>
              <a:gd name="T5" fmla="*/ 2147483647 h 52"/>
              <a:gd name="T6" fmla="*/ 0 w 52"/>
              <a:gd name="T7" fmla="*/ 2147483647 h 52"/>
              <a:gd name="T8" fmla="*/ 0 w 52"/>
              <a:gd name="T9" fmla="*/ 0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2"/>
              <a:gd name="T32" fmla="*/ 52 w 52"/>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2">
                <a:moveTo>
                  <a:pt x="0" y="0"/>
                </a:moveTo>
                <a:lnTo>
                  <a:pt x="52" y="0"/>
                </a:lnTo>
                <a:lnTo>
                  <a:pt x="52" y="52"/>
                </a:lnTo>
                <a:lnTo>
                  <a:pt x="0" y="52"/>
                </a:lnTo>
                <a:lnTo>
                  <a:pt x="0" y="0"/>
                </a:lnTo>
                <a:close/>
                <a:moveTo>
                  <a:pt x="3" y="4"/>
                </a:moveTo>
                <a:lnTo>
                  <a:pt x="52" y="4"/>
                </a:lnTo>
                <a:lnTo>
                  <a:pt x="52"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4" name="Freeform 167"/>
          <p:cNvSpPr>
            <a:spLocks noEditPoints="1"/>
          </p:cNvSpPr>
          <p:nvPr/>
        </p:nvSpPr>
        <p:spPr bwMode="auto">
          <a:xfrm>
            <a:off x="2239963" y="4881563"/>
            <a:ext cx="77787" cy="76200"/>
          </a:xfrm>
          <a:custGeom>
            <a:avLst/>
            <a:gdLst>
              <a:gd name="T0" fmla="*/ 0 w 49"/>
              <a:gd name="T1" fmla="*/ 0 h 48"/>
              <a:gd name="T2" fmla="*/ 2147483647 w 49"/>
              <a:gd name="T3" fmla="*/ 0 h 48"/>
              <a:gd name="T4" fmla="*/ 2147483647 w 49"/>
              <a:gd name="T5" fmla="*/ 2147483647 h 48"/>
              <a:gd name="T6" fmla="*/ 0 w 49"/>
              <a:gd name="T7" fmla="*/ 2147483647 h 48"/>
              <a:gd name="T8" fmla="*/ 0 w 49"/>
              <a:gd name="T9" fmla="*/ 0 h 48"/>
              <a:gd name="T10" fmla="*/ 2147483647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2" y="2"/>
                </a:moveTo>
                <a:lnTo>
                  <a:pt x="49" y="2"/>
                </a:lnTo>
                <a:lnTo>
                  <a:pt x="49"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5" name="Freeform 168"/>
          <p:cNvSpPr>
            <a:spLocks noEditPoints="1"/>
          </p:cNvSpPr>
          <p:nvPr/>
        </p:nvSpPr>
        <p:spPr bwMode="auto">
          <a:xfrm>
            <a:off x="2243138" y="4884738"/>
            <a:ext cx="74612" cy="73025"/>
          </a:xfrm>
          <a:custGeom>
            <a:avLst/>
            <a:gdLst>
              <a:gd name="T0" fmla="*/ 0 w 47"/>
              <a:gd name="T1" fmla="*/ 0 h 46"/>
              <a:gd name="T2" fmla="*/ 2147483647 w 47"/>
              <a:gd name="T3" fmla="*/ 0 h 46"/>
              <a:gd name="T4" fmla="*/ 2147483647 w 47"/>
              <a:gd name="T5" fmla="*/ 2147483647 h 46"/>
              <a:gd name="T6" fmla="*/ 0 w 47"/>
              <a:gd name="T7" fmla="*/ 2147483647 h 46"/>
              <a:gd name="T8" fmla="*/ 0 w 47"/>
              <a:gd name="T9" fmla="*/ 0 h 46"/>
              <a:gd name="T10" fmla="*/ 2147483647 w 47"/>
              <a:gd name="T11" fmla="*/ 2147483647 h 46"/>
              <a:gd name="T12" fmla="*/ 2147483647 w 47"/>
              <a:gd name="T13" fmla="*/ 2147483647 h 46"/>
              <a:gd name="T14" fmla="*/ 2147483647 w 47"/>
              <a:gd name="T15" fmla="*/ 2147483647 h 46"/>
              <a:gd name="T16" fmla="*/ 2147483647 w 47"/>
              <a:gd name="T17" fmla="*/ 2147483647 h 46"/>
              <a:gd name="T18" fmla="*/ 2147483647 w 47"/>
              <a:gd name="T19" fmla="*/ 2147483647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6"/>
              <a:gd name="T32" fmla="*/ 47 w 4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6">
                <a:moveTo>
                  <a:pt x="0" y="0"/>
                </a:moveTo>
                <a:lnTo>
                  <a:pt x="47" y="0"/>
                </a:lnTo>
                <a:lnTo>
                  <a:pt x="47" y="46"/>
                </a:lnTo>
                <a:lnTo>
                  <a:pt x="0" y="46"/>
                </a:lnTo>
                <a:lnTo>
                  <a:pt x="0" y="0"/>
                </a:lnTo>
                <a:close/>
                <a:moveTo>
                  <a:pt x="3" y="3"/>
                </a:moveTo>
                <a:lnTo>
                  <a:pt x="47" y="3"/>
                </a:lnTo>
                <a:lnTo>
                  <a:pt x="47"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6" name="Freeform 169"/>
          <p:cNvSpPr>
            <a:spLocks noEditPoints="1"/>
          </p:cNvSpPr>
          <p:nvPr/>
        </p:nvSpPr>
        <p:spPr bwMode="auto">
          <a:xfrm>
            <a:off x="2247900" y="4889500"/>
            <a:ext cx="69850" cy="68263"/>
          </a:xfrm>
          <a:custGeom>
            <a:avLst/>
            <a:gdLst>
              <a:gd name="T0" fmla="*/ 0 w 44"/>
              <a:gd name="T1" fmla="*/ 0 h 43"/>
              <a:gd name="T2" fmla="*/ 2147483647 w 44"/>
              <a:gd name="T3" fmla="*/ 0 h 43"/>
              <a:gd name="T4" fmla="*/ 2147483647 w 44"/>
              <a:gd name="T5" fmla="*/ 2147483647 h 43"/>
              <a:gd name="T6" fmla="*/ 0 w 44"/>
              <a:gd name="T7" fmla="*/ 2147483647 h 43"/>
              <a:gd name="T8" fmla="*/ 0 w 44"/>
              <a:gd name="T9" fmla="*/ 0 h 43"/>
              <a:gd name="T10" fmla="*/ 2147483647 w 44"/>
              <a:gd name="T11" fmla="*/ 2147483647 h 43"/>
              <a:gd name="T12" fmla="*/ 2147483647 w 44"/>
              <a:gd name="T13" fmla="*/ 2147483647 h 43"/>
              <a:gd name="T14" fmla="*/ 2147483647 w 44"/>
              <a:gd name="T15" fmla="*/ 2147483647 h 43"/>
              <a:gd name="T16" fmla="*/ 2147483647 w 44"/>
              <a:gd name="T17" fmla="*/ 2147483647 h 43"/>
              <a:gd name="T18" fmla="*/ 2147483647 w 44"/>
              <a:gd name="T19" fmla="*/ 2147483647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3"/>
              <a:gd name="T32" fmla="*/ 44 w 44"/>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3">
                <a:moveTo>
                  <a:pt x="0" y="0"/>
                </a:moveTo>
                <a:lnTo>
                  <a:pt x="44" y="0"/>
                </a:lnTo>
                <a:lnTo>
                  <a:pt x="44" y="43"/>
                </a:lnTo>
                <a:lnTo>
                  <a:pt x="0" y="43"/>
                </a:lnTo>
                <a:lnTo>
                  <a:pt x="0" y="0"/>
                </a:lnTo>
                <a:close/>
                <a:moveTo>
                  <a:pt x="3" y="2"/>
                </a:moveTo>
                <a:lnTo>
                  <a:pt x="44" y="2"/>
                </a:lnTo>
                <a:lnTo>
                  <a:pt x="44"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7" name="Freeform 170"/>
          <p:cNvSpPr>
            <a:spLocks noEditPoints="1"/>
          </p:cNvSpPr>
          <p:nvPr/>
        </p:nvSpPr>
        <p:spPr bwMode="auto">
          <a:xfrm>
            <a:off x="2252663" y="4892675"/>
            <a:ext cx="65087" cy="65088"/>
          </a:xfrm>
          <a:custGeom>
            <a:avLst/>
            <a:gdLst>
              <a:gd name="T0" fmla="*/ 0 w 41"/>
              <a:gd name="T1" fmla="*/ 0 h 41"/>
              <a:gd name="T2" fmla="*/ 2147483647 w 41"/>
              <a:gd name="T3" fmla="*/ 0 h 41"/>
              <a:gd name="T4" fmla="*/ 2147483647 w 41"/>
              <a:gd name="T5" fmla="*/ 2147483647 h 41"/>
              <a:gd name="T6" fmla="*/ 0 w 41"/>
              <a:gd name="T7" fmla="*/ 2147483647 h 41"/>
              <a:gd name="T8" fmla="*/ 0 w 41"/>
              <a:gd name="T9" fmla="*/ 0 h 41"/>
              <a:gd name="T10" fmla="*/ 2147483647 w 41"/>
              <a:gd name="T11" fmla="*/ 2147483647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2" y="3"/>
                </a:moveTo>
                <a:lnTo>
                  <a:pt x="41" y="3"/>
                </a:lnTo>
                <a:lnTo>
                  <a:pt x="41"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8" name="Freeform 171"/>
          <p:cNvSpPr>
            <a:spLocks noEditPoints="1"/>
          </p:cNvSpPr>
          <p:nvPr/>
        </p:nvSpPr>
        <p:spPr bwMode="auto">
          <a:xfrm>
            <a:off x="2255838" y="4897438"/>
            <a:ext cx="61912" cy="60325"/>
          </a:xfrm>
          <a:custGeom>
            <a:avLst/>
            <a:gdLst>
              <a:gd name="T0" fmla="*/ 0 w 39"/>
              <a:gd name="T1" fmla="*/ 0 h 38"/>
              <a:gd name="T2" fmla="*/ 2147483647 w 39"/>
              <a:gd name="T3" fmla="*/ 0 h 38"/>
              <a:gd name="T4" fmla="*/ 2147483647 w 39"/>
              <a:gd name="T5" fmla="*/ 2147483647 h 38"/>
              <a:gd name="T6" fmla="*/ 0 w 39"/>
              <a:gd name="T7" fmla="*/ 2147483647 h 38"/>
              <a:gd name="T8" fmla="*/ 0 w 39"/>
              <a:gd name="T9" fmla="*/ 0 h 38"/>
              <a:gd name="T10" fmla="*/ 2147483647 w 39"/>
              <a:gd name="T11" fmla="*/ 2147483647 h 38"/>
              <a:gd name="T12" fmla="*/ 2147483647 w 39"/>
              <a:gd name="T13" fmla="*/ 2147483647 h 38"/>
              <a:gd name="T14" fmla="*/ 2147483647 w 39"/>
              <a:gd name="T15" fmla="*/ 2147483647 h 38"/>
              <a:gd name="T16" fmla="*/ 2147483647 w 39"/>
              <a:gd name="T17" fmla="*/ 2147483647 h 38"/>
              <a:gd name="T18" fmla="*/ 2147483647 w 39"/>
              <a:gd name="T19" fmla="*/ 214748364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3" y="2"/>
                </a:moveTo>
                <a:lnTo>
                  <a:pt x="39" y="2"/>
                </a:lnTo>
                <a:lnTo>
                  <a:pt x="39"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49" name="Freeform 172"/>
          <p:cNvSpPr>
            <a:spLocks noEditPoints="1"/>
          </p:cNvSpPr>
          <p:nvPr/>
        </p:nvSpPr>
        <p:spPr bwMode="auto">
          <a:xfrm>
            <a:off x="2260600" y="4900613"/>
            <a:ext cx="57150" cy="57150"/>
          </a:xfrm>
          <a:custGeom>
            <a:avLst/>
            <a:gdLst>
              <a:gd name="T0" fmla="*/ 0 w 36"/>
              <a:gd name="T1" fmla="*/ 0 h 36"/>
              <a:gd name="T2" fmla="*/ 2147483647 w 36"/>
              <a:gd name="T3" fmla="*/ 0 h 36"/>
              <a:gd name="T4" fmla="*/ 2147483647 w 36"/>
              <a:gd name="T5" fmla="*/ 2147483647 h 36"/>
              <a:gd name="T6" fmla="*/ 0 w 36"/>
              <a:gd name="T7" fmla="*/ 2147483647 h 36"/>
              <a:gd name="T8" fmla="*/ 0 w 36"/>
              <a:gd name="T9" fmla="*/ 0 h 36"/>
              <a:gd name="T10" fmla="*/ 2147483647 w 36"/>
              <a:gd name="T11" fmla="*/ 2147483647 h 36"/>
              <a:gd name="T12" fmla="*/ 2147483647 w 36"/>
              <a:gd name="T13" fmla="*/ 2147483647 h 36"/>
              <a:gd name="T14" fmla="*/ 2147483647 w 36"/>
              <a:gd name="T15" fmla="*/ 2147483647 h 36"/>
              <a:gd name="T16" fmla="*/ 2147483647 w 36"/>
              <a:gd name="T17" fmla="*/ 2147483647 h 36"/>
              <a:gd name="T18" fmla="*/ 2147483647 w 36"/>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6"/>
              <a:gd name="T32" fmla="*/ 36 w 36"/>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6">
                <a:moveTo>
                  <a:pt x="0" y="0"/>
                </a:moveTo>
                <a:lnTo>
                  <a:pt x="36" y="0"/>
                </a:lnTo>
                <a:lnTo>
                  <a:pt x="36" y="36"/>
                </a:lnTo>
                <a:lnTo>
                  <a:pt x="0" y="36"/>
                </a:lnTo>
                <a:lnTo>
                  <a:pt x="0" y="0"/>
                </a:lnTo>
                <a:close/>
                <a:moveTo>
                  <a:pt x="3" y="3"/>
                </a:moveTo>
                <a:lnTo>
                  <a:pt x="36" y="3"/>
                </a:lnTo>
                <a:lnTo>
                  <a:pt x="36"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0" name="Freeform 173"/>
          <p:cNvSpPr>
            <a:spLocks noEditPoints="1"/>
          </p:cNvSpPr>
          <p:nvPr/>
        </p:nvSpPr>
        <p:spPr bwMode="auto">
          <a:xfrm>
            <a:off x="2265363" y="4905375"/>
            <a:ext cx="52387" cy="52388"/>
          </a:xfrm>
          <a:custGeom>
            <a:avLst/>
            <a:gdLst>
              <a:gd name="T0" fmla="*/ 0 w 33"/>
              <a:gd name="T1" fmla="*/ 0 h 33"/>
              <a:gd name="T2" fmla="*/ 2147483647 w 33"/>
              <a:gd name="T3" fmla="*/ 0 h 33"/>
              <a:gd name="T4" fmla="*/ 2147483647 w 33"/>
              <a:gd name="T5" fmla="*/ 2147483647 h 33"/>
              <a:gd name="T6" fmla="*/ 0 w 33"/>
              <a:gd name="T7" fmla="*/ 2147483647 h 33"/>
              <a:gd name="T8" fmla="*/ 0 w 33"/>
              <a:gd name="T9" fmla="*/ 0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2" y="2"/>
                </a:moveTo>
                <a:lnTo>
                  <a:pt x="33" y="2"/>
                </a:lnTo>
                <a:lnTo>
                  <a:pt x="33"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1" name="Freeform 174"/>
          <p:cNvSpPr>
            <a:spLocks noEditPoints="1"/>
          </p:cNvSpPr>
          <p:nvPr/>
        </p:nvSpPr>
        <p:spPr bwMode="auto">
          <a:xfrm>
            <a:off x="2268538" y="4908550"/>
            <a:ext cx="49212" cy="49213"/>
          </a:xfrm>
          <a:custGeom>
            <a:avLst/>
            <a:gdLst>
              <a:gd name="T0" fmla="*/ 0 w 31"/>
              <a:gd name="T1" fmla="*/ 0 h 31"/>
              <a:gd name="T2" fmla="*/ 2147483647 w 31"/>
              <a:gd name="T3" fmla="*/ 0 h 31"/>
              <a:gd name="T4" fmla="*/ 2147483647 w 31"/>
              <a:gd name="T5" fmla="*/ 2147483647 h 31"/>
              <a:gd name="T6" fmla="*/ 0 w 31"/>
              <a:gd name="T7" fmla="*/ 2147483647 h 31"/>
              <a:gd name="T8" fmla="*/ 0 w 31"/>
              <a:gd name="T9" fmla="*/ 0 h 31"/>
              <a:gd name="T10" fmla="*/ 2147483647 w 31"/>
              <a:gd name="T11" fmla="*/ 2147483647 h 31"/>
              <a:gd name="T12" fmla="*/ 2147483647 w 31"/>
              <a:gd name="T13" fmla="*/ 2147483647 h 31"/>
              <a:gd name="T14" fmla="*/ 2147483647 w 31"/>
              <a:gd name="T15" fmla="*/ 2147483647 h 31"/>
              <a:gd name="T16" fmla="*/ 2147483647 w 31"/>
              <a:gd name="T17" fmla="*/ 2147483647 h 31"/>
              <a:gd name="T18" fmla="*/ 2147483647 w 31"/>
              <a:gd name="T19" fmla="*/ 214748364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3" y="2"/>
                </a:moveTo>
                <a:lnTo>
                  <a:pt x="31" y="2"/>
                </a:lnTo>
                <a:lnTo>
                  <a:pt x="31"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2" name="Freeform 175"/>
          <p:cNvSpPr>
            <a:spLocks noEditPoints="1"/>
          </p:cNvSpPr>
          <p:nvPr/>
        </p:nvSpPr>
        <p:spPr bwMode="auto">
          <a:xfrm>
            <a:off x="2273300" y="4911725"/>
            <a:ext cx="44450" cy="46038"/>
          </a:xfrm>
          <a:custGeom>
            <a:avLst/>
            <a:gdLst>
              <a:gd name="T0" fmla="*/ 0 w 28"/>
              <a:gd name="T1" fmla="*/ 0 h 29"/>
              <a:gd name="T2" fmla="*/ 2147483647 w 28"/>
              <a:gd name="T3" fmla="*/ 0 h 29"/>
              <a:gd name="T4" fmla="*/ 2147483647 w 28"/>
              <a:gd name="T5" fmla="*/ 2147483647 h 29"/>
              <a:gd name="T6" fmla="*/ 0 w 28"/>
              <a:gd name="T7" fmla="*/ 2147483647 h 29"/>
              <a:gd name="T8" fmla="*/ 0 w 28"/>
              <a:gd name="T9" fmla="*/ 0 h 29"/>
              <a:gd name="T10" fmla="*/ 2147483647 w 28"/>
              <a:gd name="T11" fmla="*/ 2147483647 h 29"/>
              <a:gd name="T12" fmla="*/ 2147483647 w 28"/>
              <a:gd name="T13" fmla="*/ 2147483647 h 29"/>
              <a:gd name="T14" fmla="*/ 2147483647 w 28"/>
              <a:gd name="T15" fmla="*/ 2147483647 h 29"/>
              <a:gd name="T16" fmla="*/ 2147483647 w 28"/>
              <a:gd name="T17" fmla="*/ 2147483647 h 29"/>
              <a:gd name="T18" fmla="*/ 2147483647 w 28"/>
              <a:gd name="T19" fmla="*/ 214748364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9"/>
              <a:gd name="T32" fmla="*/ 28 w 28"/>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9">
                <a:moveTo>
                  <a:pt x="0" y="0"/>
                </a:moveTo>
                <a:lnTo>
                  <a:pt x="28" y="0"/>
                </a:lnTo>
                <a:lnTo>
                  <a:pt x="28" y="29"/>
                </a:lnTo>
                <a:lnTo>
                  <a:pt x="0" y="29"/>
                </a:lnTo>
                <a:lnTo>
                  <a:pt x="0" y="0"/>
                </a:lnTo>
                <a:close/>
                <a:moveTo>
                  <a:pt x="3" y="3"/>
                </a:moveTo>
                <a:lnTo>
                  <a:pt x="28" y="3"/>
                </a:lnTo>
                <a:lnTo>
                  <a:pt x="28"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3" name="Freeform 176"/>
          <p:cNvSpPr>
            <a:spLocks noEditPoints="1"/>
          </p:cNvSpPr>
          <p:nvPr/>
        </p:nvSpPr>
        <p:spPr bwMode="auto">
          <a:xfrm>
            <a:off x="2278063" y="4916488"/>
            <a:ext cx="39687" cy="41275"/>
          </a:xfrm>
          <a:custGeom>
            <a:avLst/>
            <a:gdLst>
              <a:gd name="T0" fmla="*/ 0 w 25"/>
              <a:gd name="T1" fmla="*/ 0 h 26"/>
              <a:gd name="T2" fmla="*/ 2147483647 w 25"/>
              <a:gd name="T3" fmla="*/ 0 h 26"/>
              <a:gd name="T4" fmla="*/ 2147483647 w 25"/>
              <a:gd name="T5" fmla="*/ 2147483647 h 26"/>
              <a:gd name="T6" fmla="*/ 0 w 25"/>
              <a:gd name="T7" fmla="*/ 2147483647 h 26"/>
              <a:gd name="T8" fmla="*/ 0 w 25"/>
              <a:gd name="T9" fmla="*/ 0 h 26"/>
              <a:gd name="T10" fmla="*/ 2147483647 w 25"/>
              <a:gd name="T11" fmla="*/ 2147483647 h 26"/>
              <a:gd name="T12" fmla="*/ 2147483647 w 25"/>
              <a:gd name="T13" fmla="*/ 2147483647 h 26"/>
              <a:gd name="T14" fmla="*/ 2147483647 w 25"/>
              <a:gd name="T15" fmla="*/ 2147483647 h 26"/>
              <a:gd name="T16" fmla="*/ 2147483647 w 25"/>
              <a:gd name="T17" fmla="*/ 2147483647 h 26"/>
              <a:gd name="T18" fmla="*/ 2147483647 w 25"/>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6"/>
              <a:gd name="T32" fmla="*/ 25 w 25"/>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6">
                <a:moveTo>
                  <a:pt x="0" y="0"/>
                </a:moveTo>
                <a:lnTo>
                  <a:pt x="25" y="0"/>
                </a:lnTo>
                <a:lnTo>
                  <a:pt x="25" y="26"/>
                </a:lnTo>
                <a:lnTo>
                  <a:pt x="0" y="26"/>
                </a:lnTo>
                <a:lnTo>
                  <a:pt x="0" y="0"/>
                </a:lnTo>
                <a:close/>
                <a:moveTo>
                  <a:pt x="2" y="2"/>
                </a:moveTo>
                <a:lnTo>
                  <a:pt x="25" y="2"/>
                </a:lnTo>
                <a:lnTo>
                  <a:pt x="25"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4" name="Freeform 177"/>
          <p:cNvSpPr>
            <a:spLocks noEditPoints="1"/>
          </p:cNvSpPr>
          <p:nvPr/>
        </p:nvSpPr>
        <p:spPr bwMode="auto">
          <a:xfrm>
            <a:off x="2281238" y="4919663"/>
            <a:ext cx="36512" cy="38100"/>
          </a:xfrm>
          <a:custGeom>
            <a:avLst/>
            <a:gdLst>
              <a:gd name="T0" fmla="*/ 0 w 23"/>
              <a:gd name="T1" fmla="*/ 0 h 24"/>
              <a:gd name="T2" fmla="*/ 2147483647 w 23"/>
              <a:gd name="T3" fmla="*/ 0 h 24"/>
              <a:gd name="T4" fmla="*/ 2147483647 w 23"/>
              <a:gd name="T5" fmla="*/ 2147483647 h 24"/>
              <a:gd name="T6" fmla="*/ 0 w 23"/>
              <a:gd name="T7" fmla="*/ 2147483647 h 24"/>
              <a:gd name="T8" fmla="*/ 0 w 23"/>
              <a:gd name="T9" fmla="*/ 0 h 24"/>
              <a:gd name="T10" fmla="*/ 2147483647 w 23"/>
              <a:gd name="T11" fmla="*/ 2147483647 h 24"/>
              <a:gd name="T12" fmla="*/ 2147483647 w 23"/>
              <a:gd name="T13" fmla="*/ 2147483647 h 24"/>
              <a:gd name="T14" fmla="*/ 2147483647 w 23"/>
              <a:gd name="T15" fmla="*/ 2147483647 h 24"/>
              <a:gd name="T16" fmla="*/ 2147483647 w 23"/>
              <a:gd name="T17" fmla="*/ 2147483647 h 24"/>
              <a:gd name="T18" fmla="*/ 2147483647 w 23"/>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4"/>
              <a:gd name="T32" fmla="*/ 23 w 23"/>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4">
                <a:moveTo>
                  <a:pt x="0" y="0"/>
                </a:moveTo>
                <a:lnTo>
                  <a:pt x="23" y="0"/>
                </a:lnTo>
                <a:lnTo>
                  <a:pt x="23" y="24"/>
                </a:lnTo>
                <a:lnTo>
                  <a:pt x="0" y="24"/>
                </a:lnTo>
                <a:lnTo>
                  <a:pt x="0" y="0"/>
                </a:lnTo>
                <a:close/>
                <a:moveTo>
                  <a:pt x="3" y="3"/>
                </a:moveTo>
                <a:lnTo>
                  <a:pt x="23" y="3"/>
                </a:lnTo>
                <a:lnTo>
                  <a:pt x="23"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5" name="Freeform 178"/>
          <p:cNvSpPr>
            <a:spLocks noEditPoints="1"/>
          </p:cNvSpPr>
          <p:nvPr/>
        </p:nvSpPr>
        <p:spPr bwMode="auto">
          <a:xfrm>
            <a:off x="2286000" y="4924425"/>
            <a:ext cx="31750" cy="33338"/>
          </a:xfrm>
          <a:custGeom>
            <a:avLst/>
            <a:gdLst>
              <a:gd name="T0" fmla="*/ 0 w 20"/>
              <a:gd name="T1" fmla="*/ 0 h 21"/>
              <a:gd name="T2" fmla="*/ 2147483647 w 20"/>
              <a:gd name="T3" fmla="*/ 0 h 21"/>
              <a:gd name="T4" fmla="*/ 2147483647 w 20"/>
              <a:gd name="T5" fmla="*/ 2147483647 h 21"/>
              <a:gd name="T6" fmla="*/ 0 w 20"/>
              <a:gd name="T7" fmla="*/ 2147483647 h 21"/>
              <a:gd name="T8" fmla="*/ 0 w 20"/>
              <a:gd name="T9" fmla="*/ 0 h 21"/>
              <a:gd name="T10" fmla="*/ 2147483647 w 20"/>
              <a:gd name="T11" fmla="*/ 2147483647 h 21"/>
              <a:gd name="T12" fmla="*/ 2147483647 w 20"/>
              <a:gd name="T13" fmla="*/ 2147483647 h 21"/>
              <a:gd name="T14" fmla="*/ 2147483647 w 20"/>
              <a:gd name="T15" fmla="*/ 2147483647 h 21"/>
              <a:gd name="T16" fmla="*/ 2147483647 w 20"/>
              <a:gd name="T17" fmla="*/ 2147483647 h 21"/>
              <a:gd name="T18" fmla="*/ 2147483647 w 20"/>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0" y="0"/>
                </a:moveTo>
                <a:lnTo>
                  <a:pt x="20" y="0"/>
                </a:lnTo>
                <a:lnTo>
                  <a:pt x="20" y="21"/>
                </a:lnTo>
                <a:lnTo>
                  <a:pt x="0" y="21"/>
                </a:lnTo>
                <a:lnTo>
                  <a:pt x="0" y="0"/>
                </a:lnTo>
                <a:close/>
                <a:moveTo>
                  <a:pt x="3" y="2"/>
                </a:moveTo>
                <a:lnTo>
                  <a:pt x="20" y="2"/>
                </a:lnTo>
                <a:lnTo>
                  <a:pt x="20"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6" name="Freeform 179"/>
          <p:cNvSpPr>
            <a:spLocks noEditPoints="1"/>
          </p:cNvSpPr>
          <p:nvPr/>
        </p:nvSpPr>
        <p:spPr bwMode="auto">
          <a:xfrm>
            <a:off x="2290763" y="4927600"/>
            <a:ext cx="26987" cy="30163"/>
          </a:xfrm>
          <a:custGeom>
            <a:avLst/>
            <a:gdLst>
              <a:gd name="T0" fmla="*/ 0 w 17"/>
              <a:gd name="T1" fmla="*/ 0 h 19"/>
              <a:gd name="T2" fmla="*/ 2147483647 w 17"/>
              <a:gd name="T3" fmla="*/ 0 h 19"/>
              <a:gd name="T4" fmla="*/ 2147483647 w 17"/>
              <a:gd name="T5" fmla="*/ 2147483647 h 19"/>
              <a:gd name="T6" fmla="*/ 0 w 17"/>
              <a:gd name="T7" fmla="*/ 2147483647 h 19"/>
              <a:gd name="T8" fmla="*/ 0 w 17"/>
              <a:gd name="T9" fmla="*/ 0 h 19"/>
              <a:gd name="T10" fmla="*/ 2147483647 w 17"/>
              <a:gd name="T11" fmla="*/ 2147483647 h 19"/>
              <a:gd name="T12" fmla="*/ 2147483647 w 17"/>
              <a:gd name="T13" fmla="*/ 2147483647 h 19"/>
              <a:gd name="T14" fmla="*/ 2147483647 w 17"/>
              <a:gd name="T15" fmla="*/ 2147483647 h 19"/>
              <a:gd name="T16" fmla="*/ 2147483647 w 17"/>
              <a:gd name="T17" fmla="*/ 2147483647 h 19"/>
              <a:gd name="T18" fmla="*/ 2147483647 w 17"/>
              <a:gd name="T19" fmla="*/ 2147483647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9"/>
              <a:gd name="T32" fmla="*/ 17 w 17"/>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9">
                <a:moveTo>
                  <a:pt x="0" y="0"/>
                </a:moveTo>
                <a:lnTo>
                  <a:pt x="17" y="0"/>
                </a:lnTo>
                <a:lnTo>
                  <a:pt x="17" y="19"/>
                </a:lnTo>
                <a:lnTo>
                  <a:pt x="0" y="19"/>
                </a:lnTo>
                <a:lnTo>
                  <a:pt x="0" y="0"/>
                </a:lnTo>
                <a:close/>
                <a:moveTo>
                  <a:pt x="2" y="3"/>
                </a:moveTo>
                <a:lnTo>
                  <a:pt x="17" y="3"/>
                </a:lnTo>
                <a:lnTo>
                  <a:pt x="17"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7" name="Freeform 180"/>
          <p:cNvSpPr>
            <a:spLocks noEditPoints="1"/>
          </p:cNvSpPr>
          <p:nvPr/>
        </p:nvSpPr>
        <p:spPr bwMode="auto">
          <a:xfrm>
            <a:off x="2293938" y="4932363"/>
            <a:ext cx="23812" cy="25400"/>
          </a:xfrm>
          <a:custGeom>
            <a:avLst/>
            <a:gdLst>
              <a:gd name="T0" fmla="*/ 0 w 15"/>
              <a:gd name="T1" fmla="*/ 0 h 16"/>
              <a:gd name="T2" fmla="*/ 2147483647 w 15"/>
              <a:gd name="T3" fmla="*/ 0 h 16"/>
              <a:gd name="T4" fmla="*/ 2147483647 w 15"/>
              <a:gd name="T5" fmla="*/ 2147483647 h 16"/>
              <a:gd name="T6" fmla="*/ 0 w 15"/>
              <a:gd name="T7" fmla="*/ 2147483647 h 16"/>
              <a:gd name="T8" fmla="*/ 0 w 15"/>
              <a:gd name="T9" fmla="*/ 0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2147483647 w 15"/>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6"/>
              <a:gd name="T32" fmla="*/ 15 w 15"/>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6">
                <a:moveTo>
                  <a:pt x="0" y="0"/>
                </a:moveTo>
                <a:lnTo>
                  <a:pt x="15" y="0"/>
                </a:lnTo>
                <a:lnTo>
                  <a:pt x="15" y="16"/>
                </a:lnTo>
                <a:lnTo>
                  <a:pt x="0" y="16"/>
                </a:lnTo>
                <a:lnTo>
                  <a:pt x="0" y="0"/>
                </a:lnTo>
                <a:close/>
                <a:moveTo>
                  <a:pt x="3" y="2"/>
                </a:moveTo>
                <a:lnTo>
                  <a:pt x="15" y="2"/>
                </a:lnTo>
                <a:lnTo>
                  <a:pt x="15"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8" name="Freeform 181"/>
          <p:cNvSpPr>
            <a:spLocks noEditPoints="1"/>
          </p:cNvSpPr>
          <p:nvPr/>
        </p:nvSpPr>
        <p:spPr bwMode="auto">
          <a:xfrm>
            <a:off x="2298700" y="4935538"/>
            <a:ext cx="19050" cy="22225"/>
          </a:xfrm>
          <a:custGeom>
            <a:avLst/>
            <a:gdLst>
              <a:gd name="T0" fmla="*/ 0 w 12"/>
              <a:gd name="T1" fmla="*/ 0 h 14"/>
              <a:gd name="T2" fmla="*/ 2147483647 w 12"/>
              <a:gd name="T3" fmla="*/ 0 h 14"/>
              <a:gd name="T4" fmla="*/ 2147483647 w 12"/>
              <a:gd name="T5" fmla="*/ 2147483647 h 14"/>
              <a:gd name="T6" fmla="*/ 0 w 12"/>
              <a:gd name="T7" fmla="*/ 2147483647 h 14"/>
              <a:gd name="T8" fmla="*/ 0 w 12"/>
              <a:gd name="T9" fmla="*/ 0 h 14"/>
              <a:gd name="T10" fmla="*/ 2147483647 w 12"/>
              <a:gd name="T11" fmla="*/ 2147483647 h 14"/>
              <a:gd name="T12" fmla="*/ 2147483647 w 12"/>
              <a:gd name="T13" fmla="*/ 2147483647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0" y="0"/>
                </a:moveTo>
                <a:lnTo>
                  <a:pt x="12" y="0"/>
                </a:lnTo>
                <a:lnTo>
                  <a:pt x="12" y="14"/>
                </a:lnTo>
                <a:lnTo>
                  <a:pt x="0" y="14"/>
                </a:lnTo>
                <a:lnTo>
                  <a:pt x="0" y="0"/>
                </a:lnTo>
                <a:close/>
                <a:moveTo>
                  <a:pt x="3" y="4"/>
                </a:moveTo>
                <a:lnTo>
                  <a:pt x="12" y="4"/>
                </a:lnTo>
                <a:lnTo>
                  <a:pt x="12"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59" name="Freeform 182"/>
          <p:cNvSpPr>
            <a:spLocks noEditPoints="1"/>
          </p:cNvSpPr>
          <p:nvPr/>
        </p:nvSpPr>
        <p:spPr bwMode="auto">
          <a:xfrm>
            <a:off x="2303463" y="4941888"/>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2147483647 h 10"/>
              <a:gd name="T12" fmla="*/ 2147483647 w 9"/>
              <a:gd name="T13" fmla="*/ 2147483647 h 10"/>
              <a:gd name="T14" fmla="*/ 2147483647 w 9"/>
              <a:gd name="T15" fmla="*/ 2147483647 h 10"/>
              <a:gd name="T16" fmla="*/ 2147483647 w 9"/>
              <a:gd name="T17" fmla="*/ 2147483647 h 10"/>
              <a:gd name="T18" fmla="*/ 2147483647 w 9"/>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2" y="1"/>
                </a:moveTo>
                <a:lnTo>
                  <a:pt x="9" y="1"/>
                </a:lnTo>
                <a:lnTo>
                  <a:pt x="9"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0" name="Freeform 183"/>
          <p:cNvSpPr>
            <a:spLocks noEditPoints="1"/>
          </p:cNvSpPr>
          <p:nvPr/>
        </p:nvSpPr>
        <p:spPr bwMode="auto">
          <a:xfrm>
            <a:off x="2306638" y="4943475"/>
            <a:ext cx="11112" cy="14288"/>
          </a:xfrm>
          <a:custGeom>
            <a:avLst/>
            <a:gdLst>
              <a:gd name="T0" fmla="*/ 0 w 7"/>
              <a:gd name="T1" fmla="*/ 0 h 9"/>
              <a:gd name="T2" fmla="*/ 2147483647 w 7"/>
              <a:gd name="T3" fmla="*/ 0 h 9"/>
              <a:gd name="T4" fmla="*/ 2147483647 w 7"/>
              <a:gd name="T5" fmla="*/ 2147483647 h 9"/>
              <a:gd name="T6" fmla="*/ 0 w 7"/>
              <a:gd name="T7" fmla="*/ 2147483647 h 9"/>
              <a:gd name="T8" fmla="*/ 0 w 7"/>
              <a:gd name="T9" fmla="*/ 0 h 9"/>
              <a:gd name="T10" fmla="*/ 2147483647 w 7"/>
              <a:gd name="T11" fmla="*/ 2147483647 h 9"/>
              <a:gd name="T12" fmla="*/ 2147483647 w 7"/>
              <a:gd name="T13" fmla="*/ 2147483647 h 9"/>
              <a:gd name="T14" fmla="*/ 2147483647 w 7"/>
              <a:gd name="T15" fmla="*/ 2147483647 h 9"/>
              <a:gd name="T16" fmla="*/ 2147483647 w 7"/>
              <a:gd name="T17" fmla="*/ 2147483647 h 9"/>
              <a:gd name="T18" fmla="*/ 2147483647 w 7"/>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9"/>
              <a:gd name="T32" fmla="*/ 7 w 7"/>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9">
                <a:moveTo>
                  <a:pt x="0" y="0"/>
                </a:moveTo>
                <a:lnTo>
                  <a:pt x="7" y="0"/>
                </a:lnTo>
                <a:lnTo>
                  <a:pt x="7" y="9"/>
                </a:lnTo>
                <a:lnTo>
                  <a:pt x="0" y="9"/>
                </a:lnTo>
                <a:lnTo>
                  <a:pt x="0" y="0"/>
                </a:lnTo>
                <a:close/>
                <a:moveTo>
                  <a:pt x="3" y="4"/>
                </a:moveTo>
                <a:lnTo>
                  <a:pt x="7" y="4"/>
                </a:lnTo>
                <a:lnTo>
                  <a:pt x="7"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1" name="Freeform 184"/>
          <p:cNvSpPr>
            <a:spLocks noEditPoints="1"/>
          </p:cNvSpPr>
          <p:nvPr/>
        </p:nvSpPr>
        <p:spPr bwMode="auto">
          <a:xfrm>
            <a:off x="2311400" y="4949825"/>
            <a:ext cx="6350" cy="7938"/>
          </a:xfrm>
          <a:custGeom>
            <a:avLst/>
            <a:gdLst>
              <a:gd name="T0" fmla="*/ 0 w 4"/>
              <a:gd name="T1" fmla="*/ 0 h 5"/>
              <a:gd name="T2" fmla="*/ 2147483647 w 4"/>
              <a:gd name="T3" fmla="*/ 0 h 5"/>
              <a:gd name="T4" fmla="*/ 2147483647 w 4"/>
              <a:gd name="T5" fmla="*/ 2147483647 h 5"/>
              <a:gd name="T6" fmla="*/ 0 w 4"/>
              <a:gd name="T7" fmla="*/ 2147483647 h 5"/>
              <a:gd name="T8" fmla="*/ 0 w 4"/>
              <a:gd name="T9" fmla="*/ 0 h 5"/>
              <a:gd name="T10" fmla="*/ 2147483647 w 4"/>
              <a:gd name="T11" fmla="*/ 2147483647 h 5"/>
              <a:gd name="T12" fmla="*/ 2147483647 w 4"/>
              <a:gd name="T13" fmla="*/ 2147483647 h 5"/>
              <a:gd name="T14" fmla="*/ 2147483647 w 4"/>
              <a:gd name="T15" fmla="*/ 2147483647 h 5"/>
              <a:gd name="T16" fmla="*/ 2147483647 w 4"/>
              <a:gd name="T17" fmla="*/ 2147483647 h 5"/>
              <a:gd name="T18" fmla="*/ 2147483647 w 4"/>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4" y="0"/>
                </a:lnTo>
                <a:lnTo>
                  <a:pt x="4" y="5"/>
                </a:lnTo>
                <a:lnTo>
                  <a:pt x="0" y="5"/>
                </a:lnTo>
                <a:lnTo>
                  <a:pt x="0" y="0"/>
                </a:lnTo>
                <a:close/>
                <a:moveTo>
                  <a:pt x="1" y="2"/>
                </a:moveTo>
                <a:lnTo>
                  <a:pt x="4" y="2"/>
                </a:lnTo>
                <a:lnTo>
                  <a:pt x="4" y="5"/>
                </a:lnTo>
                <a:lnTo>
                  <a:pt x="1" y="5"/>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2" name="Freeform 185"/>
          <p:cNvSpPr>
            <a:spLocks noEditPoints="1"/>
          </p:cNvSpPr>
          <p:nvPr/>
        </p:nvSpPr>
        <p:spPr bwMode="auto">
          <a:xfrm>
            <a:off x="2312988" y="4953000"/>
            <a:ext cx="4762" cy="4763"/>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3" name="Freeform 186"/>
          <p:cNvSpPr>
            <a:spLocks noEditPoints="1"/>
          </p:cNvSpPr>
          <p:nvPr/>
        </p:nvSpPr>
        <p:spPr bwMode="auto">
          <a:xfrm>
            <a:off x="2317750" y="49577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7"/>
              <a:gd name="T32" fmla="*/ 1588 w 1588"/>
              <a:gd name="T33" fmla="*/ 1587 h 15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7">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4" name="Line 187"/>
          <p:cNvSpPr>
            <a:spLocks noChangeShapeType="1"/>
          </p:cNvSpPr>
          <p:nvPr/>
        </p:nvSpPr>
        <p:spPr bwMode="auto">
          <a:xfrm>
            <a:off x="2225675" y="4972050"/>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65" name="Line 188"/>
          <p:cNvSpPr>
            <a:spLocks noChangeShapeType="1"/>
          </p:cNvSpPr>
          <p:nvPr/>
        </p:nvSpPr>
        <p:spPr bwMode="auto">
          <a:xfrm>
            <a:off x="2206625" y="4972050"/>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66" name="Line 189"/>
          <p:cNvSpPr>
            <a:spLocks noChangeShapeType="1"/>
          </p:cNvSpPr>
          <p:nvPr/>
        </p:nvSpPr>
        <p:spPr bwMode="auto">
          <a:xfrm>
            <a:off x="2184400" y="4972050"/>
            <a:ext cx="147638" cy="1588"/>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67" name="Freeform 190"/>
          <p:cNvSpPr>
            <a:spLocks noEditPoints="1"/>
          </p:cNvSpPr>
          <p:nvPr/>
        </p:nvSpPr>
        <p:spPr bwMode="auto">
          <a:xfrm>
            <a:off x="2297113" y="5006975"/>
            <a:ext cx="19050" cy="11113"/>
          </a:xfrm>
          <a:custGeom>
            <a:avLst/>
            <a:gdLst>
              <a:gd name="T0" fmla="*/ 0 w 12"/>
              <a:gd name="T1" fmla="*/ 0 h 7"/>
              <a:gd name="T2" fmla="*/ 2147483647 w 12"/>
              <a:gd name="T3" fmla="*/ 0 h 7"/>
              <a:gd name="T4" fmla="*/ 2147483647 w 12"/>
              <a:gd name="T5" fmla="*/ 2147483647 h 7"/>
              <a:gd name="T6" fmla="*/ 0 w 12"/>
              <a:gd name="T7" fmla="*/ 2147483647 h 7"/>
              <a:gd name="T8" fmla="*/ 0 w 12"/>
              <a:gd name="T9" fmla="*/ 0 h 7"/>
              <a:gd name="T10" fmla="*/ 0 w 12"/>
              <a:gd name="T11" fmla="*/ 0 h 7"/>
              <a:gd name="T12" fmla="*/ 2147483647 w 12"/>
              <a:gd name="T13" fmla="*/ 0 h 7"/>
              <a:gd name="T14" fmla="*/ 2147483647 w 12"/>
              <a:gd name="T15" fmla="*/ 2147483647 h 7"/>
              <a:gd name="T16" fmla="*/ 0 w 12"/>
              <a:gd name="T17" fmla="*/ 2147483647 h 7"/>
              <a:gd name="T18" fmla="*/ 0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0" y="0"/>
                </a:moveTo>
                <a:lnTo>
                  <a:pt x="12" y="0"/>
                </a:lnTo>
                <a:lnTo>
                  <a:pt x="12" y="7"/>
                </a:lnTo>
                <a:lnTo>
                  <a:pt x="0" y="7"/>
                </a:lnTo>
                <a:lnTo>
                  <a:pt x="0" y="0"/>
                </a:lnTo>
                <a:close/>
                <a:moveTo>
                  <a:pt x="0" y="0"/>
                </a:moveTo>
                <a:lnTo>
                  <a:pt x="12" y="0"/>
                </a:lnTo>
                <a:lnTo>
                  <a:pt x="12"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8" name="Freeform 191"/>
          <p:cNvSpPr>
            <a:spLocks noEditPoints="1"/>
          </p:cNvSpPr>
          <p:nvPr/>
        </p:nvSpPr>
        <p:spPr bwMode="auto">
          <a:xfrm>
            <a:off x="2297113" y="5006975"/>
            <a:ext cx="19050" cy="4763"/>
          </a:xfrm>
          <a:custGeom>
            <a:avLst/>
            <a:gdLst>
              <a:gd name="T0" fmla="*/ 0 w 12"/>
              <a:gd name="T1" fmla="*/ 0 h 3"/>
              <a:gd name="T2" fmla="*/ 2147483647 w 12"/>
              <a:gd name="T3" fmla="*/ 0 h 3"/>
              <a:gd name="T4" fmla="*/ 2147483647 w 12"/>
              <a:gd name="T5" fmla="*/ 2147483647 h 3"/>
              <a:gd name="T6" fmla="*/ 0 w 12"/>
              <a:gd name="T7" fmla="*/ 2147483647 h 3"/>
              <a:gd name="T8" fmla="*/ 0 w 12"/>
              <a:gd name="T9" fmla="*/ 0 h 3"/>
              <a:gd name="T10" fmla="*/ 0 w 12"/>
              <a:gd name="T11" fmla="*/ 0 h 3"/>
              <a:gd name="T12" fmla="*/ 2147483647 w 12"/>
              <a:gd name="T13" fmla="*/ 0 h 3"/>
              <a:gd name="T14" fmla="*/ 2147483647 w 12"/>
              <a:gd name="T15" fmla="*/ 0 h 3"/>
              <a:gd name="T16" fmla="*/ 0 w 12"/>
              <a:gd name="T17" fmla="*/ 0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12" y="0"/>
                </a:lnTo>
                <a:lnTo>
                  <a:pt x="12" y="3"/>
                </a:lnTo>
                <a:lnTo>
                  <a:pt x="0" y="3"/>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69" name="Rectangle 192"/>
          <p:cNvSpPr>
            <a:spLocks noChangeArrowheads="1"/>
          </p:cNvSpPr>
          <p:nvPr/>
        </p:nvSpPr>
        <p:spPr bwMode="auto">
          <a:xfrm>
            <a:off x="2297113" y="5006975"/>
            <a:ext cx="19050" cy="11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5970" name="Freeform 193"/>
          <p:cNvSpPr>
            <a:spLocks noEditPoints="1"/>
          </p:cNvSpPr>
          <p:nvPr/>
        </p:nvSpPr>
        <p:spPr bwMode="auto">
          <a:xfrm>
            <a:off x="2297113" y="5006975"/>
            <a:ext cx="19050" cy="11113"/>
          </a:xfrm>
          <a:custGeom>
            <a:avLst/>
            <a:gdLst>
              <a:gd name="T0" fmla="*/ 0 w 12"/>
              <a:gd name="T1" fmla="*/ 0 h 7"/>
              <a:gd name="T2" fmla="*/ 2147483647 w 12"/>
              <a:gd name="T3" fmla="*/ 0 h 7"/>
              <a:gd name="T4" fmla="*/ 2147483647 w 12"/>
              <a:gd name="T5" fmla="*/ 2147483647 h 7"/>
              <a:gd name="T6" fmla="*/ 0 w 12"/>
              <a:gd name="T7" fmla="*/ 2147483647 h 7"/>
              <a:gd name="T8" fmla="*/ 0 w 12"/>
              <a:gd name="T9" fmla="*/ 0 h 7"/>
              <a:gd name="T10" fmla="*/ 0 w 12"/>
              <a:gd name="T11" fmla="*/ 0 h 7"/>
              <a:gd name="T12" fmla="*/ 2147483647 w 12"/>
              <a:gd name="T13" fmla="*/ 0 h 7"/>
              <a:gd name="T14" fmla="*/ 2147483647 w 12"/>
              <a:gd name="T15" fmla="*/ 2147483647 h 7"/>
              <a:gd name="T16" fmla="*/ 0 w 12"/>
              <a:gd name="T17" fmla="*/ 2147483647 h 7"/>
              <a:gd name="T18" fmla="*/ 0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0" y="0"/>
                </a:moveTo>
                <a:lnTo>
                  <a:pt x="12" y="0"/>
                </a:lnTo>
                <a:lnTo>
                  <a:pt x="12" y="7"/>
                </a:lnTo>
                <a:lnTo>
                  <a:pt x="0" y="7"/>
                </a:lnTo>
                <a:lnTo>
                  <a:pt x="0" y="0"/>
                </a:lnTo>
                <a:close/>
                <a:moveTo>
                  <a:pt x="0" y="0"/>
                </a:moveTo>
                <a:lnTo>
                  <a:pt x="12" y="0"/>
                </a:lnTo>
                <a:lnTo>
                  <a:pt x="12"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71" name="Freeform 194"/>
          <p:cNvSpPr>
            <a:spLocks noEditPoints="1"/>
          </p:cNvSpPr>
          <p:nvPr/>
        </p:nvSpPr>
        <p:spPr bwMode="auto">
          <a:xfrm>
            <a:off x="2297113" y="5006975"/>
            <a:ext cx="19050" cy="4763"/>
          </a:xfrm>
          <a:custGeom>
            <a:avLst/>
            <a:gdLst>
              <a:gd name="T0" fmla="*/ 0 w 12"/>
              <a:gd name="T1" fmla="*/ 0 h 3"/>
              <a:gd name="T2" fmla="*/ 2147483647 w 12"/>
              <a:gd name="T3" fmla="*/ 0 h 3"/>
              <a:gd name="T4" fmla="*/ 2147483647 w 12"/>
              <a:gd name="T5" fmla="*/ 2147483647 h 3"/>
              <a:gd name="T6" fmla="*/ 0 w 12"/>
              <a:gd name="T7" fmla="*/ 2147483647 h 3"/>
              <a:gd name="T8" fmla="*/ 0 w 12"/>
              <a:gd name="T9" fmla="*/ 0 h 3"/>
              <a:gd name="T10" fmla="*/ 0 w 12"/>
              <a:gd name="T11" fmla="*/ 0 h 3"/>
              <a:gd name="T12" fmla="*/ 2147483647 w 12"/>
              <a:gd name="T13" fmla="*/ 0 h 3"/>
              <a:gd name="T14" fmla="*/ 2147483647 w 12"/>
              <a:gd name="T15" fmla="*/ 0 h 3"/>
              <a:gd name="T16" fmla="*/ 0 w 12"/>
              <a:gd name="T17" fmla="*/ 0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12" y="0"/>
                </a:lnTo>
                <a:lnTo>
                  <a:pt x="12" y="3"/>
                </a:lnTo>
                <a:lnTo>
                  <a:pt x="0" y="3"/>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72" name="Line 195"/>
          <p:cNvSpPr>
            <a:spLocks noChangeShapeType="1"/>
          </p:cNvSpPr>
          <p:nvPr/>
        </p:nvSpPr>
        <p:spPr bwMode="auto">
          <a:xfrm>
            <a:off x="2259013" y="4953000"/>
            <a:ext cx="12700" cy="12700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73" name="Freeform 196"/>
          <p:cNvSpPr>
            <a:spLocks noEditPoints="1"/>
          </p:cNvSpPr>
          <p:nvPr/>
        </p:nvSpPr>
        <p:spPr bwMode="auto">
          <a:xfrm>
            <a:off x="2165350" y="5002213"/>
            <a:ext cx="23813" cy="15875"/>
          </a:xfrm>
          <a:custGeom>
            <a:avLst/>
            <a:gdLst>
              <a:gd name="T0" fmla="*/ 0 w 15"/>
              <a:gd name="T1" fmla="*/ 0 h 10"/>
              <a:gd name="T2" fmla="*/ 2147483647 w 15"/>
              <a:gd name="T3" fmla="*/ 0 h 10"/>
              <a:gd name="T4" fmla="*/ 2147483647 w 15"/>
              <a:gd name="T5" fmla="*/ 2147483647 h 10"/>
              <a:gd name="T6" fmla="*/ 0 w 15"/>
              <a:gd name="T7" fmla="*/ 2147483647 h 10"/>
              <a:gd name="T8" fmla="*/ 0 w 15"/>
              <a:gd name="T9" fmla="*/ 0 h 10"/>
              <a:gd name="T10" fmla="*/ 2147483647 w 15"/>
              <a:gd name="T11" fmla="*/ 0 h 10"/>
              <a:gd name="T12" fmla="*/ 2147483647 w 15"/>
              <a:gd name="T13" fmla="*/ 0 h 10"/>
              <a:gd name="T14" fmla="*/ 2147483647 w 15"/>
              <a:gd name="T15" fmla="*/ 2147483647 h 10"/>
              <a:gd name="T16" fmla="*/ 2147483647 w 15"/>
              <a:gd name="T17" fmla="*/ 2147483647 h 10"/>
              <a:gd name="T18" fmla="*/ 2147483647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74" name="Freeform 197"/>
          <p:cNvSpPr>
            <a:spLocks noEditPoints="1"/>
          </p:cNvSpPr>
          <p:nvPr/>
        </p:nvSpPr>
        <p:spPr bwMode="auto">
          <a:xfrm>
            <a:off x="2170113" y="5002213"/>
            <a:ext cx="14287" cy="15875"/>
          </a:xfrm>
          <a:custGeom>
            <a:avLst/>
            <a:gdLst>
              <a:gd name="T0" fmla="*/ 0 w 9"/>
              <a:gd name="T1" fmla="*/ 0 h 10"/>
              <a:gd name="T2" fmla="*/ 2147483647 w 9"/>
              <a:gd name="T3" fmla="*/ 0 h 10"/>
              <a:gd name="T4" fmla="*/ 2147483647 w 9"/>
              <a:gd name="T5" fmla="*/ 2147483647 h 10"/>
              <a:gd name="T6" fmla="*/ 0 w 9"/>
              <a:gd name="T7" fmla="*/ 2147483647 h 10"/>
              <a:gd name="T8" fmla="*/ 0 w 9"/>
              <a:gd name="T9" fmla="*/ 0 h 10"/>
              <a:gd name="T10" fmla="*/ 2147483647 w 9"/>
              <a:gd name="T11" fmla="*/ 0 h 10"/>
              <a:gd name="T12" fmla="*/ 2147483647 w 9"/>
              <a:gd name="T13" fmla="*/ 0 h 10"/>
              <a:gd name="T14" fmla="*/ 2147483647 w 9"/>
              <a:gd name="T15" fmla="*/ 2147483647 h 10"/>
              <a:gd name="T16" fmla="*/ 2147483647 w 9"/>
              <a:gd name="T17" fmla="*/ 2147483647 h 10"/>
              <a:gd name="T18" fmla="*/ 2147483647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75975" name="Group 198"/>
          <p:cNvGrpSpPr/>
          <p:nvPr/>
        </p:nvGrpSpPr>
        <p:grpSpPr bwMode="auto">
          <a:xfrm>
            <a:off x="2106613" y="3127375"/>
            <a:ext cx="1341437" cy="2090738"/>
            <a:chOff x="17" y="1365"/>
            <a:chExt cx="845" cy="1317"/>
          </a:xfrm>
        </p:grpSpPr>
        <p:sp>
          <p:nvSpPr>
            <p:cNvPr id="76867" name="Freeform 199"/>
            <p:cNvSpPr>
              <a:spLocks noEditPoints="1"/>
            </p:cNvSpPr>
            <p:nvPr/>
          </p:nvSpPr>
          <p:spPr bwMode="auto">
            <a:xfrm>
              <a:off x="60" y="2546"/>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1 w 4"/>
                <a:gd name="T11" fmla="*/ 0 h 10"/>
                <a:gd name="T12" fmla="*/ 1 w 4"/>
                <a:gd name="T13" fmla="*/ 0 h 10"/>
                <a:gd name="T14" fmla="*/ 1 w 4"/>
                <a:gd name="T15" fmla="*/ 10 h 10"/>
                <a:gd name="T16" fmla="*/ 1 w 4"/>
                <a:gd name="T17" fmla="*/ 10 h 10"/>
                <a:gd name="T18" fmla="*/ 1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1" y="0"/>
                  </a:moveTo>
                  <a:lnTo>
                    <a:pt x="1" y="0"/>
                  </a:lnTo>
                  <a:lnTo>
                    <a:pt x="1" y="10"/>
                  </a:lnTo>
                  <a:lnTo>
                    <a:pt x="1"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8" name="Freeform 200"/>
            <p:cNvSpPr>
              <a:spLocks noEditPoints="1"/>
            </p:cNvSpPr>
            <p:nvPr/>
          </p:nvSpPr>
          <p:spPr bwMode="auto">
            <a:xfrm>
              <a:off x="61"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9" name="Rectangle 201"/>
            <p:cNvSpPr>
              <a:spLocks noChangeArrowheads="1"/>
            </p:cNvSpPr>
            <p:nvPr/>
          </p:nvSpPr>
          <p:spPr bwMode="auto">
            <a:xfrm>
              <a:off x="54" y="2546"/>
              <a:ext cx="15"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870" name="Freeform 202"/>
            <p:cNvSpPr>
              <a:spLocks noEditPoints="1"/>
            </p:cNvSpPr>
            <p:nvPr/>
          </p:nvSpPr>
          <p:spPr bwMode="auto">
            <a:xfrm>
              <a:off x="54"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1" name="Freeform 203"/>
            <p:cNvSpPr>
              <a:spLocks noEditPoints="1"/>
            </p:cNvSpPr>
            <p:nvPr/>
          </p:nvSpPr>
          <p:spPr bwMode="auto">
            <a:xfrm>
              <a:off x="57"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7 w 9"/>
                <a:gd name="T13" fmla="*/ 0 h 10"/>
                <a:gd name="T14" fmla="*/ 7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2" name="Freeform 204"/>
            <p:cNvSpPr>
              <a:spLocks noEditPoints="1"/>
            </p:cNvSpPr>
            <p:nvPr/>
          </p:nvSpPr>
          <p:spPr bwMode="auto">
            <a:xfrm>
              <a:off x="60" y="2546"/>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1 w 4"/>
                <a:gd name="T11" fmla="*/ 0 h 10"/>
                <a:gd name="T12" fmla="*/ 1 w 4"/>
                <a:gd name="T13" fmla="*/ 0 h 10"/>
                <a:gd name="T14" fmla="*/ 1 w 4"/>
                <a:gd name="T15" fmla="*/ 10 h 10"/>
                <a:gd name="T16" fmla="*/ 1 w 4"/>
                <a:gd name="T17" fmla="*/ 10 h 10"/>
                <a:gd name="T18" fmla="*/ 1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1" y="0"/>
                  </a:moveTo>
                  <a:lnTo>
                    <a:pt x="1" y="0"/>
                  </a:lnTo>
                  <a:lnTo>
                    <a:pt x="1" y="10"/>
                  </a:lnTo>
                  <a:lnTo>
                    <a:pt x="1"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3" name="Freeform 205"/>
            <p:cNvSpPr>
              <a:spLocks noEditPoints="1"/>
            </p:cNvSpPr>
            <p:nvPr/>
          </p:nvSpPr>
          <p:spPr bwMode="auto">
            <a:xfrm>
              <a:off x="61"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4" name="Freeform 206"/>
            <p:cNvSpPr/>
            <p:nvPr/>
          </p:nvSpPr>
          <p:spPr bwMode="auto">
            <a:xfrm>
              <a:off x="50" y="2415"/>
              <a:ext cx="140" cy="180"/>
            </a:xfrm>
            <a:custGeom>
              <a:avLst/>
              <a:gdLst>
                <a:gd name="T0" fmla="*/ 0 w 140"/>
                <a:gd name="T1" fmla="*/ 180 h 180"/>
                <a:gd name="T2" fmla="*/ 0 w 140"/>
                <a:gd name="T3" fmla="*/ 125 h 180"/>
                <a:gd name="T4" fmla="*/ 15 w 140"/>
                <a:gd name="T5" fmla="*/ 106 h 180"/>
                <a:gd name="T6" fmla="*/ 16 w 140"/>
                <a:gd name="T7" fmla="*/ 106 h 180"/>
                <a:gd name="T8" fmla="*/ 16 w 140"/>
                <a:gd name="T9" fmla="*/ 20 h 180"/>
                <a:gd name="T10" fmla="*/ 31 w 140"/>
                <a:gd name="T11" fmla="*/ 0 h 180"/>
                <a:gd name="T12" fmla="*/ 125 w 140"/>
                <a:gd name="T13" fmla="*/ 0 h 180"/>
                <a:gd name="T14" fmla="*/ 125 w 140"/>
                <a:gd name="T15" fmla="*/ 60 h 180"/>
                <a:gd name="T16" fmla="*/ 121 w 140"/>
                <a:gd name="T17" fmla="*/ 75 h 180"/>
                <a:gd name="T18" fmla="*/ 121 w 140"/>
                <a:gd name="T19" fmla="*/ 103 h 180"/>
                <a:gd name="T20" fmla="*/ 118 w 140"/>
                <a:gd name="T21" fmla="*/ 105 h 180"/>
                <a:gd name="T22" fmla="*/ 140 w 140"/>
                <a:gd name="T23" fmla="*/ 105 h 180"/>
                <a:gd name="T24" fmla="*/ 140 w 140"/>
                <a:gd name="T25" fmla="*/ 162 h 180"/>
                <a:gd name="T26" fmla="*/ 125 w 140"/>
                <a:gd name="T27" fmla="*/ 180 h 180"/>
                <a:gd name="T28" fmla="*/ 0 w 14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0"/>
                <a:gd name="T47" fmla="*/ 140 w 140"/>
                <a:gd name="T48" fmla="*/ 180 h 1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0">
                  <a:moveTo>
                    <a:pt x="0" y="180"/>
                  </a:moveTo>
                  <a:lnTo>
                    <a:pt x="0" y="125"/>
                  </a:lnTo>
                  <a:lnTo>
                    <a:pt x="15" y="106"/>
                  </a:lnTo>
                  <a:lnTo>
                    <a:pt x="16" y="106"/>
                  </a:lnTo>
                  <a:lnTo>
                    <a:pt x="16" y="20"/>
                  </a:lnTo>
                  <a:lnTo>
                    <a:pt x="31" y="0"/>
                  </a:lnTo>
                  <a:lnTo>
                    <a:pt x="125" y="0"/>
                  </a:lnTo>
                  <a:lnTo>
                    <a:pt x="125" y="60"/>
                  </a:lnTo>
                  <a:lnTo>
                    <a:pt x="121" y="75"/>
                  </a:lnTo>
                  <a:lnTo>
                    <a:pt x="121" y="103"/>
                  </a:lnTo>
                  <a:lnTo>
                    <a:pt x="118" y="105"/>
                  </a:lnTo>
                  <a:lnTo>
                    <a:pt x="140" y="105"/>
                  </a:lnTo>
                  <a:lnTo>
                    <a:pt x="140" y="162"/>
                  </a:lnTo>
                  <a:lnTo>
                    <a:pt x="125" y="180"/>
                  </a:lnTo>
                  <a:lnTo>
                    <a:pt x="0" y="180"/>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875" name="Rectangle 207"/>
            <p:cNvSpPr>
              <a:spLocks noChangeArrowheads="1"/>
            </p:cNvSpPr>
            <p:nvPr/>
          </p:nvSpPr>
          <p:spPr bwMode="auto">
            <a:xfrm>
              <a:off x="17" y="2615"/>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876" name="Freeform 208"/>
            <p:cNvSpPr/>
            <p:nvPr/>
          </p:nvSpPr>
          <p:spPr bwMode="auto">
            <a:xfrm>
              <a:off x="842" y="1471"/>
              <a:ext cx="20" cy="11"/>
            </a:xfrm>
            <a:custGeom>
              <a:avLst/>
              <a:gdLst>
                <a:gd name="T0" fmla="*/ 12 w 20"/>
                <a:gd name="T1" fmla="*/ 11 h 11"/>
                <a:gd name="T2" fmla="*/ 20 w 20"/>
                <a:gd name="T3" fmla="*/ 0 h 11"/>
                <a:gd name="T4" fmla="*/ 0 w 20"/>
                <a:gd name="T5" fmla="*/ 0 h 11"/>
                <a:gd name="T6" fmla="*/ 12 w 20"/>
                <a:gd name="T7" fmla="*/ 11 h 11"/>
                <a:gd name="T8" fmla="*/ 0 60000 65536"/>
                <a:gd name="T9" fmla="*/ 0 60000 65536"/>
                <a:gd name="T10" fmla="*/ 0 60000 65536"/>
                <a:gd name="T11" fmla="*/ 0 60000 65536"/>
                <a:gd name="T12" fmla="*/ 0 w 20"/>
                <a:gd name="T13" fmla="*/ 0 h 11"/>
                <a:gd name="T14" fmla="*/ 20 w 20"/>
                <a:gd name="T15" fmla="*/ 11 h 11"/>
              </a:gdLst>
              <a:ahLst/>
              <a:cxnLst>
                <a:cxn ang="T8">
                  <a:pos x="T0" y="T1"/>
                </a:cxn>
                <a:cxn ang="T9">
                  <a:pos x="T2" y="T3"/>
                </a:cxn>
                <a:cxn ang="T10">
                  <a:pos x="T4" y="T5"/>
                </a:cxn>
                <a:cxn ang="T11">
                  <a:pos x="T6" y="T7"/>
                </a:cxn>
              </a:cxnLst>
              <a:rect l="T12" t="T13" r="T14" b="T15"/>
              <a:pathLst>
                <a:path w="20" h="11">
                  <a:moveTo>
                    <a:pt x="12" y="11"/>
                  </a:moveTo>
                  <a:lnTo>
                    <a:pt x="20" y="0"/>
                  </a:lnTo>
                  <a:lnTo>
                    <a:pt x="0" y="0"/>
                  </a:lnTo>
                  <a:lnTo>
                    <a:pt x="12" y="1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7" name="Freeform 209"/>
            <p:cNvSpPr/>
            <p:nvPr/>
          </p:nvSpPr>
          <p:spPr bwMode="auto">
            <a:xfrm>
              <a:off x="722" y="1473"/>
              <a:ext cx="31" cy="17"/>
            </a:xfrm>
            <a:custGeom>
              <a:avLst/>
              <a:gdLst>
                <a:gd name="T0" fmla="*/ 31 w 31"/>
                <a:gd name="T1" fmla="*/ 17 h 17"/>
                <a:gd name="T2" fmla="*/ 14 w 31"/>
                <a:gd name="T3" fmla="*/ 0 h 17"/>
                <a:gd name="T4" fmla="*/ 0 w 31"/>
                <a:gd name="T5" fmla="*/ 17 h 17"/>
                <a:gd name="T6" fmla="*/ 31 w 31"/>
                <a:gd name="T7" fmla="*/ 17 h 17"/>
                <a:gd name="T8" fmla="*/ 0 60000 65536"/>
                <a:gd name="T9" fmla="*/ 0 60000 65536"/>
                <a:gd name="T10" fmla="*/ 0 60000 65536"/>
                <a:gd name="T11" fmla="*/ 0 60000 65536"/>
                <a:gd name="T12" fmla="*/ 0 w 31"/>
                <a:gd name="T13" fmla="*/ 0 h 17"/>
                <a:gd name="T14" fmla="*/ 31 w 31"/>
                <a:gd name="T15" fmla="*/ 17 h 17"/>
              </a:gdLst>
              <a:ahLst/>
              <a:cxnLst>
                <a:cxn ang="T8">
                  <a:pos x="T0" y="T1"/>
                </a:cxn>
                <a:cxn ang="T9">
                  <a:pos x="T2" y="T3"/>
                </a:cxn>
                <a:cxn ang="T10">
                  <a:pos x="T4" y="T5"/>
                </a:cxn>
                <a:cxn ang="T11">
                  <a:pos x="T6" y="T7"/>
                </a:cxn>
              </a:cxnLst>
              <a:rect l="T12" t="T13" r="T14" b="T15"/>
              <a:pathLst>
                <a:path w="31" h="17">
                  <a:moveTo>
                    <a:pt x="31" y="17"/>
                  </a:moveTo>
                  <a:lnTo>
                    <a:pt x="14" y="0"/>
                  </a:lnTo>
                  <a:lnTo>
                    <a:pt x="0" y="17"/>
                  </a:lnTo>
                  <a:lnTo>
                    <a:pt x="31" y="1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8" name="Freeform 210"/>
            <p:cNvSpPr/>
            <p:nvPr/>
          </p:nvSpPr>
          <p:spPr bwMode="auto">
            <a:xfrm>
              <a:off x="738" y="1471"/>
              <a:ext cx="119" cy="19"/>
            </a:xfrm>
            <a:custGeom>
              <a:avLst/>
              <a:gdLst>
                <a:gd name="T0" fmla="*/ 119 w 119"/>
                <a:gd name="T1" fmla="*/ 7 h 19"/>
                <a:gd name="T2" fmla="*/ 107 w 119"/>
                <a:gd name="T3" fmla="*/ 0 h 19"/>
                <a:gd name="T4" fmla="*/ 15 w 119"/>
                <a:gd name="T5" fmla="*/ 0 h 19"/>
                <a:gd name="T6" fmla="*/ 0 w 119"/>
                <a:gd name="T7" fmla="*/ 11 h 19"/>
                <a:gd name="T8" fmla="*/ 15 w 119"/>
                <a:gd name="T9" fmla="*/ 19 h 19"/>
                <a:gd name="T10" fmla="*/ 108 w 119"/>
                <a:gd name="T11" fmla="*/ 19 h 19"/>
                <a:gd name="T12" fmla="*/ 119 w 119"/>
                <a:gd name="T13" fmla="*/ 7 h 19"/>
                <a:gd name="T14" fmla="*/ 0 60000 65536"/>
                <a:gd name="T15" fmla="*/ 0 60000 65536"/>
                <a:gd name="T16" fmla="*/ 0 60000 65536"/>
                <a:gd name="T17" fmla="*/ 0 60000 65536"/>
                <a:gd name="T18" fmla="*/ 0 60000 65536"/>
                <a:gd name="T19" fmla="*/ 0 60000 65536"/>
                <a:gd name="T20" fmla="*/ 0 60000 65536"/>
                <a:gd name="T21" fmla="*/ 0 w 119"/>
                <a:gd name="T22" fmla="*/ 0 h 19"/>
                <a:gd name="T23" fmla="*/ 119 w 1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9" h="19">
                  <a:moveTo>
                    <a:pt x="119" y="7"/>
                  </a:moveTo>
                  <a:lnTo>
                    <a:pt x="107" y="0"/>
                  </a:lnTo>
                  <a:lnTo>
                    <a:pt x="15" y="0"/>
                  </a:lnTo>
                  <a:lnTo>
                    <a:pt x="0" y="11"/>
                  </a:lnTo>
                  <a:lnTo>
                    <a:pt x="15" y="19"/>
                  </a:lnTo>
                  <a:lnTo>
                    <a:pt x="108" y="19"/>
                  </a:lnTo>
                  <a:lnTo>
                    <a:pt x="119" y="7"/>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79" name="Freeform 211"/>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71 w 71"/>
                <a:gd name="T21" fmla="*/ 7 h 7"/>
                <a:gd name="T22" fmla="*/ 0 w 71"/>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0" y="7"/>
                  </a:moveTo>
                  <a:lnTo>
                    <a:pt x="12" y="7"/>
                  </a:lnTo>
                  <a:lnTo>
                    <a:pt x="24" y="7"/>
                  </a:lnTo>
                  <a:lnTo>
                    <a:pt x="35" y="5"/>
                  </a:lnTo>
                  <a:lnTo>
                    <a:pt x="46" y="5"/>
                  </a:lnTo>
                  <a:lnTo>
                    <a:pt x="53" y="4"/>
                  </a:lnTo>
                  <a:lnTo>
                    <a:pt x="60" y="4"/>
                  </a:lnTo>
                  <a:lnTo>
                    <a:pt x="65" y="2"/>
                  </a:lnTo>
                  <a:lnTo>
                    <a:pt x="69" y="2"/>
                  </a:lnTo>
                  <a:lnTo>
                    <a:pt x="71" y="0"/>
                  </a:lnTo>
                  <a:lnTo>
                    <a:pt x="71"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0" name="Freeform 212"/>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67 w 71"/>
                <a:gd name="T21" fmla="*/ 0 h 7"/>
                <a:gd name="T22" fmla="*/ 65 w 71"/>
                <a:gd name="T23" fmla="*/ 2 h 7"/>
                <a:gd name="T24" fmla="*/ 61 w 71"/>
                <a:gd name="T25" fmla="*/ 2 h 7"/>
                <a:gd name="T26" fmla="*/ 55 w 71"/>
                <a:gd name="T27" fmla="*/ 4 h 7"/>
                <a:gd name="T28" fmla="*/ 47 w 71"/>
                <a:gd name="T29" fmla="*/ 5 h 7"/>
                <a:gd name="T30" fmla="*/ 36 w 71"/>
                <a:gd name="T31" fmla="*/ 5 h 7"/>
                <a:gd name="T32" fmla="*/ 26 w 71"/>
                <a:gd name="T33" fmla="*/ 5 h 7"/>
                <a:gd name="T34" fmla="*/ 14 w 71"/>
                <a:gd name="T35" fmla="*/ 5 h 7"/>
                <a:gd name="T36" fmla="*/ 0 w 71"/>
                <a:gd name="T37" fmla="*/ 7 h 7"/>
                <a:gd name="T38" fmla="*/ 0 w 71"/>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7"/>
                <a:gd name="T62" fmla="*/ 71 w 71"/>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7">
                  <a:moveTo>
                    <a:pt x="0" y="7"/>
                  </a:moveTo>
                  <a:lnTo>
                    <a:pt x="12" y="7"/>
                  </a:lnTo>
                  <a:lnTo>
                    <a:pt x="24" y="7"/>
                  </a:lnTo>
                  <a:lnTo>
                    <a:pt x="35" y="5"/>
                  </a:lnTo>
                  <a:lnTo>
                    <a:pt x="46" y="5"/>
                  </a:lnTo>
                  <a:lnTo>
                    <a:pt x="53" y="4"/>
                  </a:lnTo>
                  <a:lnTo>
                    <a:pt x="60" y="4"/>
                  </a:lnTo>
                  <a:lnTo>
                    <a:pt x="65" y="2"/>
                  </a:lnTo>
                  <a:lnTo>
                    <a:pt x="69" y="2"/>
                  </a:lnTo>
                  <a:lnTo>
                    <a:pt x="71" y="0"/>
                  </a:lnTo>
                  <a:lnTo>
                    <a:pt x="67" y="0"/>
                  </a:lnTo>
                  <a:lnTo>
                    <a:pt x="65" y="2"/>
                  </a:lnTo>
                  <a:lnTo>
                    <a:pt x="61" y="2"/>
                  </a:lnTo>
                  <a:lnTo>
                    <a:pt x="55" y="4"/>
                  </a:lnTo>
                  <a:lnTo>
                    <a:pt x="47" y="5"/>
                  </a:lnTo>
                  <a:lnTo>
                    <a:pt x="36" y="5"/>
                  </a:lnTo>
                  <a:lnTo>
                    <a:pt x="26" y="5"/>
                  </a:lnTo>
                  <a:lnTo>
                    <a:pt x="14" y="5"/>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1" name="Freeform 213"/>
            <p:cNvSpPr/>
            <p:nvPr/>
          </p:nvSpPr>
          <p:spPr bwMode="auto">
            <a:xfrm>
              <a:off x="757" y="1483"/>
              <a:ext cx="67" cy="7"/>
            </a:xfrm>
            <a:custGeom>
              <a:avLst/>
              <a:gdLst>
                <a:gd name="T0" fmla="*/ 0 w 67"/>
                <a:gd name="T1" fmla="*/ 7 h 7"/>
                <a:gd name="T2" fmla="*/ 14 w 67"/>
                <a:gd name="T3" fmla="*/ 5 h 7"/>
                <a:gd name="T4" fmla="*/ 26 w 67"/>
                <a:gd name="T5" fmla="*/ 5 h 7"/>
                <a:gd name="T6" fmla="*/ 36 w 67"/>
                <a:gd name="T7" fmla="*/ 5 h 7"/>
                <a:gd name="T8" fmla="*/ 47 w 67"/>
                <a:gd name="T9" fmla="*/ 5 h 7"/>
                <a:gd name="T10" fmla="*/ 55 w 67"/>
                <a:gd name="T11" fmla="*/ 4 h 7"/>
                <a:gd name="T12" fmla="*/ 61 w 67"/>
                <a:gd name="T13" fmla="*/ 2 h 7"/>
                <a:gd name="T14" fmla="*/ 65 w 67"/>
                <a:gd name="T15" fmla="*/ 2 h 7"/>
                <a:gd name="T16" fmla="*/ 67 w 67"/>
                <a:gd name="T17" fmla="*/ 0 h 7"/>
                <a:gd name="T18" fmla="*/ 63 w 67"/>
                <a:gd name="T19" fmla="*/ 0 h 7"/>
                <a:gd name="T20" fmla="*/ 61 w 67"/>
                <a:gd name="T21" fmla="*/ 2 h 7"/>
                <a:gd name="T22" fmla="*/ 57 w 67"/>
                <a:gd name="T23" fmla="*/ 2 h 7"/>
                <a:gd name="T24" fmla="*/ 52 w 67"/>
                <a:gd name="T25" fmla="*/ 4 h 7"/>
                <a:gd name="T26" fmla="*/ 44 w 67"/>
                <a:gd name="T27" fmla="*/ 4 h 7"/>
                <a:gd name="T28" fmla="*/ 35 w 67"/>
                <a:gd name="T29" fmla="*/ 5 h 7"/>
                <a:gd name="T30" fmla="*/ 24 w 67"/>
                <a:gd name="T31" fmla="*/ 5 h 7"/>
                <a:gd name="T32" fmla="*/ 12 w 67"/>
                <a:gd name="T33" fmla="*/ 5 h 7"/>
                <a:gd name="T34" fmla="*/ 0 w 67"/>
                <a:gd name="T35" fmla="*/ 5 h 7"/>
                <a:gd name="T36" fmla="*/ 0 w 67"/>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
                <a:gd name="T59" fmla="*/ 67 w 67"/>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
                  <a:moveTo>
                    <a:pt x="0" y="7"/>
                  </a:moveTo>
                  <a:lnTo>
                    <a:pt x="14" y="5"/>
                  </a:lnTo>
                  <a:lnTo>
                    <a:pt x="26" y="5"/>
                  </a:lnTo>
                  <a:lnTo>
                    <a:pt x="36" y="5"/>
                  </a:lnTo>
                  <a:lnTo>
                    <a:pt x="47" y="5"/>
                  </a:lnTo>
                  <a:lnTo>
                    <a:pt x="55" y="4"/>
                  </a:lnTo>
                  <a:lnTo>
                    <a:pt x="61" y="2"/>
                  </a:lnTo>
                  <a:lnTo>
                    <a:pt x="65" y="2"/>
                  </a:lnTo>
                  <a:lnTo>
                    <a:pt x="67" y="0"/>
                  </a:lnTo>
                  <a:lnTo>
                    <a:pt x="63" y="0"/>
                  </a:lnTo>
                  <a:lnTo>
                    <a:pt x="61" y="2"/>
                  </a:lnTo>
                  <a:lnTo>
                    <a:pt x="57" y="2"/>
                  </a:lnTo>
                  <a:lnTo>
                    <a:pt x="52" y="4"/>
                  </a:lnTo>
                  <a:lnTo>
                    <a:pt x="44" y="4"/>
                  </a:lnTo>
                  <a:lnTo>
                    <a:pt x="35" y="5"/>
                  </a:lnTo>
                  <a:lnTo>
                    <a:pt x="24" y="5"/>
                  </a:lnTo>
                  <a:lnTo>
                    <a:pt x="12" y="5"/>
                  </a:lnTo>
                  <a:lnTo>
                    <a:pt x="0" y="5"/>
                  </a:lnTo>
                  <a:lnTo>
                    <a:pt x="0" y="7"/>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2" name="Freeform 214"/>
            <p:cNvSpPr/>
            <p:nvPr/>
          </p:nvSpPr>
          <p:spPr bwMode="auto">
            <a:xfrm>
              <a:off x="757" y="1483"/>
              <a:ext cx="63" cy="5"/>
            </a:xfrm>
            <a:custGeom>
              <a:avLst/>
              <a:gdLst>
                <a:gd name="T0" fmla="*/ 0 w 63"/>
                <a:gd name="T1" fmla="*/ 5 h 5"/>
                <a:gd name="T2" fmla="*/ 12 w 63"/>
                <a:gd name="T3" fmla="*/ 5 h 5"/>
                <a:gd name="T4" fmla="*/ 24 w 63"/>
                <a:gd name="T5" fmla="*/ 5 h 5"/>
                <a:gd name="T6" fmla="*/ 35 w 63"/>
                <a:gd name="T7" fmla="*/ 5 h 5"/>
                <a:gd name="T8" fmla="*/ 44 w 63"/>
                <a:gd name="T9" fmla="*/ 4 h 5"/>
                <a:gd name="T10" fmla="*/ 52 w 63"/>
                <a:gd name="T11" fmla="*/ 4 h 5"/>
                <a:gd name="T12" fmla="*/ 57 w 63"/>
                <a:gd name="T13" fmla="*/ 2 h 5"/>
                <a:gd name="T14" fmla="*/ 61 w 63"/>
                <a:gd name="T15" fmla="*/ 2 h 5"/>
                <a:gd name="T16" fmla="*/ 63 w 63"/>
                <a:gd name="T17" fmla="*/ 0 h 5"/>
                <a:gd name="T18" fmla="*/ 59 w 63"/>
                <a:gd name="T19" fmla="*/ 0 h 5"/>
                <a:gd name="T20" fmla="*/ 57 w 63"/>
                <a:gd name="T21" fmla="*/ 2 h 5"/>
                <a:gd name="T22" fmla="*/ 53 w 63"/>
                <a:gd name="T23" fmla="*/ 2 h 5"/>
                <a:gd name="T24" fmla="*/ 48 w 63"/>
                <a:gd name="T25" fmla="*/ 4 h 5"/>
                <a:gd name="T26" fmla="*/ 42 w 63"/>
                <a:gd name="T27" fmla="*/ 4 h 5"/>
                <a:gd name="T28" fmla="*/ 32 w 63"/>
                <a:gd name="T29" fmla="*/ 5 h 5"/>
                <a:gd name="T30" fmla="*/ 23 w 63"/>
                <a:gd name="T31" fmla="*/ 5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5"/>
                  </a:lnTo>
                  <a:lnTo>
                    <a:pt x="44" y="4"/>
                  </a:lnTo>
                  <a:lnTo>
                    <a:pt x="52" y="4"/>
                  </a:lnTo>
                  <a:lnTo>
                    <a:pt x="57" y="2"/>
                  </a:lnTo>
                  <a:lnTo>
                    <a:pt x="61" y="2"/>
                  </a:lnTo>
                  <a:lnTo>
                    <a:pt x="63" y="0"/>
                  </a:lnTo>
                  <a:lnTo>
                    <a:pt x="59" y="0"/>
                  </a:lnTo>
                  <a:lnTo>
                    <a:pt x="57" y="2"/>
                  </a:lnTo>
                  <a:lnTo>
                    <a:pt x="53" y="2"/>
                  </a:lnTo>
                  <a:lnTo>
                    <a:pt x="48" y="4"/>
                  </a:lnTo>
                  <a:lnTo>
                    <a:pt x="42" y="4"/>
                  </a:lnTo>
                  <a:lnTo>
                    <a:pt x="32" y="5"/>
                  </a:lnTo>
                  <a:lnTo>
                    <a:pt x="23" y="5"/>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3" name="Freeform 215"/>
            <p:cNvSpPr/>
            <p:nvPr/>
          </p:nvSpPr>
          <p:spPr bwMode="auto">
            <a:xfrm>
              <a:off x="757" y="1483"/>
              <a:ext cx="59" cy="5"/>
            </a:xfrm>
            <a:custGeom>
              <a:avLst/>
              <a:gdLst>
                <a:gd name="T0" fmla="*/ 0 w 59"/>
                <a:gd name="T1" fmla="*/ 5 h 5"/>
                <a:gd name="T2" fmla="*/ 11 w 59"/>
                <a:gd name="T3" fmla="*/ 5 h 5"/>
                <a:gd name="T4" fmla="*/ 23 w 59"/>
                <a:gd name="T5" fmla="*/ 5 h 5"/>
                <a:gd name="T6" fmla="*/ 32 w 59"/>
                <a:gd name="T7" fmla="*/ 5 h 5"/>
                <a:gd name="T8" fmla="*/ 42 w 59"/>
                <a:gd name="T9" fmla="*/ 4 h 5"/>
                <a:gd name="T10" fmla="*/ 48 w 59"/>
                <a:gd name="T11" fmla="*/ 4 h 5"/>
                <a:gd name="T12" fmla="*/ 53 w 59"/>
                <a:gd name="T13" fmla="*/ 2 h 5"/>
                <a:gd name="T14" fmla="*/ 57 w 59"/>
                <a:gd name="T15" fmla="*/ 2 h 5"/>
                <a:gd name="T16" fmla="*/ 59 w 59"/>
                <a:gd name="T17" fmla="*/ 0 h 5"/>
                <a:gd name="T18" fmla="*/ 55 w 59"/>
                <a:gd name="T19" fmla="*/ 0 h 5"/>
                <a:gd name="T20" fmla="*/ 53 w 59"/>
                <a:gd name="T21" fmla="*/ 2 h 5"/>
                <a:gd name="T22" fmla="*/ 51 w 59"/>
                <a:gd name="T23" fmla="*/ 2 h 5"/>
                <a:gd name="T24" fmla="*/ 46 w 59"/>
                <a:gd name="T25" fmla="*/ 4 h 5"/>
                <a:gd name="T26" fmla="*/ 39 w 59"/>
                <a:gd name="T27" fmla="*/ 4 h 5"/>
                <a:gd name="T28" fmla="*/ 31 w 59"/>
                <a:gd name="T29" fmla="*/ 4 h 5"/>
                <a:gd name="T30" fmla="*/ 20 w 59"/>
                <a:gd name="T31" fmla="*/ 5 h 5"/>
                <a:gd name="T32" fmla="*/ 11 w 59"/>
                <a:gd name="T33" fmla="*/ 5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3" y="5"/>
                  </a:lnTo>
                  <a:lnTo>
                    <a:pt x="32" y="5"/>
                  </a:lnTo>
                  <a:lnTo>
                    <a:pt x="42" y="4"/>
                  </a:lnTo>
                  <a:lnTo>
                    <a:pt x="48" y="4"/>
                  </a:lnTo>
                  <a:lnTo>
                    <a:pt x="53" y="2"/>
                  </a:lnTo>
                  <a:lnTo>
                    <a:pt x="57" y="2"/>
                  </a:lnTo>
                  <a:lnTo>
                    <a:pt x="59" y="0"/>
                  </a:lnTo>
                  <a:lnTo>
                    <a:pt x="55" y="0"/>
                  </a:lnTo>
                  <a:lnTo>
                    <a:pt x="53" y="2"/>
                  </a:lnTo>
                  <a:lnTo>
                    <a:pt x="51" y="2"/>
                  </a:lnTo>
                  <a:lnTo>
                    <a:pt x="46" y="4"/>
                  </a:lnTo>
                  <a:lnTo>
                    <a:pt x="39" y="4"/>
                  </a:lnTo>
                  <a:lnTo>
                    <a:pt x="31" y="4"/>
                  </a:lnTo>
                  <a:lnTo>
                    <a:pt x="20" y="5"/>
                  </a:lnTo>
                  <a:lnTo>
                    <a:pt x="11" y="5"/>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4" name="Freeform 216"/>
            <p:cNvSpPr/>
            <p:nvPr/>
          </p:nvSpPr>
          <p:spPr bwMode="auto">
            <a:xfrm>
              <a:off x="757" y="1483"/>
              <a:ext cx="55" cy="5"/>
            </a:xfrm>
            <a:custGeom>
              <a:avLst/>
              <a:gdLst>
                <a:gd name="T0" fmla="*/ 0 w 55"/>
                <a:gd name="T1" fmla="*/ 5 h 5"/>
                <a:gd name="T2" fmla="*/ 11 w 55"/>
                <a:gd name="T3" fmla="*/ 5 h 5"/>
                <a:gd name="T4" fmla="*/ 20 w 55"/>
                <a:gd name="T5" fmla="*/ 5 h 5"/>
                <a:gd name="T6" fmla="*/ 31 w 55"/>
                <a:gd name="T7" fmla="*/ 4 h 5"/>
                <a:gd name="T8" fmla="*/ 39 w 55"/>
                <a:gd name="T9" fmla="*/ 4 h 5"/>
                <a:gd name="T10" fmla="*/ 46 w 55"/>
                <a:gd name="T11" fmla="*/ 4 h 5"/>
                <a:gd name="T12" fmla="*/ 51 w 55"/>
                <a:gd name="T13" fmla="*/ 2 h 5"/>
                <a:gd name="T14" fmla="*/ 53 w 55"/>
                <a:gd name="T15" fmla="*/ 2 h 5"/>
                <a:gd name="T16" fmla="*/ 55 w 55"/>
                <a:gd name="T17" fmla="*/ 0 h 5"/>
                <a:gd name="T18" fmla="*/ 51 w 55"/>
                <a:gd name="T19" fmla="*/ 0 h 5"/>
                <a:gd name="T20" fmla="*/ 49 w 55"/>
                <a:gd name="T21" fmla="*/ 2 h 5"/>
                <a:gd name="T22" fmla="*/ 46 w 55"/>
                <a:gd name="T23" fmla="*/ 2 h 5"/>
                <a:gd name="T24" fmla="*/ 40 w 55"/>
                <a:gd name="T25" fmla="*/ 4 h 5"/>
                <a:gd name="T26" fmla="*/ 32 w 55"/>
                <a:gd name="T27" fmla="*/ 4 h 5"/>
                <a:gd name="T28" fmla="*/ 22 w 55"/>
                <a:gd name="T29" fmla="*/ 4 h 5"/>
                <a:gd name="T30" fmla="*/ 11 w 55"/>
                <a:gd name="T31" fmla="*/ 5 h 5"/>
                <a:gd name="T32" fmla="*/ 0 w 55"/>
                <a:gd name="T33" fmla="*/ 5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5"/>
                  </a:lnTo>
                  <a:lnTo>
                    <a:pt x="20" y="5"/>
                  </a:lnTo>
                  <a:lnTo>
                    <a:pt x="31" y="4"/>
                  </a:lnTo>
                  <a:lnTo>
                    <a:pt x="39" y="4"/>
                  </a:lnTo>
                  <a:lnTo>
                    <a:pt x="46" y="4"/>
                  </a:lnTo>
                  <a:lnTo>
                    <a:pt x="51" y="2"/>
                  </a:lnTo>
                  <a:lnTo>
                    <a:pt x="53" y="2"/>
                  </a:lnTo>
                  <a:lnTo>
                    <a:pt x="55" y="0"/>
                  </a:lnTo>
                  <a:lnTo>
                    <a:pt x="51" y="0"/>
                  </a:lnTo>
                  <a:lnTo>
                    <a:pt x="49" y="2"/>
                  </a:lnTo>
                  <a:lnTo>
                    <a:pt x="46" y="2"/>
                  </a:lnTo>
                  <a:lnTo>
                    <a:pt x="40" y="4"/>
                  </a:lnTo>
                  <a:lnTo>
                    <a:pt x="32" y="4"/>
                  </a:lnTo>
                  <a:lnTo>
                    <a:pt x="22" y="4"/>
                  </a:lnTo>
                  <a:lnTo>
                    <a:pt x="11" y="5"/>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5" name="Freeform 217"/>
            <p:cNvSpPr/>
            <p:nvPr/>
          </p:nvSpPr>
          <p:spPr bwMode="auto">
            <a:xfrm>
              <a:off x="757" y="1483"/>
              <a:ext cx="51" cy="5"/>
            </a:xfrm>
            <a:custGeom>
              <a:avLst/>
              <a:gdLst>
                <a:gd name="T0" fmla="*/ 0 w 51"/>
                <a:gd name="T1" fmla="*/ 5 h 5"/>
                <a:gd name="T2" fmla="*/ 11 w 51"/>
                <a:gd name="T3" fmla="*/ 5 h 5"/>
                <a:gd name="T4" fmla="*/ 22 w 51"/>
                <a:gd name="T5" fmla="*/ 4 h 5"/>
                <a:gd name="T6" fmla="*/ 32 w 51"/>
                <a:gd name="T7" fmla="*/ 4 h 5"/>
                <a:gd name="T8" fmla="*/ 40 w 51"/>
                <a:gd name="T9" fmla="*/ 4 h 5"/>
                <a:gd name="T10" fmla="*/ 46 w 51"/>
                <a:gd name="T11" fmla="*/ 2 h 5"/>
                <a:gd name="T12" fmla="*/ 49 w 51"/>
                <a:gd name="T13" fmla="*/ 2 h 5"/>
                <a:gd name="T14" fmla="*/ 51 w 51"/>
                <a:gd name="T15" fmla="*/ 0 h 5"/>
                <a:gd name="T16" fmla="*/ 47 w 51"/>
                <a:gd name="T17" fmla="*/ 0 h 5"/>
                <a:gd name="T18" fmla="*/ 46 w 51"/>
                <a:gd name="T19" fmla="*/ 2 h 5"/>
                <a:gd name="T20" fmla="*/ 42 w 51"/>
                <a:gd name="T21" fmla="*/ 2 h 5"/>
                <a:gd name="T22" fmla="*/ 36 w 51"/>
                <a:gd name="T23" fmla="*/ 4 h 5"/>
                <a:gd name="T24" fmla="*/ 30 w 51"/>
                <a:gd name="T25" fmla="*/ 4 h 5"/>
                <a:gd name="T26" fmla="*/ 20 w 51"/>
                <a:gd name="T27" fmla="*/ 4 h 5"/>
                <a:gd name="T28" fmla="*/ 11 w 51"/>
                <a:gd name="T29" fmla="*/ 4 h 5"/>
                <a:gd name="T30" fmla="*/ 0 w 51"/>
                <a:gd name="T31" fmla="*/ 5 h 5"/>
                <a:gd name="T32" fmla="*/ 0 w 51"/>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
                <a:gd name="T53" fmla="*/ 51 w 51"/>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
                  <a:moveTo>
                    <a:pt x="0" y="5"/>
                  </a:moveTo>
                  <a:lnTo>
                    <a:pt x="11" y="5"/>
                  </a:lnTo>
                  <a:lnTo>
                    <a:pt x="22" y="4"/>
                  </a:lnTo>
                  <a:lnTo>
                    <a:pt x="32" y="4"/>
                  </a:lnTo>
                  <a:lnTo>
                    <a:pt x="40" y="4"/>
                  </a:lnTo>
                  <a:lnTo>
                    <a:pt x="46" y="2"/>
                  </a:lnTo>
                  <a:lnTo>
                    <a:pt x="49" y="2"/>
                  </a:lnTo>
                  <a:lnTo>
                    <a:pt x="51" y="0"/>
                  </a:lnTo>
                  <a:lnTo>
                    <a:pt x="47" y="0"/>
                  </a:lnTo>
                  <a:lnTo>
                    <a:pt x="46" y="2"/>
                  </a:lnTo>
                  <a:lnTo>
                    <a:pt x="42" y="2"/>
                  </a:lnTo>
                  <a:lnTo>
                    <a:pt x="36" y="4"/>
                  </a:lnTo>
                  <a:lnTo>
                    <a:pt x="30" y="4"/>
                  </a:lnTo>
                  <a:lnTo>
                    <a:pt x="20" y="4"/>
                  </a:lnTo>
                  <a:lnTo>
                    <a:pt x="11" y="4"/>
                  </a:lnTo>
                  <a:lnTo>
                    <a:pt x="0" y="5"/>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6" name="Freeform 218"/>
            <p:cNvSpPr/>
            <p:nvPr/>
          </p:nvSpPr>
          <p:spPr bwMode="auto">
            <a:xfrm>
              <a:off x="757" y="1483"/>
              <a:ext cx="47" cy="5"/>
            </a:xfrm>
            <a:custGeom>
              <a:avLst/>
              <a:gdLst>
                <a:gd name="T0" fmla="*/ 0 w 47"/>
                <a:gd name="T1" fmla="*/ 5 h 5"/>
                <a:gd name="T2" fmla="*/ 11 w 47"/>
                <a:gd name="T3" fmla="*/ 4 h 5"/>
                <a:gd name="T4" fmla="*/ 20 w 47"/>
                <a:gd name="T5" fmla="*/ 4 h 5"/>
                <a:gd name="T6" fmla="*/ 30 w 47"/>
                <a:gd name="T7" fmla="*/ 4 h 5"/>
                <a:gd name="T8" fmla="*/ 36 w 47"/>
                <a:gd name="T9" fmla="*/ 4 h 5"/>
                <a:gd name="T10" fmla="*/ 42 w 47"/>
                <a:gd name="T11" fmla="*/ 2 h 5"/>
                <a:gd name="T12" fmla="*/ 46 w 47"/>
                <a:gd name="T13" fmla="*/ 2 h 5"/>
                <a:gd name="T14" fmla="*/ 47 w 47"/>
                <a:gd name="T15" fmla="*/ 0 h 5"/>
                <a:gd name="T16" fmla="*/ 43 w 47"/>
                <a:gd name="T17" fmla="*/ 0 h 5"/>
                <a:gd name="T18" fmla="*/ 42 w 47"/>
                <a:gd name="T19" fmla="*/ 2 h 5"/>
                <a:gd name="T20" fmla="*/ 39 w 47"/>
                <a:gd name="T21" fmla="*/ 2 h 5"/>
                <a:gd name="T22" fmla="*/ 34 w 47"/>
                <a:gd name="T23" fmla="*/ 2 h 5"/>
                <a:gd name="T24" fmla="*/ 27 w 47"/>
                <a:gd name="T25" fmla="*/ 4 h 5"/>
                <a:gd name="T26" fmla="*/ 19 w 47"/>
                <a:gd name="T27" fmla="*/ 4 h 5"/>
                <a:gd name="T28" fmla="*/ 10 w 47"/>
                <a:gd name="T29" fmla="*/ 4 h 5"/>
                <a:gd name="T30" fmla="*/ 0 w 47"/>
                <a:gd name="T31" fmla="*/ 4 h 5"/>
                <a:gd name="T32" fmla="*/ 0 w 47"/>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
                <a:gd name="T53" fmla="*/ 47 w 4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
                  <a:moveTo>
                    <a:pt x="0" y="5"/>
                  </a:moveTo>
                  <a:lnTo>
                    <a:pt x="11" y="4"/>
                  </a:lnTo>
                  <a:lnTo>
                    <a:pt x="20" y="4"/>
                  </a:lnTo>
                  <a:lnTo>
                    <a:pt x="30" y="4"/>
                  </a:lnTo>
                  <a:lnTo>
                    <a:pt x="36" y="4"/>
                  </a:lnTo>
                  <a:lnTo>
                    <a:pt x="42" y="2"/>
                  </a:lnTo>
                  <a:lnTo>
                    <a:pt x="46" y="2"/>
                  </a:lnTo>
                  <a:lnTo>
                    <a:pt x="47" y="0"/>
                  </a:lnTo>
                  <a:lnTo>
                    <a:pt x="43" y="0"/>
                  </a:lnTo>
                  <a:lnTo>
                    <a:pt x="42" y="2"/>
                  </a:lnTo>
                  <a:lnTo>
                    <a:pt x="39" y="2"/>
                  </a:lnTo>
                  <a:lnTo>
                    <a:pt x="34" y="2"/>
                  </a:lnTo>
                  <a:lnTo>
                    <a:pt x="27" y="4"/>
                  </a:lnTo>
                  <a:lnTo>
                    <a:pt x="19" y="4"/>
                  </a:lnTo>
                  <a:lnTo>
                    <a:pt x="10" y="4"/>
                  </a:lnTo>
                  <a:lnTo>
                    <a:pt x="0" y="4"/>
                  </a:lnTo>
                  <a:lnTo>
                    <a:pt x="0" y="5"/>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7" name="Freeform 219"/>
            <p:cNvSpPr/>
            <p:nvPr/>
          </p:nvSpPr>
          <p:spPr bwMode="auto">
            <a:xfrm>
              <a:off x="757" y="1483"/>
              <a:ext cx="43" cy="4"/>
            </a:xfrm>
            <a:custGeom>
              <a:avLst/>
              <a:gdLst>
                <a:gd name="T0" fmla="*/ 0 w 43"/>
                <a:gd name="T1" fmla="*/ 4 h 4"/>
                <a:gd name="T2" fmla="*/ 10 w 43"/>
                <a:gd name="T3" fmla="*/ 4 h 4"/>
                <a:gd name="T4" fmla="*/ 19 w 43"/>
                <a:gd name="T5" fmla="*/ 4 h 4"/>
                <a:gd name="T6" fmla="*/ 27 w 43"/>
                <a:gd name="T7" fmla="*/ 4 h 4"/>
                <a:gd name="T8" fmla="*/ 34 w 43"/>
                <a:gd name="T9" fmla="*/ 2 h 4"/>
                <a:gd name="T10" fmla="*/ 39 w 43"/>
                <a:gd name="T11" fmla="*/ 2 h 4"/>
                <a:gd name="T12" fmla="*/ 42 w 43"/>
                <a:gd name="T13" fmla="*/ 2 h 4"/>
                <a:gd name="T14" fmla="*/ 43 w 43"/>
                <a:gd name="T15" fmla="*/ 0 h 4"/>
                <a:gd name="T16" fmla="*/ 39 w 43"/>
                <a:gd name="T17" fmla="*/ 0 h 4"/>
                <a:gd name="T18" fmla="*/ 38 w 43"/>
                <a:gd name="T19" fmla="*/ 2 h 4"/>
                <a:gd name="T20" fmla="*/ 34 w 43"/>
                <a:gd name="T21" fmla="*/ 2 h 4"/>
                <a:gd name="T22" fmla="*/ 28 w 43"/>
                <a:gd name="T23" fmla="*/ 4 h 4"/>
                <a:gd name="T24" fmla="*/ 19 w 43"/>
                <a:gd name="T25" fmla="*/ 4 h 4"/>
                <a:gd name="T26" fmla="*/ 10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10" y="4"/>
                  </a:lnTo>
                  <a:lnTo>
                    <a:pt x="19" y="4"/>
                  </a:lnTo>
                  <a:lnTo>
                    <a:pt x="27" y="4"/>
                  </a:lnTo>
                  <a:lnTo>
                    <a:pt x="34" y="2"/>
                  </a:lnTo>
                  <a:lnTo>
                    <a:pt x="39" y="2"/>
                  </a:lnTo>
                  <a:lnTo>
                    <a:pt x="42" y="2"/>
                  </a:lnTo>
                  <a:lnTo>
                    <a:pt x="43" y="0"/>
                  </a:lnTo>
                  <a:lnTo>
                    <a:pt x="39" y="0"/>
                  </a:lnTo>
                  <a:lnTo>
                    <a:pt x="38" y="2"/>
                  </a:lnTo>
                  <a:lnTo>
                    <a:pt x="34" y="2"/>
                  </a:lnTo>
                  <a:lnTo>
                    <a:pt x="28" y="4"/>
                  </a:lnTo>
                  <a:lnTo>
                    <a:pt x="19" y="4"/>
                  </a:lnTo>
                  <a:lnTo>
                    <a:pt x="10"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8" name="Freeform 220"/>
            <p:cNvSpPr/>
            <p:nvPr/>
          </p:nvSpPr>
          <p:spPr bwMode="auto">
            <a:xfrm>
              <a:off x="757" y="1483"/>
              <a:ext cx="39" cy="4"/>
            </a:xfrm>
            <a:custGeom>
              <a:avLst/>
              <a:gdLst>
                <a:gd name="T0" fmla="*/ 0 w 39"/>
                <a:gd name="T1" fmla="*/ 4 h 4"/>
                <a:gd name="T2" fmla="*/ 10 w 39"/>
                <a:gd name="T3" fmla="*/ 4 h 4"/>
                <a:gd name="T4" fmla="*/ 19 w 39"/>
                <a:gd name="T5" fmla="*/ 4 h 4"/>
                <a:gd name="T6" fmla="*/ 28 w 39"/>
                <a:gd name="T7" fmla="*/ 4 h 4"/>
                <a:gd name="T8" fmla="*/ 34 w 39"/>
                <a:gd name="T9" fmla="*/ 2 h 4"/>
                <a:gd name="T10" fmla="*/ 38 w 39"/>
                <a:gd name="T11" fmla="*/ 2 h 4"/>
                <a:gd name="T12" fmla="*/ 39 w 39"/>
                <a:gd name="T13" fmla="*/ 0 h 4"/>
                <a:gd name="T14" fmla="*/ 35 w 39"/>
                <a:gd name="T15" fmla="*/ 0 h 4"/>
                <a:gd name="T16" fmla="*/ 34 w 39"/>
                <a:gd name="T17" fmla="*/ 2 h 4"/>
                <a:gd name="T18" fmla="*/ 31 w 39"/>
                <a:gd name="T19" fmla="*/ 2 h 4"/>
                <a:gd name="T20" fmla="*/ 24 w 39"/>
                <a:gd name="T21" fmla="*/ 2 h 4"/>
                <a:gd name="T22" fmla="*/ 18 w 39"/>
                <a:gd name="T23" fmla="*/ 4 h 4"/>
                <a:gd name="T24" fmla="*/ 10 w 39"/>
                <a:gd name="T25" fmla="*/ 4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10" y="4"/>
                  </a:lnTo>
                  <a:lnTo>
                    <a:pt x="19" y="4"/>
                  </a:lnTo>
                  <a:lnTo>
                    <a:pt x="28" y="4"/>
                  </a:lnTo>
                  <a:lnTo>
                    <a:pt x="34" y="2"/>
                  </a:lnTo>
                  <a:lnTo>
                    <a:pt x="38" y="2"/>
                  </a:lnTo>
                  <a:lnTo>
                    <a:pt x="39" y="0"/>
                  </a:lnTo>
                  <a:lnTo>
                    <a:pt x="35" y="0"/>
                  </a:lnTo>
                  <a:lnTo>
                    <a:pt x="34" y="2"/>
                  </a:lnTo>
                  <a:lnTo>
                    <a:pt x="31" y="2"/>
                  </a:lnTo>
                  <a:lnTo>
                    <a:pt x="24" y="2"/>
                  </a:lnTo>
                  <a:lnTo>
                    <a:pt x="18" y="4"/>
                  </a:lnTo>
                  <a:lnTo>
                    <a:pt x="10"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89" name="Freeform 221"/>
            <p:cNvSpPr/>
            <p:nvPr/>
          </p:nvSpPr>
          <p:spPr bwMode="auto">
            <a:xfrm>
              <a:off x="757" y="1483"/>
              <a:ext cx="35" cy="4"/>
            </a:xfrm>
            <a:custGeom>
              <a:avLst/>
              <a:gdLst>
                <a:gd name="T0" fmla="*/ 0 w 35"/>
                <a:gd name="T1" fmla="*/ 4 h 4"/>
                <a:gd name="T2" fmla="*/ 10 w 35"/>
                <a:gd name="T3" fmla="*/ 4 h 4"/>
                <a:gd name="T4" fmla="*/ 18 w 35"/>
                <a:gd name="T5" fmla="*/ 4 h 4"/>
                <a:gd name="T6" fmla="*/ 24 w 35"/>
                <a:gd name="T7" fmla="*/ 2 h 4"/>
                <a:gd name="T8" fmla="*/ 31 w 35"/>
                <a:gd name="T9" fmla="*/ 2 h 4"/>
                <a:gd name="T10" fmla="*/ 34 w 35"/>
                <a:gd name="T11" fmla="*/ 2 h 4"/>
                <a:gd name="T12" fmla="*/ 35 w 35"/>
                <a:gd name="T13" fmla="*/ 0 h 4"/>
                <a:gd name="T14" fmla="*/ 31 w 35"/>
                <a:gd name="T15" fmla="*/ 0 h 4"/>
                <a:gd name="T16" fmla="*/ 30 w 35"/>
                <a:gd name="T17" fmla="*/ 2 h 4"/>
                <a:gd name="T18" fmla="*/ 27 w 35"/>
                <a:gd name="T19" fmla="*/ 2 h 4"/>
                <a:gd name="T20" fmla="*/ 22 w 35"/>
                <a:gd name="T21" fmla="*/ 2 h 4"/>
                <a:gd name="T22" fmla="*/ 16 w 35"/>
                <a:gd name="T23" fmla="*/ 4 h 4"/>
                <a:gd name="T24" fmla="*/ 8 w 35"/>
                <a:gd name="T25" fmla="*/ 4 h 4"/>
                <a:gd name="T26" fmla="*/ 0 w 35"/>
                <a:gd name="T27" fmla="*/ 4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10" y="4"/>
                  </a:lnTo>
                  <a:lnTo>
                    <a:pt x="18" y="4"/>
                  </a:lnTo>
                  <a:lnTo>
                    <a:pt x="24" y="2"/>
                  </a:lnTo>
                  <a:lnTo>
                    <a:pt x="31" y="2"/>
                  </a:lnTo>
                  <a:lnTo>
                    <a:pt x="34" y="2"/>
                  </a:lnTo>
                  <a:lnTo>
                    <a:pt x="35" y="0"/>
                  </a:lnTo>
                  <a:lnTo>
                    <a:pt x="31" y="0"/>
                  </a:lnTo>
                  <a:lnTo>
                    <a:pt x="30" y="2"/>
                  </a:lnTo>
                  <a:lnTo>
                    <a:pt x="27" y="2"/>
                  </a:lnTo>
                  <a:lnTo>
                    <a:pt x="22" y="2"/>
                  </a:lnTo>
                  <a:lnTo>
                    <a:pt x="16" y="4"/>
                  </a:lnTo>
                  <a:lnTo>
                    <a:pt x="8" y="4"/>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0" name="Freeform 222"/>
            <p:cNvSpPr/>
            <p:nvPr/>
          </p:nvSpPr>
          <p:spPr bwMode="auto">
            <a:xfrm>
              <a:off x="757" y="1483"/>
              <a:ext cx="31" cy="4"/>
            </a:xfrm>
            <a:custGeom>
              <a:avLst/>
              <a:gdLst>
                <a:gd name="T0" fmla="*/ 0 w 31"/>
                <a:gd name="T1" fmla="*/ 4 h 4"/>
                <a:gd name="T2" fmla="*/ 8 w 31"/>
                <a:gd name="T3" fmla="*/ 4 h 4"/>
                <a:gd name="T4" fmla="*/ 16 w 31"/>
                <a:gd name="T5" fmla="*/ 4 h 4"/>
                <a:gd name="T6" fmla="*/ 22 w 31"/>
                <a:gd name="T7" fmla="*/ 2 h 4"/>
                <a:gd name="T8" fmla="*/ 27 w 31"/>
                <a:gd name="T9" fmla="*/ 2 h 4"/>
                <a:gd name="T10" fmla="*/ 30 w 31"/>
                <a:gd name="T11" fmla="*/ 2 h 4"/>
                <a:gd name="T12" fmla="*/ 31 w 31"/>
                <a:gd name="T13" fmla="*/ 0 h 4"/>
                <a:gd name="T14" fmla="*/ 27 w 31"/>
                <a:gd name="T15" fmla="*/ 0 h 4"/>
                <a:gd name="T16" fmla="*/ 27 w 31"/>
                <a:gd name="T17" fmla="*/ 0 h 4"/>
                <a:gd name="T18" fmla="*/ 24 w 31"/>
                <a:gd name="T19" fmla="*/ 2 h 4"/>
                <a:gd name="T20" fmla="*/ 19 w 31"/>
                <a:gd name="T21" fmla="*/ 2 h 4"/>
                <a:gd name="T22" fmla="*/ 14 w 31"/>
                <a:gd name="T23" fmla="*/ 2 h 4"/>
                <a:gd name="T24" fmla="*/ 7 w 31"/>
                <a:gd name="T25" fmla="*/ 2 h 4"/>
                <a:gd name="T26" fmla="*/ 0 w 31"/>
                <a:gd name="T27" fmla="*/ 4 h 4"/>
                <a:gd name="T28" fmla="*/ 0 w 31"/>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4"/>
                <a:gd name="T47" fmla="*/ 31 w 3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4">
                  <a:moveTo>
                    <a:pt x="0" y="4"/>
                  </a:moveTo>
                  <a:lnTo>
                    <a:pt x="8" y="4"/>
                  </a:lnTo>
                  <a:lnTo>
                    <a:pt x="16" y="4"/>
                  </a:lnTo>
                  <a:lnTo>
                    <a:pt x="22" y="2"/>
                  </a:lnTo>
                  <a:lnTo>
                    <a:pt x="27" y="2"/>
                  </a:lnTo>
                  <a:lnTo>
                    <a:pt x="30" y="2"/>
                  </a:lnTo>
                  <a:lnTo>
                    <a:pt x="31" y="0"/>
                  </a:lnTo>
                  <a:lnTo>
                    <a:pt x="27" y="0"/>
                  </a:lnTo>
                  <a:lnTo>
                    <a:pt x="24" y="2"/>
                  </a:lnTo>
                  <a:lnTo>
                    <a:pt x="19" y="2"/>
                  </a:lnTo>
                  <a:lnTo>
                    <a:pt x="14" y="2"/>
                  </a:lnTo>
                  <a:lnTo>
                    <a:pt x="7"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1" name="Freeform 223"/>
            <p:cNvSpPr/>
            <p:nvPr/>
          </p:nvSpPr>
          <p:spPr bwMode="auto">
            <a:xfrm>
              <a:off x="757" y="1483"/>
              <a:ext cx="27" cy="4"/>
            </a:xfrm>
            <a:custGeom>
              <a:avLst/>
              <a:gdLst>
                <a:gd name="T0" fmla="*/ 0 w 27"/>
                <a:gd name="T1" fmla="*/ 4 h 4"/>
                <a:gd name="T2" fmla="*/ 7 w 27"/>
                <a:gd name="T3" fmla="*/ 2 h 4"/>
                <a:gd name="T4" fmla="*/ 14 w 27"/>
                <a:gd name="T5" fmla="*/ 2 h 4"/>
                <a:gd name="T6" fmla="*/ 19 w 27"/>
                <a:gd name="T7" fmla="*/ 2 h 4"/>
                <a:gd name="T8" fmla="*/ 24 w 27"/>
                <a:gd name="T9" fmla="*/ 2 h 4"/>
                <a:gd name="T10" fmla="*/ 27 w 27"/>
                <a:gd name="T11" fmla="*/ 0 h 4"/>
                <a:gd name="T12" fmla="*/ 27 w 27"/>
                <a:gd name="T13" fmla="*/ 0 h 4"/>
                <a:gd name="T14" fmla="*/ 23 w 27"/>
                <a:gd name="T15" fmla="*/ 0 h 4"/>
                <a:gd name="T16" fmla="*/ 23 w 27"/>
                <a:gd name="T17" fmla="*/ 0 h 4"/>
                <a:gd name="T18" fmla="*/ 19 w 27"/>
                <a:gd name="T19" fmla="*/ 2 h 4"/>
                <a:gd name="T20" fmla="*/ 14 w 27"/>
                <a:gd name="T21" fmla="*/ 2 h 4"/>
                <a:gd name="T22" fmla="*/ 7 w 27"/>
                <a:gd name="T23" fmla="*/ 2 h 4"/>
                <a:gd name="T24" fmla="*/ 0 w 27"/>
                <a:gd name="T25" fmla="*/ 2 h 4"/>
                <a:gd name="T26" fmla="*/ 0 w 27"/>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
                <a:gd name="T44" fmla="*/ 27 w 27"/>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
                  <a:moveTo>
                    <a:pt x="0" y="4"/>
                  </a:moveTo>
                  <a:lnTo>
                    <a:pt x="7" y="2"/>
                  </a:lnTo>
                  <a:lnTo>
                    <a:pt x="14" y="2"/>
                  </a:lnTo>
                  <a:lnTo>
                    <a:pt x="19" y="2"/>
                  </a:lnTo>
                  <a:lnTo>
                    <a:pt x="24" y="2"/>
                  </a:lnTo>
                  <a:lnTo>
                    <a:pt x="27" y="0"/>
                  </a:lnTo>
                  <a:lnTo>
                    <a:pt x="23" y="0"/>
                  </a:lnTo>
                  <a:lnTo>
                    <a:pt x="19" y="2"/>
                  </a:lnTo>
                  <a:lnTo>
                    <a:pt x="14" y="2"/>
                  </a:lnTo>
                  <a:lnTo>
                    <a:pt x="7" y="2"/>
                  </a:lnTo>
                  <a:lnTo>
                    <a:pt x="0" y="2"/>
                  </a:lnTo>
                  <a:lnTo>
                    <a:pt x="0" y="4"/>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2" name="Freeform 224"/>
            <p:cNvSpPr/>
            <p:nvPr/>
          </p:nvSpPr>
          <p:spPr bwMode="auto">
            <a:xfrm>
              <a:off x="757" y="1483"/>
              <a:ext cx="23" cy="2"/>
            </a:xfrm>
            <a:custGeom>
              <a:avLst/>
              <a:gdLst>
                <a:gd name="T0" fmla="*/ 0 w 23"/>
                <a:gd name="T1" fmla="*/ 2 h 2"/>
                <a:gd name="T2" fmla="*/ 7 w 23"/>
                <a:gd name="T3" fmla="*/ 2 h 2"/>
                <a:gd name="T4" fmla="*/ 14 w 23"/>
                <a:gd name="T5" fmla="*/ 2 h 2"/>
                <a:gd name="T6" fmla="*/ 19 w 23"/>
                <a:gd name="T7" fmla="*/ 2 h 2"/>
                <a:gd name="T8" fmla="*/ 23 w 23"/>
                <a:gd name="T9" fmla="*/ 0 h 2"/>
                <a:gd name="T10" fmla="*/ 23 w 23"/>
                <a:gd name="T11" fmla="*/ 0 h 2"/>
                <a:gd name="T12" fmla="*/ 19 w 23"/>
                <a:gd name="T13" fmla="*/ 0 h 2"/>
                <a:gd name="T14" fmla="*/ 19 w 23"/>
                <a:gd name="T15" fmla="*/ 0 h 2"/>
                <a:gd name="T16" fmla="*/ 16 w 23"/>
                <a:gd name="T17" fmla="*/ 2 h 2"/>
                <a:gd name="T18" fmla="*/ 11 w 23"/>
                <a:gd name="T19" fmla="*/ 2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2"/>
                  </a:lnTo>
                  <a:lnTo>
                    <a:pt x="23" y="0"/>
                  </a:lnTo>
                  <a:lnTo>
                    <a:pt x="19" y="0"/>
                  </a:lnTo>
                  <a:lnTo>
                    <a:pt x="16" y="2"/>
                  </a:lnTo>
                  <a:lnTo>
                    <a:pt x="11" y="2"/>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3" name="Freeform 225"/>
            <p:cNvSpPr/>
            <p:nvPr/>
          </p:nvSpPr>
          <p:spPr bwMode="auto">
            <a:xfrm>
              <a:off x="757" y="1483"/>
              <a:ext cx="19" cy="2"/>
            </a:xfrm>
            <a:custGeom>
              <a:avLst/>
              <a:gdLst>
                <a:gd name="T0" fmla="*/ 0 w 19"/>
                <a:gd name="T1" fmla="*/ 2 h 2"/>
                <a:gd name="T2" fmla="*/ 6 w 19"/>
                <a:gd name="T3" fmla="*/ 2 h 2"/>
                <a:gd name="T4" fmla="*/ 11 w 19"/>
                <a:gd name="T5" fmla="*/ 2 h 2"/>
                <a:gd name="T6" fmla="*/ 16 w 19"/>
                <a:gd name="T7" fmla="*/ 2 h 2"/>
                <a:gd name="T8" fmla="*/ 19 w 19"/>
                <a:gd name="T9" fmla="*/ 0 h 2"/>
                <a:gd name="T10" fmla="*/ 19 w 19"/>
                <a:gd name="T11" fmla="*/ 0 h 2"/>
                <a:gd name="T12" fmla="*/ 16 w 19"/>
                <a:gd name="T13" fmla="*/ 0 h 2"/>
                <a:gd name="T14" fmla="*/ 15 w 19"/>
                <a:gd name="T15" fmla="*/ 0 h 2"/>
                <a:gd name="T16" fmla="*/ 11 w 19"/>
                <a:gd name="T17" fmla="*/ 2 h 2"/>
                <a:gd name="T18" fmla="*/ 6 w 19"/>
                <a:gd name="T19" fmla="*/ 2 h 2"/>
                <a:gd name="T20" fmla="*/ 0 w 19"/>
                <a:gd name="T21" fmla="*/ 2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2"/>
                  </a:lnTo>
                  <a:lnTo>
                    <a:pt x="16" y="2"/>
                  </a:lnTo>
                  <a:lnTo>
                    <a:pt x="19" y="0"/>
                  </a:lnTo>
                  <a:lnTo>
                    <a:pt x="16" y="0"/>
                  </a:lnTo>
                  <a:lnTo>
                    <a:pt x="15" y="0"/>
                  </a:lnTo>
                  <a:lnTo>
                    <a:pt x="11" y="2"/>
                  </a:lnTo>
                  <a:lnTo>
                    <a:pt x="6"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4" name="Freeform 226"/>
            <p:cNvSpPr/>
            <p:nvPr/>
          </p:nvSpPr>
          <p:spPr bwMode="auto">
            <a:xfrm>
              <a:off x="757" y="1483"/>
              <a:ext cx="16" cy="2"/>
            </a:xfrm>
            <a:custGeom>
              <a:avLst/>
              <a:gdLst>
                <a:gd name="T0" fmla="*/ 0 w 16"/>
                <a:gd name="T1" fmla="*/ 2 h 2"/>
                <a:gd name="T2" fmla="*/ 6 w 16"/>
                <a:gd name="T3" fmla="*/ 2 h 2"/>
                <a:gd name="T4" fmla="*/ 11 w 16"/>
                <a:gd name="T5" fmla="*/ 2 h 2"/>
                <a:gd name="T6" fmla="*/ 15 w 16"/>
                <a:gd name="T7" fmla="*/ 0 h 2"/>
                <a:gd name="T8" fmla="*/ 16 w 16"/>
                <a:gd name="T9" fmla="*/ 0 h 2"/>
                <a:gd name="T10" fmla="*/ 12 w 16"/>
                <a:gd name="T11" fmla="*/ 0 h 2"/>
                <a:gd name="T12" fmla="*/ 11 w 16"/>
                <a:gd name="T13" fmla="*/ 0 h 2"/>
                <a:gd name="T14" fmla="*/ 8 w 16"/>
                <a:gd name="T15" fmla="*/ 2 h 2"/>
                <a:gd name="T16" fmla="*/ 4 w 16"/>
                <a:gd name="T17" fmla="*/ 2 h 2"/>
                <a:gd name="T18" fmla="*/ 0 w 16"/>
                <a:gd name="T19" fmla="*/ 2 h 2"/>
                <a:gd name="T20" fmla="*/ 0 w 16"/>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2"/>
                <a:gd name="T35" fmla="*/ 16 w 16"/>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2">
                  <a:moveTo>
                    <a:pt x="0" y="2"/>
                  </a:moveTo>
                  <a:lnTo>
                    <a:pt x="6" y="2"/>
                  </a:lnTo>
                  <a:lnTo>
                    <a:pt x="11" y="2"/>
                  </a:lnTo>
                  <a:lnTo>
                    <a:pt x="15" y="0"/>
                  </a:lnTo>
                  <a:lnTo>
                    <a:pt x="16" y="0"/>
                  </a:lnTo>
                  <a:lnTo>
                    <a:pt x="12" y="0"/>
                  </a:lnTo>
                  <a:lnTo>
                    <a:pt x="11" y="0"/>
                  </a:lnTo>
                  <a:lnTo>
                    <a:pt x="8" y="2"/>
                  </a:lnTo>
                  <a:lnTo>
                    <a:pt x="4"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5" name="Freeform 227"/>
            <p:cNvSpPr/>
            <p:nvPr/>
          </p:nvSpPr>
          <p:spPr bwMode="auto">
            <a:xfrm>
              <a:off x="757" y="1483"/>
              <a:ext cx="12" cy="2"/>
            </a:xfrm>
            <a:custGeom>
              <a:avLst/>
              <a:gdLst>
                <a:gd name="T0" fmla="*/ 0 w 12"/>
                <a:gd name="T1" fmla="*/ 2 h 2"/>
                <a:gd name="T2" fmla="*/ 4 w 12"/>
                <a:gd name="T3" fmla="*/ 2 h 2"/>
                <a:gd name="T4" fmla="*/ 8 w 12"/>
                <a:gd name="T5" fmla="*/ 2 h 2"/>
                <a:gd name="T6" fmla="*/ 11 w 12"/>
                <a:gd name="T7" fmla="*/ 0 h 2"/>
                <a:gd name="T8" fmla="*/ 12 w 12"/>
                <a:gd name="T9" fmla="*/ 0 h 2"/>
                <a:gd name="T10" fmla="*/ 8 w 12"/>
                <a:gd name="T11" fmla="*/ 0 h 2"/>
                <a:gd name="T12" fmla="*/ 7 w 12"/>
                <a:gd name="T13" fmla="*/ 0 h 2"/>
                <a:gd name="T14" fmla="*/ 4 w 12"/>
                <a:gd name="T15" fmla="*/ 0 h 2"/>
                <a:gd name="T16" fmla="*/ 0 w 12"/>
                <a:gd name="T17" fmla="*/ 2 h 2"/>
                <a:gd name="T18" fmla="*/ 0 w 1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2"/>
                <a:gd name="T32" fmla="*/ 12 w 1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2">
                  <a:moveTo>
                    <a:pt x="0" y="2"/>
                  </a:moveTo>
                  <a:lnTo>
                    <a:pt x="4" y="2"/>
                  </a:lnTo>
                  <a:lnTo>
                    <a:pt x="8" y="2"/>
                  </a:lnTo>
                  <a:lnTo>
                    <a:pt x="11" y="0"/>
                  </a:lnTo>
                  <a:lnTo>
                    <a:pt x="12" y="0"/>
                  </a:lnTo>
                  <a:lnTo>
                    <a:pt x="8" y="0"/>
                  </a:lnTo>
                  <a:lnTo>
                    <a:pt x="7" y="0"/>
                  </a:lnTo>
                  <a:lnTo>
                    <a:pt x="4" y="0"/>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6" name="Freeform 228"/>
            <p:cNvSpPr/>
            <p:nvPr/>
          </p:nvSpPr>
          <p:spPr bwMode="auto">
            <a:xfrm>
              <a:off x="757" y="1483"/>
              <a:ext cx="8" cy="2"/>
            </a:xfrm>
            <a:custGeom>
              <a:avLst/>
              <a:gdLst>
                <a:gd name="T0" fmla="*/ 0 w 8"/>
                <a:gd name="T1" fmla="*/ 2 h 2"/>
                <a:gd name="T2" fmla="*/ 4 w 8"/>
                <a:gd name="T3" fmla="*/ 0 h 2"/>
                <a:gd name="T4" fmla="*/ 7 w 8"/>
                <a:gd name="T5" fmla="*/ 0 h 2"/>
                <a:gd name="T6" fmla="*/ 8 w 8"/>
                <a:gd name="T7" fmla="*/ 0 h 2"/>
                <a:gd name="T8" fmla="*/ 4 w 8"/>
                <a:gd name="T9" fmla="*/ 0 h 2"/>
                <a:gd name="T10" fmla="*/ 3 w 8"/>
                <a:gd name="T11" fmla="*/ 0 h 2"/>
                <a:gd name="T12" fmla="*/ 0 w 8"/>
                <a:gd name="T13" fmla="*/ 0 h 2"/>
                <a:gd name="T14" fmla="*/ 0 w 8"/>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0" y="2"/>
                  </a:moveTo>
                  <a:lnTo>
                    <a:pt x="4" y="0"/>
                  </a:lnTo>
                  <a:lnTo>
                    <a:pt x="7" y="0"/>
                  </a:lnTo>
                  <a:lnTo>
                    <a:pt x="8" y="0"/>
                  </a:lnTo>
                  <a:lnTo>
                    <a:pt x="4" y="0"/>
                  </a:lnTo>
                  <a:lnTo>
                    <a:pt x="3" y="0"/>
                  </a:lnTo>
                  <a:lnTo>
                    <a:pt x="0" y="0"/>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7" name="Freeform 229"/>
            <p:cNvSpPr/>
            <p:nvPr/>
          </p:nvSpPr>
          <p:spPr bwMode="auto">
            <a:xfrm>
              <a:off x="757" y="148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8" name="Freeform 230"/>
            <p:cNvSpPr/>
            <p:nvPr/>
          </p:nvSpPr>
          <p:spPr bwMode="auto">
            <a:xfrm>
              <a:off x="757" y="1483"/>
              <a:ext cx="71" cy="7"/>
            </a:xfrm>
            <a:custGeom>
              <a:avLst/>
              <a:gdLst>
                <a:gd name="T0" fmla="*/ 71 w 71"/>
                <a:gd name="T1" fmla="*/ 0 h 7"/>
                <a:gd name="T2" fmla="*/ 0 w 71"/>
                <a:gd name="T3" fmla="*/ 0 h 7"/>
                <a:gd name="T4" fmla="*/ 2 w 71"/>
                <a:gd name="T5" fmla="*/ 2 h 7"/>
                <a:gd name="T6" fmla="*/ 8 w 71"/>
                <a:gd name="T7" fmla="*/ 4 h 7"/>
                <a:gd name="T8" fmla="*/ 18 w 71"/>
                <a:gd name="T9" fmla="*/ 5 h 7"/>
                <a:gd name="T10" fmla="*/ 28 w 71"/>
                <a:gd name="T11" fmla="*/ 7 h 7"/>
                <a:gd name="T12" fmla="*/ 40 w 71"/>
                <a:gd name="T13" fmla="*/ 7 h 7"/>
                <a:gd name="T14" fmla="*/ 52 w 71"/>
                <a:gd name="T15" fmla="*/ 5 h 7"/>
                <a:gd name="T16" fmla="*/ 61 w 71"/>
                <a:gd name="T17" fmla="*/ 5 h 7"/>
                <a:gd name="T18" fmla="*/ 68 w 71"/>
                <a:gd name="T19" fmla="*/ 2 h 7"/>
                <a:gd name="T20" fmla="*/ 71 w 71"/>
                <a:gd name="T21" fmla="*/ 0 h 7"/>
                <a:gd name="T22" fmla="*/ 71 w 71"/>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71" y="0"/>
                  </a:moveTo>
                  <a:lnTo>
                    <a:pt x="0" y="0"/>
                  </a:lnTo>
                  <a:lnTo>
                    <a:pt x="2" y="2"/>
                  </a:lnTo>
                  <a:lnTo>
                    <a:pt x="8" y="4"/>
                  </a:lnTo>
                  <a:lnTo>
                    <a:pt x="18" y="5"/>
                  </a:lnTo>
                  <a:lnTo>
                    <a:pt x="28" y="7"/>
                  </a:lnTo>
                  <a:lnTo>
                    <a:pt x="40" y="7"/>
                  </a:lnTo>
                  <a:lnTo>
                    <a:pt x="52" y="5"/>
                  </a:lnTo>
                  <a:lnTo>
                    <a:pt x="61" y="5"/>
                  </a:lnTo>
                  <a:lnTo>
                    <a:pt x="68" y="2"/>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99" name="Freeform 231"/>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71 w 71"/>
                <a:gd name="T21" fmla="*/ 7 h 7"/>
                <a:gd name="T22" fmla="*/ 0 w 71"/>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7"/>
                <a:gd name="T38" fmla="*/ 71 w 71"/>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7">
                  <a:moveTo>
                    <a:pt x="0" y="7"/>
                  </a:moveTo>
                  <a:lnTo>
                    <a:pt x="12" y="7"/>
                  </a:lnTo>
                  <a:lnTo>
                    <a:pt x="24" y="7"/>
                  </a:lnTo>
                  <a:lnTo>
                    <a:pt x="35" y="5"/>
                  </a:lnTo>
                  <a:lnTo>
                    <a:pt x="46" y="5"/>
                  </a:lnTo>
                  <a:lnTo>
                    <a:pt x="53" y="4"/>
                  </a:lnTo>
                  <a:lnTo>
                    <a:pt x="60" y="4"/>
                  </a:lnTo>
                  <a:lnTo>
                    <a:pt x="65" y="2"/>
                  </a:lnTo>
                  <a:lnTo>
                    <a:pt x="69" y="2"/>
                  </a:lnTo>
                  <a:lnTo>
                    <a:pt x="71" y="0"/>
                  </a:lnTo>
                  <a:lnTo>
                    <a:pt x="71"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0" name="Freeform 232"/>
            <p:cNvSpPr/>
            <p:nvPr/>
          </p:nvSpPr>
          <p:spPr bwMode="auto">
            <a:xfrm>
              <a:off x="757" y="1483"/>
              <a:ext cx="71" cy="7"/>
            </a:xfrm>
            <a:custGeom>
              <a:avLst/>
              <a:gdLst>
                <a:gd name="T0" fmla="*/ 0 w 71"/>
                <a:gd name="T1" fmla="*/ 7 h 7"/>
                <a:gd name="T2" fmla="*/ 12 w 71"/>
                <a:gd name="T3" fmla="*/ 7 h 7"/>
                <a:gd name="T4" fmla="*/ 24 w 71"/>
                <a:gd name="T5" fmla="*/ 7 h 7"/>
                <a:gd name="T6" fmla="*/ 35 w 71"/>
                <a:gd name="T7" fmla="*/ 5 h 7"/>
                <a:gd name="T8" fmla="*/ 46 w 71"/>
                <a:gd name="T9" fmla="*/ 5 h 7"/>
                <a:gd name="T10" fmla="*/ 53 w 71"/>
                <a:gd name="T11" fmla="*/ 4 h 7"/>
                <a:gd name="T12" fmla="*/ 60 w 71"/>
                <a:gd name="T13" fmla="*/ 4 h 7"/>
                <a:gd name="T14" fmla="*/ 65 w 71"/>
                <a:gd name="T15" fmla="*/ 2 h 7"/>
                <a:gd name="T16" fmla="*/ 69 w 71"/>
                <a:gd name="T17" fmla="*/ 2 h 7"/>
                <a:gd name="T18" fmla="*/ 71 w 71"/>
                <a:gd name="T19" fmla="*/ 0 h 7"/>
                <a:gd name="T20" fmla="*/ 67 w 71"/>
                <a:gd name="T21" fmla="*/ 0 h 7"/>
                <a:gd name="T22" fmla="*/ 65 w 71"/>
                <a:gd name="T23" fmla="*/ 2 h 7"/>
                <a:gd name="T24" fmla="*/ 61 w 71"/>
                <a:gd name="T25" fmla="*/ 2 h 7"/>
                <a:gd name="T26" fmla="*/ 55 w 71"/>
                <a:gd name="T27" fmla="*/ 4 h 7"/>
                <a:gd name="T28" fmla="*/ 47 w 71"/>
                <a:gd name="T29" fmla="*/ 5 h 7"/>
                <a:gd name="T30" fmla="*/ 36 w 71"/>
                <a:gd name="T31" fmla="*/ 5 h 7"/>
                <a:gd name="T32" fmla="*/ 26 w 71"/>
                <a:gd name="T33" fmla="*/ 5 h 7"/>
                <a:gd name="T34" fmla="*/ 14 w 71"/>
                <a:gd name="T35" fmla="*/ 5 h 7"/>
                <a:gd name="T36" fmla="*/ 0 w 71"/>
                <a:gd name="T37" fmla="*/ 7 h 7"/>
                <a:gd name="T38" fmla="*/ 0 w 71"/>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7"/>
                <a:gd name="T62" fmla="*/ 71 w 71"/>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7">
                  <a:moveTo>
                    <a:pt x="0" y="7"/>
                  </a:moveTo>
                  <a:lnTo>
                    <a:pt x="12" y="7"/>
                  </a:lnTo>
                  <a:lnTo>
                    <a:pt x="24" y="7"/>
                  </a:lnTo>
                  <a:lnTo>
                    <a:pt x="35" y="5"/>
                  </a:lnTo>
                  <a:lnTo>
                    <a:pt x="46" y="5"/>
                  </a:lnTo>
                  <a:lnTo>
                    <a:pt x="53" y="4"/>
                  </a:lnTo>
                  <a:lnTo>
                    <a:pt x="60" y="4"/>
                  </a:lnTo>
                  <a:lnTo>
                    <a:pt x="65" y="2"/>
                  </a:lnTo>
                  <a:lnTo>
                    <a:pt x="69" y="2"/>
                  </a:lnTo>
                  <a:lnTo>
                    <a:pt x="71" y="0"/>
                  </a:lnTo>
                  <a:lnTo>
                    <a:pt x="67" y="0"/>
                  </a:lnTo>
                  <a:lnTo>
                    <a:pt x="65" y="2"/>
                  </a:lnTo>
                  <a:lnTo>
                    <a:pt x="61" y="2"/>
                  </a:lnTo>
                  <a:lnTo>
                    <a:pt x="55" y="4"/>
                  </a:lnTo>
                  <a:lnTo>
                    <a:pt x="47" y="5"/>
                  </a:lnTo>
                  <a:lnTo>
                    <a:pt x="36" y="5"/>
                  </a:lnTo>
                  <a:lnTo>
                    <a:pt x="26" y="5"/>
                  </a:lnTo>
                  <a:lnTo>
                    <a:pt x="14" y="5"/>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1" name="Freeform 233"/>
            <p:cNvSpPr/>
            <p:nvPr/>
          </p:nvSpPr>
          <p:spPr bwMode="auto">
            <a:xfrm>
              <a:off x="757" y="1483"/>
              <a:ext cx="67" cy="7"/>
            </a:xfrm>
            <a:custGeom>
              <a:avLst/>
              <a:gdLst>
                <a:gd name="T0" fmla="*/ 0 w 67"/>
                <a:gd name="T1" fmla="*/ 7 h 7"/>
                <a:gd name="T2" fmla="*/ 14 w 67"/>
                <a:gd name="T3" fmla="*/ 5 h 7"/>
                <a:gd name="T4" fmla="*/ 26 w 67"/>
                <a:gd name="T5" fmla="*/ 5 h 7"/>
                <a:gd name="T6" fmla="*/ 36 w 67"/>
                <a:gd name="T7" fmla="*/ 5 h 7"/>
                <a:gd name="T8" fmla="*/ 47 w 67"/>
                <a:gd name="T9" fmla="*/ 5 h 7"/>
                <a:gd name="T10" fmla="*/ 55 w 67"/>
                <a:gd name="T11" fmla="*/ 4 h 7"/>
                <a:gd name="T12" fmla="*/ 61 w 67"/>
                <a:gd name="T13" fmla="*/ 2 h 7"/>
                <a:gd name="T14" fmla="*/ 65 w 67"/>
                <a:gd name="T15" fmla="*/ 2 h 7"/>
                <a:gd name="T16" fmla="*/ 67 w 67"/>
                <a:gd name="T17" fmla="*/ 0 h 7"/>
                <a:gd name="T18" fmla="*/ 63 w 67"/>
                <a:gd name="T19" fmla="*/ 0 h 7"/>
                <a:gd name="T20" fmla="*/ 61 w 67"/>
                <a:gd name="T21" fmla="*/ 2 h 7"/>
                <a:gd name="T22" fmla="*/ 57 w 67"/>
                <a:gd name="T23" fmla="*/ 2 h 7"/>
                <a:gd name="T24" fmla="*/ 52 w 67"/>
                <a:gd name="T25" fmla="*/ 4 h 7"/>
                <a:gd name="T26" fmla="*/ 44 w 67"/>
                <a:gd name="T27" fmla="*/ 4 h 7"/>
                <a:gd name="T28" fmla="*/ 35 w 67"/>
                <a:gd name="T29" fmla="*/ 5 h 7"/>
                <a:gd name="T30" fmla="*/ 24 w 67"/>
                <a:gd name="T31" fmla="*/ 5 h 7"/>
                <a:gd name="T32" fmla="*/ 12 w 67"/>
                <a:gd name="T33" fmla="*/ 5 h 7"/>
                <a:gd name="T34" fmla="*/ 0 w 67"/>
                <a:gd name="T35" fmla="*/ 5 h 7"/>
                <a:gd name="T36" fmla="*/ 0 w 67"/>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
                <a:gd name="T59" fmla="*/ 67 w 67"/>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
                  <a:moveTo>
                    <a:pt x="0" y="7"/>
                  </a:moveTo>
                  <a:lnTo>
                    <a:pt x="14" y="5"/>
                  </a:lnTo>
                  <a:lnTo>
                    <a:pt x="26" y="5"/>
                  </a:lnTo>
                  <a:lnTo>
                    <a:pt x="36" y="5"/>
                  </a:lnTo>
                  <a:lnTo>
                    <a:pt x="47" y="5"/>
                  </a:lnTo>
                  <a:lnTo>
                    <a:pt x="55" y="4"/>
                  </a:lnTo>
                  <a:lnTo>
                    <a:pt x="61" y="2"/>
                  </a:lnTo>
                  <a:lnTo>
                    <a:pt x="65" y="2"/>
                  </a:lnTo>
                  <a:lnTo>
                    <a:pt x="67" y="0"/>
                  </a:lnTo>
                  <a:lnTo>
                    <a:pt x="63" y="0"/>
                  </a:lnTo>
                  <a:lnTo>
                    <a:pt x="61" y="2"/>
                  </a:lnTo>
                  <a:lnTo>
                    <a:pt x="57" y="2"/>
                  </a:lnTo>
                  <a:lnTo>
                    <a:pt x="52" y="4"/>
                  </a:lnTo>
                  <a:lnTo>
                    <a:pt x="44" y="4"/>
                  </a:lnTo>
                  <a:lnTo>
                    <a:pt x="35" y="5"/>
                  </a:lnTo>
                  <a:lnTo>
                    <a:pt x="24" y="5"/>
                  </a:lnTo>
                  <a:lnTo>
                    <a:pt x="12" y="5"/>
                  </a:lnTo>
                  <a:lnTo>
                    <a:pt x="0" y="5"/>
                  </a:lnTo>
                  <a:lnTo>
                    <a:pt x="0" y="7"/>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2" name="Freeform 234"/>
            <p:cNvSpPr/>
            <p:nvPr/>
          </p:nvSpPr>
          <p:spPr bwMode="auto">
            <a:xfrm>
              <a:off x="757" y="1483"/>
              <a:ext cx="63" cy="5"/>
            </a:xfrm>
            <a:custGeom>
              <a:avLst/>
              <a:gdLst>
                <a:gd name="T0" fmla="*/ 0 w 63"/>
                <a:gd name="T1" fmla="*/ 5 h 5"/>
                <a:gd name="T2" fmla="*/ 12 w 63"/>
                <a:gd name="T3" fmla="*/ 5 h 5"/>
                <a:gd name="T4" fmla="*/ 24 w 63"/>
                <a:gd name="T5" fmla="*/ 5 h 5"/>
                <a:gd name="T6" fmla="*/ 35 w 63"/>
                <a:gd name="T7" fmla="*/ 5 h 5"/>
                <a:gd name="T8" fmla="*/ 44 w 63"/>
                <a:gd name="T9" fmla="*/ 4 h 5"/>
                <a:gd name="T10" fmla="*/ 52 w 63"/>
                <a:gd name="T11" fmla="*/ 4 h 5"/>
                <a:gd name="T12" fmla="*/ 57 w 63"/>
                <a:gd name="T13" fmla="*/ 2 h 5"/>
                <a:gd name="T14" fmla="*/ 61 w 63"/>
                <a:gd name="T15" fmla="*/ 2 h 5"/>
                <a:gd name="T16" fmla="*/ 63 w 63"/>
                <a:gd name="T17" fmla="*/ 0 h 5"/>
                <a:gd name="T18" fmla="*/ 59 w 63"/>
                <a:gd name="T19" fmla="*/ 0 h 5"/>
                <a:gd name="T20" fmla="*/ 57 w 63"/>
                <a:gd name="T21" fmla="*/ 2 h 5"/>
                <a:gd name="T22" fmla="*/ 53 w 63"/>
                <a:gd name="T23" fmla="*/ 2 h 5"/>
                <a:gd name="T24" fmla="*/ 48 w 63"/>
                <a:gd name="T25" fmla="*/ 4 h 5"/>
                <a:gd name="T26" fmla="*/ 42 w 63"/>
                <a:gd name="T27" fmla="*/ 4 h 5"/>
                <a:gd name="T28" fmla="*/ 32 w 63"/>
                <a:gd name="T29" fmla="*/ 5 h 5"/>
                <a:gd name="T30" fmla="*/ 23 w 63"/>
                <a:gd name="T31" fmla="*/ 5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5"/>
                  </a:lnTo>
                  <a:lnTo>
                    <a:pt x="44" y="4"/>
                  </a:lnTo>
                  <a:lnTo>
                    <a:pt x="52" y="4"/>
                  </a:lnTo>
                  <a:lnTo>
                    <a:pt x="57" y="2"/>
                  </a:lnTo>
                  <a:lnTo>
                    <a:pt x="61" y="2"/>
                  </a:lnTo>
                  <a:lnTo>
                    <a:pt x="63" y="0"/>
                  </a:lnTo>
                  <a:lnTo>
                    <a:pt x="59" y="0"/>
                  </a:lnTo>
                  <a:lnTo>
                    <a:pt x="57" y="2"/>
                  </a:lnTo>
                  <a:lnTo>
                    <a:pt x="53" y="2"/>
                  </a:lnTo>
                  <a:lnTo>
                    <a:pt x="48" y="4"/>
                  </a:lnTo>
                  <a:lnTo>
                    <a:pt x="42" y="4"/>
                  </a:lnTo>
                  <a:lnTo>
                    <a:pt x="32" y="5"/>
                  </a:lnTo>
                  <a:lnTo>
                    <a:pt x="23" y="5"/>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3" name="Freeform 235"/>
            <p:cNvSpPr/>
            <p:nvPr/>
          </p:nvSpPr>
          <p:spPr bwMode="auto">
            <a:xfrm>
              <a:off x="757" y="1483"/>
              <a:ext cx="59" cy="5"/>
            </a:xfrm>
            <a:custGeom>
              <a:avLst/>
              <a:gdLst>
                <a:gd name="T0" fmla="*/ 0 w 59"/>
                <a:gd name="T1" fmla="*/ 5 h 5"/>
                <a:gd name="T2" fmla="*/ 11 w 59"/>
                <a:gd name="T3" fmla="*/ 5 h 5"/>
                <a:gd name="T4" fmla="*/ 23 w 59"/>
                <a:gd name="T5" fmla="*/ 5 h 5"/>
                <a:gd name="T6" fmla="*/ 32 w 59"/>
                <a:gd name="T7" fmla="*/ 5 h 5"/>
                <a:gd name="T8" fmla="*/ 42 w 59"/>
                <a:gd name="T9" fmla="*/ 4 h 5"/>
                <a:gd name="T10" fmla="*/ 48 w 59"/>
                <a:gd name="T11" fmla="*/ 4 h 5"/>
                <a:gd name="T12" fmla="*/ 53 w 59"/>
                <a:gd name="T13" fmla="*/ 2 h 5"/>
                <a:gd name="T14" fmla="*/ 57 w 59"/>
                <a:gd name="T15" fmla="*/ 2 h 5"/>
                <a:gd name="T16" fmla="*/ 59 w 59"/>
                <a:gd name="T17" fmla="*/ 0 h 5"/>
                <a:gd name="T18" fmla="*/ 55 w 59"/>
                <a:gd name="T19" fmla="*/ 0 h 5"/>
                <a:gd name="T20" fmla="*/ 53 w 59"/>
                <a:gd name="T21" fmla="*/ 2 h 5"/>
                <a:gd name="T22" fmla="*/ 51 w 59"/>
                <a:gd name="T23" fmla="*/ 2 h 5"/>
                <a:gd name="T24" fmla="*/ 46 w 59"/>
                <a:gd name="T25" fmla="*/ 4 h 5"/>
                <a:gd name="T26" fmla="*/ 39 w 59"/>
                <a:gd name="T27" fmla="*/ 4 h 5"/>
                <a:gd name="T28" fmla="*/ 31 w 59"/>
                <a:gd name="T29" fmla="*/ 4 h 5"/>
                <a:gd name="T30" fmla="*/ 20 w 59"/>
                <a:gd name="T31" fmla="*/ 5 h 5"/>
                <a:gd name="T32" fmla="*/ 11 w 59"/>
                <a:gd name="T33" fmla="*/ 5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3" y="5"/>
                  </a:lnTo>
                  <a:lnTo>
                    <a:pt x="32" y="5"/>
                  </a:lnTo>
                  <a:lnTo>
                    <a:pt x="42" y="4"/>
                  </a:lnTo>
                  <a:lnTo>
                    <a:pt x="48" y="4"/>
                  </a:lnTo>
                  <a:lnTo>
                    <a:pt x="53" y="2"/>
                  </a:lnTo>
                  <a:lnTo>
                    <a:pt x="57" y="2"/>
                  </a:lnTo>
                  <a:lnTo>
                    <a:pt x="59" y="0"/>
                  </a:lnTo>
                  <a:lnTo>
                    <a:pt x="55" y="0"/>
                  </a:lnTo>
                  <a:lnTo>
                    <a:pt x="53" y="2"/>
                  </a:lnTo>
                  <a:lnTo>
                    <a:pt x="51" y="2"/>
                  </a:lnTo>
                  <a:lnTo>
                    <a:pt x="46" y="4"/>
                  </a:lnTo>
                  <a:lnTo>
                    <a:pt x="39" y="4"/>
                  </a:lnTo>
                  <a:lnTo>
                    <a:pt x="31" y="4"/>
                  </a:lnTo>
                  <a:lnTo>
                    <a:pt x="20" y="5"/>
                  </a:lnTo>
                  <a:lnTo>
                    <a:pt x="11" y="5"/>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4" name="Freeform 236"/>
            <p:cNvSpPr/>
            <p:nvPr/>
          </p:nvSpPr>
          <p:spPr bwMode="auto">
            <a:xfrm>
              <a:off x="757" y="1483"/>
              <a:ext cx="55" cy="5"/>
            </a:xfrm>
            <a:custGeom>
              <a:avLst/>
              <a:gdLst>
                <a:gd name="T0" fmla="*/ 0 w 55"/>
                <a:gd name="T1" fmla="*/ 5 h 5"/>
                <a:gd name="T2" fmla="*/ 11 w 55"/>
                <a:gd name="T3" fmla="*/ 5 h 5"/>
                <a:gd name="T4" fmla="*/ 20 w 55"/>
                <a:gd name="T5" fmla="*/ 5 h 5"/>
                <a:gd name="T6" fmla="*/ 31 w 55"/>
                <a:gd name="T7" fmla="*/ 4 h 5"/>
                <a:gd name="T8" fmla="*/ 39 w 55"/>
                <a:gd name="T9" fmla="*/ 4 h 5"/>
                <a:gd name="T10" fmla="*/ 46 w 55"/>
                <a:gd name="T11" fmla="*/ 4 h 5"/>
                <a:gd name="T12" fmla="*/ 51 w 55"/>
                <a:gd name="T13" fmla="*/ 2 h 5"/>
                <a:gd name="T14" fmla="*/ 53 w 55"/>
                <a:gd name="T15" fmla="*/ 2 h 5"/>
                <a:gd name="T16" fmla="*/ 55 w 55"/>
                <a:gd name="T17" fmla="*/ 0 h 5"/>
                <a:gd name="T18" fmla="*/ 51 w 55"/>
                <a:gd name="T19" fmla="*/ 0 h 5"/>
                <a:gd name="T20" fmla="*/ 49 w 55"/>
                <a:gd name="T21" fmla="*/ 2 h 5"/>
                <a:gd name="T22" fmla="*/ 46 w 55"/>
                <a:gd name="T23" fmla="*/ 2 h 5"/>
                <a:gd name="T24" fmla="*/ 40 w 55"/>
                <a:gd name="T25" fmla="*/ 4 h 5"/>
                <a:gd name="T26" fmla="*/ 32 w 55"/>
                <a:gd name="T27" fmla="*/ 4 h 5"/>
                <a:gd name="T28" fmla="*/ 22 w 55"/>
                <a:gd name="T29" fmla="*/ 4 h 5"/>
                <a:gd name="T30" fmla="*/ 11 w 55"/>
                <a:gd name="T31" fmla="*/ 5 h 5"/>
                <a:gd name="T32" fmla="*/ 0 w 55"/>
                <a:gd name="T33" fmla="*/ 5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5"/>
                  </a:lnTo>
                  <a:lnTo>
                    <a:pt x="20" y="5"/>
                  </a:lnTo>
                  <a:lnTo>
                    <a:pt x="31" y="4"/>
                  </a:lnTo>
                  <a:lnTo>
                    <a:pt x="39" y="4"/>
                  </a:lnTo>
                  <a:lnTo>
                    <a:pt x="46" y="4"/>
                  </a:lnTo>
                  <a:lnTo>
                    <a:pt x="51" y="2"/>
                  </a:lnTo>
                  <a:lnTo>
                    <a:pt x="53" y="2"/>
                  </a:lnTo>
                  <a:lnTo>
                    <a:pt x="55" y="0"/>
                  </a:lnTo>
                  <a:lnTo>
                    <a:pt x="51" y="0"/>
                  </a:lnTo>
                  <a:lnTo>
                    <a:pt x="49" y="2"/>
                  </a:lnTo>
                  <a:lnTo>
                    <a:pt x="46" y="2"/>
                  </a:lnTo>
                  <a:lnTo>
                    <a:pt x="40" y="4"/>
                  </a:lnTo>
                  <a:lnTo>
                    <a:pt x="32" y="4"/>
                  </a:lnTo>
                  <a:lnTo>
                    <a:pt x="22" y="4"/>
                  </a:lnTo>
                  <a:lnTo>
                    <a:pt x="11" y="5"/>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5" name="Freeform 237"/>
            <p:cNvSpPr/>
            <p:nvPr/>
          </p:nvSpPr>
          <p:spPr bwMode="auto">
            <a:xfrm>
              <a:off x="757" y="1483"/>
              <a:ext cx="51" cy="5"/>
            </a:xfrm>
            <a:custGeom>
              <a:avLst/>
              <a:gdLst>
                <a:gd name="T0" fmla="*/ 0 w 51"/>
                <a:gd name="T1" fmla="*/ 5 h 5"/>
                <a:gd name="T2" fmla="*/ 11 w 51"/>
                <a:gd name="T3" fmla="*/ 5 h 5"/>
                <a:gd name="T4" fmla="*/ 22 w 51"/>
                <a:gd name="T5" fmla="*/ 4 h 5"/>
                <a:gd name="T6" fmla="*/ 32 w 51"/>
                <a:gd name="T7" fmla="*/ 4 h 5"/>
                <a:gd name="T8" fmla="*/ 40 w 51"/>
                <a:gd name="T9" fmla="*/ 4 h 5"/>
                <a:gd name="T10" fmla="*/ 46 w 51"/>
                <a:gd name="T11" fmla="*/ 2 h 5"/>
                <a:gd name="T12" fmla="*/ 49 w 51"/>
                <a:gd name="T13" fmla="*/ 2 h 5"/>
                <a:gd name="T14" fmla="*/ 51 w 51"/>
                <a:gd name="T15" fmla="*/ 0 h 5"/>
                <a:gd name="T16" fmla="*/ 47 w 51"/>
                <a:gd name="T17" fmla="*/ 0 h 5"/>
                <a:gd name="T18" fmla="*/ 46 w 51"/>
                <a:gd name="T19" fmla="*/ 2 h 5"/>
                <a:gd name="T20" fmla="*/ 42 w 51"/>
                <a:gd name="T21" fmla="*/ 2 h 5"/>
                <a:gd name="T22" fmla="*/ 36 w 51"/>
                <a:gd name="T23" fmla="*/ 4 h 5"/>
                <a:gd name="T24" fmla="*/ 30 w 51"/>
                <a:gd name="T25" fmla="*/ 4 h 5"/>
                <a:gd name="T26" fmla="*/ 20 w 51"/>
                <a:gd name="T27" fmla="*/ 4 h 5"/>
                <a:gd name="T28" fmla="*/ 11 w 51"/>
                <a:gd name="T29" fmla="*/ 4 h 5"/>
                <a:gd name="T30" fmla="*/ 0 w 51"/>
                <a:gd name="T31" fmla="*/ 5 h 5"/>
                <a:gd name="T32" fmla="*/ 0 w 51"/>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5"/>
                <a:gd name="T53" fmla="*/ 51 w 51"/>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5">
                  <a:moveTo>
                    <a:pt x="0" y="5"/>
                  </a:moveTo>
                  <a:lnTo>
                    <a:pt x="11" y="5"/>
                  </a:lnTo>
                  <a:lnTo>
                    <a:pt x="22" y="4"/>
                  </a:lnTo>
                  <a:lnTo>
                    <a:pt x="32" y="4"/>
                  </a:lnTo>
                  <a:lnTo>
                    <a:pt x="40" y="4"/>
                  </a:lnTo>
                  <a:lnTo>
                    <a:pt x="46" y="2"/>
                  </a:lnTo>
                  <a:lnTo>
                    <a:pt x="49" y="2"/>
                  </a:lnTo>
                  <a:lnTo>
                    <a:pt x="51" y="0"/>
                  </a:lnTo>
                  <a:lnTo>
                    <a:pt x="47" y="0"/>
                  </a:lnTo>
                  <a:lnTo>
                    <a:pt x="46" y="2"/>
                  </a:lnTo>
                  <a:lnTo>
                    <a:pt x="42" y="2"/>
                  </a:lnTo>
                  <a:lnTo>
                    <a:pt x="36" y="4"/>
                  </a:lnTo>
                  <a:lnTo>
                    <a:pt x="30" y="4"/>
                  </a:lnTo>
                  <a:lnTo>
                    <a:pt x="20" y="4"/>
                  </a:lnTo>
                  <a:lnTo>
                    <a:pt x="11" y="4"/>
                  </a:lnTo>
                  <a:lnTo>
                    <a:pt x="0" y="5"/>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6" name="Freeform 238"/>
            <p:cNvSpPr/>
            <p:nvPr/>
          </p:nvSpPr>
          <p:spPr bwMode="auto">
            <a:xfrm>
              <a:off x="757" y="1483"/>
              <a:ext cx="47" cy="5"/>
            </a:xfrm>
            <a:custGeom>
              <a:avLst/>
              <a:gdLst>
                <a:gd name="T0" fmla="*/ 0 w 47"/>
                <a:gd name="T1" fmla="*/ 5 h 5"/>
                <a:gd name="T2" fmla="*/ 11 w 47"/>
                <a:gd name="T3" fmla="*/ 4 h 5"/>
                <a:gd name="T4" fmla="*/ 20 w 47"/>
                <a:gd name="T5" fmla="*/ 4 h 5"/>
                <a:gd name="T6" fmla="*/ 30 w 47"/>
                <a:gd name="T7" fmla="*/ 4 h 5"/>
                <a:gd name="T8" fmla="*/ 36 w 47"/>
                <a:gd name="T9" fmla="*/ 4 h 5"/>
                <a:gd name="T10" fmla="*/ 42 w 47"/>
                <a:gd name="T11" fmla="*/ 2 h 5"/>
                <a:gd name="T12" fmla="*/ 46 w 47"/>
                <a:gd name="T13" fmla="*/ 2 h 5"/>
                <a:gd name="T14" fmla="*/ 47 w 47"/>
                <a:gd name="T15" fmla="*/ 0 h 5"/>
                <a:gd name="T16" fmla="*/ 43 w 47"/>
                <a:gd name="T17" fmla="*/ 0 h 5"/>
                <a:gd name="T18" fmla="*/ 42 w 47"/>
                <a:gd name="T19" fmla="*/ 2 h 5"/>
                <a:gd name="T20" fmla="*/ 39 w 47"/>
                <a:gd name="T21" fmla="*/ 2 h 5"/>
                <a:gd name="T22" fmla="*/ 34 w 47"/>
                <a:gd name="T23" fmla="*/ 2 h 5"/>
                <a:gd name="T24" fmla="*/ 27 w 47"/>
                <a:gd name="T25" fmla="*/ 4 h 5"/>
                <a:gd name="T26" fmla="*/ 19 w 47"/>
                <a:gd name="T27" fmla="*/ 4 h 5"/>
                <a:gd name="T28" fmla="*/ 10 w 47"/>
                <a:gd name="T29" fmla="*/ 4 h 5"/>
                <a:gd name="T30" fmla="*/ 0 w 47"/>
                <a:gd name="T31" fmla="*/ 4 h 5"/>
                <a:gd name="T32" fmla="*/ 0 w 47"/>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5"/>
                <a:gd name="T53" fmla="*/ 47 w 4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5">
                  <a:moveTo>
                    <a:pt x="0" y="5"/>
                  </a:moveTo>
                  <a:lnTo>
                    <a:pt x="11" y="4"/>
                  </a:lnTo>
                  <a:lnTo>
                    <a:pt x="20" y="4"/>
                  </a:lnTo>
                  <a:lnTo>
                    <a:pt x="30" y="4"/>
                  </a:lnTo>
                  <a:lnTo>
                    <a:pt x="36" y="4"/>
                  </a:lnTo>
                  <a:lnTo>
                    <a:pt x="42" y="2"/>
                  </a:lnTo>
                  <a:lnTo>
                    <a:pt x="46" y="2"/>
                  </a:lnTo>
                  <a:lnTo>
                    <a:pt x="47" y="0"/>
                  </a:lnTo>
                  <a:lnTo>
                    <a:pt x="43" y="0"/>
                  </a:lnTo>
                  <a:lnTo>
                    <a:pt x="42" y="2"/>
                  </a:lnTo>
                  <a:lnTo>
                    <a:pt x="39" y="2"/>
                  </a:lnTo>
                  <a:lnTo>
                    <a:pt x="34" y="2"/>
                  </a:lnTo>
                  <a:lnTo>
                    <a:pt x="27" y="4"/>
                  </a:lnTo>
                  <a:lnTo>
                    <a:pt x="19" y="4"/>
                  </a:lnTo>
                  <a:lnTo>
                    <a:pt x="10" y="4"/>
                  </a:lnTo>
                  <a:lnTo>
                    <a:pt x="0" y="4"/>
                  </a:lnTo>
                  <a:lnTo>
                    <a:pt x="0" y="5"/>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7" name="Freeform 239"/>
            <p:cNvSpPr/>
            <p:nvPr/>
          </p:nvSpPr>
          <p:spPr bwMode="auto">
            <a:xfrm>
              <a:off x="757" y="1483"/>
              <a:ext cx="43" cy="4"/>
            </a:xfrm>
            <a:custGeom>
              <a:avLst/>
              <a:gdLst>
                <a:gd name="T0" fmla="*/ 0 w 43"/>
                <a:gd name="T1" fmla="*/ 4 h 4"/>
                <a:gd name="T2" fmla="*/ 10 w 43"/>
                <a:gd name="T3" fmla="*/ 4 h 4"/>
                <a:gd name="T4" fmla="*/ 19 w 43"/>
                <a:gd name="T5" fmla="*/ 4 h 4"/>
                <a:gd name="T6" fmla="*/ 27 w 43"/>
                <a:gd name="T7" fmla="*/ 4 h 4"/>
                <a:gd name="T8" fmla="*/ 34 w 43"/>
                <a:gd name="T9" fmla="*/ 2 h 4"/>
                <a:gd name="T10" fmla="*/ 39 w 43"/>
                <a:gd name="T11" fmla="*/ 2 h 4"/>
                <a:gd name="T12" fmla="*/ 42 w 43"/>
                <a:gd name="T13" fmla="*/ 2 h 4"/>
                <a:gd name="T14" fmla="*/ 43 w 43"/>
                <a:gd name="T15" fmla="*/ 0 h 4"/>
                <a:gd name="T16" fmla="*/ 39 w 43"/>
                <a:gd name="T17" fmla="*/ 0 h 4"/>
                <a:gd name="T18" fmla="*/ 38 w 43"/>
                <a:gd name="T19" fmla="*/ 2 h 4"/>
                <a:gd name="T20" fmla="*/ 34 w 43"/>
                <a:gd name="T21" fmla="*/ 2 h 4"/>
                <a:gd name="T22" fmla="*/ 28 w 43"/>
                <a:gd name="T23" fmla="*/ 4 h 4"/>
                <a:gd name="T24" fmla="*/ 19 w 43"/>
                <a:gd name="T25" fmla="*/ 4 h 4"/>
                <a:gd name="T26" fmla="*/ 10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10" y="4"/>
                  </a:lnTo>
                  <a:lnTo>
                    <a:pt x="19" y="4"/>
                  </a:lnTo>
                  <a:lnTo>
                    <a:pt x="27" y="4"/>
                  </a:lnTo>
                  <a:lnTo>
                    <a:pt x="34" y="2"/>
                  </a:lnTo>
                  <a:lnTo>
                    <a:pt x="39" y="2"/>
                  </a:lnTo>
                  <a:lnTo>
                    <a:pt x="42" y="2"/>
                  </a:lnTo>
                  <a:lnTo>
                    <a:pt x="43" y="0"/>
                  </a:lnTo>
                  <a:lnTo>
                    <a:pt x="39" y="0"/>
                  </a:lnTo>
                  <a:lnTo>
                    <a:pt x="38" y="2"/>
                  </a:lnTo>
                  <a:lnTo>
                    <a:pt x="34" y="2"/>
                  </a:lnTo>
                  <a:lnTo>
                    <a:pt x="28" y="4"/>
                  </a:lnTo>
                  <a:lnTo>
                    <a:pt x="19" y="4"/>
                  </a:lnTo>
                  <a:lnTo>
                    <a:pt x="10"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8" name="Freeform 240"/>
            <p:cNvSpPr/>
            <p:nvPr/>
          </p:nvSpPr>
          <p:spPr bwMode="auto">
            <a:xfrm>
              <a:off x="757" y="1483"/>
              <a:ext cx="39" cy="4"/>
            </a:xfrm>
            <a:custGeom>
              <a:avLst/>
              <a:gdLst>
                <a:gd name="T0" fmla="*/ 0 w 39"/>
                <a:gd name="T1" fmla="*/ 4 h 4"/>
                <a:gd name="T2" fmla="*/ 10 w 39"/>
                <a:gd name="T3" fmla="*/ 4 h 4"/>
                <a:gd name="T4" fmla="*/ 19 w 39"/>
                <a:gd name="T5" fmla="*/ 4 h 4"/>
                <a:gd name="T6" fmla="*/ 28 w 39"/>
                <a:gd name="T7" fmla="*/ 4 h 4"/>
                <a:gd name="T8" fmla="*/ 34 w 39"/>
                <a:gd name="T9" fmla="*/ 2 h 4"/>
                <a:gd name="T10" fmla="*/ 38 w 39"/>
                <a:gd name="T11" fmla="*/ 2 h 4"/>
                <a:gd name="T12" fmla="*/ 39 w 39"/>
                <a:gd name="T13" fmla="*/ 0 h 4"/>
                <a:gd name="T14" fmla="*/ 35 w 39"/>
                <a:gd name="T15" fmla="*/ 0 h 4"/>
                <a:gd name="T16" fmla="*/ 34 w 39"/>
                <a:gd name="T17" fmla="*/ 2 h 4"/>
                <a:gd name="T18" fmla="*/ 31 w 39"/>
                <a:gd name="T19" fmla="*/ 2 h 4"/>
                <a:gd name="T20" fmla="*/ 24 w 39"/>
                <a:gd name="T21" fmla="*/ 2 h 4"/>
                <a:gd name="T22" fmla="*/ 18 w 39"/>
                <a:gd name="T23" fmla="*/ 4 h 4"/>
                <a:gd name="T24" fmla="*/ 10 w 39"/>
                <a:gd name="T25" fmla="*/ 4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10" y="4"/>
                  </a:lnTo>
                  <a:lnTo>
                    <a:pt x="19" y="4"/>
                  </a:lnTo>
                  <a:lnTo>
                    <a:pt x="28" y="4"/>
                  </a:lnTo>
                  <a:lnTo>
                    <a:pt x="34" y="2"/>
                  </a:lnTo>
                  <a:lnTo>
                    <a:pt x="38" y="2"/>
                  </a:lnTo>
                  <a:lnTo>
                    <a:pt x="39" y="0"/>
                  </a:lnTo>
                  <a:lnTo>
                    <a:pt x="35" y="0"/>
                  </a:lnTo>
                  <a:lnTo>
                    <a:pt x="34" y="2"/>
                  </a:lnTo>
                  <a:lnTo>
                    <a:pt x="31" y="2"/>
                  </a:lnTo>
                  <a:lnTo>
                    <a:pt x="24" y="2"/>
                  </a:lnTo>
                  <a:lnTo>
                    <a:pt x="18" y="4"/>
                  </a:lnTo>
                  <a:lnTo>
                    <a:pt x="10"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09" name="Freeform 241"/>
            <p:cNvSpPr/>
            <p:nvPr/>
          </p:nvSpPr>
          <p:spPr bwMode="auto">
            <a:xfrm>
              <a:off x="757" y="1483"/>
              <a:ext cx="35" cy="4"/>
            </a:xfrm>
            <a:custGeom>
              <a:avLst/>
              <a:gdLst>
                <a:gd name="T0" fmla="*/ 0 w 35"/>
                <a:gd name="T1" fmla="*/ 4 h 4"/>
                <a:gd name="T2" fmla="*/ 10 w 35"/>
                <a:gd name="T3" fmla="*/ 4 h 4"/>
                <a:gd name="T4" fmla="*/ 18 w 35"/>
                <a:gd name="T5" fmla="*/ 4 h 4"/>
                <a:gd name="T6" fmla="*/ 24 w 35"/>
                <a:gd name="T7" fmla="*/ 2 h 4"/>
                <a:gd name="T8" fmla="*/ 31 w 35"/>
                <a:gd name="T9" fmla="*/ 2 h 4"/>
                <a:gd name="T10" fmla="*/ 34 w 35"/>
                <a:gd name="T11" fmla="*/ 2 h 4"/>
                <a:gd name="T12" fmla="*/ 35 w 35"/>
                <a:gd name="T13" fmla="*/ 0 h 4"/>
                <a:gd name="T14" fmla="*/ 31 w 35"/>
                <a:gd name="T15" fmla="*/ 0 h 4"/>
                <a:gd name="T16" fmla="*/ 30 w 35"/>
                <a:gd name="T17" fmla="*/ 2 h 4"/>
                <a:gd name="T18" fmla="*/ 27 w 35"/>
                <a:gd name="T19" fmla="*/ 2 h 4"/>
                <a:gd name="T20" fmla="*/ 22 w 35"/>
                <a:gd name="T21" fmla="*/ 2 h 4"/>
                <a:gd name="T22" fmla="*/ 16 w 35"/>
                <a:gd name="T23" fmla="*/ 4 h 4"/>
                <a:gd name="T24" fmla="*/ 8 w 35"/>
                <a:gd name="T25" fmla="*/ 4 h 4"/>
                <a:gd name="T26" fmla="*/ 0 w 35"/>
                <a:gd name="T27" fmla="*/ 4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10" y="4"/>
                  </a:lnTo>
                  <a:lnTo>
                    <a:pt x="18" y="4"/>
                  </a:lnTo>
                  <a:lnTo>
                    <a:pt x="24" y="2"/>
                  </a:lnTo>
                  <a:lnTo>
                    <a:pt x="31" y="2"/>
                  </a:lnTo>
                  <a:lnTo>
                    <a:pt x="34" y="2"/>
                  </a:lnTo>
                  <a:lnTo>
                    <a:pt x="35" y="0"/>
                  </a:lnTo>
                  <a:lnTo>
                    <a:pt x="31" y="0"/>
                  </a:lnTo>
                  <a:lnTo>
                    <a:pt x="30" y="2"/>
                  </a:lnTo>
                  <a:lnTo>
                    <a:pt x="27" y="2"/>
                  </a:lnTo>
                  <a:lnTo>
                    <a:pt x="22" y="2"/>
                  </a:lnTo>
                  <a:lnTo>
                    <a:pt x="16" y="4"/>
                  </a:lnTo>
                  <a:lnTo>
                    <a:pt x="8" y="4"/>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0" name="Freeform 242"/>
            <p:cNvSpPr/>
            <p:nvPr/>
          </p:nvSpPr>
          <p:spPr bwMode="auto">
            <a:xfrm>
              <a:off x="757" y="1483"/>
              <a:ext cx="31" cy="4"/>
            </a:xfrm>
            <a:custGeom>
              <a:avLst/>
              <a:gdLst>
                <a:gd name="T0" fmla="*/ 0 w 31"/>
                <a:gd name="T1" fmla="*/ 4 h 4"/>
                <a:gd name="T2" fmla="*/ 8 w 31"/>
                <a:gd name="T3" fmla="*/ 4 h 4"/>
                <a:gd name="T4" fmla="*/ 16 w 31"/>
                <a:gd name="T5" fmla="*/ 4 h 4"/>
                <a:gd name="T6" fmla="*/ 22 w 31"/>
                <a:gd name="T7" fmla="*/ 2 h 4"/>
                <a:gd name="T8" fmla="*/ 27 w 31"/>
                <a:gd name="T9" fmla="*/ 2 h 4"/>
                <a:gd name="T10" fmla="*/ 30 w 31"/>
                <a:gd name="T11" fmla="*/ 2 h 4"/>
                <a:gd name="T12" fmla="*/ 31 w 31"/>
                <a:gd name="T13" fmla="*/ 0 h 4"/>
                <a:gd name="T14" fmla="*/ 27 w 31"/>
                <a:gd name="T15" fmla="*/ 0 h 4"/>
                <a:gd name="T16" fmla="*/ 27 w 31"/>
                <a:gd name="T17" fmla="*/ 0 h 4"/>
                <a:gd name="T18" fmla="*/ 24 w 31"/>
                <a:gd name="T19" fmla="*/ 2 h 4"/>
                <a:gd name="T20" fmla="*/ 19 w 31"/>
                <a:gd name="T21" fmla="*/ 2 h 4"/>
                <a:gd name="T22" fmla="*/ 14 w 31"/>
                <a:gd name="T23" fmla="*/ 2 h 4"/>
                <a:gd name="T24" fmla="*/ 7 w 31"/>
                <a:gd name="T25" fmla="*/ 2 h 4"/>
                <a:gd name="T26" fmla="*/ 0 w 31"/>
                <a:gd name="T27" fmla="*/ 4 h 4"/>
                <a:gd name="T28" fmla="*/ 0 w 31"/>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4"/>
                <a:gd name="T47" fmla="*/ 31 w 3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4">
                  <a:moveTo>
                    <a:pt x="0" y="4"/>
                  </a:moveTo>
                  <a:lnTo>
                    <a:pt x="8" y="4"/>
                  </a:lnTo>
                  <a:lnTo>
                    <a:pt x="16" y="4"/>
                  </a:lnTo>
                  <a:lnTo>
                    <a:pt x="22" y="2"/>
                  </a:lnTo>
                  <a:lnTo>
                    <a:pt x="27" y="2"/>
                  </a:lnTo>
                  <a:lnTo>
                    <a:pt x="30" y="2"/>
                  </a:lnTo>
                  <a:lnTo>
                    <a:pt x="31" y="0"/>
                  </a:lnTo>
                  <a:lnTo>
                    <a:pt x="27" y="0"/>
                  </a:lnTo>
                  <a:lnTo>
                    <a:pt x="24" y="2"/>
                  </a:lnTo>
                  <a:lnTo>
                    <a:pt x="19" y="2"/>
                  </a:lnTo>
                  <a:lnTo>
                    <a:pt x="14" y="2"/>
                  </a:lnTo>
                  <a:lnTo>
                    <a:pt x="7"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1" name="Freeform 243"/>
            <p:cNvSpPr/>
            <p:nvPr/>
          </p:nvSpPr>
          <p:spPr bwMode="auto">
            <a:xfrm>
              <a:off x="757" y="1483"/>
              <a:ext cx="27" cy="4"/>
            </a:xfrm>
            <a:custGeom>
              <a:avLst/>
              <a:gdLst>
                <a:gd name="T0" fmla="*/ 0 w 27"/>
                <a:gd name="T1" fmla="*/ 4 h 4"/>
                <a:gd name="T2" fmla="*/ 7 w 27"/>
                <a:gd name="T3" fmla="*/ 2 h 4"/>
                <a:gd name="T4" fmla="*/ 14 w 27"/>
                <a:gd name="T5" fmla="*/ 2 h 4"/>
                <a:gd name="T6" fmla="*/ 19 w 27"/>
                <a:gd name="T7" fmla="*/ 2 h 4"/>
                <a:gd name="T8" fmla="*/ 24 w 27"/>
                <a:gd name="T9" fmla="*/ 2 h 4"/>
                <a:gd name="T10" fmla="*/ 27 w 27"/>
                <a:gd name="T11" fmla="*/ 0 h 4"/>
                <a:gd name="T12" fmla="*/ 27 w 27"/>
                <a:gd name="T13" fmla="*/ 0 h 4"/>
                <a:gd name="T14" fmla="*/ 23 w 27"/>
                <a:gd name="T15" fmla="*/ 0 h 4"/>
                <a:gd name="T16" fmla="*/ 23 w 27"/>
                <a:gd name="T17" fmla="*/ 0 h 4"/>
                <a:gd name="T18" fmla="*/ 19 w 27"/>
                <a:gd name="T19" fmla="*/ 2 h 4"/>
                <a:gd name="T20" fmla="*/ 14 w 27"/>
                <a:gd name="T21" fmla="*/ 2 h 4"/>
                <a:gd name="T22" fmla="*/ 7 w 27"/>
                <a:gd name="T23" fmla="*/ 2 h 4"/>
                <a:gd name="T24" fmla="*/ 0 w 27"/>
                <a:gd name="T25" fmla="*/ 2 h 4"/>
                <a:gd name="T26" fmla="*/ 0 w 27"/>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4"/>
                <a:gd name="T44" fmla="*/ 27 w 27"/>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4">
                  <a:moveTo>
                    <a:pt x="0" y="4"/>
                  </a:moveTo>
                  <a:lnTo>
                    <a:pt x="7" y="2"/>
                  </a:lnTo>
                  <a:lnTo>
                    <a:pt x="14" y="2"/>
                  </a:lnTo>
                  <a:lnTo>
                    <a:pt x="19" y="2"/>
                  </a:lnTo>
                  <a:lnTo>
                    <a:pt x="24" y="2"/>
                  </a:lnTo>
                  <a:lnTo>
                    <a:pt x="27" y="0"/>
                  </a:lnTo>
                  <a:lnTo>
                    <a:pt x="23" y="0"/>
                  </a:lnTo>
                  <a:lnTo>
                    <a:pt x="19" y="2"/>
                  </a:lnTo>
                  <a:lnTo>
                    <a:pt x="14" y="2"/>
                  </a:lnTo>
                  <a:lnTo>
                    <a:pt x="7" y="2"/>
                  </a:lnTo>
                  <a:lnTo>
                    <a:pt x="0" y="2"/>
                  </a:lnTo>
                  <a:lnTo>
                    <a:pt x="0" y="4"/>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2" name="Freeform 244"/>
            <p:cNvSpPr/>
            <p:nvPr/>
          </p:nvSpPr>
          <p:spPr bwMode="auto">
            <a:xfrm>
              <a:off x="757" y="1483"/>
              <a:ext cx="23" cy="2"/>
            </a:xfrm>
            <a:custGeom>
              <a:avLst/>
              <a:gdLst>
                <a:gd name="T0" fmla="*/ 0 w 23"/>
                <a:gd name="T1" fmla="*/ 2 h 2"/>
                <a:gd name="T2" fmla="*/ 7 w 23"/>
                <a:gd name="T3" fmla="*/ 2 h 2"/>
                <a:gd name="T4" fmla="*/ 14 w 23"/>
                <a:gd name="T5" fmla="*/ 2 h 2"/>
                <a:gd name="T6" fmla="*/ 19 w 23"/>
                <a:gd name="T7" fmla="*/ 2 h 2"/>
                <a:gd name="T8" fmla="*/ 23 w 23"/>
                <a:gd name="T9" fmla="*/ 0 h 2"/>
                <a:gd name="T10" fmla="*/ 23 w 23"/>
                <a:gd name="T11" fmla="*/ 0 h 2"/>
                <a:gd name="T12" fmla="*/ 19 w 23"/>
                <a:gd name="T13" fmla="*/ 0 h 2"/>
                <a:gd name="T14" fmla="*/ 19 w 23"/>
                <a:gd name="T15" fmla="*/ 0 h 2"/>
                <a:gd name="T16" fmla="*/ 16 w 23"/>
                <a:gd name="T17" fmla="*/ 2 h 2"/>
                <a:gd name="T18" fmla="*/ 11 w 23"/>
                <a:gd name="T19" fmla="*/ 2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2"/>
                  </a:lnTo>
                  <a:lnTo>
                    <a:pt x="23" y="0"/>
                  </a:lnTo>
                  <a:lnTo>
                    <a:pt x="19" y="0"/>
                  </a:lnTo>
                  <a:lnTo>
                    <a:pt x="16" y="2"/>
                  </a:lnTo>
                  <a:lnTo>
                    <a:pt x="11" y="2"/>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3" name="Freeform 245"/>
            <p:cNvSpPr/>
            <p:nvPr/>
          </p:nvSpPr>
          <p:spPr bwMode="auto">
            <a:xfrm>
              <a:off x="757" y="1483"/>
              <a:ext cx="19" cy="2"/>
            </a:xfrm>
            <a:custGeom>
              <a:avLst/>
              <a:gdLst>
                <a:gd name="T0" fmla="*/ 0 w 19"/>
                <a:gd name="T1" fmla="*/ 2 h 2"/>
                <a:gd name="T2" fmla="*/ 6 w 19"/>
                <a:gd name="T3" fmla="*/ 2 h 2"/>
                <a:gd name="T4" fmla="*/ 11 w 19"/>
                <a:gd name="T5" fmla="*/ 2 h 2"/>
                <a:gd name="T6" fmla="*/ 16 w 19"/>
                <a:gd name="T7" fmla="*/ 2 h 2"/>
                <a:gd name="T8" fmla="*/ 19 w 19"/>
                <a:gd name="T9" fmla="*/ 0 h 2"/>
                <a:gd name="T10" fmla="*/ 19 w 19"/>
                <a:gd name="T11" fmla="*/ 0 h 2"/>
                <a:gd name="T12" fmla="*/ 16 w 19"/>
                <a:gd name="T13" fmla="*/ 0 h 2"/>
                <a:gd name="T14" fmla="*/ 15 w 19"/>
                <a:gd name="T15" fmla="*/ 0 h 2"/>
                <a:gd name="T16" fmla="*/ 11 w 19"/>
                <a:gd name="T17" fmla="*/ 2 h 2"/>
                <a:gd name="T18" fmla="*/ 6 w 19"/>
                <a:gd name="T19" fmla="*/ 2 h 2"/>
                <a:gd name="T20" fmla="*/ 0 w 19"/>
                <a:gd name="T21" fmla="*/ 2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2"/>
                  </a:lnTo>
                  <a:lnTo>
                    <a:pt x="16" y="2"/>
                  </a:lnTo>
                  <a:lnTo>
                    <a:pt x="19" y="0"/>
                  </a:lnTo>
                  <a:lnTo>
                    <a:pt x="16" y="0"/>
                  </a:lnTo>
                  <a:lnTo>
                    <a:pt x="15" y="0"/>
                  </a:lnTo>
                  <a:lnTo>
                    <a:pt x="11" y="2"/>
                  </a:lnTo>
                  <a:lnTo>
                    <a:pt x="6"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4" name="Freeform 246"/>
            <p:cNvSpPr/>
            <p:nvPr/>
          </p:nvSpPr>
          <p:spPr bwMode="auto">
            <a:xfrm>
              <a:off x="757" y="1483"/>
              <a:ext cx="16" cy="2"/>
            </a:xfrm>
            <a:custGeom>
              <a:avLst/>
              <a:gdLst>
                <a:gd name="T0" fmla="*/ 0 w 16"/>
                <a:gd name="T1" fmla="*/ 2 h 2"/>
                <a:gd name="T2" fmla="*/ 6 w 16"/>
                <a:gd name="T3" fmla="*/ 2 h 2"/>
                <a:gd name="T4" fmla="*/ 11 w 16"/>
                <a:gd name="T5" fmla="*/ 2 h 2"/>
                <a:gd name="T6" fmla="*/ 15 w 16"/>
                <a:gd name="T7" fmla="*/ 0 h 2"/>
                <a:gd name="T8" fmla="*/ 16 w 16"/>
                <a:gd name="T9" fmla="*/ 0 h 2"/>
                <a:gd name="T10" fmla="*/ 12 w 16"/>
                <a:gd name="T11" fmla="*/ 0 h 2"/>
                <a:gd name="T12" fmla="*/ 11 w 16"/>
                <a:gd name="T13" fmla="*/ 0 h 2"/>
                <a:gd name="T14" fmla="*/ 8 w 16"/>
                <a:gd name="T15" fmla="*/ 2 h 2"/>
                <a:gd name="T16" fmla="*/ 4 w 16"/>
                <a:gd name="T17" fmla="*/ 2 h 2"/>
                <a:gd name="T18" fmla="*/ 0 w 16"/>
                <a:gd name="T19" fmla="*/ 2 h 2"/>
                <a:gd name="T20" fmla="*/ 0 w 16"/>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2"/>
                <a:gd name="T35" fmla="*/ 16 w 16"/>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2">
                  <a:moveTo>
                    <a:pt x="0" y="2"/>
                  </a:moveTo>
                  <a:lnTo>
                    <a:pt x="6" y="2"/>
                  </a:lnTo>
                  <a:lnTo>
                    <a:pt x="11" y="2"/>
                  </a:lnTo>
                  <a:lnTo>
                    <a:pt x="15" y="0"/>
                  </a:lnTo>
                  <a:lnTo>
                    <a:pt x="16" y="0"/>
                  </a:lnTo>
                  <a:lnTo>
                    <a:pt x="12" y="0"/>
                  </a:lnTo>
                  <a:lnTo>
                    <a:pt x="11" y="0"/>
                  </a:lnTo>
                  <a:lnTo>
                    <a:pt x="8" y="2"/>
                  </a:lnTo>
                  <a:lnTo>
                    <a:pt x="4"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5" name="Freeform 247"/>
            <p:cNvSpPr/>
            <p:nvPr/>
          </p:nvSpPr>
          <p:spPr bwMode="auto">
            <a:xfrm>
              <a:off x="757" y="1483"/>
              <a:ext cx="12" cy="2"/>
            </a:xfrm>
            <a:custGeom>
              <a:avLst/>
              <a:gdLst>
                <a:gd name="T0" fmla="*/ 0 w 12"/>
                <a:gd name="T1" fmla="*/ 2 h 2"/>
                <a:gd name="T2" fmla="*/ 4 w 12"/>
                <a:gd name="T3" fmla="*/ 2 h 2"/>
                <a:gd name="T4" fmla="*/ 8 w 12"/>
                <a:gd name="T5" fmla="*/ 2 h 2"/>
                <a:gd name="T6" fmla="*/ 11 w 12"/>
                <a:gd name="T7" fmla="*/ 0 h 2"/>
                <a:gd name="T8" fmla="*/ 12 w 12"/>
                <a:gd name="T9" fmla="*/ 0 h 2"/>
                <a:gd name="T10" fmla="*/ 8 w 12"/>
                <a:gd name="T11" fmla="*/ 0 h 2"/>
                <a:gd name="T12" fmla="*/ 7 w 12"/>
                <a:gd name="T13" fmla="*/ 0 h 2"/>
                <a:gd name="T14" fmla="*/ 4 w 12"/>
                <a:gd name="T15" fmla="*/ 0 h 2"/>
                <a:gd name="T16" fmla="*/ 0 w 12"/>
                <a:gd name="T17" fmla="*/ 2 h 2"/>
                <a:gd name="T18" fmla="*/ 0 w 1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2"/>
                <a:gd name="T32" fmla="*/ 12 w 1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2">
                  <a:moveTo>
                    <a:pt x="0" y="2"/>
                  </a:moveTo>
                  <a:lnTo>
                    <a:pt x="4" y="2"/>
                  </a:lnTo>
                  <a:lnTo>
                    <a:pt x="8" y="2"/>
                  </a:lnTo>
                  <a:lnTo>
                    <a:pt x="11" y="0"/>
                  </a:lnTo>
                  <a:lnTo>
                    <a:pt x="12" y="0"/>
                  </a:lnTo>
                  <a:lnTo>
                    <a:pt x="8" y="0"/>
                  </a:lnTo>
                  <a:lnTo>
                    <a:pt x="7" y="0"/>
                  </a:lnTo>
                  <a:lnTo>
                    <a:pt x="4" y="0"/>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6" name="Freeform 248"/>
            <p:cNvSpPr/>
            <p:nvPr/>
          </p:nvSpPr>
          <p:spPr bwMode="auto">
            <a:xfrm>
              <a:off x="757" y="1483"/>
              <a:ext cx="8" cy="2"/>
            </a:xfrm>
            <a:custGeom>
              <a:avLst/>
              <a:gdLst>
                <a:gd name="T0" fmla="*/ 0 w 8"/>
                <a:gd name="T1" fmla="*/ 2 h 2"/>
                <a:gd name="T2" fmla="*/ 4 w 8"/>
                <a:gd name="T3" fmla="*/ 0 h 2"/>
                <a:gd name="T4" fmla="*/ 7 w 8"/>
                <a:gd name="T5" fmla="*/ 0 h 2"/>
                <a:gd name="T6" fmla="*/ 8 w 8"/>
                <a:gd name="T7" fmla="*/ 0 h 2"/>
                <a:gd name="T8" fmla="*/ 4 w 8"/>
                <a:gd name="T9" fmla="*/ 0 h 2"/>
                <a:gd name="T10" fmla="*/ 3 w 8"/>
                <a:gd name="T11" fmla="*/ 0 h 2"/>
                <a:gd name="T12" fmla="*/ 0 w 8"/>
                <a:gd name="T13" fmla="*/ 0 h 2"/>
                <a:gd name="T14" fmla="*/ 0 w 8"/>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0" y="2"/>
                  </a:moveTo>
                  <a:lnTo>
                    <a:pt x="4" y="0"/>
                  </a:lnTo>
                  <a:lnTo>
                    <a:pt x="7" y="0"/>
                  </a:lnTo>
                  <a:lnTo>
                    <a:pt x="8" y="0"/>
                  </a:lnTo>
                  <a:lnTo>
                    <a:pt x="4" y="0"/>
                  </a:lnTo>
                  <a:lnTo>
                    <a:pt x="3" y="0"/>
                  </a:lnTo>
                  <a:lnTo>
                    <a:pt x="0" y="0"/>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7" name="Freeform 249"/>
            <p:cNvSpPr/>
            <p:nvPr/>
          </p:nvSpPr>
          <p:spPr bwMode="auto">
            <a:xfrm>
              <a:off x="757" y="148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8" name="Freeform 250"/>
            <p:cNvSpPr/>
            <p:nvPr/>
          </p:nvSpPr>
          <p:spPr bwMode="auto">
            <a:xfrm>
              <a:off x="846" y="1471"/>
              <a:ext cx="16" cy="76"/>
            </a:xfrm>
            <a:custGeom>
              <a:avLst/>
              <a:gdLst>
                <a:gd name="T0" fmla="*/ 0 w 16"/>
                <a:gd name="T1" fmla="*/ 19 h 76"/>
                <a:gd name="T2" fmla="*/ 16 w 16"/>
                <a:gd name="T3" fmla="*/ 0 h 76"/>
                <a:gd name="T4" fmla="*/ 16 w 16"/>
                <a:gd name="T5" fmla="*/ 55 h 76"/>
                <a:gd name="T6" fmla="*/ 0 w 16"/>
                <a:gd name="T7" fmla="*/ 76 h 76"/>
                <a:gd name="T8" fmla="*/ 0 w 16"/>
                <a:gd name="T9" fmla="*/ 19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19"/>
                  </a:moveTo>
                  <a:lnTo>
                    <a:pt x="16" y="0"/>
                  </a:lnTo>
                  <a:lnTo>
                    <a:pt x="16" y="55"/>
                  </a:lnTo>
                  <a:lnTo>
                    <a:pt x="0" y="76"/>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19" name="Rectangle 251"/>
            <p:cNvSpPr>
              <a:spLocks noChangeArrowheads="1"/>
            </p:cNvSpPr>
            <p:nvPr/>
          </p:nvSpPr>
          <p:spPr bwMode="auto">
            <a:xfrm>
              <a:off x="722" y="1492"/>
              <a:ext cx="124" cy="4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920" name="Rectangle 252"/>
            <p:cNvSpPr>
              <a:spLocks noChangeArrowheads="1"/>
            </p:cNvSpPr>
            <p:nvPr/>
          </p:nvSpPr>
          <p:spPr bwMode="auto">
            <a:xfrm>
              <a:off x="722" y="1492"/>
              <a:ext cx="124" cy="4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921" name="Freeform 253"/>
            <p:cNvSpPr/>
            <p:nvPr/>
          </p:nvSpPr>
          <p:spPr bwMode="auto">
            <a:xfrm>
              <a:off x="761" y="1492"/>
              <a:ext cx="2" cy="43"/>
            </a:xfrm>
            <a:custGeom>
              <a:avLst/>
              <a:gdLst>
                <a:gd name="T0" fmla="*/ 2 w 2"/>
                <a:gd name="T1" fmla="*/ 0 h 43"/>
                <a:gd name="T2" fmla="*/ 0 w 2"/>
                <a:gd name="T3" fmla="*/ 21 h 43"/>
                <a:gd name="T4" fmla="*/ 2 w 2"/>
                <a:gd name="T5" fmla="*/ 43 h 43"/>
                <a:gd name="T6" fmla="*/ 0 60000 65536"/>
                <a:gd name="T7" fmla="*/ 0 60000 65536"/>
                <a:gd name="T8" fmla="*/ 0 60000 65536"/>
                <a:gd name="T9" fmla="*/ 0 w 2"/>
                <a:gd name="T10" fmla="*/ 0 h 43"/>
                <a:gd name="T11" fmla="*/ 2 w 2"/>
                <a:gd name="T12" fmla="*/ 43 h 43"/>
              </a:gdLst>
              <a:ahLst/>
              <a:cxnLst>
                <a:cxn ang="T6">
                  <a:pos x="T0" y="T1"/>
                </a:cxn>
                <a:cxn ang="T7">
                  <a:pos x="T2" y="T3"/>
                </a:cxn>
                <a:cxn ang="T8">
                  <a:pos x="T4" y="T5"/>
                </a:cxn>
              </a:cxnLst>
              <a:rect l="T9" t="T10" r="T11" b="T12"/>
              <a:pathLst>
                <a:path w="2" h="43">
                  <a:moveTo>
                    <a:pt x="2" y="0"/>
                  </a:moveTo>
                  <a:lnTo>
                    <a:pt x="0" y="21"/>
                  </a:lnTo>
                  <a:lnTo>
                    <a:pt x="2" y="4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922" name="Rectangle 254"/>
            <p:cNvSpPr>
              <a:spLocks noChangeArrowheads="1"/>
            </p:cNvSpPr>
            <p:nvPr/>
          </p:nvSpPr>
          <p:spPr bwMode="auto">
            <a:xfrm>
              <a:off x="722" y="1535"/>
              <a:ext cx="124" cy="12"/>
            </a:xfrm>
            <a:prstGeom prst="rect">
              <a:avLst/>
            </a:prstGeom>
            <a:solidFill>
              <a:srgbClr val="9A9A9A"/>
            </a:solidFill>
            <a:ln w="1588">
              <a:solidFill>
                <a:srgbClr val="000000"/>
              </a:solidFill>
              <a:miter lim="800000"/>
            </a:ln>
          </p:spPr>
          <p:txBody>
            <a:bodyPr/>
            <a:lstStyle/>
            <a:p>
              <a:endParaRPr lang="zh-CN" altLang="en-US" b="1"/>
            </a:p>
          </p:txBody>
        </p:sp>
        <p:sp>
          <p:nvSpPr>
            <p:cNvPr id="76923" name="Rectangle 255"/>
            <p:cNvSpPr>
              <a:spLocks noChangeArrowheads="1"/>
            </p:cNvSpPr>
            <p:nvPr/>
          </p:nvSpPr>
          <p:spPr bwMode="auto">
            <a:xfrm>
              <a:off x="818" y="1506"/>
              <a:ext cx="4"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924" name="Freeform 256"/>
            <p:cNvSpPr>
              <a:spLocks noEditPoints="1"/>
            </p:cNvSpPr>
            <p:nvPr/>
          </p:nvSpPr>
          <p:spPr bwMode="auto">
            <a:xfrm>
              <a:off x="767" y="1501"/>
              <a:ext cx="20" cy="3"/>
            </a:xfrm>
            <a:custGeom>
              <a:avLst/>
              <a:gdLst>
                <a:gd name="T0" fmla="*/ 0 w 20"/>
                <a:gd name="T1" fmla="*/ 3 h 3"/>
                <a:gd name="T2" fmla="*/ 6 w 20"/>
                <a:gd name="T3" fmla="*/ 3 h 3"/>
                <a:gd name="T4" fmla="*/ 6 w 20"/>
                <a:gd name="T5" fmla="*/ 0 h 3"/>
                <a:gd name="T6" fmla="*/ 0 w 20"/>
                <a:gd name="T7" fmla="*/ 0 h 3"/>
                <a:gd name="T8" fmla="*/ 0 w 20"/>
                <a:gd name="T9" fmla="*/ 3 h 3"/>
                <a:gd name="T10" fmla="*/ 9 w 20"/>
                <a:gd name="T11" fmla="*/ 3 h 3"/>
                <a:gd name="T12" fmla="*/ 12 w 20"/>
                <a:gd name="T13" fmla="*/ 3 h 3"/>
                <a:gd name="T14" fmla="*/ 12 w 20"/>
                <a:gd name="T15" fmla="*/ 0 h 3"/>
                <a:gd name="T16" fmla="*/ 9 w 20"/>
                <a:gd name="T17" fmla="*/ 0 h 3"/>
                <a:gd name="T18" fmla="*/ 9 w 20"/>
                <a:gd name="T19" fmla="*/ 3 h 3"/>
                <a:gd name="T20" fmla="*/ 14 w 20"/>
                <a:gd name="T21" fmla="*/ 3 h 3"/>
                <a:gd name="T22" fmla="*/ 20 w 20"/>
                <a:gd name="T23" fmla="*/ 3 h 3"/>
                <a:gd name="T24" fmla="*/ 20 w 20"/>
                <a:gd name="T25" fmla="*/ 0 h 3"/>
                <a:gd name="T26" fmla="*/ 14 w 20"/>
                <a:gd name="T27" fmla="*/ 0 h 3"/>
                <a:gd name="T28" fmla="*/ 14 w 20"/>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
                <a:gd name="T47" fmla="*/ 20 w 20"/>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
                  <a:moveTo>
                    <a:pt x="0" y="3"/>
                  </a:moveTo>
                  <a:lnTo>
                    <a:pt x="6" y="3"/>
                  </a:lnTo>
                  <a:lnTo>
                    <a:pt x="6" y="0"/>
                  </a:lnTo>
                  <a:lnTo>
                    <a:pt x="0" y="0"/>
                  </a:lnTo>
                  <a:lnTo>
                    <a:pt x="0" y="3"/>
                  </a:lnTo>
                  <a:close/>
                  <a:moveTo>
                    <a:pt x="9" y="3"/>
                  </a:moveTo>
                  <a:lnTo>
                    <a:pt x="12" y="3"/>
                  </a:lnTo>
                  <a:lnTo>
                    <a:pt x="12" y="0"/>
                  </a:lnTo>
                  <a:lnTo>
                    <a:pt x="9" y="0"/>
                  </a:lnTo>
                  <a:lnTo>
                    <a:pt x="9" y="3"/>
                  </a:lnTo>
                  <a:close/>
                  <a:moveTo>
                    <a:pt x="14" y="3"/>
                  </a:moveTo>
                  <a:lnTo>
                    <a:pt x="20" y="3"/>
                  </a:lnTo>
                  <a:lnTo>
                    <a:pt x="20" y="0"/>
                  </a:lnTo>
                  <a:lnTo>
                    <a:pt x="14" y="0"/>
                  </a:lnTo>
                  <a:lnTo>
                    <a:pt x="14" y="3"/>
                  </a:lnTo>
                  <a:close/>
                </a:path>
              </a:pathLst>
            </a:custGeom>
            <a:solidFill>
              <a:srgbClr val="C0C0C0"/>
            </a:solidFill>
            <a:ln w="1588">
              <a:solidFill>
                <a:srgbClr val="000000"/>
              </a:solidFill>
              <a:round/>
            </a:ln>
          </p:spPr>
          <p:txBody>
            <a:bodyPr/>
            <a:lstStyle/>
            <a:p>
              <a:endParaRPr lang="zh-CN" altLang="en-US"/>
            </a:p>
          </p:txBody>
        </p:sp>
        <p:sp>
          <p:nvSpPr>
            <p:cNvPr id="76925" name="Freeform 257"/>
            <p:cNvSpPr>
              <a:spLocks noEditPoints="1"/>
            </p:cNvSpPr>
            <p:nvPr/>
          </p:nvSpPr>
          <p:spPr bwMode="auto">
            <a:xfrm>
              <a:off x="726" y="1495"/>
              <a:ext cx="90" cy="18"/>
            </a:xfrm>
            <a:custGeom>
              <a:avLst/>
              <a:gdLst>
                <a:gd name="T0" fmla="*/ 0 w 90"/>
                <a:gd name="T1" fmla="*/ 18 h 18"/>
                <a:gd name="T2" fmla="*/ 12 w 90"/>
                <a:gd name="T3" fmla="*/ 18 h 18"/>
                <a:gd name="T4" fmla="*/ 12 w 90"/>
                <a:gd name="T5" fmla="*/ 0 h 18"/>
                <a:gd name="T6" fmla="*/ 0 w 90"/>
                <a:gd name="T7" fmla="*/ 0 h 18"/>
                <a:gd name="T8" fmla="*/ 0 w 90"/>
                <a:gd name="T9" fmla="*/ 18 h 18"/>
                <a:gd name="T10" fmla="*/ 79 w 90"/>
                <a:gd name="T11" fmla="*/ 12 h 18"/>
                <a:gd name="T12" fmla="*/ 90 w 90"/>
                <a:gd name="T13" fmla="*/ 12 h 18"/>
                <a:gd name="T14" fmla="*/ 90 w 90"/>
                <a:gd name="T15" fmla="*/ 4 h 18"/>
                <a:gd name="T16" fmla="*/ 79 w 90"/>
                <a:gd name="T17" fmla="*/ 4 h 18"/>
                <a:gd name="T18" fmla="*/ 79 w 90"/>
                <a:gd name="T19" fmla="*/ 12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8"/>
                <a:gd name="T32" fmla="*/ 90 w 9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8">
                  <a:moveTo>
                    <a:pt x="0" y="18"/>
                  </a:moveTo>
                  <a:lnTo>
                    <a:pt x="12" y="18"/>
                  </a:lnTo>
                  <a:lnTo>
                    <a:pt x="12" y="0"/>
                  </a:lnTo>
                  <a:lnTo>
                    <a:pt x="0" y="0"/>
                  </a:lnTo>
                  <a:lnTo>
                    <a:pt x="0" y="18"/>
                  </a:lnTo>
                  <a:close/>
                  <a:moveTo>
                    <a:pt x="79" y="12"/>
                  </a:moveTo>
                  <a:lnTo>
                    <a:pt x="90" y="12"/>
                  </a:lnTo>
                  <a:lnTo>
                    <a:pt x="90" y="4"/>
                  </a:lnTo>
                  <a:lnTo>
                    <a:pt x="79" y="4"/>
                  </a:lnTo>
                  <a:lnTo>
                    <a:pt x="79"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26" name="Freeform 258"/>
            <p:cNvSpPr>
              <a:spLocks noEditPoints="1"/>
            </p:cNvSpPr>
            <p:nvPr/>
          </p:nvSpPr>
          <p:spPr bwMode="auto">
            <a:xfrm>
              <a:off x="723" y="1494"/>
              <a:ext cx="122" cy="50"/>
            </a:xfrm>
            <a:custGeom>
              <a:avLst/>
              <a:gdLst>
                <a:gd name="T0" fmla="*/ 42 w 122"/>
                <a:gd name="T1" fmla="*/ 39 h 50"/>
                <a:gd name="T2" fmla="*/ 122 w 122"/>
                <a:gd name="T3" fmla="*/ 39 h 50"/>
                <a:gd name="T4" fmla="*/ 122 w 122"/>
                <a:gd name="T5" fmla="*/ 0 h 50"/>
                <a:gd name="T6" fmla="*/ 42 w 122"/>
                <a:gd name="T7" fmla="*/ 0 h 50"/>
                <a:gd name="T8" fmla="*/ 41 w 122"/>
                <a:gd name="T9" fmla="*/ 19 h 50"/>
                <a:gd name="T10" fmla="*/ 42 w 122"/>
                <a:gd name="T11" fmla="*/ 39 h 50"/>
                <a:gd name="T12" fmla="*/ 72 w 122"/>
                <a:gd name="T13" fmla="*/ 34 h 50"/>
                <a:gd name="T14" fmla="*/ 118 w 122"/>
                <a:gd name="T15" fmla="*/ 34 h 50"/>
                <a:gd name="T16" fmla="*/ 118 w 122"/>
                <a:gd name="T17" fmla="*/ 5 h 50"/>
                <a:gd name="T18" fmla="*/ 72 w 122"/>
                <a:gd name="T19" fmla="*/ 5 h 50"/>
                <a:gd name="T20" fmla="*/ 72 w 122"/>
                <a:gd name="T21" fmla="*/ 34 h 50"/>
                <a:gd name="T22" fmla="*/ 111 w 122"/>
                <a:gd name="T23" fmla="*/ 50 h 50"/>
                <a:gd name="T24" fmla="*/ 121 w 122"/>
                <a:gd name="T25" fmla="*/ 50 h 50"/>
                <a:gd name="T26" fmla="*/ 122 w 122"/>
                <a:gd name="T27" fmla="*/ 46 h 50"/>
                <a:gd name="T28" fmla="*/ 121 w 122"/>
                <a:gd name="T29" fmla="*/ 44 h 50"/>
                <a:gd name="T30" fmla="*/ 111 w 122"/>
                <a:gd name="T31" fmla="*/ 44 h 50"/>
                <a:gd name="T32" fmla="*/ 111 w 122"/>
                <a:gd name="T33" fmla="*/ 50 h 50"/>
                <a:gd name="T34" fmla="*/ 12 w 122"/>
                <a:gd name="T35" fmla="*/ 50 h 50"/>
                <a:gd name="T36" fmla="*/ 3 w 122"/>
                <a:gd name="T37" fmla="*/ 50 h 50"/>
                <a:gd name="T38" fmla="*/ 0 w 122"/>
                <a:gd name="T39" fmla="*/ 46 h 50"/>
                <a:gd name="T40" fmla="*/ 3 w 122"/>
                <a:gd name="T41" fmla="*/ 44 h 50"/>
                <a:gd name="T42" fmla="*/ 12 w 122"/>
                <a:gd name="T43" fmla="*/ 44 h 50"/>
                <a:gd name="T44" fmla="*/ 12 w 122"/>
                <a:gd name="T45" fmla="*/ 50 h 50"/>
                <a:gd name="T46" fmla="*/ 44 w 122"/>
                <a:gd name="T47" fmla="*/ 10 h 50"/>
                <a:gd name="T48" fmla="*/ 64 w 122"/>
                <a:gd name="T49" fmla="*/ 10 h 50"/>
                <a:gd name="T50" fmla="*/ 64 w 122"/>
                <a:gd name="T51" fmla="*/ 7 h 50"/>
                <a:gd name="T52" fmla="*/ 44 w 122"/>
                <a:gd name="T53" fmla="*/ 7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39"/>
                  </a:moveTo>
                  <a:lnTo>
                    <a:pt x="122" y="39"/>
                  </a:lnTo>
                  <a:lnTo>
                    <a:pt x="122" y="0"/>
                  </a:lnTo>
                  <a:lnTo>
                    <a:pt x="42" y="0"/>
                  </a:lnTo>
                  <a:lnTo>
                    <a:pt x="41" y="19"/>
                  </a:lnTo>
                  <a:lnTo>
                    <a:pt x="42" y="39"/>
                  </a:lnTo>
                  <a:close/>
                  <a:moveTo>
                    <a:pt x="72" y="34"/>
                  </a:moveTo>
                  <a:lnTo>
                    <a:pt x="118" y="34"/>
                  </a:lnTo>
                  <a:lnTo>
                    <a:pt x="118" y="5"/>
                  </a:lnTo>
                  <a:lnTo>
                    <a:pt x="72" y="5"/>
                  </a:lnTo>
                  <a:lnTo>
                    <a:pt x="72" y="34"/>
                  </a:lnTo>
                  <a:close/>
                  <a:moveTo>
                    <a:pt x="111" y="50"/>
                  </a:moveTo>
                  <a:lnTo>
                    <a:pt x="121" y="50"/>
                  </a:lnTo>
                  <a:lnTo>
                    <a:pt x="122" y="46"/>
                  </a:lnTo>
                  <a:lnTo>
                    <a:pt x="121" y="44"/>
                  </a:lnTo>
                  <a:lnTo>
                    <a:pt x="111" y="44"/>
                  </a:lnTo>
                  <a:lnTo>
                    <a:pt x="111" y="50"/>
                  </a:lnTo>
                  <a:close/>
                  <a:moveTo>
                    <a:pt x="12" y="50"/>
                  </a:moveTo>
                  <a:lnTo>
                    <a:pt x="3" y="50"/>
                  </a:lnTo>
                  <a:lnTo>
                    <a:pt x="0" y="46"/>
                  </a:lnTo>
                  <a:lnTo>
                    <a:pt x="3" y="44"/>
                  </a:lnTo>
                  <a:lnTo>
                    <a:pt x="12" y="44"/>
                  </a:lnTo>
                  <a:lnTo>
                    <a:pt x="12" y="50"/>
                  </a:lnTo>
                  <a:close/>
                  <a:moveTo>
                    <a:pt x="44" y="10"/>
                  </a:moveTo>
                  <a:lnTo>
                    <a:pt x="64" y="10"/>
                  </a:lnTo>
                  <a:lnTo>
                    <a:pt x="64" y="7"/>
                  </a:lnTo>
                  <a:lnTo>
                    <a:pt x="44" y="7"/>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27" name="Freeform 259"/>
            <p:cNvSpPr/>
            <p:nvPr/>
          </p:nvSpPr>
          <p:spPr bwMode="auto">
            <a:xfrm>
              <a:off x="764" y="1494"/>
              <a:ext cx="81" cy="39"/>
            </a:xfrm>
            <a:custGeom>
              <a:avLst/>
              <a:gdLst>
                <a:gd name="T0" fmla="*/ 1 w 81"/>
                <a:gd name="T1" fmla="*/ 39 h 39"/>
                <a:gd name="T2" fmla="*/ 81 w 81"/>
                <a:gd name="T3" fmla="*/ 39 h 39"/>
                <a:gd name="T4" fmla="*/ 81 w 81"/>
                <a:gd name="T5" fmla="*/ 0 h 39"/>
                <a:gd name="T6" fmla="*/ 1 w 81"/>
                <a:gd name="T7" fmla="*/ 0 h 39"/>
                <a:gd name="T8" fmla="*/ 0 w 81"/>
                <a:gd name="T9" fmla="*/ 19 h 39"/>
                <a:gd name="T10" fmla="*/ 1 w 81"/>
                <a:gd name="T11" fmla="*/ 39 h 39"/>
                <a:gd name="T12" fmla="*/ 0 60000 65536"/>
                <a:gd name="T13" fmla="*/ 0 60000 65536"/>
                <a:gd name="T14" fmla="*/ 0 60000 65536"/>
                <a:gd name="T15" fmla="*/ 0 60000 65536"/>
                <a:gd name="T16" fmla="*/ 0 60000 65536"/>
                <a:gd name="T17" fmla="*/ 0 60000 65536"/>
                <a:gd name="T18" fmla="*/ 0 w 81"/>
                <a:gd name="T19" fmla="*/ 0 h 39"/>
                <a:gd name="T20" fmla="*/ 81 w 8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1" h="39">
                  <a:moveTo>
                    <a:pt x="1" y="39"/>
                  </a:moveTo>
                  <a:lnTo>
                    <a:pt x="81" y="39"/>
                  </a:lnTo>
                  <a:lnTo>
                    <a:pt x="81" y="0"/>
                  </a:lnTo>
                  <a:lnTo>
                    <a:pt x="1" y="0"/>
                  </a:lnTo>
                  <a:lnTo>
                    <a:pt x="0" y="19"/>
                  </a:lnTo>
                  <a:lnTo>
                    <a:pt x="1"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928" name="Line 260"/>
            <p:cNvSpPr>
              <a:spLocks noChangeShapeType="1"/>
            </p:cNvSpPr>
            <p:nvPr/>
          </p:nvSpPr>
          <p:spPr bwMode="auto">
            <a:xfrm>
              <a:off x="788" y="1494"/>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29" name="Line 261"/>
            <p:cNvSpPr>
              <a:spLocks noChangeShapeType="1"/>
            </p:cNvSpPr>
            <p:nvPr/>
          </p:nvSpPr>
          <p:spPr bwMode="auto">
            <a:xfrm flipH="1">
              <a:off x="764" y="1507"/>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0" name="Line 262"/>
            <p:cNvSpPr>
              <a:spLocks noChangeShapeType="1"/>
            </p:cNvSpPr>
            <p:nvPr/>
          </p:nvSpPr>
          <p:spPr bwMode="auto">
            <a:xfrm flipH="1">
              <a:off x="764" y="151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1" name="Rectangle 263"/>
            <p:cNvSpPr>
              <a:spLocks noChangeArrowheads="1"/>
            </p:cNvSpPr>
            <p:nvPr/>
          </p:nvSpPr>
          <p:spPr bwMode="auto">
            <a:xfrm>
              <a:off x="795" y="1499"/>
              <a:ext cx="46" cy="29"/>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932" name="Line 264"/>
            <p:cNvSpPr>
              <a:spLocks noChangeShapeType="1"/>
            </p:cNvSpPr>
            <p:nvPr/>
          </p:nvSpPr>
          <p:spPr bwMode="auto">
            <a:xfrm>
              <a:off x="826" y="1499"/>
              <a:ext cx="1" cy="1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3" name="Line 265"/>
            <p:cNvSpPr>
              <a:spLocks noChangeShapeType="1"/>
            </p:cNvSpPr>
            <p:nvPr/>
          </p:nvSpPr>
          <p:spPr bwMode="auto">
            <a:xfrm>
              <a:off x="795" y="1509"/>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4" name="Freeform 266"/>
            <p:cNvSpPr/>
            <p:nvPr/>
          </p:nvSpPr>
          <p:spPr bwMode="auto">
            <a:xfrm>
              <a:off x="834" y="1538"/>
              <a:ext cx="11" cy="6"/>
            </a:xfrm>
            <a:custGeom>
              <a:avLst/>
              <a:gdLst>
                <a:gd name="T0" fmla="*/ 0 w 11"/>
                <a:gd name="T1" fmla="*/ 6 h 6"/>
                <a:gd name="T2" fmla="*/ 10 w 11"/>
                <a:gd name="T3" fmla="*/ 6 h 6"/>
                <a:gd name="T4" fmla="*/ 11 w 11"/>
                <a:gd name="T5" fmla="*/ 2 h 6"/>
                <a:gd name="T6" fmla="*/ 10 w 11"/>
                <a:gd name="T7" fmla="*/ 0 h 6"/>
                <a:gd name="T8" fmla="*/ 0 w 11"/>
                <a:gd name="T9" fmla="*/ 0 h 6"/>
                <a:gd name="T10" fmla="*/ 0 w 11"/>
                <a:gd name="T11" fmla="*/ 6 h 6"/>
                <a:gd name="T12" fmla="*/ 0 60000 65536"/>
                <a:gd name="T13" fmla="*/ 0 60000 65536"/>
                <a:gd name="T14" fmla="*/ 0 60000 65536"/>
                <a:gd name="T15" fmla="*/ 0 60000 65536"/>
                <a:gd name="T16" fmla="*/ 0 60000 65536"/>
                <a:gd name="T17" fmla="*/ 0 60000 65536"/>
                <a:gd name="T18" fmla="*/ 0 w 11"/>
                <a:gd name="T19" fmla="*/ 0 h 6"/>
                <a:gd name="T20" fmla="*/ 11 w 1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 h="6">
                  <a:moveTo>
                    <a:pt x="0" y="6"/>
                  </a:moveTo>
                  <a:lnTo>
                    <a:pt x="10" y="6"/>
                  </a:lnTo>
                  <a:lnTo>
                    <a:pt x="11" y="2"/>
                  </a:lnTo>
                  <a:lnTo>
                    <a:pt x="10" y="0"/>
                  </a:lnTo>
                  <a:lnTo>
                    <a:pt x="0" y="0"/>
                  </a:lnTo>
                  <a:lnTo>
                    <a:pt x="0"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935" name="Freeform 267"/>
            <p:cNvSpPr/>
            <p:nvPr/>
          </p:nvSpPr>
          <p:spPr bwMode="auto">
            <a:xfrm>
              <a:off x="723" y="1538"/>
              <a:ext cx="12" cy="6"/>
            </a:xfrm>
            <a:custGeom>
              <a:avLst/>
              <a:gdLst>
                <a:gd name="T0" fmla="*/ 12 w 12"/>
                <a:gd name="T1" fmla="*/ 6 h 6"/>
                <a:gd name="T2" fmla="*/ 3 w 12"/>
                <a:gd name="T3" fmla="*/ 6 h 6"/>
                <a:gd name="T4" fmla="*/ 0 w 12"/>
                <a:gd name="T5" fmla="*/ 2 h 6"/>
                <a:gd name="T6" fmla="*/ 3 w 12"/>
                <a:gd name="T7" fmla="*/ 0 h 6"/>
                <a:gd name="T8" fmla="*/ 12 w 12"/>
                <a:gd name="T9" fmla="*/ 0 h 6"/>
                <a:gd name="T10" fmla="*/ 12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12" y="6"/>
                  </a:moveTo>
                  <a:lnTo>
                    <a:pt x="3" y="6"/>
                  </a:lnTo>
                  <a:lnTo>
                    <a:pt x="0" y="2"/>
                  </a:lnTo>
                  <a:lnTo>
                    <a:pt x="3" y="0"/>
                  </a:lnTo>
                  <a:lnTo>
                    <a:pt x="12" y="0"/>
                  </a:lnTo>
                  <a:lnTo>
                    <a:pt x="12"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936" name="Rectangle 268"/>
            <p:cNvSpPr>
              <a:spLocks noChangeArrowheads="1"/>
            </p:cNvSpPr>
            <p:nvPr/>
          </p:nvSpPr>
          <p:spPr bwMode="auto">
            <a:xfrm>
              <a:off x="767" y="1501"/>
              <a:ext cx="20" cy="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937" name="Line 269"/>
            <p:cNvSpPr>
              <a:spLocks noChangeShapeType="1"/>
            </p:cNvSpPr>
            <p:nvPr/>
          </p:nvSpPr>
          <p:spPr bwMode="auto">
            <a:xfrm flipV="1">
              <a:off x="767" y="1490"/>
              <a:ext cx="1" cy="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8" name="Line 270"/>
            <p:cNvSpPr>
              <a:spLocks noChangeShapeType="1"/>
            </p:cNvSpPr>
            <p:nvPr/>
          </p:nvSpPr>
          <p:spPr bwMode="auto">
            <a:xfrm flipV="1">
              <a:off x="767" y="153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39" name="Line 271"/>
            <p:cNvSpPr>
              <a:spLocks noChangeShapeType="1"/>
            </p:cNvSpPr>
            <p:nvPr/>
          </p:nvSpPr>
          <p:spPr bwMode="auto">
            <a:xfrm>
              <a:off x="768" y="1513"/>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40" name="Line 272"/>
            <p:cNvSpPr>
              <a:spLocks noChangeShapeType="1"/>
            </p:cNvSpPr>
            <p:nvPr/>
          </p:nvSpPr>
          <p:spPr bwMode="auto">
            <a:xfrm>
              <a:off x="768" y="150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41" name="Line 273"/>
            <p:cNvSpPr>
              <a:spLocks noChangeShapeType="1"/>
            </p:cNvSpPr>
            <p:nvPr/>
          </p:nvSpPr>
          <p:spPr bwMode="auto">
            <a:xfrm>
              <a:off x="783" y="150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42" name="Line 274"/>
            <p:cNvSpPr>
              <a:spLocks noChangeShapeType="1"/>
            </p:cNvSpPr>
            <p:nvPr/>
          </p:nvSpPr>
          <p:spPr bwMode="auto">
            <a:xfrm>
              <a:off x="801" y="1507"/>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43" name="Freeform 275"/>
            <p:cNvSpPr/>
            <p:nvPr/>
          </p:nvSpPr>
          <p:spPr bwMode="auto">
            <a:xfrm>
              <a:off x="830" y="1365"/>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44" name="Freeform 276"/>
            <p:cNvSpPr/>
            <p:nvPr/>
          </p:nvSpPr>
          <p:spPr bwMode="auto">
            <a:xfrm>
              <a:off x="738" y="1365"/>
              <a:ext cx="108" cy="20"/>
            </a:xfrm>
            <a:custGeom>
              <a:avLst/>
              <a:gdLst>
                <a:gd name="T0" fmla="*/ 108 w 108"/>
                <a:gd name="T1" fmla="*/ 0 h 20"/>
                <a:gd name="T2" fmla="*/ 15 w 108"/>
                <a:gd name="T3" fmla="*/ 0 h 20"/>
                <a:gd name="T4" fmla="*/ 0 w 108"/>
                <a:gd name="T5" fmla="*/ 20 h 20"/>
                <a:gd name="T6" fmla="*/ 92 w 108"/>
                <a:gd name="T7" fmla="*/ 20 h 20"/>
                <a:gd name="T8" fmla="*/ 108 w 108"/>
                <a:gd name="T9" fmla="*/ 0 h 20"/>
                <a:gd name="T10" fmla="*/ 0 60000 65536"/>
                <a:gd name="T11" fmla="*/ 0 60000 65536"/>
                <a:gd name="T12" fmla="*/ 0 60000 65536"/>
                <a:gd name="T13" fmla="*/ 0 60000 65536"/>
                <a:gd name="T14" fmla="*/ 0 60000 65536"/>
                <a:gd name="T15" fmla="*/ 0 w 108"/>
                <a:gd name="T16" fmla="*/ 0 h 20"/>
                <a:gd name="T17" fmla="*/ 108 w 108"/>
                <a:gd name="T18" fmla="*/ 20 h 20"/>
              </a:gdLst>
              <a:ahLst/>
              <a:cxnLst>
                <a:cxn ang="T10">
                  <a:pos x="T0" y="T1"/>
                </a:cxn>
                <a:cxn ang="T11">
                  <a:pos x="T2" y="T3"/>
                </a:cxn>
                <a:cxn ang="T12">
                  <a:pos x="T4" y="T5"/>
                </a:cxn>
                <a:cxn ang="T13">
                  <a:pos x="T6" y="T7"/>
                </a:cxn>
                <a:cxn ang="T14">
                  <a:pos x="T8" y="T9"/>
                </a:cxn>
              </a:cxnLst>
              <a:rect l="T15" t="T16" r="T17" b="T18"/>
              <a:pathLst>
                <a:path w="108" h="20">
                  <a:moveTo>
                    <a:pt x="108" y="0"/>
                  </a:moveTo>
                  <a:lnTo>
                    <a:pt x="15" y="0"/>
                  </a:lnTo>
                  <a:lnTo>
                    <a:pt x="0" y="20"/>
                  </a:lnTo>
                  <a:lnTo>
                    <a:pt x="92" y="20"/>
                  </a:lnTo>
                  <a:lnTo>
                    <a:pt x="1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45" name="Rectangle 277"/>
            <p:cNvSpPr>
              <a:spLocks noChangeArrowheads="1"/>
            </p:cNvSpPr>
            <p:nvPr/>
          </p:nvSpPr>
          <p:spPr bwMode="auto">
            <a:xfrm>
              <a:off x="738" y="1385"/>
              <a:ext cx="92" cy="98"/>
            </a:xfrm>
            <a:prstGeom prst="rect">
              <a:avLst/>
            </a:prstGeom>
            <a:solidFill>
              <a:srgbClr val="C0C0C0"/>
            </a:solidFill>
            <a:ln w="1588">
              <a:solidFill>
                <a:srgbClr val="000000"/>
              </a:solidFill>
              <a:miter lim="800000"/>
            </a:ln>
          </p:spPr>
          <p:txBody>
            <a:bodyPr/>
            <a:lstStyle/>
            <a:p>
              <a:endParaRPr lang="zh-CN" altLang="en-US" b="1"/>
            </a:p>
          </p:txBody>
        </p:sp>
        <p:sp>
          <p:nvSpPr>
            <p:cNvPr id="76946" name="Rectangle 278"/>
            <p:cNvSpPr>
              <a:spLocks noChangeArrowheads="1"/>
            </p:cNvSpPr>
            <p:nvPr/>
          </p:nvSpPr>
          <p:spPr bwMode="auto">
            <a:xfrm>
              <a:off x="821" y="1471"/>
              <a:ext cx="5" cy="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947" name="Freeform 279"/>
            <p:cNvSpPr>
              <a:spLocks noEditPoints="1"/>
            </p:cNvSpPr>
            <p:nvPr/>
          </p:nvSpPr>
          <p:spPr bwMode="auto">
            <a:xfrm>
              <a:off x="751" y="1401"/>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48" name="Freeform 280"/>
            <p:cNvSpPr>
              <a:spLocks noEditPoints="1"/>
            </p:cNvSpPr>
            <p:nvPr/>
          </p:nvSpPr>
          <p:spPr bwMode="auto">
            <a:xfrm>
              <a:off x="751" y="1401"/>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5 h 58"/>
                <a:gd name="T16" fmla="*/ 0 w 63"/>
                <a:gd name="T17" fmla="*/ 55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49" name="Freeform 281"/>
            <p:cNvSpPr>
              <a:spLocks noEditPoints="1"/>
            </p:cNvSpPr>
            <p:nvPr/>
          </p:nvSpPr>
          <p:spPr bwMode="auto">
            <a:xfrm>
              <a:off x="751" y="1401"/>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3 h 55"/>
                <a:gd name="T16" fmla="*/ 0 w 61"/>
                <a:gd name="T17" fmla="*/ 53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0" name="Freeform 282"/>
            <p:cNvSpPr>
              <a:spLocks noEditPoints="1"/>
            </p:cNvSpPr>
            <p:nvPr/>
          </p:nvSpPr>
          <p:spPr bwMode="auto">
            <a:xfrm>
              <a:off x="751" y="1401"/>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0 h 53"/>
                <a:gd name="T16" fmla="*/ 0 w 58"/>
                <a:gd name="T17" fmla="*/ 50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1" name="Freeform 283"/>
            <p:cNvSpPr>
              <a:spLocks noEditPoints="1"/>
            </p:cNvSpPr>
            <p:nvPr/>
          </p:nvSpPr>
          <p:spPr bwMode="auto">
            <a:xfrm>
              <a:off x="751" y="1401"/>
              <a:ext cx="55" cy="50"/>
            </a:xfrm>
            <a:custGeom>
              <a:avLst/>
              <a:gdLst>
                <a:gd name="T0" fmla="*/ 0 w 55"/>
                <a:gd name="T1" fmla="*/ 0 h 50"/>
                <a:gd name="T2" fmla="*/ 55 w 55"/>
                <a:gd name="T3" fmla="*/ 0 h 50"/>
                <a:gd name="T4" fmla="*/ 55 w 55"/>
                <a:gd name="T5" fmla="*/ 50 h 50"/>
                <a:gd name="T6" fmla="*/ 0 w 55"/>
                <a:gd name="T7" fmla="*/ 50 h 50"/>
                <a:gd name="T8" fmla="*/ 0 w 55"/>
                <a:gd name="T9" fmla="*/ 0 h 50"/>
                <a:gd name="T10" fmla="*/ 0 w 55"/>
                <a:gd name="T11" fmla="*/ 0 h 50"/>
                <a:gd name="T12" fmla="*/ 53 w 55"/>
                <a:gd name="T13" fmla="*/ 0 h 50"/>
                <a:gd name="T14" fmla="*/ 53 w 55"/>
                <a:gd name="T15" fmla="*/ 48 h 50"/>
                <a:gd name="T16" fmla="*/ 0 w 55"/>
                <a:gd name="T17" fmla="*/ 48 h 50"/>
                <a:gd name="T18" fmla="*/ 0 w 55"/>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0"/>
                <a:gd name="T32" fmla="*/ 55 w 55"/>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0">
                  <a:moveTo>
                    <a:pt x="0" y="0"/>
                  </a:moveTo>
                  <a:lnTo>
                    <a:pt x="55" y="0"/>
                  </a:lnTo>
                  <a:lnTo>
                    <a:pt x="55"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2" name="Freeform 284"/>
            <p:cNvSpPr>
              <a:spLocks noEditPoints="1"/>
            </p:cNvSpPr>
            <p:nvPr/>
          </p:nvSpPr>
          <p:spPr bwMode="auto">
            <a:xfrm>
              <a:off x="751" y="1401"/>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4 h 48"/>
                <a:gd name="T16" fmla="*/ 0 w 53"/>
                <a:gd name="T17" fmla="*/ 44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4"/>
                  </a:lnTo>
                  <a:lnTo>
                    <a:pt x="0" y="44"/>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3" name="Freeform 285"/>
            <p:cNvSpPr>
              <a:spLocks noEditPoints="1"/>
            </p:cNvSpPr>
            <p:nvPr/>
          </p:nvSpPr>
          <p:spPr bwMode="auto">
            <a:xfrm>
              <a:off x="751" y="1401"/>
              <a:ext cx="50" cy="44"/>
            </a:xfrm>
            <a:custGeom>
              <a:avLst/>
              <a:gdLst>
                <a:gd name="T0" fmla="*/ 0 w 50"/>
                <a:gd name="T1" fmla="*/ 0 h 44"/>
                <a:gd name="T2" fmla="*/ 50 w 50"/>
                <a:gd name="T3" fmla="*/ 0 h 44"/>
                <a:gd name="T4" fmla="*/ 50 w 50"/>
                <a:gd name="T5" fmla="*/ 44 h 44"/>
                <a:gd name="T6" fmla="*/ 0 w 50"/>
                <a:gd name="T7" fmla="*/ 44 h 44"/>
                <a:gd name="T8" fmla="*/ 0 w 50"/>
                <a:gd name="T9" fmla="*/ 0 h 44"/>
                <a:gd name="T10" fmla="*/ 0 w 50"/>
                <a:gd name="T11" fmla="*/ 0 h 44"/>
                <a:gd name="T12" fmla="*/ 48 w 50"/>
                <a:gd name="T13" fmla="*/ 0 h 44"/>
                <a:gd name="T14" fmla="*/ 48 w 50"/>
                <a:gd name="T15" fmla="*/ 43 h 44"/>
                <a:gd name="T16" fmla="*/ 0 w 50"/>
                <a:gd name="T17" fmla="*/ 43 h 44"/>
                <a:gd name="T18" fmla="*/ 0 w 50"/>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4"/>
                <a:gd name="T32" fmla="*/ 50 w 50"/>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4">
                  <a:moveTo>
                    <a:pt x="0" y="0"/>
                  </a:moveTo>
                  <a:lnTo>
                    <a:pt x="50" y="0"/>
                  </a:lnTo>
                  <a:lnTo>
                    <a:pt x="50" y="44"/>
                  </a:lnTo>
                  <a:lnTo>
                    <a:pt x="0" y="44"/>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4" name="Freeform 286"/>
            <p:cNvSpPr>
              <a:spLocks noEditPoints="1"/>
            </p:cNvSpPr>
            <p:nvPr/>
          </p:nvSpPr>
          <p:spPr bwMode="auto">
            <a:xfrm>
              <a:off x="751" y="1401"/>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41 h 43"/>
                <a:gd name="T16" fmla="*/ 0 w 48"/>
                <a:gd name="T17" fmla="*/ 41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5" name="Freeform 287"/>
            <p:cNvSpPr>
              <a:spLocks noEditPoints="1"/>
            </p:cNvSpPr>
            <p:nvPr/>
          </p:nvSpPr>
          <p:spPr bwMode="auto">
            <a:xfrm>
              <a:off x="751" y="1401"/>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8 h 41"/>
                <a:gd name="T16" fmla="*/ 0 w 45"/>
                <a:gd name="T17" fmla="*/ 38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6" name="Freeform 288"/>
            <p:cNvSpPr>
              <a:spLocks noEditPoints="1"/>
            </p:cNvSpPr>
            <p:nvPr/>
          </p:nvSpPr>
          <p:spPr bwMode="auto">
            <a:xfrm>
              <a:off x="751" y="1401"/>
              <a:ext cx="42" cy="38"/>
            </a:xfrm>
            <a:custGeom>
              <a:avLst/>
              <a:gdLst>
                <a:gd name="T0" fmla="*/ 0 w 42"/>
                <a:gd name="T1" fmla="*/ 0 h 38"/>
                <a:gd name="T2" fmla="*/ 42 w 42"/>
                <a:gd name="T3" fmla="*/ 0 h 38"/>
                <a:gd name="T4" fmla="*/ 42 w 42"/>
                <a:gd name="T5" fmla="*/ 38 h 38"/>
                <a:gd name="T6" fmla="*/ 0 w 42"/>
                <a:gd name="T7" fmla="*/ 38 h 38"/>
                <a:gd name="T8" fmla="*/ 0 w 42"/>
                <a:gd name="T9" fmla="*/ 0 h 38"/>
                <a:gd name="T10" fmla="*/ 0 w 42"/>
                <a:gd name="T11" fmla="*/ 0 h 38"/>
                <a:gd name="T12" fmla="*/ 40 w 42"/>
                <a:gd name="T13" fmla="*/ 0 h 38"/>
                <a:gd name="T14" fmla="*/ 40 w 42"/>
                <a:gd name="T15" fmla="*/ 36 h 38"/>
                <a:gd name="T16" fmla="*/ 0 w 42"/>
                <a:gd name="T17" fmla="*/ 36 h 38"/>
                <a:gd name="T18" fmla="*/ 0 w 42"/>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8"/>
                <a:gd name="T32" fmla="*/ 42 w 42"/>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8">
                  <a:moveTo>
                    <a:pt x="0" y="0"/>
                  </a:moveTo>
                  <a:lnTo>
                    <a:pt x="42" y="0"/>
                  </a:lnTo>
                  <a:lnTo>
                    <a:pt x="42"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7" name="Freeform 289"/>
            <p:cNvSpPr>
              <a:spLocks noEditPoints="1"/>
            </p:cNvSpPr>
            <p:nvPr/>
          </p:nvSpPr>
          <p:spPr bwMode="auto">
            <a:xfrm>
              <a:off x="751" y="1401"/>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2 h 36"/>
                <a:gd name="T16" fmla="*/ 0 w 40"/>
                <a:gd name="T17" fmla="*/ 32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2"/>
                  </a:lnTo>
                  <a:lnTo>
                    <a:pt x="0" y="32"/>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8" name="Freeform 290"/>
            <p:cNvSpPr>
              <a:spLocks noEditPoints="1"/>
            </p:cNvSpPr>
            <p:nvPr/>
          </p:nvSpPr>
          <p:spPr bwMode="auto">
            <a:xfrm>
              <a:off x="751" y="1401"/>
              <a:ext cx="37" cy="32"/>
            </a:xfrm>
            <a:custGeom>
              <a:avLst/>
              <a:gdLst>
                <a:gd name="T0" fmla="*/ 0 w 37"/>
                <a:gd name="T1" fmla="*/ 0 h 32"/>
                <a:gd name="T2" fmla="*/ 37 w 37"/>
                <a:gd name="T3" fmla="*/ 0 h 32"/>
                <a:gd name="T4" fmla="*/ 37 w 37"/>
                <a:gd name="T5" fmla="*/ 32 h 32"/>
                <a:gd name="T6" fmla="*/ 0 w 37"/>
                <a:gd name="T7" fmla="*/ 32 h 32"/>
                <a:gd name="T8" fmla="*/ 0 w 37"/>
                <a:gd name="T9" fmla="*/ 0 h 32"/>
                <a:gd name="T10" fmla="*/ 0 w 37"/>
                <a:gd name="T11" fmla="*/ 0 h 32"/>
                <a:gd name="T12" fmla="*/ 34 w 37"/>
                <a:gd name="T13" fmla="*/ 0 h 32"/>
                <a:gd name="T14" fmla="*/ 34 w 37"/>
                <a:gd name="T15" fmla="*/ 31 h 32"/>
                <a:gd name="T16" fmla="*/ 0 w 37"/>
                <a:gd name="T17" fmla="*/ 31 h 32"/>
                <a:gd name="T18" fmla="*/ 0 w 37"/>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2"/>
                <a:gd name="T32" fmla="*/ 37 w 37"/>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2">
                  <a:moveTo>
                    <a:pt x="0" y="0"/>
                  </a:moveTo>
                  <a:lnTo>
                    <a:pt x="37" y="0"/>
                  </a:lnTo>
                  <a:lnTo>
                    <a:pt x="37" y="32"/>
                  </a:lnTo>
                  <a:lnTo>
                    <a:pt x="0" y="32"/>
                  </a:lnTo>
                  <a:lnTo>
                    <a:pt x="0" y="0"/>
                  </a:lnTo>
                  <a:close/>
                  <a:moveTo>
                    <a:pt x="0" y="0"/>
                  </a:moveTo>
                  <a:lnTo>
                    <a:pt x="34" y="0"/>
                  </a:lnTo>
                  <a:lnTo>
                    <a:pt x="34"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59" name="Freeform 291"/>
            <p:cNvSpPr>
              <a:spLocks noEditPoints="1"/>
            </p:cNvSpPr>
            <p:nvPr/>
          </p:nvSpPr>
          <p:spPr bwMode="auto">
            <a:xfrm>
              <a:off x="751" y="1401"/>
              <a:ext cx="34" cy="31"/>
            </a:xfrm>
            <a:custGeom>
              <a:avLst/>
              <a:gdLst>
                <a:gd name="T0" fmla="*/ 0 w 34"/>
                <a:gd name="T1" fmla="*/ 0 h 31"/>
                <a:gd name="T2" fmla="*/ 34 w 34"/>
                <a:gd name="T3" fmla="*/ 0 h 31"/>
                <a:gd name="T4" fmla="*/ 34 w 34"/>
                <a:gd name="T5" fmla="*/ 31 h 31"/>
                <a:gd name="T6" fmla="*/ 0 w 34"/>
                <a:gd name="T7" fmla="*/ 31 h 31"/>
                <a:gd name="T8" fmla="*/ 0 w 34"/>
                <a:gd name="T9" fmla="*/ 0 h 31"/>
                <a:gd name="T10" fmla="*/ 0 w 34"/>
                <a:gd name="T11" fmla="*/ 0 h 31"/>
                <a:gd name="T12" fmla="*/ 32 w 34"/>
                <a:gd name="T13" fmla="*/ 0 h 31"/>
                <a:gd name="T14" fmla="*/ 32 w 34"/>
                <a:gd name="T15" fmla="*/ 29 h 31"/>
                <a:gd name="T16" fmla="*/ 0 w 34"/>
                <a:gd name="T17" fmla="*/ 29 h 31"/>
                <a:gd name="T18" fmla="*/ 0 w 3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1"/>
                <a:gd name="T32" fmla="*/ 34 w 34"/>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1">
                  <a:moveTo>
                    <a:pt x="0" y="0"/>
                  </a:moveTo>
                  <a:lnTo>
                    <a:pt x="34" y="0"/>
                  </a:lnTo>
                  <a:lnTo>
                    <a:pt x="34" y="31"/>
                  </a:lnTo>
                  <a:lnTo>
                    <a:pt x="0" y="31"/>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0" name="Freeform 292"/>
            <p:cNvSpPr>
              <a:spLocks noEditPoints="1"/>
            </p:cNvSpPr>
            <p:nvPr/>
          </p:nvSpPr>
          <p:spPr bwMode="auto">
            <a:xfrm>
              <a:off x="751" y="1401"/>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5 h 29"/>
                <a:gd name="T16" fmla="*/ 0 w 32"/>
                <a:gd name="T17" fmla="*/ 25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5"/>
                  </a:lnTo>
                  <a:lnTo>
                    <a:pt x="0" y="25"/>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1" name="Freeform 293"/>
            <p:cNvSpPr>
              <a:spLocks noEditPoints="1"/>
            </p:cNvSpPr>
            <p:nvPr/>
          </p:nvSpPr>
          <p:spPr bwMode="auto">
            <a:xfrm>
              <a:off x="751" y="1401"/>
              <a:ext cx="29" cy="25"/>
            </a:xfrm>
            <a:custGeom>
              <a:avLst/>
              <a:gdLst>
                <a:gd name="T0" fmla="*/ 0 w 29"/>
                <a:gd name="T1" fmla="*/ 0 h 25"/>
                <a:gd name="T2" fmla="*/ 29 w 29"/>
                <a:gd name="T3" fmla="*/ 0 h 25"/>
                <a:gd name="T4" fmla="*/ 29 w 29"/>
                <a:gd name="T5" fmla="*/ 25 h 25"/>
                <a:gd name="T6" fmla="*/ 0 w 29"/>
                <a:gd name="T7" fmla="*/ 25 h 25"/>
                <a:gd name="T8" fmla="*/ 0 w 29"/>
                <a:gd name="T9" fmla="*/ 0 h 25"/>
                <a:gd name="T10" fmla="*/ 0 w 29"/>
                <a:gd name="T11" fmla="*/ 0 h 25"/>
                <a:gd name="T12" fmla="*/ 26 w 29"/>
                <a:gd name="T13" fmla="*/ 0 h 25"/>
                <a:gd name="T14" fmla="*/ 26 w 29"/>
                <a:gd name="T15" fmla="*/ 24 h 25"/>
                <a:gd name="T16" fmla="*/ 0 w 29"/>
                <a:gd name="T17" fmla="*/ 24 h 25"/>
                <a:gd name="T18" fmla="*/ 0 w 2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5"/>
                <a:gd name="T32" fmla="*/ 29 w 2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5">
                  <a:moveTo>
                    <a:pt x="0" y="0"/>
                  </a:moveTo>
                  <a:lnTo>
                    <a:pt x="29" y="0"/>
                  </a:lnTo>
                  <a:lnTo>
                    <a:pt x="29" y="25"/>
                  </a:lnTo>
                  <a:lnTo>
                    <a:pt x="0" y="25"/>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2" name="Freeform 294"/>
            <p:cNvSpPr>
              <a:spLocks noEditPoints="1"/>
            </p:cNvSpPr>
            <p:nvPr/>
          </p:nvSpPr>
          <p:spPr bwMode="auto">
            <a:xfrm>
              <a:off x="751" y="1401"/>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0 h 24"/>
                <a:gd name="T16" fmla="*/ 0 w 26"/>
                <a:gd name="T17" fmla="*/ 20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3" name="Freeform 295"/>
            <p:cNvSpPr>
              <a:spLocks noEditPoints="1"/>
            </p:cNvSpPr>
            <p:nvPr/>
          </p:nvSpPr>
          <p:spPr bwMode="auto">
            <a:xfrm>
              <a:off x="751" y="1401"/>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4" name="Freeform 296"/>
            <p:cNvSpPr>
              <a:spLocks noEditPoints="1"/>
            </p:cNvSpPr>
            <p:nvPr/>
          </p:nvSpPr>
          <p:spPr bwMode="auto">
            <a:xfrm>
              <a:off x="751" y="1401"/>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5" name="Freeform 297"/>
            <p:cNvSpPr>
              <a:spLocks noEditPoints="1"/>
            </p:cNvSpPr>
            <p:nvPr/>
          </p:nvSpPr>
          <p:spPr bwMode="auto">
            <a:xfrm>
              <a:off x="751" y="140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3 h 17"/>
                <a:gd name="T16" fmla="*/ 0 w 18"/>
                <a:gd name="T17" fmla="*/ 13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3"/>
                  </a:lnTo>
                  <a:lnTo>
                    <a:pt x="0" y="1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6" name="Freeform 298"/>
            <p:cNvSpPr>
              <a:spLocks noEditPoints="1"/>
            </p:cNvSpPr>
            <p:nvPr/>
          </p:nvSpPr>
          <p:spPr bwMode="auto">
            <a:xfrm>
              <a:off x="751" y="1401"/>
              <a:ext cx="16" cy="13"/>
            </a:xfrm>
            <a:custGeom>
              <a:avLst/>
              <a:gdLst>
                <a:gd name="T0" fmla="*/ 0 w 16"/>
                <a:gd name="T1" fmla="*/ 0 h 13"/>
                <a:gd name="T2" fmla="*/ 16 w 16"/>
                <a:gd name="T3" fmla="*/ 0 h 13"/>
                <a:gd name="T4" fmla="*/ 16 w 16"/>
                <a:gd name="T5" fmla="*/ 13 h 13"/>
                <a:gd name="T6" fmla="*/ 0 w 16"/>
                <a:gd name="T7" fmla="*/ 13 h 13"/>
                <a:gd name="T8" fmla="*/ 0 w 16"/>
                <a:gd name="T9" fmla="*/ 0 h 13"/>
                <a:gd name="T10" fmla="*/ 0 w 16"/>
                <a:gd name="T11" fmla="*/ 0 h 13"/>
                <a:gd name="T12" fmla="*/ 13 w 16"/>
                <a:gd name="T13" fmla="*/ 0 h 13"/>
                <a:gd name="T14" fmla="*/ 13 w 16"/>
                <a:gd name="T15" fmla="*/ 12 h 13"/>
                <a:gd name="T16" fmla="*/ 0 w 16"/>
                <a:gd name="T17" fmla="*/ 12 h 13"/>
                <a:gd name="T18" fmla="*/ 0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0" y="0"/>
                  </a:moveTo>
                  <a:lnTo>
                    <a:pt x="16" y="0"/>
                  </a:lnTo>
                  <a:lnTo>
                    <a:pt x="16" y="13"/>
                  </a:lnTo>
                  <a:lnTo>
                    <a:pt x="0" y="13"/>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7" name="Freeform 299"/>
            <p:cNvSpPr>
              <a:spLocks noEditPoints="1"/>
            </p:cNvSpPr>
            <p:nvPr/>
          </p:nvSpPr>
          <p:spPr bwMode="auto">
            <a:xfrm>
              <a:off x="751" y="1401"/>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8" name="Freeform 300"/>
            <p:cNvSpPr>
              <a:spLocks noEditPoints="1"/>
            </p:cNvSpPr>
            <p:nvPr/>
          </p:nvSpPr>
          <p:spPr bwMode="auto">
            <a:xfrm>
              <a:off x="751" y="1401"/>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7 h 8"/>
                <a:gd name="T16" fmla="*/ 0 w 10"/>
                <a:gd name="T17" fmla="*/ 7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8"/>
                <a:gd name="T32" fmla="*/ 10 w 10"/>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8">
                  <a:moveTo>
                    <a:pt x="0" y="0"/>
                  </a:moveTo>
                  <a:lnTo>
                    <a:pt x="10" y="0"/>
                  </a:lnTo>
                  <a:lnTo>
                    <a:pt x="10"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69" name="Freeform 301"/>
            <p:cNvSpPr>
              <a:spLocks noEditPoints="1"/>
            </p:cNvSpPr>
            <p:nvPr/>
          </p:nvSpPr>
          <p:spPr bwMode="auto">
            <a:xfrm>
              <a:off x="751" y="140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0" name="Freeform 302"/>
            <p:cNvSpPr>
              <a:spLocks noEditPoints="1"/>
            </p:cNvSpPr>
            <p:nvPr/>
          </p:nvSpPr>
          <p:spPr bwMode="auto">
            <a:xfrm>
              <a:off x="751" y="1401"/>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1 h 5"/>
                <a:gd name="T16" fmla="*/ 0 w 5"/>
                <a:gd name="T17" fmla="*/ 1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1" name="Freeform 303"/>
            <p:cNvSpPr>
              <a:spLocks noEditPoints="1"/>
            </p:cNvSpPr>
            <p:nvPr/>
          </p:nvSpPr>
          <p:spPr bwMode="auto">
            <a:xfrm>
              <a:off x="751" y="14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
                <a:gd name="T32" fmla="*/ 2 w 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2" name="Rectangle 304"/>
            <p:cNvSpPr>
              <a:spLocks noChangeArrowheads="1"/>
            </p:cNvSpPr>
            <p:nvPr/>
          </p:nvSpPr>
          <p:spPr bwMode="auto">
            <a:xfrm>
              <a:off x="751" y="1401"/>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973" name="Freeform 305"/>
            <p:cNvSpPr>
              <a:spLocks noEditPoints="1"/>
            </p:cNvSpPr>
            <p:nvPr/>
          </p:nvSpPr>
          <p:spPr bwMode="auto">
            <a:xfrm>
              <a:off x="751" y="1401"/>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4" name="Freeform 306"/>
            <p:cNvSpPr>
              <a:spLocks noEditPoints="1"/>
            </p:cNvSpPr>
            <p:nvPr/>
          </p:nvSpPr>
          <p:spPr bwMode="auto">
            <a:xfrm>
              <a:off x="751" y="1401"/>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5 h 58"/>
                <a:gd name="T16" fmla="*/ 0 w 63"/>
                <a:gd name="T17" fmla="*/ 55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5" name="Freeform 307"/>
            <p:cNvSpPr>
              <a:spLocks noEditPoints="1"/>
            </p:cNvSpPr>
            <p:nvPr/>
          </p:nvSpPr>
          <p:spPr bwMode="auto">
            <a:xfrm>
              <a:off x="751" y="1401"/>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3 h 55"/>
                <a:gd name="T16" fmla="*/ 0 w 61"/>
                <a:gd name="T17" fmla="*/ 53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6" name="Freeform 308"/>
            <p:cNvSpPr>
              <a:spLocks noEditPoints="1"/>
            </p:cNvSpPr>
            <p:nvPr/>
          </p:nvSpPr>
          <p:spPr bwMode="auto">
            <a:xfrm>
              <a:off x="751" y="1401"/>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0 h 53"/>
                <a:gd name="T16" fmla="*/ 0 w 58"/>
                <a:gd name="T17" fmla="*/ 50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7" name="Freeform 309"/>
            <p:cNvSpPr>
              <a:spLocks noEditPoints="1"/>
            </p:cNvSpPr>
            <p:nvPr/>
          </p:nvSpPr>
          <p:spPr bwMode="auto">
            <a:xfrm>
              <a:off x="751" y="1401"/>
              <a:ext cx="55" cy="50"/>
            </a:xfrm>
            <a:custGeom>
              <a:avLst/>
              <a:gdLst>
                <a:gd name="T0" fmla="*/ 0 w 55"/>
                <a:gd name="T1" fmla="*/ 0 h 50"/>
                <a:gd name="T2" fmla="*/ 55 w 55"/>
                <a:gd name="T3" fmla="*/ 0 h 50"/>
                <a:gd name="T4" fmla="*/ 55 w 55"/>
                <a:gd name="T5" fmla="*/ 50 h 50"/>
                <a:gd name="T6" fmla="*/ 0 w 55"/>
                <a:gd name="T7" fmla="*/ 50 h 50"/>
                <a:gd name="T8" fmla="*/ 0 w 55"/>
                <a:gd name="T9" fmla="*/ 0 h 50"/>
                <a:gd name="T10" fmla="*/ 0 w 55"/>
                <a:gd name="T11" fmla="*/ 0 h 50"/>
                <a:gd name="T12" fmla="*/ 53 w 55"/>
                <a:gd name="T13" fmla="*/ 0 h 50"/>
                <a:gd name="T14" fmla="*/ 53 w 55"/>
                <a:gd name="T15" fmla="*/ 48 h 50"/>
                <a:gd name="T16" fmla="*/ 0 w 55"/>
                <a:gd name="T17" fmla="*/ 48 h 50"/>
                <a:gd name="T18" fmla="*/ 0 w 55"/>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0"/>
                <a:gd name="T32" fmla="*/ 55 w 55"/>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0">
                  <a:moveTo>
                    <a:pt x="0" y="0"/>
                  </a:moveTo>
                  <a:lnTo>
                    <a:pt x="55" y="0"/>
                  </a:lnTo>
                  <a:lnTo>
                    <a:pt x="55"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8" name="Freeform 310"/>
            <p:cNvSpPr>
              <a:spLocks noEditPoints="1"/>
            </p:cNvSpPr>
            <p:nvPr/>
          </p:nvSpPr>
          <p:spPr bwMode="auto">
            <a:xfrm>
              <a:off x="751" y="1401"/>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4 h 48"/>
                <a:gd name="T16" fmla="*/ 0 w 53"/>
                <a:gd name="T17" fmla="*/ 44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4"/>
                  </a:lnTo>
                  <a:lnTo>
                    <a:pt x="0" y="44"/>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79" name="Freeform 311"/>
            <p:cNvSpPr>
              <a:spLocks noEditPoints="1"/>
            </p:cNvSpPr>
            <p:nvPr/>
          </p:nvSpPr>
          <p:spPr bwMode="auto">
            <a:xfrm>
              <a:off x="751" y="1401"/>
              <a:ext cx="50" cy="44"/>
            </a:xfrm>
            <a:custGeom>
              <a:avLst/>
              <a:gdLst>
                <a:gd name="T0" fmla="*/ 0 w 50"/>
                <a:gd name="T1" fmla="*/ 0 h 44"/>
                <a:gd name="T2" fmla="*/ 50 w 50"/>
                <a:gd name="T3" fmla="*/ 0 h 44"/>
                <a:gd name="T4" fmla="*/ 50 w 50"/>
                <a:gd name="T5" fmla="*/ 44 h 44"/>
                <a:gd name="T6" fmla="*/ 0 w 50"/>
                <a:gd name="T7" fmla="*/ 44 h 44"/>
                <a:gd name="T8" fmla="*/ 0 w 50"/>
                <a:gd name="T9" fmla="*/ 0 h 44"/>
                <a:gd name="T10" fmla="*/ 0 w 50"/>
                <a:gd name="T11" fmla="*/ 0 h 44"/>
                <a:gd name="T12" fmla="*/ 48 w 50"/>
                <a:gd name="T13" fmla="*/ 0 h 44"/>
                <a:gd name="T14" fmla="*/ 48 w 50"/>
                <a:gd name="T15" fmla="*/ 43 h 44"/>
                <a:gd name="T16" fmla="*/ 0 w 50"/>
                <a:gd name="T17" fmla="*/ 43 h 44"/>
                <a:gd name="T18" fmla="*/ 0 w 50"/>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4"/>
                <a:gd name="T32" fmla="*/ 50 w 50"/>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4">
                  <a:moveTo>
                    <a:pt x="0" y="0"/>
                  </a:moveTo>
                  <a:lnTo>
                    <a:pt x="50" y="0"/>
                  </a:lnTo>
                  <a:lnTo>
                    <a:pt x="50" y="44"/>
                  </a:lnTo>
                  <a:lnTo>
                    <a:pt x="0" y="44"/>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0" name="Freeform 312"/>
            <p:cNvSpPr>
              <a:spLocks noEditPoints="1"/>
            </p:cNvSpPr>
            <p:nvPr/>
          </p:nvSpPr>
          <p:spPr bwMode="auto">
            <a:xfrm>
              <a:off x="751" y="1401"/>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41 h 43"/>
                <a:gd name="T16" fmla="*/ 0 w 48"/>
                <a:gd name="T17" fmla="*/ 41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1" name="Freeform 313"/>
            <p:cNvSpPr>
              <a:spLocks noEditPoints="1"/>
            </p:cNvSpPr>
            <p:nvPr/>
          </p:nvSpPr>
          <p:spPr bwMode="auto">
            <a:xfrm>
              <a:off x="751" y="1401"/>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8 h 41"/>
                <a:gd name="T16" fmla="*/ 0 w 45"/>
                <a:gd name="T17" fmla="*/ 38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2" name="Freeform 314"/>
            <p:cNvSpPr>
              <a:spLocks noEditPoints="1"/>
            </p:cNvSpPr>
            <p:nvPr/>
          </p:nvSpPr>
          <p:spPr bwMode="auto">
            <a:xfrm>
              <a:off x="751" y="1401"/>
              <a:ext cx="42" cy="38"/>
            </a:xfrm>
            <a:custGeom>
              <a:avLst/>
              <a:gdLst>
                <a:gd name="T0" fmla="*/ 0 w 42"/>
                <a:gd name="T1" fmla="*/ 0 h 38"/>
                <a:gd name="T2" fmla="*/ 42 w 42"/>
                <a:gd name="T3" fmla="*/ 0 h 38"/>
                <a:gd name="T4" fmla="*/ 42 w 42"/>
                <a:gd name="T5" fmla="*/ 38 h 38"/>
                <a:gd name="T6" fmla="*/ 0 w 42"/>
                <a:gd name="T7" fmla="*/ 38 h 38"/>
                <a:gd name="T8" fmla="*/ 0 w 42"/>
                <a:gd name="T9" fmla="*/ 0 h 38"/>
                <a:gd name="T10" fmla="*/ 0 w 42"/>
                <a:gd name="T11" fmla="*/ 0 h 38"/>
                <a:gd name="T12" fmla="*/ 40 w 42"/>
                <a:gd name="T13" fmla="*/ 0 h 38"/>
                <a:gd name="T14" fmla="*/ 40 w 42"/>
                <a:gd name="T15" fmla="*/ 36 h 38"/>
                <a:gd name="T16" fmla="*/ 0 w 42"/>
                <a:gd name="T17" fmla="*/ 36 h 38"/>
                <a:gd name="T18" fmla="*/ 0 w 42"/>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8"/>
                <a:gd name="T32" fmla="*/ 42 w 42"/>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8">
                  <a:moveTo>
                    <a:pt x="0" y="0"/>
                  </a:moveTo>
                  <a:lnTo>
                    <a:pt x="42" y="0"/>
                  </a:lnTo>
                  <a:lnTo>
                    <a:pt x="42"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3" name="Freeform 315"/>
            <p:cNvSpPr>
              <a:spLocks noEditPoints="1"/>
            </p:cNvSpPr>
            <p:nvPr/>
          </p:nvSpPr>
          <p:spPr bwMode="auto">
            <a:xfrm>
              <a:off x="751" y="1401"/>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2 h 36"/>
                <a:gd name="T16" fmla="*/ 0 w 40"/>
                <a:gd name="T17" fmla="*/ 32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2"/>
                  </a:lnTo>
                  <a:lnTo>
                    <a:pt x="0" y="32"/>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4" name="Freeform 316"/>
            <p:cNvSpPr>
              <a:spLocks noEditPoints="1"/>
            </p:cNvSpPr>
            <p:nvPr/>
          </p:nvSpPr>
          <p:spPr bwMode="auto">
            <a:xfrm>
              <a:off x="751" y="1401"/>
              <a:ext cx="37" cy="32"/>
            </a:xfrm>
            <a:custGeom>
              <a:avLst/>
              <a:gdLst>
                <a:gd name="T0" fmla="*/ 0 w 37"/>
                <a:gd name="T1" fmla="*/ 0 h 32"/>
                <a:gd name="T2" fmla="*/ 37 w 37"/>
                <a:gd name="T3" fmla="*/ 0 h 32"/>
                <a:gd name="T4" fmla="*/ 37 w 37"/>
                <a:gd name="T5" fmla="*/ 32 h 32"/>
                <a:gd name="T6" fmla="*/ 0 w 37"/>
                <a:gd name="T7" fmla="*/ 32 h 32"/>
                <a:gd name="T8" fmla="*/ 0 w 37"/>
                <a:gd name="T9" fmla="*/ 0 h 32"/>
                <a:gd name="T10" fmla="*/ 0 w 37"/>
                <a:gd name="T11" fmla="*/ 0 h 32"/>
                <a:gd name="T12" fmla="*/ 34 w 37"/>
                <a:gd name="T13" fmla="*/ 0 h 32"/>
                <a:gd name="T14" fmla="*/ 34 w 37"/>
                <a:gd name="T15" fmla="*/ 31 h 32"/>
                <a:gd name="T16" fmla="*/ 0 w 37"/>
                <a:gd name="T17" fmla="*/ 31 h 32"/>
                <a:gd name="T18" fmla="*/ 0 w 37"/>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2"/>
                <a:gd name="T32" fmla="*/ 37 w 37"/>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2">
                  <a:moveTo>
                    <a:pt x="0" y="0"/>
                  </a:moveTo>
                  <a:lnTo>
                    <a:pt x="37" y="0"/>
                  </a:lnTo>
                  <a:lnTo>
                    <a:pt x="37" y="32"/>
                  </a:lnTo>
                  <a:lnTo>
                    <a:pt x="0" y="32"/>
                  </a:lnTo>
                  <a:lnTo>
                    <a:pt x="0" y="0"/>
                  </a:lnTo>
                  <a:close/>
                  <a:moveTo>
                    <a:pt x="0" y="0"/>
                  </a:moveTo>
                  <a:lnTo>
                    <a:pt x="34" y="0"/>
                  </a:lnTo>
                  <a:lnTo>
                    <a:pt x="34"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5" name="Freeform 317"/>
            <p:cNvSpPr>
              <a:spLocks noEditPoints="1"/>
            </p:cNvSpPr>
            <p:nvPr/>
          </p:nvSpPr>
          <p:spPr bwMode="auto">
            <a:xfrm>
              <a:off x="751" y="1401"/>
              <a:ext cx="34" cy="31"/>
            </a:xfrm>
            <a:custGeom>
              <a:avLst/>
              <a:gdLst>
                <a:gd name="T0" fmla="*/ 0 w 34"/>
                <a:gd name="T1" fmla="*/ 0 h 31"/>
                <a:gd name="T2" fmla="*/ 34 w 34"/>
                <a:gd name="T3" fmla="*/ 0 h 31"/>
                <a:gd name="T4" fmla="*/ 34 w 34"/>
                <a:gd name="T5" fmla="*/ 31 h 31"/>
                <a:gd name="T6" fmla="*/ 0 w 34"/>
                <a:gd name="T7" fmla="*/ 31 h 31"/>
                <a:gd name="T8" fmla="*/ 0 w 34"/>
                <a:gd name="T9" fmla="*/ 0 h 31"/>
                <a:gd name="T10" fmla="*/ 0 w 34"/>
                <a:gd name="T11" fmla="*/ 0 h 31"/>
                <a:gd name="T12" fmla="*/ 32 w 34"/>
                <a:gd name="T13" fmla="*/ 0 h 31"/>
                <a:gd name="T14" fmla="*/ 32 w 34"/>
                <a:gd name="T15" fmla="*/ 29 h 31"/>
                <a:gd name="T16" fmla="*/ 0 w 34"/>
                <a:gd name="T17" fmla="*/ 29 h 31"/>
                <a:gd name="T18" fmla="*/ 0 w 3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1"/>
                <a:gd name="T32" fmla="*/ 34 w 34"/>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1">
                  <a:moveTo>
                    <a:pt x="0" y="0"/>
                  </a:moveTo>
                  <a:lnTo>
                    <a:pt x="34" y="0"/>
                  </a:lnTo>
                  <a:lnTo>
                    <a:pt x="34" y="31"/>
                  </a:lnTo>
                  <a:lnTo>
                    <a:pt x="0" y="31"/>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6" name="Freeform 318"/>
            <p:cNvSpPr>
              <a:spLocks noEditPoints="1"/>
            </p:cNvSpPr>
            <p:nvPr/>
          </p:nvSpPr>
          <p:spPr bwMode="auto">
            <a:xfrm>
              <a:off x="751" y="1401"/>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5 h 29"/>
                <a:gd name="T16" fmla="*/ 0 w 32"/>
                <a:gd name="T17" fmla="*/ 25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5"/>
                  </a:lnTo>
                  <a:lnTo>
                    <a:pt x="0" y="25"/>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7" name="Freeform 319"/>
            <p:cNvSpPr>
              <a:spLocks noEditPoints="1"/>
            </p:cNvSpPr>
            <p:nvPr/>
          </p:nvSpPr>
          <p:spPr bwMode="auto">
            <a:xfrm>
              <a:off x="751" y="1401"/>
              <a:ext cx="29" cy="25"/>
            </a:xfrm>
            <a:custGeom>
              <a:avLst/>
              <a:gdLst>
                <a:gd name="T0" fmla="*/ 0 w 29"/>
                <a:gd name="T1" fmla="*/ 0 h 25"/>
                <a:gd name="T2" fmla="*/ 29 w 29"/>
                <a:gd name="T3" fmla="*/ 0 h 25"/>
                <a:gd name="T4" fmla="*/ 29 w 29"/>
                <a:gd name="T5" fmla="*/ 25 h 25"/>
                <a:gd name="T6" fmla="*/ 0 w 29"/>
                <a:gd name="T7" fmla="*/ 25 h 25"/>
                <a:gd name="T8" fmla="*/ 0 w 29"/>
                <a:gd name="T9" fmla="*/ 0 h 25"/>
                <a:gd name="T10" fmla="*/ 0 w 29"/>
                <a:gd name="T11" fmla="*/ 0 h 25"/>
                <a:gd name="T12" fmla="*/ 26 w 29"/>
                <a:gd name="T13" fmla="*/ 0 h 25"/>
                <a:gd name="T14" fmla="*/ 26 w 29"/>
                <a:gd name="T15" fmla="*/ 24 h 25"/>
                <a:gd name="T16" fmla="*/ 0 w 29"/>
                <a:gd name="T17" fmla="*/ 24 h 25"/>
                <a:gd name="T18" fmla="*/ 0 w 2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5"/>
                <a:gd name="T32" fmla="*/ 29 w 2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5">
                  <a:moveTo>
                    <a:pt x="0" y="0"/>
                  </a:moveTo>
                  <a:lnTo>
                    <a:pt x="29" y="0"/>
                  </a:lnTo>
                  <a:lnTo>
                    <a:pt x="29" y="25"/>
                  </a:lnTo>
                  <a:lnTo>
                    <a:pt x="0" y="25"/>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8" name="Freeform 320"/>
            <p:cNvSpPr>
              <a:spLocks noEditPoints="1"/>
            </p:cNvSpPr>
            <p:nvPr/>
          </p:nvSpPr>
          <p:spPr bwMode="auto">
            <a:xfrm>
              <a:off x="751" y="1401"/>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0 h 24"/>
                <a:gd name="T16" fmla="*/ 0 w 26"/>
                <a:gd name="T17" fmla="*/ 20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89" name="Freeform 321"/>
            <p:cNvSpPr>
              <a:spLocks noEditPoints="1"/>
            </p:cNvSpPr>
            <p:nvPr/>
          </p:nvSpPr>
          <p:spPr bwMode="auto">
            <a:xfrm>
              <a:off x="751" y="1401"/>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0" name="Freeform 322"/>
            <p:cNvSpPr>
              <a:spLocks noEditPoints="1"/>
            </p:cNvSpPr>
            <p:nvPr/>
          </p:nvSpPr>
          <p:spPr bwMode="auto">
            <a:xfrm>
              <a:off x="751" y="1401"/>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1" name="Freeform 323"/>
            <p:cNvSpPr>
              <a:spLocks noEditPoints="1"/>
            </p:cNvSpPr>
            <p:nvPr/>
          </p:nvSpPr>
          <p:spPr bwMode="auto">
            <a:xfrm>
              <a:off x="751" y="140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3 h 17"/>
                <a:gd name="T16" fmla="*/ 0 w 18"/>
                <a:gd name="T17" fmla="*/ 13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3"/>
                  </a:lnTo>
                  <a:lnTo>
                    <a:pt x="0" y="1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2" name="Freeform 324"/>
            <p:cNvSpPr>
              <a:spLocks noEditPoints="1"/>
            </p:cNvSpPr>
            <p:nvPr/>
          </p:nvSpPr>
          <p:spPr bwMode="auto">
            <a:xfrm>
              <a:off x="751" y="1401"/>
              <a:ext cx="16" cy="13"/>
            </a:xfrm>
            <a:custGeom>
              <a:avLst/>
              <a:gdLst>
                <a:gd name="T0" fmla="*/ 0 w 16"/>
                <a:gd name="T1" fmla="*/ 0 h 13"/>
                <a:gd name="T2" fmla="*/ 16 w 16"/>
                <a:gd name="T3" fmla="*/ 0 h 13"/>
                <a:gd name="T4" fmla="*/ 16 w 16"/>
                <a:gd name="T5" fmla="*/ 13 h 13"/>
                <a:gd name="T6" fmla="*/ 0 w 16"/>
                <a:gd name="T7" fmla="*/ 13 h 13"/>
                <a:gd name="T8" fmla="*/ 0 w 16"/>
                <a:gd name="T9" fmla="*/ 0 h 13"/>
                <a:gd name="T10" fmla="*/ 0 w 16"/>
                <a:gd name="T11" fmla="*/ 0 h 13"/>
                <a:gd name="T12" fmla="*/ 13 w 16"/>
                <a:gd name="T13" fmla="*/ 0 h 13"/>
                <a:gd name="T14" fmla="*/ 13 w 16"/>
                <a:gd name="T15" fmla="*/ 12 h 13"/>
                <a:gd name="T16" fmla="*/ 0 w 16"/>
                <a:gd name="T17" fmla="*/ 12 h 13"/>
                <a:gd name="T18" fmla="*/ 0 w 16"/>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3"/>
                <a:gd name="T32" fmla="*/ 16 w 16"/>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3">
                  <a:moveTo>
                    <a:pt x="0" y="0"/>
                  </a:moveTo>
                  <a:lnTo>
                    <a:pt x="16" y="0"/>
                  </a:lnTo>
                  <a:lnTo>
                    <a:pt x="16" y="13"/>
                  </a:lnTo>
                  <a:lnTo>
                    <a:pt x="0" y="13"/>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3" name="Freeform 325"/>
            <p:cNvSpPr>
              <a:spLocks noEditPoints="1"/>
            </p:cNvSpPr>
            <p:nvPr/>
          </p:nvSpPr>
          <p:spPr bwMode="auto">
            <a:xfrm>
              <a:off x="751" y="1401"/>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4" name="Freeform 326"/>
            <p:cNvSpPr>
              <a:spLocks noEditPoints="1"/>
            </p:cNvSpPr>
            <p:nvPr/>
          </p:nvSpPr>
          <p:spPr bwMode="auto">
            <a:xfrm>
              <a:off x="751" y="1401"/>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7 h 8"/>
                <a:gd name="T16" fmla="*/ 0 w 10"/>
                <a:gd name="T17" fmla="*/ 7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8"/>
                <a:gd name="T32" fmla="*/ 10 w 10"/>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8">
                  <a:moveTo>
                    <a:pt x="0" y="0"/>
                  </a:moveTo>
                  <a:lnTo>
                    <a:pt x="10" y="0"/>
                  </a:lnTo>
                  <a:lnTo>
                    <a:pt x="10"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5" name="Freeform 327"/>
            <p:cNvSpPr>
              <a:spLocks noEditPoints="1"/>
            </p:cNvSpPr>
            <p:nvPr/>
          </p:nvSpPr>
          <p:spPr bwMode="auto">
            <a:xfrm>
              <a:off x="751" y="140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6" name="Freeform 328"/>
            <p:cNvSpPr>
              <a:spLocks noEditPoints="1"/>
            </p:cNvSpPr>
            <p:nvPr/>
          </p:nvSpPr>
          <p:spPr bwMode="auto">
            <a:xfrm>
              <a:off x="751" y="1401"/>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1 h 5"/>
                <a:gd name="T16" fmla="*/ 0 w 5"/>
                <a:gd name="T17" fmla="*/ 1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7" name="Freeform 329"/>
            <p:cNvSpPr>
              <a:spLocks noEditPoints="1"/>
            </p:cNvSpPr>
            <p:nvPr/>
          </p:nvSpPr>
          <p:spPr bwMode="auto">
            <a:xfrm>
              <a:off x="751" y="14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
                <a:gd name="T32" fmla="*/ 2 w 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8" name="Freeform 330"/>
            <p:cNvSpPr>
              <a:spLocks noEditPoints="1"/>
            </p:cNvSpPr>
            <p:nvPr/>
          </p:nvSpPr>
          <p:spPr bwMode="auto">
            <a:xfrm>
              <a:off x="747" y="1395"/>
              <a:ext cx="75" cy="73"/>
            </a:xfrm>
            <a:custGeom>
              <a:avLst/>
              <a:gdLst>
                <a:gd name="T0" fmla="*/ 0 w 75"/>
                <a:gd name="T1" fmla="*/ 0 h 73"/>
                <a:gd name="T2" fmla="*/ 75 w 75"/>
                <a:gd name="T3" fmla="*/ 0 h 73"/>
                <a:gd name="T4" fmla="*/ 75 w 75"/>
                <a:gd name="T5" fmla="*/ 73 h 73"/>
                <a:gd name="T6" fmla="*/ 0 w 75"/>
                <a:gd name="T7" fmla="*/ 73 h 73"/>
                <a:gd name="T8" fmla="*/ 0 w 75"/>
                <a:gd name="T9" fmla="*/ 0 h 73"/>
                <a:gd name="T10" fmla="*/ 2 w 75"/>
                <a:gd name="T11" fmla="*/ 2 h 73"/>
                <a:gd name="T12" fmla="*/ 75 w 75"/>
                <a:gd name="T13" fmla="*/ 2 h 73"/>
                <a:gd name="T14" fmla="*/ 75 w 75"/>
                <a:gd name="T15" fmla="*/ 73 h 73"/>
                <a:gd name="T16" fmla="*/ 2 w 75"/>
                <a:gd name="T17" fmla="*/ 73 h 73"/>
                <a:gd name="T18" fmla="*/ 2 w 75"/>
                <a:gd name="T19" fmla="*/ 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3"/>
                <a:gd name="T32" fmla="*/ 75 w 75"/>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3">
                  <a:moveTo>
                    <a:pt x="0" y="0"/>
                  </a:moveTo>
                  <a:lnTo>
                    <a:pt x="75" y="0"/>
                  </a:lnTo>
                  <a:lnTo>
                    <a:pt x="75" y="73"/>
                  </a:lnTo>
                  <a:lnTo>
                    <a:pt x="0" y="73"/>
                  </a:lnTo>
                  <a:lnTo>
                    <a:pt x="0" y="0"/>
                  </a:lnTo>
                  <a:close/>
                  <a:moveTo>
                    <a:pt x="2" y="2"/>
                  </a:moveTo>
                  <a:lnTo>
                    <a:pt x="75" y="2"/>
                  </a:lnTo>
                  <a:lnTo>
                    <a:pt x="75" y="73"/>
                  </a:lnTo>
                  <a:lnTo>
                    <a:pt x="2" y="7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999" name="Freeform 331"/>
            <p:cNvSpPr>
              <a:spLocks noEditPoints="1"/>
            </p:cNvSpPr>
            <p:nvPr/>
          </p:nvSpPr>
          <p:spPr bwMode="auto">
            <a:xfrm>
              <a:off x="749" y="139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0" name="Freeform 332"/>
            <p:cNvSpPr>
              <a:spLocks noEditPoints="1"/>
            </p:cNvSpPr>
            <p:nvPr/>
          </p:nvSpPr>
          <p:spPr bwMode="auto">
            <a:xfrm>
              <a:off x="752" y="139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3 h 69"/>
                <a:gd name="T12" fmla="*/ 70 w 70"/>
                <a:gd name="T13" fmla="*/ 3 h 69"/>
                <a:gd name="T14" fmla="*/ 70 w 70"/>
                <a:gd name="T15" fmla="*/ 69 h 69"/>
                <a:gd name="T16" fmla="*/ 3 w 70"/>
                <a:gd name="T17" fmla="*/ 69 h 69"/>
                <a:gd name="T18" fmla="*/ 3 w 70"/>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3"/>
                  </a:moveTo>
                  <a:lnTo>
                    <a:pt x="70" y="3"/>
                  </a:lnTo>
                  <a:lnTo>
                    <a:pt x="70" y="69"/>
                  </a:lnTo>
                  <a:lnTo>
                    <a:pt x="3" y="69"/>
                  </a:lnTo>
                  <a:lnTo>
                    <a:pt x="3" y="3"/>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1" name="Freeform 333"/>
            <p:cNvSpPr>
              <a:spLocks noEditPoints="1"/>
            </p:cNvSpPr>
            <p:nvPr/>
          </p:nvSpPr>
          <p:spPr bwMode="auto">
            <a:xfrm>
              <a:off x="755" y="1402"/>
              <a:ext cx="67" cy="66"/>
            </a:xfrm>
            <a:custGeom>
              <a:avLst/>
              <a:gdLst>
                <a:gd name="T0" fmla="*/ 0 w 67"/>
                <a:gd name="T1" fmla="*/ 0 h 66"/>
                <a:gd name="T2" fmla="*/ 67 w 67"/>
                <a:gd name="T3" fmla="*/ 0 h 66"/>
                <a:gd name="T4" fmla="*/ 67 w 67"/>
                <a:gd name="T5" fmla="*/ 66 h 66"/>
                <a:gd name="T6" fmla="*/ 0 w 67"/>
                <a:gd name="T7" fmla="*/ 66 h 66"/>
                <a:gd name="T8" fmla="*/ 0 w 67"/>
                <a:gd name="T9" fmla="*/ 0 h 66"/>
                <a:gd name="T10" fmla="*/ 2 w 67"/>
                <a:gd name="T11" fmla="*/ 2 h 66"/>
                <a:gd name="T12" fmla="*/ 67 w 67"/>
                <a:gd name="T13" fmla="*/ 2 h 66"/>
                <a:gd name="T14" fmla="*/ 67 w 67"/>
                <a:gd name="T15" fmla="*/ 66 h 66"/>
                <a:gd name="T16" fmla="*/ 2 w 67"/>
                <a:gd name="T17" fmla="*/ 66 h 66"/>
                <a:gd name="T18" fmla="*/ 2 w 6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6"/>
                <a:gd name="T32" fmla="*/ 67 w 67"/>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6">
                  <a:moveTo>
                    <a:pt x="0" y="0"/>
                  </a:moveTo>
                  <a:lnTo>
                    <a:pt x="67" y="0"/>
                  </a:lnTo>
                  <a:lnTo>
                    <a:pt x="67" y="66"/>
                  </a:lnTo>
                  <a:lnTo>
                    <a:pt x="0" y="66"/>
                  </a:lnTo>
                  <a:lnTo>
                    <a:pt x="0" y="0"/>
                  </a:lnTo>
                  <a:close/>
                  <a:moveTo>
                    <a:pt x="2" y="2"/>
                  </a:moveTo>
                  <a:lnTo>
                    <a:pt x="67" y="2"/>
                  </a:lnTo>
                  <a:lnTo>
                    <a:pt x="67" y="66"/>
                  </a:lnTo>
                  <a:lnTo>
                    <a:pt x="2" y="66"/>
                  </a:lnTo>
                  <a:lnTo>
                    <a:pt x="2" y="2"/>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2" name="Freeform 334"/>
            <p:cNvSpPr>
              <a:spLocks noEditPoints="1"/>
            </p:cNvSpPr>
            <p:nvPr/>
          </p:nvSpPr>
          <p:spPr bwMode="auto">
            <a:xfrm>
              <a:off x="757" y="140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4 h 64"/>
                <a:gd name="T12" fmla="*/ 65 w 65"/>
                <a:gd name="T13" fmla="*/ 4 h 64"/>
                <a:gd name="T14" fmla="*/ 65 w 65"/>
                <a:gd name="T15" fmla="*/ 64 h 64"/>
                <a:gd name="T16" fmla="*/ 3 w 65"/>
                <a:gd name="T17" fmla="*/ 64 h 64"/>
                <a:gd name="T18" fmla="*/ 3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4"/>
                  </a:moveTo>
                  <a:lnTo>
                    <a:pt x="65" y="4"/>
                  </a:lnTo>
                  <a:lnTo>
                    <a:pt x="65" y="64"/>
                  </a:lnTo>
                  <a:lnTo>
                    <a:pt x="3" y="64"/>
                  </a:lnTo>
                  <a:lnTo>
                    <a:pt x="3"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3" name="Freeform 335"/>
            <p:cNvSpPr>
              <a:spLocks noEditPoints="1"/>
            </p:cNvSpPr>
            <p:nvPr/>
          </p:nvSpPr>
          <p:spPr bwMode="auto">
            <a:xfrm>
              <a:off x="760" y="1408"/>
              <a:ext cx="62" cy="60"/>
            </a:xfrm>
            <a:custGeom>
              <a:avLst/>
              <a:gdLst>
                <a:gd name="T0" fmla="*/ 0 w 62"/>
                <a:gd name="T1" fmla="*/ 0 h 60"/>
                <a:gd name="T2" fmla="*/ 62 w 62"/>
                <a:gd name="T3" fmla="*/ 0 h 60"/>
                <a:gd name="T4" fmla="*/ 62 w 62"/>
                <a:gd name="T5" fmla="*/ 60 h 60"/>
                <a:gd name="T6" fmla="*/ 0 w 62"/>
                <a:gd name="T7" fmla="*/ 60 h 60"/>
                <a:gd name="T8" fmla="*/ 0 w 62"/>
                <a:gd name="T9" fmla="*/ 0 h 60"/>
                <a:gd name="T10" fmla="*/ 3 w 62"/>
                <a:gd name="T11" fmla="*/ 1 h 60"/>
                <a:gd name="T12" fmla="*/ 62 w 62"/>
                <a:gd name="T13" fmla="*/ 1 h 60"/>
                <a:gd name="T14" fmla="*/ 62 w 62"/>
                <a:gd name="T15" fmla="*/ 60 h 60"/>
                <a:gd name="T16" fmla="*/ 3 w 62"/>
                <a:gd name="T17" fmla="*/ 60 h 60"/>
                <a:gd name="T18" fmla="*/ 3 w 6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0"/>
                <a:gd name="T32" fmla="*/ 62 w 62"/>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0">
                  <a:moveTo>
                    <a:pt x="0" y="0"/>
                  </a:moveTo>
                  <a:lnTo>
                    <a:pt x="62" y="0"/>
                  </a:lnTo>
                  <a:lnTo>
                    <a:pt x="62" y="60"/>
                  </a:lnTo>
                  <a:lnTo>
                    <a:pt x="0" y="60"/>
                  </a:lnTo>
                  <a:lnTo>
                    <a:pt x="0" y="0"/>
                  </a:lnTo>
                  <a:close/>
                  <a:moveTo>
                    <a:pt x="3" y="1"/>
                  </a:moveTo>
                  <a:lnTo>
                    <a:pt x="62" y="1"/>
                  </a:lnTo>
                  <a:lnTo>
                    <a:pt x="62" y="60"/>
                  </a:lnTo>
                  <a:lnTo>
                    <a:pt x="3" y="60"/>
                  </a:lnTo>
                  <a:lnTo>
                    <a:pt x="3"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4" name="Freeform 336"/>
            <p:cNvSpPr>
              <a:spLocks noEditPoints="1"/>
            </p:cNvSpPr>
            <p:nvPr/>
          </p:nvSpPr>
          <p:spPr bwMode="auto">
            <a:xfrm>
              <a:off x="763" y="1409"/>
              <a:ext cx="59" cy="59"/>
            </a:xfrm>
            <a:custGeom>
              <a:avLst/>
              <a:gdLst>
                <a:gd name="T0" fmla="*/ 0 w 59"/>
                <a:gd name="T1" fmla="*/ 0 h 59"/>
                <a:gd name="T2" fmla="*/ 59 w 59"/>
                <a:gd name="T3" fmla="*/ 0 h 59"/>
                <a:gd name="T4" fmla="*/ 59 w 59"/>
                <a:gd name="T5" fmla="*/ 59 h 59"/>
                <a:gd name="T6" fmla="*/ 0 w 59"/>
                <a:gd name="T7" fmla="*/ 59 h 59"/>
                <a:gd name="T8" fmla="*/ 0 w 59"/>
                <a:gd name="T9" fmla="*/ 0 h 59"/>
                <a:gd name="T10" fmla="*/ 2 w 59"/>
                <a:gd name="T11" fmla="*/ 4 h 59"/>
                <a:gd name="T12" fmla="*/ 59 w 59"/>
                <a:gd name="T13" fmla="*/ 4 h 59"/>
                <a:gd name="T14" fmla="*/ 59 w 59"/>
                <a:gd name="T15" fmla="*/ 59 h 59"/>
                <a:gd name="T16" fmla="*/ 2 w 59"/>
                <a:gd name="T17" fmla="*/ 59 h 59"/>
                <a:gd name="T18" fmla="*/ 2 w 59"/>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0" y="0"/>
                  </a:moveTo>
                  <a:lnTo>
                    <a:pt x="59" y="0"/>
                  </a:lnTo>
                  <a:lnTo>
                    <a:pt x="59" y="59"/>
                  </a:lnTo>
                  <a:lnTo>
                    <a:pt x="0" y="59"/>
                  </a:lnTo>
                  <a:lnTo>
                    <a:pt x="0" y="0"/>
                  </a:lnTo>
                  <a:close/>
                  <a:moveTo>
                    <a:pt x="2" y="4"/>
                  </a:moveTo>
                  <a:lnTo>
                    <a:pt x="59" y="4"/>
                  </a:lnTo>
                  <a:lnTo>
                    <a:pt x="59"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5" name="Freeform 337"/>
            <p:cNvSpPr>
              <a:spLocks noEditPoints="1"/>
            </p:cNvSpPr>
            <p:nvPr/>
          </p:nvSpPr>
          <p:spPr bwMode="auto">
            <a:xfrm>
              <a:off x="765" y="1413"/>
              <a:ext cx="57" cy="55"/>
            </a:xfrm>
            <a:custGeom>
              <a:avLst/>
              <a:gdLst>
                <a:gd name="T0" fmla="*/ 0 w 57"/>
                <a:gd name="T1" fmla="*/ 0 h 55"/>
                <a:gd name="T2" fmla="*/ 57 w 57"/>
                <a:gd name="T3" fmla="*/ 0 h 55"/>
                <a:gd name="T4" fmla="*/ 57 w 57"/>
                <a:gd name="T5" fmla="*/ 55 h 55"/>
                <a:gd name="T6" fmla="*/ 0 w 57"/>
                <a:gd name="T7" fmla="*/ 55 h 55"/>
                <a:gd name="T8" fmla="*/ 0 w 57"/>
                <a:gd name="T9" fmla="*/ 0 h 55"/>
                <a:gd name="T10" fmla="*/ 2 w 57"/>
                <a:gd name="T11" fmla="*/ 1 h 55"/>
                <a:gd name="T12" fmla="*/ 57 w 57"/>
                <a:gd name="T13" fmla="*/ 1 h 55"/>
                <a:gd name="T14" fmla="*/ 57 w 57"/>
                <a:gd name="T15" fmla="*/ 55 h 55"/>
                <a:gd name="T16" fmla="*/ 2 w 57"/>
                <a:gd name="T17" fmla="*/ 55 h 55"/>
                <a:gd name="T18" fmla="*/ 2 w 57"/>
                <a:gd name="T19" fmla="*/ 1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5"/>
                <a:gd name="T32" fmla="*/ 57 w 57"/>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5">
                  <a:moveTo>
                    <a:pt x="0" y="0"/>
                  </a:moveTo>
                  <a:lnTo>
                    <a:pt x="57" y="0"/>
                  </a:lnTo>
                  <a:lnTo>
                    <a:pt x="57" y="55"/>
                  </a:lnTo>
                  <a:lnTo>
                    <a:pt x="0" y="55"/>
                  </a:lnTo>
                  <a:lnTo>
                    <a:pt x="0" y="0"/>
                  </a:lnTo>
                  <a:close/>
                  <a:moveTo>
                    <a:pt x="2" y="1"/>
                  </a:moveTo>
                  <a:lnTo>
                    <a:pt x="57" y="1"/>
                  </a:lnTo>
                  <a:lnTo>
                    <a:pt x="57" y="55"/>
                  </a:lnTo>
                  <a:lnTo>
                    <a:pt x="2" y="55"/>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6" name="Freeform 338"/>
            <p:cNvSpPr>
              <a:spLocks noEditPoints="1"/>
            </p:cNvSpPr>
            <p:nvPr/>
          </p:nvSpPr>
          <p:spPr bwMode="auto">
            <a:xfrm>
              <a:off x="767" y="1414"/>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4 h 54"/>
                <a:gd name="T12" fmla="*/ 55 w 55"/>
                <a:gd name="T13" fmla="*/ 4 h 54"/>
                <a:gd name="T14" fmla="*/ 55 w 55"/>
                <a:gd name="T15" fmla="*/ 54 h 54"/>
                <a:gd name="T16" fmla="*/ 2 w 55"/>
                <a:gd name="T17" fmla="*/ 54 h 54"/>
                <a:gd name="T18" fmla="*/ 2 w 55"/>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4"/>
                  </a:moveTo>
                  <a:lnTo>
                    <a:pt x="55" y="4"/>
                  </a:lnTo>
                  <a:lnTo>
                    <a:pt x="55" y="54"/>
                  </a:lnTo>
                  <a:lnTo>
                    <a:pt x="2" y="54"/>
                  </a:lnTo>
                  <a:lnTo>
                    <a:pt x="2"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7" name="Freeform 339"/>
            <p:cNvSpPr>
              <a:spLocks noEditPoints="1"/>
            </p:cNvSpPr>
            <p:nvPr/>
          </p:nvSpPr>
          <p:spPr bwMode="auto">
            <a:xfrm>
              <a:off x="769" y="1418"/>
              <a:ext cx="53" cy="50"/>
            </a:xfrm>
            <a:custGeom>
              <a:avLst/>
              <a:gdLst>
                <a:gd name="T0" fmla="*/ 0 w 53"/>
                <a:gd name="T1" fmla="*/ 0 h 50"/>
                <a:gd name="T2" fmla="*/ 53 w 53"/>
                <a:gd name="T3" fmla="*/ 0 h 50"/>
                <a:gd name="T4" fmla="*/ 53 w 53"/>
                <a:gd name="T5" fmla="*/ 50 h 50"/>
                <a:gd name="T6" fmla="*/ 0 w 53"/>
                <a:gd name="T7" fmla="*/ 50 h 50"/>
                <a:gd name="T8" fmla="*/ 0 w 53"/>
                <a:gd name="T9" fmla="*/ 0 h 50"/>
                <a:gd name="T10" fmla="*/ 3 w 53"/>
                <a:gd name="T11" fmla="*/ 2 h 50"/>
                <a:gd name="T12" fmla="*/ 53 w 53"/>
                <a:gd name="T13" fmla="*/ 2 h 50"/>
                <a:gd name="T14" fmla="*/ 53 w 53"/>
                <a:gd name="T15" fmla="*/ 50 h 50"/>
                <a:gd name="T16" fmla="*/ 3 w 53"/>
                <a:gd name="T17" fmla="*/ 50 h 50"/>
                <a:gd name="T18" fmla="*/ 3 w 53"/>
                <a:gd name="T19" fmla="*/ 2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0"/>
                <a:gd name="T32" fmla="*/ 53 w 5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0">
                  <a:moveTo>
                    <a:pt x="0" y="0"/>
                  </a:moveTo>
                  <a:lnTo>
                    <a:pt x="53" y="0"/>
                  </a:lnTo>
                  <a:lnTo>
                    <a:pt x="53" y="50"/>
                  </a:lnTo>
                  <a:lnTo>
                    <a:pt x="0" y="50"/>
                  </a:lnTo>
                  <a:lnTo>
                    <a:pt x="0" y="0"/>
                  </a:lnTo>
                  <a:close/>
                  <a:moveTo>
                    <a:pt x="3" y="2"/>
                  </a:moveTo>
                  <a:lnTo>
                    <a:pt x="53" y="2"/>
                  </a:lnTo>
                  <a:lnTo>
                    <a:pt x="53" y="50"/>
                  </a:lnTo>
                  <a:lnTo>
                    <a:pt x="3" y="50"/>
                  </a:lnTo>
                  <a:lnTo>
                    <a:pt x="3" y="2"/>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8" name="Freeform 340"/>
            <p:cNvSpPr>
              <a:spLocks noEditPoints="1"/>
            </p:cNvSpPr>
            <p:nvPr/>
          </p:nvSpPr>
          <p:spPr bwMode="auto">
            <a:xfrm>
              <a:off x="772" y="142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3 w 50"/>
                <a:gd name="T11" fmla="*/ 3 h 48"/>
                <a:gd name="T12" fmla="*/ 50 w 50"/>
                <a:gd name="T13" fmla="*/ 3 h 48"/>
                <a:gd name="T14" fmla="*/ 50 w 50"/>
                <a:gd name="T15" fmla="*/ 48 h 48"/>
                <a:gd name="T16" fmla="*/ 3 w 50"/>
                <a:gd name="T17" fmla="*/ 48 h 48"/>
                <a:gd name="T18" fmla="*/ 3 w 50"/>
                <a:gd name="T19" fmla="*/ 3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3" y="3"/>
                  </a:moveTo>
                  <a:lnTo>
                    <a:pt x="50" y="3"/>
                  </a:lnTo>
                  <a:lnTo>
                    <a:pt x="50" y="48"/>
                  </a:lnTo>
                  <a:lnTo>
                    <a:pt x="3" y="48"/>
                  </a:lnTo>
                  <a:lnTo>
                    <a:pt x="3" y="3"/>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09" name="Freeform 341"/>
            <p:cNvSpPr>
              <a:spLocks noEditPoints="1"/>
            </p:cNvSpPr>
            <p:nvPr/>
          </p:nvSpPr>
          <p:spPr bwMode="auto">
            <a:xfrm>
              <a:off x="775" y="1423"/>
              <a:ext cx="47" cy="45"/>
            </a:xfrm>
            <a:custGeom>
              <a:avLst/>
              <a:gdLst>
                <a:gd name="T0" fmla="*/ 0 w 47"/>
                <a:gd name="T1" fmla="*/ 0 h 45"/>
                <a:gd name="T2" fmla="*/ 47 w 47"/>
                <a:gd name="T3" fmla="*/ 0 h 45"/>
                <a:gd name="T4" fmla="*/ 47 w 47"/>
                <a:gd name="T5" fmla="*/ 45 h 45"/>
                <a:gd name="T6" fmla="*/ 0 w 47"/>
                <a:gd name="T7" fmla="*/ 45 h 45"/>
                <a:gd name="T8" fmla="*/ 0 w 47"/>
                <a:gd name="T9" fmla="*/ 0 h 45"/>
                <a:gd name="T10" fmla="*/ 2 w 47"/>
                <a:gd name="T11" fmla="*/ 2 h 45"/>
                <a:gd name="T12" fmla="*/ 47 w 47"/>
                <a:gd name="T13" fmla="*/ 2 h 45"/>
                <a:gd name="T14" fmla="*/ 47 w 47"/>
                <a:gd name="T15" fmla="*/ 45 h 45"/>
                <a:gd name="T16" fmla="*/ 2 w 47"/>
                <a:gd name="T17" fmla="*/ 45 h 45"/>
                <a:gd name="T18" fmla="*/ 2 w 4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2" y="2"/>
                  </a:moveTo>
                  <a:lnTo>
                    <a:pt x="47" y="2"/>
                  </a:lnTo>
                  <a:lnTo>
                    <a:pt x="47" y="45"/>
                  </a:lnTo>
                  <a:lnTo>
                    <a:pt x="2" y="45"/>
                  </a:lnTo>
                  <a:lnTo>
                    <a:pt x="2" y="2"/>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0" name="Freeform 342"/>
            <p:cNvSpPr>
              <a:spLocks noEditPoints="1"/>
            </p:cNvSpPr>
            <p:nvPr/>
          </p:nvSpPr>
          <p:spPr bwMode="auto">
            <a:xfrm>
              <a:off x="777" y="142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3 h 43"/>
                <a:gd name="T12" fmla="*/ 45 w 45"/>
                <a:gd name="T13" fmla="*/ 3 h 43"/>
                <a:gd name="T14" fmla="*/ 45 w 45"/>
                <a:gd name="T15" fmla="*/ 43 h 43"/>
                <a:gd name="T16" fmla="*/ 3 w 45"/>
                <a:gd name="T17" fmla="*/ 43 h 43"/>
                <a:gd name="T18" fmla="*/ 3 w 45"/>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3"/>
                  </a:moveTo>
                  <a:lnTo>
                    <a:pt x="45" y="3"/>
                  </a:lnTo>
                  <a:lnTo>
                    <a:pt x="45" y="43"/>
                  </a:lnTo>
                  <a:lnTo>
                    <a:pt x="3" y="43"/>
                  </a:lnTo>
                  <a:lnTo>
                    <a:pt x="3" y="3"/>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1" name="Freeform 343"/>
            <p:cNvSpPr>
              <a:spLocks noEditPoints="1"/>
            </p:cNvSpPr>
            <p:nvPr/>
          </p:nvSpPr>
          <p:spPr bwMode="auto">
            <a:xfrm>
              <a:off x="780" y="1428"/>
              <a:ext cx="42" cy="40"/>
            </a:xfrm>
            <a:custGeom>
              <a:avLst/>
              <a:gdLst>
                <a:gd name="T0" fmla="*/ 0 w 42"/>
                <a:gd name="T1" fmla="*/ 0 h 40"/>
                <a:gd name="T2" fmla="*/ 42 w 42"/>
                <a:gd name="T3" fmla="*/ 0 h 40"/>
                <a:gd name="T4" fmla="*/ 42 w 42"/>
                <a:gd name="T5" fmla="*/ 40 h 40"/>
                <a:gd name="T6" fmla="*/ 0 w 42"/>
                <a:gd name="T7" fmla="*/ 40 h 40"/>
                <a:gd name="T8" fmla="*/ 0 w 42"/>
                <a:gd name="T9" fmla="*/ 0 h 40"/>
                <a:gd name="T10" fmla="*/ 3 w 42"/>
                <a:gd name="T11" fmla="*/ 2 h 40"/>
                <a:gd name="T12" fmla="*/ 42 w 42"/>
                <a:gd name="T13" fmla="*/ 2 h 40"/>
                <a:gd name="T14" fmla="*/ 42 w 42"/>
                <a:gd name="T15" fmla="*/ 40 h 40"/>
                <a:gd name="T16" fmla="*/ 3 w 42"/>
                <a:gd name="T17" fmla="*/ 40 h 40"/>
                <a:gd name="T18" fmla="*/ 3 w 42"/>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3" y="2"/>
                  </a:moveTo>
                  <a:lnTo>
                    <a:pt x="42" y="2"/>
                  </a:lnTo>
                  <a:lnTo>
                    <a:pt x="42" y="40"/>
                  </a:lnTo>
                  <a:lnTo>
                    <a:pt x="3" y="4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2" name="Freeform 344"/>
            <p:cNvSpPr>
              <a:spLocks noEditPoints="1"/>
            </p:cNvSpPr>
            <p:nvPr/>
          </p:nvSpPr>
          <p:spPr bwMode="auto">
            <a:xfrm>
              <a:off x="783" y="1430"/>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3 h 38"/>
                <a:gd name="T12" fmla="*/ 39 w 39"/>
                <a:gd name="T13" fmla="*/ 3 h 38"/>
                <a:gd name="T14" fmla="*/ 39 w 39"/>
                <a:gd name="T15" fmla="*/ 38 h 38"/>
                <a:gd name="T16" fmla="*/ 2 w 39"/>
                <a:gd name="T17" fmla="*/ 38 h 38"/>
                <a:gd name="T18" fmla="*/ 2 w 3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3"/>
                  </a:moveTo>
                  <a:lnTo>
                    <a:pt x="39" y="3"/>
                  </a:lnTo>
                  <a:lnTo>
                    <a:pt x="39" y="38"/>
                  </a:lnTo>
                  <a:lnTo>
                    <a:pt x="2" y="38"/>
                  </a:lnTo>
                  <a:lnTo>
                    <a:pt x="2" y="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3" name="Freeform 345"/>
            <p:cNvSpPr>
              <a:spLocks noEditPoints="1"/>
            </p:cNvSpPr>
            <p:nvPr/>
          </p:nvSpPr>
          <p:spPr bwMode="auto">
            <a:xfrm>
              <a:off x="785" y="1433"/>
              <a:ext cx="37" cy="35"/>
            </a:xfrm>
            <a:custGeom>
              <a:avLst/>
              <a:gdLst>
                <a:gd name="T0" fmla="*/ 0 w 37"/>
                <a:gd name="T1" fmla="*/ 0 h 35"/>
                <a:gd name="T2" fmla="*/ 37 w 37"/>
                <a:gd name="T3" fmla="*/ 0 h 35"/>
                <a:gd name="T4" fmla="*/ 37 w 37"/>
                <a:gd name="T5" fmla="*/ 35 h 35"/>
                <a:gd name="T6" fmla="*/ 0 w 37"/>
                <a:gd name="T7" fmla="*/ 35 h 35"/>
                <a:gd name="T8" fmla="*/ 0 w 37"/>
                <a:gd name="T9" fmla="*/ 0 h 35"/>
                <a:gd name="T10" fmla="*/ 3 w 37"/>
                <a:gd name="T11" fmla="*/ 2 h 35"/>
                <a:gd name="T12" fmla="*/ 37 w 37"/>
                <a:gd name="T13" fmla="*/ 2 h 35"/>
                <a:gd name="T14" fmla="*/ 37 w 37"/>
                <a:gd name="T15" fmla="*/ 35 h 35"/>
                <a:gd name="T16" fmla="*/ 3 w 37"/>
                <a:gd name="T17" fmla="*/ 35 h 35"/>
                <a:gd name="T18" fmla="*/ 3 w 37"/>
                <a:gd name="T19" fmla="*/ 2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3" y="2"/>
                  </a:moveTo>
                  <a:lnTo>
                    <a:pt x="37" y="2"/>
                  </a:lnTo>
                  <a:lnTo>
                    <a:pt x="37" y="35"/>
                  </a:lnTo>
                  <a:lnTo>
                    <a:pt x="3" y="35"/>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4" name="Freeform 346"/>
            <p:cNvSpPr>
              <a:spLocks noEditPoints="1"/>
            </p:cNvSpPr>
            <p:nvPr/>
          </p:nvSpPr>
          <p:spPr bwMode="auto">
            <a:xfrm>
              <a:off x="788" y="143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3 w 34"/>
                <a:gd name="T11" fmla="*/ 2 h 33"/>
                <a:gd name="T12" fmla="*/ 34 w 34"/>
                <a:gd name="T13" fmla="*/ 2 h 33"/>
                <a:gd name="T14" fmla="*/ 34 w 34"/>
                <a:gd name="T15" fmla="*/ 33 h 33"/>
                <a:gd name="T16" fmla="*/ 3 w 34"/>
                <a:gd name="T17" fmla="*/ 33 h 33"/>
                <a:gd name="T18" fmla="*/ 3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3" y="2"/>
                  </a:moveTo>
                  <a:lnTo>
                    <a:pt x="34" y="2"/>
                  </a:lnTo>
                  <a:lnTo>
                    <a:pt x="34"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5" name="Freeform 347"/>
            <p:cNvSpPr>
              <a:spLocks noEditPoints="1"/>
            </p:cNvSpPr>
            <p:nvPr/>
          </p:nvSpPr>
          <p:spPr bwMode="auto">
            <a:xfrm>
              <a:off x="791" y="1437"/>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3 h 31"/>
                <a:gd name="T12" fmla="*/ 31 w 31"/>
                <a:gd name="T13" fmla="*/ 3 h 31"/>
                <a:gd name="T14" fmla="*/ 31 w 31"/>
                <a:gd name="T15" fmla="*/ 31 h 31"/>
                <a:gd name="T16" fmla="*/ 2 w 31"/>
                <a:gd name="T17" fmla="*/ 31 h 31"/>
                <a:gd name="T18" fmla="*/ 2 w 31"/>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3"/>
                  </a:moveTo>
                  <a:lnTo>
                    <a:pt x="31" y="3"/>
                  </a:lnTo>
                  <a:lnTo>
                    <a:pt x="31" y="31"/>
                  </a:lnTo>
                  <a:lnTo>
                    <a:pt x="2" y="31"/>
                  </a:lnTo>
                  <a:lnTo>
                    <a:pt x="2"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6" name="Freeform 348"/>
            <p:cNvSpPr>
              <a:spLocks noEditPoints="1"/>
            </p:cNvSpPr>
            <p:nvPr/>
          </p:nvSpPr>
          <p:spPr bwMode="auto">
            <a:xfrm>
              <a:off x="793" y="1440"/>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3 w 29"/>
                <a:gd name="T11" fmla="*/ 2 h 28"/>
                <a:gd name="T12" fmla="*/ 29 w 29"/>
                <a:gd name="T13" fmla="*/ 2 h 28"/>
                <a:gd name="T14" fmla="*/ 29 w 29"/>
                <a:gd name="T15" fmla="*/ 28 h 28"/>
                <a:gd name="T16" fmla="*/ 3 w 29"/>
                <a:gd name="T17" fmla="*/ 28 h 28"/>
                <a:gd name="T18" fmla="*/ 3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3" y="2"/>
                  </a:moveTo>
                  <a:lnTo>
                    <a:pt x="29" y="2"/>
                  </a:lnTo>
                  <a:lnTo>
                    <a:pt x="29" y="28"/>
                  </a:lnTo>
                  <a:lnTo>
                    <a:pt x="3" y="28"/>
                  </a:lnTo>
                  <a:lnTo>
                    <a:pt x="3"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7" name="Freeform 349"/>
            <p:cNvSpPr>
              <a:spLocks noEditPoints="1"/>
            </p:cNvSpPr>
            <p:nvPr/>
          </p:nvSpPr>
          <p:spPr bwMode="auto">
            <a:xfrm>
              <a:off x="796" y="144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3 h 26"/>
                <a:gd name="T12" fmla="*/ 26 w 26"/>
                <a:gd name="T13" fmla="*/ 3 h 26"/>
                <a:gd name="T14" fmla="*/ 26 w 26"/>
                <a:gd name="T15" fmla="*/ 26 h 26"/>
                <a:gd name="T16" fmla="*/ 3 w 26"/>
                <a:gd name="T17" fmla="*/ 26 h 26"/>
                <a:gd name="T18" fmla="*/ 3 w 26"/>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3"/>
                  </a:moveTo>
                  <a:lnTo>
                    <a:pt x="26" y="3"/>
                  </a:lnTo>
                  <a:lnTo>
                    <a:pt x="26" y="26"/>
                  </a:lnTo>
                  <a:lnTo>
                    <a:pt x="3" y="26"/>
                  </a:lnTo>
                  <a:lnTo>
                    <a:pt x="3" y="3"/>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8" name="Freeform 350"/>
            <p:cNvSpPr>
              <a:spLocks noEditPoints="1"/>
            </p:cNvSpPr>
            <p:nvPr/>
          </p:nvSpPr>
          <p:spPr bwMode="auto">
            <a:xfrm>
              <a:off x="799" y="1445"/>
              <a:ext cx="23" cy="23"/>
            </a:xfrm>
            <a:custGeom>
              <a:avLst/>
              <a:gdLst>
                <a:gd name="T0" fmla="*/ 0 w 23"/>
                <a:gd name="T1" fmla="*/ 0 h 23"/>
                <a:gd name="T2" fmla="*/ 23 w 23"/>
                <a:gd name="T3" fmla="*/ 0 h 23"/>
                <a:gd name="T4" fmla="*/ 23 w 23"/>
                <a:gd name="T5" fmla="*/ 23 h 23"/>
                <a:gd name="T6" fmla="*/ 0 w 23"/>
                <a:gd name="T7" fmla="*/ 23 h 23"/>
                <a:gd name="T8" fmla="*/ 0 w 23"/>
                <a:gd name="T9" fmla="*/ 0 h 23"/>
                <a:gd name="T10" fmla="*/ 2 w 23"/>
                <a:gd name="T11" fmla="*/ 2 h 23"/>
                <a:gd name="T12" fmla="*/ 23 w 23"/>
                <a:gd name="T13" fmla="*/ 2 h 23"/>
                <a:gd name="T14" fmla="*/ 23 w 23"/>
                <a:gd name="T15" fmla="*/ 23 h 23"/>
                <a:gd name="T16" fmla="*/ 2 w 23"/>
                <a:gd name="T17" fmla="*/ 23 h 23"/>
                <a:gd name="T18" fmla="*/ 2 w 23"/>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2" y="2"/>
                  </a:moveTo>
                  <a:lnTo>
                    <a:pt x="23" y="2"/>
                  </a:lnTo>
                  <a:lnTo>
                    <a:pt x="23" y="23"/>
                  </a:lnTo>
                  <a:lnTo>
                    <a:pt x="2" y="23"/>
                  </a:lnTo>
                  <a:lnTo>
                    <a:pt x="2" y="2"/>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19" name="Freeform 351"/>
            <p:cNvSpPr>
              <a:spLocks noEditPoints="1"/>
            </p:cNvSpPr>
            <p:nvPr/>
          </p:nvSpPr>
          <p:spPr bwMode="auto">
            <a:xfrm>
              <a:off x="801" y="144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4 h 21"/>
                <a:gd name="T12" fmla="*/ 21 w 21"/>
                <a:gd name="T13" fmla="*/ 4 h 21"/>
                <a:gd name="T14" fmla="*/ 21 w 21"/>
                <a:gd name="T15" fmla="*/ 21 h 21"/>
                <a:gd name="T16" fmla="*/ 3 w 21"/>
                <a:gd name="T17" fmla="*/ 21 h 21"/>
                <a:gd name="T18" fmla="*/ 3 w 21"/>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4"/>
                  </a:moveTo>
                  <a:lnTo>
                    <a:pt x="21" y="4"/>
                  </a:lnTo>
                  <a:lnTo>
                    <a:pt x="21"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0" name="Freeform 352"/>
            <p:cNvSpPr>
              <a:spLocks noEditPoints="1"/>
            </p:cNvSpPr>
            <p:nvPr/>
          </p:nvSpPr>
          <p:spPr bwMode="auto">
            <a:xfrm>
              <a:off x="804" y="145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2 w 18"/>
                <a:gd name="T11" fmla="*/ 1 h 17"/>
                <a:gd name="T12" fmla="*/ 18 w 18"/>
                <a:gd name="T13" fmla="*/ 1 h 17"/>
                <a:gd name="T14" fmla="*/ 18 w 18"/>
                <a:gd name="T15" fmla="*/ 17 h 17"/>
                <a:gd name="T16" fmla="*/ 2 w 18"/>
                <a:gd name="T17" fmla="*/ 17 h 17"/>
                <a:gd name="T18" fmla="*/ 2 w 18"/>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2" y="1"/>
                  </a:moveTo>
                  <a:lnTo>
                    <a:pt x="18" y="1"/>
                  </a:lnTo>
                  <a:lnTo>
                    <a:pt x="18" y="17"/>
                  </a:lnTo>
                  <a:lnTo>
                    <a:pt x="2" y="17"/>
                  </a:lnTo>
                  <a:lnTo>
                    <a:pt x="2"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1" name="Freeform 353"/>
            <p:cNvSpPr>
              <a:spLocks noEditPoints="1"/>
            </p:cNvSpPr>
            <p:nvPr/>
          </p:nvSpPr>
          <p:spPr bwMode="auto">
            <a:xfrm>
              <a:off x="806" y="145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4 h 16"/>
                <a:gd name="T12" fmla="*/ 16 w 16"/>
                <a:gd name="T13" fmla="*/ 4 h 16"/>
                <a:gd name="T14" fmla="*/ 16 w 16"/>
                <a:gd name="T15" fmla="*/ 16 h 16"/>
                <a:gd name="T16" fmla="*/ 3 w 16"/>
                <a:gd name="T17" fmla="*/ 16 h 16"/>
                <a:gd name="T18" fmla="*/ 3 w 1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4"/>
                  </a:moveTo>
                  <a:lnTo>
                    <a:pt x="16" y="4"/>
                  </a:lnTo>
                  <a:lnTo>
                    <a:pt x="16" y="16"/>
                  </a:lnTo>
                  <a:lnTo>
                    <a:pt x="3" y="16"/>
                  </a:lnTo>
                  <a:lnTo>
                    <a:pt x="3" y="4"/>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2" name="Freeform 354"/>
            <p:cNvSpPr>
              <a:spLocks noEditPoints="1"/>
            </p:cNvSpPr>
            <p:nvPr/>
          </p:nvSpPr>
          <p:spPr bwMode="auto">
            <a:xfrm>
              <a:off x="809" y="1456"/>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3 w 13"/>
                <a:gd name="T11" fmla="*/ 1 h 12"/>
                <a:gd name="T12" fmla="*/ 13 w 13"/>
                <a:gd name="T13" fmla="*/ 1 h 12"/>
                <a:gd name="T14" fmla="*/ 13 w 13"/>
                <a:gd name="T15" fmla="*/ 12 h 12"/>
                <a:gd name="T16" fmla="*/ 3 w 13"/>
                <a:gd name="T17" fmla="*/ 12 h 12"/>
                <a:gd name="T18" fmla="*/ 3 w 13"/>
                <a:gd name="T19" fmla="*/ 1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3" y="1"/>
                  </a:moveTo>
                  <a:lnTo>
                    <a:pt x="13" y="1"/>
                  </a:lnTo>
                  <a:lnTo>
                    <a:pt x="13" y="12"/>
                  </a:lnTo>
                  <a:lnTo>
                    <a:pt x="3" y="12"/>
                  </a:lnTo>
                  <a:lnTo>
                    <a:pt x="3" y="1"/>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3" name="Freeform 355"/>
            <p:cNvSpPr>
              <a:spLocks noEditPoints="1"/>
            </p:cNvSpPr>
            <p:nvPr/>
          </p:nvSpPr>
          <p:spPr bwMode="auto">
            <a:xfrm>
              <a:off x="812" y="1457"/>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4 h 11"/>
                <a:gd name="T12" fmla="*/ 10 w 10"/>
                <a:gd name="T13" fmla="*/ 4 h 11"/>
                <a:gd name="T14" fmla="*/ 10 w 10"/>
                <a:gd name="T15" fmla="*/ 11 h 11"/>
                <a:gd name="T16" fmla="*/ 2 w 10"/>
                <a:gd name="T17" fmla="*/ 11 h 11"/>
                <a:gd name="T18" fmla="*/ 2 w 10"/>
                <a:gd name="T19" fmla="*/ 4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4"/>
                  </a:moveTo>
                  <a:lnTo>
                    <a:pt x="10" y="4"/>
                  </a:lnTo>
                  <a:lnTo>
                    <a:pt x="10" y="11"/>
                  </a:lnTo>
                  <a:lnTo>
                    <a:pt x="2" y="11"/>
                  </a:lnTo>
                  <a:lnTo>
                    <a:pt x="2" y="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4" name="Freeform 356"/>
            <p:cNvSpPr>
              <a:spLocks noEditPoints="1"/>
            </p:cNvSpPr>
            <p:nvPr/>
          </p:nvSpPr>
          <p:spPr bwMode="auto">
            <a:xfrm>
              <a:off x="814" y="146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3 w 8"/>
                <a:gd name="T11" fmla="*/ 2 h 7"/>
                <a:gd name="T12" fmla="*/ 8 w 8"/>
                <a:gd name="T13" fmla="*/ 2 h 7"/>
                <a:gd name="T14" fmla="*/ 8 w 8"/>
                <a:gd name="T15" fmla="*/ 7 h 7"/>
                <a:gd name="T16" fmla="*/ 3 w 8"/>
                <a:gd name="T17" fmla="*/ 7 h 7"/>
                <a:gd name="T18" fmla="*/ 3 w 8"/>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3" y="2"/>
                  </a:moveTo>
                  <a:lnTo>
                    <a:pt x="8" y="2"/>
                  </a:lnTo>
                  <a:lnTo>
                    <a:pt x="8" y="7"/>
                  </a:lnTo>
                  <a:lnTo>
                    <a:pt x="3" y="7"/>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5" name="Freeform 357"/>
            <p:cNvSpPr>
              <a:spLocks noEditPoints="1"/>
            </p:cNvSpPr>
            <p:nvPr/>
          </p:nvSpPr>
          <p:spPr bwMode="auto">
            <a:xfrm>
              <a:off x="817" y="146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3 h 5"/>
                <a:gd name="T12" fmla="*/ 5 w 5"/>
                <a:gd name="T13" fmla="*/ 3 h 5"/>
                <a:gd name="T14" fmla="*/ 5 w 5"/>
                <a:gd name="T15" fmla="*/ 5 h 5"/>
                <a:gd name="T16" fmla="*/ 3 w 5"/>
                <a:gd name="T17" fmla="*/ 5 h 5"/>
                <a:gd name="T18" fmla="*/ 3 w 5"/>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3"/>
                  </a:moveTo>
                  <a:lnTo>
                    <a:pt x="5" y="3"/>
                  </a:lnTo>
                  <a:lnTo>
                    <a:pt x="5" y="5"/>
                  </a:lnTo>
                  <a:lnTo>
                    <a:pt x="3" y="5"/>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6" name="Freeform 358"/>
            <p:cNvSpPr>
              <a:spLocks noEditPoints="1"/>
            </p:cNvSpPr>
            <p:nvPr/>
          </p:nvSpPr>
          <p:spPr bwMode="auto">
            <a:xfrm>
              <a:off x="820" y="1466"/>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2 w 2"/>
                <a:gd name="T11" fmla="*/ 2 h 2"/>
                <a:gd name="T12" fmla="*/ 2 w 2"/>
                <a:gd name="T13" fmla="*/ 2 h 2"/>
                <a:gd name="T14" fmla="*/ 2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2" y="0"/>
                  </a:lnTo>
                  <a:lnTo>
                    <a:pt x="2" y="2"/>
                  </a:lnTo>
                  <a:lnTo>
                    <a:pt x="0" y="2"/>
                  </a:lnTo>
                  <a:lnTo>
                    <a:pt x="0" y="0"/>
                  </a:lnTo>
                  <a:close/>
                  <a:moveTo>
                    <a:pt x="2" y="2"/>
                  </a:move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7" name="Freeform 359"/>
            <p:cNvSpPr>
              <a:spLocks noEditPoints="1"/>
            </p:cNvSpPr>
            <p:nvPr/>
          </p:nvSpPr>
          <p:spPr bwMode="auto">
            <a:xfrm>
              <a:off x="822" y="146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8" name="Freeform 360"/>
            <p:cNvSpPr>
              <a:spLocks noEditPoints="1"/>
            </p:cNvSpPr>
            <p:nvPr/>
          </p:nvSpPr>
          <p:spPr bwMode="auto">
            <a:xfrm>
              <a:off x="747" y="1395"/>
              <a:ext cx="75" cy="73"/>
            </a:xfrm>
            <a:custGeom>
              <a:avLst/>
              <a:gdLst>
                <a:gd name="T0" fmla="*/ 5 w 75"/>
                <a:gd name="T1" fmla="*/ 66 h 73"/>
                <a:gd name="T2" fmla="*/ 5 w 75"/>
                <a:gd name="T3" fmla="*/ 7 h 73"/>
                <a:gd name="T4" fmla="*/ 69 w 75"/>
                <a:gd name="T5" fmla="*/ 7 h 73"/>
                <a:gd name="T6" fmla="*/ 69 w 75"/>
                <a:gd name="T7" fmla="*/ 66 h 73"/>
                <a:gd name="T8" fmla="*/ 5 w 75"/>
                <a:gd name="T9" fmla="*/ 66 h 73"/>
                <a:gd name="T10" fmla="*/ 2 w 75"/>
                <a:gd name="T11" fmla="*/ 69 h 73"/>
                <a:gd name="T12" fmla="*/ 73 w 75"/>
                <a:gd name="T13" fmla="*/ 69 h 73"/>
                <a:gd name="T14" fmla="*/ 73 w 75"/>
                <a:gd name="T15" fmla="*/ 4 h 73"/>
                <a:gd name="T16" fmla="*/ 75 w 75"/>
                <a:gd name="T17" fmla="*/ 4 h 73"/>
                <a:gd name="T18" fmla="*/ 75 w 75"/>
                <a:gd name="T19" fmla="*/ 0 h 73"/>
                <a:gd name="T20" fmla="*/ 0 w 75"/>
                <a:gd name="T21" fmla="*/ 0 h 73"/>
                <a:gd name="T22" fmla="*/ 0 w 75"/>
                <a:gd name="T23" fmla="*/ 73 h 73"/>
                <a:gd name="T24" fmla="*/ 2 w 75"/>
                <a:gd name="T25" fmla="*/ 73 h 73"/>
                <a:gd name="T26" fmla="*/ 2 w 75"/>
                <a:gd name="T27" fmla="*/ 69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3"/>
                <a:gd name="T44" fmla="*/ 75 w 75"/>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3">
                  <a:moveTo>
                    <a:pt x="5" y="66"/>
                  </a:moveTo>
                  <a:lnTo>
                    <a:pt x="5" y="7"/>
                  </a:lnTo>
                  <a:lnTo>
                    <a:pt x="69" y="7"/>
                  </a:lnTo>
                  <a:lnTo>
                    <a:pt x="69" y="66"/>
                  </a:lnTo>
                  <a:lnTo>
                    <a:pt x="5" y="66"/>
                  </a:lnTo>
                  <a:close/>
                  <a:moveTo>
                    <a:pt x="2" y="69"/>
                  </a:moveTo>
                  <a:lnTo>
                    <a:pt x="73" y="69"/>
                  </a:lnTo>
                  <a:lnTo>
                    <a:pt x="73" y="4"/>
                  </a:lnTo>
                  <a:lnTo>
                    <a:pt x="75" y="4"/>
                  </a:lnTo>
                  <a:lnTo>
                    <a:pt x="75" y="0"/>
                  </a:lnTo>
                  <a:lnTo>
                    <a:pt x="0" y="0"/>
                  </a:lnTo>
                  <a:lnTo>
                    <a:pt x="0" y="73"/>
                  </a:lnTo>
                  <a:lnTo>
                    <a:pt x="2" y="73"/>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29" name="Freeform 361"/>
            <p:cNvSpPr>
              <a:spLocks noEditPoints="1"/>
            </p:cNvSpPr>
            <p:nvPr/>
          </p:nvSpPr>
          <p:spPr bwMode="auto">
            <a:xfrm>
              <a:off x="747" y="1395"/>
              <a:ext cx="75" cy="73"/>
            </a:xfrm>
            <a:custGeom>
              <a:avLst/>
              <a:gdLst>
                <a:gd name="T0" fmla="*/ 0 w 75"/>
                <a:gd name="T1" fmla="*/ 0 h 73"/>
                <a:gd name="T2" fmla="*/ 75 w 75"/>
                <a:gd name="T3" fmla="*/ 0 h 73"/>
                <a:gd name="T4" fmla="*/ 75 w 75"/>
                <a:gd name="T5" fmla="*/ 73 h 73"/>
                <a:gd name="T6" fmla="*/ 0 w 75"/>
                <a:gd name="T7" fmla="*/ 73 h 73"/>
                <a:gd name="T8" fmla="*/ 0 w 75"/>
                <a:gd name="T9" fmla="*/ 0 h 73"/>
                <a:gd name="T10" fmla="*/ 2 w 75"/>
                <a:gd name="T11" fmla="*/ 2 h 73"/>
                <a:gd name="T12" fmla="*/ 75 w 75"/>
                <a:gd name="T13" fmla="*/ 2 h 73"/>
                <a:gd name="T14" fmla="*/ 75 w 75"/>
                <a:gd name="T15" fmla="*/ 73 h 73"/>
                <a:gd name="T16" fmla="*/ 2 w 75"/>
                <a:gd name="T17" fmla="*/ 73 h 73"/>
                <a:gd name="T18" fmla="*/ 2 w 75"/>
                <a:gd name="T19" fmla="*/ 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3"/>
                <a:gd name="T32" fmla="*/ 75 w 75"/>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3">
                  <a:moveTo>
                    <a:pt x="0" y="0"/>
                  </a:moveTo>
                  <a:lnTo>
                    <a:pt x="75" y="0"/>
                  </a:lnTo>
                  <a:lnTo>
                    <a:pt x="75" y="73"/>
                  </a:lnTo>
                  <a:lnTo>
                    <a:pt x="0" y="73"/>
                  </a:lnTo>
                  <a:lnTo>
                    <a:pt x="0" y="0"/>
                  </a:lnTo>
                  <a:close/>
                  <a:moveTo>
                    <a:pt x="2" y="2"/>
                  </a:moveTo>
                  <a:lnTo>
                    <a:pt x="75" y="2"/>
                  </a:lnTo>
                  <a:lnTo>
                    <a:pt x="75" y="73"/>
                  </a:lnTo>
                  <a:lnTo>
                    <a:pt x="2" y="7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0" name="Freeform 362"/>
            <p:cNvSpPr>
              <a:spLocks noEditPoints="1"/>
            </p:cNvSpPr>
            <p:nvPr/>
          </p:nvSpPr>
          <p:spPr bwMode="auto">
            <a:xfrm>
              <a:off x="749" y="139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1" name="Freeform 363"/>
            <p:cNvSpPr>
              <a:spLocks noEditPoints="1"/>
            </p:cNvSpPr>
            <p:nvPr/>
          </p:nvSpPr>
          <p:spPr bwMode="auto">
            <a:xfrm>
              <a:off x="752" y="139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3 h 69"/>
                <a:gd name="T12" fmla="*/ 70 w 70"/>
                <a:gd name="T13" fmla="*/ 3 h 69"/>
                <a:gd name="T14" fmla="*/ 70 w 70"/>
                <a:gd name="T15" fmla="*/ 69 h 69"/>
                <a:gd name="T16" fmla="*/ 3 w 70"/>
                <a:gd name="T17" fmla="*/ 69 h 69"/>
                <a:gd name="T18" fmla="*/ 3 w 70"/>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3"/>
                  </a:moveTo>
                  <a:lnTo>
                    <a:pt x="70" y="3"/>
                  </a:lnTo>
                  <a:lnTo>
                    <a:pt x="70" y="69"/>
                  </a:lnTo>
                  <a:lnTo>
                    <a:pt x="3" y="69"/>
                  </a:lnTo>
                  <a:lnTo>
                    <a:pt x="3" y="3"/>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2" name="Freeform 364"/>
            <p:cNvSpPr>
              <a:spLocks noEditPoints="1"/>
            </p:cNvSpPr>
            <p:nvPr/>
          </p:nvSpPr>
          <p:spPr bwMode="auto">
            <a:xfrm>
              <a:off x="755" y="1402"/>
              <a:ext cx="67" cy="66"/>
            </a:xfrm>
            <a:custGeom>
              <a:avLst/>
              <a:gdLst>
                <a:gd name="T0" fmla="*/ 0 w 67"/>
                <a:gd name="T1" fmla="*/ 0 h 66"/>
                <a:gd name="T2" fmla="*/ 67 w 67"/>
                <a:gd name="T3" fmla="*/ 0 h 66"/>
                <a:gd name="T4" fmla="*/ 67 w 67"/>
                <a:gd name="T5" fmla="*/ 66 h 66"/>
                <a:gd name="T6" fmla="*/ 0 w 67"/>
                <a:gd name="T7" fmla="*/ 66 h 66"/>
                <a:gd name="T8" fmla="*/ 0 w 67"/>
                <a:gd name="T9" fmla="*/ 0 h 66"/>
                <a:gd name="T10" fmla="*/ 2 w 67"/>
                <a:gd name="T11" fmla="*/ 2 h 66"/>
                <a:gd name="T12" fmla="*/ 67 w 67"/>
                <a:gd name="T13" fmla="*/ 2 h 66"/>
                <a:gd name="T14" fmla="*/ 67 w 67"/>
                <a:gd name="T15" fmla="*/ 66 h 66"/>
                <a:gd name="T16" fmla="*/ 2 w 67"/>
                <a:gd name="T17" fmla="*/ 66 h 66"/>
                <a:gd name="T18" fmla="*/ 2 w 6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6"/>
                <a:gd name="T32" fmla="*/ 67 w 67"/>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6">
                  <a:moveTo>
                    <a:pt x="0" y="0"/>
                  </a:moveTo>
                  <a:lnTo>
                    <a:pt x="67" y="0"/>
                  </a:lnTo>
                  <a:lnTo>
                    <a:pt x="67" y="66"/>
                  </a:lnTo>
                  <a:lnTo>
                    <a:pt x="0" y="66"/>
                  </a:lnTo>
                  <a:lnTo>
                    <a:pt x="0" y="0"/>
                  </a:lnTo>
                  <a:close/>
                  <a:moveTo>
                    <a:pt x="2" y="2"/>
                  </a:moveTo>
                  <a:lnTo>
                    <a:pt x="67" y="2"/>
                  </a:lnTo>
                  <a:lnTo>
                    <a:pt x="67" y="66"/>
                  </a:lnTo>
                  <a:lnTo>
                    <a:pt x="2" y="66"/>
                  </a:lnTo>
                  <a:lnTo>
                    <a:pt x="2" y="2"/>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3" name="Freeform 365"/>
            <p:cNvSpPr>
              <a:spLocks noEditPoints="1"/>
            </p:cNvSpPr>
            <p:nvPr/>
          </p:nvSpPr>
          <p:spPr bwMode="auto">
            <a:xfrm>
              <a:off x="757" y="140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4 h 64"/>
                <a:gd name="T12" fmla="*/ 65 w 65"/>
                <a:gd name="T13" fmla="*/ 4 h 64"/>
                <a:gd name="T14" fmla="*/ 65 w 65"/>
                <a:gd name="T15" fmla="*/ 64 h 64"/>
                <a:gd name="T16" fmla="*/ 3 w 65"/>
                <a:gd name="T17" fmla="*/ 64 h 64"/>
                <a:gd name="T18" fmla="*/ 3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4"/>
                  </a:moveTo>
                  <a:lnTo>
                    <a:pt x="65" y="4"/>
                  </a:lnTo>
                  <a:lnTo>
                    <a:pt x="65" y="64"/>
                  </a:lnTo>
                  <a:lnTo>
                    <a:pt x="3" y="64"/>
                  </a:lnTo>
                  <a:lnTo>
                    <a:pt x="3"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4" name="Freeform 366"/>
            <p:cNvSpPr>
              <a:spLocks noEditPoints="1"/>
            </p:cNvSpPr>
            <p:nvPr/>
          </p:nvSpPr>
          <p:spPr bwMode="auto">
            <a:xfrm>
              <a:off x="760" y="1408"/>
              <a:ext cx="62" cy="60"/>
            </a:xfrm>
            <a:custGeom>
              <a:avLst/>
              <a:gdLst>
                <a:gd name="T0" fmla="*/ 0 w 62"/>
                <a:gd name="T1" fmla="*/ 0 h 60"/>
                <a:gd name="T2" fmla="*/ 62 w 62"/>
                <a:gd name="T3" fmla="*/ 0 h 60"/>
                <a:gd name="T4" fmla="*/ 62 w 62"/>
                <a:gd name="T5" fmla="*/ 60 h 60"/>
                <a:gd name="T6" fmla="*/ 0 w 62"/>
                <a:gd name="T7" fmla="*/ 60 h 60"/>
                <a:gd name="T8" fmla="*/ 0 w 62"/>
                <a:gd name="T9" fmla="*/ 0 h 60"/>
                <a:gd name="T10" fmla="*/ 3 w 62"/>
                <a:gd name="T11" fmla="*/ 1 h 60"/>
                <a:gd name="T12" fmla="*/ 62 w 62"/>
                <a:gd name="T13" fmla="*/ 1 h 60"/>
                <a:gd name="T14" fmla="*/ 62 w 62"/>
                <a:gd name="T15" fmla="*/ 60 h 60"/>
                <a:gd name="T16" fmla="*/ 3 w 62"/>
                <a:gd name="T17" fmla="*/ 60 h 60"/>
                <a:gd name="T18" fmla="*/ 3 w 6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0"/>
                <a:gd name="T32" fmla="*/ 62 w 62"/>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0">
                  <a:moveTo>
                    <a:pt x="0" y="0"/>
                  </a:moveTo>
                  <a:lnTo>
                    <a:pt x="62" y="0"/>
                  </a:lnTo>
                  <a:lnTo>
                    <a:pt x="62" y="60"/>
                  </a:lnTo>
                  <a:lnTo>
                    <a:pt x="0" y="60"/>
                  </a:lnTo>
                  <a:lnTo>
                    <a:pt x="0" y="0"/>
                  </a:lnTo>
                  <a:close/>
                  <a:moveTo>
                    <a:pt x="3" y="1"/>
                  </a:moveTo>
                  <a:lnTo>
                    <a:pt x="62" y="1"/>
                  </a:lnTo>
                  <a:lnTo>
                    <a:pt x="62" y="60"/>
                  </a:lnTo>
                  <a:lnTo>
                    <a:pt x="3" y="60"/>
                  </a:lnTo>
                  <a:lnTo>
                    <a:pt x="3"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5" name="Freeform 367"/>
            <p:cNvSpPr>
              <a:spLocks noEditPoints="1"/>
            </p:cNvSpPr>
            <p:nvPr/>
          </p:nvSpPr>
          <p:spPr bwMode="auto">
            <a:xfrm>
              <a:off x="763" y="1409"/>
              <a:ext cx="59" cy="59"/>
            </a:xfrm>
            <a:custGeom>
              <a:avLst/>
              <a:gdLst>
                <a:gd name="T0" fmla="*/ 0 w 59"/>
                <a:gd name="T1" fmla="*/ 0 h 59"/>
                <a:gd name="T2" fmla="*/ 59 w 59"/>
                <a:gd name="T3" fmla="*/ 0 h 59"/>
                <a:gd name="T4" fmla="*/ 59 w 59"/>
                <a:gd name="T5" fmla="*/ 59 h 59"/>
                <a:gd name="T6" fmla="*/ 0 w 59"/>
                <a:gd name="T7" fmla="*/ 59 h 59"/>
                <a:gd name="T8" fmla="*/ 0 w 59"/>
                <a:gd name="T9" fmla="*/ 0 h 59"/>
                <a:gd name="T10" fmla="*/ 2 w 59"/>
                <a:gd name="T11" fmla="*/ 4 h 59"/>
                <a:gd name="T12" fmla="*/ 59 w 59"/>
                <a:gd name="T13" fmla="*/ 4 h 59"/>
                <a:gd name="T14" fmla="*/ 59 w 59"/>
                <a:gd name="T15" fmla="*/ 59 h 59"/>
                <a:gd name="T16" fmla="*/ 2 w 59"/>
                <a:gd name="T17" fmla="*/ 59 h 59"/>
                <a:gd name="T18" fmla="*/ 2 w 59"/>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0" y="0"/>
                  </a:moveTo>
                  <a:lnTo>
                    <a:pt x="59" y="0"/>
                  </a:lnTo>
                  <a:lnTo>
                    <a:pt x="59" y="59"/>
                  </a:lnTo>
                  <a:lnTo>
                    <a:pt x="0" y="59"/>
                  </a:lnTo>
                  <a:lnTo>
                    <a:pt x="0" y="0"/>
                  </a:lnTo>
                  <a:close/>
                  <a:moveTo>
                    <a:pt x="2" y="4"/>
                  </a:moveTo>
                  <a:lnTo>
                    <a:pt x="59" y="4"/>
                  </a:lnTo>
                  <a:lnTo>
                    <a:pt x="59"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6" name="Freeform 368"/>
            <p:cNvSpPr>
              <a:spLocks noEditPoints="1"/>
            </p:cNvSpPr>
            <p:nvPr/>
          </p:nvSpPr>
          <p:spPr bwMode="auto">
            <a:xfrm>
              <a:off x="765" y="1413"/>
              <a:ext cx="57" cy="55"/>
            </a:xfrm>
            <a:custGeom>
              <a:avLst/>
              <a:gdLst>
                <a:gd name="T0" fmla="*/ 0 w 57"/>
                <a:gd name="T1" fmla="*/ 0 h 55"/>
                <a:gd name="T2" fmla="*/ 57 w 57"/>
                <a:gd name="T3" fmla="*/ 0 h 55"/>
                <a:gd name="T4" fmla="*/ 57 w 57"/>
                <a:gd name="T5" fmla="*/ 55 h 55"/>
                <a:gd name="T6" fmla="*/ 0 w 57"/>
                <a:gd name="T7" fmla="*/ 55 h 55"/>
                <a:gd name="T8" fmla="*/ 0 w 57"/>
                <a:gd name="T9" fmla="*/ 0 h 55"/>
                <a:gd name="T10" fmla="*/ 2 w 57"/>
                <a:gd name="T11" fmla="*/ 1 h 55"/>
                <a:gd name="T12" fmla="*/ 57 w 57"/>
                <a:gd name="T13" fmla="*/ 1 h 55"/>
                <a:gd name="T14" fmla="*/ 57 w 57"/>
                <a:gd name="T15" fmla="*/ 55 h 55"/>
                <a:gd name="T16" fmla="*/ 2 w 57"/>
                <a:gd name="T17" fmla="*/ 55 h 55"/>
                <a:gd name="T18" fmla="*/ 2 w 57"/>
                <a:gd name="T19" fmla="*/ 1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5"/>
                <a:gd name="T32" fmla="*/ 57 w 57"/>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5">
                  <a:moveTo>
                    <a:pt x="0" y="0"/>
                  </a:moveTo>
                  <a:lnTo>
                    <a:pt x="57" y="0"/>
                  </a:lnTo>
                  <a:lnTo>
                    <a:pt x="57" y="55"/>
                  </a:lnTo>
                  <a:lnTo>
                    <a:pt x="0" y="55"/>
                  </a:lnTo>
                  <a:lnTo>
                    <a:pt x="0" y="0"/>
                  </a:lnTo>
                  <a:close/>
                  <a:moveTo>
                    <a:pt x="2" y="1"/>
                  </a:moveTo>
                  <a:lnTo>
                    <a:pt x="57" y="1"/>
                  </a:lnTo>
                  <a:lnTo>
                    <a:pt x="57" y="55"/>
                  </a:lnTo>
                  <a:lnTo>
                    <a:pt x="2" y="55"/>
                  </a:lnTo>
                  <a:lnTo>
                    <a:pt x="2" y="1"/>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7" name="Freeform 369"/>
            <p:cNvSpPr>
              <a:spLocks noEditPoints="1"/>
            </p:cNvSpPr>
            <p:nvPr/>
          </p:nvSpPr>
          <p:spPr bwMode="auto">
            <a:xfrm>
              <a:off x="767" y="1414"/>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4 h 54"/>
                <a:gd name="T12" fmla="*/ 55 w 55"/>
                <a:gd name="T13" fmla="*/ 4 h 54"/>
                <a:gd name="T14" fmla="*/ 55 w 55"/>
                <a:gd name="T15" fmla="*/ 54 h 54"/>
                <a:gd name="T16" fmla="*/ 2 w 55"/>
                <a:gd name="T17" fmla="*/ 54 h 54"/>
                <a:gd name="T18" fmla="*/ 2 w 55"/>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4"/>
                  </a:moveTo>
                  <a:lnTo>
                    <a:pt x="55" y="4"/>
                  </a:lnTo>
                  <a:lnTo>
                    <a:pt x="55" y="54"/>
                  </a:lnTo>
                  <a:lnTo>
                    <a:pt x="2" y="54"/>
                  </a:lnTo>
                  <a:lnTo>
                    <a:pt x="2" y="4"/>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8" name="Freeform 370"/>
            <p:cNvSpPr>
              <a:spLocks noEditPoints="1"/>
            </p:cNvSpPr>
            <p:nvPr/>
          </p:nvSpPr>
          <p:spPr bwMode="auto">
            <a:xfrm>
              <a:off x="769" y="1418"/>
              <a:ext cx="53" cy="50"/>
            </a:xfrm>
            <a:custGeom>
              <a:avLst/>
              <a:gdLst>
                <a:gd name="T0" fmla="*/ 0 w 53"/>
                <a:gd name="T1" fmla="*/ 0 h 50"/>
                <a:gd name="T2" fmla="*/ 53 w 53"/>
                <a:gd name="T3" fmla="*/ 0 h 50"/>
                <a:gd name="T4" fmla="*/ 53 w 53"/>
                <a:gd name="T5" fmla="*/ 50 h 50"/>
                <a:gd name="T6" fmla="*/ 0 w 53"/>
                <a:gd name="T7" fmla="*/ 50 h 50"/>
                <a:gd name="T8" fmla="*/ 0 w 53"/>
                <a:gd name="T9" fmla="*/ 0 h 50"/>
                <a:gd name="T10" fmla="*/ 3 w 53"/>
                <a:gd name="T11" fmla="*/ 2 h 50"/>
                <a:gd name="T12" fmla="*/ 53 w 53"/>
                <a:gd name="T13" fmla="*/ 2 h 50"/>
                <a:gd name="T14" fmla="*/ 53 w 53"/>
                <a:gd name="T15" fmla="*/ 50 h 50"/>
                <a:gd name="T16" fmla="*/ 3 w 53"/>
                <a:gd name="T17" fmla="*/ 50 h 50"/>
                <a:gd name="T18" fmla="*/ 3 w 53"/>
                <a:gd name="T19" fmla="*/ 2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0"/>
                <a:gd name="T32" fmla="*/ 53 w 53"/>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0">
                  <a:moveTo>
                    <a:pt x="0" y="0"/>
                  </a:moveTo>
                  <a:lnTo>
                    <a:pt x="53" y="0"/>
                  </a:lnTo>
                  <a:lnTo>
                    <a:pt x="53" y="50"/>
                  </a:lnTo>
                  <a:lnTo>
                    <a:pt x="0" y="50"/>
                  </a:lnTo>
                  <a:lnTo>
                    <a:pt x="0" y="0"/>
                  </a:lnTo>
                  <a:close/>
                  <a:moveTo>
                    <a:pt x="3" y="2"/>
                  </a:moveTo>
                  <a:lnTo>
                    <a:pt x="53" y="2"/>
                  </a:lnTo>
                  <a:lnTo>
                    <a:pt x="53" y="50"/>
                  </a:lnTo>
                  <a:lnTo>
                    <a:pt x="3" y="50"/>
                  </a:lnTo>
                  <a:lnTo>
                    <a:pt x="3" y="2"/>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39" name="Freeform 371"/>
            <p:cNvSpPr>
              <a:spLocks noEditPoints="1"/>
            </p:cNvSpPr>
            <p:nvPr/>
          </p:nvSpPr>
          <p:spPr bwMode="auto">
            <a:xfrm>
              <a:off x="772" y="142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3 w 50"/>
                <a:gd name="T11" fmla="*/ 3 h 48"/>
                <a:gd name="T12" fmla="*/ 50 w 50"/>
                <a:gd name="T13" fmla="*/ 3 h 48"/>
                <a:gd name="T14" fmla="*/ 50 w 50"/>
                <a:gd name="T15" fmla="*/ 48 h 48"/>
                <a:gd name="T16" fmla="*/ 3 w 50"/>
                <a:gd name="T17" fmla="*/ 48 h 48"/>
                <a:gd name="T18" fmla="*/ 3 w 50"/>
                <a:gd name="T19" fmla="*/ 3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3" y="3"/>
                  </a:moveTo>
                  <a:lnTo>
                    <a:pt x="50" y="3"/>
                  </a:lnTo>
                  <a:lnTo>
                    <a:pt x="50" y="48"/>
                  </a:lnTo>
                  <a:lnTo>
                    <a:pt x="3" y="48"/>
                  </a:lnTo>
                  <a:lnTo>
                    <a:pt x="3" y="3"/>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0" name="Freeform 372"/>
            <p:cNvSpPr>
              <a:spLocks noEditPoints="1"/>
            </p:cNvSpPr>
            <p:nvPr/>
          </p:nvSpPr>
          <p:spPr bwMode="auto">
            <a:xfrm>
              <a:off x="775" y="1423"/>
              <a:ext cx="47" cy="45"/>
            </a:xfrm>
            <a:custGeom>
              <a:avLst/>
              <a:gdLst>
                <a:gd name="T0" fmla="*/ 0 w 47"/>
                <a:gd name="T1" fmla="*/ 0 h 45"/>
                <a:gd name="T2" fmla="*/ 47 w 47"/>
                <a:gd name="T3" fmla="*/ 0 h 45"/>
                <a:gd name="T4" fmla="*/ 47 w 47"/>
                <a:gd name="T5" fmla="*/ 45 h 45"/>
                <a:gd name="T6" fmla="*/ 0 w 47"/>
                <a:gd name="T7" fmla="*/ 45 h 45"/>
                <a:gd name="T8" fmla="*/ 0 w 47"/>
                <a:gd name="T9" fmla="*/ 0 h 45"/>
                <a:gd name="T10" fmla="*/ 2 w 47"/>
                <a:gd name="T11" fmla="*/ 2 h 45"/>
                <a:gd name="T12" fmla="*/ 47 w 47"/>
                <a:gd name="T13" fmla="*/ 2 h 45"/>
                <a:gd name="T14" fmla="*/ 47 w 47"/>
                <a:gd name="T15" fmla="*/ 45 h 45"/>
                <a:gd name="T16" fmla="*/ 2 w 47"/>
                <a:gd name="T17" fmla="*/ 45 h 45"/>
                <a:gd name="T18" fmla="*/ 2 w 4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5"/>
                <a:gd name="T32" fmla="*/ 47 w 4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5">
                  <a:moveTo>
                    <a:pt x="0" y="0"/>
                  </a:moveTo>
                  <a:lnTo>
                    <a:pt x="47" y="0"/>
                  </a:lnTo>
                  <a:lnTo>
                    <a:pt x="47" y="45"/>
                  </a:lnTo>
                  <a:lnTo>
                    <a:pt x="0" y="45"/>
                  </a:lnTo>
                  <a:lnTo>
                    <a:pt x="0" y="0"/>
                  </a:lnTo>
                  <a:close/>
                  <a:moveTo>
                    <a:pt x="2" y="2"/>
                  </a:moveTo>
                  <a:lnTo>
                    <a:pt x="47" y="2"/>
                  </a:lnTo>
                  <a:lnTo>
                    <a:pt x="47" y="45"/>
                  </a:lnTo>
                  <a:lnTo>
                    <a:pt x="2" y="45"/>
                  </a:lnTo>
                  <a:lnTo>
                    <a:pt x="2" y="2"/>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1" name="Freeform 373"/>
            <p:cNvSpPr>
              <a:spLocks noEditPoints="1"/>
            </p:cNvSpPr>
            <p:nvPr/>
          </p:nvSpPr>
          <p:spPr bwMode="auto">
            <a:xfrm>
              <a:off x="777" y="142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3 h 43"/>
                <a:gd name="T12" fmla="*/ 45 w 45"/>
                <a:gd name="T13" fmla="*/ 3 h 43"/>
                <a:gd name="T14" fmla="*/ 45 w 45"/>
                <a:gd name="T15" fmla="*/ 43 h 43"/>
                <a:gd name="T16" fmla="*/ 3 w 45"/>
                <a:gd name="T17" fmla="*/ 43 h 43"/>
                <a:gd name="T18" fmla="*/ 3 w 45"/>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3"/>
                  </a:moveTo>
                  <a:lnTo>
                    <a:pt x="45" y="3"/>
                  </a:lnTo>
                  <a:lnTo>
                    <a:pt x="45" y="43"/>
                  </a:lnTo>
                  <a:lnTo>
                    <a:pt x="3" y="43"/>
                  </a:lnTo>
                  <a:lnTo>
                    <a:pt x="3" y="3"/>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2" name="Freeform 374"/>
            <p:cNvSpPr>
              <a:spLocks noEditPoints="1"/>
            </p:cNvSpPr>
            <p:nvPr/>
          </p:nvSpPr>
          <p:spPr bwMode="auto">
            <a:xfrm>
              <a:off x="780" y="1428"/>
              <a:ext cx="42" cy="40"/>
            </a:xfrm>
            <a:custGeom>
              <a:avLst/>
              <a:gdLst>
                <a:gd name="T0" fmla="*/ 0 w 42"/>
                <a:gd name="T1" fmla="*/ 0 h 40"/>
                <a:gd name="T2" fmla="*/ 42 w 42"/>
                <a:gd name="T3" fmla="*/ 0 h 40"/>
                <a:gd name="T4" fmla="*/ 42 w 42"/>
                <a:gd name="T5" fmla="*/ 40 h 40"/>
                <a:gd name="T6" fmla="*/ 0 w 42"/>
                <a:gd name="T7" fmla="*/ 40 h 40"/>
                <a:gd name="T8" fmla="*/ 0 w 42"/>
                <a:gd name="T9" fmla="*/ 0 h 40"/>
                <a:gd name="T10" fmla="*/ 3 w 42"/>
                <a:gd name="T11" fmla="*/ 2 h 40"/>
                <a:gd name="T12" fmla="*/ 42 w 42"/>
                <a:gd name="T13" fmla="*/ 2 h 40"/>
                <a:gd name="T14" fmla="*/ 42 w 42"/>
                <a:gd name="T15" fmla="*/ 40 h 40"/>
                <a:gd name="T16" fmla="*/ 3 w 42"/>
                <a:gd name="T17" fmla="*/ 40 h 40"/>
                <a:gd name="T18" fmla="*/ 3 w 42"/>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0"/>
                <a:gd name="T32" fmla="*/ 42 w 42"/>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0">
                  <a:moveTo>
                    <a:pt x="0" y="0"/>
                  </a:moveTo>
                  <a:lnTo>
                    <a:pt x="42" y="0"/>
                  </a:lnTo>
                  <a:lnTo>
                    <a:pt x="42" y="40"/>
                  </a:lnTo>
                  <a:lnTo>
                    <a:pt x="0" y="40"/>
                  </a:lnTo>
                  <a:lnTo>
                    <a:pt x="0" y="0"/>
                  </a:lnTo>
                  <a:close/>
                  <a:moveTo>
                    <a:pt x="3" y="2"/>
                  </a:moveTo>
                  <a:lnTo>
                    <a:pt x="42" y="2"/>
                  </a:lnTo>
                  <a:lnTo>
                    <a:pt x="42" y="40"/>
                  </a:lnTo>
                  <a:lnTo>
                    <a:pt x="3" y="40"/>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3" name="Freeform 375"/>
            <p:cNvSpPr>
              <a:spLocks noEditPoints="1"/>
            </p:cNvSpPr>
            <p:nvPr/>
          </p:nvSpPr>
          <p:spPr bwMode="auto">
            <a:xfrm>
              <a:off x="783" y="1430"/>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3 h 38"/>
                <a:gd name="T12" fmla="*/ 39 w 39"/>
                <a:gd name="T13" fmla="*/ 3 h 38"/>
                <a:gd name="T14" fmla="*/ 39 w 39"/>
                <a:gd name="T15" fmla="*/ 38 h 38"/>
                <a:gd name="T16" fmla="*/ 2 w 39"/>
                <a:gd name="T17" fmla="*/ 38 h 38"/>
                <a:gd name="T18" fmla="*/ 2 w 39"/>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3"/>
                  </a:moveTo>
                  <a:lnTo>
                    <a:pt x="39" y="3"/>
                  </a:lnTo>
                  <a:lnTo>
                    <a:pt x="39" y="38"/>
                  </a:lnTo>
                  <a:lnTo>
                    <a:pt x="2" y="38"/>
                  </a:lnTo>
                  <a:lnTo>
                    <a:pt x="2" y="3"/>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4" name="Freeform 376"/>
            <p:cNvSpPr>
              <a:spLocks noEditPoints="1"/>
            </p:cNvSpPr>
            <p:nvPr/>
          </p:nvSpPr>
          <p:spPr bwMode="auto">
            <a:xfrm>
              <a:off x="785" y="1433"/>
              <a:ext cx="37" cy="35"/>
            </a:xfrm>
            <a:custGeom>
              <a:avLst/>
              <a:gdLst>
                <a:gd name="T0" fmla="*/ 0 w 37"/>
                <a:gd name="T1" fmla="*/ 0 h 35"/>
                <a:gd name="T2" fmla="*/ 37 w 37"/>
                <a:gd name="T3" fmla="*/ 0 h 35"/>
                <a:gd name="T4" fmla="*/ 37 w 37"/>
                <a:gd name="T5" fmla="*/ 35 h 35"/>
                <a:gd name="T6" fmla="*/ 0 w 37"/>
                <a:gd name="T7" fmla="*/ 35 h 35"/>
                <a:gd name="T8" fmla="*/ 0 w 37"/>
                <a:gd name="T9" fmla="*/ 0 h 35"/>
                <a:gd name="T10" fmla="*/ 3 w 37"/>
                <a:gd name="T11" fmla="*/ 2 h 35"/>
                <a:gd name="T12" fmla="*/ 37 w 37"/>
                <a:gd name="T13" fmla="*/ 2 h 35"/>
                <a:gd name="T14" fmla="*/ 37 w 37"/>
                <a:gd name="T15" fmla="*/ 35 h 35"/>
                <a:gd name="T16" fmla="*/ 3 w 37"/>
                <a:gd name="T17" fmla="*/ 35 h 35"/>
                <a:gd name="T18" fmla="*/ 3 w 37"/>
                <a:gd name="T19" fmla="*/ 2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5"/>
                <a:gd name="T32" fmla="*/ 37 w 37"/>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5">
                  <a:moveTo>
                    <a:pt x="0" y="0"/>
                  </a:moveTo>
                  <a:lnTo>
                    <a:pt x="37" y="0"/>
                  </a:lnTo>
                  <a:lnTo>
                    <a:pt x="37" y="35"/>
                  </a:lnTo>
                  <a:lnTo>
                    <a:pt x="0" y="35"/>
                  </a:lnTo>
                  <a:lnTo>
                    <a:pt x="0" y="0"/>
                  </a:lnTo>
                  <a:close/>
                  <a:moveTo>
                    <a:pt x="3" y="2"/>
                  </a:moveTo>
                  <a:lnTo>
                    <a:pt x="37" y="2"/>
                  </a:lnTo>
                  <a:lnTo>
                    <a:pt x="37" y="35"/>
                  </a:lnTo>
                  <a:lnTo>
                    <a:pt x="3" y="35"/>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5" name="Freeform 377"/>
            <p:cNvSpPr>
              <a:spLocks noEditPoints="1"/>
            </p:cNvSpPr>
            <p:nvPr/>
          </p:nvSpPr>
          <p:spPr bwMode="auto">
            <a:xfrm>
              <a:off x="788" y="143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3 w 34"/>
                <a:gd name="T11" fmla="*/ 2 h 33"/>
                <a:gd name="T12" fmla="*/ 34 w 34"/>
                <a:gd name="T13" fmla="*/ 2 h 33"/>
                <a:gd name="T14" fmla="*/ 34 w 34"/>
                <a:gd name="T15" fmla="*/ 33 h 33"/>
                <a:gd name="T16" fmla="*/ 3 w 34"/>
                <a:gd name="T17" fmla="*/ 33 h 33"/>
                <a:gd name="T18" fmla="*/ 3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3" y="2"/>
                  </a:moveTo>
                  <a:lnTo>
                    <a:pt x="34" y="2"/>
                  </a:lnTo>
                  <a:lnTo>
                    <a:pt x="34"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6" name="Freeform 378"/>
            <p:cNvSpPr>
              <a:spLocks noEditPoints="1"/>
            </p:cNvSpPr>
            <p:nvPr/>
          </p:nvSpPr>
          <p:spPr bwMode="auto">
            <a:xfrm>
              <a:off x="791" y="1437"/>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3 h 31"/>
                <a:gd name="T12" fmla="*/ 31 w 31"/>
                <a:gd name="T13" fmla="*/ 3 h 31"/>
                <a:gd name="T14" fmla="*/ 31 w 31"/>
                <a:gd name="T15" fmla="*/ 31 h 31"/>
                <a:gd name="T16" fmla="*/ 2 w 31"/>
                <a:gd name="T17" fmla="*/ 31 h 31"/>
                <a:gd name="T18" fmla="*/ 2 w 31"/>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3"/>
                  </a:moveTo>
                  <a:lnTo>
                    <a:pt x="31" y="3"/>
                  </a:lnTo>
                  <a:lnTo>
                    <a:pt x="31" y="31"/>
                  </a:lnTo>
                  <a:lnTo>
                    <a:pt x="2" y="31"/>
                  </a:lnTo>
                  <a:lnTo>
                    <a:pt x="2"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7" name="Freeform 379"/>
            <p:cNvSpPr>
              <a:spLocks noEditPoints="1"/>
            </p:cNvSpPr>
            <p:nvPr/>
          </p:nvSpPr>
          <p:spPr bwMode="auto">
            <a:xfrm>
              <a:off x="793" y="1440"/>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3 w 29"/>
                <a:gd name="T11" fmla="*/ 2 h 28"/>
                <a:gd name="T12" fmla="*/ 29 w 29"/>
                <a:gd name="T13" fmla="*/ 2 h 28"/>
                <a:gd name="T14" fmla="*/ 29 w 29"/>
                <a:gd name="T15" fmla="*/ 28 h 28"/>
                <a:gd name="T16" fmla="*/ 3 w 29"/>
                <a:gd name="T17" fmla="*/ 28 h 28"/>
                <a:gd name="T18" fmla="*/ 3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3" y="2"/>
                  </a:moveTo>
                  <a:lnTo>
                    <a:pt x="29" y="2"/>
                  </a:lnTo>
                  <a:lnTo>
                    <a:pt x="29" y="28"/>
                  </a:lnTo>
                  <a:lnTo>
                    <a:pt x="3" y="28"/>
                  </a:lnTo>
                  <a:lnTo>
                    <a:pt x="3"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8" name="Freeform 380"/>
            <p:cNvSpPr>
              <a:spLocks noEditPoints="1"/>
            </p:cNvSpPr>
            <p:nvPr/>
          </p:nvSpPr>
          <p:spPr bwMode="auto">
            <a:xfrm>
              <a:off x="796" y="144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3 h 26"/>
                <a:gd name="T12" fmla="*/ 26 w 26"/>
                <a:gd name="T13" fmla="*/ 3 h 26"/>
                <a:gd name="T14" fmla="*/ 26 w 26"/>
                <a:gd name="T15" fmla="*/ 26 h 26"/>
                <a:gd name="T16" fmla="*/ 3 w 26"/>
                <a:gd name="T17" fmla="*/ 26 h 26"/>
                <a:gd name="T18" fmla="*/ 3 w 26"/>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3"/>
                  </a:moveTo>
                  <a:lnTo>
                    <a:pt x="26" y="3"/>
                  </a:lnTo>
                  <a:lnTo>
                    <a:pt x="26" y="26"/>
                  </a:lnTo>
                  <a:lnTo>
                    <a:pt x="3" y="26"/>
                  </a:lnTo>
                  <a:lnTo>
                    <a:pt x="3" y="3"/>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49" name="Freeform 381"/>
            <p:cNvSpPr>
              <a:spLocks noEditPoints="1"/>
            </p:cNvSpPr>
            <p:nvPr/>
          </p:nvSpPr>
          <p:spPr bwMode="auto">
            <a:xfrm>
              <a:off x="799" y="1445"/>
              <a:ext cx="23" cy="23"/>
            </a:xfrm>
            <a:custGeom>
              <a:avLst/>
              <a:gdLst>
                <a:gd name="T0" fmla="*/ 0 w 23"/>
                <a:gd name="T1" fmla="*/ 0 h 23"/>
                <a:gd name="T2" fmla="*/ 23 w 23"/>
                <a:gd name="T3" fmla="*/ 0 h 23"/>
                <a:gd name="T4" fmla="*/ 23 w 23"/>
                <a:gd name="T5" fmla="*/ 23 h 23"/>
                <a:gd name="T6" fmla="*/ 0 w 23"/>
                <a:gd name="T7" fmla="*/ 23 h 23"/>
                <a:gd name="T8" fmla="*/ 0 w 23"/>
                <a:gd name="T9" fmla="*/ 0 h 23"/>
                <a:gd name="T10" fmla="*/ 2 w 23"/>
                <a:gd name="T11" fmla="*/ 2 h 23"/>
                <a:gd name="T12" fmla="*/ 23 w 23"/>
                <a:gd name="T13" fmla="*/ 2 h 23"/>
                <a:gd name="T14" fmla="*/ 23 w 23"/>
                <a:gd name="T15" fmla="*/ 23 h 23"/>
                <a:gd name="T16" fmla="*/ 2 w 23"/>
                <a:gd name="T17" fmla="*/ 23 h 23"/>
                <a:gd name="T18" fmla="*/ 2 w 23"/>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3"/>
                <a:gd name="T32" fmla="*/ 23 w 23"/>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3">
                  <a:moveTo>
                    <a:pt x="0" y="0"/>
                  </a:moveTo>
                  <a:lnTo>
                    <a:pt x="23" y="0"/>
                  </a:lnTo>
                  <a:lnTo>
                    <a:pt x="23" y="23"/>
                  </a:lnTo>
                  <a:lnTo>
                    <a:pt x="0" y="23"/>
                  </a:lnTo>
                  <a:lnTo>
                    <a:pt x="0" y="0"/>
                  </a:lnTo>
                  <a:close/>
                  <a:moveTo>
                    <a:pt x="2" y="2"/>
                  </a:moveTo>
                  <a:lnTo>
                    <a:pt x="23" y="2"/>
                  </a:lnTo>
                  <a:lnTo>
                    <a:pt x="23" y="23"/>
                  </a:lnTo>
                  <a:lnTo>
                    <a:pt x="2" y="23"/>
                  </a:lnTo>
                  <a:lnTo>
                    <a:pt x="2" y="2"/>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0" name="Freeform 382"/>
            <p:cNvSpPr>
              <a:spLocks noEditPoints="1"/>
            </p:cNvSpPr>
            <p:nvPr/>
          </p:nvSpPr>
          <p:spPr bwMode="auto">
            <a:xfrm>
              <a:off x="801" y="144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4 h 21"/>
                <a:gd name="T12" fmla="*/ 21 w 21"/>
                <a:gd name="T13" fmla="*/ 4 h 21"/>
                <a:gd name="T14" fmla="*/ 21 w 21"/>
                <a:gd name="T15" fmla="*/ 21 h 21"/>
                <a:gd name="T16" fmla="*/ 3 w 21"/>
                <a:gd name="T17" fmla="*/ 21 h 21"/>
                <a:gd name="T18" fmla="*/ 3 w 21"/>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4"/>
                  </a:moveTo>
                  <a:lnTo>
                    <a:pt x="21" y="4"/>
                  </a:lnTo>
                  <a:lnTo>
                    <a:pt x="21"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1" name="Freeform 383"/>
            <p:cNvSpPr>
              <a:spLocks noEditPoints="1"/>
            </p:cNvSpPr>
            <p:nvPr/>
          </p:nvSpPr>
          <p:spPr bwMode="auto">
            <a:xfrm>
              <a:off x="804" y="1451"/>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2 w 18"/>
                <a:gd name="T11" fmla="*/ 1 h 17"/>
                <a:gd name="T12" fmla="*/ 18 w 18"/>
                <a:gd name="T13" fmla="*/ 1 h 17"/>
                <a:gd name="T14" fmla="*/ 18 w 18"/>
                <a:gd name="T15" fmla="*/ 17 h 17"/>
                <a:gd name="T16" fmla="*/ 2 w 18"/>
                <a:gd name="T17" fmla="*/ 17 h 17"/>
                <a:gd name="T18" fmla="*/ 2 w 18"/>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2" y="1"/>
                  </a:moveTo>
                  <a:lnTo>
                    <a:pt x="18" y="1"/>
                  </a:lnTo>
                  <a:lnTo>
                    <a:pt x="18" y="17"/>
                  </a:lnTo>
                  <a:lnTo>
                    <a:pt x="2" y="17"/>
                  </a:lnTo>
                  <a:lnTo>
                    <a:pt x="2"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2" name="Freeform 384"/>
            <p:cNvSpPr>
              <a:spLocks noEditPoints="1"/>
            </p:cNvSpPr>
            <p:nvPr/>
          </p:nvSpPr>
          <p:spPr bwMode="auto">
            <a:xfrm>
              <a:off x="806" y="145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4 h 16"/>
                <a:gd name="T12" fmla="*/ 16 w 16"/>
                <a:gd name="T13" fmla="*/ 4 h 16"/>
                <a:gd name="T14" fmla="*/ 16 w 16"/>
                <a:gd name="T15" fmla="*/ 16 h 16"/>
                <a:gd name="T16" fmla="*/ 3 w 16"/>
                <a:gd name="T17" fmla="*/ 16 h 16"/>
                <a:gd name="T18" fmla="*/ 3 w 1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4"/>
                  </a:moveTo>
                  <a:lnTo>
                    <a:pt x="16" y="4"/>
                  </a:lnTo>
                  <a:lnTo>
                    <a:pt x="16" y="16"/>
                  </a:lnTo>
                  <a:lnTo>
                    <a:pt x="3" y="16"/>
                  </a:lnTo>
                  <a:lnTo>
                    <a:pt x="3" y="4"/>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3" name="Freeform 385"/>
            <p:cNvSpPr>
              <a:spLocks noEditPoints="1"/>
            </p:cNvSpPr>
            <p:nvPr/>
          </p:nvSpPr>
          <p:spPr bwMode="auto">
            <a:xfrm>
              <a:off x="809" y="1456"/>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3 w 13"/>
                <a:gd name="T11" fmla="*/ 1 h 12"/>
                <a:gd name="T12" fmla="*/ 13 w 13"/>
                <a:gd name="T13" fmla="*/ 1 h 12"/>
                <a:gd name="T14" fmla="*/ 13 w 13"/>
                <a:gd name="T15" fmla="*/ 12 h 12"/>
                <a:gd name="T16" fmla="*/ 3 w 13"/>
                <a:gd name="T17" fmla="*/ 12 h 12"/>
                <a:gd name="T18" fmla="*/ 3 w 13"/>
                <a:gd name="T19" fmla="*/ 1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3" y="1"/>
                  </a:moveTo>
                  <a:lnTo>
                    <a:pt x="13" y="1"/>
                  </a:lnTo>
                  <a:lnTo>
                    <a:pt x="13" y="12"/>
                  </a:lnTo>
                  <a:lnTo>
                    <a:pt x="3" y="12"/>
                  </a:lnTo>
                  <a:lnTo>
                    <a:pt x="3" y="1"/>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4" name="Freeform 386"/>
            <p:cNvSpPr>
              <a:spLocks noEditPoints="1"/>
            </p:cNvSpPr>
            <p:nvPr/>
          </p:nvSpPr>
          <p:spPr bwMode="auto">
            <a:xfrm>
              <a:off x="812" y="1457"/>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4 h 11"/>
                <a:gd name="T12" fmla="*/ 10 w 10"/>
                <a:gd name="T13" fmla="*/ 4 h 11"/>
                <a:gd name="T14" fmla="*/ 10 w 10"/>
                <a:gd name="T15" fmla="*/ 11 h 11"/>
                <a:gd name="T16" fmla="*/ 2 w 10"/>
                <a:gd name="T17" fmla="*/ 11 h 11"/>
                <a:gd name="T18" fmla="*/ 2 w 10"/>
                <a:gd name="T19" fmla="*/ 4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4"/>
                  </a:moveTo>
                  <a:lnTo>
                    <a:pt x="10" y="4"/>
                  </a:lnTo>
                  <a:lnTo>
                    <a:pt x="10" y="11"/>
                  </a:lnTo>
                  <a:lnTo>
                    <a:pt x="2" y="11"/>
                  </a:lnTo>
                  <a:lnTo>
                    <a:pt x="2" y="4"/>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5" name="Freeform 387"/>
            <p:cNvSpPr>
              <a:spLocks noEditPoints="1"/>
            </p:cNvSpPr>
            <p:nvPr/>
          </p:nvSpPr>
          <p:spPr bwMode="auto">
            <a:xfrm>
              <a:off x="814" y="1461"/>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3 w 8"/>
                <a:gd name="T11" fmla="*/ 2 h 7"/>
                <a:gd name="T12" fmla="*/ 8 w 8"/>
                <a:gd name="T13" fmla="*/ 2 h 7"/>
                <a:gd name="T14" fmla="*/ 8 w 8"/>
                <a:gd name="T15" fmla="*/ 7 h 7"/>
                <a:gd name="T16" fmla="*/ 3 w 8"/>
                <a:gd name="T17" fmla="*/ 7 h 7"/>
                <a:gd name="T18" fmla="*/ 3 w 8"/>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3" y="2"/>
                  </a:moveTo>
                  <a:lnTo>
                    <a:pt x="8" y="2"/>
                  </a:lnTo>
                  <a:lnTo>
                    <a:pt x="8" y="7"/>
                  </a:lnTo>
                  <a:lnTo>
                    <a:pt x="3" y="7"/>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6" name="Freeform 388"/>
            <p:cNvSpPr>
              <a:spLocks noEditPoints="1"/>
            </p:cNvSpPr>
            <p:nvPr/>
          </p:nvSpPr>
          <p:spPr bwMode="auto">
            <a:xfrm>
              <a:off x="817" y="146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3 h 5"/>
                <a:gd name="T12" fmla="*/ 5 w 5"/>
                <a:gd name="T13" fmla="*/ 3 h 5"/>
                <a:gd name="T14" fmla="*/ 5 w 5"/>
                <a:gd name="T15" fmla="*/ 5 h 5"/>
                <a:gd name="T16" fmla="*/ 3 w 5"/>
                <a:gd name="T17" fmla="*/ 5 h 5"/>
                <a:gd name="T18" fmla="*/ 3 w 5"/>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3"/>
                  </a:moveTo>
                  <a:lnTo>
                    <a:pt x="5" y="3"/>
                  </a:lnTo>
                  <a:lnTo>
                    <a:pt x="5" y="5"/>
                  </a:lnTo>
                  <a:lnTo>
                    <a:pt x="3" y="5"/>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7" name="Freeform 389"/>
            <p:cNvSpPr>
              <a:spLocks noEditPoints="1"/>
            </p:cNvSpPr>
            <p:nvPr/>
          </p:nvSpPr>
          <p:spPr bwMode="auto">
            <a:xfrm>
              <a:off x="820" y="1466"/>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2 w 2"/>
                <a:gd name="T11" fmla="*/ 2 h 2"/>
                <a:gd name="T12" fmla="*/ 2 w 2"/>
                <a:gd name="T13" fmla="*/ 2 h 2"/>
                <a:gd name="T14" fmla="*/ 2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2" y="0"/>
                  </a:lnTo>
                  <a:lnTo>
                    <a:pt x="2" y="2"/>
                  </a:lnTo>
                  <a:lnTo>
                    <a:pt x="0" y="2"/>
                  </a:lnTo>
                  <a:lnTo>
                    <a:pt x="0" y="0"/>
                  </a:lnTo>
                  <a:close/>
                  <a:moveTo>
                    <a:pt x="2" y="2"/>
                  </a:move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8" name="Freeform 390"/>
            <p:cNvSpPr>
              <a:spLocks noEditPoints="1"/>
            </p:cNvSpPr>
            <p:nvPr/>
          </p:nvSpPr>
          <p:spPr bwMode="auto">
            <a:xfrm>
              <a:off x="822" y="146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59" name="Line 391"/>
            <p:cNvSpPr>
              <a:spLocks noChangeShapeType="1"/>
            </p:cNvSpPr>
            <p:nvPr/>
          </p:nvSpPr>
          <p:spPr bwMode="auto">
            <a:xfrm>
              <a:off x="763" y="1476"/>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060" name="Line 392"/>
            <p:cNvSpPr>
              <a:spLocks noChangeShapeType="1"/>
            </p:cNvSpPr>
            <p:nvPr/>
          </p:nvSpPr>
          <p:spPr bwMode="auto">
            <a:xfrm>
              <a:off x="752" y="1476"/>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061" name="Line 393"/>
            <p:cNvSpPr>
              <a:spLocks noChangeShapeType="1"/>
            </p:cNvSpPr>
            <p:nvPr/>
          </p:nvSpPr>
          <p:spPr bwMode="auto">
            <a:xfrm>
              <a:off x="738" y="1476"/>
              <a:ext cx="92"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062" name="Freeform 394"/>
            <p:cNvSpPr>
              <a:spLocks noEditPoints="1"/>
            </p:cNvSpPr>
            <p:nvPr/>
          </p:nvSpPr>
          <p:spPr bwMode="auto">
            <a:xfrm>
              <a:off x="809" y="1501"/>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11 w 11"/>
                <a:gd name="T13" fmla="*/ 0 h 5"/>
                <a:gd name="T14" fmla="*/ 11 w 11"/>
                <a:gd name="T15" fmla="*/ 1 h 5"/>
                <a:gd name="T16" fmla="*/ 0 w 11"/>
                <a:gd name="T17" fmla="*/ 1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5"/>
                <a:gd name="T32" fmla="*/ 11 w 1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5">
                  <a:moveTo>
                    <a:pt x="0" y="0"/>
                  </a:moveTo>
                  <a:lnTo>
                    <a:pt x="11" y="0"/>
                  </a:lnTo>
                  <a:lnTo>
                    <a:pt x="11" y="5"/>
                  </a:lnTo>
                  <a:lnTo>
                    <a:pt x="0" y="5"/>
                  </a:lnTo>
                  <a:lnTo>
                    <a:pt x="0" y="0"/>
                  </a:lnTo>
                  <a:close/>
                  <a:moveTo>
                    <a:pt x="0" y="0"/>
                  </a:moveTo>
                  <a:lnTo>
                    <a:pt x="11" y="0"/>
                  </a:lnTo>
                  <a:lnTo>
                    <a:pt x="11" y="1"/>
                  </a:lnTo>
                  <a:lnTo>
                    <a:pt x="0" y="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63" name="Freeform 395"/>
            <p:cNvSpPr>
              <a:spLocks noEditPoints="1"/>
            </p:cNvSpPr>
            <p:nvPr/>
          </p:nvSpPr>
          <p:spPr bwMode="auto">
            <a:xfrm>
              <a:off x="809" y="1501"/>
              <a:ext cx="11" cy="1"/>
            </a:xfrm>
            <a:custGeom>
              <a:avLst/>
              <a:gdLst>
                <a:gd name="T0" fmla="*/ 0 w 11"/>
                <a:gd name="T1" fmla="*/ 0 h 1"/>
                <a:gd name="T2" fmla="*/ 11 w 11"/>
                <a:gd name="T3" fmla="*/ 0 h 1"/>
                <a:gd name="T4" fmla="*/ 11 w 11"/>
                <a:gd name="T5" fmla="*/ 1 h 1"/>
                <a:gd name="T6" fmla="*/ 0 w 11"/>
                <a:gd name="T7" fmla="*/ 1 h 1"/>
                <a:gd name="T8" fmla="*/ 0 w 11"/>
                <a:gd name="T9" fmla="*/ 0 h 1"/>
                <a:gd name="T10" fmla="*/ 0 w 11"/>
                <a:gd name="T11" fmla="*/ 0 h 1"/>
                <a:gd name="T12" fmla="*/ 11 w 11"/>
                <a:gd name="T13" fmla="*/ 0 h 1"/>
                <a:gd name="T14" fmla="*/ 11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11" y="0"/>
                  </a:lnTo>
                  <a:lnTo>
                    <a:pt x="11" y="1"/>
                  </a:lnTo>
                  <a:lnTo>
                    <a:pt x="0" y="1"/>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64" name="Rectangle 396"/>
            <p:cNvSpPr>
              <a:spLocks noChangeArrowheads="1"/>
            </p:cNvSpPr>
            <p:nvPr/>
          </p:nvSpPr>
          <p:spPr bwMode="auto">
            <a:xfrm>
              <a:off x="809" y="1501"/>
              <a:ext cx="11"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7065" name="Freeform 397"/>
            <p:cNvSpPr>
              <a:spLocks noEditPoints="1"/>
            </p:cNvSpPr>
            <p:nvPr/>
          </p:nvSpPr>
          <p:spPr bwMode="auto">
            <a:xfrm>
              <a:off x="809" y="1501"/>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11 w 11"/>
                <a:gd name="T13" fmla="*/ 0 h 5"/>
                <a:gd name="T14" fmla="*/ 11 w 11"/>
                <a:gd name="T15" fmla="*/ 1 h 5"/>
                <a:gd name="T16" fmla="*/ 0 w 11"/>
                <a:gd name="T17" fmla="*/ 1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5"/>
                <a:gd name="T32" fmla="*/ 11 w 1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5">
                  <a:moveTo>
                    <a:pt x="0" y="0"/>
                  </a:moveTo>
                  <a:lnTo>
                    <a:pt x="11" y="0"/>
                  </a:lnTo>
                  <a:lnTo>
                    <a:pt x="11" y="5"/>
                  </a:lnTo>
                  <a:lnTo>
                    <a:pt x="0" y="5"/>
                  </a:lnTo>
                  <a:lnTo>
                    <a:pt x="0" y="0"/>
                  </a:lnTo>
                  <a:close/>
                  <a:moveTo>
                    <a:pt x="0" y="0"/>
                  </a:moveTo>
                  <a:lnTo>
                    <a:pt x="11" y="0"/>
                  </a:lnTo>
                  <a:lnTo>
                    <a:pt x="11" y="1"/>
                  </a:lnTo>
                  <a:lnTo>
                    <a:pt x="0" y="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066" name="Freeform 398"/>
            <p:cNvSpPr>
              <a:spLocks noEditPoints="1"/>
            </p:cNvSpPr>
            <p:nvPr/>
          </p:nvSpPr>
          <p:spPr bwMode="auto">
            <a:xfrm>
              <a:off x="809" y="1501"/>
              <a:ext cx="11" cy="1"/>
            </a:xfrm>
            <a:custGeom>
              <a:avLst/>
              <a:gdLst>
                <a:gd name="T0" fmla="*/ 0 w 11"/>
                <a:gd name="T1" fmla="*/ 0 h 1"/>
                <a:gd name="T2" fmla="*/ 11 w 11"/>
                <a:gd name="T3" fmla="*/ 0 h 1"/>
                <a:gd name="T4" fmla="*/ 11 w 11"/>
                <a:gd name="T5" fmla="*/ 1 h 1"/>
                <a:gd name="T6" fmla="*/ 0 w 11"/>
                <a:gd name="T7" fmla="*/ 1 h 1"/>
                <a:gd name="T8" fmla="*/ 0 w 11"/>
                <a:gd name="T9" fmla="*/ 0 h 1"/>
                <a:gd name="T10" fmla="*/ 0 w 11"/>
                <a:gd name="T11" fmla="*/ 0 h 1"/>
                <a:gd name="T12" fmla="*/ 11 w 11"/>
                <a:gd name="T13" fmla="*/ 0 h 1"/>
                <a:gd name="T14" fmla="*/ 11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11" y="0"/>
                  </a:lnTo>
                  <a:lnTo>
                    <a:pt x="11" y="1"/>
                  </a:lnTo>
                  <a:lnTo>
                    <a:pt x="0" y="1"/>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976" name="Group 399"/>
          <p:cNvGrpSpPr/>
          <p:nvPr/>
        </p:nvGrpSpPr>
        <p:grpSpPr bwMode="auto">
          <a:xfrm>
            <a:off x="3171825" y="2692400"/>
            <a:ext cx="1539875" cy="1004888"/>
            <a:chOff x="688" y="1091"/>
            <a:chExt cx="970" cy="633"/>
          </a:xfrm>
        </p:grpSpPr>
        <p:sp>
          <p:nvSpPr>
            <p:cNvPr id="76667" name="Line 400"/>
            <p:cNvSpPr>
              <a:spLocks noChangeShapeType="1"/>
            </p:cNvSpPr>
            <p:nvPr/>
          </p:nvSpPr>
          <p:spPr bwMode="auto">
            <a:xfrm>
              <a:off x="784" y="1466"/>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668" name="Freeform 401"/>
            <p:cNvSpPr>
              <a:spLocks noEditPoints="1"/>
            </p:cNvSpPr>
            <p:nvPr/>
          </p:nvSpPr>
          <p:spPr bwMode="auto">
            <a:xfrm>
              <a:off x="726" y="1495"/>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2 w 14"/>
                <a:gd name="T11" fmla="*/ 0 h 11"/>
                <a:gd name="T12" fmla="*/ 12 w 14"/>
                <a:gd name="T13" fmla="*/ 0 h 11"/>
                <a:gd name="T14" fmla="*/ 12 w 14"/>
                <a:gd name="T15" fmla="*/ 11 h 11"/>
                <a:gd name="T16" fmla="*/ 2 w 14"/>
                <a:gd name="T17" fmla="*/ 11 h 11"/>
                <a:gd name="T18" fmla="*/ 2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2" y="0"/>
                  </a:moveTo>
                  <a:lnTo>
                    <a:pt x="12" y="0"/>
                  </a:lnTo>
                  <a:lnTo>
                    <a:pt x="12" y="11"/>
                  </a:lnTo>
                  <a:lnTo>
                    <a:pt x="2" y="11"/>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9" name="Freeform 402"/>
            <p:cNvSpPr>
              <a:spLocks noEditPoints="1"/>
            </p:cNvSpPr>
            <p:nvPr/>
          </p:nvSpPr>
          <p:spPr bwMode="auto">
            <a:xfrm>
              <a:off x="728" y="1495"/>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3 w 10"/>
                <a:gd name="T11" fmla="*/ 0 h 11"/>
                <a:gd name="T12" fmla="*/ 8 w 10"/>
                <a:gd name="T13" fmla="*/ 0 h 11"/>
                <a:gd name="T14" fmla="*/ 8 w 10"/>
                <a:gd name="T15" fmla="*/ 11 h 11"/>
                <a:gd name="T16" fmla="*/ 3 w 10"/>
                <a:gd name="T17" fmla="*/ 11 h 11"/>
                <a:gd name="T18" fmla="*/ 3 w 10"/>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3" y="0"/>
                  </a:moveTo>
                  <a:lnTo>
                    <a:pt x="8" y="0"/>
                  </a:lnTo>
                  <a:lnTo>
                    <a:pt x="8" y="11"/>
                  </a:lnTo>
                  <a:lnTo>
                    <a:pt x="3" y="11"/>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0" name="Freeform 403"/>
            <p:cNvSpPr>
              <a:spLocks noEditPoints="1"/>
            </p:cNvSpPr>
            <p:nvPr/>
          </p:nvSpPr>
          <p:spPr bwMode="auto">
            <a:xfrm>
              <a:off x="731" y="1495"/>
              <a:ext cx="5" cy="11"/>
            </a:xfrm>
            <a:custGeom>
              <a:avLst/>
              <a:gdLst>
                <a:gd name="T0" fmla="*/ 0 w 5"/>
                <a:gd name="T1" fmla="*/ 0 h 11"/>
                <a:gd name="T2" fmla="*/ 5 w 5"/>
                <a:gd name="T3" fmla="*/ 0 h 11"/>
                <a:gd name="T4" fmla="*/ 5 w 5"/>
                <a:gd name="T5" fmla="*/ 11 h 11"/>
                <a:gd name="T6" fmla="*/ 0 w 5"/>
                <a:gd name="T7" fmla="*/ 11 h 11"/>
                <a:gd name="T8" fmla="*/ 0 w 5"/>
                <a:gd name="T9" fmla="*/ 0 h 11"/>
                <a:gd name="T10" fmla="*/ 3 w 5"/>
                <a:gd name="T11" fmla="*/ 0 h 11"/>
                <a:gd name="T12" fmla="*/ 3 w 5"/>
                <a:gd name="T13" fmla="*/ 0 h 11"/>
                <a:gd name="T14" fmla="*/ 3 w 5"/>
                <a:gd name="T15" fmla="*/ 11 h 11"/>
                <a:gd name="T16" fmla="*/ 3 w 5"/>
                <a:gd name="T17" fmla="*/ 11 h 11"/>
                <a:gd name="T18" fmla="*/ 3 w 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1"/>
                <a:gd name="T32" fmla="*/ 5 w 5"/>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1">
                  <a:moveTo>
                    <a:pt x="0" y="0"/>
                  </a:moveTo>
                  <a:lnTo>
                    <a:pt x="5" y="0"/>
                  </a:lnTo>
                  <a:lnTo>
                    <a:pt x="5"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1" name="Freeform 404"/>
            <p:cNvSpPr>
              <a:spLocks noEditPoints="1"/>
            </p:cNvSpPr>
            <p:nvPr/>
          </p:nvSpPr>
          <p:spPr bwMode="auto">
            <a:xfrm>
              <a:off x="734" y="1495"/>
              <a:ext cx="1" cy="11"/>
            </a:xfrm>
            <a:custGeom>
              <a:avLst/>
              <a:gdLst>
                <a:gd name="T0" fmla="*/ 0 w 1"/>
                <a:gd name="T1" fmla="*/ 0 h 11"/>
                <a:gd name="T2" fmla="*/ 0 w 1"/>
                <a:gd name="T3" fmla="*/ 0 h 11"/>
                <a:gd name="T4" fmla="*/ 0 w 1"/>
                <a:gd name="T5" fmla="*/ 11 h 11"/>
                <a:gd name="T6" fmla="*/ 0 w 1"/>
                <a:gd name="T7" fmla="*/ 11 h 11"/>
                <a:gd name="T8" fmla="*/ 0 w 1"/>
                <a:gd name="T9" fmla="*/ 0 h 11"/>
                <a:gd name="T10" fmla="*/ 0 w 1"/>
                <a:gd name="T11" fmla="*/ 0 h 11"/>
                <a:gd name="T12" fmla="*/ 0 w 1"/>
                <a:gd name="T13" fmla="*/ 0 h 11"/>
                <a:gd name="T14" fmla="*/ 0 w 1"/>
                <a:gd name="T15" fmla="*/ 11 h 11"/>
                <a:gd name="T16" fmla="*/ 0 w 1"/>
                <a:gd name="T17" fmla="*/ 11 h 11"/>
                <a:gd name="T18" fmla="*/ 0 w 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1"/>
                <a:gd name="T32" fmla="*/ 1 w 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2" name="Rectangle 405"/>
            <p:cNvSpPr>
              <a:spLocks noChangeArrowheads="1"/>
            </p:cNvSpPr>
            <p:nvPr/>
          </p:nvSpPr>
          <p:spPr bwMode="auto">
            <a:xfrm>
              <a:off x="726" y="1495"/>
              <a:ext cx="14"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673" name="Freeform 406"/>
            <p:cNvSpPr>
              <a:spLocks noEditPoints="1"/>
            </p:cNvSpPr>
            <p:nvPr/>
          </p:nvSpPr>
          <p:spPr bwMode="auto">
            <a:xfrm>
              <a:off x="726" y="1495"/>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2 w 14"/>
                <a:gd name="T11" fmla="*/ 0 h 11"/>
                <a:gd name="T12" fmla="*/ 12 w 14"/>
                <a:gd name="T13" fmla="*/ 0 h 11"/>
                <a:gd name="T14" fmla="*/ 12 w 14"/>
                <a:gd name="T15" fmla="*/ 11 h 11"/>
                <a:gd name="T16" fmla="*/ 2 w 14"/>
                <a:gd name="T17" fmla="*/ 11 h 11"/>
                <a:gd name="T18" fmla="*/ 2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2" y="0"/>
                  </a:moveTo>
                  <a:lnTo>
                    <a:pt x="12" y="0"/>
                  </a:lnTo>
                  <a:lnTo>
                    <a:pt x="12" y="11"/>
                  </a:lnTo>
                  <a:lnTo>
                    <a:pt x="2" y="11"/>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4" name="Freeform 407"/>
            <p:cNvSpPr>
              <a:spLocks noEditPoints="1"/>
            </p:cNvSpPr>
            <p:nvPr/>
          </p:nvSpPr>
          <p:spPr bwMode="auto">
            <a:xfrm>
              <a:off x="728" y="1495"/>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3 w 10"/>
                <a:gd name="T11" fmla="*/ 0 h 11"/>
                <a:gd name="T12" fmla="*/ 8 w 10"/>
                <a:gd name="T13" fmla="*/ 0 h 11"/>
                <a:gd name="T14" fmla="*/ 8 w 10"/>
                <a:gd name="T15" fmla="*/ 11 h 11"/>
                <a:gd name="T16" fmla="*/ 3 w 10"/>
                <a:gd name="T17" fmla="*/ 11 h 11"/>
                <a:gd name="T18" fmla="*/ 3 w 10"/>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3" y="0"/>
                  </a:moveTo>
                  <a:lnTo>
                    <a:pt x="8" y="0"/>
                  </a:lnTo>
                  <a:lnTo>
                    <a:pt x="8" y="11"/>
                  </a:lnTo>
                  <a:lnTo>
                    <a:pt x="3" y="11"/>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5" name="Freeform 408"/>
            <p:cNvSpPr>
              <a:spLocks noEditPoints="1"/>
            </p:cNvSpPr>
            <p:nvPr/>
          </p:nvSpPr>
          <p:spPr bwMode="auto">
            <a:xfrm>
              <a:off x="731" y="1495"/>
              <a:ext cx="5" cy="11"/>
            </a:xfrm>
            <a:custGeom>
              <a:avLst/>
              <a:gdLst>
                <a:gd name="T0" fmla="*/ 0 w 5"/>
                <a:gd name="T1" fmla="*/ 0 h 11"/>
                <a:gd name="T2" fmla="*/ 5 w 5"/>
                <a:gd name="T3" fmla="*/ 0 h 11"/>
                <a:gd name="T4" fmla="*/ 5 w 5"/>
                <a:gd name="T5" fmla="*/ 11 h 11"/>
                <a:gd name="T6" fmla="*/ 0 w 5"/>
                <a:gd name="T7" fmla="*/ 11 h 11"/>
                <a:gd name="T8" fmla="*/ 0 w 5"/>
                <a:gd name="T9" fmla="*/ 0 h 11"/>
                <a:gd name="T10" fmla="*/ 3 w 5"/>
                <a:gd name="T11" fmla="*/ 0 h 11"/>
                <a:gd name="T12" fmla="*/ 3 w 5"/>
                <a:gd name="T13" fmla="*/ 0 h 11"/>
                <a:gd name="T14" fmla="*/ 3 w 5"/>
                <a:gd name="T15" fmla="*/ 11 h 11"/>
                <a:gd name="T16" fmla="*/ 3 w 5"/>
                <a:gd name="T17" fmla="*/ 11 h 11"/>
                <a:gd name="T18" fmla="*/ 3 w 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1"/>
                <a:gd name="T32" fmla="*/ 5 w 5"/>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1">
                  <a:moveTo>
                    <a:pt x="0" y="0"/>
                  </a:moveTo>
                  <a:lnTo>
                    <a:pt x="5" y="0"/>
                  </a:lnTo>
                  <a:lnTo>
                    <a:pt x="5"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6" name="Freeform 409"/>
            <p:cNvSpPr>
              <a:spLocks noEditPoints="1"/>
            </p:cNvSpPr>
            <p:nvPr/>
          </p:nvSpPr>
          <p:spPr bwMode="auto">
            <a:xfrm>
              <a:off x="734" y="1495"/>
              <a:ext cx="1" cy="11"/>
            </a:xfrm>
            <a:custGeom>
              <a:avLst/>
              <a:gdLst>
                <a:gd name="T0" fmla="*/ 0 w 1"/>
                <a:gd name="T1" fmla="*/ 0 h 11"/>
                <a:gd name="T2" fmla="*/ 0 w 1"/>
                <a:gd name="T3" fmla="*/ 0 h 11"/>
                <a:gd name="T4" fmla="*/ 0 w 1"/>
                <a:gd name="T5" fmla="*/ 11 h 11"/>
                <a:gd name="T6" fmla="*/ 0 w 1"/>
                <a:gd name="T7" fmla="*/ 11 h 11"/>
                <a:gd name="T8" fmla="*/ 0 w 1"/>
                <a:gd name="T9" fmla="*/ 0 h 11"/>
                <a:gd name="T10" fmla="*/ 0 w 1"/>
                <a:gd name="T11" fmla="*/ 0 h 11"/>
                <a:gd name="T12" fmla="*/ 0 w 1"/>
                <a:gd name="T13" fmla="*/ 0 h 11"/>
                <a:gd name="T14" fmla="*/ 0 w 1"/>
                <a:gd name="T15" fmla="*/ 11 h 11"/>
                <a:gd name="T16" fmla="*/ 0 w 1"/>
                <a:gd name="T17" fmla="*/ 11 h 11"/>
                <a:gd name="T18" fmla="*/ 0 w 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1"/>
                <a:gd name="T32" fmla="*/ 1 w 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77" name="Freeform 410"/>
            <p:cNvSpPr/>
            <p:nvPr/>
          </p:nvSpPr>
          <p:spPr bwMode="auto">
            <a:xfrm>
              <a:off x="722" y="1365"/>
              <a:ext cx="140" cy="182"/>
            </a:xfrm>
            <a:custGeom>
              <a:avLst/>
              <a:gdLst>
                <a:gd name="T0" fmla="*/ 0 w 140"/>
                <a:gd name="T1" fmla="*/ 182 h 182"/>
                <a:gd name="T2" fmla="*/ 0 w 140"/>
                <a:gd name="T3" fmla="*/ 125 h 182"/>
                <a:gd name="T4" fmla="*/ 14 w 140"/>
                <a:gd name="T5" fmla="*/ 108 h 182"/>
                <a:gd name="T6" fmla="*/ 16 w 140"/>
                <a:gd name="T7" fmla="*/ 108 h 182"/>
                <a:gd name="T8" fmla="*/ 16 w 140"/>
                <a:gd name="T9" fmla="*/ 20 h 182"/>
                <a:gd name="T10" fmla="*/ 31 w 140"/>
                <a:gd name="T11" fmla="*/ 0 h 182"/>
                <a:gd name="T12" fmla="*/ 124 w 140"/>
                <a:gd name="T13" fmla="*/ 0 h 182"/>
                <a:gd name="T14" fmla="*/ 124 w 140"/>
                <a:gd name="T15" fmla="*/ 60 h 182"/>
                <a:gd name="T16" fmla="*/ 120 w 140"/>
                <a:gd name="T17" fmla="*/ 75 h 182"/>
                <a:gd name="T18" fmla="*/ 120 w 140"/>
                <a:gd name="T19" fmla="*/ 103 h 182"/>
                <a:gd name="T20" fmla="*/ 119 w 140"/>
                <a:gd name="T21" fmla="*/ 106 h 182"/>
                <a:gd name="T22" fmla="*/ 140 w 140"/>
                <a:gd name="T23" fmla="*/ 106 h 182"/>
                <a:gd name="T24" fmla="*/ 140 w 140"/>
                <a:gd name="T25" fmla="*/ 161 h 182"/>
                <a:gd name="T26" fmla="*/ 124 w 140"/>
                <a:gd name="T27" fmla="*/ 182 h 182"/>
                <a:gd name="T28" fmla="*/ 0 w 140"/>
                <a:gd name="T29" fmla="*/ 182 h 1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2"/>
                <a:gd name="T47" fmla="*/ 140 w 140"/>
                <a:gd name="T48" fmla="*/ 182 h 1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2">
                  <a:moveTo>
                    <a:pt x="0" y="182"/>
                  </a:moveTo>
                  <a:lnTo>
                    <a:pt x="0" y="125"/>
                  </a:lnTo>
                  <a:lnTo>
                    <a:pt x="14" y="108"/>
                  </a:lnTo>
                  <a:lnTo>
                    <a:pt x="16" y="108"/>
                  </a:lnTo>
                  <a:lnTo>
                    <a:pt x="16" y="20"/>
                  </a:lnTo>
                  <a:lnTo>
                    <a:pt x="31" y="0"/>
                  </a:lnTo>
                  <a:lnTo>
                    <a:pt x="124" y="0"/>
                  </a:lnTo>
                  <a:lnTo>
                    <a:pt x="124" y="60"/>
                  </a:lnTo>
                  <a:lnTo>
                    <a:pt x="120" y="75"/>
                  </a:lnTo>
                  <a:lnTo>
                    <a:pt x="120" y="103"/>
                  </a:lnTo>
                  <a:lnTo>
                    <a:pt x="119" y="106"/>
                  </a:lnTo>
                  <a:lnTo>
                    <a:pt x="140" y="106"/>
                  </a:lnTo>
                  <a:lnTo>
                    <a:pt x="140" y="161"/>
                  </a:lnTo>
                  <a:lnTo>
                    <a:pt x="124" y="182"/>
                  </a:lnTo>
                  <a:lnTo>
                    <a:pt x="0" y="182"/>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678" name="Rectangle 411"/>
            <p:cNvSpPr>
              <a:spLocks noChangeArrowheads="1"/>
            </p:cNvSpPr>
            <p:nvPr/>
          </p:nvSpPr>
          <p:spPr bwMode="auto">
            <a:xfrm>
              <a:off x="688" y="1564"/>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679" name="Line 412"/>
            <p:cNvSpPr>
              <a:spLocks noChangeShapeType="1"/>
            </p:cNvSpPr>
            <p:nvPr/>
          </p:nvSpPr>
          <p:spPr bwMode="auto">
            <a:xfrm>
              <a:off x="792" y="1547"/>
              <a:ext cx="5" cy="17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680" name="Freeform 413"/>
            <p:cNvSpPr/>
            <p:nvPr/>
          </p:nvSpPr>
          <p:spPr bwMode="auto">
            <a:xfrm>
              <a:off x="1638" y="1196"/>
              <a:ext cx="20" cy="10"/>
            </a:xfrm>
            <a:custGeom>
              <a:avLst/>
              <a:gdLst>
                <a:gd name="T0" fmla="*/ 12 w 20"/>
                <a:gd name="T1" fmla="*/ 10 h 10"/>
                <a:gd name="T2" fmla="*/ 20 w 20"/>
                <a:gd name="T3" fmla="*/ 0 h 10"/>
                <a:gd name="T4" fmla="*/ 0 w 20"/>
                <a:gd name="T5" fmla="*/ 0 h 10"/>
                <a:gd name="T6" fmla="*/ 12 w 20"/>
                <a:gd name="T7" fmla="*/ 10 h 10"/>
                <a:gd name="T8" fmla="*/ 0 60000 65536"/>
                <a:gd name="T9" fmla="*/ 0 60000 65536"/>
                <a:gd name="T10" fmla="*/ 0 60000 65536"/>
                <a:gd name="T11" fmla="*/ 0 60000 65536"/>
                <a:gd name="T12" fmla="*/ 0 w 20"/>
                <a:gd name="T13" fmla="*/ 0 h 10"/>
                <a:gd name="T14" fmla="*/ 20 w 20"/>
                <a:gd name="T15" fmla="*/ 10 h 10"/>
              </a:gdLst>
              <a:ahLst/>
              <a:cxnLst>
                <a:cxn ang="T8">
                  <a:pos x="T0" y="T1"/>
                </a:cxn>
                <a:cxn ang="T9">
                  <a:pos x="T2" y="T3"/>
                </a:cxn>
                <a:cxn ang="T10">
                  <a:pos x="T4" y="T5"/>
                </a:cxn>
                <a:cxn ang="T11">
                  <a:pos x="T6" y="T7"/>
                </a:cxn>
              </a:cxnLst>
              <a:rect l="T12" t="T13" r="T14" b="T15"/>
              <a:pathLst>
                <a:path w="20" h="10">
                  <a:moveTo>
                    <a:pt x="12" y="10"/>
                  </a:moveTo>
                  <a:lnTo>
                    <a:pt x="20"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1" name="Freeform 414"/>
            <p:cNvSpPr/>
            <p:nvPr/>
          </p:nvSpPr>
          <p:spPr bwMode="auto">
            <a:xfrm>
              <a:off x="1519" y="1198"/>
              <a:ext cx="30" cy="18"/>
            </a:xfrm>
            <a:custGeom>
              <a:avLst/>
              <a:gdLst>
                <a:gd name="T0" fmla="*/ 30 w 30"/>
                <a:gd name="T1" fmla="*/ 18 h 18"/>
                <a:gd name="T2" fmla="*/ 14 w 30"/>
                <a:gd name="T3" fmla="*/ 0 h 18"/>
                <a:gd name="T4" fmla="*/ 0 w 30"/>
                <a:gd name="T5" fmla="*/ 18 h 18"/>
                <a:gd name="T6" fmla="*/ 30 w 30"/>
                <a:gd name="T7" fmla="*/ 18 h 18"/>
                <a:gd name="T8" fmla="*/ 0 60000 65536"/>
                <a:gd name="T9" fmla="*/ 0 60000 65536"/>
                <a:gd name="T10" fmla="*/ 0 60000 65536"/>
                <a:gd name="T11" fmla="*/ 0 60000 65536"/>
                <a:gd name="T12" fmla="*/ 0 w 30"/>
                <a:gd name="T13" fmla="*/ 0 h 18"/>
                <a:gd name="T14" fmla="*/ 30 w 30"/>
                <a:gd name="T15" fmla="*/ 18 h 18"/>
              </a:gdLst>
              <a:ahLst/>
              <a:cxnLst>
                <a:cxn ang="T8">
                  <a:pos x="T0" y="T1"/>
                </a:cxn>
                <a:cxn ang="T9">
                  <a:pos x="T2" y="T3"/>
                </a:cxn>
                <a:cxn ang="T10">
                  <a:pos x="T4" y="T5"/>
                </a:cxn>
                <a:cxn ang="T11">
                  <a:pos x="T6" y="T7"/>
                </a:cxn>
              </a:cxnLst>
              <a:rect l="T12" t="T13" r="T14" b="T15"/>
              <a:pathLst>
                <a:path w="30" h="18">
                  <a:moveTo>
                    <a:pt x="30" y="18"/>
                  </a:moveTo>
                  <a:lnTo>
                    <a:pt x="14" y="0"/>
                  </a:lnTo>
                  <a:lnTo>
                    <a:pt x="0" y="18"/>
                  </a:lnTo>
                  <a:lnTo>
                    <a:pt x="30" y="18"/>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2" name="Freeform 415"/>
            <p:cNvSpPr/>
            <p:nvPr/>
          </p:nvSpPr>
          <p:spPr bwMode="auto">
            <a:xfrm>
              <a:off x="1533" y="1196"/>
              <a:ext cx="120" cy="20"/>
            </a:xfrm>
            <a:custGeom>
              <a:avLst/>
              <a:gdLst>
                <a:gd name="T0" fmla="*/ 120 w 120"/>
                <a:gd name="T1" fmla="*/ 8 h 20"/>
                <a:gd name="T2" fmla="*/ 108 w 120"/>
                <a:gd name="T3" fmla="*/ 0 h 20"/>
                <a:gd name="T4" fmla="*/ 16 w 120"/>
                <a:gd name="T5" fmla="*/ 0 h 20"/>
                <a:gd name="T6" fmla="*/ 0 w 120"/>
                <a:gd name="T7" fmla="*/ 10 h 20"/>
                <a:gd name="T8" fmla="*/ 16 w 120"/>
                <a:gd name="T9" fmla="*/ 20 h 20"/>
                <a:gd name="T10" fmla="*/ 109 w 120"/>
                <a:gd name="T11" fmla="*/ 20 h 20"/>
                <a:gd name="T12" fmla="*/ 120 w 120"/>
                <a:gd name="T13" fmla="*/ 8 h 20"/>
                <a:gd name="T14" fmla="*/ 0 60000 65536"/>
                <a:gd name="T15" fmla="*/ 0 60000 65536"/>
                <a:gd name="T16" fmla="*/ 0 60000 65536"/>
                <a:gd name="T17" fmla="*/ 0 60000 65536"/>
                <a:gd name="T18" fmla="*/ 0 60000 65536"/>
                <a:gd name="T19" fmla="*/ 0 60000 65536"/>
                <a:gd name="T20" fmla="*/ 0 60000 65536"/>
                <a:gd name="T21" fmla="*/ 0 w 120"/>
                <a:gd name="T22" fmla="*/ 0 h 20"/>
                <a:gd name="T23" fmla="*/ 120 w 1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20">
                  <a:moveTo>
                    <a:pt x="120" y="8"/>
                  </a:moveTo>
                  <a:lnTo>
                    <a:pt x="108" y="0"/>
                  </a:lnTo>
                  <a:lnTo>
                    <a:pt x="16" y="0"/>
                  </a:lnTo>
                  <a:lnTo>
                    <a:pt x="0" y="10"/>
                  </a:lnTo>
                  <a:lnTo>
                    <a:pt x="16" y="20"/>
                  </a:lnTo>
                  <a:lnTo>
                    <a:pt x="109" y="20"/>
                  </a:lnTo>
                  <a:lnTo>
                    <a:pt x="120"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3" name="Freeform 416"/>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71 w 71"/>
                <a:gd name="T21" fmla="*/ 5 h 5"/>
                <a:gd name="T22" fmla="*/ 0 w 71"/>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0" y="5"/>
                  </a:moveTo>
                  <a:lnTo>
                    <a:pt x="12" y="5"/>
                  </a:lnTo>
                  <a:lnTo>
                    <a:pt x="24" y="5"/>
                  </a:lnTo>
                  <a:lnTo>
                    <a:pt x="35" y="5"/>
                  </a:lnTo>
                  <a:lnTo>
                    <a:pt x="45" y="3"/>
                  </a:lnTo>
                  <a:lnTo>
                    <a:pt x="53" y="3"/>
                  </a:lnTo>
                  <a:lnTo>
                    <a:pt x="61" y="3"/>
                  </a:lnTo>
                  <a:lnTo>
                    <a:pt x="67" y="1"/>
                  </a:lnTo>
                  <a:lnTo>
                    <a:pt x="69" y="0"/>
                  </a:lnTo>
                  <a:lnTo>
                    <a:pt x="71" y="0"/>
                  </a:lnTo>
                  <a:lnTo>
                    <a:pt x="71"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4" name="Freeform 417"/>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67 w 71"/>
                <a:gd name="T21" fmla="*/ 0 h 5"/>
                <a:gd name="T22" fmla="*/ 65 w 71"/>
                <a:gd name="T23" fmla="*/ 0 h 5"/>
                <a:gd name="T24" fmla="*/ 61 w 71"/>
                <a:gd name="T25" fmla="*/ 1 h 5"/>
                <a:gd name="T26" fmla="*/ 55 w 71"/>
                <a:gd name="T27" fmla="*/ 3 h 5"/>
                <a:gd name="T28" fmla="*/ 47 w 71"/>
                <a:gd name="T29" fmla="*/ 3 h 5"/>
                <a:gd name="T30" fmla="*/ 37 w 71"/>
                <a:gd name="T31" fmla="*/ 5 h 5"/>
                <a:gd name="T32" fmla="*/ 25 w 71"/>
                <a:gd name="T33" fmla="*/ 5 h 5"/>
                <a:gd name="T34" fmla="*/ 14 w 71"/>
                <a:gd name="T35" fmla="*/ 5 h 5"/>
                <a:gd name="T36" fmla="*/ 0 w 71"/>
                <a:gd name="T37" fmla="*/ 5 h 5"/>
                <a:gd name="T38" fmla="*/ 0 w 71"/>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5"/>
                <a:gd name="T62" fmla="*/ 71 w 7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5">
                  <a:moveTo>
                    <a:pt x="0" y="5"/>
                  </a:moveTo>
                  <a:lnTo>
                    <a:pt x="12" y="5"/>
                  </a:lnTo>
                  <a:lnTo>
                    <a:pt x="24" y="5"/>
                  </a:lnTo>
                  <a:lnTo>
                    <a:pt x="35" y="5"/>
                  </a:lnTo>
                  <a:lnTo>
                    <a:pt x="45" y="3"/>
                  </a:lnTo>
                  <a:lnTo>
                    <a:pt x="53" y="3"/>
                  </a:lnTo>
                  <a:lnTo>
                    <a:pt x="61" y="3"/>
                  </a:lnTo>
                  <a:lnTo>
                    <a:pt x="67" y="1"/>
                  </a:lnTo>
                  <a:lnTo>
                    <a:pt x="69" y="0"/>
                  </a:lnTo>
                  <a:lnTo>
                    <a:pt x="71" y="0"/>
                  </a:lnTo>
                  <a:lnTo>
                    <a:pt x="67" y="0"/>
                  </a:lnTo>
                  <a:lnTo>
                    <a:pt x="65" y="0"/>
                  </a:lnTo>
                  <a:lnTo>
                    <a:pt x="61" y="1"/>
                  </a:lnTo>
                  <a:lnTo>
                    <a:pt x="55" y="3"/>
                  </a:lnTo>
                  <a:lnTo>
                    <a:pt x="47" y="3"/>
                  </a:lnTo>
                  <a:lnTo>
                    <a:pt x="37" y="5"/>
                  </a:lnTo>
                  <a:lnTo>
                    <a:pt x="25" y="5"/>
                  </a:lnTo>
                  <a:lnTo>
                    <a:pt x="14"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5" name="Freeform 418"/>
            <p:cNvSpPr/>
            <p:nvPr/>
          </p:nvSpPr>
          <p:spPr bwMode="auto">
            <a:xfrm>
              <a:off x="1553" y="1210"/>
              <a:ext cx="67" cy="5"/>
            </a:xfrm>
            <a:custGeom>
              <a:avLst/>
              <a:gdLst>
                <a:gd name="T0" fmla="*/ 0 w 67"/>
                <a:gd name="T1" fmla="*/ 5 h 5"/>
                <a:gd name="T2" fmla="*/ 14 w 67"/>
                <a:gd name="T3" fmla="*/ 5 h 5"/>
                <a:gd name="T4" fmla="*/ 25 w 67"/>
                <a:gd name="T5" fmla="*/ 5 h 5"/>
                <a:gd name="T6" fmla="*/ 37 w 67"/>
                <a:gd name="T7" fmla="*/ 5 h 5"/>
                <a:gd name="T8" fmla="*/ 47 w 67"/>
                <a:gd name="T9" fmla="*/ 3 h 5"/>
                <a:gd name="T10" fmla="*/ 55 w 67"/>
                <a:gd name="T11" fmla="*/ 3 h 5"/>
                <a:gd name="T12" fmla="*/ 61 w 67"/>
                <a:gd name="T13" fmla="*/ 1 h 5"/>
                <a:gd name="T14" fmla="*/ 65 w 67"/>
                <a:gd name="T15" fmla="*/ 0 h 5"/>
                <a:gd name="T16" fmla="*/ 67 w 67"/>
                <a:gd name="T17" fmla="*/ 0 h 5"/>
                <a:gd name="T18" fmla="*/ 63 w 67"/>
                <a:gd name="T19" fmla="*/ 0 h 5"/>
                <a:gd name="T20" fmla="*/ 61 w 67"/>
                <a:gd name="T21" fmla="*/ 0 h 5"/>
                <a:gd name="T22" fmla="*/ 57 w 67"/>
                <a:gd name="T23" fmla="*/ 1 h 5"/>
                <a:gd name="T24" fmla="*/ 52 w 67"/>
                <a:gd name="T25" fmla="*/ 1 h 5"/>
                <a:gd name="T26" fmla="*/ 44 w 67"/>
                <a:gd name="T27" fmla="*/ 3 h 5"/>
                <a:gd name="T28" fmla="*/ 35 w 67"/>
                <a:gd name="T29" fmla="*/ 3 h 5"/>
                <a:gd name="T30" fmla="*/ 24 w 67"/>
                <a:gd name="T31" fmla="*/ 5 h 5"/>
                <a:gd name="T32" fmla="*/ 12 w 67"/>
                <a:gd name="T33" fmla="*/ 5 h 5"/>
                <a:gd name="T34" fmla="*/ 0 w 67"/>
                <a:gd name="T35" fmla="*/ 5 h 5"/>
                <a:gd name="T36" fmla="*/ 0 w 67"/>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5"/>
                <a:gd name="T59" fmla="*/ 67 w 67"/>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5">
                  <a:moveTo>
                    <a:pt x="0" y="5"/>
                  </a:moveTo>
                  <a:lnTo>
                    <a:pt x="14" y="5"/>
                  </a:lnTo>
                  <a:lnTo>
                    <a:pt x="25" y="5"/>
                  </a:lnTo>
                  <a:lnTo>
                    <a:pt x="37" y="5"/>
                  </a:lnTo>
                  <a:lnTo>
                    <a:pt x="47" y="3"/>
                  </a:lnTo>
                  <a:lnTo>
                    <a:pt x="55" y="3"/>
                  </a:lnTo>
                  <a:lnTo>
                    <a:pt x="61" y="1"/>
                  </a:lnTo>
                  <a:lnTo>
                    <a:pt x="65" y="0"/>
                  </a:lnTo>
                  <a:lnTo>
                    <a:pt x="67" y="0"/>
                  </a:lnTo>
                  <a:lnTo>
                    <a:pt x="63" y="0"/>
                  </a:lnTo>
                  <a:lnTo>
                    <a:pt x="61" y="0"/>
                  </a:lnTo>
                  <a:lnTo>
                    <a:pt x="57" y="1"/>
                  </a:lnTo>
                  <a:lnTo>
                    <a:pt x="52" y="1"/>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6" name="Freeform 419"/>
            <p:cNvSpPr/>
            <p:nvPr/>
          </p:nvSpPr>
          <p:spPr bwMode="auto">
            <a:xfrm>
              <a:off x="1553" y="1210"/>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1 h 5"/>
                <a:gd name="T12" fmla="*/ 57 w 63"/>
                <a:gd name="T13" fmla="*/ 1 h 5"/>
                <a:gd name="T14" fmla="*/ 61 w 63"/>
                <a:gd name="T15" fmla="*/ 0 h 5"/>
                <a:gd name="T16" fmla="*/ 63 w 63"/>
                <a:gd name="T17" fmla="*/ 0 h 5"/>
                <a:gd name="T18" fmla="*/ 59 w 63"/>
                <a:gd name="T19" fmla="*/ 0 h 5"/>
                <a:gd name="T20" fmla="*/ 57 w 63"/>
                <a:gd name="T21" fmla="*/ 0 h 5"/>
                <a:gd name="T22" fmla="*/ 55 w 63"/>
                <a:gd name="T23" fmla="*/ 1 h 5"/>
                <a:gd name="T24" fmla="*/ 49 w 63"/>
                <a:gd name="T25" fmla="*/ 1 h 5"/>
                <a:gd name="T26" fmla="*/ 41 w 63"/>
                <a:gd name="T27" fmla="*/ 3 h 5"/>
                <a:gd name="T28" fmla="*/ 32 w 63"/>
                <a:gd name="T29" fmla="*/ 3 h 5"/>
                <a:gd name="T30" fmla="*/ 23 w 63"/>
                <a:gd name="T31" fmla="*/ 3 h 5"/>
                <a:gd name="T32" fmla="*/ 12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1"/>
                  </a:lnTo>
                  <a:lnTo>
                    <a:pt x="57" y="1"/>
                  </a:lnTo>
                  <a:lnTo>
                    <a:pt x="61" y="0"/>
                  </a:lnTo>
                  <a:lnTo>
                    <a:pt x="63" y="0"/>
                  </a:lnTo>
                  <a:lnTo>
                    <a:pt x="59" y="0"/>
                  </a:lnTo>
                  <a:lnTo>
                    <a:pt x="57" y="0"/>
                  </a:lnTo>
                  <a:lnTo>
                    <a:pt x="55" y="1"/>
                  </a:lnTo>
                  <a:lnTo>
                    <a:pt x="49" y="1"/>
                  </a:lnTo>
                  <a:lnTo>
                    <a:pt x="41" y="3"/>
                  </a:lnTo>
                  <a:lnTo>
                    <a:pt x="32" y="3"/>
                  </a:lnTo>
                  <a:lnTo>
                    <a:pt x="23" y="3"/>
                  </a:lnTo>
                  <a:lnTo>
                    <a:pt x="12"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7" name="Freeform 420"/>
            <p:cNvSpPr/>
            <p:nvPr/>
          </p:nvSpPr>
          <p:spPr bwMode="auto">
            <a:xfrm>
              <a:off x="1553" y="1210"/>
              <a:ext cx="59" cy="5"/>
            </a:xfrm>
            <a:custGeom>
              <a:avLst/>
              <a:gdLst>
                <a:gd name="T0" fmla="*/ 0 w 59"/>
                <a:gd name="T1" fmla="*/ 5 h 5"/>
                <a:gd name="T2" fmla="*/ 12 w 59"/>
                <a:gd name="T3" fmla="*/ 5 h 5"/>
                <a:gd name="T4" fmla="*/ 23 w 59"/>
                <a:gd name="T5" fmla="*/ 3 h 5"/>
                <a:gd name="T6" fmla="*/ 32 w 59"/>
                <a:gd name="T7" fmla="*/ 3 h 5"/>
                <a:gd name="T8" fmla="*/ 41 w 59"/>
                <a:gd name="T9" fmla="*/ 3 h 5"/>
                <a:gd name="T10" fmla="*/ 49 w 59"/>
                <a:gd name="T11" fmla="*/ 1 h 5"/>
                <a:gd name="T12" fmla="*/ 55 w 59"/>
                <a:gd name="T13" fmla="*/ 1 h 5"/>
                <a:gd name="T14" fmla="*/ 57 w 59"/>
                <a:gd name="T15" fmla="*/ 0 h 5"/>
                <a:gd name="T16" fmla="*/ 59 w 59"/>
                <a:gd name="T17" fmla="*/ 0 h 5"/>
                <a:gd name="T18" fmla="*/ 55 w 59"/>
                <a:gd name="T19" fmla="*/ 0 h 5"/>
                <a:gd name="T20" fmla="*/ 53 w 59"/>
                <a:gd name="T21" fmla="*/ 0 h 5"/>
                <a:gd name="T22" fmla="*/ 51 w 59"/>
                <a:gd name="T23" fmla="*/ 1 h 5"/>
                <a:gd name="T24" fmla="*/ 45 w 59"/>
                <a:gd name="T25" fmla="*/ 1 h 5"/>
                <a:gd name="T26" fmla="*/ 39 w 59"/>
                <a:gd name="T27" fmla="*/ 3 h 5"/>
                <a:gd name="T28" fmla="*/ 31 w 59"/>
                <a:gd name="T29" fmla="*/ 3 h 5"/>
                <a:gd name="T30" fmla="*/ 22 w 59"/>
                <a:gd name="T31" fmla="*/ 3 h 5"/>
                <a:gd name="T32" fmla="*/ 11 w 59"/>
                <a:gd name="T33" fmla="*/ 3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2" y="5"/>
                  </a:lnTo>
                  <a:lnTo>
                    <a:pt x="23" y="3"/>
                  </a:lnTo>
                  <a:lnTo>
                    <a:pt x="32" y="3"/>
                  </a:lnTo>
                  <a:lnTo>
                    <a:pt x="41" y="3"/>
                  </a:lnTo>
                  <a:lnTo>
                    <a:pt x="49" y="1"/>
                  </a:lnTo>
                  <a:lnTo>
                    <a:pt x="55" y="1"/>
                  </a:lnTo>
                  <a:lnTo>
                    <a:pt x="57" y="0"/>
                  </a:lnTo>
                  <a:lnTo>
                    <a:pt x="59" y="0"/>
                  </a:lnTo>
                  <a:lnTo>
                    <a:pt x="55" y="0"/>
                  </a:lnTo>
                  <a:lnTo>
                    <a:pt x="53" y="0"/>
                  </a:lnTo>
                  <a:lnTo>
                    <a:pt x="51" y="1"/>
                  </a:lnTo>
                  <a:lnTo>
                    <a:pt x="45" y="1"/>
                  </a:lnTo>
                  <a:lnTo>
                    <a:pt x="39" y="3"/>
                  </a:lnTo>
                  <a:lnTo>
                    <a:pt x="31" y="3"/>
                  </a:lnTo>
                  <a:lnTo>
                    <a:pt x="22" y="3"/>
                  </a:lnTo>
                  <a:lnTo>
                    <a:pt x="11"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8" name="Freeform 421"/>
            <p:cNvSpPr/>
            <p:nvPr/>
          </p:nvSpPr>
          <p:spPr bwMode="auto">
            <a:xfrm>
              <a:off x="1553" y="1210"/>
              <a:ext cx="55" cy="5"/>
            </a:xfrm>
            <a:custGeom>
              <a:avLst/>
              <a:gdLst>
                <a:gd name="T0" fmla="*/ 0 w 55"/>
                <a:gd name="T1" fmla="*/ 5 h 5"/>
                <a:gd name="T2" fmla="*/ 11 w 55"/>
                <a:gd name="T3" fmla="*/ 3 h 5"/>
                <a:gd name="T4" fmla="*/ 22 w 55"/>
                <a:gd name="T5" fmla="*/ 3 h 5"/>
                <a:gd name="T6" fmla="*/ 31 w 55"/>
                <a:gd name="T7" fmla="*/ 3 h 5"/>
                <a:gd name="T8" fmla="*/ 39 w 55"/>
                <a:gd name="T9" fmla="*/ 3 h 5"/>
                <a:gd name="T10" fmla="*/ 45 w 55"/>
                <a:gd name="T11" fmla="*/ 1 h 5"/>
                <a:gd name="T12" fmla="*/ 51 w 55"/>
                <a:gd name="T13" fmla="*/ 1 h 5"/>
                <a:gd name="T14" fmla="*/ 53 w 55"/>
                <a:gd name="T15" fmla="*/ 0 h 5"/>
                <a:gd name="T16" fmla="*/ 55 w 55"/>
                <a:gd name="T17" fmla="*/ 0 h 5"/>
                <a:gd name="T18" fmla="*/ 51 w 55"/>
                <a:gd name="T19" fmla="*/ 0 h 5"/>
                <a:gd name="T20" fmla="*/ 49 w 55"/>
                <a:gd name="T21" fmla="*/ 0 h 5"/>
                <a:gd name="T22" fmla="*/ 45 w 55"/>
                <a:gd name="T23" fmla="*/ 1 h 5"/>
                <a:gd name="T24" fmla="*/ 40 w 55"/>
                <a:gd name="T25" fmla="*/ 1 h 5"/>
                <a:gd name="T26" fmla="*/ 32 w 55"/>
                <a:gd name="T27" fmla="*/ 3 h 5"/>
                <a:gd name="T28" fmla="*/ 23 w 55"/>
                <a:gd name="T29" fmla="*/ 3 h 5"/>
                <a:gd name="T30" fmla="*/ 11 w 55"/>
                <a:gd name="T31" fmla="*/ 3 h 5"/>
                <a:gd name="T32" fmla="*/ 0 w 55"/>
                <a:gd name="T33" fmla="*/ 3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3"/>
                  </a:lnTo>
                  <a:lnTo>
                    <a:pt x="22" y="3"/>
                  </a:lnTo>
                  <a:lnTo>
                    <a:pt x="31" y="3"/>
                  </a:lnTo>
                  <a:lnTo>
                    <a:pt x="39" y="3"/>
                  </a:lnTo>
                  <a:lnTo>
                    <a:pt x="45" y="1"/>
                  </a:lnTo>
                  <a:lnTo>
                    <a:pt x="51" y="1"/>
                  </a:lnTo>
                  <a:lnTo>
                    <a:pt x="53" y="0"/>
                  </a:lnTo>
                  <a:lnTo>
                    <a:pt x="55" y="0"/>
                  </a:lnTo>
                  <a:lnTo>
                    <a:pt x="51" y="0"/>
                  </a:lnTo>
                  <a:lnTo>
                    <a:pt x="49" y="0"/>
                  </a:lnTo>
                  <a:lnTo>
                    <a:pt x="45" y="1"/>
                  </a:lnTo>
                  <a:lnTo>
                    <a:pt x="40" y="1"/>
                  </a:lnTo>
                  <a:lnTo>
                    <a:pt x="32" y="3"/>
                  </a:lnTo>
                  <a:lnTo>
                    <a:pt x="23" y="3"/>
                  </a:lnTo>
                  <a:lnTo>
                    <a:pt x="11" y="3"/>
                  </a:lnTo>
                  <a:lnTo>
                    <a:pt x="0" y="3"/>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89" name="Freeform 422"/>
            <p:cNvSpPr/>
            <p:nvPr/>
          </p:nvSpPr>
          <p:spPr bwMode="auto">
            <a:xfrm>
              <a:off x="1553" y="1210"/>
              <a:ext cx="51" cy="3"/>
            </a:xfrm>
            <a:custGeom>
              <a:avLst/>
              <a:gdLst>
                <a:gd name="T0" fmla="*/ 0 w 51"/>
                <a:gd name="T1" fmla="*/ 3 h 3"/>
                <a:gd name="T2" fmla="*/ 11 w 51"/>
                <a:gd name="T3" fmla="*/ 3 h 3"/>
                <a:gd name="T4" fmla="*/ 23 w 51"/>
                <a:gd name="T5" fmla="*/ 3 h 3"/>
                <a:gd name="T6" fmla="*/ 32 w 51"/>
                <a:gd name="T7" fmla="*/ 3 h 3"/>
                <a:gd name="T8" fmla="*/ 40 w 51"/>
                <a:gd name="T9" fmla="*/ 1 h 3"/>
                <a:gd name="T10" fmla="*/ 45 w 51"/>
                <a:gd name="T11" fmla="*/ 1 h 3"/>
                <a:gd name="T12" fmla="*/ 49 w 51"/>
                <a:gd name="T13" fmla="*/ 0 h 3"/>
                <a:gd name="T14" fmla="*/ 51 w 51"/>
                <a:gd name="T15" fmla="*/ 0 h 3"/>
                <a:gd name="T16" fmla="*/ 47 w 51"/>
                <a:gd name="T17" fmla="*/ 0 h 3"/>
                <a:gd name="T18" fmla="*/ 45 w 51"/>
                <a:gd name="T19" fmla="*/ 0 h 3"/>
                <a:gd name="T20" fmla="*/ 43 w 51"/>
                <a:gd name="T21" fmla="*/ 1 h 3"/>
                <a:gd name="T22" fmla="*/ 36 w 51"/>
                <a:gd name="T23" fmla="*/ 1 h 3"/>
                <a:gd name="T24" fmla="*/ 29 w 51"/>
                <a:gd name="T25" fmla="*/ 3 h 3"/>
                <a:gd name="T26" fmla="*/ 20 w 51"/>
                <a:gd name="T27" fmla="*/ 3 h 3"/>
                <a:gd name="T28" fmla="*/ 11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3" y="3"/>
                  </a:lnTo>
                  <a:lnTo>
                    <a:pt x="32" y="3"/>
                  </a:lnTo>
                  <a:lnTo>
                    <a:pt x="40" y="1"/>
                  </a:lnTo>
                  <a:lnTo>
                    <a:pt x="45" y="1"/>
                  </a:lnTo>
                  <a:lnTo>
                    <a:pt x="49" y="0"/>
                  </a:lnTo>
                  <a:lnTo>
                    <a:pt x="51" y="0"/>
                  </a:lnTo>
                  <a:lnTo>
                    <a:pt x="47" y="0"/>
                  </a:lnTo>
                  <a:lnTo>
                    <a:pt x="45" y="0"/>
                  </a:lnTo>
                  <a:lnTo>
                    <a:pt x="43" y="1"/>
                  </a:lnTo>
                  <a:lnTo>
                    <a:pt x="36" y="1"/>
                  </a:lnTo>
                  <a:lnTo>
                    <a:pt x="29" y="3"/>
                  </a:lnTo>
                  <a:lnTo>
                    <a:pt x="20" y="3"/>
                  </a:lnTo>
                  <a:lnTo>
                    <a:pt x="11"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0" name="Freeform 423"/>
            <p:cNvSpPr/>
            <p:nvPr/>
          </p:nvSpPr>
          <p:spPr bwMode="auto">
            <a:xfrm>
              <a:off x="1553" y="1210"/>
              <a:ext cx="47" cy="3"/>
            </a:xfrm>
            <a:custGeom>
              <a:avLst/>
              <a:gdLst>
                <a:gd name="T0" fmla="*/ 0 w 47"/>
                <a:gd name="T1" fmla="*/ 3 h 3"/>
                <a:gd name="T2" fmla="*/ 11 w 47"/>
                <a:gd name="T3" fmla="*/ 3 h 3"/>
                <a:gd name="T4" fmla="*/ 20 w 47"/>
                <a:gd name="T5" fmla="*/ 3 h 3"/>
                <a:gd name="T6" fmla="*/ 29 w 47"/>
                <a:gd name="T7" fmla="*/ 3 h 3"/>
                <a:gd name="T8" fmla="*/ 36 w 47"/>
                <a:gd name="T9" fmla="*/ 1 h 3"/>
                <a:gd name="T10" fmla="*/ 43 w 47"/>
                <a:gd name="T11" fmla="*/ 1 h 3"/>
                <a:gd name="T12" fmla="*/ 45 w 47"/>
                <a:gd name="T13" fmla="*/ 0 h 3"/>
                <a:gd name="T14" fmla="*/ 47 w 47"/>
                <a:gd name="T15" fmla="*/ 0 h 3"/>
                <a:gd name="T16" fmla="*/ 43 w 47"/>
                <a:gd name="T17" fmla="*/ 0 h 3"/>
                <a:gd name="T18" fmla="*/ 41 w 47"/>
                <a:gd name="T19" fmla="*/ 0 h 3"/>
                <a:gd name="T20" fmla="*/ 39 w 47"/>
                <a:gd name="T21" fmla="*/ 1 h 3"/>
                <a:gd name="T22" fmla="*/ 33 w 47"/>
                <a:gd name="T23" fmla="*/ 1 h 3"/>
                <a:gd name="T24" fmla="*/ 27 w 47"/>
                <a:gd name="T25" fmla="*/ 1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1" y="3"/>
                  </a:lnTo>
                  <a:lnTo>
                    <a:pt x="20" y="3"/>
                  </a:lnTo>
                  <a:lnTo>
                    <a:pt x="29" y="3"/>
                  </a:lnTo>
                  <a:lnTo>
                    <a:pt x="36" y="1"/>
                  </a:lnTo>
                  <a:lnTo>
                    <a:pt x="43" y="1"/>
                  </a:lnTo>
                  <a:lnTo>
                    <a:pt x="45" y="0"/>
                  </a:lnTo>
                  <a:lnTo>
                    <a:pt x="47" y="0"/>
                  </a:lnTo>
                  <a:lnTo>
                    <a:pt x="43" y="0"/>
                  </a:lnTo>
                  <a:lnTo>
                    <a:pt x="41" y="0"/>
                  </a:lnTo>
                  <a:lnTo>
                    <a:pt x="39" y="1"/>
                  </a:lnTo>
                  <a:lnTo>
                    <a:pt x="33" y="1"/>
                  </a:lnTo>
                  <a:lnTo>
                    <a:pt x="27" y="1"/>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1" name="Freeform 424"/>
            <p:cNvSpPr/>
            <p:nvPr/>
          </p:nvSpPr>
          <p:spPr bwMode="auto">
            <a:xfrm>
              <a:off x="1553" y="1210"/>
              <a:ext cx="43" cy="3"/>
            </a:xfrm>
            <a:custGeom>
              <a:avLst/>
              <a:gdLst>
                <a:gd name="T0" fmla="*/ 0 w 43"/>
                <a:gd name="T1" fmla="*/ 3 h 3"/>
                <a:gd name="T2" fmla="*/ 10 w 43"/>
                <a:gd name="T3" fmla="*/ 3 h 3"/>
                <a:gd name="T4" fmla="*/ 19 w 43"/>
                <a:gd name="T5" fmla="*/ 3 h 3"/>
                <a:gd name="T6" fmla="*/ 27 w 43"/>
                <a:gd name="T7" fmla="*/ 1 h 3"/>
                <a:gd name="T8" fmla="*/ 33 w 43"/>
                <a:gd name="T9" fmla="*/ 1 h 3"/>
                <a:gd name="T10" fmla="*/ 39 w 43"/>
                <a:gd name="T11" fmla="*/ 1 h 3"/>
                <a:gd name="T12" fmla="*/ 41 w 43"/>
                <a:gd name="T13" fmla="*/ 0 h 3"/>
                <a:gd name="T14" fmla="*/ 43 w 43"/>
                <a:gd name="T15" fmla="*/ 0 h 3"/>
                <a:gd name="T16" fmla="*/ 39 w 43"/>
                <a:gd name="T17" fmla="*/ 0 h 3"/>
                <a:gd name="T18" fmla="*/ 37 w 43"/>
                <a:gd name="T19" fmla="*/ 0 h 3"/>
                <a:gd name="T20" fmla="*/ 33 w 43"/>
                <a:gd name="T21" fmla="*/ 1 h 3"/>
                <a:gd name="T22" fmla="*/ 28 w 43"/>
                <a:gd name="T23" fmla="*/ 1 h 3"/>
                <a:gd name="T24" fmla="*/ 20 w 43"/>
                <a:gd name="T25" fmla="*/ 1 h 3"/>
                <a:gd name="T26" fmla="*/ 11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1"/>
                  </a:lnTo>
                  <a:lnTo>
                    <a:pt x="33" y="1"/>
                  </a:lnTo>
                  <a:lnTo>
                    <a:pt x="39" y="1"/>
                  </a:lnTo>
                  <a:lnTo>
                    <a:pt x="41" y="0"/>
                  </a:lnTo>
                  <a:lnTo>
                    <a:pt x="43" y="0"/>
                  </a:lnTo>
                  <a:lnTo>
                    <a:pt x="39" y="0"/>
                  </a:lnTo>
                  <a:lnTo>
                    <a:pt x="37" y="0"/>
                  </a:lnTo>
                  <a:lnTo>
                    <a:pt x="33" y="1"/>
                  </a:lnTo>
                  <a:lnTo>
                    <a:pt x="28" y="1"/>
                  </a:lnTo>
                  <a:lnTo>
                    <a:pt x="20" y="1"/>
                  </a:lnTo>
                  <a:lnTo>
                    <a:pt x="11"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2" name="Freeform 425"/>
            <p:cNvSpPr/>
            <p:nvPr/>
          </p:nvSpPr>
          <p:spPr bwMode="auto">
            <a:xfrm>
              <a:off x="1553" y="1210"/>
              <a:ext cx="39" cy="3"/>
            </a:xfrm>
            <a:custGeom>
              <a:avLst/>
              <a:gdLst>
                <a:gd name="T0" fmla="*/ 0 w 39"/>
                <a:gd name="T1" fmla="*/ 3 h 3"/>
                <a:gd name="T2" fmla="*/ 11 w 39"/>
                <a:gd name="T3" fmla="*/ 3 h 3"/>
                <a:gd name="T4" fmla="*/ 20 w 39"/>
                <a:gd name="T5" fmla="*/ 1 h 3"/>
                <a:gd name="T6" fmla="*/ 28 w 39"/>
                <a:gd name="T7" fmla="*/ 1 h 3"/>
                <a:gd name="T8" fmla="*/ 33 w 39"/>
                <a:gd name="T9" fmla="*/ 1 h 3"/>
                <a:gd name="T10" fmla="*/ 37 w 39"/>
                <a:gd name="T11" fmla="*/ 0 h 3"/>
                <a:gd name="T12" fmla="*/ 39 w 39"/>
                <a:gd name="T13" fmla="*/ 0 h 3"/>
                <a:gd name="T14" fmla="*/ 35 w 39"/>
                <a:gd name="T15" fmla="*/ 0 h 3"/>
                <a:gd name="T16" fmla="*/ 33 w 39"/>
                <a:gd name="T17" fmla="*/ 0 h 3"/>
                <a:gd name="T18" fmla="*/ 31 w 39"/>
                <a:gd name="T19" fmla="*/ 1 h 3"/>
                <a:gd name="T20" fmla="*/ 25 w 39"/>
                <a:gd name="T21" fmla="*/ 1 h 3"/>
                <a:gd name="T22" fmla="*/ 18 w 39"/>
                <a:gd name="T23" fmla="*/ 1 h 3"/>
                <a:gd name="T24" fmla="*/ 10 w 39"/>
                <a:gd name="T25" fmla="*/ 1 h 3"/>
                <a:gd name="T26" fmla="*/ 0 w 39"/>
                <a:gd name="T27" fmla="*/ 3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1" y="3"/>
                  </a:lnTo>
                  <a:lnTo>
                    <a:pt x="20" y="1"/>
                  </a:lnTo>
                  <a:lnTo>
                    <a:pt x="28" y="1"/>
                  </a:lnTo>
                  <a:lnTo>
                    <a:pt x="33" y="1"/>
                  </a:lnTo>
                  <a:lnTo>
                    <a:pt x="37" y="0"/>
                  </a:lnTo>
                  <a:lnTo>
                    <a:pt x="39" y="0"/>
                  </a:lnTo>
                  <a:lnTo>
                    <a:pt x="35" y="0"/>
                  </a:lnTo>
                  <a:lnTo>
                    <a:pt x="33" y="0"/>
                  </a:lnTo>
                  <a:lnTo>
                    <a:pt x="31" y="1"/>
                  </a:lnTo>
                  <a:lnTo>
                    <a:pt x="25" y="1"/>
                  </a:lnTo>
                  <a:lnTo>
                    <a:pt x="18" y="1"/>
                  </a:lnTo>
                  <a:lnTo>
                    <a:pt x="10" y="1"/>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3" name="Freeform 426"/>
            <p:cNvSpPr/>
            <p:nvPr/>
          </p:nvSpPr>
          <p:spPr bwMode="auto">
            <a:xfrm>
              <a:off x="1553" y="1210"/>
              <a:ext cx="35" cy="3"/>
            </a:xfrm>
            <a:custGeom>
              <a:avLst/>
              <a:gdLst>
                <a:gd name="T0" fmla="*/ 0 w 35"/>
                <a:gd name="T1" fmla="*/ 3 h 3"/>
                <a:gd name="T2" fmla="*/ 10 w 35"/>
                <a:gd name="T3" fmla="*/ 1 h 3"/>
                <a:gd name="T4" fmla="*/ 18 w 35"/>
                <a:gd name="T5" fmla="*/ 1 h 3"/>
                <a:gd name="T6" fmla="*/ 25 w 35"/>
                <a:gd name="T7" fmla="*/ 1 h 3"/>
                <a:gd name="T8" fmla="*/ 31 w 35"/>
                <a:gd name="T9" fmla="*/ 1 h 3"/>
                <a:gd name="T10" fmla="*/ 33 w 35"/>
                <a:gd name="T11" fmla="*/ 0 h 3"/>
                <a:gd name="T12" fmla="*/ 35 w 35"/>
                <a:gd name="T13" fmla="*/ 0 h 3"/>
                <a:gd name="T14" fmla="*/ 31 w 35"/>
                <a:gd name="T15" fmla="*/ 0 h 3"/>
                <a:gd name="T16" fmla="*/ 31 w 35"/>
                <a:gd name="T17" fmla="*/ 0 h 3"/>
                <a:gd name="T18" fmla="*/ 27 w 35"/>
                <a:gd name="T19" fmla="*/ 0 h 3"/>
                <a:gd name="T20" fmla="*/ 23 w 35"/>
                <a:gd name="T21" fmla="*/ 1 h 3"/>
                <a:gd name="T22" fmla="*/ 16 w 35"/>
                <a:gd name="T23" fmla="*/ 1 h 3"/>
                <a:gd name="T24" fmla="*/ 8 w 35"/>
                <a:gd name="T25" fmla="*/ 1 h 3"/>
                <a:gd name="T26" fmla="*/ 0 w 35"/>
                <a:gd name="T27" fmla="*/ 1 h 3"/>
                <a:gd name="T28" fmla="*/ 0 w 35"/>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
                <a:gd name="T47" fmla="*/ 35 w 3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
                  <a:moveTo>
                    <a:pt x="0" y="3"/>
                  </a:moveTo>
                  <a:lnTo>
                    <a:pt x="10" y="1"/>
                  </a:lnTo>
                  <a:lnTo>
                    <a:pt x="18" y="1"/>
                  </a:lnTo>
                  <a:lnTo>
                    <a:pt x="25" y="1"/>
                  </a:lnTo>
                  <a:lnTo>
                    <a:pt x="31" y="1"/>
                  </a:lnTo>
                  <a:lnTo>
                    <a:pt x="33" y="0"/>
                  </a:lnTo>
                  <a:lnTo>
                    <a:pt x="35" y="0"/>
                  </a:lnTo>
                  <a:lnTo>
                    <a:pt x="31" y="0"/>
                  </a:lnTo>
                  <a:lnTo>
                    <a:pt x="27" y="0"/>
                  </a:lnTo>
                  <a:lnTo>
                    <a:pt x="23" y="1"/>
                  </a:lnTo>
                  <a:lnTo>
                    <a:pt x="16" y="1"/>
                  </a:lnTo>
                  <a:lnTo>
                    <a:pt x="8" y="1"/>
                  </a:lnTo>
                  <a:lnTo>
                    <a:pt x="0" y="1"/>
                  </a:lnTo>
                  <a:lnTo>
                    <a:pt x="0" y="3"/>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4" name="Freeform 427"/>
            <p:cNvSpPr/>
            <p:nvPr/>
          </p:nvSpPr>
          <p:spPr bwMode="auto">
            <a:xfrm>
              <a:off x="1553" y="1210"/>
              <a:ext cx="31" cy="1"/>
            </a:xfrm>
            <a:custGeom>
              <a:avLst/>
              <a:gdLst>
                <a:gd name="T0" fmla="*/ 0 w 31"/>
                <a:gd name="T1" fmla="*/ 1 h 1"/>
                <a:gd name="T2" fmla="*/ 8 w 31"/>
                <a:gd name="T3" fmla="*/ 1 h 1"/>
                <a:gd name="T4" fmla="*/ 16 w 31"/>
                <a:gd name="T5" fmla="*/ 1 h 1"/>
                <a:gd name="T6" fmla="*/ 23 w 31"/>
                <a:gd name="T7" fmla="*/ 1 h 1"/>
                <a:gd name="T8" fmla="*/ 27 w 31"/>
                <a:gd name="T9" fmla="*/ 0 h 1"/>
                <a:gd name="T10" fmla="*/ 31 w 31"/>
                <a:gd name="T11" fmla="*/ 0 h 1"/>
                <a:gd name="T12" fmla="*/ 31 w 31"/>
                <a:gd name="T13" fmla="*/ 0 h 1"/>
                <a:gd name="T14" fmla="*/ 27 w 31"/>
                <a:gd name="T15" fmla="*/ 0 h 1"/>
                <a:gd name="T16" fmla="*/ 27 w 31"/>
                <a:gd name="T17" fmla="*/ 0 h 1"/>
                <a:gd name="T18" fmla="*/ 24 w 31"/>
                <a:gd name="T19" fmla="*/ 0 h 1"/>
                <a:gd name="T20" fmla="*/ 19 w 31"/>
                <a:gd name="T21" fmla="*/ 1 h 1"/>
                <a:gd name="T22" fmla="*/ 14 w 31"/>
                <a:gd name="T23" fmla="*/ 1 h 1"/>
                <a:gd name="T24" fmla="*/ 7 w 31"/>
                <a:gd name="T25" fmla="*/ 1 h 1"/>
                <a:gd name="T26" fmla="*/ 0 w 31"/>
                <a:gd name="T27" fmla="*/ 1 h 1"/>
                <a:gd name="T28" fmla="*/ 0 w 3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
                <a:gd name="T47" fmla="*/ 31 w 31"/>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
                  <a:moveTo>
                    <a:pt x="0" y="1"/>
                  </a:moveTo>
                  <a:lnTo>
                    <a:pt x="8" y="1"/>
                  </a:lnTo>
                  <a:lnTo>
                    <a:pt x="16" y="1"/>
                  </a:lnTo>
                  <a:lnTo>
                    <a:pt x="23" y="1"/>
                  </a:lnTo>
                  <a:lnTo>
                    <a:pt x="27" y="0"/>
                  </a:lnTo>
                  <a:lnTo>
                    <a:pt x="31" y="0"/>
                  </a:lnTo>
                  <a:lnTo>
                    <a:pt x="27" y="0"/>
                  </a:lnTo>
                  <a:lnTo>
                    <a:pt x="24" y="0"/>
                  </a:lnTo>
                  <a:lnTo>
                    <a:pt x="19" y="1"/>
                  </a:lnTo>
                  <a:lnTo>
                    <a:pt x="14" y="1"/>
                  </a:lnTo>
                  <a:lnTo>
                    <a:pt x="7" y="1"/>
                  </a:lnTo>
                  <a:lnTo>
                    <a:pt x="0" y="1"/>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5" name="Freeform 428"/>
            <p:cNvSpPr/>
            <p:nvPr/>
          </p:nvSpPr>
          <p:spPr bwMode="auto">
            <a:xfrm>
              <a:off x="1553" y="1210"/>
              <a:ext cx="27" cy="1"/>
            </a:xfrm>
            <a:custGeom>
              <a:avLst/>
              <a:gdLst>
                <a:gd name="T0" fmla="*/ 0 w 27"/>
                <a:gd name="T1" fmla="*/ 1 h 1"/>
                <a:gd name="T2" fmla="*/ 7 w 27"/>
                <a:gd name="T3" fmla="*/ 1 h 1"/>
                <a:gd name="T4" fmla="*/ 14 w 27"/>
                <a:gd name="T5" fmla="*/ 1 h 1"/>
                <a:gd name="T6" fmla="*/ 19 w 27"/>
                <a:gd name="T7" fmla="*/ 1 h 1"/>
                <a:gd name="T8" fmla="*/ 24 w 27"/>
                <a:gd name="T9" fmla="*/ 0 h 1"/>
                <a:gd name="T10" fmla="*/ 27 w 27"/>
                <a:gd name="T11" fmla="*/ 0 h 1"/>
                <a:gd name="T12" fmla="*/ 27 w 27"/>
                <a:gd name="T13" fmla="*/ 0 h 1"/>
                <a:gd name="T14" fmla="*/ 24 w 27"/>
                <a:gd name="T15" fmla="*/ 0 h 1"/>
                <a:gd name="T16" fmla="*/ 23 w 27"/>
                <a:gd name="T17" fmla="*/ 0 h 1"/>
                <a:gd name="T18" fmla="*/ 19 w 27"/>
                <a:gd name="T19" fmla="*/ 0 h 1"/>
                <a:gd name="T20" fmla="*/ 14 w 27"/>
                <a:gd name="T21" fmla="*/ 1 h 1"/>
                <a:gd name="T22" fmla="*/ 7 w 27"/>
                <a:gd name="T23" fmla="*/ 1 h 1"/>
                <a:gd name="T24" fmla="*/ 0 w 27"/>
                <a:gd name="T25" fmla="*/ 1 h 1"/>
                <a:gd name="T26" fmla="*/ 0 w 27"/>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
                <a:gd name="T44" fmla="*/ 27 w 27"/>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
                  <a:moveTo>
                    <a:pt x="0" y="1"/>
                  </a:moveTo>
                  <a:lnTo>
                    <a:pt x="7" y="1"/>
                  </a:lnTo>
                  <a:lnTo>
                    <a:pt x="14" y="1"/>
                  </a:lnTo>
                  <a:lnTo>
                    <a:pt x="19" y="1"/>
                  </a:lnTo>
                  <a:lnTo>
                    <a:pt x="24" y="0"/>
                  </a:lnTo>
                  <a:lnTo>
                    <a:pt x="27" y="0"/>
                  </a:lnTo>
                  <a:lnTo>
                    <a:pt x="24" y="0"/>
                  </a:lnTo>
                  <a:lnTo>
                    <a:pt x="23" y="0"/>
                  </a:lnTo>
                  <a:lnTo>
                    <a:pt x="19" y="0"/>
                  </a:lnTo>
                  <a:lnTo>
                    <a:pt x="14" y="1"/>
                  </a:lnTo>
                  <a:lnTo>
                    <a:pt x="7" y="1"/>
                  </a:lnTo>
                  <a:lnTo>
                    <a:pt x="0" y="1"/>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6" name="Freeform 429"/>
            <p:cNvSpPr/>
            <p:nvPr/>
          </p:nvSpPr>
          <p:spPr bwMode="auto">
            <a:xfrm>
              <a:off x="1553" y="1210"/>
              <a:ext cx="24" cy="1"/>
            </a:xfrm>
            <a:custGeom>
              <a:avLst/>
              <a:gdLst>
                <a:gd name="T0" fmla="*/ 0 w 24"/>
                <a:gd name="T1" fmla="*/ 1 h 1"/>
                <a:gd name="T2" fmla="*/ 7 w 24"/>
                <a:gd name="T3" fmla="*/ 1 h 1"/>
                <a:gd name="T4" fmla="*/ 14 w 24"/>
                <a:gd name="T5" fmla="*/ 1 h 1"/>
                <a:gd name="T6" fmla="*/ 19 w 24"/>
                <a:gd name="T7" fmla="*/ 0 h 1"/>
                <a:gd name="T8" fmla="*/ 23 w 24"/>
                <a:gd name="T9" fmla="*/ 0 h 1"/>
                <a:gd name="T10" fmla="*/ 24 w 24"/>
                <a:gd name="T11" fmla="*/ 0 h 1"/>
                <a:gd name="T12" fmla="*/ 20 w 24"/>
                <a:gd name="T13" fmla="*/ 0 h 1"/>
                <a:gd name="T14" fmla="*/ 19 w 24"/>
                <a:gd name="T15" fmla="*/ 0 h 1"/>
                <a:gd name="T16" fmla="*/ 16 w 24"/>
                <a:gd name="T17" fmla="*/ 0 h 1"/>
                <a:gd name="T18" fmla="*/ 12 w 24"/>
                <a:gd name="T19" fmla="*/ 0 h 1"/>
                <a:gd name="T20" fmla="*/ 7 w 24"/>
                <a:gd name="T21" fmla="*/ 1 h 1"/>
                <a:gd name="T22" fmla="*/ 0 w 24"/>
                <a:gd name="T23" fmla="*/ 1 h 1"/>
                <a:gd name="T24" fmla="*/ 0 w 24"/>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
                <a:gd name="T41" fmla="*/ 24 w 24"/>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
                  <a:moveTo>
                    <a:pt x="0" y="1"/>
                  </a:moveTo>
                  <a:lnTo>
                    <a:pt x="7" y="1"/>
                  </a:lnTo>
                  <a:lnTo>
                    <a:pt x="14" y="1"/>
                  </a:lnTo>
                  <a:lnTo>
                    <a:pt x="19" y="0"/>
                  </a:lnTo>
                  <a:lnTo>
                    <a:pt x="23" y="0"/>
                  </a:lnTo>
                  <a:lnTo>
                    <a:pt x="24" y="0"/>
                  </a:lnTo>
                  <a:lnTo>
                    <a:pt x="20" y="0"/>
                  </a:lnTo>
                  <a:lnTo>
                    <a:pt x="19" y="0"/>
                  </a:lnTo>
                  <a:lnTo>
                    <a:pt x="16" y="0"/>
                  </a:lnTo>
                  <a:lnTo>
                    <a:pt x="12" y="0"/>
                  </a:lnTo>
                  <a:lnTo>
                    <a:pt x="7" y="1"/>
                  </a:lnTo>
                  <a:lnTo>
                    <a:pt x="0" y="1"/>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7" name="Freeform 430"/>
            <p:cNvSpPr/>
            <p:nvPr/>
          </p:nvSpPr>
          <p:spPr bwMode="auto">
            <a:xfrm>
              <a:off x="1553" y="1210"/>
              <a:ext cx="20" cy="1"/>
            </a:xfrm>
            <a:custGeom>
              <a:avLst/>
              <a:gdLst>
                <a:gd name="T0" fmla="*/ 0 w 20"/>
                <a:gd name="T1" fmla="*/ 1 h 1"/>
                <a:gd name="T2" fmla="*/ 7 w 20"/>
                <a:gd name="T3" fmla="*/ 1 h 1"/>
                <a:gd name="T4" fmla="*/ 12 w 20"/>
                <a:gd name="T5" fmla="*/ 0 h 1"/>
                <a:gd name="T6" fmla="*/ 16 w 20"/>
                <a:gd name="T7" fmla="*/ 0 h 1"/>
                <a:gd name="T8" fmla="*/ 19 w 20"/>
                <a:gd name="T9" fmla="*/ 0 h 1"/>
                <a:gd name="T10" fmla="*/ 20 w 20"/>
                <a:gd name="T11" fmla="*/ 0 h 1"/>
                <a:gd name="T12" fmla="*/ 16 w 20"/>
                <a:gd name="T13" fmla="*/ 0 h 1"/>
                <a:gd name="T14" fmla="*/ 15 w 20"/>
                <a:gd name="T15" fmla="*/ 0 h 1"/>
                <a:gd name="T16" fmla="*/ 11 w 20"/>
                <a:gd name="T17" fmla="*/ 0 h 1"/>
                <a:gd name="T18" fmla="*/ 6 w 20"/>
                <a:gd name="T19" fmla="*/ 0 h 1"/>
                <a:gd name="T20" fmla="*/ 0 w 20"/>
                <a:gd name="T21" fmla="*/ 0 h 1"/>
                <a:gd name="T22" fmla="*/ 0 w 20"/>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
                <a:gd name="T38" fmla="*/ 20 w 2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
                  <a:moveTo>
                    <a:pt x="0" y="1"/>
                  </a:moveTo>
                  <a:lnTo>
                    <a:pt x="7" y="1"/>
                  </a:lnTo>
                  <a:lnTo>
                    <a:pt x="12" y="0"/>
                  </a:lnTo>
                  <a:lnTo>
                    <a:pt x="16" y="0"/>
                  </a:lnTo>
                  <a:lnTo>
                    <a:pt x="19" y="0"/>
                  </a:lnTo>
                  <a:lnTo>
                    <a:pt x="20" y="0"/>
                  </a:lnTo>
                  <a:lnTo>
                    <a:pt x="16" y="0"/>
                  </a:lnTo>
                  <a:lnTo>
                    <a:pt x="15" y="0"/>
                  </a:lnTo>
                  <a:lnTo>
                    <a:pt x="11" y="0"/>
                  </a:lnTo>
                  <a:lnTo>
                    <a:pt x="6" y="0"/>
                  </a:lnTo>
                  <a:lnTo>
                    <a:pt x="0" y="0"/>
                  </a:lnTo>
                  <a:lnTo>
                    <a:pt x="0" y="1"/>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8" name="Freeform 431"/>
            <p:cNvSpPr/>
            <p:nvPr/>
          </p:nvSpPr>
          <p:spPr bwMode="auto">
            <a:xfrm>
              <a:off x="1553" y="1210"/>
              <a:ext cx="16" cy="1"/>
            </a:xfrm>
            <a:custGeom>
              <a:avLst/>
              <a:gdLst>
                <a:gd name="T0" fmla="*/ 0 w 16"/>
                <a:gd name="T1" fmla="*/ 0 h 1"/>
                <a:gd name="T2" fmla="*/ 6 w 16"/>
                <a:gd name="T3" fmla="*/ 0 h 1"/>
                <a:gd name="T4" fmla="*/ 11 w 16"/>
                <a:gd name="T5" fmla="*/ 0 h 1"/>
                <a:gd name="T6" fmla="*/ 15 w 16"/>
                <a:gd name="T7" fmla="*/ 0 h 1"/>
                <a:gd name="T8" fmla="*/ 16 w 16"/>
                <a:gd name="T9" fmla="*/ 0 h 1"/>
                <a:gd name="T10" fmla="*/ 12 w 16"/>
                <a:gd name="T11" fmla="*/ 0 h 1"/>
                <a:gd name="T12" fmla="*/ 11 w 16"/>
                <a:gd name="T13" fmla="*/ 0 h 1"/>
                <a:gd name="T14" fmla="*/ 8 w 16"/>
                <a:gd name="T15" fmla="*/ 0 h 1"/>
                <a:gd name="T16" fmla="*/ 4 w 16"/>
                <a:gd name="T17" fmla="*/ 0 h 1"/>
                <a:gd name="T18" fmla="*/ 0 w 16"/>
                <a:gd name="T19" fmla="*/ 0 h 1"/>
                <a:gd name="T20" fmla="*/ 0 w 16"/>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
                <a:gd name="T35" fmla="*/ 16 w 16"/>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
                  <a:moveTo>
                    <a:pt x="0" y="0"/>
                  </a:moveTo>
                  <a:lnTo>
                    <a:pt x="6" y="0"/>
                  </a:lnTo>
                  <a:lnTo>
                    <a:pt x="11" y="0"/>
                  </a:lnTo>
                  <a:lnTo>
                    <a:pt x="15" y="0"/>
                  </a:lnTo>
                  <a:lnTo>
                    <a:pt x="16"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99" name="Freeform 432"/>
            <p:cNvSpPr/>
            <p:nvPr/>
          </p:nvSpPr>
          <p:spPr bwMode="auto">
            <a:xfrm>
              <a:off x="1553" y="1210"/>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0" name="Freeform 433"/>
            <p:cNvSpPr/>
            <p:nvPr/>
          </p:nvSpPr>
          <p:spPr bwMode="auto">
            <a:xfrm>
              <a:off x="1553" y="1210"/>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1" name="Freeform 434"/>
            <p:cNvSpPr/>
            <p:nvPr/>
          </p:nvSpPr>
          <p:spPr bwMode="auto">
            <a:xfrm>
              <a:off x="1553" y="1210"/>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2" name="Freeform 435"/>
            <p:cNvSpPr/>
            <p:nvPr/>
          </p:nvSpPr>
          <p:spPr bwMode="auto">
            <a:xfrm>
              <a:off x="1553" y="1210"/>
              <a:ext cx="71" cy="5"/>
            </a:xfrm>
            <a:custGeom>
              <a:avLst/>
              <a:gdLst>
                <a:gd name="T0" fmla="*/ 71 w 71"/>
                <a:gd name="T1" fmla="*/ 0 h 5"/>
                <a:gd name="T2" fmla="*/ 0 w 71"/>
                <a:gd name="T3" fmla="*/ 0 h 5"/>
                <a:gd name="T4" fmla="*/ 2 w 71"/>
                <a:gd name="T5" fmla="*/ 1 h 5"/>
                <a:gd name="T6" fmla="*/ 8 w 71"/>
                <a:gd name="T7" fmla="*/ 3 h 5"/>
                <a:gd name="T8" fmla="*/ 18 w 71"/>
                <a:gd name="T9" fmla="*/ 5 h 5"/>
                <a:gd name="T10" fmla="*/ 28 w 71"/>
                <a:gd name="T11" fmla="*/ 5 h 5"/>
                <a:gd name="T12" fmla="*/ 41 w 71"/>
                <a:gd name="T13" fmla="*/ 5 h 5"/>
                <a:gd name="T14" fmla="*/ 52 w 71"/>
                <a:gd name="T15" fmla="*/ 5 h 5"/>
                <a:gd name="T16" fmla="*/ 61 w 71"/>
                <a:gd name="T17" fmla="*/ 3 h 5"/>
                <a:gd name="T18" fmla="*/ 68 w 71"/>
                <a:gd name="T19" fmla="*/ 1 h 5"/>
                <a:gd name="T20" fmla="*/ 71 w 71"/>
                <a:gd name="T21" fmla="*/ 0 h 5"/>
                <a:gd name="T22" fmla="*/ 71 w 71"/>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71" y="0"/>
                  </a:moveTo>
                  <a:lnTo>
                    <a:pt x="0" y="0"/>
                  </a:lnTo>
                  <a:lnTo>
                    <a:pt x="2" y="1"/>
                  </a:lnTo>
                  <a:lnTo>
                    <a:pt x="8" y="3"/>
                  </a:lnTo>
                  <a:lnTo>
                    <a:pt x="18" y="5"/>
                  </a:lnTo>
                  <a:lnTo>
                    <a:pt x="28" y="5"/>
                  </a:lnTo>
                  <a:lnTo>
                    <a:pt x="41" y="5"/>
                  </a:lnTo>
                  <a:lnTo>
                    <a:pt x="52" y="5"/>
                  </a:lnTo>
                  <a:lnTo>
                    <a:pt x="61" y="3"/>
                  </a:lnTo>
                  <a:lnTo>
                    <a:pt x="68" y="1"/>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3" name="Freeform 436"/>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71 w 71"/>
                <a:gd name="T21" fmla="*/ 5 h 5"/>
                <a:gd name="T22" fmla="*/ 0 w 71"/>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5"/>
                <a:gd name="T38" fmla="*/ 71 w 7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5">
                  <a:moveTo>
                    <a:pt x="0" y="5"/>
                  </a:moveTo>
                  <a:lnTo>
                    <a:pt x="12" y="5"/>
                  </a:lnTo>
                  <a:lnTo>
                    <a:pt x="24" y="5"/>
                  </a:lnTo>
                  <a:lnTo>
                    <a:pt x="35" y="5"/>
                  </a:lnTo>
                  <a:lnTo>
                    <a:pt x="45" y="3"/>
                  </a:lnTo>
                  <a:lnTo>
                    <a:pt x="53" y="3"/>
                  </a:lnTo>
                  <a:lnTo>
                    <a:pt x="61" y="3"/>
                  </a:lnTo>
                  <a:lnTo>
                    <a:pt x="67" y="1"/>
                  </a:lnTo>
                  <a:lnTo>
                    <a:pt x="69" y="0"/>
                  </a:lnTo>
                  <a:lnTo>
                    <a:pt x="71" y="0"/>
                  </a:lnTo>
                  <a:lnTo>
                    <a:pt x="71"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4" name="Freeform 437"/>
            <p:cNvSpPr/>
            <p:nvPr/>
          </p:nvSpPr>
          <p:spPr bwMode="auto">
            <a:xfrm>
              <a:off x="1553" y="1210"/>
              <a:ext cx="71" cy="5"/>
            </a:xfrm>
            <a:custGeom>
              <a:avLst/>
              <a:gdLst>
                <a:gd name="T0" fmla="*/ 0 w 71"/>
                <a:gd name="T1" fmla="*/ 5 h 5"/>
                <a:gd name="T2" fmla="*/ 12 w 71"/>
                <a:gd name="T3" fmla="*/ 5 h 5"/>
                <a:gd name="T4" fmla="*/ 24 w 71"/>
                <a:gd name="T5" fmla="*/ 5 h 5"/>
                <a:gd name="T6" fmla="*/ 35 w 71"/>
                <a:gd name="T7" fmla="*/ 5 h 5"/>
                <a:gd name="T8" fmla="*/ 45 w 71"/>
                <a:gd name="T9" fmla="*/ 3 h 5"/>
                <a:gd name="T10" fmla="*/ 53 w 71"/>
                <a:gd name="T11" fmla="*/ 3 h 5"/>
                <a:gd name="T12" fmla="*/ 61 w 71"/>
                <a:gd name="T13" fmla="*/ 3 h 5"/>
                <a:gd name="T14" fmla="*/ 67 w 71"/>
                <a:gd name="T15" fmla="*/ 1 h 5"/>
                <a:gd name="T16" fmla="*/ 69 w 71"/>
                <a:gd name="T17" fmla="*/ 0 h 5"/>
                <a:gd name="T18" fmla="*/ 71 w 71"/>
                <a:gd name="T19" fmla="*/ 0 h 5"/>
                <a:gd name="T20" fmla="*/ 67 w 71"/>
                <a:gd name="T21" fmla="*/ 0 h 5"/>
                <a:gd name="T22" fmla="*/ 65 w 71"/>
                <a:gd name="T23" fmla="*/ 0 h 5"/>
                <a:gd name="T24" fmla="*/ 61 w 71"/>
                <a:gd name="T25" fmla="*/ 1 h 5"/>
                <a:gd name="T26" fmla="*/ 55 w 71"/>
                <a:gd name="T27" fmla="*/ 3 h 5"/>
                <a:gd name="T28" fmla="*/ 47 w 71"/>
                <a:gd name="T29" fmla="*/ 3 h 5"/>
                <a:gd name="T30" fmla="*/ 37 w 71"/>
                <a:gd name="T31" fmla="*/ 5 h 5"/>
                <a:gd name="T32" fmla="*/ 25 w 71"/>
                <a:gd name="T33" fmla="*/ 5 h 5"/>
                <a:gd name="T34" fmla="*/ 14 w 71"/>
                <a:gd name="T35" fmla="*/ 5 h 5"/>
                <a:gd name="T36" fmla="*/ 0 w 71"/>
                <a:gd name="T37" fmla="*/ 5 h 5"/>
                <a:gd name="T38" fmla="*/ 0 w 71"/>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1"/>
                <a:gd name="T61" fmla="*/ 0 h 5"/>
                <a:gd name="T62" fmla="*/ 71 w 7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1" h="5">
                  <a:moveTo>
                    <a:pt x="0" y="5"/>
                  </a:moveTo>
                  <a:lnTo>
                    <a:pt x="12" y="5"/>
                  </a:lnTo>
                  <a:lnTo>
                    <a:pt x="24" y="5"/>
                  </a:lnTo>
                  <a:lnTo>
                    <a:pt x="35" y="5"/>
                  </a:lnTo>
                  <a:lnTo>
                    <a:pt x="45" y="3"/>
                  </a:lnTo>
                  <a:lnTo>
                    <a:pt x="53" y="3"/>
                  </a:lnTo>
                  <a:lnTo>
                    <a:pt x="61" y="3"/>
                  </a:lnTo>
                  <a:lnTo>
                    <a:pt x="67" y="1"/>
                  </a:lnTo>
                  <a:lnTo>
                    <a:pt x="69" y="0"/>
                  </a:lnTo>
                  <a:lnTo>
                    <a:pt x="71" y="0"/>
                  </a:lnTo>
                  <a:lnTo>
                    <a:pt x="67" y="0"/>
                  </a:lnTo>
                  <a:lnTo>
                    <a:pt x="65" y="0"/>
                  </a:lnTo>
                  <a:lnTo>
                    <a:pt x="61" y="1"/>
                  </a:lnTo>
                  <a:lnTo>
                    <a:pt x="55" y="3"/>
                  </a:lnTo>
                  <a:lnTo>
                    <a:pt x="47" y="3"/>
                  </a:lnTo>
                  <a:lnTo>
                    <a:pt x="37" y="5"/>
                  </a:lnTo>
                  <a:lnTo>
                    <a:pt x="25" y="5"/>
                  </a:lnTo>
                  <a:lnTo>
                    <a:pt x="14"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5" name="Freeform 438"/>
            <p:cNvSpPr/>
            <p:nvPr/>
          </p:nvSpPr>
          <p:spPr bwMode="auto">
            <a:xfrm>
              <a:off x="1553" y="1210"/>
              <a:ext cx="67" cy="5"/>
            </a:xfrm>
            <a:custGeom>
              <a:avLst/>
              <a:gdLst>
                <a:gd name="T0" fmla="*/ 0 w 67"/>
                <a:gd name="T1" fmla="*/ 5 h 5"/>
                <a:gd name="T2" fmla="*/ 14 w 67"/>
                <a:gd name="T3" fmla="*/ 5 h 5"/>
                <a:gd name="T4" fmla="*/ 25 w 67"/>
                <a:gd name="T5" fmla="*/ 5 h 5"/>
                <a:gd name="T6" fmla="*/ 37 w 67"/>
                <a:gd name="T7" fmla="*/ 5 h 5"/>
                <a:gd name="T8" fmla="*/ 47 w 67"/>
                <a:gd name="T9" fmla="*/ 3 h 5"/>
                <a:gd name="T10" fmla="*/ 55 w 67"/>
                <a:gd name="T11" fmla="*/ 3 h 5"/>
                <a:gd name="T12" fmla="*/ 61 w 67"/>
                <a:gd name="T13" fmla="*/ 1 h 5"/>
                <a:gd name="T14" fmla="*/ 65 w 67"/>
                <a:gd name="T15" fmla="*/ 0 h 5"/>
                <a:gd name="T16" fmla="*/ 67 w 67"/>
                <a:gd name="T17" fmla="*/ 0 h 5"/>
                <a:gd name="T18" fmla="*/ 63 w 67"/>
                <a:gd name="T19" fmla="*/ 0 h 5"/>
                <a:gd name="T20" fmla="*/ 61 w 67"/>
                <a:gd name="T21" fmla="*/ 0 h 5"/>
                <a:gd name="T22" fmla="*/ 57 w 67"/>
                <a:gd name="T23" fmla="*/ 1 h 5"/>
                <a:gd name="T24" fmla="*/ 52 w 67"/>
                <a:gd name="T25" fmla="*/ 1 h 5"/>
                <a:gd name="T26" fmla="*/ 44 w 67"/>
                <a:gd name="T27" fmla="*/ 3 h 5"/>
                <a:gd name="T28" fmla="*/ 35 w 67"/>
                <a:gd name="T29" fmla="*/ 3 h 5"/>
                <a:gd name="T30" fmla="*/ 24 w 67"/>
                <a:gd name="T31" fmla="*/ 5 h 5"/>
                <a:gd name="T32" fmla="*/ 12 w 67"/>
                <a:gd name="T33" fmla="*/ 5 h 5"/>
                <a:gd name="T34" fmla="*/ 0 w 67"/>
                <a:gd name="T35" fmla="*/ 5 h 5"/>
                <a:gd name="T36" fmla="*/ 0 w 67"/>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5"/>
                <a:gd name="T59" fmla="*/ 67 w 67"/>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5">
                  <a:moveTo>
                    <a:pt x="0" y="5"/>
                  </a:moveTo>
                  <a:lnTo>
                    <a:pt x="14" y="5"/>
                  </a:lnTo>
                  <a:lnTo>
                    <a:pt x="25" y="5"/>
                  </a:lnTo>
                  <a:lnTo>
                    <a:pt x="37" y="5"/>
                  </a:lnTo>
                  <a:lnTo>
                    <a:pt x="47" y="3"/>
                  </a:lnTo>
                  <a:lnTo>
                    <a:pt x="55" y="3"/>
                  </a:lnTo>
                  <a:lnTo>
                    <a:pt x="61" y="1"/>
                  </a:lnTo>
                  <a:lnTo>
                    <a:pt x="65" y="0"/>
                  </a:lnTo>
                  <a:lnTo>
                    <a:pt x="67" y="0"/>
                  </a:lnTo>
                  <a:lnTo>
                    <a:pt x="63" y="0"/>
                  </a:lnTo>
                  <a:lnTo>
                    <a:pt x="61" y="0"/>
                  </a:lnTo>
                  <a:lnTo>
                    <a:pt x="57" y="1"/>
                  </a:lnTo>
                  <a:lnTo>
                    <a:pt x="52" y="1"/>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6" name="Freeform 439"/>
            <p:cNvSpPr/>
            <p:nvPr/>
          </p:nvSpPr>
          <p:spPr bwMode="auto">
            <a:xfrm>
              <a:off x="1553" y="1210"/>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1 h 5"/>
                <a:gd name="T12" fmla="*/ 57 w 63"/>
                <a:gd name="T13" fmla="*/ 1 h 5"/>
                <a:gd name="T14" fmla="*/ 61 w 63"/>
                <a:gd name="T15" fmla="*/ 0 h 5"/>
                <a:gd name="T16" fmla="*/ 63 w 63"/>
                <a:gd name="T17" fmla="*/ 0 h 5"/>
                <a:gd name="T18" fmla="*/ 59 w 63"/>
                <a:gd name="T19" fmla="*/ 0 h 5"/>
                <a:gd name="T20" fmla="*/ 57 w 63"/>
                <a:gd name="T21" fmla="*/ 0 h 5"/>
                <a:gd name="T22" fmla="*/ 55 w 63"/>
                <a:gd name="T23" fmla="*/ 1 h 5"/>
                <a:gd name="T24" fmla="*/ 49 w 63"/>
                <a:gd name="T25" fmla="*/ 1 h 5"/>
                <a:gd name="T26" fmla="*/ 41 w 63"/>
                <a:gd name="T27" fmla="*/ 3 h 5"/>
                <a:gd name="T28" fmla="*/ 32 w 63"/>
                <a:gd name="T29" fmla="*/ 3 h 5"/>
                <a:gd name="T30" fmla="*/ 23 w 63"/>
                <a:gd name="T31" fmla="*/ 3 h 5"/>
                <a:gd name="T32" fmla="*/ 12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1"/>
                  </a:lnTo>
                  <a:lnTo>
                    <a:pt x="57" y="1"/>
                  </a:lnTo>
                  <a:lnTo>
                    <a:pt x="61" y="0"/>
                  </a:lnTo>
                  <a:lnTo>
                    <a:pt x="63" y="0"/>
                  </a:lnTo>
                  <a:lnTo>
                    <a:pt x="59" y="0"/>
                  </a:lnTo>
                  <a:lnTo>
                    <a:pt x="57" y="0"/>
                  </a:lnTo>
                  <a:lnTo>
                    <a:pt x="55" y="1"/>
                  </a:lnTo>
                  <a:lnTo>
                    <a:pt x="49" y="1"/>
                  </a:lnTo>
                  <a:lnTo>
                    <a:pt x="41" y="3"/>
                  </a:lnTo>
                  <a:lnTo>
                    <a:pt x="32" y="3"/>
                  </a:lnTo>
                  <a:lnTo>
                    <a:pt x="23" y="3"/>
                  </a:lnTo>
                  <a:lnTo>
                    <a:pt x="12"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7" name="Freeform 440"/>
            <p:cNvSpPr/>
            <p:nvPr/>
          </p:nvSpPr>
          <p:spPr bwMode="auto">
            <a:xfrm>
              <a:off x="1553" y="1210"/>
              <a:ext cx="59" cy="5"/>
            </a:xfrm>
            <a:custGeom>
              <a:avLst/>
              <a:gdLst>
                <a:gd name="T0" fmla="*/ 0 w 59"/>
                <a:gd name="T1" fmla="*/ 5 h 5"/>
                <a:gd name="T2" fmla="*/ 12 w 59"/>
                <a:gd name="T3" fmla="*/ 5 h 5"/>
                <a:gd name="T4" fmla="*/ 23 w 59"/>
                <a:gd name="T5" fmla="*/ 3 h 5"/>
                <a:gd name="T6" fmla="*/ 32 w 59"/>
                <a:gd name="T7" fmla="*/ 3 h 5"/>
                <a:gd name="T8" fmla="*/ 41 w 59"/>
                <a:gd name="T9" fmla="*/ 3 h 5"/>
                <a:gd name="T10" fmla="*/ 49 w 59"/>
                <a:gd name="T11" fmla="*/ 1 h 5"/>
                <a:gd name="T12" fmla="*/ 55 w 59"/>
                <a:gd name="T13" fmla="*/ 1 h 5"/>
                <a:gd name="T14" fmla="*/ 57 w 59"/>
                <a:gd name="T15" fmla="*/ 0 h 5"/>
                <a:gd name="T16" fmla="*/ 59 w 59"/>
                <a:gd name="T17" fmla="*/ 0 h 5"/>
                <a:gd name="T18" fmla="*/ 55 w 59"/>
                <a:gd name="T19" fmla="*/ 0 h 5"/>
                <a:gd name="T20" fmla="*/ 53 w 59"/>
                <a:gd name="T21" fmla="*/ 0 h 5"/>
                <a:gd name="T22" fmla="*/ 51 w 59"/>
                <a:gd name="T23" fmla="*/ 1 h 5"/>
                <a:gd name="T24" fmla="*/ 45 w 59"/>
                <a:gd name="T25" fmla="*/ 1 h 5"/>
                <a:gd name="T26" fmla="*/ 39 w 59"/>
                <a:gd name="T27" fmla="*/ 3 h 5"/>
                <a:gd name="T28" fmla="*/ 31 w 59"/>
                <a:gd name="T29" fmla="*/ 3 h 5"/>
                <a:gd name="T30" fmla="*/ 22 w 59"/>
                <a:gd name="T31" fmla="*/ 3 h 5"/>
                <a:gd name="T32" fmla="*/ 11 w 59"/>
                <a:gd name="T33" fmla="*/ 3 h 5"/>
                <a:gd name="T34" fmla="*/ 0 w 59"/>
                <a:gd name="T35" fmla="*/ 5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2" y="5"/>
                  </a:lnTo>
                  <a:lnTo>
                    <a:pt x="23" y="3"/>
                  </a:lnTo>
                  <a:lnTo>
                    <a:pt x="32" y="3"/>
                  </a:lnTo>
                  <a:lnTo>
                    <a:pt x="41" y="3"/>
                  </a:lnTo>
                  <a:lnTo>
                    <a:pt x="49" y="1"/>
                  </a:lnTo>
                  <a:lnTo>
                    <a:pt x="55" y="1"/>
                  </a:lnTo>
                  <a:lnTo>
                    <a:pt x="57" y="0"/>
                  </a:lnTo>
                  <a:lnTo>
                    <a:pt x="59" y="0"/>
                  </a:lnTo>
                  <a:lnTo>
                    <a:pt x="55" y="0"/>
                  </a:lnTo>
                  <a:lnTo>
                    <a:pt x="53" y="0"/>
                  </a:lnTo>
                  <a:lnTo>
                    <a:pt x="51" y="1"/>
                  </a:lnTo>
                  <a:lnTo>
                    <a:pt x="45" y="1"/>
                  </a:lnTo>
                  <a:lnTo>
                    <a:pt x="39" y="3"/>
                  </a:lnTo>
                  <a:lnTo>
                    <a:pt x="31" y="3"/>
                  </a:lnTo>
                  <a:lnTo>
                    <a:pt x="22" y="3"/>
                  </a:lnTo>
                  <a:lnTo>
                    <a:pt x="11"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8" name="Freeform 441"/>
            <p:cNvSpPr/>
            <p:nvPr/>
          </p:nvSpPr>
          <p:spPr bwMode="auto">
            <a:xfrm>
              <a:off x="1553" y="1210"/>
              <a:ext cx="55" cy="5"/>
            </a:xfrm>
            <a:custGeom>
              <a:avLst/>
              <a:gdLst>
                <a:gd name="T0" fmla="*/ 0 w 55"/>
                <a:gd name="T1" fmla="*/ 5 h 5"/>
                <a:gd name="T2" fmla="*/ 11 w 55"/>
                <a:gd name="T3" fmla="*/ 3 h 5"/>
                <a:gd name="T4" fmla="*/ 22 w 55"/>
                <a:gd name="T5" fmla="*/ 3 h 5"/>
                <a:gd name="T6" fmla="*/ 31 w 55"/>
                <a:gd name="T7" fmla="*/ 3 h 5"/>
                <a:gd name="T8" fmla="*/ 39 w 55"/>
                <a:gd name="T9" fmla="*/ 3 h 5"/>
                <a:gd name="T10" fmla="*/ 45 w 55"/>
                <a:gd name="T11" fmla="*/ 1 h 5"/>
                <a:gd name="T12" fmla="*/ 51 w 55"/>
                <a:gd name="T13" fmla="*/ 1 h 5"/>
                <a:gd name="T14" fmla="*/ 53 w 55"/>
                <a:gd name="T15" fmla="*/ 0 h 5"/>
                <a:gd name="T16" fmla="*/ 55 w 55"/>
                <a:gd name="T17" fmla="*/ 0 h 5"/>
                <a:gd name="T18" fmla="*/ 51 w 55"/>
                <a:gd name="T19" fmla="*/ 0 h 5"/>
                <a:gd name="T20" fmla="*/ 49 w 55"/>
                <a:gd name="T21" fmla="*/ 0 h 5"/>
                <a:gd name="T22" fmla="*/ 45 w 55"/>
                <a:gd name="T23" fmla="*/ 1 h 5"/>
                <a:gd name="T24" fmla="*/ 40 w 55"/>
                <a:gd name="T25" fmla="*/ 1 h 5"/>
                <a:gd name="T26" fmla="*/ 32 w 55"/>
                <a:gd name="T27" fmla="*/ 3 h 5"/>
                <a:gd name="T28" fmla="*/ 23 w 55"/>
                <a:gd name="T29" fmla="*/ 3 h 5"/>
                <a:gd name="T30" fmla="*/ 11 w 55"/>
                <a:gd name="T31" fmla="*/ 3 h 5"/>
                <a:gd name="T32" fmla="*/ 0 w 55"/>
                <a:gd name="T33" fmla="*/ 3 h 5"/>
                <a:gd name="T34" fmla="*/ 0 w 55"/>
                <a:gd name="T35" fmla="*/ 5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5"/>
                <a:gd name="T56" fmla="*/ 55 w 55"/>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5">
                  <a:moveTo>
                    <a:pt x="0" y="5"/>
                  </a:moveTo>
                  <a:lnTo>
                    <a:pt x="11" y="3"/>
                  </a:lnTo>
                  <a:lnTo>
                    <a:pt x="22" y="3"/>
                  </a:lnTo>
                  <a:lnTo>
                    <a:pt x="31" y="3"/>
                  </a:lnTo>
                  <a:lnTo>
                    <a:pt x="39" y="3"/>
                  </a:lnTo>
                  <a:lnTo>
                    <a:pt x="45" y="1"/>
                  </a:lnTo>
                  <a:lnTo>
                    <a:pt x="51" y="1"/>
                  </a:lnTo>
                  <a:lnTo>
                    <a:pt x="53" y="0"/>
                  </a:lnTo>
                  <a:lnTo>
                    <a:pt x="55" y="0"/>
                  </a:lnTo>
                  <a:lnTo>
                    <a:pt x="51" y="0"/>
                  </a:lnTo>
                  <a:lnTo>
                    <a:pt x="49" y="0"/>
                  </a:lnTo>
                  <a:lnTo>
                    <a:pt x="45" y="1"/>
                  </a:lnTo>
                  <a:lnTo>
                    <a:pt x="40" y="1"/>
                  </a:lnTo>
                  <a:lnTo>
                    <a:pt x="32" y="3"/>
                  </a:lnTo>
                  <a:lnTo>
                    <a:pt x="23" y="3"/>
                  </a:lnTo>
                  <a:lnTo>
                    <a:pt x="11" y="3"/>
                  </a:lnTo>
                  <a:lnTo>
                    <a:pt x="0" y="3"/>
                  </a:lnTo>
                  <a:lnTo>
                    <a:pt x="0" y="5"/>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09" name="Freeform 442"/>
            <p:cNvSpPr/>
            <p:nvPr/>
          </p:nvSpPr>
          <p:spPr bwMode="auto">
            <a:xfrm>
              <a:off x="1553" y="1210"/>
              <a:ext cx="51" cy="3"/>
            </a:xfrm>
            <a:custGeom>
              <a:avLst/>
              <a:gdLst>
                <a:gd name="T0" fmla="*/ 0 w 51"/>
                <a:gd name="T1" fmla="*/ 3 h 3"/>
                <a:gd name="T2" fmla="*/ 11 w 51"/>
                <a:gd name="T3" fmla="*/ 3 h 3"/>
                <a:gd name="T4" fmla="*/ 23 w 51"/>
                <a:gd name="T5" fmla="*/ 3 h 3"/>
                <a:gd name="T6" fmla="*/ 32 w 51"/>
                <a:gd name="T7" fmla="*/ 3 h 3"/>
                <a:gd name="T8" fmla="*/ 40 w 51"/>
                <a:gd name="T9" fmla="*/ 1 h 3"/>
                <a:gd name="T10" fmla="*/ 45 w 51"/>
                <a:gd name="T11" fmla="*/ 1 h 3"/>
                <a:gd name="T12" fmla="*/ 49 w 51"/>
                <a:gd name="T13" fmla="*/ 0 h 3"/>
                <a:gd name="T14" fmla="*/ 51 w 51"/>
                <a:gd name="T15" fmla="*/ 0 h 3"/>
                <a:gd name="T16" fmla="*/ 47 w 51"/>
                <a:gd name="T17" fmla="*/ 0 h 3"/>
                <a:gd name="T18" fmla="*/ 45 w 51"/>
                <a:gd name="T19" fmla="*/ 0 h 3"/>
                <a:gd name="T20" fmla="*/ 43 w 51"/>
                <a:gd name="T21" fmla="*/ 1 h 3"/>
                <a:gd name="T22" fmla="*/ 36 w 51"/>
                <a:gd name="T23" fmla="*/ 1 h 3"/>
                <a:gd name="T24" fmla="*/ 29 w 51"/>
                <a:gd name="T25" fmla="*/ 3 h 3"/>
                <a:gd name="T26" fmla="*/ 20 w 51"/>
                <a:gd name="T27" fmla="*/ 3 h 3"/>
                <a:gd name="T28" fmla="*/ 11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3" y="3"/>
                  </a:lnTo>
                  <a:lnTo>
                    <a:pt x="32" y="3"/>
                  </a:lnTo>
                  <a:lnTo>
                    <a:pt x="40" y="1"/>
                  </a:lnTo>
                  <a:lnTo>
                    <a:pt x="45" y="1"/>
                  </a:lnTo>
                  <a:lnTo>
                    <a:pt x="49" y="0"/>
                  </a:lnTo>
                  <a:lnTo>
                    <a:pt x="51" y="0"/>
                  </a:lnTo>
                  <a:lnTo>
                    <a:pt x="47" y="0"/>
                  </a:lnTo>
                  <a:lnTo>
                    <a:pt x="45" y="0"/>
                  </a:lnTo>
                  <a:lnTo>
                    <a:pt x="43" y="1"/>
                  </a:lnTo>
                  <a:lnTo>
                    <a:pt x="36" y="1"/>
                  </a:lnTo>
                  <a:lnTo>
                    <a:pt x="29" y="3"/>
                  </a:lnTo>
                  <a:lnTo>
                    <a:pt x="20" y="3"/>
                  </a:lnTo>
                  <a:lnTo>
                    <a:pt x="11"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0" name="Freeform 443"/>
            <p:cNvSpPr/>
            <p:nvPr/>
          </p:nvSpPr>
          <p:spPr bwMode="auto">
            <a:xfrm>
              <a:off x="1553" y="1210"/>
              <a:ext cx="47" cy="3"/>
            </a:xfrm>
            <a:custGeom>
              <a:avLst/>
              <a:gdLst>
                <a:gd name="T0" fmla="*/ 0 w 47"/>
                <a:gd name="T1" fmla="*/ 3 h 3"/>
                <a:gd name="T2" fmla="*/ 11 w 47"/>
                <a:gd name="T3" fmla="*/ 3 h 3"/>
                <a:gd name="T4" fmla="*/ 20 w 47"/>
                <a:gd name="T5" fmla="*/ 3 h 3"/>
                <a:gd name="T6" fmla="*/ 29 w 47"/>
                <a:gd name="T7" fmla="*/ 3 h 3"/>
                <a:gd name="T8" fmla="*/ 36 w 47"/>
                <a:gd name="T9" fmla="*/ 1 h 3"/>
                <a:gd name="T10" fmla="*/ 43 w 47"/>
                <a:gd name="T11" fmla="*/ 1 h 3"/>
                <a:gd name="T12" fmla="*/ 45 w 47"/>
                <a:gd name="T13" fmla="*/ 0 h 3"/>
                <a:gd name="T14" fmla="*/ 47 w 47"/>
                <a:gd name="T15" fmla="*/ 0 h 3"/>
                <a:gd name="T16" fmla="*/ 43 w 47"/>
                <a:gd name="T17" fmla="*/ 0 h 3"/>
                <a:gd name="T18" fmla="*/ 41 w 47"/>
                <a:gd name="T19" fmla="*/ 0 h 3"/>
                <a:gd name="T20" fmla="*/ 39 w 47"/>
                <a:gd name="T21" fmla="*/ 1 h 3"/>
                <a:gd name="T22" fmla="*/ 33 w 47"/>
                <a:gd name="T23" fmla="*/ 1 h 3"/>
                <a:gd name="T24" fmla="*/ 27 w 47"/>
                <a:gd name="T25" fmla="*/ 1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1" y="3"/>
                  </a:lnTo>
                  <a:lnTo>
                    <a:pt x="20" y="3"/>
                  </a:lnTo>
                  <a:lnTo>
                    <a:pt x="29" y="3"/>
                  </a:lnTo>
                  <a:lnTo>
                    <a:pt x="36" y="1"/>
                  </a:lnTo>
                  <a:lnTo>
                    <a:pt x="43" y="1"/>
                  </a:lnTo>
                  <a:lnTo>
                    <a:pt x="45" y="0"/>
                  </a:lnTo>
                  <a:lnTo>
                    <a:pt x="47" y="0"/>
                  </a:lnTo>
                  <a:lnTo>
                    <a:pt x="43" y="0"/>
                  </a:lnTo>
                  <a:lnTo>
                    <a:pt x="41" y="0"/>
                  </a:lnTo>
                  <a:lnTo>
                    <a:pt x="39" y="1"/>
                  </a:lnTo>
                  <a:lnTo>
                    <a:pt x="33" y="1"/>
                  </a:lnTo>
                  <a:lnTo>
                    <a:pt x="27" y="1"/>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1" name="Freeform 444"/>
            <p:cNvSpPr/>
            <p:nvPr/>
          </p:nvSpPr>
          <p:spPr bwMode="auto">
            <a:xfrm>
              <a:off x="1553" y="1210"/>
              <a:ext cx="43" cy="3"/>
            </a:xfrm>
            <a:custGeom>
              <a:avLst/>
              <a:gdLst>
                <a:gd name="T0" fmla="*/ 0 w 43"/>
                <a:gd name="T1" fmla="*/ 3 h 3"/>
                <a:gd name="T2" fmla="*/ 10 w 43"/>
                <a:gd name="T3" fmla="*/ 3 h 3"/>
                <a:gd name="T4" fmla="*/ 19 w 43"/>
                <a:gd name="T5" fmla="*/ 3 h 3"/>
                <a:gd name="T6" fmla="*/ 27 w 43"/>
                <a:gd name="T7" fmla="*/ 1 h 3"/>
                <a:gd name="T8" fmla="*/ 33 w 43"/>
                <a:gd name="T9" fmla="*/ 1 h 3"/>
                <a:gd name="T10" fmla="*/ 39 w 43"/>
                <a:gd name="T11" fmla="*/ 1 h 3"/>
                <a:gd name="T12" fmla="*/ 41 w 43"/>
                <a:gd name="T13" fmla="*/ 0 h 3"/>
                <a:gd name="T14" fmla="*/ 43 w 43"/>
                <a:gd name="T15" fmla="*/ 0 h 3"/>
                <a:gd name="T16" fmla="*/ 39 w 43"/>
                <a:gd name="T17" fmla="*/ 0 h 3"/>
                <a:gd name="T18" fmla="*/ 37 w 43"/>
                <a:gd name="T19" fmla="*/ 0 h 3"/>
                <a:gd name="T20" fmla="*/ 33 w 43"/>
                <a:gd name="T21" fmla="*/ 1 h 3"/>
                <a:gd name="T22" fmla="*/ 28 w 43"/>
                <a:gd name="T23" fmla="*/ 1 h 3"/>
                <a:gd name="T24" fmla="*/ 20 w 43"/>
                <a:gd name="T25" fmla="*/ 1 h 3"/>
                <a:gd name="T26" fmla="*/ 11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1"/>
                  </a:lnTo>
                  <a:lnTo>
                    <a:pt x="33" y="1"/>
                  </a:lnTo>
                  <a:lnTo>
                    <a:pt x="39" y="1"/>
                  </a:lnTo>
                  <a:lnTo>
                    <a:pt x="41" y="0"/>
                  </a:lnTo>
                  <a:lnTo>
                    <a:pt x="43" y="0"/>
                  </a:lnTo>
                  <a:lnTo>
                    <a:pt x="39" y="0"/>
                  </a:lnTo>
                  <a:lnTo>
                    <a:pt x="37" y="0"/>
                  </a:lnTo>
                  <a:lnTo>
                    <a:pt x="33" y="1"/>
                  </a:lnTo>
                  <a:lnTo>
                    <a:pt x="28" y="1"/>
                  </a:lnTo>
                  <a:lnTo>
                    <a:pt x="20" y="1"/>
                  </a:lnTo>
                  <a:lnTo>
                    <a:pt x="11"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2" name="Freeform 445"/>
            <p:cNvSpPr/>
            <p:nvPr/>
          </p:nvSpPr>
          <p:spPr bwMode="auto">
            <a:xfrm>
              <a:off x="1553" y="1210"/>
              <a:ext cx="39" cy="3"/>
            </a:xfrm>
            <a:custGeom>
              <a:avLst/>
              <a:gdLst>
                <a:gd name="T0" fmla="*/ 0 w 39"/>
                <a:gd name="T1" fmla="*/ 3 h 3"/>
                <a:gd name="T2" fmla="*/ 11 w 39"/>
                <a:gd name="T3" fmla="*/ 3 h 3"/>
                <a:gd name="T4" fmla="*/ 20 w 39"/>
                <a:gd name="T5" fmla="*/ 1 h 3"/>
                <a:gd name="T6" fmla="*/ 28 w 39"/>
                <a:gd name="T7" fmla="*/ 1 h 3"/>
                <a:gd name="T8" fmla="*/ 33 w 39"/>
                <a:gd name="T9" fmla="*/ 1 h 3"/>
                <a:gd name="T10" fmla="*/ 37 w 39"/>
                <a:gd name="T11" fmla="*/ 0 h 3"/>
                <a:gd name="T12" fmla="*/ 39 w 39"/>
                <a:gd name="T13" fmla="*/ 0 h 3"/>
                <a:gd name="T14" fmla="*/ 35 w 39"/>
                <a:gd name="T15" fmla="*/ 0 h 3"/>
                <a:gd name="T16" fmla="*/ 33 w 39"/>
                <a:gd name="T17" fmla="*/ 0 h 3"/>
                <a:gd name="T18" fmla="*/ 31 w 39"/>
                <a:gd name="T19" fmla="*/ 1 h 3"/>
                <a:gd name="T20" fmla="*/ 25 w 39"/>
                <a:gd name="T21" fmla="*/ 1 h 3"/>
                <a:gd name="T22" fmla="*/ 18 w 39"/>
                <a:gd name="T23" fmla="*/ 1 h 3"/>
                <a:gd name="T24" fmla="*/ 10 w 39"/>
                <a:gd name="T25" fmla="*/ 1 h 3"/>
                <a:gd name="T26" fmla="*/ 0 w 39"/>
                <a:gd name="T27" fmla="*/ 3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1" y="3"/>
                  </a:lnTo>
                  <a:lnTo>
                    <a:pt x="20" y="1"/>
                  </a:lnTo>
                  <a:lnTo>
                    <a:pt x="28" y="1"/>
                  </a:lnTo>
                  <a:lnTo>
                    <a:pt x="33" y="1"/>
                  </a:lnTo>
                  <a:lnTo>
                    <a:pt x="37" y="0"/>
                  </a:lnTo>
                  <a:lnTo>
                    <a:pt x="39" y="0"/>
                  </a:lnTo>
                  <a:lnTo>
                    <a:pt x="35" y="0"/>
                  </a:lnTo>
                  <a:lnTo>
                    <a:pt x="33" y="0"/>
                  </a:lnTo>
                  <a:lnTo>
                    <a:pt x="31" y="1"/>
                  </a:lnTo>
                  <a:lnTo>
                    <a:pt x="25" y="1"/>
                  </a:lnTo>
                  <a:lnTo>
                    <a:pt x="18" y="1"/>
                  </a:lnTo>
                  <a:lnTo>
                    <a:pt x="10" y="1"/>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3" name="Freeform 446"/>
            <p:cNvSpPr/>
            <p:nvPr/>
          </p:nvSpPr>
          <p:spPr bwMode="auto">
            <a:xfrm>
              <a:off x="1553" y="1210"/>
              <a:ext cx="35" cy="3"/>
            </a:xfrm>
            <a:custGeom>
              <a:avLst/>
              <a:gdLst>
                <a:gd name="T0" fmla="*/ 0 w 35"/>
                <a:gd name="T1" fmla="*/ 3 h 3"/>
                <a:gd name="T2" fmla="*/ 10 w 35"/>
                <a:gd name="T3" fmla="*/ 1 h 3"/>
                <a:gd name="T4" fmla="*/ 18 w 35"/>
                <a:gd name="T5" fmla="*/ 1 h 3"/>
                <a:gd name="T6" fmla="*/ 25 w 35"/>
                <a:gd name="T7" fmla="*/ 1 h 3"/>
                <a:gd name="T8" fmla="*/ 31 w 35"/>
                <a:gd name="T9" fmla="*/ 1 h 3"/>
                <a:gd name="T10" fmla="*/ 33 w 35"/>
                <a:gd name="T11" fmla="*/ 0 h 3"/>
                <a:gd name="T12" fmla="*/ 35 w 35"/>
                <a:gd name="T13" fmla="*/ 0 h 3"/>
                <a:gd name="T14" fmla="*/ 31 w 35"/>
                <a:gd name="T15" fmla="*/ 0 h 3"/>
                <a:gd name="T16" fmla="*/ 31 w 35"/>
                <a:gd name="T17" fmla="*/ 0 h 3"/>
                <a:gd name="T18" fmla="*/ 27 w 35"/>
                <a:gd name="T19" fmla="*/ 0 h 3"/>
                <a:gd name="T20" fmla="*/ 23 w 35"/>
                <a:gd name="T21" fmla="*/ 1 h 3"/>
                <a:gd name="T22" fmla="*/ 16 w 35"/>
                <a:gd name="T23" fmla="*/ 1 h 3"/>
                <a:gd name="T24" fmla="*/ 8 w 35"/>
                <a:gd name="T25" fmla="*/ 1 h 3"/>
                <a:gd name="T26" fmla="*/ 0 w 35"/>
                <a:gd name="T27" fmla="*/ 1 h 3"/>
                <a:gd name="T28" fmla="*/ 0 w 35"/>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
                <a:gd name="T47" fmla="*/ 35 w 35"/>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
                  <a:moveTo>
                    <a:pt x="0" y="3"/>
                  </a:moveTo>
                  <a:lnTo>
                    <a:pt x="10" y="1"/>
                  </a:lnTo>
                  <a:lnTo>
                    <a:pt x="18" y="1"/>
                  </a:lnTo>
                  <a:lnTo>
                    <a:pt x="25" y="1"/>
                  </a:lnTo>
                  <a:lnTo>
                    <a:pt x="31" y="1"/>
                  </a:lnTo>
                  <a:lnTo>
                    <a:pt x="33" y="0"/>
                  </a:lnTo>
                  <a:lnTo>
                    <a:pt x="35" y="0"/>
                  </a:lnTo>
                  <a:lnTo>
                    <a:pt x="31" y="0"/>
                  </a:lnTo>
                  <a:lnTo>
                    <a:pt x="27" y="0"/>
                  </a:lnTo>
                  <a:lnTo>
                    <a:pt x="23" y="1"/>
                  </a:lnTo>
                  <a:lnTo>
                    <a:pt x="16" y="1"/>
                  </a:lnTo>
                  <a:lnTo>
                    <a:pt x="8" y="1"/>
                  </a:lnTo>
                  <a:lnTo>
                    <a:pt x="0" y="1"/>
                  </a:lnTo>
                  <a:lnTo>
                    <a:pt x="0" y="3"/>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4" name="Freeform 447"/>
            <p:cNvSpPr/>
            <p:nvPr/>
          </p:nvSpPr>
          <p:spPr bwMode="auto">
            <a:xfrm>
              <a:off x="1553" y="1210"/>
              <a:ext cx="31" cy="1"/>
            </a:xfrm>
            <a:custGeom>
              <a:avLst/>
              <a:gdLst>
                <a:gd name="T0" fmla="*/ 0 w 31"/>
                <a:gd name="T1" fmla="*/ 1 h 1"/>
                <a:gd name="T2" fmla="*/ 8 w 31"/>
                <a:gd name="T3" fmla="*/ 1 h 1"/>
                <a:gd name="T4" fmla="*/ 16 w 31"/>
                <a:gd name="T5" fmla="*/ 1 h 1"/>
                <a:gd name="T6" fmla="*/ 23 w 31"/>
                <a:gd name="T7" fmla="*/ 1 h 1"/>
                <a:gd name="T8" fmla="*/ 27 w 31"/>
                <a:gd name="T9" fmla="*/ 0 h 1"/>
                <a:gd name="T10" fmla="*/ 31 w 31"/>
                <a:gd name="T11" fmla="*/ 0 h 1"/>
                <a:gd name="T12" fmla="*/ 31 w 31"/>
                <a:gd name="T13" fmla="*/ 0 h 1"/>
                <a:gd name="T14" fmla="*/ 27 w 31"/>
                <a:gd name="T15" fmla="*/ 0 h 1"/>
                <a:gd name="T16" fmla="*/ 27 w 31"/>
                <a:gd name="T17" fmla="*/ 0 h 1"/>
                <a:gd name="T18" fmla="*/ 24 w 31"/>
                <a:gd name="T19" fmla="*/ 0 h 1"/>
                <a:gd name="T20" fmla="*/ 19 w 31"/>
                <a:gd name="T21" fmla="*/ 1 h 1"/>
                <a:gd name="T22" fmla="*/ 14 w 31"/>
                <a:gd name="T23" fmla="*/ 1 h 1"/>
                <a:gd name="T24" fmla="*/ 7 w 31"/>
                <a:gd name="T25" fmla="*/ 1 h 1"/>
                <a:gd name="T26" fmla="*/ 0 w 31"/>
                <a:gd name="T27" fmla="*/ 1 h 1"/>
                <a:gd name="T28" fmla="*/ 0 w 3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
                <a:gd name="T47" fmla="*/ 31 w 31"/>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
                  <a:moveTo>
                    <a:pt x="0" y="1"/>
                  </a:moveTo>
                  <a:lnTo>
                    <a:pt x="8" y="1"/>
                  </a:lnTo>
                  <a:lnTo>
                    <a:pt x="16" y="1"/>
                  </a:lnTo>
                  <a:lnTo>
                    <a:pt x="23" y="1"/>
                  </a:lnTo>
                  <a:lnTo>
                    <a:pt x="27" y="0"/>
                  </a:lnTo>
                  <a:lnTo>
                    <a:pt x="31" y="0"/>
                  </a:lnTo>
                  <a:lnTo>
                    <a:pt x="27" y="0"/>
                  </a:lnTo>
                  <a:lnTo>
                    <a:pt x="24" y="0"/>
                  </a:lnTo>
                  <a:lnTo>
                    <a:pt x="19" y="1"/>
                  </a:lnTo>
                  <a:lnTo>
                    <a:pt x="14" y="1"/>
                  </a:lnTo>
                  <a:lnTo>
                    <a:pt x="7" y="1"/>
                  </a:lnTo>
                  <a:lnTo>
                    <a:pt x="0" y="1"/>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5" name="Freeform 448"/>
            <p:cNvSpPr/>
            <p:nvPr/>
          </p:nvSpPr>
          <p:spPr bwMode="auto">
            <a:xfrm>
              <a:off x="1553" y="1210"/>
              <a:ext cx="27" cy="1"/>
            </a:xfrm>
            <a:custGeom>
              <a:avLst/>
              <a:gdLst>
                <a:gd name="T0" fmla="*/ 0 w 27"/>
                <a:gd name="T1" fmla="*/ 1 h 1"/>
                <a:gd name="T2" fmla="*/ 7 w 27"/>
                <a:gd name="T3" fmla="*/ 1 h 1"/>
                <a:gd name="T4" fmla="*/ 14 w 27"/>
                <a:gd name="T5" fmla="*/ 1 h 1"/>
                <a:gd name="T6" fmla="*/ 19 w 27"/>
                <a:gd name="T7" fmla="*/ 1 h 1"/>
                <a:gd name="T8" fmla="*/ 24 w 27"/>
                <a:gd name="T9" fmla="*/ 0 h 1"/>
                <a:gd name="T10" fmla="*/ 27 w 27"/>
                <a:gd name="T11" fmla="*/ 0 h 1"/>
                <a:gd name="T12" fmla="*/ 27 w 27"/>
                <a:gd name="T13" fmla="*/ 0 h 1"/>
                <a:gd name="T14" fmla="*/ 24 w 27"/>
                <a:gd name="T15" fmla="*/ 0 h 1"/>
                <a:gd name="T16" fmla="*/ 23 w 27"/>
                <a:gd name="T17" fmla="*/ 0 h 1"/>
                <a:gd name="T18" fmla="*/ 19 w 27"/>
                <a:gd name="T19" fmla="*/ 0 h 1"/>
                <a:gd name="T20" fmla="*/ 14 w 27"/>
                <a:gd name="T21" fmla="*/ 1 h 1"/>
                <a:gd name="T22" fmla="*/ 7 w 27"/>
                <a:gd name="T23" fmla="*/ 1 h 1"/>
                <a:gd name="T24" fmla="*/ 0 w 27"/>
                <a:gd name="T25" fmla="*/ 1 h 1"/>
                <a:gd name="T26" fmla="*/ 0 w 27"/>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
                <a:gd name="T44" fmla="*/ 27 w 27"/>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
                  <a:moveTo>
                    <a:pt x="0" y="1"/>
                  </a:moveTo>
                  <a:lnTo>
                    <a:pt x="7" y="1"/>
                  </a:lnTo>
                  <a:lnTo>
                    <a:pt x="14" y="1"/>
                  </a:lnTo>
                  <a:lnTo>
                    <a:pt x="19" y="1"/>
                  </a:lnTo>
                  <a:lnTo>
                    <a:pt x="24" y="0"/>
                  </a:lnTo>
                  <a:lnTo>
                    <a:pt x="27" y="0"/>
                  </a:lnTo>
                  <a:lnTo>
                    <a:pt x="24" y="0"/>
                  </a:lnTo>
                  <a:lnTo>
                    <a:pt x="23" y="0"/>
                  </a:lnTo>
                  <a:lnTo>
                    <a:pt x="19" y="0"/>
                  </a:lnTo>
                  <a:lnTo>
                    <a:pt x="14" y="1"/>
                  </a:lnTo>
                  <a:lnTo>
                    <a:pt x="7" y="1"/>
                  </a:lnTo>
                  <a:lnTo>
                    <a:pt x="0" y="1"/>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6" name="Freeform 449"/>
            <p:cNvSpPr/>
            <p:nvPr/>
          </p:nvSpPr>
          <p:spPr bwMode="auto">
            <a:xfrm>
              <a:off x="1553" y="1210"/>
              <a:ext cx="24" cy="1"/>
            </a:xfrm>
            <a:custGeom>
              <a:avLst/>
              <a:gdLst>
                <a:gd name="T0" fmla="*/ 0 w 24"/>
                <a:gd name="T1" fmla="*/ 1 h 1"/>
                <a:gd name="T2" fmla="*/ 7 w 24"/>
                <a:gd name="T3" fmla="*/ 1 h 1"/>
                <a:gd name="T4" fmla="*/ 14 w 24"/>
                <a:gd name="T5" fmla="*/ 1 h 1"/>
                <a:gd name="T6" fmla="*/ 19 w 24"/>
                <a:gd name="T7" fmla="*/ 0 h 1"/>
                <a:gd name="T8" fmla="*/ 23 w 24"/>
                <a:gd name="T9" fmla="*/ 0 h 1"/>
                <a:gd name="T10" fmla="*/ 24 w 24"/>
                <a:gd name="T11" fmla="*/ 0 h 1"/>
                <a:gd name="T12" fmla="*/ 20 w 24"/>
                <a:gd name="T13" fmla="*/ 0 h 1"/>
                <a:gd name="T14" fmla="*/ 19 w 24"/>
                <a:gd name="T15" fmla="*/ 0 h 1"/>
                <a:gd name="T16" fmla="*/ 16 w 24"/>
                <a:gd name="T17" fmla="*/ 0 h 1"/>
                <a:gd name="T18" fmla="*/ 12 w 24"/>
                <a:gd name="T19" fmla="*/ 0 h 1"/>
                <a:gd name="T20" fmla="*/ 7 w 24"/>
                <a:gd name="T21" fmla="*/ 1 h 1"/>
                <a:gd name="T22" fmla="*/ 0 w 24"/>
                <a:gd name="T23" fmla="*/ 1 h 1"/>
                <a:gd name="T24" fmla="*/ 0 w 24"/>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1"/>
                <a:gd name="T41" fmla="*/ 24 w 24"/>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1">
                  <a:moveTo>
                    <a:pt x="0" y="1"/>
                  </a:moveTo>
                  <a:lnTo>
                    <a:pt x="7" y="1"/>
                  </a:lnTo>
                  <a:lnTo>
                    <a:pt x="14" y="1"/>
                  </a:lnTo>
                  <a:lnTo>
                    <a:pt x="19" y="0"/>
                  </a:lnTo>
                  <a:lnTo>
                    <a:pt x="23" y="0"/>
                  </a:lnTo>
                  <a:lnTo>
                    <a:pt x="24" y="0"/>
                  </a:lnTo>
                  <a:lnTo>
                    <a:pt x="20" y="0"/>
                  </a:lnTo>
                  <a:lnTo>
                    <a:pt x="19" y="0"/>
                  </a:lnTo>
                  <a:lnTo>
                    <a:pt x="16" y="0"/>
                  </a:lnTo>
                  <a:lnTo>
                    <a:pt x="12" y="0"/>
                  </a:lnTo>
                  <a:lnTo>
                    <a:pt x="7" y="1"/>
                  </a:lnTo>
                  <a:lnTo>
                    <a:pt x="0" y="1"/>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7" name="Freeform 450"/>
            <p:cNvSpPr/>
            <p:nvPr/>
          </p:nvSpPr>
          <p:spPr bwMode="auto">
            <a:xfrm>
              <a:off x="1553" y="1210"/>
              <a:ext cx="20" cy="1"/>
            </a:xfrm>
            <a:custGeom>
              <a:avLst/>
              <a:gdLst>
                <a:gd name="T0" fmla="*/ 0 w 20"/>
                <a:gd name="T1" fmla="*/ 1 h 1"/>
                <a:gd name="T2" fmla="*/ 7 w 20"/>
                <a:gd name="T3" fmla="*/ 1 h 1"/>
                <a:gd name="T4" fmla="*/ 12 w 20"/>
                <a:gd name="T5" fmla="*/ 0 h 1"/>
                <a:gd name="T6" fmla="*/ 16 w 20"/>
                <a:gd name="T7" fmla="*/ 0 h 1"/>
                <a:gd name="T8" fmla="*/ 19 w 20"/>
                <a:gd name="T9" fmla="*/ 0 h 1"/>
                <a:gd name="T10" fmla="*/ 20 w 20"/>
                <a:gd name="T11" fmla="*/ 0 h 1"/>
                <a:gd name="T12" fmla="*/ 16 w 20"/>
                <a:gd name="T13" fmla="*/ 0 h 1"/>
                <a:gd name="T14" fmla="*/ 15 w 20"/>
                <a:gd name="T15" fmla="*/ 0 h 1"/>
                <a:gd name="T16" fmla="*/ 11 w 20"/>
                <a:gd name="T17" fmla="*/ 0 h 1"/>
                <a:gd name="T18" fmla="*/ 6 w 20"/>
                <a:gd name="T19" fmla="*/ 0 h 1"/>
                <a:gd name="T20" fmla="*/ 0 w 20"/>
                <a:gd name="T21" fmla="*/ 0 h 1"/>
                <a:gd name="T22" fmla="*/ 0 w 20"/>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
                <a:gd name="T38" fmla="*/ 20 w 20"/>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
                  <a:moveTo>
                    <a:pt x="0" y="1"/>
                  </a:moveTo>
                  <a:lnTo>
                    <a:pt x="7" y="1"/>
                  </a:lnTo>
                  <a:lnTo>
                    <a:pt x="12" y="0"/>
                  </a:lnTo>
                  <a:lnTo>
                    <a:pt x="16" y="0"/>
                  </a:lnTo>
                  <a:lnTo>
                    <a:pt x="19" y="0"/>
                  </a:lnTo>
                  <a:lnTo>
                    <a:pt x="20" y="0"/>
                  </a:lnTo>
                  <a:lnTo>
                    <a:pt x="16" y="0"/>
                  </a:lnTo>
                  <a:lnTo>
                    <a:pt x="15" y="0"/>
                  </a:lnTo>
                  <a:lnTo>
                    <a:pt x="11" y="0"/>
                  </a:lnTo>
                  <a:lnTo>
                    <a:pt x="6" y="0"/>
                  </a:lnTo>
                  <a:lnTo>
                    <a:pt x="0" y="0"/>
                  </a:lnTo>
                  <a:lnTo>
                    <a:pt x="0" y="1"/>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8" name="Freeform 451"/>
            <p:cNvSpPr/>
            <p:nvPr/>
          </p:nvSpPr>
          <p:spPr bwMode="auto">
            <a:xfrm>
              <a:off x="1553" y="1210"/>
              <a:ext cx="16" cy="1"/>
            </a:xfrm>
            <a:custGeom>
              <a:avLst/>
              <a:gdLst>
                <a:gd name="T0" fmla="*/ 0 w 16"/>
                <a:gd name="T1" fmla="*/ 0 h 1"/>
                <a:gd name="T2" fmla="*/ 6 w 16"/>
                <a:gd name="T3" fmla="*/ 0 h 1"/>
                <a:gd name="T4" fmla="*/ 11 w 16"/>
                <a:gd name="T5" fmla="*/ 0 h 1"/>
                <a:gd name="T6" fmla="*/ 15 w 16"/>
                <a:gd name="T7" fmla="*/ 0 h 1"/>
                <a:gd name="T8" fmla="*/ 16 w 16"/>
                <a:gd name="T9" fmla="*/ 0 h 1"/>
                <a:gd name="T10" fmla="*/ 12 w 16"/>
                <a:gd name="T11" fmla="*/ 0 h 1"/>
                <a:gd name="T12" fmla="*/ 11 w 16"/>
                <a:gd name="T13" fmla="*/ 0 h 1"/>
                <a:gd name="T14" fmla="*/ 8 w 16"/>
                <a:gd name="T15" fmla="*/ 0 h 1"/>
                <a:gd name="T16" fmla="*/ 4 w 16"/>
                <a:gd name="T17" fmla="*/ 0 h 1"/>
                <a:gd name="T18" fmla="*/ 0 w 16"/>
                <a:gd name="T19" fmla="*/ 0 h 1"/>
                <a:gd name="T20" fmla="*/ 0 w 16"/>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1"/>
                <a:gd name="T35" fmla="*/ 16 w 16"/>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1">
                  <a:moveTo>
                    <a:pt x="0" y="0"/>
                  </a:moveTo>
                  <a:lnTo>
                    <a:pt x="6" y="0"/>
                  </a:lnTo>
                  <a:lnTo>
                    <a:pt x="11" y="0"/>
                  </a:lnTo>
                  <a:lnTo>
                    <a:pt x="15" y="0"/>
                  </a:lnTo>
                  <a:lnTo>
                    <a:pt x="16"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19" name="Freeform 452"/>
            <p:cNvSpPr/>
            <p:nvPr/>
          </p:nvSpPr>
          <p:spPr bwMode="auto">
            <a:xfrm>
              <a:off x="1553" y="1210"/>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20" name="Freeform 453"/>
            <p:cNvSpPr/>
            <p:nvPr/>
          </p:nvSpPr>
          <p:spPr bwMode="auto">
            <a:xfrm>
              <a:off x="1553" y="1210"/>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21" name="Freeform 454"/>
            <p:cNvSpPr/>
            <p:nvPr/>
          </p:nvSpPr>
          <p:spPr bwMode="auto">
            <a:xfrm>
              <a:off x="1553" y="1210"/>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22" name="Freeform 455"/>
            <p:cNvSpPr/>
            <p:nvPr/>
          </p:nvSpPr>
          <p:spPr bwMode="auto">
            <a:xfrm>
              <a:off x="1642" y="1196"/>
              <a:ext cx="16" cy="76"/>
            </a:xfrm>
            <a:custGeom>
              <a:avLst/>
              <a:gdLst>
                <a:gd name="T0" fmla="*/ 0 w 16"/>
                <a:gd name="T1" fmla="*/ 20 h 76"/>
                <a:gd name="T2" fmla="*/ 16 w 16"/>
                <a:gd name="T3" fmla="*/ 0 h 76"/>
                <a:gd name="T4" fmla="*/ 16 w 16"/>
                <a:gd name="T5" fmla="*/ 57 h 76"/>
                <a:gd name="T6" fmla="*/ 0 w 16"/>
                <a:gd name="T7" fmla="*/ 76 h 76"/>
                <a:gd name="T8" fmla="*/ 0 w 16"/>
                <a:gd name="T9" fmla="*/ 20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20"/>
                  </a:moveTo>
                  <a:lnTo>
                    <a:pt x="16" y="0"/>
                  </a:lnTo>
                  <a:lnTo>
                    <a:pt x="16" y="57"/>
                  </a:lnTo>
                  <a:lnTo>
                    <a:pt x="0" y="76"/>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23" name="Rectangle 456"/>
            <p:cNvSpPr>
              <a:spLocks noChangeArrowheads="1"/>
            </p:cNvSpPr>
            <p:nvPr/>
          </p:nvSpPr>
          <p:spPr bwMode="auto">
            <a:xfrm>
              <a:off x="1519" y="1216"/>
              <a:ext cx="123"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724" name="Rectangle 457"/>
            <p:cNvSpPr>
              <a:spLocks noChangeArrowheads="1"/>
            </p:cNvSpPr>
            <p:nvPr/>
          </p:nvSpPr>
          <p:spPr bwMode="auto">
            <a:xfrm>
              <a:off x="1519" y="1216"/>
              <a:ext cx="123"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725" name="Freeform 458"/>
            <p:cNvSpPr/>
            <p:nvPr/>
          </p:nvSpPr>
          <p:spPr bwMode="auto">
            <a:xfrm>
              <a:off x="1557" y="1216"/>
              <a:ext cx="2" cy="45"/>
            </a:xfrm>
            <a:custGeom>
              <a:avLst/>
              <a:gdLst>
                <a:gd name="T0" fmla="*/ 2 w 2"/>
                <a:gd name="T1" fmla="*/ 0 h 45"/>
                <a:gd name="T2" fmla="*/ 0 w 2"/>
                <a:gd name="T3" fmla="*/ 23 h 45"/>
                <a:gd name="T4" fmla="*/ 2 w 2"/>
                <a:gd name="T5" fmla="*/ 45 h 45"/>
                <a:gd name="T6" fmla="*/ 0 60000 65536"/>
                <a:gd name="T7" fmla="*/ 0 60000 65536"/>
                <a:gd name="T8" fmla="*/ 0 60000 65536"/>
                <a:gd name="T9" fmla="*/ 0 w 2"/>
                <a:gd name="T10" fmla="*/ 0 h 45"/>
                <a:gd name="T11" fmla="*/ 2 w 2"/>
                <a:gd name="T12" fmla="*/ 45 h 45"/>
              </a:gdLst>
              <a:ahLst/>
              <a:cxnLst>
                <a:cxn ang="T6">
                  <a:pos x="T0" y="T1"/>
                </a:cxn>
                <a:cxn ang="T7">
                  <a:pos x="T2" y="T3"/>
                </a:cxn>
                <a:cxn ang="T8">
                  <a:pos x="T4" y="T5"/>
                </a:cxn>
              </a:cxnLst>
              <a:rect l="T9" t="T10" r="T11" b="T12"/>
              <a:pathLst>
                <a:path w="2" h="45">
                  <a:moveTo>
                    <a:pt x="2" y="0"/>
                  </a:moveTo>
                  <a:lnTo>
                    <a:pt x="0" y="23"/>
                  </a:lnTo>
                  <a:lnTo>
                    <a:pt x="2"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726" name="Rectangle 459"/>
            <p:cNvSpPr>
              <a:spLocks noChangeArrowheads="1"/>
            </p:cNvSpPr>
            <p:nvPr/>
          </p:nvSpPr>
          <p:spPr bwMode="auto">
            <a:xfrm>
              <a:off x="1519" y="1261"/>
              <a:ext cx="123" cy="11"/>
            </a:xfrm>
            <a:prstGeom prst="rect">
              <a:avLst/>
            </a:prstGeom>
            <a:solidFill>
              <a:srgbClr val="9A9A9A"/>
            </a:solidFill>
            <a:ln w="1588">
              <a:solidFill>
                <a:srgbClr val="000000"/>
              </a:solidFill>
              <a:miter lim="800000"/>
            </a:ln>
          </p:spPr>
          <p:txBody>
            <a:bodyPr/>
            <a:lstStyle/>
            <a:p>
              <a:endParaRPr lang="zh-CN" altLang="en-US" b="1"/>
            </a:p>
          </p:txBody>
        </p:sp>
        <p:sp>
          <p:nvSpPr>
            <p:cNvPr id="76727" name="Rectangle 460"/>
            <p:cNvSpPr>
              <a:spLocks noChangeArrowheads="1"/>
            </p:cNvSpPr>
            <p:nvPr/>
          </p:nvSpPr>
          <p:spPr bwMode="auto">
            <a:xfrm>
              <a:off x="1614" y="1230"/>
              <a:ext cx="4"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728" name="Freeform 461"/>
            <p:cNvSpPr>
              <a:spLocks noEditPoints="1"/>
            </p:cNvSpPr>
            <p:nvPr/>
          </p:nvSpPr>
          <p:spPr bwMode="auto">
            <a:xfrm>
              <a:off x="1563" y="1227"/>
              <a:ext cx="21" cy="2"/>
            </a:xfrm>
            <a:custGeom>
              <a:avLst/>
              <a:gdLst>
                <a:gd name="T0" fmla="*/ 0 w 21"/>
                <a:gd name="T1" fmla="*/ 2 h 2"/>
                <a:gd name="T2" fmla="*/ 6 w 21"/>
                <a:gd name="T3" fmla="*/ 2 h 2"/>
                <a:gd name="T4" fmla="*/ 6 w 21"/>
                <a:gd name="T5" fmla="*/ 0 h 2"/>
                <a:gd name="T6" fmla="*/ 0 w 21"/>
                <a:gd name="T7" fmla="*/ 0 h 2"/>
                <a:gd name="T8" fmla="*/ 0 w 21"/>
                <a:gd name="T9" fmla="*/ 2 h 2"/>
                <a:gd name="T10" fmla="*/ 9 w 21"/>
                <a:gd name="T11" fmla="*/ 2 h 2"/>
                <a:gd name="T12" fmla="*/ 12 w 21"/>
                <a:gd name="T13" fmla="*/ 2 h 2"/>
                <a:gd name="T14" fmla="*/ 12 w 21"/>
                <a:gd name="T15" fmla="*/ 0 h 2"/>
                <a:gd name="T16" fmla="*/ 9 w 21"/>
                <a:gd name="T17" fmla="*/ 0 h 2"/>
                <a:gd name="T18" fmla="*/ 9 w 21"/>
                <a:gd name="T19" fmla="*/ 2 h 2"/>
                <a:gd name="T20" fmla="*/ 14 w 21"/>
                <a:gd name="T21" fmla="*/ 2 h 2"/>
                <a:gd name="T22" fmla="*/ 21 w 21"/>
                <a:gd name="T23" fmla="*/ 2 h 2"/>
                <a:gd name="T24" fmla="*/ 21 w 21"/>
                <a:gd name="T25" fmla="*/ 0 h 2"/>
                <a:gd name="T26" fmla="*/ 14 w 21"/>
                <a:gd name="T27" fmla="*/ 0 h 2"/>
                <a:gd name="T28" fmla="*/ 14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
                <a:gd name="T47" fmla="*/ 21 w 2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
                  <a:moveTo>
                    <a:pt x="0" y="2"/>
                  </a:moveTo>
                  <a:lnTo>
                    <a:pt x="6" y="2"/>
                  </a:lnTo>
                  <a:lnTo>
                    <a:pt x="6" y="0"/>
                  </a:lnTo>
                  <a:lnTo>
                    <a:pt x="0" y="0"/>
                  </a:lnTo>
                  <a:lnTo>
                    <a:pt x="0" y="2"/>
                  </a:lnTo>
                  <a:close/>
                  <a:moveTo>
                    <a:pt x="9" y="2"/>
                  </a:moveTo>
                  <a:lnTo>
                    <a:pt x="12" y="2"/>
                  </a:lnTo>
                  <a:lnTo>
                    <a:pt x="12" y="0"/>
                  </a:lnTo>
                  <a:lnTo>
                    <a:pt x="9" y="0"/>
                  </a:lnTo>
                  <a:lnTo>
                    <a:pt x="9" y="2"/>
                  </a:lnTo>
                  <a:close/>
                  <a:moveTo>
                    <a:pt x="14" y="2"/>
                  </a:moveTo>
                  <a:lnTo>
                    <a:pt x="21" y="2"/>
                  </a:lnTo>
                  <a:lnTo>
                    <a:pt x="21" y="0"/>
                  </a:lnTo>
                  <a:lnTo>
                    <a:pt x="14" y="0"/>
                  </a:lnTo>
                  <a:lnTo>
                    <a:pt x="14" y="2"/>
                  </a:lnTo>
                  <a:close/>
                </a:path>
              </a:pathLst>
            </a:custGeom>
            <a:solidFill>
              <a:srgbClr val="C0C0C0"/>
            </a:solidFill>
            <a:ln w="1588">
              <a:solidFill>
                <a:srgbClr val="000000"/>
              </a:solidFill>
              <a:round/>
            </a:ln>
          </p:spPr>
          <p:txBody>
            <a:bodyPr/>
            <a:lstStyle/>
            <a:p>
              <a:endParaRPr lang="zh-CN" altLang="en-US"/>
            </a:p>
          </p:txBody>
        </p:sp>
        <p:sp>
          <p:nvSpPr>
            <p:cNvPr id="76729" name="Freeform 462"/>
            <p:cNvSpPr>
              <a:spLocks noEditPoints="1"/>
            </p:cNvSpPr>
            <p:nvPr/>
          </p:nvSpPr>
          <p:spPr bwMode="auto">
            <a:xfrm>
              <a:off x="1523" y="1222"/>
              <a:ext cx="89" cy="17"/>
            </a:xfrm>
            <a:custGeom>
              <a:avLst/>
              <a:gdLst>
                <a:gd name="T0" fmla="*/ 0 w 89"/>
                <a:gd name="T1" fmla="*/ 17 h 17"/>
                <a:gd name="T2" fmla="*/ 10 w 89"/>
                <a:gd name="T3" fmla="*/ 17 h 17"/>
                <a:gd name="T4" fmla="*/ 10 w 89"/>
                <a:gd name="T5" fmla="*/ 0 h 17"/>
                <a:gd name="T6" fmla="*/ 0 w 89"/>
                <a:gd name="T7" fmla="*/ 0 h 17"/>
                <a:gd name="T8" fmla="*/ 0 w 89"/>
                <a:gd name="T9" fmla="*/ 17 h 17"/>
                <a:gd name="T10" fmla="*/ 78 w 89"/>
                <a:gd name="T11" fmla="*/ 12 h 17"/>
                <a:gd name="T12" fmla="*/ 89 w 89"/>
                <a:gd name="T13" fmla="*/ 12 h 17"/>
                <a:gd name="T14" fmla="*/ 89 w 89"/>
                <a:gd name="T15" fmla="*/ 3 h 17"/>
                <a:gd name="T16" fmla="*/ 78 w 89"/>
                <a:gd name="T17" fmla="*/ 3 h 17"/>
                <a:gd name="T18" fmla="*/ 78 w 89"/>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17"/>
                <a:gd name="T32" fmla="*/ 89 w 8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17">
                  <a:moveTo>
                    <a:pt x="0" y="17"/>
                  </a:moveTo>
                  <a:lnTo>
                    <a:pt x="10" y="17"/>
                  </a:lnTo>
                  <a:lnTo>
                    <a:pt x="10" y="0"/>
                  </a:lnTo>
                  <a:lnTo>
                    <a:pt x="0" y="0"/>
                  </a:lnTo>
                  <a:lnTo>
                    <a:pt x="0" y="17"/>
                  </a:lnTo>
                  <a:close/>
                  <a:moveTo>
                    <a:pt x="78" y="12"/>
                  </a:moveTo>
                  <a:lnTo>
                    <a:pt x="89" y="12"/>
                  </a:lnTo>
                  <a:lnTo>
                    <a:pt x="89" y="3"/>
                  </a:lnTo>
                  <a:lnTo>
                    <a:pt x="78" y="3"/>
                  </a:lnTo>
                  <a:lnTo>
                    <a:pt x="78"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30" name="Freeform 463"/>
            <p:cNvSpPr>
              <a:spLocks noEditPoints="1"/>
            </p:cNvSpPr>
            <p:nvPr/>
          </p:nvSpPr>
          <p:spPr bwMode="auto">
            <a:xfrm>
              <a:off x="1519" y="1218"/>
              <a:ext cx="123" cy="50"/>
            </a:xfrm>
            <a:custGeom>
              <a:avLst/>
              <a:gdLst>
                <a:gd name="T0" fmla="*/ 42 w 123"/>
                <a:gd name="T1" fmla="*/ 41 h 50"/>
                <a:gd name="T2" fmla="*/ 122 w 123"/>
                <a:gd name="T3" fmla="*/ 41 h 50"/>
                <a:gd name="T4" fmla="*/ 122 w 123"/>
                <a:gd name="T5" fmla="*/ 0 h 50"/>
                <a:gd name="T6" fmla="*/ 42 w 123"/>
                <a:gd name="T7" fmla="*/ 0 h 50"/>
                <a:gd name="T8" fmla="*/ 41 w 123"/>
                <a:gd name="T9" fmla="*/ 21 h 50"/>
                <a:gd name="T10" fmla="*/ 42 w 123"/>
                <a:gd name="T11" fmla="*/ 41 h 50"/>
                <a:gd name="T12" fmla="*/ 73 w 123"/>
                <a:gd name="T13" fmla="*/ 36 h 50"/>
                <a:gd name="T14" fmla="*/ 118 w 123"/>
                <a:gd name="T15" fmla="*/ 36 h 50"/>
                <a:gd name="T16" fmla="*/ 118 w 123"/>
                <a:gd name="T17" fmla="*/ 5 h 50"/>
                <a:gd name="T18" fmla="*/ 73 w 123"/>
                <a:gd name="T19" fmla="*/ 5 h 50"/>
                <a:gd name="T20" fmla="*/ 73 w 123"/>
                <a:gd name="T21" fmla="*/ 36 h 50"/>
                <a:gd name="T22" fmla="*/ 111 w 123"/>
                <a:gd name="T23" fmla="*/ 50 h 50"/>
                <a:gd name="T24" fmla="*/ 121 w 123"/>
                <a:gd name="T25" fmla="*/ 50 h 50"/>
                <a:gd name="T26" fmla="*/ 123 w 123"/>
                <a:gd name="T27" fmla="*/ 48 h 50"/>
                <a:gd name="T28" fmla="*/ 121 w 123"/>
                <a:gd name="T29" fmla="*/ 47 h 50"/>
                <a:gd name="T30" fmla="*/ 111 w 123"/>
                <a:gd name="T31" fmla="*/ 47 h 50"/>
                <a:gd name="T32" fmla="*/ 111 w 123"/>
                <a:gd name="T33" fmla="*/ 50 h 50"/>
                <a:gd name="T34" fmla="*/ 12 w 123"/>
                <a:gd name="T35" fmla="*/ 50 h 50"/>
                <a:gd name="T36" fmla="*/ 2 w 123"/>
                <a:gd name="T37" fmla="*/ 50 h 50"/>
                <a:gd name="T38" fmla="*/ 0 w 123"/>
                <a:gd name="T39" fmla="*/ 48 h 50"/>
                <a:gd name="T40" fmla="*/ 2 w 123"/>
                <a:gd name="T41" fmla="*/ 47 h 50"/>
                <a:gd name="T42" fmla="*/ 12 w 123"/>
                <a:gd name="T43" fmla="*/ 47 h 50"/>
                <a:gd name="T44" fmla="*/ 12 w 123"/>
                <a:gd name="T45" fmla="*/ 50 h 50"/>
                <a:gd name="T46" fmla="*/ 44 w 123"/>
                <a:gd name="T47" fmla="*/ 11 h 50"/>
                <a:gd name="T48" fmla="*/ 65 w 123"/>
                <a:gd name="T49" fmla="*/ 11 h 50"/>
                <a:gd name="T50" fmla="*/ 65 w 123"/>
                <a:gd name="T51" fmla="*/ 9 h 50"/>
                <a:gd name="T52" fmla="*/ 44 w 123"/>
                <a:gd name="T53" fmla="*/ 9 h 50"/>
                <a:gd name="T54" fmla="*/ 44 w 123"/>
                <a:gd name="T55" fmla="*/ 11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50"/>
                <a:gd name="T86" fmla="*/ 123 w 123"/>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50">
                  <a:moveTo>
                    <a:pt x="42" y="41"/>
                  </a:moveTo>
                  <a:lnTo>
                    <a:pt x="122" y="41"/>
                  </a:lnTo>
                  <a:lnTo>
                    <a:pt x="122" y="0"/>
                  </a:lnTo>
                  <a:lnTo>
                    <a:pt x="42" y="0"/>
                  </a:lnTo>
                  <a:lnTo>
                    <a:pt x="41" y="21"/>
                  </a:lnTo>
                  <a:lnTo>
                    <a:pt x="42" y="41"/>
                  </a:lnTo>
                  <a:close/>
                  <a:moveTo>
                    <a:pt x="73" y="36"/>
                  </a:moveTo>
                  <a:lnTo>
                    <a:pt x="118" y="36"/>
                  </a:lnTo>
                  <a:lnTo>
                    <a:pt x="118" y="5"/>
                  </a:lnTo>
                  <a:lnTo>
                    <a:pt x="73" y="5"/>
                  </a:lnTo>
                  <a:lnTo>
                    <a:pt x="73" y="36"/>
                  </a:lnTo>
                  <a:close/>
                  <a:moveTo>
                    <a:pt x="111" y="50"/>
                  </a:moveTo>
                  <a:lnTo>
                    <a:pt x="121" y="50"/>
                  </a:lnTo>
                  <a:lnTo>
                    <a:pt x="123" y="48"/>
                  </a:lnTo>
                  <a:lnTo>
                    <a:pt x="121" y="47"/>
                  </a:lnTo>
                  <a:lnTo>
                    <a:pt x="111" y="47"/>
                  </a:lnTo>
                  <a:lnTo>
                    <a:pt x="111" y="50"/>
                  </a:lnTo>
                  <a:close/>
                  <a:moveTo>
                    <a:pt x="12" y="50"/>
                  </a:moveTo>
                  <a:lnTo>
                    <a:pt x="2" y="50"/>
                  </a:lnTo>
                  <a:lnTo>
                    <a:pt x="0" y="48"/>
                  </a:lnTo>
                  <a:lnTo>
                    <a:pt x="2" y="47"/>
                  </a:lnTo>
                  <a:lnTo>
                    <a:pt x="12" y="47"/>
                  </a:lnTo>
                  <a:lnTo>
                    <a:pt x="12" y="50"/>
                  </a:lnTo>
                  <a:close/>
                  <a:moveTo>
                    <a:pt x="44" y="11"/>
                  </a:moveTo>
                  <a:lnTo>
                    <a:pt x="65" y="11"/>
                  </a:lnTo>
                  <a:lnTo>
                    <a:pt x="65" y="9"/>
                  </a:lnTo>
                  <a:lnTo>
                    <a:pt x="44" y="9"/>
                  </a:lnTo>
                  <a:lnTo>
                    <a:pt x="44" y="11"/>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31" name="Freeform 464"/>
            <p:cNvSpPr/>
            <p:nvPr/>
          </p:nvSpPr>
          <p:spPr bwMode="auto">
            <a:xfrm>
              <a:off x="1560" y="1218"/>
              <a:ext cx="81" cy="41"/>
            </a:xfrm>
            <a:custGeom>
              <a:avLst/>
              <a:gdLst>
                <a:gd name="T0" fmla="*/ 1 w 81"/>
                <a:gd name="T1" fmla="*/ 41 h 41"/>
                <a:gd name="T2" fmla="*/ 81 w 81"/>
                <a:gd name="T3" fmla="*/ 41 h 41"/>
                <a:gd name="T4" fmla="*/ 81 w 81"/>
                <a:gd name="T5" fmla="*/ 0 h 41"/>
                <a:gd name="T6" fmla="*/ 1 w 81"/>
                <a:gd name="T7" fmla="*/ 0 h 41"/>
                <a:gd name="T8" fmla="*/ 0 w 81"/>
                <a:gd name="T9" fmla="*/ 21 h 41"/>
                <a:gd name="T10" fmla="*/ 1 w 81"/>
                <a:gd name="T11" fmla="*/ 41 h 41"/>
                <a:gd name="T12" fmla="*/ 0 60000 65536"/>
                <a:gd name="T13" fmla="*/ 0 60000 65536"/>
                <a:gd name="T14" fmla="*/ 0 60000 65536"/>
                <a:gd name="T15" fmla="*/ 0 60000 65536"/>
                <a:gd name="T16" fmla="*/ 0 60000 65536"/>
                <a:gd name="T17" fmla="*/ 0 60000 65536"/>
                <a:gd name="T18" fmla="*/ 0 w 81"/>
                <a:gd name="T19" fmla="*/ 0 h 41"/>
                <a:gd name="T20" fmla="*/ 81 w 8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1" h="41">
                  <a:moveTo>
                    <a:pt x="1" y="41"/>
                  </a:moveTo>
                  <a:lnTo>
                    <a:pt x="81" y="41"/>
                  </a:lnTo>
                  <a:lnTo>
                    <a:pt x="81" y="0"/>
                  </a:lnTo>
                  <a:lnTo>
                    <a:pt x="1" y="0"/>
                  </a:lnTo>
                  <a:lnTo>
                    <a:pt x="0" y="21"/>
                  </a:lnTo>
                  <a:lnTo>
                    <a:pt x="1"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732" name="Line 465"/>
            <p:cNvSpPr>
              <a:spLocks noChangeShapeType="1"/>
            </p:cNvSpPr>
            <p:nvPr/>
          </p:nvSpPr>
          <p:spPr bwMode="auto">
            <a:xfrm>
              <a:off x="1584" y="1218"/>
              <a:ext cx="1" cy="4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33" name="Line 466"/>
            <p:cNvSpPr>
              <a:spLocks noChangeShapeType="1"/>
            </p:cNvSpPr>
            <p:nvPr/>
          </p:nvSpPr>
          <p:spPr bwMode="auto">
            <a:xfrm flipH="1">
              <a:off x="1560" y="1232"/>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34" name="Line 467"/>
            <p:cNvSpPr>
              <a:spLocks noChangeShapeType="1"/>
            </p:cNvSpPr>
            <p:nvPr/>
          </p:nvSpPr>
          <p:spPr bwMode="auto">
            <a:xfrm flipH="1">
              <a:off x="1560" y="1246"/>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35" name="Rectangle 468"/>
            <p:cNvSpPr>
              <a:spLocks noChangeArrowheads="1"/>
            </p:cNvSpPr>
            <p:nvPr/>
          </p:nvSpPr>
          <p:spPr bwMode="auto">
            <a:xfrm>
              <a:off x="1592" y="1223"/>
              <a:ext cx="45"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736" name="Line 469"/>
            <p:cNvSpPr>
              <a:spLocks noChangeShapeType="1"/>
            </p:cNvSpPr>
            <p:nvPr/>
          </p:nvSpPr>
          <p:spPr bwMode="auto">
            <a:xfrm>
              <a:off x="1622" y="1223"/>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37" name="Line 470"/>
            <p:cNvSpPr>
              <a:spLocks noChangeShapeType="1"/>
            </p:cNvSpPr>
            <p:nvPr/>
          </p:nvSpPr>
          <p:spPr bwMode="auto">
            <a:xfrm>
              <a:off x="1592" y="1235"/>
              <a:ext cx="45"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38" name="Freeform 471"/>
            <p:cNvSpPr/>
            <p:nvPr/>
          </p:nvSpPr>
          <p:spPr bwMode="auto">
            <a:xfrm>
              <a:off x="1630" y="1265"/>
              <a:ext cx="12" cy="3"/>
            </a:xfrm>
            <a:custGeom>
              <a:avLst/>
              <a:gdLst>
                <a:gd name="T0" fmla="*/ 0 w 12"/>
                <a:gd name="T1" fmla="*/ 3 h 3"/>
                <a:gd name="T2" fmla="*/ 10 w 12"/>
                <a:gd name="T3" fmla="*/ 3 h 3"/>
                <a:gd name="T4" fmla="*/ 12 w 12"/>
                <a:gd name="T5" fmla="*/ 1 h 3"/>
                <a:gd name="T6" fmla="*/ 10 w 12"/>
                <a:gd name="T7" fmla="*/ 0 h 3"/>
                <a:gd name="T8" fmla="*/ 0 w 12"/>
                <a:gd name="T9" fmla="*/ 0 h 3"/>
                <a:gd name="T10" fmla="*/ 0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0" y="3"/>
                  </a:moveTo>
                  <a:lnTo>
                    <a:pt x="10" y="3"/>
                  </a:lnTo>
                  <a:lnTo>
                    <a:pt x="12" y="1"/>
                  </a:lnTo>
                  <a:lnTo>
                    <a:pt x="10"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739" name="Freeform 472"/>
            <p:cNvSpPr/>
            <p:nvPr/>
          </p:nvSpPr>
          <p:spPr bwMode="auto">
            <a:xfrm>
              <a:off x="1519" y="1265"/>
              <a:ext cx="12" cy="3"/>
            </a:xfrm>
            <a:custGeom>
              <a:avLst/>
              <a:gdLst>
                <a:gd name="T0" fmla="*/ 12 w 12"/>
                <a:gd name="T1" fmla="*/ 3 h 3"/>
                <a:gd name="T2" fmla="*/ 2 w 12"/>
                <a:gd name="T3" fmla="*/ 3 h 3"/>
                <a:gd name="T4" fmla="*/ 0 w 12"/>
                <a:gd name="T5" fmla="*/ 1 h 3"/>
                <a:gd name="T6" fmla="*/ 2 w 12"/>
                <a:gd name="T7" fmla="*/ 0 h 3"/>
                <a:gd name="T8" fmla="*/ 12 w 12"/>
                <a:gd name="T9" fmla="*/ 0 h 3"/>
                <a:gd name="T10" fmla="*/ 12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2" y="3"/>
                  </a:lnTo>
                  <a:lnTo>
                    <a:pt x="0" y="1"/>
                  </a:lnTo>
                  <a:lnTo>
                    <a:pt x="2"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740" name="Rectangle 473"/>
            <p:cNvSpPr>
              <a:spLocks noChangeArrowheads="1"/>
            </p:cNvSpPr>
            <p:nvPr/>
          </p:nvSpPr>
          <p:spPr bwMode="auto">
            <a:xfrm>
              <a:off x="1563" y="1227"/>
              <a:ext cx="21" cy="2"/>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741" name="Line 474"/>
            <p:cNvSpPr>
              <a:spLocks noChangeShapeType="1"/>
            </p:cNvSpPr>
            <p:nvPr/>
          </p:nvSpPr>
          <p:spPr bwMode="auto">
            <a:xfrm flipV="1">
              <a:off x="1563" y="1216"/>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2" name="Line 475"/>
            <p:cNvSpPr>
              <a:spLocks noChangeShapeType="1"/>
            </p:cNvSpPr>
            <p:nvPr/>
          </p:nvSpPr>
          <p:spPr bwMode="auto">
            <a:xfrm flipV="1">
              <a:off x="1563" y="1259"/>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3" name="Line 476"/>
            <p:cNvSpPr>
              <a:spLocks noChangeShapeType="1"/>
            </p:cNvSpPr>
            <p:nvPr/>
          </p:nvSpPr>
          <p:spPr bwMode="auto">
            <a:xfrm>
              <a:off x="1564" y="1239"/>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4" name="Line 477"/>
            <p:cNvSpPr>
              <a:spLocks noChangeShapeType="1"/>
            </p:cNvSpPr>
            <p:nvPr/>
          </p:nvSpPr>
          <p:spPr bwMode="auto">
            <a:xfrm>
              <a:off x="1564" y="1229"/>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5" name="Line 478"/>
            <p:cNvSpPr>
              <a:spLocks noChangeShapeType="1"/>
            </p:cNvSpPr>
            <p:nvPr/>
          </p:nvSpPr>
          <p:spPr bwMode="auto">
            <a:xfrm>
              <a:off x="1578" y="122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6" name="Line 479"/>
            <p:cNvSpPr>
              <a:spLocks noChangeShapeType="1"/>
            </p:cNvSpPr>
            <p:nvPr/>
          </p:nvSpPr>
          <p:spPr bwMode="auto">
            <a:xfrm>
              <a:off x="1597" y="123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47" name="Freeform 480"/>
            <p:cNvSpPr/>
            <p:nvPr/>
          </p:nvSpPr>
          <p:spPr bwMode="auto">
            <a:xfrm>
              <a:off x="1628" y="1091"/>
              <a:ext cx="14" cy="119"/>
            </a:xfrm>
            <a:custGeom>
              <a:avLst/>
              <a:gdLst>
                <a:gd name="T0" fmla="*/ 0 w 14"/>
                <a:gd name="T1" fmla="*/ 119 h 119"/>
                <a:gd name="T2" fmla="*/ 10 w 14"/>
                <a:gd name="T3" fmla="*/ 103 h 119"/>
                <a:gd name="T4" fmla="*/ 10 w 14"/>
                <a:gd name="T5" fmla="*/ 76 h 119"/>
                <a:gd name="T6" fmla="*/ 14 w 14"/>
                <a:gd name="T7" fmla="*/ 60 h 119"/>
                <a:gd name="T8" fmla="*/ 14 w 14"/>
                <a:gd name="T9" fmla="*/ 0 h 119"/>
                <a:gd name="T10" fmla="*/ 0 w 14"/>
                <a:gd name="T11" fmla="*/ 20 h 119"/>
                <a:gd name="T12" fmla="*/ 0 w 14"/>
                <a:gd name="T13" fmla="*/ 119 h 119"/>
                <a:gd name="T14" fmla="*/ 0 60000 65536"/>
                <a:gd name="T15" fmla="*/ 0 60000 65536"/>
                <a:gd name="T16" fmla="*/ 0 60000 65536"/>
                <a:gd name="T17" fmla="*/ 0 60000 65536"/>
                <a:gd name="T18" fmla="*/ 0 60000 65536"/>
                <a:gd name="T19" fmla="*/ 0 60000 65536"/>
                <a:gd name="T20" fmla="*/ 0 60000 65536"/>
                <a:gd name="T21" fmla="*/ 0 w 14"/>
                <a:gd name="T22" fmla="*/ 0 h 119"/>
                <a:gd name="T23" fmla="*/ 14 w 14"/>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19">
                  <a:moveTo>
                    <a:pt x="0" y="119"/>
                  </a:moveTo>
                  <a:lnTo>
                    <a:pt x="10" y="103"/>
                  </a:lnTo>
                  <a:lnTo>
                    <a:pt x="10" y="76"/>
                  </a:lnTo>
                  <a:lnTo>
                    <a:pt x="14" y="60"/>
                  </a:lnTo>
                  <a:lnTo>
                    <a:pt x="14" y="0"/>
                  </a:lnTo>
                  <a:lnTo>
                    <a:pt x="0" y="20"/>
                  </a:lnTo>
                  <a:lnTo>
                    <a:pt x="0" y="1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48" name="Freeform 481"/>
            <p:cNvSpPr/>
            <p:nvPr/>
          </p:nvSpPr>
          <p:spPr bwMode="auto">
            <a:xfrm>
              <a:off x="1533" y="1091"/>
              <a:ext cx="109" cy="20"/>
            </a:xfrm>
            <a:custGeom>
              <a:avLst/>
              <a:gdLst>
                <a:gd name="T0" fmla="*/ 109 w 109"/>
                <a:gd name="T1" fmla="*/ 0 h 20"/>
                <a:gd name="T2" fmla="*/ 16 w 109"/>
                <a:gd name="T3" fmla="*/ 0 h 20"/>
                <a:gd name="T4" fmla="*/ 0 w 109"/>
                <a:gd name="T5" fmla="*/ 20 h 20"/>
                <a:gd name="T6" fmla="*/ 95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5"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49" name="Rectangle 482"/>
            <p:cNvSpPr>
              <a:spLocks noChangeArrowheads="1"/>
            </p:cNvSpPr>
            <p:nvPr/>
          </p:nvSpPr>
          <p:spPr bwMode="auto">
            <a:xfrm>
              <a:off x="1533" y="1111"/>
              <a:ext cx="95" cy="99"/>
            </a:xfrm>
            <a:prstGeom prst="rect">
              <a:avLst/>
            </a:prstGeom>
            <a:solidFill>
              <a:srgbClr val="C0C0C0"/>
            </a:solidFill>
            <a:ln w="1588">
              <a:solidFill>
                <a:srgbClr val="000000"/>
              </a:solidFill>
              <a:miter lim="800000"/>
            </a:ln>
          </p:spPr>
          <p:txBody>
            <a:bodyPr/>
            <a:lstStyle/>
            <a:p>
              <a:endParaRPr lang="zh-CN" altLang="en-US" b="1"/>
            </a:p>
          </p:txBody>
        </p:sp>
        <p:sp>
          <p:nvSpPr>
            <p:cNvPr id="76750" name="Rectangle 483"/>
            <p:cNvSpPr>
              <a:spLocks noChangeArrowheads="1"/>
            </p:cNvSpPr>
            <p:nvPr/>
          </p:nvSpPr>
          <p:spPr bwMode="auto">
            <a:xfrm>
              <a:off x="1618" y="1196"/>
              <a:ext cx="4" cy="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751" name="Freeform 484"/>
            <p:cNvSpPr>
              <a:spLocks noEditPoints="1"/>
            </p:cNvSpPr>
            <p:nvPr/>
          </p:nvSpPr>
          <p:spPr bwMode="auto">
            <a:xfrm>
              <a:off x="1548" y="1125"/>
              <a:ext cx="65" cy="60"/>
            </a:xfrm>
            <a:custGeom>
              <a:avLst/>
              <a:gdLst>
                <a:gd name="T0" fmla="*/ 0 w 65"/>
                <a:gd name="T1" fmla="*/ 0 h 60"/>
                <a:gd name="T2" fmla="*/ 65 w 65"/>
                <a:gd name="T3" fmla="*/ 0 h 60"/>
                <a:gd name="T4" fmla="*/ 65 w 65"/>
                <a:gd name="T5" fmla="*/ 60 h 60"/>
                <a:gd name="T6" fmla="*/ 0 w 65"/>
                <a:gd name="T7" fmla="*/ 60 h 60"/>
                <a:gd name="T8" fmla="*/ 0 w 65"/>
                <a:gd name="T9" fmla="*/ 0 h 60"/>
                <a:gd name="T10" fmla="*/ 0 w 65"/>
                <a:gd name="T11" fmla="*/ 0 h 60"/>
                <a:gd name="T12" fmla="*/ 62 w 65"/>
                <a:gd name="T13" fmla="*/ 0 h 60"/>
                <a:gd name="T14" fmla="*/ 62 w 65"/>
                <a:gd name="T15" fmla="*/ 59 h 60"/>
                <a:gd name="T16" fmla="*/ 0 w 65"/>
                <a:gd name="T17" fmla="*/ 59 h 60"/>
                <a:gd name="T18" fmla="*/ 0 w 6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0"/>
                <a:gd name="T32" fmla="*/ 65 w 6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0">
                  <a:moveTo>
                    <a:pt x="0" y="0"/>
                  </a:moveTo>
                  <a:lnTo>
                    <a:pt x="65" y="0"/>
                  </a:lnTo>
                  <a:lnTo>
                    <a:pt x="65" y="60"/>
                  </a:lnTo>
                  <a:lnTo>
                    <a:pt x="0" y="60"/>
                  </a:lnTo>
                  <a:lnTo>
                    <a:pt x="0" y="0"/>
                  </a:lnTo>
                  <a:close/>
                  <a:moveTo>
                    <a:pt x="0" y="0"/>
                  </a:moveTo>
                  <a:lnTo>
                    <a:pt x="62" y="0"/>
                  </a:lnTo>
                  <a:lnTo>
                    <a:pt x="62"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2" name="Freeform 485"/>
            <p:cNvSpPr>
              <a:spLocks noEditPoints="1"/>
            </p:cNvSpPr>
            <p:nvPr/>
          </p:nvSpPr>
          <p:spPr bwMode="auto">
            <a:xfrm>
              <a:off x="1548" y="1125"/>
              <a:ext cx="62" cy="59"/>
            </a:xfrm>
            <a:custGeom>
              <a:avLst/>
              <a:gdLst>
                <a:gd name="T0" fmla="*/ 0 w 62"/>
                <a:gd name="T1" fmla="*/ 0 h 59"/>
                <a:gd name="T2" fmla="*/ 62 w 62"/>
                <a:gd name="T3" fmla="*/ 0 h 59"/>
                <a:gd name="T4" fmla="*/ 62 w 62"/>
                <a:gd name="T5" fmla="*/ 59 h 59"/>
                <a:gd name="T6" fmla="*/ 0 w 62"/>
                <a:gd name="T7" fmla="*/ 59 h 59"/>
                <a:gd name="T8" fmla="*/ 0 w 62"/>
                <a:gd name="T9" fmla="*/ 0 h 59"/>
                <a:gd name="T10" fmla="*/ 0 w 62"/>
                <a:gd name="T11" fmla="*/ 0 h 59"/>
                <a:gd name="T12" fmla="*/ 60 w 62"/>
                <a:gd name="T13" fmla="*/ 0 h 59"/>
                <a:gd name="T14" fmla="*/ 60 w 62"/>
                <a:gd name="T15" fmla="*/ 57 h 59"/>
                <a:gd name="T16" fmla="*/ 0 w 62"/>
                <a:gd name="T17" fmla="*/ 57 h 59"/>
                <a:gd name="T18" fmla="*/ 0 w 62"/>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59"/>
                <a:gd name="T32" fmla="*/ 62 w 62"/>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59">
                  <a:moveTo>
                    <a:pt x="0" y="0"/>
                  </a:moveTo>
                  <a:lnTo>
                    <a:pt x="62" y="0"/>
                  </a:lnTo>
                  <a:lnTo>
                    <a:pt x="62" y="59"/>
                  </a:lnTo>
                  <a:lnTo>
                    <a:pt x="0" y="59"/>
                  </a:lnTo>
                  <a:lnTo>
                    <a:pt x="0" y="0"/>
                  </a:lnTo>
                  <a:close/>
                  <a:moveTo>
                    <a:pt x="0" y="0"/>
                  </a:moveTo>
                  <a:lnTo>
                    <a:pt x="60" y="0"/>
                  </a:lnTo>
                  <a:lnTo>
                    <a:pt x="60"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3" name="Freeform 486"/>
            <p:cNvSpPr>
              <a:spLocks noEditPoints="1"/>
            </p:cNvSpPr>
            <p:nvPr/>
          </p:nvSpPr>
          <p:spPr bwMode="auto">
            <a:xfrm>
              <a:off x="1548" y="1125"/>
              <a:ext cx="60" cy="57"/>
            </a:xfrm>
            <a:custGeom>
              <a:avLst/>
              <a:gdLst>
                <a:gd name="T0" fmla="*/ 0 w 60"/>
                <a:gd name="T1" fmla="*/ 0 h 57"/>
                <a:gd name="T2" fmla="*/ 60 w 60"/>
                <a:gd name="T3" fmla="*/ 0 h 57"/>
                <a:gd name="T4" fmla="*/ 60 w 60"/>
                <a:gd name="T5" fmla="*/ 57 h 57"/>
                <a:gd name="T6" fmla="*/ 0 w 60"/>
                <a:gd name="T7" fmla="*/ 57 h 57"/>
                <a:gd name="T8" fmla="*/ 0 w 60"/>
                <a:gd name="T9" fmla="*/ 0 h 57"/>
                <a:gd name="T10" fmla="*/ 0 w 60"/>
                <a:gd name="T11" fmla="*/ 0 h 57"/>
                <a:gd name="T12" fmla="*/ 57 w 60"/>
                <a:gd name="T13" fmla="*/ 0 h 57"/>
                <a:gd name="T14" fmla="*/ 57 w 60"/>
                <a:gd name="T15" fmla="*/ 54 h 57"/>
                <a:gd name="T16" fmla="*/ 0 w 60"/>
                <a:gd name="T17" fmla="*/ 54 h 57"/>
                <a:gd name="T18" fmla="*/ 0 w 6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7"/>
                <a:gd name="T32" fmla="*/ 60 w 60"/>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7">
                  <a:moveTo>
                    <a:pt x="0" y="0"/>
                  </a:moveTo>
                  <a:lnTo>
                    <a:pt x="60" y="0"/>
                  </a:lnTo>
                  <a:lnTo>
                    <a:pt x="60" y="57"/>
                  </a:lnTo>
                  <a:lnTo>
                    <a:pt x="0" y="57"/>
                  </a:lnTo>
                  <a:lnTo>
                    <a:pt x="0" y="0"/>
                  </a:lnTo>
                  <a:close/>
                  <a:moveTo>
                    <a:pt x="0" y="0"/>
                  </a:moveTo>
                  <a:lnTo>
                    <a:pt x="57" y="0"/>
                  </a:lnTo>
                  <a:lnTo>
                    <a:pt x="57" y="54"/>
                  </a:lnTo>
                  <a:lnTo>
                    <a:pt x="0" y="54"/>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4" name="Freeform 487"/>
            <p:cNvSpPr>
              <a:spLocks noEditPoints="1"/>
            </p:cNvSpPr>
            <p:nvPr/>
          </p:nvSpPr>
          <p:spPr bwMode="auto">
            <a:xfrm>
              <a:off x="1548" y="1125"/>
              <a:ext cx="57" cy="54"/>
            </a:xfrm>
            <a:custGeom>
              <a:avLst/>
              <a:gdLst>
                <a:gd name="T0" fmla="*/ 0 w 57"/>
                <a:gd name="T1" fmla="*/ 0 h 54"/>
                <a:gd name="T2" fmla="*/ 57 w 57"/>
                <a:gd name="T3" fmla="*/ 0 h 54"/>
                <a:gd name="T4" fmla="*/ 57 w 57"/>
                <a:gd name="T5" fmla="*/ 54 h 54"/>
                <a:gd name="T6" fmla="*/ 0 w 57"/>
                <a:gd name="T7" fmla="*/ 54 h 54"/>
                <a:gd name="T8" fmla="*/ 0 w 57"/>
                <a:gd name="T9" fmla="*/ 0 h 54"/>
                <a:gd name="T10" fmla="*/ 0 w 57"/>
                <a:gd name="T11" fmla="*/ 0 h 54"/>
                <a:gd name="T12" fmla="*/ 54 w 57"/>
                <a:gd name="T13" fmla="*/ 0 h 54"/>
                <a:gd name="T14" fmla="*/ 54 w 57"/>
                <a:gd name="T15" fmla="*/ 52 h 54"/>
                <a:gd name="T16" fmla="*/ 0 w 57"/>
                <a:gd name="T17" fmla="*/ 52 h 54"/>
                <a:gd name="T18" fmla="*/ 0 w 5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4"/>
                <a:gd name="T32" fmla="*/ 57 w 57"/>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4">
                  <a:moveTo>
                    <a:pt x="0" y="0"/>
                  </a:moveTo>
                  <a:lnTo>
                    <a:pt x="57" y="0"/>
                  </a:lnTo>
                  <a:lnTo>
                    <a:pt x="57" y="54"/>
                  </a:lnTo>
                  <a:lnTo>
                    <a:pt x="0" y="54"/>
                  </a:lnTo>
                  <a:lnTo>
                    <a:pt x="0" y="0"/>
                  </a:lnTo>
                  <a:close/>
                  <a:moveTo>
                    <a:pt x="0" y="0"/>
                  </a:moveTo>
                  <a:lnTo>
                    <a:pt x="54" y="0"/>
                  </a:lnTo>
                  <a:lnTo>
                    <a:pt x="54"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5" name="Freeform 488"/>
            <p:cNvSpPr>
              <a:spLocks noEditPoints="1"/>
            </p:cNvSpPr>
            <p:nvPr/>
          </p:nvSpPr>
          <p:spPr bwMode="auto">
            <a:xfrm>
              <a:off x="1548" y="1125"/>
              <a:ext cx="54" cy="52"/>
            </a:xfrm>
            <a:custGeom>
              <a:avLst/>
              <a:gdLst>
                <a:gd name="T0" fmla="*/ 0 w 54"/>
                <a:gd name="T1" fmla="*/ 0 h 52"/>
                <a:gd name="T2" fmla="*/ 54 w 54"/>
                <a:gd name="T3" fmla="*/ 0 h 52"/>
                <a:gd name="T4" fmla="*/ 54 w 54"/>
                <a:gd name="T5" fmla="*/ 52 h 52"/>
                <a:gd name="T6" fmla="*/ 0 w 54"/>
                <a:gd name="T7" fmla="*/ 52 h 52"/>
                <a:gd name="T8" fmla="*/ 0 w 54"/>
                <a:gd name="T9" fmla="*/ 0 h 52"/>
                <a:gd name="T10" fmla="*/ 0 w 54"/>
                <a:gd name="T11" fmla="*/ 0 h 52"/>
                <a:gd name="T12" fmla="*/ 52 w 54"/>
                <a:gd name="T13" fmla="*/ 0 h 52"/>
                <a:gd name="T14" fmla="*/ 52 w 54"/>
                <a:gd name="T15" fmla="*/ 48 h 52"/>
                <a:gd name="T16" fmla="*/ 0 w 54"/>
                <a:gd name="T17" fmla="*/ 48 h 52"/>
                <a:gd name="T18" fmla="*/ 0 w 5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2"/>
                <a:gd name="T32" fmla="*/ 54 w 54"/>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2">
                  <a:moveTo>
                    <a:pt x="0" y="0"/>
                  </a:moveTo>
                  <a:lnTo>
                    <a:pt x="54" y="0"/>
                  </a:lnTo>
                  <a:lnTo>
                    <a:pt x="54" y="52"/>
                  </a:lnTo>
                  <a:lnTo>
                    <a:pt x="0" y="52"/>
                  </a:lnTo>
                  <a:lnTo>
                    <a:pt x="0" y="0"/>
                  </a:lnTo>
                  <a:close/>
                  <a:moveTo>
                    <a:pt x="0" y="0"/>
                  </a:moveTo>
                  <a:lnTo>
                    <a:pt x="52" y="0"/>
                  </a:lnTo>
                  <a:lnTo>
                    <a:pt x="52"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6" name="Freeform 489"/>
            <p:cNvSpPr>
              <a:spLocks noEditPoints="1"/>
            </p:cNvSpPr>
            <p:nvPr/>
          </p:nvSpPr>
          <p:spPr bwMode="auto">
            <a:xfrm>
              <a:off x="1548" y="1125"/>
              <a:ext cx="52" cy="48"/>
            </a:xfrm>
            <a:custGeom>
              <a:avLst/>
              <a:gdLst>
                <a:gd name="T0" fmla="*/ 0 w 52"/>
                <a:gd name="T1" fmla="*/ 0 h 48"/>
                <a:gd name="T2" fmla="*/ 52 w 52"/>
                <a:gd name="T3" fmla="*/ 0 h 48"/>
                <a:gd name="T4" fmla="*/ 52 w 52"/>
                <a:gd name="T5" fmla="*/ 48 h 48"/>
                <a:gd name="T6" fmla="*/ 0 w 52"/>
                <a:gd name="T7" fmla="*/ 48 h 48"/>
                <a:gd name="T8" fmla="*/ 0 w 52"/>
                <a:gd name="T9" fmla="*/ 0 h 48"/>
                <a:gd name="T10" fmla="*/ 0 w 52"/>
                <a:gd name="T11" fmla="*/ 0 h 48"/>
                <a:gd name="T12" fmla="*/ 49 w 52"/>
                <a:gd name="T13" fmla="*/ 0 h 48"/>
                <a:gd name="T14" fmla="*/ 49 w 52"/>
                <a:gd name="T15" fmla="*/ 47 h 48"/>
                <a:gd name="T16" fmla="*/ 0 w 52"/>
                <a:gd name="T17" fmla="*/ 47 h 48"/>
                <a:gd name="T18" fmla="*/ 0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0" y="0"/>
                  </a:moveTo>
                  <a:lnTo>
                    <a:pt x="52" y="0"/>
                  </a:lnTo>
                  <a:lnTo>
                    <a:pt x="52" y="48"/>
                  </a:lnTo>
                  <a:lnTo>
                    <a:pt x="0" y="48"/>
                  </a:lnTo>
                  <a:lnTo>
                    <a:pt x="0" y="0"/>
                  </a:lnTo>
                  <a:close/>
                  <a:moveTo>
                    <a:pt x="0" y="0"/>
                  </a:moveTo>
                  <a:lnTo>
                    <a:pt x="49" y="0"/>
                  </a:lnTo>
                  <a:lnTo>
                    <a:pt x="49"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7" name="Freeform 490"/>
            <p:cNvSpPr>
              <a:spLocks noEditPoints="1"/>
            </p:cNvSpPr>
            <p:nvPr/>
          </p:nvSpPr>
          <p:spPr bwMode="auto">
            <a:xfrm>
              <a:off x="1548" y="1125"/>
              <a:ext cx="49" cy="47"/>
            </a:xfrm>
            <a:custGeom>
              <a:avLst/>
              <a:gdLst>
                <a:gd name="T0" fmla="*/ 0 w 49"/>
                <a:gd name="T1" fmla="*/ 0 h 47"/>
                <a:gd name="T2" fmla="*/ 49 w 49"/>
                <a:gd name="T3" fmla="*/ 0 h 47"/>
                <a:gd name="T4" fmla="*/ 49 w 49"/>
                <a:gd name="T5" fmla="*/ 47 h 47"/>
                <a:gd name="T6" fmla="*/ 0 w 49"/>
                <a:gd name="T7" fmla="*/ 47 h 47"/>
                <a:gd name="T8" fmla="*/ 0 w 49"/>
                <a:gd name="T9" fmla="*/ 0 h 47"/>
                <a:gd name="T10" fmla="*/ 0 w 49"/>
                <a:gd name="T11" fmla="*/ 0 h 47"/>
                <a:gd name="T12" fmla="*/ 46 w 49"/>
                <a:gd name="T13" fmla="*/ 0 h 47"/>
                <a:gd name="T14" fmla="*/ 46 w 49"/>
                <a:gd name="T15" fmla="*/ 45 h 47"/>
                <a:gd name="T16" fmla="*/ 0 w 49"/>
                <a:gd name="T17" fmla="*/ 45 h 47"/>
                <a:gd name="T18" fmla="*/ 0 w 4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7"/>
                <a:gd name="T32" fmla="*/ 49 w 49"/>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7">
                  <a:moveTo>
                    <a:pt x="0" y="0"/>
                  </a:moveTo>
                  <a:lnTo>
                    <a:pt x="49" y="0"/>
                  </a:lnTo>
                  <a:lnTo>
                    <a:pt x="49" y="47"/>
                  </a:lnTo>
                  <a:lnTo>
                    <a:pt x="0" y="47"/>
                  </a:lnTo>
                  <a:lnTo>
                    <a:pt x="0" y="0"/>
                  </a:lnTo>
                  <a:close/>
                  <a:moveTo>
                    <a:pt x="0" y="0"/>
                  </a:moveTo>
                  <a:lnTo>
                    <a:pt x="46" y="0"/>
                  </a:lnTo>
                  <a:lnTo>
                    <a:pt x="46"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8" name="Freeform 491"/>
            <p:cNvSpPr>
              <a:spLocks noEditPoints="1"/>
            </p:cNvSpPr>
            <p:nvPr/>
          </p:nvSpPr>
          <p:spPr bwMode="auto">
            <a:xfrm>
              <a:off x="1548" y="1125"/>
              <a:ext cx="46" cy="45"/>
            </a:xfrm>
            <a:custGeom>
              <a:avLst/>
              <a:gdLst>
                <a:gd name="T0" fmla="*/ 0 w 46"/>
                <a:gd name="T1" fmla="*/ 0 h 45"/>
                <a:gd name="T2" fmla="*/ 46 w 46"/>
                <a:gd name="T3" fmla="*/ 0 h 45"/>
                <a:gd name="T4" fmla="*/ 46 w 46"/>
                <a:gd name="T5" fmla="*/ 45 h 45"/>
                <a:gd name="T6" fmla="*/ 0 w 46"/>
                <a:gd name="T7" fmla="*/ 45 h 45"/>
                <a:gd name="T8" fmla="*/ 0 w 46"/>
                <a:gd name="T9" fmla="*/ 0 h 45"/>
                <a:gd name="T10" fmla="*/ 0 w 46"/>
                <a:gd name="T11" fmla="*/ 0 h 45"/>
                <a:gd name="T12" fmla="*/ 44 w 46"/>
                <a:gd name="T13" fmla="*/ 0 h 45"/>
                <a:gd name="T14" fmla="*/ 44 w 46"/>
                <a:gd name="T15" fmla="*/ 42 h 45"/>
                <a:gd name="T16" fmla="*/ 0 w 46"/>
                <a:gd name="T17" fmla="*/ 42 h 45"/>
                <a:gd name="T18" fmla="*/ 0 w 4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5"/>
                <a:gd name="T32" fmla="*/ 46 w 46"/>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5">
                  <a:moveTo>
                    <a:pt x="0" y="0"/>
                  </a:moveTo>
                  <a:lnTo>
                    <a:pt x="46" y="0"/>
                  </a:lnTo>
                  <a:lnTo>
                    <a:pt x="46" y="45"/>
                  </a:lnTo>
                  <a:lnTo>
                    <a:pt x="0" y="45"/>
                  </a:lnTo>
                  <a:lnTo>
                    <a:pt x="0" y="0"/>
                  </a:lnTo>
                  <a:close/>
                  <a:moveTo>
                    <a:pt x="0" y="0"/>
                  </a:moveTo>
                  <a:lnTo>
                    <a:pt x="44" y="0"/>
                  </a:lnTo>
                  <a:lnTo>
                    <a:pt x="44" y="42"/>
                  </a:lnTo>
                  <a:lnTo>
                    <a:pt x="0" y="42"/>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59" name="Freeform 492"/>
            <p:cNvSpPr>
              <a:spLocks noEditPoints="1"/>
            </p:cNvSpPr>
            <p:nvPr/>
          </p:nvSpPr>
          <p:spPr bwMode="auto">
            <a:xfrm>
              <a:off x="1548" y="1125"/>
              <a:ext cx="44" cy="42"/>
            </a:xfrm>
            <a:custGeom>
              <a:avLst/>
              <a:gdLst>
                <a:gd name="T0" fmla="*/ 0 w 44"/>
                <a:gd name="T1" fmla="*/ 0 h 42"/>
                <a:gd name="T2" fmla="*/ 44 w 44"/>
                <a:gd name="T3" fmla="*/ 0 h 42"/>
                <a:gd name="T4" fmla="*/ 44 w 44"/>
                <a:gd name="T5" fmla="*/ 42 h 42"/>
                <a:gd name="T6" fmla="*/ 0 w 44"/>
                <a:gd name="T7" fmla="*/ 42 h 42"/>
                <a:gd name="T8" fmla="*/ 0 w 44"/>
                <a:gd name="T9" fmla="*/ 0 h 42"/>
                <a:gd name="T10" fmla="*/ 0 w 44"/>
                <a:gd name="T11" fmla="*/ 0 h 42"/>
                <a:gd name="T12" fmla="*/ 41 w 44"/>
                <a:gd name="T13" fmla="*/ 0 h 42"/>
                <a:gd name="T14" fmla="*/ 41 w 44"/>
                <a:gd name="T15" fmla="*/ 40 h 42"/>
                <a:gd name="T16" fmla="*/ 0 w 44"/>
                <a:gd name="T17" fmla="*/ 40 h 42"/>
                <a:gd name="T18" fmla="*/ 0 w 44"/>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2"/>
                <a:gd name="T32" fmla="*/ 44 w 44"/>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2">
                  <a:moveTo>
                    <a:pt x="0" y="0"/>
                  </a:moveTo>
                  <a:lnTo>
                    <a:pt x="44" y="0"/>
                  </a:lnTo>
                  <a:lnTo>
                    <a:pt x="44" y="42"/>
                  </a:lnTo>
                  <a:lnTo>
                    <a:pt x="0" y="42"/>
                  </a:lnTo>
                  <a:lnTo>
                    <a:pt x="0" y="0"/>
                  </a:lnTo>
                  <a:close/>
                  <a:moveTo>
                    <a:pt x="0" y="0"/>
                  </a:moveTo>
                  <a:lnTo>
                    <a:pt x="41" y="0"/>
                  </a:lnTo>
                  <a:lnTo>
                    <a:pt x="41"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0" name="Freeform 493"/>
            <p:cNvSpPr>
              <a:spLocks noEditPoints="1"/>
            </p:cNvSpPr>
            <p:nvPr/>
          </p:nvSpPr>
          <p:spPr bwMode="auto">
            <a:xfrm>
              <a:off x="1548" y="1125"/>
              <a:ext cx="41" cy="40"/>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 name="T12" fmla="*/ 38 w 41"/>
                <a:gd name="T13" fmla="*/ 0 h 40"/>
                <a:gd name="T14" fmla="*/ 38 w 41"/>
                <a:gd name="T15" fmla="*/ 36 h 40"/>
                <a:gd name="T16" fmla="*/ 0 w 41"/>
                <a:gd name="T17" fmla="*/ 36 h 40"/>
                <a:gd name="T18" fmla="*/ 0 w 41"/>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0"/>
                <a:gd name="T32" fmla="*/ 41 w 41"/>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0">
                  <a:moveTo>
                    <a:pt x="0" y="0"/>
                  </a:moveTo>
                  <a:lnTo>
                    <a:pt x="41" y="0"/>
                  </a:lnTo>
                  <a:lnTo>
                    <a:pt x="41" y="40"/>
                  </a:lnTo>
                  <a:lnTo>
                    <a:pt x="0" y="40"/>
                  </a:lnTo>
                  <a:lnTo>
                    <a:pt x="0" y="0"/>
                  </a:lnTo>
                  <a:close/>
                  <a:moveTo>
                    <a:pt x="0" y="0"/>
                  </a:moveTo>
                  <a:lnTo>
                    <a:pt x="38" y="0"/>
                  </a:lnTo>
                  <a:lnTo>
                    <a:pt x="38"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1" name="Freeform 494"/>
            <p:cNvSpPr>
              <a:spLocks noEditPoints="1"/>
            </p:cNvSpPr>
            <p:nvPr/>
          </p:nvSpPr>
          <p:spPr bwMode="auto">
            <a:xfrm>
              <a:off x="1548" y="1125"/>
              <a:ext cx="38" cy="36"/>
            </a:xfrm>
            <a:custGeom>
              <a:avLst/>
              <a:gdLst>
                <a:gd name="T0" fmla="*/ 0 w 38"/>
                <a:gd name="T1" fmla="*/ 0 h 36"/>
                <a:gd name="T2" fmla="*/ 38 w 38"/>
                <a:gd name="T3" fmla="*/ 0 h 36"/>
                <a:gd name="T4" fmla="*/ 38 w 38"/>
                <a:gd name="T5" fmla="*/ 36 h 36"/>
                <a:gd name="T6" fmla="*/ 0 w 38"/>
                <a:gd name="T7" fmla="*/ 36 h 36"/>
                <a:gd name="T8" fmla="*/ 0 w 38"/>
                <a:gd name="T9" fmla="*/ 0 h 36"/>
                <a:gd name="T10" fmla="*/ 0 w 38"/>
                <a:gd name="T11" fmla="*/ 0 h 36"/>
                <a:gd name="T12" fmla="*/ 36 w 38"/>
                <a:gd name="T13" fmla="*/ 0 h 36"/>
                <a:gd name="T14" fmla="*/ 36 w 38"/>
                <a:gd name="T15" fmla="*/ 35 h 36"/>
                <a:gd name="T16" fmla="*/ 0 w 38"/>
                <a:gd name="T17" fmla="*/ 35 h 36"/>
                <a:gd name="T18" fmla="*/ 0 w 38"/>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6"/>
                <a:gd name="T32" fmla="*/ 38 w 38"/>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6">
                  <a:moveTo>
                    <a:pt x="0" y="0"/>
                  </a:moveTo>
                  <a:lnTo>
                    <a:pt x="38" y="0"/>
                  </a:lnTo>
                  <a:lnTo>
                    <a:pt x="38" y="36"/>
                  </a:lnTo>
                  <a:lnTo>
                    <a:pt x="0" y="36"/>
                  </a:lnTo>
                  <a:lnTo>
                    <a:pt x="0" y="0"/>
                  </a:lnTo>
                  <a:close/>
                  <a:moveTo>
                    <a:pt x="0" y="0"/>
                  </a:moveTo>
                  <a:lnTo>
                    <a:pt x="36" y="0"/>
                  </a:lnTo>
                  <a:lnTo>
                    <a:pt x="36"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2" name="Freeform 495"/>
            <p:cNvSpPr>
              <a:spLocks noEditPoints="1"/>
            </p:cNvSpPr>
            <p:nvPr/>
          </p:nvSpPr>
          <p:spPr bwMode="auto">
            <a:xfrm>
              <a:off x="1548" y="1125"/>
              <a:ext cx="36" cy="35"/>
            </a:xfrm>
            <a:custGeom>
              <a:avLst/>
              <a:gdLst>
                <a:gd name="T0" fmla="*/ 0 w 36"/>
                <a:gd name="T1" fmla="*/ 0 h 35"/>
                <a:gd name="T2" fmla="*/ 36 w 36"/>
                <a:gd name="T3" fmla="*/ 0 h 35"/>
                <a:gd name="T4" fmla="*/ 36 w 36"/>
                <a:gd name="T5" fmla="*/ 35 h 35"/>
                <a:gd name="T6" fmla="*/ 0 w 36"/>
                <a:gd name="T7" fmla="*/ 35 h 35"/>
                <a:gd name="T8" fmla="*/ 0 w 36"/>
                <a:gd name="T9" fmla="*/ 0 h 35"/>
                <a:gd name="T10" fmla="*/ 0 w 36"/>
                <a:gd name="T11" fmla="*/ 0 h 35"/>
                <a:gd name="T12" fmla="*/ 33 w 36"/>
                <a:gd name="T13" fmla="*/ 0 h 35"/>
                <a:gd name="T14" fmla="*/ 33 w 36"/>
                <a:gd name="T15" fmla="*/ 33 h 35"/>
                <a:gd name="T16" fmla="*/ 0 w 36"/>
                <a:gd name="T17" fmla="*/ 33 h 35"/>
                <a:gd name="T18" fmla="*/ 0 w 36"/>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5"/>
                <a:gd name="T32" fmla="*/ 36 w 36"/>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5">
                  <a:moveTo>
                    <a:pt x="0" y="0"/>
                  </a:moveTo>
                  <a:lnTo>
                    <a:pt x="36" y="0"/>
                  </a:lnTo>
                  <a:lnTo>
                    <a:pt x="36" y="35"/>
                  </a:lnTo>
                  <a:lnTo>
                    <a:pt x="0" y="35"/>
                  </a:lnTo>
                  <a:lnTo>
                    <a:pt x="0" y="0"/>
                  </a:lnTo>
                  <a:close/>
                  <a:moveTo>
                    <a:pt x="0" y="0"/>
                  </a:moveTo>
                  <a:lnTo>
                    <a:pt x="33" y="0"/>
                  </a:lnTo>
                  <a:lnTo>
                    <a:pt x="33"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3" name="Freeform 496"/>
            <p:cNvSpPr>
              <a:spLocks noEditPoints="1"/>
            </p:cNvSpPr>
            <p:nvPr/>
          </p:nvSpPr>
          <p:spPr bwMode="auto">
            <a:xfrm>
              <a:off x="1548" y="1125"/>
              <a:ext cx="33" cy="33"/>
            </a:xfrm>
            <a:custGeom>
              <a:avLst/>
              <a:gdLst>
                <a:gd name="T0" fmla="*/ 0 w 33"/>
                <a:gd name="T1" fmla="*/ 0 h 33"/>
                <a:gd name="T2" fmla="*/ 33 w 33"/>
                <a:gd name="T3" fmla="*/ 0 h 33"/>
                <a:gd name="T4" fmla="*/ 33 w 33"/>
                <a:gd name="T5" fmla="*/ 33 h 33"/>
                <a:gd name="T6" fmla="*/ 0 w 33"/>
                <a:gd name="T7" fmla="*/ 33 h 33"/>
                <a:gd name="T8" fmla="*/ 0 w 33"/>
                <a:gd name="T9" fmla="*/ 0 h 33"/>
                <a:gd name="T10" fmla="*/ 0 w 33"/>
                <a:gd name="T11" fmla="*/ 0 h 33"/>
                <a:gd name="T12" fmla="*/ 32 w 33"/>
                <a:gd name="T13" fmla="*/ 0 h 33"/>
                <a:gd name="T14" fmla="*/ 32 w 33"/>
                <a:gd name="T15" fmla="*/ 29 h 33"/>
                <a:gd name="T16" fmla="*/ 0 w 33"/>
                <a:gd name="T17" fmla="*/ 29 h 33"/>
                <a:gd name="T18" fmla="*/ 0 w 33"/>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4" name="Freeform 497"/>
            <p:cNvSpPr>
              <a:spLocks noEditPoints="1"/>
            </p:cNvSpPr>
            <p:nvPr/>
          </p:nvSpPr>
          <p:spPr bwMode="auto">
            <a:xfrm>
              <a:off x="1548" y="1125"/>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5" name="Freeform 498"/>
            <p:cNvSpPr>
              <a:spLocks noEditPoints="1"/>
            </p:cNvSpPr>
            <p:nvPr/>
          </p:nvSpPr>
          <p:spPr bwMode="auto">
            <a:xfrm>
              <a:off x="1548" y="1125"/>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0 w 29"/>
                <a:gd name="T11" fmla="*/ 0 h 28"/>
                <a:gd name="T12" fmla="*/ 27 w 29"/>
                <a:gd name="T13" fmla="*/ 0 h 28"/>
                <a:gd name="T14" fmla="*/ 27 w 29"/>
                <a:gd name="T15" fmla="*/ 24 h 28"/>
                <a:gd name="T16" fmla="*/ 0 w 29"/>
                <a:gd name="T17" fmla="*/ 24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6" name="Freeform 499"/>
            <p:cNvSpPr>
              <a:spLocks noEditPoints="1"/>
            </p:cNvSpPr>
            <p:nvPr/>
          </p:nvSpPr>
          <p:spPr bwMode="auto">
            <a:xfrm>
              <a:off x="1548" y="1125"/>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7" name="Freeform 500"/>
            <p:cNvSpPr>
              <a:spLocks noEditPoints="1"/>
            </p:cNvSpPr>
            <p:nvPr/>
          </p:nvSpPr>
          <p:spPr bwMode="auto">
            <a:xfrm>
              <a:off x="1548" y="1125"/>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1 w 24"/>
                <a:gd name="T13" fmla="*/ 0 h 23"/>
                <a:gd name="T14" fmla="*/ 21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8" name="Freeform 501"/>
            <p:cNvSpPr>
              <a:spLocks noEditPoints="1"/>
            </p:cNvSpPr>
            <p:nvPr/>
          </p:nvSpPr>
          <p:spPr bwMode="auto">
            <a:xfrm>
              <a:off x="1548" y="1125"/>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0 w 21"/>
                <a:gd name="T11" fmla="*/ 0 h 21"/>
                <a:gd name="T12" fmla="*/ 19 w 21"/>
                <a:gd name="T13" fmla="*/ 0 h 21"/>
                <a:gd name="T14" fmla="*/ 19 w 21"/>
                <a:gd name="T15" fmla="*/ 17 h 21"/>
                <a:gd name="T16" fmla="*/ 0 w 21"/>
                <a:gd name="T17" fmla="*/ 1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69" name="Freeform 502"/>
            <p:cNvSpPr>
              <a:spLocks noEditPoints="1"/>
            </p:cNvSpPr>
            <p:nvPr/>
          </p:nvSpPr>
          <p:spPr bwMode="auto">
            <a:xfrm>
              <a:off x="1548" y="1125"/>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0" name="Freeform 503"/>
            <p:cNvSpPr>
              <a:spLocks noEditPoints="1"/>
            </p:cNvSpPr>
            <p:nvPr/>
          </p:nvSpPr>
          <p:spPr bwMode="auto">
            <a:xfrm>
              <a:off x="1548" y="112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3 w 16"/>
                <a:gd name="T13" fmla="*/ 0 h 16"/>
                <a:gd name="T14" fmla="*/ 13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1" name="Freeform 504"/>
            <p:cNvSpPr>
              <a:spLocks noEditPoints="1"/>
            </p:cNvSpPr>
            <p:nvPr/>
          </p:nvSpPr>
          <p:spPr bwMode="auto">
            <a:xfrm>
              <a:off x="1548" y="1125"/>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11 h 12"/>
                <a:gd name="T16" fmla="*/ 0 w 13"/>
                <a:gd name="T17" fmla="*/ 11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11"/>
                  </a:lnTo>
                  <a:lnTo>
                    <a:pt x="0" y="11"/>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2" name="Freeform 505"/>
            <p:cNvSpPr>
              <a:spLocks noEditPoints="1"/>
            </p:cNvSpPr>
            <p:nvPr/>
          </p:nvSpPr>
          <p:spPr bwMode="auto">
            <a:xfrm>
              <a:off x="1548" y="1125"/>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 name="T12" fmla="*/ 8 w 11"/>
                <a:gd name="T13" fmla="*/ 0 h 11"/>
                <a:gd name="T14" fmla="*/ 8 w 11"/>
                <a:gd name="T15" fmla="*/ 9 h 11"/>
                <a:gd name="T16" fmla="*/ 0 w 11"/>
                <a:gd name="T17" fmla="*/ 9 h 11"/>
                <a:gd name="T18" fmla="*/ 0 w 1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0" y="0"/>
                  </a:moveTo>
                  <a:lnTo>
                    <a:pt x="11" y="0"/>
                  </a:lnTo>
                  <a:lnTo>
                    <a:pt x="11" y="11"/>
                  </a:lnTo>
                  <a:lnTo>
                    <a:pt x="0" y="11"/>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3" name="Freeform 506"/>
            <p:cNvSpPr>
              <a:spLocks noEditPoints="1"/>
            </p:cNvSpPr>
            <p:nvPr/>
          </p:nvSpPr>
          <p:spPr bwMode="auto">
            <a:xfrm>
              <a:off x="1548" y="112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5 w 8"/>
                <a:gd name="T13" fmla="*/ 0 h 9"/>
                <a:gd name="T14" fmla="*/ 5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4" name="Freeform 507"/>
            <p:cNvSpPr>
              <a:spLocks noEditPoints="1"/>
            </p:cNvSpPr>
            <p:nvPr/>
          </p:nvSpPr>
          <p:spPr bwMode="auto">
            <a:xfrm>
              <a:off x="1548" y="1125"/>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3 w 5"/>
                <a:gd name="T13" fmla="*/ 0 h 5"/>
                <a:gd name="T14" fmla="*/ 3 w 5"/>
                <a:gd name="T15" fmla="*/ 4 h 5"/>
                <a:gd name="T16" fmla="*/ 0 w 5"/>
                <a:gd name="T17" fmla="*/ 4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5" name="Freeform 508"/>
            <p:cNvSpPr>
              <a:spLocks noEditPoints="1"/>
            </p:cNvSpPr>
            <p:nvPr/>
          </p:nvSpPr>
          <p:spPr bwMode="auto">
            <a:xfrm>
              <a:off x="1548" y="1125"/>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6" name="Rectangle 509"/>
            <p:cNvSpPr>
              <a:spLocks noChangeArrowheads="1"/>
            </p:cNvSpPr>
            <p:nvPr/>
          </p:nvSpPr>
          <p:spPr bwMode="auto">
            <a:xfrm>
              <a:off x="1548" y="1125"/>
              <a:ext cx="65"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777" name="Freeform 510"/>
            <p:cNvSpPr>
              <a:spLocks noEditPoints="1"/>
            </p:cNvSpPr>
            <p:nvPr/>
          </p:nvSpPr>
          <p:spPr bwMode="auto">
            <a:xfrm>
              <a:off x="1548" y="1125"/>
              <a:ext cx="65" cy="60"/>
            </a:xfrm>
            <a:custGeom>
              <a:avLst/>
              <a:gdLst>
                <a:gd name="T0" fmla="*/ 0 w 65"/>
                <a:gd name="T1" fmla="*/ 0 h 60"/>
                <a:gd name="T2" fmla="*/ 65 w 65"/>
                <a:gd name="T3" fmla="*/ 0 h 60"/>
                <a:gd name="T4" fmla="*/ 65 w 65"/>
                <a:gd name="T5" fmla="*/ 60 h 60"/>
                <a:gd name="T6" fmla="*/ 0 w 65"/>
                <a:gd name="T7" fmla="*/ 60 h 60"/>
                <a:gd name="T8" fmla="*/ 0 w 65"/>
                <a:gd name="T9" fmla="*/ 0 h 60"/>
                <a:gd name="T10" fmla="*/ 0 w 65"/>
                <a:gd name="T11" fmla="*/ 0 h 60"/>
                <a:gd name="T12" fmla="*/ 62 w 65"/>
                <a:gd name="T13" fmla="*/ 0 h 60"/>
                <a:gd name="T14" fmla="*/ 62 w 65"/>
                <a:gd name="T15" fmla="*/ 59 h 60"/>
                <a:gd name="T16" fmla="*/ 0 w 65"/>
                <a:gd name="T17" fmla="*/ 59 h 60"/>
                <a:gd name="T18" fmla="*/ 0 w 6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0"/>
                <a:gd name="T32" fmla="*/ 65 w 65"/>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0">
                  <a:moveTo>
                    <a:pt x="0" y="0"/>
                  </a:moveTo>
                  <a:lnTo>
                    <a:pt x="65" y="0"/>
                  </a:lnTo>
                  <a:lnTo>
                    <a:pt x="65" y="60"/>
                  </a:lnTo>
                  <a:lnTo>
                    <a:pt x="0" y="60"/>
                  </a:lnTo>
                  <a:lnTo>
                    <a:pt x="0" y="0"/>
                  </a:lnTo>
                  <a:close/>
                  <a:moveTo>
                    <a:pt x="0" y="0"/>
                  </a:moveTo>
                  <a:lnTo>
                    <a:pt x="62" y="0"/>
                  </a:lnTo>
                  <a:lnTo>
                    <a:pt x="62"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8" name="Freeform 511"/>
            <p:cNvSpPr>
              <a:spLocks noEditPoints="1"/>
            </p:cNvSpPr>
            <p:nvPr/>
          </p:nvSpPr>
          <p:spPr bwMode="auto">
            <a:xfrm>
              <a:off x="1548" y="1125"/>
              <a:ext cx="62" cy="59"/>
            </a:xfrm>
            <a:custGeom>
              <a:avLst/>
              <a:gdLst>
                <a:gd name="T0" fmla="*/ 0 w 62"/>
                <a:gd name="T1" fmla="*/ 0 h 59"/>
                <a:gd name="T2" fmla="*/ 62 w 62"/>
                <a:gd name="T3" fmla="*/ 0 h 59"/>
                <a:gd name="T4" fmla="*/ 62 w 62"/>
                <a:gd name="T5" fmla="*/ 59 h 59"/>
                <a:gd name="T6" fmla="*/ 0 w 62"/>
                <a:gd name="T7" fmla="*/ 59 h 59"/>
                <a:gd name="T8" fmla="*/ 0 w 62"/>
                <a:gd name="T9" fmla="*/ 0 h 59"/>
                <a:gd name="T10" fmla="*/ 0 w 62"/>
                <a:gd name="T11" fmla="*/ 0 h 59"/>
                <a:gd name="T12" fmla="*/ 60 w 62"/>
                <a:gd name="T13" fmla="*/ 0 h 59"/>
                <a:gd name="T14" fmla="*/ 60 w 62"/>
                <a:gd name="T15" fmla="*/ 57 h 59"/>
                <a:gd name="T16" fmla="*/ 0 w 62"/>
                <a:gd name="T17" fmla="*/ 57 h 59"/>
                <a:gd name="T18" fmla="*/ 0 w 62"/>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59"/>
                <a:gd name="T32" fmla="*/ 62 w 62"/>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59">
                  <a:moveTo>
                    <a:pt x="0" y="0"/>
                  </a:moveTo>
                  <a:lnTo>
                    <a:pt x="62" y="0"/>
                  </a:lnTo>
                  <a:lnTo>
                    <a:pt x="62" y="59"/>
                  </a:lnTo>
                  <a:lnTo>
                    <a:pt x="0" y="59"/>
                  </a:lnTo>
                  <a:lnTo>
                    <a:pt x="0" y="0"/>
                  </a:lnTo>
                  <a:close/>
                  <a:moveTo>
                    <a:pt x="0" y="0"/>
                  </a:moveTo>
                  <a:lnTo>
                    <a:pt x="60" y="0"/>
                  </a:lnTo>
                  <a:lnTo>
                    <a:pt x="60"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79" name="Freeform 512"/>
            <p:cNvSpPr>
              <a:spLocks noEditPoints="1"/>
            </p:cNvSpPr>
            <p:nvPr/>
          </p:nvSpPr>
          <p:spPr bwMode="auto">
            <a:xfrm>
              <a:off x="1548" y="1125"/>
              <a:ext cx="60" cy="57"/>
            </a:xfrm>
            <a:custGeom>
              <a:avLst/>
              <a:gdLst>
                <a:gd name="T0" fmla="*/ 0 w 60"/>
                <a:gd name="T1" fmla="*/ 0 h 57"/>
                <a:gd name="T2" fmla="*/ 60 w 60"/>
                <a:gd name="T3" fmla="*/ 0 h 57"/>
                <a:gd name="T4" fmla="*/ 60 w 60"/>
                <a:gd name="T5" fmla="*/ 57 h 57"/>
                <a:gd name="T6" fmla="*/ 0 w 60"/>
                <a:gd name="T7" fmla="*/ 57 h 57"/>
                <a:gd name="T8" fmla="*/ 0 w 60"/>
                <a:gd name="T9" fmla="*/ 0 h 57"/>
                <a:gd name="T10" fmla="*/ 0 w 60"/>
                <a:gd name="T11" fmla="*/ 0 h 57"/>
                <a:gd name="T12" fmla="*/ 57 w 60"/>
                <a:gd name="T13" fmla="*/ 0 h 57"/>
                <a:gd name="T14" fmla="*/ 57 w 60"/>
                <a:gd name="T15" fmla="*/ 54 h 57"/>
                <a:gd name="T16" fmla="*/ 0 w 60"/>
                <a:gd name="T17" fmla="*/ 54 h 57"/>
                <a:gd name="T18" fmla="*/ 0 w 6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57"/>
                <a:gd name="T32" fmla="*/ 60 w 60"/>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57">
                  <a:moveTo>
                    <a:pt x="0" y="0"/>
                  </a:moveTo>
                  <a:lnTo>
                    <a:pt x="60" y="0"/>
                  </a:lnTo>
                  <a:lnTo>
                    <a:pt x="60" y="57"/>
                  </a:lnTo>
                  <a:lnTo>
                    <a:pt x="0" y="57"/>
                  </a:lnTo>
                  <a:lnTo>
                    <a:pt x="0" y="0"/>
                  </a:lnTo>
                  <a:close/>
                  <a:moveTo>
                    <a:pt x="0" y="0"/>
                  </a:moveTo>
                  <a:lnTo>
                    <a:pt x="57" y="0"/>
                  </a:lnTo>
                  <a:lnTo>
                    <a:pt x="57" y="54"/>
                  </a:lnTo>
                  <a:lnTo>
                    <a:pt x="0" y="54"/>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0" name="Freeform 513"/>
            <p:cNvSpPr>
              <a:spLocks noEditPoints="1"/>
            </p:cNvSpPr>
            <p:nvPr/>
          </p:nvSpPr>
          <p:spPr bwMode="auto">
            <a:xfrm>
              <a:off x="1548" y="1125"/>
              <a:ext cx="57" cy="54"/>
            </a:xfrm>
            <a:custGeom>
              <a:avLst/>
              <a:gdLst>
                <a:gd name="T0" fmla="*/ 0 w 57"/>
                <a:gd name="T1" fmla="*/ 0 h 54"/>
                <a:gd name="T2" fmla="*/ 57 w 57"/>
                <a:gd name="T3" fmla="*/ 0 h 54"/>
                <a:gd name="T4" fmla="*/ 57 w 57"/>
                <a:gd name="T5" fmla="*/ 54 h 54"/>
                <a:gd name="T6" fmla="*/ 0 w 57"/>
                <a:gd name="T7" fmla="*/ 54 h 54"/>
                <a:gd name="T8" fmla="*/ 0 w 57"/>
                <a:gd name="T9" fmla="*/ 0 h 54"/>
                <a:gd name="T10" fmla="*/ 0 w 57"/>
                <a:gd name="T11" fmla="*/ 0 h 54"/>
                <a:gd name="T12" fmla="*/ 54 w 57"/>
                <a:gd name="T13" fmla="*/ 0 h 54"/>
                <a:gd name="T14" fmla="*/ 54 w 57"/>
                <a:gd name="T15" fmla="*/ 52 h 54"/>
                <a:gd name="T16" fmla="*/ 0 w 57"/>
                <a:gd name="T17" fmla="*/ 52 h 54"/>
                <a:gd name="T18" fmla="*/ 0 w 5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4"/>
                <a:gd name="T32" fmla="*/ 57 w 57"/>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4">
                  <a:moveTo>
                    <a:pt x="0" y="0"/>
                  </a:moveTo>
                  <a:lnTo>
                    <a:pt x="57" y="0"/>
                  </a:lnTo>
                  <a:lnTo>
                    <a:pt x="57" y="54"/>
                  </a:lnTo>
                  <a:lnTo>
                    <a:pt x="0" y="54"/>
                  </a:lnTo>
                  <a:lnTo>
                    <a:pt x="0" y="0"/>
                  </a:lnTo>
                  <a:close/>
                  <a:moveTo>
                    <a:pt x="0" y="0"/>
                  </a:moveTo>
                  <a:lnTo>
                    <a:pt x="54" y="0"/>
                  </a:lnTo>
                  <a:lnTo>
                    <a:pt x="54"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1" name="Freeform 514"/>
            <p:cNvSpPr>
              <a:spLocks noEditPoints="1"/>
            </p:cNvSpPr>
            <p:nvPr/>
          </p:nvSpPr>
          <p:spPr bwMode="auto">
            <a:xfrm>
              <a:off x="1548" y="1125"/>
              <a:ext cx="54" cy="52"/>
            </a:xfrm>
            <a:custGeom>
              <a:avLst/>
              <a:gdLst>
                <a:gd name="T0" fmla="*/ 0 w 54"/>
                <a:gd name="T1" fmla="*/ 0 h 52"/>
                <a:gd name="T2" fmla="*/ 54 w 54"/>
                <a:gd name="T3" fmla="*/ 0 h 52"/>
                <a:gd name="T4" fmla="*/ 54 w 54"/>
                <a:gd name="T5" fmla="*/ 52 h 52"/>
                <a:gd name="T6" fmla="*/ 0 w 54"/>
                <a:gd name="T7" fmla="*/ 52 h 52"/>
                <a:gd name="T8" fmla="*/ 0 w 54"/>
                <a:gd name="T9" fmla="*/ 0 h 52"/>
                <a:gd name="T10" fmla="*/ 0 w 54"/>
                <a:gd name="T11" fmla="*/ 0 h 52"/>
                <a:gd name="T12" fmla="*/ 52 w 54"/>
                <a:gd name="T13" fmla="*/ 0 h 52"/>
                <a:gd name="T14" fmla="*/ 52 w 54"/>
                <a:gd name="T15" fmla="*/ 48 h 52"/>
                <a:gd name="T16" fmla="*/ 0 w 54"/>
                <a:gd name="T17" fmla="*/ 48 h 52"/>
                <a:gd name="T18" fmla="*/ 0 w 5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2"/>
                <a:gd name="T32" fmla="*/ 54 w 54"/>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2">
                  <a:moveTo>
                    <a:pt x="0" y="0"/>
                  </a:moveTo>
                  <a:lnTo>
                    <a:pt x="54" y="0"/>
                  </a:lnTo>
                  <a:lnTo>
                    <a:pt x="54" y="52"/>
                  </a:lnTo>
                  <a:lnTo>
                    <a:pt x="0" y="52"/>
                  </a:lnTo>
                  <a:lnTo>
                    <a:pt x="0" y="0"/>
                  </a:lnTo>
                  <a:close/>
                  <a:moveTo>
                    <a:pt x="0" y="0"/>
                  </a:moveTo>
                  <a:lnTo>
                    <a:pt x="52" y="0"/>
                  </a:lnTo>
                  <a:lnTo>
                    <a:pt x="52"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2" name="Freeform 515"/>
            <p:cNvSpPr>
              <a:spLocks noEditPoints="1"/>
            </p:cNvSpPr>
            <p:nvPr/>
          </p:nvSpPr>
          <p:spPr bwMode="auto">
            <a:xfrm>
              <a:off x="1548" y="1125"/>
              <a:ext cx="52" cy="48"/>
            </a:xfrm>
            <a:custGeom>
              <a:avLst/>
              <a:gdLst>
                <a:gd name="T0" fmla="*/ 0 w 52"/>
                <a:gd name="T1" fmla="*/ 0 h 48"/>
                <a:gd name="T2" fmla="*/ 52 w 52"/>
                <a:gd name="T3" fmla="*/ 0 h 48"/>
                <a:gd name="T4" fmla="*/ 52 w 52"/>
                <a:gd name="T5" fmla="*/ 48 h 48"/>
                <a:gd name="T6" fmla="*/ 0 w 52"/>
                <a:gd name="T7" fmla="*/ 48 h 48"/>
                <a:gd name="T8" fmla="*/ 0 w 52"/>
                <a:gd name="T9" fmla="*/ 0 h 48"/>
                <a:gd name="T10" fmla="*/ 0 w 52"/>
                <a:gd name="T11" fmla="*/ 0 h 48"/>
                <a:gd name="T12" fmla="*/ 49 w 52"/>
                <a:gd name="T13" fmla="*/ 0 h 48"/>
                <a:gd name="T14" fmla="*/ 49 w 52"/>
                <a:gd name="T15" fmla="*/ 47 h 48"/>
                <a:gd name="T16" fmla="*/ 0 w 52"/>
                <a:gd name="T17" fmla="*/ 47 h 48"/>
                <a:gd name="T18" fmla="*/ 0 w 52"/>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8"/>
                <a:gd name="T32" fmla="*/ 52 w 52"/>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8">
                  <a:moveTo>
                    <a:pt x="0" y="0"/>
                  </a:moveTo>
                  <a:lnTo>
                    <a:pt x="52" y="0"/>
                  </a:lnTo>
                  <a:lnTo>
                    <a:pt x="52" y="48"/>
                  </a:lnTo>
                  <a:lnTo>
                    <a:pt x="0" y="48"/>
                  </a:lnTo>
                  <a:lnTo>
                    <a:pt x="0" y="0"/>
                  </a:lnTo>
                  <a:close/>
                  <a:moveTo>
                    <a:pt x="0" y="0"/>
                  </a:moveTo>
                  <a:lnTo>
                    <a:pt x="49" y="0"/>
                  </a:lnTo>
                  <a:lnTo>
                    <a:pt x="49"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3" name="Freeform 516"/>
            <p:cNvSpPr>
              <a:spLocks noEditPoints="1"/>
            </p:cNvSpPr>
            <p:nvPr/>
          </p:nvSpPr>
          <p:spPr bwMode="auto">
            <a:xfrm>
              <a:off x="1548" y="1125"/>
              <a:ext cx="49" cy="47"/>
            </a:xfrm>
            <a:custGeom>
              <a:avLst/>
              <a:gdLst>
                <a:gd name="T0" fmla="*/ 0 w 49"/>
                <a:gd name="T1" fmla="*/ 0 h 47"/>
                <a:gd name="T2" fmla="*/ 49 w 49"/>
                <a:gd name="T3" fmla="*/ 0 h 47"/>
                <a:gd name="T4" fmla="*/ 49 w 49"/>
                <a:gd name="T5" fmla="*/ 47 h 47"/>
                <a:gd name="T6" fmla="*/ 0 w 49"/>
                <a:gd name="T7" fmla="*/ 47 h 47"/>
                <a:gd name="T8" fmla="*/ 0 w 49"/>
                <a:gd name="T9" fmla="*/ 0 h 47"/>
                <a:gd name="T10" fmla="*/ 0 w 49"/>
                <a:gd name="T11" fmla="*/ 0 h 47"/>
                <a:gd name="T12" fmla="*/ 46 w 49"/>
                <a:gd name="T13" fmla="*/ 0 h 47"/>
                <a:gd name="T14" fmla="*/ 46 w 49"/>
                <a:gd name="T15" fmla="*/ 45 h 47"/>
                <a:gd name="T16" fmla="*/ 0 w 49"/>
                <a:gd name="T17" fmla="*/ 45 h 47"/>
                <a:gd name="T18" fmla="*/ 0 w 4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7"/>
                <a:gd name="T32" fmla="*/ 49 w 49"/>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7">
                  <a:moveTo>
                    <a:pt x="0" y="0"/>
                  </a:moveTo>
                  <a:lnTo>
                    <a:pt x="49" y="0"/>
                  </a:lnTo>
                  <a:lnTo>
                    <a:pt x="49" y="47"/>
                  </a:lnTo>
                  <a:lnTo>
                    <a:pt x="0" y="47"/>
                  </a:lnTo>
                  <a:lnTo>
                    <a:pt x="0" y="0"/>
                  </a:lnTo>
                  <a:close/>
                  <a:moveTo>
                    <a:pt x="0" y="0"/>
                  </a:moveTo>
                  <a:lnTo>
                    <a:pt x="46" y="0"/>
                  </a:lnTo>
                  <a:lnTo>
                    <a:pt x="46"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4" name="Freeform 517"/>
            <p:cNvSpPr>
              <a:spLocks noEditPoints="1"/>
            </p:cNvSpPr>
            <p:nvPr/>
          </p:nvSpPr>
          <p:spPr bwMode="auto">
            <a:xfrm>
              <a:off x="1548" y="1125"/>
              <a:ext cx="46" cy="45"/>
            </a:xfrm>
            <a:custGeom>
              <a:avLst/>
              <a:gdLst>
                <a:gd name="T0" fmla="*/ 0 w 46"/>
                <a:gd name="T1" fmla="*/ 0 h 45"/>
                <a:gd name="T2" fmla="*/ 46 w 46"/>
                <a:gd name="T3" fmla="*/ 0 h 45"/>
                <a:gd name="T4" fmla="*/ 46 w 46"/>
                <a:gd name="T5" fmla="*/ 45 h 45"/>
                <a:gd name="T6" fmla="*/ 0 w 46"/>
                <a:gd name="T7" fmla="*/ 45 h 45"/>
                <a:gd name="T8" fmla="*/ 0 w 46"/>
                <a:gd name="T9" fmla="*/ 0 h 45"/>
                <a:gd name="T10" fmla="*/ 0 w 46"/>
                <a:gd name="T11" fmla="*/ 0 h 45"/>
                <a:gd name="T12" fmla="*/ 44 w 46"/>
                <a:gd name="T13" fmla="*/ 0 h 45"/>
                <a:gd name="T14" fmla="*/ 44 w 46"/>
                <a:gd name="T15" fmla="*/ 42 h 45"/>
                <a:gd name="T16" fmla="*/ 0 w 46"/>
                <a:gd name="T17" fmla="*/ 42 h 45"/>
                <a:gd name="T18" fmla="*/ 0 w 4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5"/>
                <a:gd name="T32" fmla="*/ 46 w 46"/>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5">
                  <a:moveTo>
                    <a:pt x="0" y="0"/>
                  </a:moveTo>
                  <a:lnTo>
                    <a:pt x="46" y="0"/>
                  </a:lnTo>
                  <a:lnTo>
                    <a:pt x="46" y="45"/>
                  </a:lnTo>
                  <a:lnTo>
                    <a:pt x="0" y="45"/>
                  </a:lnTo>
                  <a:lnTo>
                    <a:pt x="0" y="0"/>
                  </a:lnTo>
                  <a:close/>
                  <a:moveTo>
                    <a:pt x="0" y="0"/>
                  </a:moveTo>
                  <a:lnTo>
                    <a:pt x="44" y="0"/>
                  </a:lnTo>
                  <a:lnTo>
                    <a:pt x="44" y="42"/>
                  </a:lnTo>
                  <a:lnTo>
                    <a:pt x="0" y="42"/>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5" name="Freeform 518"/>
            <p:cNvSpPr>
              <a:spLocks noEditPoints="1"/>
            </p:cNvSpPr>
            <p:nvPr/>
          </p:nvSpPr>
          <p:spPr bwMode="auto">
            <a:xfrm>
              <a:off x="1548" y="1125"/>
              <a:ext cx="44" cy="42"/>
            </a:xfrm>
            <a:custGeom>
              <a:avLst/>
              <a:gdLst>
                <a:gd name="T0" fmla="*/ 0 w 44"/>
                <a:gd name="T1" fmla="*/ 0 h 42"/>
                <a:gd name="T2" fmla="*/ 44 w 44"/>
                <a:gd name="T3" fmla="*/ 0 h 42"/>
                <a:gd name="T4" fmla="*/ 44 w 44"/>
                <a:gd name="T5" fmla="*/ 42 h 42"/>
                <a:gd name="T6" fmla="*/ 0 w 44"/>
                <a:gd name="T7" fmla="*/ 42 h 42"/>
                <a:gd name="T8" fmla="*/ 0 w 44"/>
                <a:gd name="T9" fmla="*/ 0 h 42"/>
                <a:gd name="T10" fmla="*/ 0 w 44"/>
                <a:gd name="T11" fmla="*/ 0 h 42"/>
                <a:gd name="T12" fmla="*/ 41 w 44"/>
                <a:gd name="T13" fmla="*/ 0 h 42"/>
                <a:gd name="T14" fmla="*/ 41 w 44"/>
                <a:gd name="T15" fmla="*/ 40 h 42"/>
                <a:gd name="T16" fmla="*/ 0 w 44"/>
                <a:gd name="T17" fmla="*/ 40 h 42"/>
                <a:gd name="T18" fmla="*/ 0 w 44"/>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2"/>
                <a:gd name="T32" fmla="*/ 44 w 44"/>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2">
                  <a:moveTo>
                    <a:pt x="0" y="0"/>
                  </a:moveTo>
                  <a:lnTo>
                    <a:pt x="44" y="0"/>
                  </a:lnTo>
                  <a:lnTo>
                    <a:pt x="44" y="42"/>
                  </a:lnTo>
                  <a:lnTo>
                    <a:pt x="0" y="42"/>
                  </a:lnTo>
                  <a:lnTo>
                    <a:pt x="0" y="0"/>
                  </a:lnTo>
                  <a:close/>
                  <a:moveTo>
                    <a:pt x="0" y="0"/>
                  </a:moveTo>
                  <a:lnTo>
                    <a:pt x="41" y="0"/>
                  </a:lnTo>
                  <a:lnTo>
                    <a:pt x="41"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6" name="Freeform 519"/>
            <p:cNvSpPr>
              <a:spLocks noEditPoints="1"/>
            </p:cNvSpPr>
            <p:nvPr/>
          </p:nvSpPr>
          <p:spPr bwMode="auto">
            <a:xfrm>
              <a:off x="1548" y="1125"/>
              <a:ext cx="41" cy="40"/>
            </a:xfrm>
            <a:custGeom>
              <a:avLst/>
              <a:gdLst>
                <a:gd name="T0" fmla="*/ 0 w 41"/>
                <a:gd name="T1" fmla="*/ 0 h 40"/>
                <a:gd name="T2" fmla="*/ 41 w 41"/>
                <a:gd name="T3" fmla="*/ 0 h 40"/>
                <a:gd name="T4" fmla="*/ 41 w 41"/>
                <a:gd name="T5" fmla="*/ 40 h 40"/>
                <a:gd name="T6" fmla="*/ 0 w 41"/>
                <a:gd name="T7" fmla="*/ 40 h 40"/>
                <a:gd name="T8" fmla="*/ 0 w 41"/>
                <a:gd name="T9" fmla="*/ 0 h 40"/>
                <a:gd name="T10" fmla="*/ 0 w 41"/>
                <a:gd name="T11" fmla="*/ 0 h 40"/>
                <a:gd name="T12" fmla="*/ 38 w 41"/>
                <a:gd name="T13" fmla="*/ 0 h 40"/>
                <a:gd name="T14" fmla="*/ 38 w 41"/>
                <a:gd name="T15" fmla="*/ 36 h 40"/>
                <a:gd name="T16" fmla="*/ 0 w 41"/>
                <a:gd name="T17" fmla="*/ 36 h 40"/>
                <a:gd name="T18" fmla="*/ 0 w 41"/>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0"/>
                <a:gd name="T32" fmla="*/ 41 w 41"/>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0">
                  <a:moveTo>
                    <a:pt x="0" y="0"/>
                  </a:moveTo>
                  <a:lnTo>
                    <a:pt x="41" y="0"/>
                  </a:lnTo>
                  <a:lnTo>
                    <a:pt x="41" y="40"/>
                  </a:lnTo>
                  <a:lnTo>
                    <a:pt x="0" y="40"/>
                  </a:lnTo>
                  <a:lnTo>
                    <a:pt x="0" y="0"/>
                  </a:lnTo>
                  <a:close/>
                  <a:moveTo>
                    <a:pt x="0" y="0"/>
                  </a:moveTo>
                  <a:lnTo>
                    <a:pt x="38" y="0"/>
                  </a:lnTo>
                  <a:lnTo>
                    <a:pt x="38"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7" name="Freeform 520"/>
            <p:cNvSpPr>
              <a:spLocks noEditPoints="1"/>
            </p:cNvSpPr>
            <p:nvPr/>
          </p:nvSpPr>
          <p:spPr bwMode="auto">
            <a:xfrm>
              <a:off x="1548" y="1125"/>
              <a:ext cx="38" cy="36"/>
            </a:xfrm>
            <a:custGeom>
              <a:avLst/>
              <a:gdLst>
                <a:gd name="T0" fmla="*/ 0 w 38"/>
                <a:gd name="T1" fmla="*/ 0 h 36"/>
                <a:gd name="T2" fmla="*/ 38 w 38"/>
                <a:gd name="T3" fmla="*/ 0 h 36"/>
                <a:gd name="T4" fmla="*/ 38 w 38"/>
                <a:gd name="T5" fmla="*/ 36 h 36"/>
                <a:gd name="T6" fmla="*/ 0 w 38"/>
                <a:gd name="T7" fmla="*/ 36 h 36"/>
                <a:gd name="T8" fmla="*/ 0 w 38"/>
                <a:gd name="T9" fmla="*/ 0 h 36"/>
                <a:gd name="T10" fmla="*/ 0 w 38"/>
                <a:gd name="T11" fmla="*/ 0 h 36"/>
                <a:gd name="T12" fmla="*/ 36 w 38"/>
                <a:gd name="T13" fmla="*/ 0 h 36"/>
                <a:gd name="T14" fmla="*/ 36 w 38"/>
                <a:gd name="T15" fmla="*/ 35 h 36"/>
                <a:gd name="T16" fmla="*/ 0 w 38"/>
                <a:gd name="T17" fmla="*/ 35 h 36"/>
                <a:gd name="T18" fmla="*/ 0 w 38"/>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6"/>
                <a:gd name="T32" fmla="*/ 38 w 38"/>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6">
                  <a:moveTo>
                    <a:pt x="0" y="0"/>
                  </a:moveTo>
                  <a:lnTo>
                    <a:pt x="38" y="0"/>
                  </a:lnTo>
                  <a:lnTo>
                    <a:pt x="38" y="36"/>
                  </a:lnTo>
                  <a:lnTo>
                    <a:pt x="0" y="36"/>
                  </a:lnTo>
                  <a:lnTo>
                    <a:pt x="0" y="0"/>
                  </a:lnTo>
                  <a:close/>
                  <a:moveTo>
                    <a:pt x="0" y="0"/>
                  </a:moveTo>
                  <a:lnTo>
                    <a:pt x="36" y="0"/>
                  </a:lnTo>
                  <a:lnTo>
                    <a:pt x="36"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8" name="Freeform 521"/>
            <p:cNvSpPr>
              <a:spLocks noEditPoints="1"/>
            </p:cNvSpPr>
            <p:nvPr/>
          </p:nvSpPr>
          <p:spPr bwMode="auto">
            <a:xfrm>
              <a:off x="1548" y="1125"/>
              <a:ext cx="36" cy="35"/>
            </a:xfrm>
            <a:custGeom>
              <a:avLst/>
              <a:gdLst>
                <a:gd name="T0" fmla="*/ 0 w 36"/>
                <a:gd name="T1" fmla="*/ 0 h 35"/>
                <a:gd name="T2" fmla="*/ 36 w 36"/>
                <a:gd name="T3" fmla="*/ 0 h 35"/>
                <a:gd name="T4" fmla="*/ 36 w 36"/>
                <a:gd name="T5" fmla="*/ 35 h 35"/>
                <a:gd name="T6" fmla="*/ 0 w 36"/>
                <a:gd name="T7" fmla="*/ 35 h 35"/>
                <a:gd name="T8" fmla="*/ 0 w 36"/>
                <a:gd name="T9" fmla="*/ 0 h 35"/>
                <a:gd name="T10" fmla="*/ 0 w 36"/>
                <a:gd name="T11" fmla="*/ 0 h 35"/>
                <a:gd name="T12" fmla="*/ 33 w 36"/>
                <a:gd name="T13" fmla="*/ 0 h 35"/>
                <a:gd name="T14" fmla="*/ 33 w 36"/>
                <a:gd name="T15" fmla="*/ 33 h 35"/>
                <a:gd name="T16" fmla="*/ 0 w 36"/>
                <a:gd name="T17" fmla="*/ 33 h 35"/>
                <a:gd name="T18" fmla="*/ 0 w 36"/>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35"/>
                <a:gd name="T32" fmla="*/ 36 w 36"/>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35">
                  <a:moveTo>
                    <a:pt x="0" y="0"/>
                  </a:moveTo>
                  <a:lnTo>
                    <a:pt x="36" y="0"/>
                  </a:lnTo>
                  <a:lnTo>
                    <a:pt x="36" y="35"/>
                  </a:lnTo>
                  <a:lnTo>
                    <a:pt x="0" y="35"/>
                  </a:lnTo>
                  <a:lnTo>
                    <a:pt x="0" y="0"/>
                  </a:lnTo>
                  <a:close/>
                  <a:moveTo>
                    <a:pt x="0" y="0"/>
                  </a:moveTo>
                  <a:lnTo>
                    <a:pt x="33" y="0"/>
                  </a:lnTo>
                  <a:lnTo>
                    <a:pt x="33"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89" name="Freeform 522"/>
            <p:cNvSpPr>
              <a:spLocks noEditPoints="1"/>
            </p:cNvSpPr>
            <p:nvPr/>
          </p:nvSpPr>
          <p:spPr bwMode="auto">
            <a:xfrm>
              <a:off x="1548" y="1125"/>
              <a:ext cx="33" cy="33"/>
            </a:xfrm>
            <a:custGeom>
              <a:avLst/>
              <a:gdLst>
                <a:gd name="T0" fmla="*/ 0 w 33"/>
                <a:gd name="T1" fmla="*/ 0 h 33"/>
                <a:gd name="T2" fmla="*/ 33 w 33"/>
                <a:gd name="T3" fmla="*/ 0 h 33"/>
                <a:gd name="T4" fmla="*/ 33 w 33"/>
                <a:gd name="T5" fmla="*/ 33 h 33"/>
                <a:gd name="T6" fmla="*/ 0 w 33"/>
                <a:gd name="T7" fmla="*/ 33 h 33"/>
                <a:gd name="T8" fmla="*/ 0 w 33"/>
                <a:gd name="T9" fmla="*/ 0 h 33"/>
                <a:gd name="T10" fmla="*/ 0 w 33"/>
                <a:gd name="T11" fmla="*/ 0 h 33"/>
                <a:gd name="T12" fmla="*/ 32 w 33"/>
                <a:gd name="T13" fmla="*/ 0 h 33"/>
                <a:gd name="T14" fmla="*/ 32 w 33"/>
                <a:gd name="T15" fmla="*/ 29 h 33"/>
                <a:gd name="T16" fmla="*/ 0 w 33"/>
                <a:gd name="T17" fmla="*/ 29 h 33"/>
                <a:gd name="T18" fmla="*/ 0 w 33"/>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0"/>
                  </a:moveTo>
                  <a:lnTo>
                    <a:pt x="33" y="0"/>
                  </a:lnTo>
                  <a:lnTo>
                    <a:pt x="33"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0" name="Freeform 523"/>
            <p:cNvSpPr>
              <a:spLocks noEditPoints="1"/>
            </p:cNvSpPr>
            <p:nvPr/>
          </p:nvSpPr>
          <p:spPr bwMode="auto">
            <a:xfrm>
              <a:off x="1548" y="1125"/>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1" name="Freeform 524"/>
            <p:cNvSpPr>
              <a:spLocks noEditPoints="1"/>
            </p:cNvSpPr>
            <p:nvPr/>
          </p:nvSpPr>
          <p:spPr bwMode="auto">
            <a:xfrm>
              <a:off x="1548" y="1125"/>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0 w 29"/>
                <a:gd name="T11" fmla="*/ 0 h 28"/>
                <a:gd name="T12" fmla="*/ 27 w 29"/>
                <a:gd name="T13" fmla="*/ 0 h 28"/>
                <a:gd name="T14" fmla="*/ 27 w 29"/>
                <a:gd name="T15" fmla="*/ 24 h 28"/>
                <a:gd name="T16" fmla="*/ 0 w 29"/>
                <a:gd name="T17" fmla="*/ 24 h 28"/>
                <a:gd name="T18" fmla="*/ 0 w 29"/>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2" name="Freeform 525"/>
            <p:cNvSpPr>
              <a:spLocks noEditPoints="1"/>
            </p:cNvSpPr>
            <p:nvPr/>
          </p:nvSpPr>
          <p:spPr bwMode="auto">
            <a:xfrm>
              <a:off x="1548" y="1125"/>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3" name="Freeform 526"/>
            <p:cNvSpPr>
              <a:spLocks noEditPoints="1"/>
            </p:cNvSpPr>
            <p:nvPr/>
          </p:nvSpPr>
          <p:spPr bwMode="auto">
            <a:xfrm>
              <a:off x="1548" y="1125"/>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1 w 24"/>
                <a:gd name="T13" fmla="*/ 0 h 23"/>
                <a:gd name="T14" fmla="*/ 21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1" y="0"/>
                  </a:lnTo>
                  <a:lnTo>
                    <a:pt x="21"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4" name="Freeform 527"/>
            <p:cNvSpPr>
              <a:spLocks noEditPoints="1"/>
            </p:cNvSpPr>
            <p:nvPr/>
          </p:nvSpPr>
          <p:spPr bwMode="auto">
            <a:xfrm>
              <a:off x="1548" y="1125"/>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0 w 21"/>
                <a:gd name="T11" fmla="*/ 0 h 21"/>
                <a:gd name="T12" fmla="*/ 19 w 21"/>
                <a:gd name="T13" fmla="*/ 0 h 21"/>
                <a:gd name="T14" fmla="*/ 19 w 21"/>
                <a:gd name="T15" fmla="*/ 17 h 21"/>
                <a:gd name="T16" fmla="*/ 0 w 21"/>
                <a:gd name="T17" fmla="*/ 17 h 21"/>
                <a:gd name="T18" fmla="*/ 0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5" name="Freeform 528"/>
            <p:cNvSpPr>
              <a:spLocks noEditPoints="1"/>
            </p:cNvSpPr>
            <p:nvPr/>
          </p:nvSpPr>
          <p:spPr bwMode="auto">
            <a:xfrm>
              <a:off x="1548" y="1125"/>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6" name="Freeform 529"/>
            <p:cNvSpPr>
              <a:spLocks noEditPoints="1"/>
            </p:cNvSpPr>
            <p:nvPr/>
          </p:nvSpPr>
          <p:spPr bwMode="auto">
            <a:xfrm>
              <a:off x="1548" y="112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3 w 16"/>
                <a:gd name="T13" fmla="*/ 0 h 16"/>
                <a:gd name="T14" fmla="*/ 13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7" name="Freeform 530"/>
            <p:cNvSpPr>
              <a:spLocks noEditPoints="1"/>
            </p:cNvSpPr>
            <p:nvPr/>
          </p:nvSpPr>
          <p:spPr bwMode="auto">
            <a:xfrm>
              <a:off x="1548" y="1125"/>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11 h 12"/>
                <a:gd name="T16" fmla="*/ 0 w 13"/>
                <a:gd name="T17" fmla="*/ 11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11"/>
                  </a:lnTo>
                  <a:lnTo>
                    <a:pt x="0" y="11"/>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8" name="Freeform 531"/>
            <p:cNvSpPr>
              <a:spLocks noEditPoints="1"/>
            </p:cNvSpPr>
            <p:nvPr/>
          </p:nvSpPr>
          <p:spPr bwMode="auto">
            <a:xfrm>
              <a:off x="1548" y="1125"/>
              <a:ext cx="11" cy="11"/>
            </a:xfrm>
            <a:custGeom>
              <a:avLst/>
              <a:gdLst>
                <a:gd name="T0" fmla="*/ 0 w 11"/>
                <a:gd name="T1" fmla="*/ 0 h 11"/>
                <a:gd name="T2" fmla="*/ 11 w 11"/>
                <a:gd name="T3" fmla="*/ 0 h 11"/>
                <a:gd name="T4" fmla="*/ 11 w 11"/>
                <a:gd name="T5" fmla="*/ 11 h 11"/>
                <a:gd name="T6" fmla="*/ 0 w 11"/>
                <a:gd name="T7" fmla="*/ 11 h 11"/>
                <a:gd name="T8" fmla="*/ 0 w 11"/>
                <a:gd name="T9" fmla="*/ 0 h 11"/>
                <a:gd name="T10" fmla="*/ 0 w 11"/>
                <a:gd name="T11" fmla="*/ 0 h 11"/>
                <a:gd name="T12" fmla="*/ 8 w 11"/>
                <a:gd name="T13" fmla="*/ 0 h 11"/>
                <a:gd name="T14" fmla="*/ 8 w 11"/>
                <a:gd name="T15" fmla="*/ 9 h 11"/>
                <a:gd name="T16" fmla="*/ 0 w 11"/>
                <a:gd name="T17" fmla="*/ 9 h 11"/>
                <a:gd name="T18" fmla="*/ 0 w 1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0" y="0"/>
                  </a:moveTo>
                  <a:lnTo>
                    <a:pt x="11" y="0"/>
                  </a:lnTo>
                  <a:lnTo>
                    <a:pt x="11" y="11"/>
                  </a:lnTo>
                  <a:lnTo>
                    <a:pt x="0" y="11"/>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799" name="Freeform 532"/>
            <p:cNvSpPr>
              <a:spLocks noEditPoints="1"/>
            </p:cNvSpPr>
            <p:nvPr/>
          </p:nvSpPr>
          <p:spPr bwMode="auto">
            <a:xfrm>
              <a:off x="1548" y="112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5 w 8"/>
                <a:gd name="T13" fmla="*/ 0 h 9"/>
                <a:gd name="T14" fmla="*/ 5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0" name="Freeform 533"/>
            <p:cNvSpPr>
              <a:spLocks noEditPoints="1"/>
            </p:cNvSpPr>
            <p:nvPr/>
          </p:nvSpPr>
          <p:spPr bwMode="auto">
            <a:xfrm>
              <a:off x="1548" y="1125"/>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3 w 5"/>
                <a:gd name="T13" fmla="*/ 0 h 5"/>
                <a:gd name="T14" fmla="*/ 3 w 5"/>
                <a:gd name="T15" fmla="*/ 4 h 5"/>
                <a:gd name="T16" fmla="*/ 0 w 5"/>
                <a:gd name="T17" fmla="*/ 4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1" name="Freeform 534"/>
            <p:cNvSpPr>
              <a:spLocks noEditPoints="1"/>
            </p:cNvSpPr>
            <p:nvPr/>
          </p:nvSpPr>
          <p:spPr bwMode="auto">
            <a:xfrm>
              <a:off x="1548" y="1125"/>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2" name="Freeform 535"/>
            <p:cNvSpPr>
              <a:spLocks noEditPoints="1"/>
            </p:cNvSpPr>
            <p:nvPr/>
          </p:nvSpPr>
          <p:spPr bwMode="auto">
            <a:xfrm>
              <a:off x="1543" y="1120"/>
              <a:ext cx="75" cy="74"/>
            </a:xfrm>
            <a:custGeom>
              <a:avLst/>
              <a:gdLst>
                <a:gd name="T0" fmla="*/ 0 w 75"/>
                <a:gd name="T1" fmla="*/ 0 h 74"/>
                <a:gd name="T2" fmla="*/ 75 w 75"/>
                <a:gd name="T3" fmla="*/ 0 h 74"/>
                <a:gd name="T4" fmla="*/ 75 w 75"/>
                <a:gd name="T5" fmla="*/ 74 h 74"/>
                <a:gd name="T6" fmla="*/ 0 w 75"/>
                <a:gd name="T7" fmla="*/ 74 h 74"/>
                <a:gd name="T8" fmla="*/ 0 w 75"/>
                <a:gd name="T9" fmla="*/ 0 h 74"/>
                <a:gd name="T10" fmla="*/ 2 w 75"/>
                <a:gd name="T11" fmla="*/ 3 h 74"/>
                <a:gd name="T12" fmla="*/ 75 w 75"/>
                <a:gd name="T13" fmla="*/ 3 h 74"/>
                <a:gd name="T14" fmla="*/ 75 w 75"/>
                <a:gd name="T15" fmla="*/ 74 h 74"/>
                <a:gd name="T16" fmla="*/ 2 w 75"/>
                <a:gd name="T17" fmla="*/ 74 h 74"/>
                <a:gd name="T18" fmla="*/ 2 w 75"/>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4"/>
                <a:gd name="T32" fmla="*/ 75 w 75"/>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4">
                  <a:moveTo>
                    <a:pt x="0" y="0"/>
                  </a:moveTo>
                  <a:lnTo>
                    <a:pt x="75" y="0"/>
                  </a:lnTo>
                  <a:lnTo>
                    <a:pt x="75" y="74"/>
                  </a:lnTo>
                  <a:lnTo>
                    <a:pt x="0" y="74"/>
                  </a:lnTo>
                  <a:lnTo>
                    <a:pt x="0" y="0"/>
                  </a:lnTo>
                  <a:close/>
                  <a:moveTo>
                    <a:pt x="2" y="3"/>
                  </a:moveTo>
                  <a:lnTo>
                    <a:pt x="75" y="3"/>
                  </a:lnTo>
                  <a:lnTo>
                    <a:pt x="75" y="74"/>
                  </a:lnTo>
                  <a:lnTo>
                    <a:pt x="2" y="74"/>
                  </a:lnTo>
                  <a:lnTo>
                    <a:pt x="2"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3" name="Freeform 536"/>
            <p:cNvSpPr>
              <a:spLocks noEditPoints="1"/>
            </p:cNvSpPr>
            <p:nvPr/>
          </p:nvSpPr>
          <p:spPr bwMode="auto">
            <a:xfrm>
              <a:off x="1545" y="1123"/>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4" name="Freeform 537"/>
            <p:cNvSpPr>
              <a:spLocks noEditPoints="1"/>
            </p:cNvSpPr>
            <p:nvPr/>
          </p:nvSpPr>
          <p:spPr bwMode="auto">
            <a:xfrm>
              <a:off x="1548" y="1125"/>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4 h 69"/>
                <a:gd name="T12" fmla="*/ 70 w 70"/>
                <a:gd name="T13" fmla="*/ 4 h 69"/>
                <a:gd name="T14" fmla="*/ 70 w 70"/>
                <a:gd name="T15" fmla="*/ 69 h 69"/>
                <a:gd name="T16" fmla="*/ 3 w 70"/>
                <a:gd name="T17" fmla="*/ 69 h 69"/>
                <a:gd name="T18" fmla="*/ 3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4"/>
                  </a:moveTo>
                  <a:lnTo>
                    <a:pt x="70" y="4"/>
                  </a:lnTo>
                  <a:lnTo>
                    <a:pt x="70"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5" name="Freeform 538"/>
            <p:cNvSpPr>
              <a:spLocks noEditPoints="1"/>
            </p:cNvSpPr>
            <p:nvPr/>
          </p:nvSpPr>
          <p:spPr bwMode="auto">
            <a:xfrm>
              <a:off x="1551" y="1129"/>
              <a:ext cx="67" cy="65"/>
            </a:xfrm>
            <a:custGeom>
              <a:avLst/>
              <a:gdLst>
                <a:gd name="T0" fmla="*/ 0 w 67"/>
                <a:gd name="T1" fmla="*/ 0 h 65"/>
                <a:gd name="T2" fmla="*/ 67 w 67"/>
                <a:gd name="T3" fmla="*/ 0 h 65"/>
                <a:gd name="T4" fmla="*/ 67 w 67"/>
                <a:gd name="T5" fmla="*/ 65 h 65"/>
                <a:gd name="T6" fmla="*/ 0 w 67"/>
                <a:gd name="T7" fmla="*/ 65 h 65"/>
                <a:gd name="T8" fmla="*/ 0 w 67"/>
                <a:gd name="T9" fmla="*/ 0 h 65"/>
                <a:gd name="T10" fmla="*/ 2 w 67"/>
                <a:gd name="T11" fmla="*/ 1 h 65"/>
                <a:gd name="T12" fmla="*/ 67 w 67"/>
                <a:gd name="T13" fmla="*/ 1 h 65"/>
                <a:gd name="T14" fmla="*/ 67 w 67"/>
                <a:gd name="T15" fmla="*/ 65 h 65"/>
                <a:gd name="T16" fmla="*/ 2 w 67"/>
                <a:gd name="T17" fmla="*/ 65 h 65"/>
                <a:gd name="T18" fmla="*/ 2 w 67"/>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5"/>
                <a:gd name="T32" fmla="*/ 67 w 6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5">
                  <a:moveTo>
                    <a:pt x="0" y="0"/>
                  </a:moveTo>
                  <a:lnTo>
                    <a:pt x="67" y="0"/>
                  </a:lnTo>
                  <a:lnTo>
                    <a:pt x="67" y="65"/>
                  </a:lnTo>
                  <a:lnTo>
                    <a:pt x="0" y="65"/>
                  </a:lnTo>
                  <a:lnTo>
                    <a:pt x="0" y="0"/>
                  </a:lnTo>
                  <a:close/>
                  <a:moveTo>
                    <a:pt x="2" y="1"/>
                  </a:moveTo>
                  <a:lnTo>
                    <a:pt x="67" y="1"/>
                  </a:lnTo>
                  <a:lnTo>
                    <a:pt x="67" y="65"/>
                  </a:lnTo>
                  <a:lnTo>
                    <a:pt x="2" y="65"/>
                  </a:lnTo>
                  <a:lnTo>
                    <a:pt x="2"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6" name="Freeform 539"/>
            <p:cNvSpPr>
              <a:spLocks noEditPoints="1"/>
            </p:cNvSpPr>
            <p:nvPr/>
          </p:nvSpPr>
          <p:spPr bwMode="auto">
            <a:xfrm>
              <a:off x="1553" y="1130"/>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7" name="Freeform 540"/>
            <p:cNvSpPr>
              <a:spLocks noEditPoints="1"/>
            </p:cNvSpPr>
            <p:nvPr/>
          </p:nvSpPr>
          <p:spPr bwMode="auto">
            <a:xfrm>
              <a:off x="1556" y="1132"/>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3 w 62"/>
                <a:gd name="T11" fmla="*/ 4 h 62"/>
                <a:gd name="T12" fmla="*/ 62 w 62"/>
                <a:gd name="T13" fmla="*/ 4 h 62"/>
                <a:gd name="T14" fmla="*/ 62 w 62"/>
                <a:gd name="T15" fmla="*/ 62 h 62"/>
                <a:gd name="T16" fmla="*/ 3 w 62"/>
                <a:gd name="T17" fmla="*/ 62 h 62"/>
                <a:gd name="T18" fmla="*/ 3 w 62"/>
                <a:gd name="T19" fmla="*/ 4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3" y="4"/>
                  </a:moveTo>
                  <a:lnTo>
                    <a:pt x="62" y="4"/>
                  </a:lnTo>
                  <a:lnTo>
                    <a:pt x="62" y="62"/>
                  </a:lnTo>
                  <a:lnTo>
                    <a:pt x="3" y="62"/>
                  </a:lnTo>
                  <a:lnTo>
                    <a:pt x="3" y="4"/>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8" name="Freeform 541"/>
            <p:cNvSpPr>
              <a:spLocks noEditPoints="1"/>
            </p:cNvSpPr>
            <p:nvPr/>
          </p:nvSpPr>
          <p:spPr bwMode="auto">
            <a:xfrm>
              <a:off x="1559" y="1136"/>
              <a:ext cx="59" cy="58"/>
            </a:xfrm>
            <a:custGeom>
              <a:avLst/>
              <a:gdLst>
                <a:gd name="T0" fmla="*/ 0 w 59"/>
                <a:gd name="T1" fmla="*/ 0 h 58"/>
                <a:gd name="T2" fmla="*/ 59 w 59"/>
                <a:gd name="T3" fmla="*/ 0 h 58"/>
                <a:gd name="T4" fmla="*/ 59 w 59"/>
                <a:gd name="T5" fmla="*/ 58 h 58"/>
                <a:gd name="T6" fmla="*/ 0 w 59"/>
                <a:gd name="T7" fmla="*/ 58 h 58"/>
                <a:gd name="T8" fmla="*/ 0 w 59"/>
                <a:gd name="T9" fmla="*/ 0 h 58"/>
                <a:gd name="T10" fmla="*/ 2 w 59"/>
                <a:gd name="T11" fmla="*/ 1 h 58"/>
                <a:gd name="T12" fmla="*/ 59 w 59"/>
                <a:gd name="T13" fmla="*/ 1 h 58"/>
                <a:gd name="T14" fmla="*/ 59 w 59"/>
                <a:gd name="T15" fmla="*/ 58 h 58"/>
                <a:gd name="T16" fmla="*/ 2 w 59"/>
                <a:gd name="T17" fmla="*/ 58 h 58"/>
                <a:gd name="T18" fmla="*/ 2 w 59"/>
                <a:gd name="T19" fmla="*/ 1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8"/>
                <a:gd name="T32" fmla="*/ 59 w 5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8">
                  <a:moveTo>
                    <a:pt x="0" y="0"/>
                  </a:moveTo>
                  <a:lnTo>
                    <a:pt x="59" y="0"/>
                  </a:lnTo>
                  <a:lnTo>
                    <a:pt x="59" y="58"/>
                  </a:lnTo>
                  <a:lnTo>
                    <a:pt x="0" y="58"/>
                  </a:lnTo>
                  <a:lnTo>
                    <a:pt x="0" y="0"/>
                  </a:lnTo>
                  <a:close/>
                  <a:moveTo>
                    <a:pt x="2" y="1"/>
                  </a:moveTo>
                  <a:lnTo>
                    <a:pt x="59" y="1"/>
                  </a:lnTo>
                  <a:lnTo>
                    <a:pt x="59" y="58"/>
                  </a:lnTo>
                  <a:lnTo>
                    <a:pt x="2" y="58"/>
                  </a:lnTo>
                  <a:lnTo>
                    <a:pt x="2" y="1"/>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09" name="Freeform 542"/>
            <p:cNvSpPr>
              <a:spLocks noEditPoints="1"/>
            </p:cNvSpPr>
            <p:nvPr/>
          </p:nvSpPr>
          <p:spPr bwMode="auto">
            <a:xfrm>
              <a:off x="1561" y="1137"/>
              <a:ext cx="57" cy="57"/>
            </a:xfrm>
            <a:custGeom>
              <a:avLst/>
              <a:gdLst>
                <a:gd name="T0" fmla="*/ 0 w 57"/>
                <a:gd name="T1" fmla="*/ 0 h 57"/>
                <a:gd name="T2" fmla="*/ 57 w 57"/>
                <a:gd name="T3" fmla="*/ 0 h 57"/>
                <a:gd name="T4" fmla="*/ 57 w 57"/>
                <a:gd name="T5" fmla="*/ 57 h 57"/>
                <a:gd name="T6" fmla="*/ 0 w 57"/>
                <a:gd name="T7" fmla="*/ 57 h 57"/>
                <a:gd name="T8" fmla="*/ 0 w 57"/>
                <a:gd name="T9" fmla="*/ 0 h 57"/>
                <a:gd name="T10" fmla="*/ 3 w 57"/>
                <a:gd name="T11" fmla="*/ 4 h 57"/>
                <a:gd name="T12" fmla="*/ 57 w 57"/>
                <a:gd name="T13" fmla="*/ 4 h 57"/>
                <a:gd name="T14" fmla="*/ 57 w 57"/>
                <a:gd name="T15" fmla="*/ 57 h 57"/>
                <a:gd name="T16" fmla="*/ 3 w 57"/>
                <a:gd name="T17" fmla="*/ 57 h 57"/>
                <a:gd name="T18" fmla="*/ 3 w 57"/>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0" name="Freeform 543"/>
            <p:cNvSpPr>
              <a:spLocks noEditPoints="1"/>
            </p:cNvSpPr>
            <p:nvPr/>
          </p:nvSpPr>
          <p:spPr bwMode="auto">
            <a:xfrm>
              <a:off x="1564" y="1141"/>
              <a:ext cx="54" cy="53"/>
            </a:xfrm>
            <a:custGeom>
              <a:avLst/>
              <a:gdLst>
                <a:gd name="T0" fmla="*/ 0 w 54"/>
                <a:gd name="T1" fmla="*/ 0 h 53"/>
                <a:gd name="T2" fmla="*/ 54 w 54"/>
                <a:gd name="T3" fmla="*/ 0 h 53"/>
                <a:gd name="T4" fmla="*/ 54 w 54"/>
                <a:gd name="T5" fmla="*/ 53 h 53"/>
                <a:gd name="T6" fmla="*/ 0 w 54"/>
                <a:gd name="T7" fmla="*/ 53 h 53"/>
                <a:gd name="T8" fmla="*/ 0 w 54"/>
                <a:gd name="T9" fmla="*/ 0 h 53"/>
                <a:gd name="T10" fmla="*/ 3 w 54"/>
                <a:gd name="T11" fmla="*/ 1 h 53"/>
                <a:gd name="T12" fmla="*/ 54 w 54"/>
                <a:gd name="T13" fmla="*/ 1 h 53"/>
                <a:gd name="T14" fmla="*/ 54 w 54"/>
                <a:gd name="T15" fmla="*/ 53 h 53"/>
                <a:gd name="T16" fmla="*/ 3 w 54"/>
                <a:gd name="T17" fmla="*/ 53 h 53"/>
                <a:gd name="T18" fmla="*/ 3 w 54"/>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3" y="1"/>
                  </a:moveTo>
                  <a:lnTo>
                    <a:pt x="54" y="1"/>
                  </a:lnTo>
                  <a:lnTo>
                    <a:pt x="54"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1" name="Freeform 544"/>
            <p:cNvSpPr>
              <a:spLocks noEditPoints="1"/>
            </p:cNvSpPr>
            <p:nvPr/>
          </p:nvSpPr>
          <p:spPr bwMode="auto">
            <a:xfrm>
              <a:off x="1567" y="1142"/>
              <a:ext cx="51" cy="52"/>
            </a:xfrm>
            <a:custGeom>
              <a:avLst/>
              <a:gdLst>
                <a:gd name="T0" fmla="*/ 0 w 51"/>
                <a:gd name="T1" fmla="*/ 0 h 52"/>
                <a:gd name="T2" fmla="*/ 51 w 51"/>
                <a:gd name="T3" fmla="*/ 0 h 52"/>
                <a:gd name="T4" fmla="*/ 51 w 51"/>
                <a:gd name="T5" fmla="*/ 52 h 52"/>
                <a:gd name="T6" fmla="*/ 0 w 51"/>
                <a:gd name="T7" fmla="*/ 52 h 52"/>
                <a:gd name="T8" fmla="*/ 0 w 51"/>
                <a:gd name="T9" fmla="*/ 0 h 52"/>
                <a:gd name="T10" fmla="*/ 2 w 51"/>
                <a:gd name="T11" fmla="*/ 4 h 52"/>
                <a:gd name="T12" fmla="*/ 51 w 51"/>
                <a:gd name="T13" fmla="*/ 4 h 52"/>
                <a:gd name="T14" fmla="*/ 51 w 51"/>
                <a:gd name="T15" fmla="*/ 52 h 52"/>
                <a:gd name="T16" fmla="*/ 2 w 51"/>
                <a:gd name="T17" fmla="*/ 52 h 52"/>
                <a:gd name="T18" fmla="*/ 2 w 51"/>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2"/>
                <a:gd name="T32" fmla="*/ 51 w 5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2">
                  <a:moveTo>
                    <a:pt x="0" y="0"/>
                  </a:moveTo>
                  <a:lnTo>
                    <a:pt x="51" y="0"/>
                  </a:lnTo>
                  <a:lnTo>
                    <a:pt x="51" y="52"/>
                  </a:lnTo>
                  <a:lnTo>
                    <a:pt x="0" y="52"/>
                  </a:lnTo>
                  <a:lnTo>
                    <a:pt x="0" y="0"/>
                  </a:lnTo>
                  <a:close/>
                  <a:moveTo>
                    <a:pt x="2" y="4"/>
                  </a:moveTo>
                  <a:lnTo>
                    <a:pt x="51" y="4"/>
                  </a:lnTo>
                  <a:lnTo>
                    <a:pt x="51"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2" name="Freeform 545"/>
            <p:cNvSpPr>
              <a:spLocks noEditPoints="1"/>
            </p:cNvSpPr>
            <p:nvPr/>
          </p:nvSpPr>
          <p:spPr bwMode="auto">
            <a:xfrm>
              <a:off x="1569" y="1146"/>
              <a:ext cx="49" cy="48"/>
            </a:xfrm>
            <a:custGeom>
              <a:avLst/>
              <a:gdLst>
                <a:gd name="T0" fmla="*/ 0 w 49"/>
                <a:gd name="T1" fmla="*/ 0 h 48"/>
                <a:gd name="T2" fmla="*/ 49 w 49"/>
                <a:gd name="T3" fmla="*/ 0 h 48"/>
                <a:gd name="T4" fmla="*/ 49 w 49"/>
                <a:gd name="T5" fmla="*/ 48 h 48"/>
                <a:gd name="T6" fmla="*/ 0 w 49"/>
                <a:gd name="T7" fmla="*/ 48 h 48"/>
                <a:gd name="T8" fmla="*/ 0 w 49"/>
                <a:gd name="T9" fmla="*/ 0 h 48"/>
                <a:gd name="T10" fmla="*/ 3 w 49"/>
                <a:gd name="T11" fmla="*/ 2 h 48"/>
                <a:gd name="T12" fmla="*/ 49 w 49"/>
                <a:gd name="T13" fmla="*/ 2 h 48"/>
                <a:gd name="T14" fmla="*/ 49 w 49"/>
                <a:gd name="T15" fmla="*/ 48 h 48"/>
                <a:gd name="T16" fmla="*/ 3 w 49"/>
                <a:gd name="T17" fmla="*/ 48 h 48"/>
                <a:gd name="T18" fmla="*/ 3 w 49"/>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3" y="2"/>
                  </a:moveTo>
                  <a:lnTo>
                    <a:pt x="49" y="2"/>
                  </a:lnTo>
                  <a:lnTo>
                    <a:pt x="49" y="48"/>
                  </a:lnTo>
                  <a:lnTo>
                    <a:pt x="3" y="48"/>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3" name="Freeform 546"/>
            <p:cNvSpPr>
              <a:spLocks noEditPoints="1"/>
            </p:cNvSpPr>
            <p:nvPr/>
          </p:nvSpPr>
          <p:spPr bwMode="auto">
            <a:xfrm>
              <a:off x="1572" y="1148"/>
              <a:ext cx="46" cy="46"/>
            </a:xfrm>
            <a:custGeom>
              <a:avLst/>
              <a:gdLst>
                <a:gd name="T0" fmla="*/ 0 w 46"/>
                <a:gd name="T1" fmla="*/ 0 h 46"/>
                <a:gd name="T2" fmla="*/ 46 w 46"/>
                <a:gd name="T3" fmla="*/ 0 h 46"/>
                <a:gd name="T4" fmla="*/ 46 w 46"/>
                <a:gd name="T5" fmla="*/ 46 h 46"/>
                <a:gd name="T6" fmla="*/ 0 w 46"/>
                <a:gd name="T7" fmla="*/ 46 h 46"/>
                <a:gd name="T8" fmla="*/ 0 w 46"/>
                <a:gd name="T9" fmla="*/ 0 h 46"/>
                <a:gd name="T10" fmla="*/ 3 w 46"/>
                <a:gd name="T11" fmla="*/ 3 h 46"/>
                <a:gd name="T12" fmla="*/ 46 w 46"/>
                <a:gd name="T13" fmla="*/ 3 h 46"/>
                <a:gd name="T14" fmla="*/ 46 w 46"/>
                <a:gd name="T15" fmla="*/ 46 h 46"/>
                <a:gd name="T16" fmla="*/ 3 w 46"/>
                <a:gd name="T17" fmla="*/ 46 h 46"/>
                <a:gd name="T18" fmla="*/ 3 w 46"/>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0" y="0"/>
                  </a:moveTo>
                  <a:lnTo>
                    <a:pt x="46" y="0"/>
                  </a:lnTo>
                  <a:lnTo>
                    <a:pt x="46" y="46"/>
                  </a:lnTo>
                  <a:lnTo>
                    <a:pt x="0" y="46"/>
                  </a:lnTo>
                  <a:lnTo>
                    <a:pt x="0" y="0"/>
                  </a:lnTo>
                  <a:close/>
                  <a:moveTo>
                    <a:pt x="3" y="3"/>
                  </a:moveTo>
                  <a:lnTo>
                    <a:pt x="46" y="3"/>
                  </a:lnTo>
                  <a:lnTo>
                    <a:pt x="46"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4" name="Freeform 547"/>
            <p:cNvSpPr>
              <a:spLocks noEditPoints="1"/>
            </p:cNvSpPr>
            <p:nvPr/>
          </p:nvSpPr>
          <p:spPr bwMode="auto">
            <a:xfrm>
              <a:off x="1575" y="1151"/>
              <a:ext cx="43" cy="43"/>
            </a:xfrm>
            <a:custGeom>
              <a:avLst/>
              <a:gdLst>
                <a:gd name="T0" fmla="*/ 0 w 43"/>
                <a:gd name="T1" fmla="*/ 0 h 43"/>
                <a:gd name="T2" fmla="*/ 43 w 43"/>
                <a:gd name="T3" fmla="*/ 0 h 43"/>
                <a:gd name="T4" fmla="*/ 43 w 43"/>
                <a:gd name="T5" fmla="*/ 43 h 43"/>
                <a:gd name="T6" fmla="*/ 0 w 43"/>
                <a:gd name="T7" fmla="*/ 43 h 43"/>
                <a:gd name="T8" fmla="*/ 0 w 43"/>
                <a:gd name="T9" fmla="*/ 0 h 43"/>
                <a:gd name="T10" fmla="*/ 2 w 43"/>
                <a:gd name="T11" fmla="*/ 2 h 43"/>
                <a:gd name="T12" fmla="*/ 43 w 43"/>
                <a:gd name="T13" fmla="*/ 2 h 43"/>
                <a:gd name="T14" fmla="*/ 43 w 43"/>
                <a:gd name="T15" fmla="*/ 43 h 43"/>
                <a:gd name="T16" fmla="*/ 2 w 43"/>
                <a:gd name="T17" fmla="*/ 43 h 43"/>
                <a:gd name="T18" fmla="*/ 2 w 43"/>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0" y="0"/>
                  </a:moveTo>
                  <a:lnTo>
                    <a:pt x="43" y="0"/>
                  </a:lnTo>
                  <a:lnTo>
                    <a:pt x="43" y="43"/>
                  </a:lnTo>
                  <a:lnTo>
                    <a:pt x="0" y="43"/>
                  </a:lnTo>
                  <a:lnTo>
                    <a:pt x="0" y="0"/>
                  </a:lnTo>
                  <a:close/>
                  <a:moveTo>
                    <a:pt x="2" y="2"/>
                  </a:moveTo>
                  <a:lnTo>
                    <a:pt x="43" y="2"/>
                  </a:lnTo>
                  <a:lnTo>
                    <a:pt x="43"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5" name="Freeform 548"/>
            <p:cNvSpPr>
              <a:spLocks noEditPoints="1"/>
            </p:cNvSpPr>
            <p:nvPr/>
          </p:nvSpPr>
          <p:spPr bwMode="auto">
            <a:xfrm>
              <a:off x="1577" y="1153"/>
              <a:ext cx="41" cy="41"/>
            </a:xfrm>
            <a:custGeom>
              <a:avLst/>
              <a:gdLst>
                <a:gd name="T0" fmla="*/ 0 w 41"/>
                <a:gd name="T1" fmla="*/ 0 h 41"/>
                <a:gd name="T2" fmla="*/ 41 w 41"/>
                <a:gd name="T3" fmla="*/ 0 h 41"/>
                <a:gd name="T4" fmla="*/ 41 w 41"/>
                <a:gd name="T5" fmla="*/ 41 h 41"/>
                <a:gd name="T6" fmla="*/ 0 w 41"/>
                <a:gd name="T7" fmla="*/ 41 h 41"/>
                <a:gd name="T8" fmla="*/ 0 w 41"/>
                <a:gd name="T9" fmla="*/ 0 h 41"/>
                <a:gd name="T10" fmla="*/ 3 w 41"/>
                <a:gd name="T11" fmla="*/ 3 h 41"/>
                <a:gd name="T12" fmla="*/ 41 w 41"/>
                <a:gd name="T13" fmla="*/ 3 h 41"/>
                <a:gd name="T14" fmla="*/ 41 w 41"/>
                <a:gd name="T15" fmla="*/ 41 h 41"/>
                <a:gd name="T16" fmla="*/ 3 w 41"/>
                <a:gd name="T17" fmla="*/ 41 h 41"/>
                <a:gd name="T18" fmla="*/ 3 w 41"/>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3" y="3"/>
                  </a:moveTo>
                  <a:lnTo>
                    <a:pt x="41" y="3"/>
                  </a:lnTo>
                  <a:lnTo>
                    <a:pt x="41"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6" name="Freeform 549"/>
            <p:cNvSpPr>
              <a:spLocks noEditPoints="1"/>
            </p:cNvSpPr>
            <p:nvPr/>
          </p:nvSpPr>
          <p:spPr bwMode="auto">
            <a:xfrm>
              <a:off x="1580" y="1156"/>
              <a:ext cx="38" cy="38"/>
            </a:xfrm>
            <a:custGeom>
              <a:avLst/>
              <a:gdLst>
                <a:gd name="T0" fmla="*/ 0 w 38"/>
                <a:gd name="T1" fmla="*/ 0 h 38"/>
                <a:gd name="T2" fmla="*/ 38 w 38"/>
                <a:gd name="T3" fmla="*/ 0 h 38"/>
                <a:gd name="T4" fmla="*/ 38 w 38"/>
                <a:gd name="T5" fmla="*/ 38 h 38"/>
                <a:gd name="T6" fmla="*/ 0 w 38"/>
                <a:gd name="T7" fmla="*/ 38 h 38"/>
                <a:gd name="T8" fmla="*/ 0 w 38"/>
                <a:gd name="T9" fmla="*/ 0 h 38"/>
                <a:gd name="T10" fmla="*/ 1 w 38"/>
                <a:gd name="T11" fmla="*/ 2 h 38"/>
                <a:gd name="T12" fmla="*/ 38 w 38"/>
                <a:gd name="T13" fmla="*/ 2 h 38"/>
                <a:gd name="T14" fmla="*/ 38 w 38"/>
                <a:gd name="T15" fmla="*/ 38 h 38"/>
                <a:gd name="T16" fmla="*/ 1 w 38"/>
                <a:gd name="T17" fmla="*/ 38 h 38"/>
                <a:gd name="T18" fmla="*/ 1 w 38"/>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8"/>
                <a:gd name="T32" fmla="*/ 38 w 3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8">
                  <a:moveTo>
                    <a:pt x="0" y="0"/>
                  </a:moveTo>
                  <a:lnTo>
                    <a:pt x="38" y="0"/>
                  </a:lnTo>
                  <a:lnTo>
                    <a:pt x="38" y="38"/>
                  </a:lnTo>
                  <a:lnTo>
                    <a:pt x="0" y="38"/>
                  </a:lnTo>
                  <a:lnTo>
                    <a:pt x="0" y="0"/>
                  </a:lnTo>
                  <a:close/>
                  <a:moveTo>
                    <a:pt x="1" y="2"/>
                  </a:moveTo>
                  <a:lnTo>
                    <a:pt x="38" y="2"/>
                  </a:lnTo>
                  <a:lnTo>
                    <a:pt x="38" y="38"/>
                  </a:lnTo>
                  <a:lnTo>
                    <a:pt x="1" y="38"/>
                  </a:lnTo>
                  <a:lnTo>
                    <a:pt x="1"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7" name="Freeform 550"/>
            <p:cNvSpPr>
              <a:spLocks noEditPoints="1"/>
            </p:cNvSpPr>
            <p:nvPr/>
          </p:nvSpPr>
          <p:spPr bwMode="auto">
            <a:xfrm>
              <a:off x="1581" y="1158"/>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8" name="Freeform 551"/>
            <p:cNvSpPr>
              <a:spLocks noEditPoints="1"/>
            </p:cNvSpPr>
            <p:nvPr/>
          </p:nvSpPr>
          <p:spPr bwMode="auto">
            <a:xfrm>
              <a:off x="1584" y="1161"/>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19" name="Freeform 552"/>
            <p:cNvSpPr>
              <a:spLocks noEditPoints="1"/>
            </p:cNvSpPr>
            <p:nvPr/>
          </p:nvSpPr>
          <p:spPr bwMode="auto">
            <a:xfrm>
              <a:off x="1586" y="1163"/>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0" name="Freeform 553"/>
            <p:cNvSpPr>
              <a:spLocks noEditPoints="1"/>
            </p:cNvSpPr>
            <p:nvPr/>
          </p:nvSpPr>
          <p:spPr bwMode="auto">
            <a:xfrm>
              <a:off x="1589" y="1165"/>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1" name="Freeform 554"/>
            <p:cNvSpPr>
              <a:spLocks noEditPoints="1"/>
            </p:cNvSpPr>
            <p:nvPr/>
          </p:nvSpPr>
          <p:spPr bwMode="auto">
            <a:xfrm>
              <a:off x="1592" y="1168"/>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2" name="Freeform 555"/>
            <p:cNvSpPr>
              <a:spLocks noEditPoints="1"/>
            </p:cNvSpPr>
            <p:nvPr/>
          </p:nvSpPr>
          <p:spPr bwMode="auto">
            <a:xfrm>
              <a:off x="1594" y="1170"/>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3" name="Freeform 556"/>
            <p:cNvSpPr>
              <a:spLocks noEditPoints="1"/>
            </p:cNvSpPr>
            <p:nvPr/>
          </p:nvSpPr>
          <p:spPr bwMode="auto">
            <a:xfrm>
              <a:off x="1597" y="1173"/>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4" name="Freeform 557"/>
            <p:cNvSpPr>
              <a:spLocks noEditPoints="1"/>
            </p:cNvSpPr>
            <p:nvPr/>
          </p:nvSpPr>
          <p:spPr bwMode="auto">
            <a:xfrm>
              <a:off x="1600" y="1175"/>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4 h 19"/>
                <a:gd name="T12" fmla="*/ 18 w 18"/>
                <a:gd name="T13" fmla="*/ 4 h 19"/>
                <a:gd name="T14" fmla="*/ 18 w 18"/>
                <a:gd name="T15" fmla="*/ 19 h 19"/>
                <a:gd name="T16" fmla="*/ 2 w 18"/>
                <a:gd name="T17" fmla="*/ 19 h 19"/>
                <a:gd name="T18" fmla="*/ 2 w 18"/>
                <a:gd name="T19" fmla="*/ 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4"/>
                  </a:moveTo>
                  <a:lnTo>
                    <a:pt x="18" y="4"/>
                  </a:lnTo>
                  <a:lnTo>
                    <a:pt x="18" y="19"/>
                  </a:lnTo>
                  <a:lnTo>
                    <a:pt x="2" y="19"/>
                  </a:lnTo>
                  <a:lnTo>
                    <a:pt x="2" y="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5" name="Freeform 558"/>
            <p:cNvSpPr>
              <a:spLocks noEditPoints="1"/>
            </p:cNvSpPr>
            <p:nvPr/>
          </p:nvSpPr>
          <p:spPr bwMode="auto">
            <a:xfrm>
              <a:off x="1602" y="1179"/>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3 w 16"/>
                <a:gd name="T11" fmla="*/ 1 h 15"/>
                <a:gd name="T12" fmla="*/ 16 w 16"/>
                <a:gd name="T13" fmla="*/ 1 h 15"/>
                <a:gd name="T14" fmla="*/ 16 w 16"/>
                <a:gd name="T15" fmla="*/ 15 h 15"/>
                <a:gd name="T16" fmla="*/ 3 w 16"/>
                <a:gd name="T17" fmla="*/ 15 h 15"/>
                <a:gd name="T18" fmla="*/ 3 w 16"/>
                <a:gd name="T19" fmla="*/ 1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3" y="1"/>
                  </a:moveTo>
                  <a:lnTo>
                    <a:pt x="16" y="1"/>
                  </a:lnTo>
                  <a:lnTo>
                    <a:pt x="16" y="15"/>
                  </a:lnTo>
                  <a:lnTo>
                    <a:pt x="3" y="1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6" name="Freeform 559"/>
            <p:cNvSpPr>
              <a:spLocks noEditPoints="1"/>
            </p:cNvSpPr>
            <p:nvPr/>
          </p:nvSpPr>
          <p:spPr bwMode="auto">
            <a:xfrm>
              <a:off x="1605" y="1180"/>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4 h 14"/>
                <a:gd name="T12" fmla="*/ 13 w 13"/>
                <a:gd name="T13" fmla="*/ 4 h 14"/>
                <a:gd name="T14" fmla="*/ 13 w 13"/>
                <a:gd name="T15" fmla="*/ 14 h 14"/>
                <a:gd name="T16" fmla="*/ 3 w 13"/>
                <a:gd name="T17" fmla="*/ 14 h 14"/>
                <a:gd name="T18" fmla="*/ 3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4"/>
                  </a:moveTo>
                  <a:lnTo>
                    <a:pt x="13" y="4"/>
                  </a:lnTo>
                  <a:lnTo>
                    <a:pt x="13"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7" name="Freeform 560"/>
            <p:cNvSpPr>
              <a:spLocks noEditPoints="1"/>
            </p:cNvSpPr>
            <p:nvPr/>
          </p:nvSpPr>
          <p:spPr bwMode="auto">
            <a:xfrm>
              <a:off x="1608" y="1184"/>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2 w 10"/>
                <a:gd name="T11" fmla="*/ 1 h 10"/>
                <a:gd name="T12" fmla="*/ 10 w 10"/>
                <a:gd name="T13" fmla="*/ 1 h 10"/>
                <a:gd name="T14" fmla="*/ 10 w 10"/>
                <a:gd name="T15" fmla="*/ 10 h 10"/>
                <a:gd name="T16" fmla="*/ 2 w 10"/>
                <a:gd name="T17" fmla="*/ 10 h 10"/>
                <a:gd name="T18" fmla="*/ 2 w 10"/>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2" y="1"/>
                  </a:moveTo>
                  <a:lnTo>
                    <a:pt x="10" y="1"/>
                  </a:lnTo>
                  <a:lnTo>
                    <a:pt x="10"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8" name="Freeform 561"/>
            <p:cNvSpPr>
              <a:spLocks noEditPoints="1"/>
            </p:cNvSpPr>
            <p:nvPr/>
          </p:nvSpPr>
          <p:spPr bwMode="auto">
            <a:xfrm>
              <a:off x="1610" y="118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29" name="Freeform 562"/>
            <p:cNvSpPr>
              <a:spLocks noEditPoints="1"/>
            </p:cNvSpPr>
            <p:nvPr/>
          </p:nvSpPr>
          <p:spPr bwMode="auto">
            <a:xfrm>
              <a:off x="1613" y="1189"/>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2 h 5"/>
                <a:gd name="T12" fmla="*/ 5 w 5"/>
                <a:gd name="T13" fmla="*/ 2 h 5"/>
                <a:gd name="T14" fmla="*/ 5 w 5"/>
                <a:gd name="T15" fmla="*/ 5 h 5"/>
                <a:gd name="T16" fmla="*/ 3 w 5"/>
                <a:gd name="T17" fmla="*/ 5 h 5"/>
                <a:gd name="T18" fmla="*/ 3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2"/>
                  </a:moveTo>
                  <a:lnTo>
                    <a:pt x="5" y="2"/>
                  </a:lnTo>
                  <a:lnTo>
                    <a:pt x="5"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0" name="Freeform 563"/>
            <p:cNvSpPr>
              <a:spLocks noEditPoints="1"/>
            </p:cNvSpPr>
            <p:nvPr/>
          </p:nvSpPr>
          <p:spPr bwMode="auto">
            <a:xfrm>
              <a:off x="1616" y="1191"/>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2 w 2"/>
                <a:gd name="T11" fmla="*/ 3 h 3"/>
                <a:gd name="T12" fmla="*/ 2 w 2"/>
                <a:gd name="T13" fmla="*/ 3 h 3"/>
                <a:gd name="T14" fmla="*/ 2 w 2"/>
                <a:gd name="T15" fmla="*/ 3 h 3"/>
                <a:gd name="T16" fmla="*/ 2 w 2"/>
                <a:gd name="T17" fmla="*/ 3 h 3"/>
                <a:gd name="T18" fmla="*/ 2 w 2"/>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2" y="3"/>
                  </a:moveTo>
                  <a:lnTo>
                    <a:pt x="2"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1" name="Freeform 564"/>
            <p:cNvSpPr>
              <a:spLocks noEditPoints="1"/>
            </p:cNvSpPr>
            <p:nvPr/>
          </p:nvSpPr>
          <p:spPr bwMode="auto">
            <a:xfrm>
              <a:off x="1618" y="119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2" name="Freeform 565"/>
            <p:cNvSpPr>
              <a:spLocks noEditPoints="1"/>
            </p:cNvSpPr>
            <p:nvPr/>
          </p:nvSpPr>
          <p:spPr bwMode="auto">
            <a:xfrm>
              <a:off x="1543" y="1120"/>
              <a:ext cx="75" cy="74"/>
            </a:xfrm>
            <a:custGeom>
              <a:avLst/>
              <a:gdLst>
                <a:gd name="T0" fmla="*/ 5 w 75"/>
                <a:gd name="T1" fmla="*/ 65 h 74"/>
                <a:gd name="T2" fmla="*/ 5 w 75"/>
                <a:gd name="T3" fmla="*/ 9 h 74"/>
                <a:gd name="T4" fmla="*/ 70 w 75"/>
                <a:gd name="T5" fmla="*/ 9 h 74"/>
                <a:gd name="T6" fmla="*/ 70 w 75"/>
                <a:gd name="T7" fmla="*/ 65 h 74"/>
                <a:gd name="T8" fmla="*/ 5 w 75"/>
                <a:gd name="T9" fmla="*/ 65 h 74"/>
                <a:gd name="T10" fmla="*/ 2 w 75"/>
                <a:gd name="T11" fmla="*/ 69 h 74"/>
                <a:gd name="T12" fmla="*/ 73 w 75"/>
                <a:gd name="T13" fmla="*/ 69 h 74"/>
                <a:gd name="T14" fmla="*/ 73 w 75"/>
                <a:gd name="T15" fmla="*/ 3 h 74"/>
                <a:gd name="T16" fmla="*/ 75 w 75"/>
                <a:gd name="T17" fmla="*/ 3 h 74"/>
                <a:gd name="T18" fmla="*/ 75 w 75"/>
                <a:gd name="T19" fmla="*/ 0 h 74"/>
                <a:gd name="T20" fmla="*/ 0 w 75"/>
                <a:gd name="T21" fmla="*/ 0 h 74"/>
                <a:gd name="T22" fmla="*/ 0 w 75"/>
                <a:gd name="T23" fmla="*/ 74 h 74"/>
                <a:gd name="T24" fmla="*/ 2 w 75"/>
                <a:gd name="T25" fmla="*/ 74 h 74"/>
                <a:gd name="T26" fmla="*/ 2 w 75"/>
                <a:gd name="T27" fmla="*/ 69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4"/>
                <a:gd name="T44" fmla="*/ 75 w 75"/>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4">
                  <a:moveTo>
                    <a:pt x="5" y="65"/>
                  </a:moveTo>
                  <a:lnTo>
                    <a:pt x="5" y="9"/>
                  </a:lnTo>
                  <a:lnTo>
                    <a:pt x="70" y="9"/>
                  </a:lnTo>
                  <a:lnTo>
                    <a:pt x="70" y="65"/>
                  </a:lnTo>
                  <a:lnTo>
                    <a:pt x="5" y="65"/>
                  </a:lnTo>
                  <a:close/>
                  <a:moveTo>
                    <a:pt x="2" y="69"/>
                  </a:moveTo>
                  <a:lnTo>
                    <a:pt x="73" y="69"/>
                  </a:lnTo>
                  <a:lnTo>
                    <a:pt x="73" y="3"/>
                  </a:lnTo>
                  <a:lnTo>
                    <a:pt x="75" y="3"/>
                  </a:lnTo>
                  <a:lnTo>
                    <a:pt x="75" y="0"/>
                  </a:lnTo>
                  <a:lnTo>
                    <a:pt x="0" y="0"/>
                  </a:lnTo>
                  <a:lnTo>
                    <a:pt x="0" y="74"/>
                  </a:lnTo>
                  <a:lnTo>
                    <a:pt x="2" y="74"/>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3" name="Freeform 566"/>
            <p:cNvSpPr>
              <a:spLocks noEditPoints="1"/>
            </p:cNvSpPr>
            <p:nvPr/>
          </p:nvSpPr>
          <p:spPr bwMode="auto">
            <a:xfrm>
              <a:off x="1543" y="1120"/>
              <a:ext cx="75" cy="74"/>
            </a:xfrm>
            <a:custGeom>
              <a:avLst/>
              <a:gdLst>
                <a:gd name="T0" fmla="*/ 0 w 75"/>
                <a:gd name="T1" fmla="*/ 0 h 74"/>
                <a:gd name="T2" fmla="*/ 75 w 75"/>
                <a:gd name="T3" fmla="*/ 0 h 74"/>
                <a:gd name="T4" fmla="*/ 75 w 75"/>
                <a:gd name="T5" fmla="*/ 74 h 74"/>
                <a:gd name="T6" fmla="*/ 0 w 75"/>
                <a:gd name="T7" fmla="*/ 74 h 74"/>
                <a:gd name="T8" fmla="*/ 0 w 75"/>
                <a:gd name="T9" fmla="*/ 0 h 74"/>
                <a:gd name="T10" fmla="*/ 2 w 75"/>
                <a:gd name="T11" fmla="*/ 3 h 74"/>
                <a:gd name="T12" fmla="*/ 75 w 75"/>
                <a:gd name="T13" fmla="*/ 3 h 74"/>
                <a:gd name="T14" fmla="*/ 75 w 75"/>
                <a:gd name="T15" fmla="*/ 74 h 74"/>
                <a:gd name="T16" fmla="*/ 2 w 75"/>
                <a:gd name="T17" fmla="*/ 74 h 74"/>
                <a:gd name="T18" fmla="*/ 2 w 75"/>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4"/>
                <a:gd name="T32" fmla="*/ 75 w 75"/>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4">
                  <a:moveTo>
                    <a:pt x="0" y="0"/>
                  </a:moveTo>
                  <a:lnTo>
                    <a:pt x="75" y="0"/>
                  </a:lnTo>
                  <a:lnTo>
                    <a:pt x="75" y="74"/>
                  </a:lnTo>
                  <a:lnTo>
                    <a:pt x="0" y="74"/>
                  </a:lnTo>
                  <a:lnTo>
                    <a:pt x="0" y="0"/>
                  </a:lnTo>
                  <a:close/>
                  <a:moveTo>
                    <a:pt x="2" y="3"/>
                  </a:moveTo>
                  <a:lnTo>
                    <a:pt x="75" y="3"/>
                  </a:lnTo>
                  <a:lnTo>
                    <a:pt x="75" y="74"/>
                  </a:lnTo>
                  <a:lnTo>
                    <a:pt x="2" y="74"/>
                  </a:lnTo>
                  <a:lnTo>
                    <a:pt x="2"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4" name="Freeform 567"/>
            <p:cNvSpPr>
              <a:spLocks noEditPoints="1"/>
            </p:cNvSpPr>
            <p:nvPr/>
          </p:nvSpPr>
          <p:spPr bwMode="auto">
            <a:xfrm>
              <a:off x="1545" y="1123"/>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5" name="Freeform 568"/>
            <p:cNvSpPr>
              <a:spLocks noEditPoints="1"/>
            </p:cNvSpPr>
            <p:nvPr/>
          </p:nvSpPr>
          <p:spPr bwMode="auto">
            <a:xfrm>
              <a:off x="1548" y="1125"/>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3 w 70"/>
                <a:gd name="T11" fmla="*/ 4 h 69"/>
                <a:gd name="T12" fmla="*/ 70 w 70"/>
                <a:gd name="T13" fmla="*/ 4 h 69"/>
                <a:gd name="T14" fmla="*/ 70 w 70"/>
                <a:gd name="T15" fmla="*/ 69 h 69"/>
                <a:gd name="T16" fmla="*/ 3 w 70"/>
                <a:gd name="T17" fmla="*/ 69 h 69"/>
                <a:gd name="T18" fmla="*/ 3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3" y="4"/>
                  </a:moveTo>
                  <a:lnTo>
                    <a:pt x="70" y="4"/>
                  </a:lnTo>
                  <a:lnTo>
                    <a:pt x="70"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6" name="Freeform 569"/>
            <p:cNvSpPr>
              <a:spLocks noEditPoints="1"/>
            </p:cNvSpPr>
            <p:nvPr/>
          </p:nvSpPr>
          <p:spPr bwMode="auto">
            <a:xfrm>
              <a:off x="1551" y="1129"/>
              <a:ext cx="67" cy="65"/>
            </a:xfrm>
            <a:custGeom>
              <a:avLst/>
              <a:gdLst>
                <a:gd name="T0" fmla="*/ 0 w 67"/>
                <a:gd name="T1" fmla="*/ 0 h 65"/>
                <a:gd name="T2" fmla="*/ 67 w 67"/>
                <a:gd name="T3" fmla="*/ 0 h 65"/>
                <a:gd name="T4" fmla="*/ 67 w 67"/>
                <a:gd name="T5" fmla="*/ 65 h 65"/>
                <a:gd name="T6" fmla="*/ 0 w 67"/>
                <a:gd name="T7" fmla="*/ 65 h 65"/>
                <a:gd name="T8" fmla="*/ 0 w 67"/>
                <a:gd name="T9" fmla="*/ 0 h 65"/>
                <a:gd name="T10" fmla="*/ 2 w 67"/>
                <a:gd name="T11" fmla="*/ 1 h 65"/>
                <a:gd name="T12" fmla="*/ 67 w 67"/>
                <a:gd name="T13" fmla="*/ 1 h 65"/>
                <a:gd name="T14" fmla="*/ 67 w 67"/>
                <a:gd name="T15" fmla="*/ 65 h 65"/>
                <a:gd name="T16" fmla="*/ 2 w 67"/>
                <a:gd name="T17" fmla="*/ 65 h 65"/>
                <a:gd name="T18" fmla="*/ 2 w 67"/>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5"/>
                <a:gd name="T32" fmla="*/ 67 w 67"/>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5">
                  <a:moveTo>
                    <a:pt x="0" y="0"/>
                  </a:moveTo>
                  <a:lnTo>
                    <a:pt x="67" y="0"/>
                  </a:lnTo>
                  <a:lnTo>
                    <a:pt x="67" y="65"/>
                  </a:lnTo>
                  <a:lnTo>
                    <a:pt x="0" y="65"/>
                  </a:lnTo>
                  <a:lnTo>
                    <a:pt x="0" y="0"/>
                  </a:lnTo>
                  <a:close/>
                  <a:moveTo>
                    <a:pt x="2" y="1"/>
                  </a:moveTo>
                  <a:lnTo>
                    <a:pt x="67" y="1"/>
                  </a:lnTo>
                  <a:lnTo>
                    <a:pt x="67" y="65"/>
                  </a:lnTo>
                  <a:lnTo>
                    <a:pt x="2" y="65"/>
                  </a:lnTo>
                  <a:lnTo>
                    <a:pt x="2"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7" name="Freeform 570"/>
            <p:cNvSpPr>
              <a:spLocks noEditPoints="1"/>
            </p:cNvSpPr>
            <p:nvPr/>
          </p:nvSpPr>
          <p:spPr bwMode="auto">
            <a:xfrm>
              <a:off x="1553" y="1130"/>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8" name="Freeform 571"/>
            <p:cNvSpPr>
              <a:spLocks noEditPoints="1"/>
            </p:cNvSpPr>
            <p:nvPr/>
          </p:nvSpPr>
          <p:spPr bwMode="auto">
            <a:xfrm>
              <a:off x="1556" y="1132"/>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3 w 62"/>
                <a:gd name="T11" fmla="*/ 4 h 62"/>
                <a:gd name="T12" fmla="*/ 62 w 62"/>
                <a:gd name="T13" fmla="*/ 4 h 62"/>
                <a:gd name="T14" fmla="*/ 62 w 62"/>
                <a:gd name="T15" fmla="*/ 62 h 62"/>
                <a:gd name="T16" fmla="*/ 3 w 62"/>
                <a:gd name="T17" fmla="*/ 62 h 62"/>
                <a:gd name="T18" fmla="*/ 3 w 62"/>
                <a:gd name="T19" fmla="*/ 4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3" y="4"/>
                  </a:moveTo>
                  <a:lnTo>
                    <a:pt x="62" y="4"/>
                  </a:lnTo>
                  <a:lnTo>
                    <a:pt x="62" y="62"/>
                  </a:lnTo>
                  <a:lnTo>
                    <a:pt x="3" y="62"/>
                  </a:lnTo>
                  <a:lnTo>
                    <a:pt x="3" y="4"/>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39" name="Freeform 572"/>
            <p:cNvSpPr>
              <a:spLocks noEditPoints="1"/>
            </p:cNvSpPr>
            <p:nvPr/>
          </p:nvSpPr>
          <p:spPr bwMode="auto">
            <a:xfrm>
              <a:off x="1559" y="1136"/>
              <a:ext cx="59" cy="58"/>
            </a:xfrm>
            <a:custGeom>
              <a:avLst/>
              <a:gdLst>
                <a:gd name="T0" fmla="*/ 0 w 59"/>
                <a:gd name="T1" fmla="*/ 0 h 58"/>
                <a:gd name="T2" fmla="*/ 59 w 59"/>
                <a:gd name="T3" fmla="*/ 0 h 58"/>
                <a:gd name="T4" fmla="*/ 59 w 59"/>
                <a:gd name="T5" fmla="*/ 58 h 58"/>
                <a:gd name="T6" fmla="*/ 0 w 59"/>
                <a:gd name="T7" fmla="*/ 58 h 58"/>
                <a:gd name="T8" fmla="*/ 0 w 59"/>
                <a:gd name="T9" fmla="*/ 0 h 58"/>
                <a:gd name="T10" fmla="*/ 2 w 59"/>
                <a:gd name="T11" fmla="*/ 1 h 58"/>
                <a:gd name="T12" fmla="*/ 59 w 59"/>
                <a:gd name="T13" fmla="*/ 1 h 58"/>
                <a:gd name="T14" fmla="*/ 59 w 59"/>
                <a:gd name="T15" fmla="*/ 58 h 58"/>
                <a:gd name="T16" fmla="*/ 2 w 59"/>
                <a:gd name="T17" fmla="*/ 58 h 58"/>
                <a:gd name="T18" fmla="*/ 2 w 59"/>
                <a:gd name="T19" fmla="*/ 1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8"/>
                <a:gd name="T32" fmla="*/ 59 w 5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8">
                  <a:moveTo>
                    <a:pt x="0" y="0"/>
                  </a:moveTo>
                  <a:lnTo>
                    <a:pt x="59" y="0"/>
                  </a:lnTo>
                  <a:lnTo>
                    <a:pt x="59" y="58"/>
                  </a:lnTo>
                  <a:lnTo>
                    <a:pt x="0" y="58"/>
                  </a:lnTo>
                  <a:lnTo>
                    <a:pt x="0" y="0"/>
                  </a:lnTo>
                  <a:close/>
                  <a:moveTo>
                    <a:pt x="2" y="1"/>
                  </a:moveTo>
                  <a:lnTo>
                    <a:pt x="59" y="1"/>
                  </a:lnTo>
                  <a:lnTo>
                    <a:pt x="59" y="58"/>
                  </a:lnTo>
                  <a:lnTo>
                    <a:pt x="2" y="58"/>
                  </a:lnTo>
                  <a:lnTo>
                    <a:pt x="2" y="1"/>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0" name="Freeform 573"/>
            <p:cNvSpPr>
              <a:spLocks noEditPoints="1"/>
            </p:cNvSpPr>
            <p:nvPr/>
          </p:nvSpPr>
          <p:spPr bwMode="auto">
            <a:xfrm>
              <a:off x="1561" y="1137"/>
              <a:ext cx="57" cy="57"/>
            </a:xfrm>
            <a:custGeom>
              <a:avLst/>
              <a:gdLst>
                <a:gd name="T0" fmla="*/ 0 w 57"/>
                <a:gd name="T1" fmla="*/ 0 h 57"/>
                <a:gd name="T2" fmla="*/ 57 w 57"/>
                <a:gd name="T3" fmla="*/ 0 h 57"/>
                <a:gd name="T4" fmla="*/ 57 w 57"/>
                <a:gd name="T5" fmla="*/ 57 h 57"/>
                <a:gd name="T6" fmla="*/ 0 w 57"/>
                <a:gd name="T7" fmla="*/ 57 h 57"/>
                <a:gd name="T8" fmla="*/ 0 w 57"/>
                <a:gd name="T9" fmla="*/ 0 h 57"/>
                <a:gd name="T10" fmla="*/ 3 w 57"/>
                <a:gd name="T11" fmla="*/ 4 h 57"/>
                <a:gd name="T12" fmla="*/ 57 w 57"/>
                <a:gd name="T13" fmla="*/ 4 h 57"/>
                <a:gd name="T14" fmla="*/ 57 w 57"/>
                <a:gd name="T15" fmla="*/ 57 h 57"/>
                <a:gd name="T16" fmla="*/ 3 w 57"/>
                <a:gd name="T17" fmla="*/ 57 h 57"/>
                <a:gd name="T18" fmla="*/ 3 w 57"/>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57"/>
                <a:gd name="T32" fmla="*/ 57 w 57"/>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57">
                  <a:moveTo>
                    <a:pt x="0" y="0"/>
                  </a:moveTo>
                  <a:lnTo>
                    <a:pt x="57" y="0"/>
                  </a:lnTo>
                  <a:lnTo>
                    <a:pt x="57" y="57"/>
                  </a:lnTo>
                  <a:lnTo>
                    <a:pt x="0" y="57"/>
                  </a:lnTo>
                  <a:lnTo>
                    <a:pt x="0" y="0"/>
                  </a:lnTo>
                  <a:close/>
                  <a:moveTo>
                    <a:pt x="3" y="4"/>
                  </a:moveTo>
                  <a:lnTo>
                    <a:pt x="57" y="4"/>
                  </a:lnTo>
                  <a:lnTo>
                    <a:pt x="57" y="57"/>
                  </a:lnTo>
                  <a:lnTo>
                    <a:pt x="3" y="57"/>
                  </a:lnTo>
                  <a:lnTo>
                    <a:pt x="3"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1" name="Freeform 574"/>
            <p:cNvSpPr>
              <a:spLocks noEditPoints="1"/>
            </p:cNvSpPr>
            <p:nvPr/>
          </p:nvSpPr>
          <p:spPr bwMode="auto">
            <a:xfrm>
              <a:off x="1564" y="1141"/>
              <a:ext cx="54" cy="53"/>
            </a:xfrm>
            <a:custGeom>
              <a:avLst/>
              <a:gdLst>
                <a:gd name="T0" fmla="*/ 0 w 54"/>
                <a:gd name="T1" fmla="*/ 0 h 53"/>
                <a:gd name="T2" fmla="*/ 54 w 54"/>
                <a:gd name="T3" fmla="*/ 0 h 53"/>
                <a:gd name="T4" fmla="*/ 54 w 54"/>
                <a:gd name="T5" fmla="*/ 53 h 53"/>
                <a:gd name="T6" fmla="*/ 0 w 54"/>
                <a:gd name="T7" fmla="*/ 53 h 53"/>
                <a:gd name="T8" fmla="*/ 0 w 54"/>
                <a:gd name="T9" fmla="*/ 0 h 53"/>
                <a:gd name="T10" fmla="*/ 3 w 54"/>
                <a:gd name="T11" fmla="*/ 1 h 53"/>
                <a:gd name="T12" fmla="*/ 54 w 54"/>
                <a:gd name="T13" fmla="*/ 1 h 53"/>
                <a:gd name="T14" fmla="*/ 54 w 54"/>
                <a:gd name="T15" fmla="*/ 53 h 53"/>
                <a:gd name="T16" fmla="*/ 3 w 54"/>
                <a:gd name="T17" fmla="*/ 53 h 53"/>
                <a:gd name="T18" fmla="*/ 3 w 54"/>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4"/>
                <a:gd name="T31" fmla="*/ 0 h 53"/>
                <a:gd name="T32" fmla="*/ 54 w 54"/>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4" h="53">
                  <a:moveTo>
                    <a:pt x="0" y="0"/>
                  </a:moveTo>
                  <a:lnTo>
                    <a:pt x="54" y="0"/>
                  </a:lnTo>
                  <a:lnTo>
                    <a:pt x="54" y="53"/>
                  </a:lnTo>
                  <a:lnTo>
                    <a:pt x="0" y="53"/>
                  </a:lnTo>
                  <a:lnTo>
                    <a:pt x="0" y="0"/>
                  </a:lnTo>
                  <a:close/>
                  <a:moveTo>
                    <a:pt x="3" y="1"/>
                  </a:moveTo>
                  <a:lnTo>
                    <a:pt x="54" y="1"/>
                  </a:lnTo>
                  <a:lnTo>
                    <a:pt x="54"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2" name="Freeform 575"/>
            <p:cNvSpPr>
              <a:spLocks noEditPoints="1"/>
            </p:cNvSpPr>
            <p:nvPr/>
          </p:nvSpPr>
          <p:spPr bwMode="auto">
            <a:xfrm>
              <a:off x="1567" y="1142"/>
              <a:ext cx="51" cy="52"/>
            </a:xfrm>
            <a:custGeom>
              <a:avLst/>
              <a:gdLst>
                <a:gd name="T0" fmla="*/ 0 w 51"/>
                <a:gd name="T1" fmla="*/ 0 h 52"/>
                <a:gd name="T2" fmla="*/ 51 w 51"/>
                <a:gd name="T3" fmla="*/ 0 h 52"/>
                <a:gd name="T4" fmla="*/ 51 w 51"/>
                <a:gd name="T5" fmla="*/ 52 h 52"/>
                <a:gd name="T6" fmla="*/ 0 w 51"/>
                <a:gd name="T7" fmla="*/ 52 h 52"/>
                <a:gd name="T8" fmla="*/ 0 w 51"/>
                <a:gd name="T9" fmla="*/ 0 h 52"/>
                <a:gd name="T10" fmla="*/ 2 w 51"/>
                <a:gd name="T11" fmla="*/ 4 h 52"/>
                <a:gd name="T12" fmla="*/ 51 w 51"/>
                <a:gd name="T13" fmla="*/ 4 h 52"/>
                <a:gd name="T14" fmla="*/ 51 w 51"/>
                <a:gd name="T15" fmla="*/ 52 h 52"/>
                <a:gd name="T16" fmla="*/ 2 w 51"/>
                <a:gd name="T17" fmla="*/ 52 h 52"/>
                <a:gd name="T18" fmla="*/ 2 w 51"/>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52"/>
                <a:gd name="T32" fmla="*/ 51 w 51"/>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52">
                  <a:moveTo>
                    <a:pt x="0" y="0"/>
                  </a:moveTo>
                  <a:lnTo>
                    <a:pt x="51" y="0"/>
                  </a:lnTo>
                  <a:lnTo>
                    <a:pt x="51" y="52"/>
                  </a:lnTo>
                  <a:lnTo>
                    <a:pt x="0" y="52"/>
                  </a:lnTo>
                  <a:lnTo>
                    <a:pt x="0" y="0"/>
                  </a:lnTo>
                  <a:close/>
                  <a:moveTo>
                    <a:pt x="2" y="4"/>
                  </a:moveTo>
                  <a:lnTo>
                    <a:pt x="51" y="4"/>
                  </a:lnTo>
                  <a:lnTo>
                    <a:pt x="51"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3" name="Freeform 576"/>
            <p:cNvSpPr>
              <a:spLocks noEditPoints="1"/>
            </p:cNvSpPr>
            <p:nvPr/>
          </p:nvSpPr>
          <p:spPr bwMode="auto">
            <a:xfrm>
              <a:off x="1569" y="1146"/>
              <a:ext cx="49" cy="48"/>
            </a:xfrm>
            <a:custGeom>
              <a:avLst/>
              <a:gdLst>
                <a:gd name="T0" fmla="*/ 0 w 49"/>
                <a:gd name="T1" fmla="*/ 0 h 48"/>
                <a:gd name="T2" fmla="*/ 49 w 49"/>
                <a:gd name="T3" fmla="*/ 0 h 48"/>
                <a:gd name="T4" fmla="*/ 49 w 49"/>
                <a:gd name="T5" fmla="*/ 48 h 48"/>
                <a:gd name="T6" fmla="*/ 0 w 49"/>
                <a:gd name="T7" fmla="*/ 48 h 48"/>
                <a:gd name="T8" fmla="*/ 0 w 49"/>
                <a:gd name="T9" fmla="*/ 0 h 48"/>
                <a:gd name="T10" fmla="*/ 3 w 49"/>
                <a:gd name="T11" fmla="*/ 2 h 48"/>
                <a:gd name="T12" fmla="*/ 49 w 49"/>
                <a:gd name="T13" fmla="*/ 2 h 48"/>
                <a:gd name="T14" fmla="*/ 49 w 49"/>
                <a:gd name="T15" fmla="*/ 48 h 48"/>
                <a:gd name="T16" fmla="*/ 3 w 49"/>
                <a:gd name="T17" fmla="*/ 48 h 48"/>
                <a:gd name="T18" fmla="*/ 3 w 49"/>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0" y="0"/>
                  </a:moveTo>
                  <a:lnTo>
                    <a:pt x="49" y="0"/>
                  </a:lnTo>
                  <a:lnTo>
                    <a:pt x="49" y="48"/>
                  </a:lnTo>
                  <a:lnTo>
                    <a:pt x="0" y="48"/>
                  </a:lnTo>
                  <a:lnTo>
                    <a:pt x="0" y="0"/>
                  </a:lnTo>
                  <a:close/>
                  <a:moveTo>
                    <a:pt x="3" y="2"/>
                  </a:moveTo>
                  <a:lnTo>
                    <a:pt x="49" y="2"/>
                  </a:lnTo>
                  <a:lnTo>
                    <a:pt x="49" y="48"/>
                  </a:lnTo>
                  <a:lnTo>
                    <a:pt x="3" y="48"/>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4" name="Freeform 577"/>
            <p:cNvSpPr>
              <a:spLocks noEditPoints="1"/>
            </p:cNvSpPr>
            <p:nvPr/>
          </p:nvSpPr>
          <p:spPr bwMode="auto">
            <a:xfrm>
              <a:off x="1572" y="1148"/>
              <a:ext cx="46" cy="46"/>
            </a:xfrm>
            <a:custGeom>
              <a:avLst/>
              <a:gdLst>
                <a:gd name="T0" fmla="*/ 0 w 46"/>
                <a:gd name="T1" fmla="*/ 0 h 46"/>
                <a:gd name="T2" fmla="*/ 46 w 46"/>
                <a:gd name="T3" fmla="*/ 0 h 46"/>
                <a:gd name="T4" fmla="*/ 46 w 46"/>
                <a:gd name="T5" fmla="*/ 46 h 46"/>
                <a:gd name="T6" fmla="*/ 0 w 46"/>
                <a:gd name="T7" fmla="*/ 46 h 46"/>
                <a:gd name="T8" fmla="*/ 0 w 46"/>
                <a:gd name="T9" fmla="*/ 0 h 46"/>
                <a:gd name="T10" fmla="*/ 3 w 46"/>
                <a:gd name="T11" fmla="*/ 3 h 46"/>
                <a:gd name="T12" fmla="*/ 46 w 46"/>
                <a:gd name="T13" fmla="*/ 3 h 46"/>
                <a:gd name="T14" fmla="*/ 46 w 46"/>
                <a:gd name="T15" fmla="*/ 46 h 46"/>
                <a:gd name="T16" fmla="*/ 3 w 46"/>
                <a:gd name="T17" fmla="*/ 46 h 46"/>
                <a:gd name="T18" fmla="*/ 3 w 46"/>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6"/>
                <a:gd name="T32" fmla="*/ 46 w 46"/>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6">
                  <a:moveTo>
                    <a:pt x="0" y="0"/>
                  </a:moveTo>
                  <a:lnTo>
                    <a:pt x="46" y="0"/>
                  </a:lnTo>
                  <a:lnTo>
                    <a:pt x="46" y="46"/>
                  </a:lnTo>
                  <a:lnTo>
                    <a:pt x="0" y="46"/>
                  </a:lnTo>
                  <a:lnTo>
                    <a:pt x="0" y="0"/>
                  </a:lnTo>
                  <a:close/>
                  <a:moveTo>
                    <a:pt x="3" y="3"/>
                  </a:moveTo>
                  <a:lnTo>
                    <a:pt x="46" y="3"/>
                  </a:lnTo>
                  <a:lnTo>
                    <a:pt x="46"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5" name="Freeform 578"/>
            <p:cNvSpPr>
              <a:spLocks noEditPoints="1"/>
            </p:cNvSpPr>
            <p:nvPr/>
          </p:nvSpPr>
          <p:spPr bwMode="auto">
            <a:xfrm>
              <a:off x="1575" y="1151"/>
              <a:ext cx="43" cy="43"/>
            </a:xfrm>
            <a:custGeom>
              <a:avLst/>
              <a:gdLst>
                <a:gd name="T0" fmla="*/ 0 w 43"/>
                <a:gd name="T1" fmla="*/ 0 h 43"/>
                <a:gd name="T2" fmla="*/ 43 w 43"/>
                <a:gd name="T3" fmla="*/ 0 h 43"/>
                <a:gd name="T4" fmla="*/ 43 w 43"/>
                <a:gd name="T5" fmla="*/ 43 h 43"/>
                <a:gd name="T6" fmla="*/ 0 w 43"/>
                <a:gd name="T7" fmla="*/ 43 h 43"/>
                <a:gd name="T8" fmla="*/ 0 w 43"/>
                <a:gd name="T9" fmla="*/ 0 h 43"/>
                <a:gd name="T10" fmla="*/ 2 w 43"/>
                <a:gd name="T11" fmla="*/ 2 h 43"/>
                <a:gd name="T12" fmla="*/ 43 w 43"/>
                <a:gd name="T13" fmla="*/ 2 h 43"/>
                <a:gd name="T14" fmla="*/ 43 w 43"/>
                <a:gd name="T15" fmla="*/ 43 h 43"/>
                <a:gd name="T16" fmla="*/ 2 w 43"/>
                <a:gd name="T17" fmla="*/ 43 h 43"/>
                <a:gd name="T18" fmla="*/ 2 w 43"/>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0" y="0"/>
                  </a:moveTo>
                  <a:lnTo>
                    <a:pt x="43" y="0"/>
                  </a:lnTo>
                  <a:lnTo>
                    <a:pt x="43" y="43"/>
                  </a:lnTo>
                  <a:lnTo>
                    <a:pt x="0" y="43"/>
                  </a:lnTo>
                  <a:lnTo>
                    <a:pt x="0" y="0"/>
                  </a:lnTo>
                  <a:close/>
                  <a:moveTo>
                    <a:pt x="2" y="2"/>
                  </a:moveTo>
                  <a:lnTo>
                    <a:pt x="43" y="2"/>
                  </a:lnTo>
                  <a:lnTo>
                    <a:pt x="43"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6" name="Freeform 579"/>
            <p:cNvSpPr>
              <a:spLocks noEditPoints="1"/>
            </p:cNvSpPr>
            <p:nvPr/>
          </p:nvSpPr>
          <p:spPr bwMode="auto">
            <a:xfrm>
              <a:off x="1577" y="1153"/>
              <a:ext cx="41" cy="41"/>
            </a:xfrm>
            <a:custGeom>
              <a:avLst/>
              <a:gdLst>
                <a:gd name="T0" fmla="*/ 0 w 41"/>
                <a:gd name="T1" fmla="*/ 0 h 41"/>
                <a:gd name="T2" fmla="*/ 41 w 41"/>
                <a:gd name="T3" fmla="*/ 0 h 41"/>
                <a:gd name="T4" fmla="*/ 41 w 41"/>
                <a:gd name="T5" fmla="*/ 41 h 41"/>
                <a:gd name="T6" fmla="*/ 0 w 41"/>
                <a:gd name="T7" fmla="*/ 41 h 41"/>
                <a:gd name="T8" fmla="*/ 0 w 41"/>
                <a:gd name="T9" fmla="*/ 0 h 41"/>
                <a:gd name="T10" fmla="*/ 3 w 41"/>
                <a:gd name="T11" fmla="*/ 3 h 41"/>
                <a:gd name="T12" fmla="*/ 41 w 41"/>
                <a:gd name="T13" fmla="*/ 3 h 41"/>
                <a:gd name="T14" fmla="*/ 41 w 41"/>
                <a:gd name="T15" fmla="*/ 41 h 41"/>
                <a:gd name="T16" fmla="*/ 3 w 41"/>
                <a:gd name="T17" fmla="*/ 41 h 41"/>
                <a:gd name="T18" fmla="*/ 3 w 41"/>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
                <a:gd name="T31" fmla="*/ 0 h 41"/>
                <a:gd name="T32" fmla="*/ 41 w 41"/>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 h="41">
                  <a:moveTo>
                    <a:pt x="0" y="0"/>
                  </a:moveTo>
                  <a:lnTo>
                    <a:pt x="41" y="0"/>
                  </a:lnTo>
                  <a:lnTo>
                    <a:pt x="41" y="41"/>
                  </a:lnTo>
                  <a:lnTo>
                    <a:pt x="0" y="41"/>
                  </a:lnTo>
                  <a:lnTo>
                    <a:pt x="0" y="0"/>
                  </a:lnTo>
                  <a:close/>
                  <a:moveTo>
                    <a:pt x="3" y="3"/>
                  </a:moveTo>
                  <a:lnTo>
                    <a:pt x="41" y="3"/>
                  </a:lnTo>
                  <a:lnTo>
                    <a:pt x="41"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7" name="Freeform 580"/>
            <p:cNvSpPr>
              <a:spLocks noEditPoints="1"/>
            </p:cNvSpPr>
            <p:nvPr/>
          </p:nvSpPr>
          <p:spPr bwMode="auto">
            <a:xfrm>
              <a:off x="1580" y="1156"/>
              <a:ext cx="38" cy="38"/>
            </a:xfrm>
            <a:custGeom>
              <a:avLst/>
              <a:gdLst>
                <a:gd name="T0" fmla="*/ 0 w 38"/>
                <a:gd name="T1" fmla="*/ 0 h 38"/>
                <a:gd name="T2" fmla="*/ 38 w 38"/>
                <a:gd name="T3" fmla="*/ 0 h 38"/>
                <a:gd name="T4" fmla="*/ 38 w 38"/>
                <a:gd name="T5" fmla="*/ 38 h 38"/>
                <a:gd name="T6" fmla="*/ 0 w 38"/>
                <a:gd name="T7" fmla="*/ 38 h 38"/>
                <a:gd name="T8" fmla="*/ 0 w 38"/>
                <a:gd name="T9" fmla="*/ 0 h 38"/>
                <a:gd name="T10" fmla="*/ 1 w 38"/>
                <a:gd name="T11" fmla="*/ 2 h 38"/>
                <a:gd name="T12" fmla="*/ 38 w 38"/>
                <a:gd name="T13" fmla="*/ 2 h 38"/>
                <a:gd name="T14" fmla="*/ 38 w 38"/>
                <a:gd name="T15" fmla="*/ 38 h 38"/>
                <a:gd name="T16" fmla="*/ 1 w 38"/>
                <a:gd name="T17" fmla="*/ 38 h 38"/>
                <a:gd name="T18" fmla="*/ 1 w 38"/>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8"/>
                <a:gd name="T32" fmla="*/ 38 w 3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8">
                  <a:moveTo>
                    <a:pt x="0" y="0"/>
                  </a:moveTo>
                  <a:lnTo>
                    <a:pt x="38" y="0"/>
                  </a:lnTo>
                  <a:lnTo>
                    <a:pt x="38" y="38"/>
                  </a:lnTo>
                  <a:lnTo>
                    <a:pt x="0" y="38"/>
                  </a:lnTo>
                  <a:lnTo>
                    <a:pt x="0" y="0"/>
                  </a:lnTo>
                  <a:close/>
                  <a:moveTo>
                    <a:pt x="1" y="2"/>
                  </a:moveTo>
                  <a:lnTo>
                    <a:pt x="38" y="2"/>
                  </a:lnTo>
                  <a:lnTo>
                    <a:pt x="38" y="38"/>
                  </a:lnTo>
                  <a:lnTo>
                    <a:pt x="1" y="38"/>
                  </a:lnTo>
                  <a:lnTo>
                    <a:pt x="1"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8" name="Freeform 581"/>
            <p:cNvSpPr>
              <a:spLocks noEditPoints="1"/>
            </p:cNvSpPr>
            <p:nvPr/>
          </p:nvSpPr>
          <p:spPr bwMode="auto">
            <a:xfrm>
              <a:off x="1581" y="1158"/>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49" name="Freeform 582"/>
            <p:cNvSpPr>
              <a:spLocks noEditPoints="1"/>
            </p:cNvSpPr>
            <p:nvPr/>
          </p:nvSpPr>
          <p:spPr bwMode="auto">
            <a:xfrm>
              <a:off x="1584" y="1161"/>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0" name="Freeform 583"/>
            <p:cNvSpPr>
              <a:spLocks noEditPoints="1"/>
            </p:cNvSpPr>
            <p:nvPr/>
          </p:nvSpPr>
          <p:spPr bwMode="auto">
            <a:xfrm>
              <a:off x="1586" y="1163"/>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1" name="Freeform 584"/>
            <p:cNvSpPr>
              <a:spLocks noEditPoints="1"/>
            </p:cNvSpPr>
            <p:nvPr/>
          </p:nvSpPr>
          <p:spPr bwMode="auto">
            <a:xfrm>
              <a:off x="1589" y="1165"/>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2" name="Freeform 585"/>
            <p:cNvSpPr>
              <a:spLocks noEditPoints="1"/>
            </p:cNvSpPr>
            <p:nvPr/>
          </p:nvSpPr>
          <p:spPr bwMode="auto">
            <a:xfrm>
              <a:off x="1592" y="1168"/>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3" name="Freeform 586"/>
            <p:cNvSpPr>
              <a:spLocks noEditPoints="1"/>
            </p:cNvSpPr>
            <p:nvPr/>
          </p:nvSpPr>
          <p:spPr bwMode="auto">
            <a:xfrm>
              <a:off x="1594" y="1170"/>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4" name="Freeform 587"/>
            <p:cNvSpPr>
              <a:spLocks noEditPoints="1"/>
            </p:cNvSpPr>
            <p:nvPr/>
          </p:nvSpPr>
          <p:spPr bwMode="auto">
            <a:xfrm>
              <a:off x="1597" y="1173"/>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5" name="Freeform 588"/>
            <p:cNvSpPr>
              <a:spLocks noEditPoints="1"/>
            </p:cNvSpPr>
            <p:nvPr/>
          </p:nvSpPr>
          <p:spPr bwMode="auto">
            <a:xfrm>
              <a:off x="1600" y="1175"/>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4 h 19"/>
                <a:gd name="T12" fmla="*/ 18 w 18"/>
                <a:gd name="T13" fmla="*/ 4 h 19"/>
                <a:gd name="T14" fmla="*/ 18 w 18"/>
                <a:gd name="T15" fmla="*/ 19 h 19"/>
                <a:gd name="T16" fmla="*/ 2 w 18"/>
                <a:gd name="T17" fmla="*/ 19 h 19"/>
                <a:gd name="T18" fmla="*/ 2 w 18"/>
                <a:gd name="T19" fmla="*/ 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4"/>
                  </a:moveTo>
                  <a:lnTo>
                    <a:pt x="18" y="4"/>
                  </a:lnTo>
                  <a:lnTo>
                    <a:pt x="18" y="19"/>
                  </a:lnTo>
                  <a:lnTo>
                    <a:pt x="2" y="19"/>
                  </a:lnTo>
                  <a:lnTo>
                    <a:pt x="2" y="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6" name="Freeform 589"/>
            <p:cNvSpPr>
              <a:spLocks noEditPoints="1"/>
            </p:cNvSpPr>
            <p:nvPr/>
          </p:nvSpPr>
          <p:spPr bwMode="auto">
            <a:xfrm>
              <a:off x="1602" y="1179"/>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3 w 16"/>
                <a:gd name="T11" fmla="*/ 1 h 15"/>
                <a:gd name="T12" fmla="*/ 16 w 16"/>
                <a:gd name="T13" fmla="*/ 1 h 15"/>
                <a:gd name="T14" fmla="*/ 16 w 16"/>
                <a:gd name="T15" fmla="*/ 15 h 15"/>
                <a:gd name="T16" fmla="*/ 3 w 16"/>
                <a:gd name="T17" fmla="*/ 15 h 15"/>
                <a:gd name="T18" fmla="*/ 3 w 16"/>
                <a:gd name="T19" fmla="*/ 1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3" y="1"/>
                  </a:moveTo>
                  <a:lnTo>
                    <a:pt x="16" y="1"/>
                  </a:lnTo>
                  <a:lnTo>
                    <a:pt x="16" y="15"/>
                  </a:lnTo>
                  <a:lnTo>
                    <a:pt x="3" y="1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7" name="Freeform 590"/>
            <p:cNvSpPr>
              <a:spLocks noEditPoints="1"/>
            </p:cNvSpPr>
            <p:nvPr/>
          </p:nvSpPr>
          <p:spPr bwMode="auto">
            <a:xfrm>
              <a:off x="1605" y="1180"/>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4 h 14"/>
                <a:gd name="T12" fmla="*/ 13 w 13"/>
                <a:gd name="T13" fmla="*/ 4 h 14"/>
                <a:gd name="T14" fmla="*/ 13 w 13"/>
                <a:gd name="T15" fmla="*/ 14 h 14"/>
                <a:gd name="T16" fmla="*/ 3 w 13"/>
                <a:gd name="T17" fmla="*/ 14 h 14"/>
                <a:gd name="T18" fmla="*/ 3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4"/>
                  </a:moveTo>
                  <a:lnTo>
                    <a:pt x="13" y="4"/>
                  </a:lnTo>
                  <a:lnTo>
                    <a:pt x="13"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8" name="Freeform 591"/>
            <p:cNvSpPr>
              <a:spLocks noEditPoints="1"/>
            </p:cNvSpPr>
            <p:nvPr/>
          </p:nvSpPr>
          <p:spPr bwMode="auto">
            <a:xfrm>
              <a:off x="1608" y="1184"/>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2 w 10"/>
                <a:gd name="T11" fmla="*/ 1 h 10"/>
                <a:gd name="T12" fmla="*/ 10 w 10"/>
                <a:gd name="T13" fmla="*/ 1 h 10"/>
                <a:gd name="T14" fmla="*/ 10 w 10"/>
                <a:gd name="T15" fmla="*/ 10 h 10"/>
                <a:gd name="T16" fmla="*/ 2 w 10"/>
                <a:gd name="T17" fmla="*/ 10 h 10"/>
                <a:gd name="T18" fmla="*/ 2 w 10"/>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2" y="1"/>
                  </a:moveTo>
                  <a:lnTo>
                    <a:pt x="10" y="1"/>
                  </a:lnTo>
                  <a:lnTo>
                    <a:pt x="10" y="10"/>
                  </a:lnTo>
                  <a:lnTo>
                    <a:pt x="2" y="10"/>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59" name="Freeform 592"/>
            <p:cNvSpPr>
              <a:spLocks noEditPoints="1"/>
            </p:cNvSpPr>
            <p:nvPr/>
          </p:nvSpPr>
          <p:spPr bwMode="auto">
            <a:xfrm>
              <a:off x="1610" y="1185"/>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0" name="Freeform 593"/>
            <p:cNvSpPr>
              <a:spLocks noEditPoints="1"/>
            </p:cNvSpPr>
            <p:nvPr/>
          </p:nvSpPr>
          <p:spPr bwMode="auto">
            <a:xfrm>
              <a:off x="1613" y="1189"/>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3 w 5"/>
                <a:gd name="T11" fmla="*/ 2 h 5"/>
                <a:gd name="T12" fmla="*/ 5 w 5"/>
                <a:gd name="T13" fmla="*/ 2 h 5"/>
                <a:gd name="T14" fmla="*/ 5 w 5"/>
                <a:gd name="T15" fmla="*/ 5 h 5"/>
                <a:gd name="T16" fmla="*/ 3 w 5"/>
                <a:gd name="T17" fmla="*/ 5 h 5"/>
                <a:gd name="T18" fmla="*/ 3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3" y="2"/>
                  </a:moveTo>
                  <a:lnTo>
                    <a:pt x="5" y="2"/>
                  </a:lnTo>
                  <a:lnTo>
                    <a:pt x="5"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1" name="Freeform 594"/>
            <p:cNvSpPr>
              <a:spLocks noEditPoints="1"/>
            </p:cNvSpPr>
            <p:nvPr/>
          </p:nvSpPr>
          <p:spPr bwMode="auto">
            <a:xfrm>
              <a:off x="1616" y="1191"/>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2 w 2"/>
                <a:gd name="T11" fmla="*/ 3 h 3"/>
                <a:gd name="T12" fmla="*/ 2 w 2"/>
                <a:gd name="T13" fmla="*/ 3 h 3"/>
                <a:gd name="T14" fmla="*/ 2 w 2"/>
                <a:gd name="T15" fmla="*/ 3 h 3"/>
                <a:gd name="T16" fmla="*/ 2 w 2"/>
                <a:gd name="T17" fmla="*/ 3 h 3"/>
                <a:gd name="T18" fmla="*/ 2 w 2"/>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2" y="3"/>
                  </a:moveTo>
                  <a:lnTo>
                    <a:pt x="2"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2" name="Freeform 595"/>
            <p:cNvSpPr>
              <a:spLocks noEditPoints="1"/>
            </p:cNvSpPr>
            <p:nvPr/>
          </p:nvSpPr>
          <p:spPr bwMode="auto">
            <a:xfrm>
              <a:off x="1618" y="119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863" name="Line 596"/>
            <p:cNvSpPr>
              <a:spLocks noChangeShapeType="1"/>
            </p:cNvSpPr>
            <p:nvPr/>
          </p:nvSpPr>
          <p:spPr bwMode="auto">
            <a:xfrm>
              <a:off x="1560" y="1203"/>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64" name="Line 597"/>
            <p:cNvSpPr>
              <a:spLocks noChangeShapeType="1"/>
            </p:cNvSpPr>
            <p:nvPr/>
          </p:nvSpPr>
          <p:spPr bwMode="auto">
            <a:xfrm>
              <a:off x="1548" y="1203"/>
              <a:ext cx="1" cy="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65" name="Line 598"/>
            <p:cNvSpPr>
              <a:spLocks noChangeShapeType="1"/>
            </p:cNvSpPr>
            <p:nvPr/>
          </p:nvSpPr>
          <p:spPr bwMode="auto">
            <a:xfrm>
              <a:off x="1533" y="1203"/>
              <a:ext cx="95"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66" name="Freeform 599"/>
            <p:cNvSpPr>
              <a:spLocks noEditPoints="1"/>
            </p:cNvSpPr>
            <p:nvPr/>
          </p:nvSpPr>
          <p:spPr bwMode="auto">
            <a:xfrm>
              <a:off x="1605" y="1225"/>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2 w 12"/>
                <a:gd name="T13" fmla="*/ 0 h 5"/>
                <a:gd name="T14" fmla="*/ 12 w 12"/>
                <a:gd name="T15" fmla="*/ 4 h 5"/>
                <a:gd name="T16" fmla="*/ 0 w 12"/>
                <a:gd name="T17" fmla="*/ 4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5"/>
                <a:gd name="T32" fmla="*/ 12 w 12"/>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5">
                  <a:moveTo>
                    <a:pt x="0" y="0"/>
                  </a:moveTo>
                  <a:lnTo>
                    <a:pt x="12" y="0"/>
                  </a:lnTo>
                  <a:lnTo>
                    <a:pt x="12" y="5"/>
                  </a:lnTo>
                  <a:lnTo>
                    <a:pt x="0" y="5"/>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977" name="Group 600"/>
          <p:cNvGrpSpPr/>
          <p:nvPr/>
        </p:nvGrpSpPr>
        <p:grpSpPr bwMode="auto">
          <a:xfrm>
            <a:off x="4435475" y="2692400"/>
            <a:ext cx="1778000" cy="2387600"/>
            <a:chOff x="1484" y="1091"/>
            <a:chExt cx="1120" cy="1504"/>
          </a:xfrm>
        </p:grpSpPr>
        <p:sp>
          <p:nvSpPr>
            <p:cNvPr id="76467" name="Freeform 601"/>
            <p:cNvSpPr>
              <a:spLocks noEditPoints="1"/>
            </p:cNvSpPr>
            <p:nvPr/>
          </p:nvSpPr>
          <p:spPr bwMode="auto">
            <a:xfrm>
              <a:off x="1605" y="1225"/>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8" name="Rectangle 602"/>
            <p:cNvSpPr>
              <a:spLocks noChangeArrowheads="1"/>
            </p:cNvSpPr>
            <p:nvPr/>
          </p:nvSpPr>
          <p:spPr bwMode="auto">
            <a:xfrm>
              <a:off x="1605" y="1225"/>
              <a:ext cx="12"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469" name="Freeform 603"/>
            <p:cNvSpPr>
              <a:spLocks noEditPoints="1"/>
            </p:cNvSpPr>
            <p:nvPr/>
          </p:nvSpPr>
          <p:spPr bwMode="auto">
            <a:xfrm>
              <a:off x="1605" y="1225"/>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2 w 12"/>
                <a:gd name="T13" fmla="*/ 0 h 5"/>
                <a:gd name="T14" fmla="*/ 12 w 12"/>
                <a:gd name="T15" fmla="*/ 4 h 5"/>
                <a:gd name="T16" fmla="*/ 0 w 12"/>
                <a:gd name="T17" fmla="*/ 4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5"/>
                <a:gd name="T32" fmla="*/ 12 w 12"/>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5">
                  <a:moveTo>
                    <a:pt x="0" y="0"/>
                  </a:moveTo>
                  <a:lnTo>
                    <a:pt x="12" y="0"/>
                  </a:lnTo>
                  <a:lnTo>
                    <a:pt x="12" y="5"/>
                  </a:lnTo>
                  <a:lnTo>
                    <a:pt x="0" y="5"/>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0" name="Freeform 604"/>
            <p:cNvSpPr>
              <a:spLocks noEditPoints="1"/>
            </p:cNvSpPr>
            <p:nvPr/>
          </p:nvSpPr>
          <p:spPr bwMode="auto">
            <a:xfrm>
              <a:off x="1605" y="1225"/>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1" name="Line 605"/>
            <p:cNvSpPr>
              <a:spLocks noChangeShapeType="1"/>
            </p:cNvSpPr>
            <p:nvPr/>
          </p:nvSpPr>
          <p:spPr bwMode="auto">
            <a:xfrm>
              <a:off x="1580" y="1191"/>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472" name="Freeform 606"/>
            <p:cNvSpPr>
              <a:spLocks noEditPoints="1"/>
            </p:cNvSpPr>
            <p:nvPr/>
          </p:nvSpPr>
          <p:spPr bwMode="auto">
            <a:xfrm>
              <a:off x="1523" y="122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1 w 14"/>
                <a:gd name="T11" fmla="*/ 0 h 10"/>
                <a:gd name="T12" fmla="*/ 12 w 14"/>
                <a:gd name="T13" fmla="*/ 0 h 10"/>
                <a:gd name="T14" fmla="*/ 12 w 14"/>
                <a:gd name="T15" fmla="*/ 10 h 10"/>
                <a:gd name="T16" fmla="*/ 1 w 14"/>
                <a:gd name="T17" fmla="*/ 10 h 10"/>
                <a:gd name="T18" fmla="*/ 1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1" y="0"/>
                  </a:moveTo>
                  <a:lnTo>
                    <a:pt x="12" y="0"/>
                  </a:lnTo>
                  <a:lnTo>
                    <a:pt x="12" y="10"/>
                  </a:lnTo>
                  <a:lnTo>
                    <a:pt x="1" y="10"/>
                  </a:ln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3" name="Freeform 607"/>
            <p:cNvSpPr>
              <a:spLocks noEditPoints="1"/>
            </p:cNvSpPr>
            <p:nvPr/>
          </p:nvSpPr>
          <p:spPr bwMode="auto">
            <a:xfrm>
              <a:off x="1524" y="1222"/>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0 h 10"/>
                <a:gd name="T12" fmla="*/ 8 w 11"/>
                <a:gd name="T13" fmla="*/ 0 h 10"/>
                <a:gd name="T14" fmla="*/ 8 w 11"/>
                <a:gd name="T15" fmla="*/ 10 h 10"/>
                <a:gd name="T16" fmla="*/ 3 w 11"/>
                <a:gd name="T17" fmla="*/ 10 h 10"/>
                <a:gd name="T18" fmla="*/ 3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4" name="Freeform 608"/>
            <p:cNvSpPr>
              <a:spLocks noEditPoints="1"/>
            </p:cNvSpPr>
            <p:nvPr/>
          </p:nvSpPr>
          <p:spPr bwMode="auto">
            <a:xfrm>
              <a:off x="1527" y="1222"/>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5" name="Freeform 609"/>
            <p:cNvSpPr>
              <a:spLocks noEditPoints="1"/>
            </p:cNvSpPr>
            <p:nvPr/>
          </p:nvSpPr>
          <p:spPr bwMode="auto">
            <a:xfrm>
              <a:off x="1529" y="1222"/>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6" name="Rectangle 610"/>
            <p:cNvSpPr>
              <a:spLocks noChangeArrowheads="1"/>
            </p:cNvSpPr>
            <p:nvPr/>
          </p:nvSpPr>
          <p:spPr bwMode="auto">
            <a:xfrm>
              <a:off x="1523" y="1222"/>
              <a:ext cx="14"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477" name="Freeform 611"/>
            <p:cNvSpPr>
              <a:spLocks noEditPoints="1"/>
            </p:cNvSpPr>
            <p:nvPr/>
          </p:nvSpPr>
          <p:spPr bwMode="auto">
            <a:xfrm>
              <a:off x="1523" y="122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1 w 14"/>
                <a:gd name="T11" fmla="*/ 0 h 10"/>
                <a:gd name="T12" fmla="*/ 12 w 14"/>
                <a:gd name="T13" fmla="*/ 0 h 10"/>
                <a:gd name="T14" fmla="*/ 12 w 14"/>
                <a:gd name="T15" fmla="*/ 10 h 10"/>
                <a:gd name="T16" fmla="*/ 1 w 14"/>
                <a:gd name="T17" fmla="*/ 10 h 10"/>
                <a:gd name="T18" fmla="*/ 1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1" y="0"/>
                  </a:moveTo>
                  <a:lnTo>
                    <a:pt x="12" y="0"/>
                  </a:lnTo>
                  <a:lnTo>
                    <a:pt x="12" y="10"/>
                  </a:lnTo>
                  <a:lnTo>
                    <a:pt x="1" y="10"/>
                  </a:ln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8" name="Freeform 612"/>
            <p:cNvSpPr>
              <a:spLocks noEditPoints="1"/>
            </p:cNvSpPr>
            <p:nvPr/>
          </p:nvSpPr>
          <p:spPr bwMode="auto">
            <a:xfrm>
              <a:off x="1524" y="1222"/>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0 h 10"/>
                <a:gd name="T12" fmla="*/ 8 w 11"/>
                <a:gd name="T13" fmla="*/ 0 h 10"/>
                <a:gd name="T14" fmla="*/ 8 w 11"/>
                <a:gd name="T15" fmla="*/ 10 h 10"/>
                <a:gd name="T16" fmla="*/ 3 w 11"/>
                <a:gd name="T17" fmla="*/ 10 h 10"/>
                <a:gd name="T18" fmla="*/ 3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79" name="Freeform 613"/>
            <p:cNvSpPr>
              <a:spLocks noEditPoints="1"/>
            </p:cNvSpPr>
            <p:nvPr/>
          </p:nvSpPr>
          <p:spPr bwMode="auto">
            <a:xfrm>
              <a:off x="1527" y="1222"/>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0" name="Freeform 614"/>
            <p:cNvSpPr>
              <a:spLocks noEditPoints="1"/>
            </p:cNvSpPr>
            <p:nvPr/>
          </p:nvSpPr>
          <p:spPr bwMode="auto">
            <a:xfrm>
              <a:off x="1529" y="1222"/>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1" name="Freeform 615"/>
            <p:cNvSpPr/>
            <p:nvPr/>
          </p:nvSpPr>
          <p:spPr bwMode="auto">
            <a:xfrm>
              <a:off x="1519" y="1091"/>
              <a:ext cx="139" cy="181"/>
            </a:xfrm>
            <a:custGeom>
              <a:avLst/>
              <a:gdLst>
                <a:gd name="T0" fmla="*/ 0 w 139"/>
                <a:gd name="T1" fmla="*/ 181 h 181"/>
                <a:gd name="T2" fmla="*/ 0 w 139"/>
                <a:gd name="T3" fmla="*/ 125 h 181"/>
                <a:gd name="T4" fmla="*/ 14 w 139"/>
                <a:gd name="T5" fmla="*/ 107 h 181"/>
                <a:gd name="T6" fmla="*/ 14 w 139"/>
                <a:gd name="T7" fmla="*/ 107 h 181"/>
                <a:gd name="T8" fmla="*/ 14 w 139"/>
                <a:gd name="T9" fmla="*/ 20 h 181"/>
                <a:gd name="T10" fmla="*/ 30 w 139"/>
                <a:gd name="T11" fmla="*/ 0 h 181"/>
                <a:gd name="T12" fmla="*/ 123 w 139"/>
                <a:gd name="T13" fmla="*/ 0 h 181"/>
                <a:gd name="T14" fmla="*/ 123 w 139"/>
                <a:gd name="T15" fmla="*/ 60 h 181"/>
                <a:gd name="T16" fmla="*/ 119 w 139"/>
                <a:gd name="T17" fmla="*/ 76 h 181"/>
                <a:gd name="T18" fmla="*/ 119 w 139"/>
                <a:gd name="T19" fmla="*/ 103 h 181"/>
                <a:gd name="T20" fmla="*/ 118 w 139"/>
                <a:gd name="T21" fmla="*/ 105 h 181"/>
                <a:gd name="T22" fmla="*/ 139 w 139"/>
                <a:gd name="T23" fmla="*/ 105 h 181"/>
                <a:gd name="T24" fmla="*/ 139 w 139"/>
                <a:gd name="T25" fmla="*/ 162 h 181"/>
                <a:gd name="T26" fmla="*/ 123 w 139"/>
                <a:gd name="T27" fmla="*/ 181 h 181"/>
                <a:gd name="T28" fmla="*/ 0 w 139"/>
                <a:gd name="T29" fmla="*/ 181 h 1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9"/>
                <a:gd name="T46" fmla="*/ 0 h 181"/>
                <a:gd name="T47" fmla="*/ 139 w 139"/>
                <a:gd name="T48" fmla="*/ 181 h 1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9" h="181">
                  <a:moveTo>
                    <a:pt x="0" y="181"/>
                  </a:moveTo>
                  <a:lnTo>
                    <a:pt x="0" y="125"/>
                  </a:lnTo>
                  <a:lnTo>
                    <a:pt x="14" y="107"/>
                  </a:lnTo>
                  <a:lnTo>
                    <a:pt x="14" y="20"/>
                  </a:lnTo>
                  <a:lnTo>
                    <a:pt x="30" y="0"/>
                  </a:lnTo>
                  <a:lnTo>
                    <a:pt x="123" y="0"/>
                  </a:lnTo>
                  <a:lnTo>
                    <a:pt x="123" y="60"/>
                  </a:lnTo>
                  <a:lnTo>
                    <a:pt x="119" y="76"/>
                  </a:lnTo>
                  <a:lnTo>
                    <a:pt x="119" y="103"/>
                  </a:lnTo>
                  <a:lnTo>
                    <a:pt x="118" y="105"/>
                  </a:lnTo>
                  <a:lnTo>
                    <a:pt x="139" y="105"/>
                  </a:lnTo>
                  <a:lnTo>
                    <a:pt x="139" y="162"/>
                  </a:lnTo>
                  <a:lnTo>
                    <a:pt x="123" y="181"/>
                  </a:lnTo>
                  <a:lnTo>
                    <a:pt x="0" y="181"/>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482" name="Rectangle 616"/>
            <p:cNvSpPr>
              <a:spLocks noChangeArrowheads="1"/>
            </p:cNvSpPr>
            <p:nvPr/>
          </p:nvSpPr>
          <p:spPr bwMode="auto">
            <a:xfrm>
              <a:off x="1484" y="1291"/>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483" name="Line 617"/>
            <p:cNvSpPr>
              <a:spLocks noChangeShapeType="1"/>
            </p:cNvSpPr>
            <p:nvPr/>
          </p:nvSpPr>
          <p:spPr bwMode="auto">
            <a:xfrm>
              <a:off x="1588" y="1272"/>
              <a:ext cx="6" cy="19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484" name="Freeform 618"/>
            <p:cNvSpPr/>
            <p:nvPr/>
          </p:nvSpPr>
          <p:spPr bwMode="auto">
            <a:xfrm>
              <a:off x="2584" y="2520"/>
              <a:ext cx="20" cy="10"/>
            </a:xfrm>
            <a:custGeom>
              <a:avLst/>
              <a:gdLst>
                <a:gd name="T0" fmla="*/ 12 w 20"/>
                <a:gd name="T1" fmla="*/ 10 h 10"/>
                <a:gd name="T2" fmla="*/ 20 w 20"/>
                <a:gd name="T3" fmla="*/ 0 h 10"/>
                <a:gd name="T4" fmla="*/ 0 w 20"/>
                <a:gd name="T5" fmla="*/ 0 h 10"/>
                <a:gd name="T6" fmla="*/ 12 w 20"/>
                <a:gd name="T7" fmla="*/ 10 h 10"/>
                <a:gd name="T8" fmla="*/ 0 60000 65536"/>
                <a:gd name="T9" fmla="*/ 0 60000 65536"/>
                <a:gd name="T10" fmla="*/ 0 60000 65536"/>
                <a:gd name="T11" fmla="*/ 0 60000 65536"/>
                <a:gd name="T12" fmla="*/ 0 w 20"/>
                <a:gd name="T13" fmla="*/ 0 h 10"/>
                <a:gd name="T14" fmla="*/ 20 w 20"/>
                <a:gd name="T15" fmla="*/ 10 h 10"/>
              </a:gdLst>
              <a:ahLst/>
              <a:cxnLst>
                <a:cxn ang="T8">
                  <a:pos x="T0" y="T1"/>
                </a:cxn>
                <a:cxn ang="T9">
                  <a:pos x="T2" y="T3"/>
                </a:cxn>
                <a:cxn ang="T10">
                  <a:pos x="T4" y="T5"/>
                </a:cxn>
                <a:cxn ang="T11">
                  <a:pos x="T6" y="T7"/>
                </a:cxn>
              </a:cxnLst>
              <a:rect l="T12" t="T13" r="T14" b="T15"/>
              <a:pathLst>
                <a:path w="20" h="10">
                  <a:moveTo>
                    <a:pt x="12" y="10"/>
                  </a:moveTo>
                  <a:lnTo>
                    <a:pt x="20" y="0"/>
                  </a:lnTo>
                  <a:lnTo>
                    <a:pt x="0" y="0"/>
                  </a:lnTo>
                  <a:lnTo>
                    <a:pt x="12" y="1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5" name="Freeform 619"/>
            <p:cNvSpPr/>
            <p:nvPr/>
          </p:nvSpPr>
          <p:spPr bwMode="auto">
            <a:xfrm>
              <a:off x="2463" y="2521"/>
              <a:ext cx="32" cy="19"/>
            </a:xfrm>
            <a:custGeom>
              <a:avLst/>
              <a:gdLst>
                <a:gd name="T0" fmla="*/ 32 w 32"/>
                <a:gd name="T1" fmla="*/ 19 h 19"/>
                <a:gd name="T2" fmla="*/ 15 w 32"/>
                <a:gd name="T3" fmla="*/ 0 h 19"/>
                <a:gd name="T4" fmla="*/ 0 w 32"/>
                <a:gd name="T5" fmla="*/ 19 h 19"/>
                <a:gd name="T6" fmla="*/ 32 w 32"/>
                <a:gd name="T7" fmla="*/ 19 h 19"/>
                <a:gd name="T8" fmla="*/ 0 60000 65536"/>
                <a:gd name="T9" fmla="*/ 0 60000 65536"/>
                <a:gd name="T10" fmla="*/ 0 60000 65536"/>
                <a:gd name="T11" fmla="*/ 0 60000 65536"/>
                <a:gd name="T12" fmla="*/ 0 w 32"/>
                <a:gd name="T13" fmla="*/ 0 h 19"/>
                <a:gd name="T14" fmla="*/ 32 w 32"/>
                <a:gd name="T15" fmla="*/ 19 h 19"/>
              </a:gdLst>
              <a:ahLst/>
              <a:cxnLst>
                <a:cxn ang="T8">
                  <a:pos x="T0" y="T1"/>
                </a:cxn>
                <a:cxn ang="T9">
                  <a:pos x="T2" y="T3"/>
                </a:cxn>
                <a:cxn ang="T10">
                  <a:pos x="T4" y="T5"/>
                </a:cxn>
                <a:cxn ang="T11">
                  <a:pos x="T6" y="T7"/>
                </a:cxn>
              </a:cxnLst>
              <a:rect l="T12" t="T13" r="T14" b="T15"/>
              <a:pathLst>
                <a:path w="32" h="19">
                  <a:moveTo>
                    <a:pt x="32" y="19"/>
                  </a:moveTo>
                  <a:lnTo>
                    <a:pt x="15" y="0"/>
                  </a:lnTo>
                  <a:lnTo>
                    <a:pt x="0" y="19"/>
                  </a:lnTo>
                  <a:lnTo>
                    <a:pt x="32"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6" name="Freeform 620"/>
            <p:cNvSpPr/>
            <p:nvPr/>
          </p:nvSpPr>
          <p:spPr bwMode="auto">
            <a:xfrm>
              <a:off x="2479" y="2520"/>
              <a:ext cx="118" cy="20"/>
            </a:xfrm>
            <a:custGeom>
              <a:avLst/>
              <a:gdLst>
                <a:gd name="T0" fmla="*/ 118 w 118"/>
                <a:gd name="T1" fmla="*/ 8 h 20"/>
                <a:gd name="T2" fmla="*/ 108 w 118"/>
                <a:gd name="T3" fmla="*/ 0 h 20"/>
                <a:gd name="T4" fmla="*/ 16 w 118"/>
                <a:gd name="T5" fmla="*/ 0 h 20"/>
                <a:gd name="T6" fmla="*/ 0 w 118"/>
                <a:gd name="T7" fmla="*/ 10 h 20"/>
                <a:gd name="T8" fmla="*/ 16 w 118"/>
                <a:gd name="T9" fmla="*/ 20 h 20"/>
                <a:gd name="T10" fmla="*/ 109 w 118"/>
                <a:gd name="T11" fmla="*/ 20 h 20"/>
                <a:gd name="T12" fmla="*/ 118 w 118"/>
                <a:gd name="T13" fmla="*/ 8 h 20"/>
                <a:gd name="T14" fmla="*/ 0 60000 65536"/>
                <a:gd name="T15" fmla="*/ 0 60000 65536"/>
                <a:gd name="T16" fmla="*/ 0 60000 65536"/>
                <a:gd name="T17" fmla="*/ 0 60000 65536"/>
                <a:gd name="T18" fmla="*/ 0 60000 65536"/>
                <a:gd name="T19" fmla="*/ 0 60000 65536"/>
                <a:gd name="T20" fmla="*/ 0 60000 65536"/>
                <a:gd name="T21" fmla="*/ 0 w 118"/>
                <a:gd name="T22" fmla="*/ 0 h 20"/>
                <a:gd name="T23" fmla="*/ 118 w 1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0">
                  <a:moveTo>
                    <a:pt x="118" y="8"/>
                  </a:moveTo>
                  <a:lnTo>
                    <a:pt x="108" y="0"/>
                  </a:lnTo>
                  <a:lnTo>
                    <a:pt x="16" y="0"/>
                  </a:lnTo>
                  <a:lnTo>
                    <a:pt x="0" y="10"/>
                  </a:lnTo>
                  <a:lnTo>
                    <a:pt x="16" y="20"/>
                  </a:lnTo>
                  <a:lnTo>
                    <a:pt x="109" y="20"/>
                  </a:lnTo>
                  <a:lnTo>
                    <a:pt x="118" y="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7" name="Freeform 621"/>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9 w 69"/>
                <a:gd name="T21" fmla="*/ 6 h 6"/>
                <a:gd name="T22" fmla="*/ 0 w 69"/>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0" y="6"/>
                  </a:moveTo>
                  <a:lnTo>
                    <a:pt x="12" y="6"/>
                  </a:lnTo>
                  <a:lnTo>
                    <a:pt x="24" y="6"/>
                  </a:lnTo>
                  <a:lnTo>
                    <a:pt x="35" y="6"/>
                  </a:lnTo>
                  <a:lnTo>
                    <a:pt x="45" y="4"/>
                  </a:lnTo>
                  <a:lnTo>
                    <a:pt x="53" y="4"/>
                  </a:lnTo>
                  <a:lnTo>
                    <a:pt x="60" y="4"/>
                  </a:lnTo>
                  <a:lnTo>
                    <a:pt x="65" y="2"/>
                  </a:lnTo>
                  <a:lnTo>
                    <a:pt x="69" y="0"/>
                  </a:lnTo>
                  <a:lnTo>
                    <a:pt x="69"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8" name="Freeform 622"/>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6 w 69"/>
                <a:gd name="T21" fmla="*/ 0 h 6"/>
                <a:gd name="T22" fmla="*/ 65 w 69"/>
                <a:gd name="T23" fmla="*/ 0 h 6"/>
                <a:gd name="T24" fmla="*/ 61 w 69"/>
                <a:gd name="T25" fmla="*/ 2 h 6"/>
                <a:gd name="T26" fmla="*/ 54 w 69"/>
                <a:gd name="T27" fmla="*/ 4 h 6"/>
                <a:gd name="T28" fmla="*/ 46 w 69"/>
                <a:gd name="T29" fmla="*/ 4 h 6"/>
                <a:gd name="T30" fmla="*/ 36 w 69"/>
                <a:gd name="T31" fmla="*/ 6 h 6"/>
                <a:gd name="T32" fmla="*/ 25 w 69"/>
                <a:gd name="T33" fmla="*/ 6 h 6"/>
                <a:gd name="T34" fmla="*/ 12 w 69"/>
                <a:gd name="T35" fmla="*/ 6 h 6"/>
                <a:gd name="T36" fmla="*/ 0 w 69"/>
                <a:gd name="T37" fmla="*/ 6 h 6"/>
                <a:gd name="T38" fmla="*/ 0 w 69"/>
                <a:gd name="T39" fmla="*/ 6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6"/>
                <a:gd name="T62" fmla="*/ 69 w 69"/>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6">
                  <a:moveTo>
                    <a:pt x="0" y="6"/>
                  </a:moveTo>
                  <a:lnTo>
                    <a:pt x="12" y="6"/>
                  </a:lnTo>
                  <a:lnTo>
                    <a:pt x="24" y="6"/>
                  </a:lnTo>
                  <a:lnTo>
                    <a:pt x="35" y="6"/>
                  </a:lnTo>
                  <a:lnTo>
                    <a:pt x="45" y="4"/>
                  </a:lnTo>
                  <a:lnTo>
                    <a:pt x="53" y="4"/>
                  </a:lnTo>
                  <a:lnTo>
                    <a:pt x="60" y="4"/>
                  </a:lnTo>
                  <a:lnTo>
                    <a:pt x="65" y="2"/>
                  </a:lnTo>
                  <a:lnTo>
                    <a:pt x="69" y="0"/>
                  </a:lnTo>
                  <a:lnTo>
                    <a:pt x="66" y="0"/>
                  </a:lnTo>
                  <a:lnTo>
                    <a:pt x="65" y="0"/>
                  </a:lnTo>
                  <a:lnTo>
                    <a:pt x="61" y="2"/>
                  </a:lnTo>
                  <a:lnTo>
                    <a:pt x="54" y="4"/>
                  </a:lnTo>
                  <a:lnTo>
                    <a:pt x="46" y="4"/>
                  </a:lnTo>
                  <a:lnTo>
                    <a:pt x="36" y="6"/>
                  </a:lnTo>
                  <a:lnTo>
                    <a:pt x="25" y="6"/>
                  </a:lnTo>
                  <a:lnTo>
                    <a:pt x="12"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89" name="Freeform 623"/>
            <p:cNvSpPr/>
            <p:nvPr/>
          </p:nvSpPr>
          <p:spPr bwMode="auto">
            <a:xfrm>
              <a:off x="2499" y="2533"/>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0 h 6"/>
                <a:gd name="T16" fmla="*/ 66 w 66"/>
                <a:gd name="T17" fmla="*/ 0 h 6"/>
                <a:gd name="T18" fmla="*/ 62 w 66"/>
                <a:gd name="T19" fmla="*/ 0 h 6"/>
                <a:gd name="T20" fmla="*/ 61 w 66"/>
                <a:gd name="T21" fmla="*/ 0 h 6"/>
                <a:gd name="T22" fmla="*/ 57 w 66"/>
                <a:gd name="T23" fmla="*/ 2 h 6"/>
                <a:gd name="T24" fmla="*/ 52 w 66"/>
                <a:gd name="T25" fmla="*/ 2 h 6"/>
                <a:gd name="T26" fmla="*/ 44 w 66"/>
                <a:gd name="T27" fmla="*/ 4 h 6"/>
                <a:gd name="T28" fmla="*/ 35 w 66"/>
                <a:gd name="T29" fmla="*/ 4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0"/>
                  </a:lnTo>
                  <a:lnTo>
                    <a:pt x="66" y="0"/>
                  </a:lnTo>
                  <a:lnTo>
                    <a:pt x="62" y="0"/>
                  </a:lnTo>
                  <a:lnTo>
                    <a:pt x="61" y="0"/>
                  </a:lnTo>
                  <a:lnTo>
                    <a:pt x="57" y="2"/>
                  </a:lnTo>
                  <a:lnTo>
                    <a:pt x="52" y="2"/>
                  </a:lnTo>
                  <a:lnTo>
                    <a:pt x="44" y="4"/>
                  </a:lnTo>
                  <a:lnTo>
                    <a:pt x="35" y="4"/>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0" name="Freeform 624"/>
            <p:cNvSpPr/>
            <p:nvPr/>
          </p:nvSpPr>
          <p:spPr bwMode="auto">
            <a:xfrm>
              <a:off x="2499" y="2533"/>
              <a:ext cx="62" cy="6"/>
            </a:xfrm>
            <a:custGeom>
              <a:avLst/>
              <a:gdLst>
                <a:gd name="T0" fmla="*/ 0 w 62"/>
                <a:gd name="T1" fmla="*/ 6 h 6"/>
                <a:gd name="T2" fmla="*/ 12 w 62"/>
                <a:gd name="T3" fmla="*/ 6 h 6"/>
                <a:gd name="T4" fmla="*/ 24 w 62"/>
                <a:gd name="T5" fmla="*/ 6 h 6"/>
                <a:gd name="T6" fmla="*/ 35 w 62"/>
                <a:gd name="T7" fmla="*/ 4 h 6"/>
                <a:gd name="T8" fmla="*/ 44 w 62"/>
                <a:gd name="T9" fmla="*/ 4 h 6"/>
                <a:gd name="T10" fmla="*/ 52 w 62"/>
                <a:gd name="T11" fmla="*/ 2 h 6"/>
                <a:gd name="T12" fmla="*/ 57 w 62"/>
                <a:gd name="T13" fmla="*/ 2 h 6"/>
                <a:gd name="T14" fmla="*/ 61 w 62"/>
                <a:gd name="T15" fmla="*/ 0 h 6"/>
                <a:gd name="T16" fmla="*/ 62 w 62"/>
                <a:gd name="T17" fmla="*/ 0 h 6"/>
                <a:gd name="T18" fmla="*/ 58 w 62"/>
                <a:gd name="T19" fmla="*/ 0 h 6"/>
                <a:gd name="T20" fmla="*/ 57 w 62"/>
                <a:gd name="T21" fmla="*/ 0 h 6"/>
                <a:gd name="T22" fmla="*/ 53 w 62"/>
                <a:gd name="T23" fmla="*/ 2 h 6"/>
                <a:gd name="T24" fmla="*/ 48 w 62"/>
                <a:gd name="T25" fmla="*/ 2 h 6"/>
                <a:gd name="T26" fmla="*/ 41 w 62"/>
                <a:gd name="T27" fmla="*/ 4 h 6"/>
                <a:gd name="T28" fmla="*/ 32 w 62"/>
                <a:gd name="T29" fmla="*/ 4 h 6"/>
                <a:gd name="T30" fmla="*/ 23 w 62"/>
                <a:gd name="T31" fmla="*/ 4 h 6"/>
                <a:gd name="T32" fmla="*/ 11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5" y="4"/>
                  </a:lnTo>
                  <a:lnTo>
                    <a:pt x="44" y="4"/>
                  </a:lnTo>
                  <a:lnTo>
                    <a:pt x="52" y="2"/>
                  </a:lnTo>
                  <a:lnTo>
                    <a:pt x="57" y="2"/>
                  </a:lnTo>
                  <a:lnTo>
                    <a:pt x="61" y="0"/>
                  </a:lnTo>
                  <a:lnTo>
                    <a:pt x="62" y="0"/>
                  </a:lnTo>
                  <a:lnTo>
                    <a:pt x="58" y="0"/>
                  </a:lnTo>
                  <a:lnTo>
                    <a:pt x="57" y="0"/>
                  </a:lnTo>
                  <a:lnTo>
                    <a:pt x="53" y="2"/>
                  </a:lnTo>
                  <a:lnTo>
                    <a:pt x="48" y="2"/>
                  </a:lnTo>
                  <a:lnTo>
                    <a:pt x="41" y="4"/>
                  </a:lnTo>
                  <a:lnTo>
                    <a:pt x="32" y="4"/>
                  </a:lnTo>
                  <a:lnTo>
                    <a:pt x="23" y="4"/>
                  </a:lnTo>
                  <a:lnTo>
                    <a:pt x="11"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1" name="Freeform 625"/>
            <p:cNvSpPr/>
            <p:nvPr/>
          </p:nvSpPr>
          <p:spPr bwMode="auto">
            <a:xfrm>
              <a:off x="2499" y="2533"/>
              <a:ext cx="58" cy="6"/>
            </a:xfrm>
            <a:custGeom>
              <a:avLst/>
              <a:gdLst>
                <a:gd name="T0" fmla="*/ 0 w 58"/>
                <a:gd name="T1" fmla="*/ 6 h 6"/>
                <a:gd name="T2" fmla="*/ 11 w 58"/>
                <a:gd name="T3" fmla="*/ 6 h 6"/>
                <a:gd name="T4" fmla="*/ 23 w 58"/>
                <a:gd name="T5" fmla="*/ 4 h 6"/>
                <a:gd name="T6" fmla="*/ 32 w 58"/>
                <a:gd name="T7" fmla="*/ 4 h 6"/>
                <a:gd name="T8" fmla="*/ 41 w 58"/>
                <a:gd name="T9" fmla="*/ 4 h 6"/>
                <a:gd name="T10" fmla="*/ 48 w 58"/>
                <a:gd name="T11" fmla="*/ 2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9 w 58"/>
                <a:gd name="T27" fmla="*/ 4 h 6"/>
                <a:gd name="T28" fmla="*/ 31 w 58"/>
                <a:gd name="T29" fmla="*/ 4 h 6"/>
                <a:gd name="T30" fmla="*/ 20 w 58"/>
                <a:gd name="T31" fmla="*/ 4 h 6"/>
                <a:gd name="T32" fmla="*/ 11 w 58"/>
                <a:gd name="T33" fmla="*/ 4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1" y="6"/>
                  </a:lnTo>
                  <a:lnTo>
                    <a:pt x="23" y="4"/>
                  </a:lnTo>
                  <a:lnTo>
                    <a:pt x="32" y="4"/>
                  </a:lnTo>
                  <a:lnTo>
                    <a:pt x="41" y="4"/>
                  </a:lnTo>
                  <a:lnTo>
                    <a:pt x="48" y="2"/>
                  </a:lnTo>
                  <a:lnTo>
                    <a:pt x="53" y="2"/>
                  </a:lnTo>
                  <a:lnTo>
                    <a:pt x="57" y="0"/>
                  </a:lnTo>
                  <a:lnTo>
                    <a:pt x="58" y="0"/>
                  </a:lnTo>
                  <a:lnTo>
                    <a:pt x="54" y="0"/>
                  </a:lnTo>
                  <a:lnTo>
                    <a:pt x="53" y="0"/>
                  </a:lnTo>
                  <a:lnTo>
                    <a:pt x="50" y="2"/>
                  </a:lnTo>
                  <a:lnTo>
                    <a:pt x="45" y="2"/>
                  </a:lnTo>
                  <a:lnTo>
                    <a:pt x="39" y="4"/>
                  </a:lnTo>
                  <a:lnTo>
                    <a:pt x="31" y="4"/>
                  </a:lnTo>
                  <a:lnTo>
                    <a:pt x="20"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2" name="Freeform 626"/>
            <p:cNvSpPr/>
            <p:nvPr/>
          </p:nvSpPr>
          <p:spPr bwMode="auto">
            <a:xfrm>
              <a:off x="2499" y="2533"/>
              <a:ext cx="54" cy="6"/>
            </a:xfrm>
            <a:custGeom>
              <a:avLst/>
              <a:gdLst>
                <a:gd name="T0" fmla="*/ 0 w 54"/>
                <a:gd name="T1" fmla="*/ 6 h 6"/>
                <a:gd name="T2" fmla="*/ 11 w 54"/>
                <a:gd name="T3" fmla="*/ 4 h 6"/>
                <a:gd name="T4" fmla="*/ 20 w 54"/>
                <a:gd name="T5" fmla="*/ 4 h 6"/>
                <a:gd name="T6" fmla="*/ 31 w 54"/>
                <a:gd name="T7" fmla="*/ 4 h 6"/>
                <a:gd name="T8" fmla="*/ 39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2 h 6"/>
                <a:gd name="T26" fmla="*/ 31 w 54"/>
                <a:gd name="T27" fmla="*/ 4 h 6"/>
                <a:gd name="T28" fmla="*/ 21 w 54"/>
                <a:gd name="T29" fmla="*/ 4 h 6"/>
                <a:gd name="T30" fmla="*/ 11 w 54"/>
                <a:gd name="T31" fmla="*/ 4 h 6"/>
                <a:gd name="T32" fmla="*/ 0 w 54"/>
                <a:gd name="T33" fmla="*/ 4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0" y="4"/>
                  </a:lnTo>
                  <a:lnTo>
                    <a:pt x="31" y="4"/>
                  </a:lnTo>
                  <a:lnTo>
                    <a:pt x="39" y="4"/>
                  </a:lnTo>
                  <a:lnTo>
                    <a:pt x="45" y="2"/>
                  </a:lnTo>
                  <a:lnTo>
                    <a:pt x="50" y="2"/>
                  </a:lnTo>
                  <a:lnTo>
                    <a:pt x="53" y="0"/>
                  </a:lnTo>
                  <a:lnTo>
                    <a:pt x="54" y="0"/>
                  </a:lnTo>
                  <a:lnTo>
                    <a:pt x="50" y="0"/>
                  </a:lnTo>
                  <a:lnTo>
                    <a:pt x="49" y="0"/>
                  </a:lnTo>
                  <a:lnTo>
                    <a:pt x="45" y="2"/>
                  </a:lnTo>
                  <a:lnTo>
                    <a:pt x="40" y="2"/>
                  </a:lnTo>
                  <a:lnTo>
                    <a:pt x="31" y="4"/>
                  </a:lnTo>
                  <a:lnTo>
                    <a:pt x="21" y="4"/>
                  </a:lnTo>
                  <a:lnTo>
                    <a:pt x="11"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3" name="Freeform 627"/>
            <p:cNvSpPr/>
            <p:nvPr/>
          </p:nvSpPr>
          <p:spPr bwMode="auto">
            <a:xfrm>
              <a:off x="2499" y="2533"/>
              <a:ext cx="50" cy="4"/>
            </a:xfrm>
            <a:custGeom>
              <a:avLst/>
              <a:gdLst>
                <a:gd name="T0" fmla="*/ 0 w 50"/>
                <a:gd name="T1" fmla="*/ 4 h 4"/>
                <a:gd name="T2" fmla="*/ 11 w 50"/>
                <a:gd name="T3" fmla="*/ 4 h 4"/>
                <a:gd name="T4" fmla="*/ 21 w 50"/>
                <a:gd name="T5" fmla="*/ 4 h 4"/>
                <a:gd name="T6" fmla="*/ 31 w 50"/>
                <a:gd name="T7" fmla="*/ 4 h 4"/>
                <a:gd name="T8" fmla="*/ 40 w 50"/>
                <a:gd name="T9" fmla="*/ 2 h 4"/>
                <a:gd name="T10" fmla="*/ 45 w 50"/>
                <a:gd name="T11" fmla="*/ 2 h 4"/>
                <a:gd name="T12" fmla="*/ 49 w 50"/>
                <a:gd name="T13" fmla="*/ 0 h 4"/>
                <a:gd name="T14" fmla="*/ 50 w 50"/>
                <a:gd name="T15" fmla="*/ 0 h 4"/>
                <a:gd name="T16" fmla="*/ 46 w 50"/>
                <a:gd name="T17" fmla="*/ 0 h 4"/>
                <a:gd name="T18" fmla="*/ 45 w 50"/>
                <a:gd name="T19" fmla="*/ 0 h 4"/>
                <a:gd name="T20" fmla="*/ 41 w 50"/>
                <a:gd name="T21" fmla="*/ 2 h 4"/>
                <a:gd name="T22" fmla="*/ 36 w 50"/>
                <a:gd name="T23" fmla="*/ 2 h 4"/>
                <a:gd name="T24" fmla="*/ 29 w 50"/>
                <a:gd name="T25" fmla="*/ 4 h 4"/>
                <a:gd name="T26" fmla="*/ 20 w 50"/>
                <a:gd name="T27" fmla="*/ 4 h 4"/>
                <a:gd name="T28" fmla="*/ 11 w 50"/>
                <a:gd name="T29" fmla="*/ 4 h 4"/>
                <a:gd name="T30" fmla="*/ 0 w 50"/>
                <a:gd name="T31" fmla="*/ 4 h 4"/>
                <a:gd name="T32" fmla="*/ 0 w 50"/>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1" y="4"/>
                  </a:lnTo>
                  <a:lnTo>
                    <a:pt x="21" y="4"/>
                  </a:lnTo>
                  <a:lnTo>
                    <a:pt x="31" y="4"/>
                  </a:lnTo>
                  <a:lnTo>
                    <a:pt x="40" y="2"/>
                  </a:lnTo>
                  <a:lnTo>
                    <a:pt x="45" y="2"/>
                  </a:lnTo>
                  <a:lnTo>
                    <a:pt x="49" y="0"/>
                  </a:lnTo>
                  <a:lnTo>
                    <a:pt x="50" y="0"/>
                  </a:lnTo>
                  <a:lnTo>
                    <a:pt x="46" y="0"/>
                  </a:lnTo>
                  <a:lnTo>
                    <a:pt x="45" y="0"/>
                  </a:lnTo>
                  <a:lnTo>
                    <a:pt x="41" y="2"/>
                  </a:lnTo>
                  <a:lnTo>
                    <a:pt x="36" y="2"/>
                  </a:lnTo>
                  <a:lnTo>
                    <a:pt x="29" y="4"/>
                  </a:lnTo>
                  <a:lnTo>
                    <a:pt x="20"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4" name="Freeform 628"/>
            <p:cNvSpPr/>
            <p:nvPr/>
          </p:nvSpPr>
          <p:spPr bwMode="auto">
            <a:xfrm>
              <a:off x="2499" y="2533"/>
              <a:ext cx="46" cy="4"/>
            </a:xfrm>
            <a:custGeom>
              <a:avLst/>
              <a:gdLst>
                <a:gd name="T0" fmla="*/ 0 w 46"/>
                <a:gd name="T1" fmla="*/ 4 h 4"/>
                <a:gd name="T2" fmla="*/ 11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3 w 46"/>
                <a:gd name="T17" fmla="*/ 0 h 4"/>
                <a:gd name="T18" fmla="*/ 41 w 46"/>
                <a:gd name="T19" fmla="*/ 0 h 4"/>
                <a:gd name="T20" fmla="*/ 39 w 46"/>
                <a:gd name="T21" fmla="*/ 2 h 4"/>
                <a:gd name="T22" fmla="*/ 33 w 46"/>
                <a:gd name="T23" fmla="*/ 2 h 4"/>
                <a:gd name="T24" fmla="*/ 27 w 46"/>
                <a:gd name="T25" fmla="*/ 2 h 4"/>
                <a:gd name="T26" fmla="*/ 19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1" y="4"/>
                  </a:lnTo>
                  <a:lnTo>
                    <a:pt x="20" y="4"/>
                  </a:lnTo>
                  <a:lnTo>
                    <a:pt x="29" y="4"/>
                  </a:lnTo>
                  <a:lnTo>
                    <a:pt x="36" y="2"/>
                  </a:lnTo>
                  <a:lnTo>
                    <a:pt x="41" y="2"/>
                  </a:lnTo>
                  <a:lnTo>
                    <a:pt x="45" y="0"/>
                  </a:lnTo>
                  <a:lnTo>
                    <a:pt x="46" y="0"/>
                  </a:lnTo>
                  <a:lnTo>
                    <a:pt x="43" y="0"/>
                  </a:lnTo>
                  <a:lnTo>
                    <a:pt x="41" y="0"/>
                  </a:lnTo>
                  <a:lnTo>
                    <a:pt x="39" y="2"/>
                  </a:lnTo>
                  <a:lnTo>
                    <a:pt x="33" y="2"/>
                  </a:lnTo>
                  <a:lnTo>
                    <a:pt x="27" y="2"/>
                  </a:lnTo>
                  <a:lnTo>
                    <a:pt x="19"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5" name="Freeform 629"/>
            <p:cNvSpPr/>
            <p:nvPr/>
          </p:nvSpPr>
          <p:spPr bwMode="auto">
            <a:xfrm>
              <a:off x="2499" y="2533"/>
              <a:ext cx="43" cy="4"/>
            </a:xfrm>
            <a:custGeom>
              <a:avLst/>
              <a:gdLst>
                <a:gd name="T0" fmla="*/ 0 w 43"/>
                <a:gd name="T1" fmla="*/ 4 h 4"/>
                <a:gd name="T2" fmla="*/ 9 w 43"/>
                <a:gd name="T3" fmla="*/ 4 h 4"/>
                <a:gd name="T4" fmla="*/ 19 w 43"/>
                <a:gd name="T5" fmla="*/ 4 h 4"/>
                <a:gd name="T6" fmla="*/ 27 w 43"/>
                <a:gd name="T7" fmla="*/ 2 h 4"/>
                <a:gd name="T8" fmla="*/ 33 w 43"/>
                <a:gd name="T9" fmla="*/ 2 h 4"/>
                <a:gd name="T10" fmla="*/ 39 w 43"/>
                <a:gd name="T11" fmla="*/ 2 h 4"/>
                <a:gd name="T12" fmla="*/ 41 w 43"/>
                <a:gd name="T13" fmla="*/ 0 h 4"/>
                <a:gd name="T14" fmla="*/ 43 w 43"/>
                <a:gd name="T15" fmla="*/ 0 h 4"/>
                <a:gd name="T16" fmla="*/ 39 w 43"/>
                <a:gd name="T17" fmla="*/ 0 h 4"/>
                <a:gd name="T18" fmla="*/ 37 w 43"/>
                <a:gd name="T19" fmla="*/ 0 h 4"/>
                <a:gd name="T20" fmla="*/ 33 w 43"/>
                <a:gd name="T21" fmla="*/ 2 h 4"/>
                <a:gd name="T22" fmla="*/ 27 w 43"/>
                <a:gd name="T23" fmla="*/ 2 h 4"/>
                <a:gd name="T24" fmla="*/ 19 w 43"/>
                <a:gd name="T25" fmla="*/ 2 h 4"/>
                <a:gd name="T26" fmla="*/ 9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9" y="4"/>
                  </a:lnTo>
                  <a:lnTo>
                    <a:pt x="19" y="4"/>
                  </a:lnTo>
                  <a:lnTo>
                    <a:pt x="27" y="2"/>
                  </a:lnTo>
                  <a:lnTo>
                    <a:pt x="33" y="2"/>
                  </a:lnTo>
                  <a:lnTo>
                    <a:pt x="39" y="2"/>
                  </a:lnTo>
                  <a:lnTo>
                    <a:pt x="41" y="0"/>
                  </a:lnTo>
                  <a:lnTo>
                    <a:pt x="43" y="0"/>
                  </a:lnTo>
                  <a:lnTo>
                    <a:pt x="39" y="0"/>
                  </a:lnTo>
                  <a:lnTo>
                    <a:pt x="37" y="0"/>
                  </a:lnTo>
                  <a:lnTo>
                    <a:pt x="33" y="2"/>
                  </a:lnTo>
                  <a:lnTo>
                    <a:pt x="27" y="2"/>
                  </a:lnTo>
                  <a:lnTo>
                    <a:pt x="19" y="2"/>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6" name="Freeform 630"/>
            <p:cNvSpPr/>
            <p:nvPr/>
          </p:nvSpPr>
          <p:spPr bwMode="auto">
            <a:xfrm>
              <a:off x="2499" y="2533"/>
              <a:ext cx="39" cy="4"/>
            </a:xfrm>
            <a:custGeom>
              <a:avLst/>
              <a:gdLst>
                <a:gd name="T0" fmla="*/ 0 w 39"/>
                <a:gd name="T1" fmla="*/ 4 h 4"/>
                <a:gd name="T2" fmla="*/ 9 w 39"/>
                <a:gd name="T3" fmla="*/ 4 h 4"/>
                <a:gd name="T4" fmla="*/ 19 w 39"/>
                <a:gd name="T5" fmla="*/ 2 h 4"/>
                <a:gd name="T6" fmla="*/ 27 w 39"/>
                <a:gd name="T7" fmla="*/ 2 h 4"/>
                <a:gd name="T8" fmla="*/ 33 w 39"/>
                <a:gd name="T9" fmla="*/ 2 h 4"/>
                <a:gd name="T10" fmla="*/ 37 w 39"/>
                <a:gd name="T11" fmla="*/ 0 h 4"/>
                <a:gd name="T12" fmla="*/ 39 w 39"/>
                <a:gd name="T13" fmla="*/ 0 h 4"/>
                <a:gd name="T14" fmla="*/ 35 w 39"/>
                <a:gd name="T15" fmla="*/ 0 h 4"/>
                <a:gd name="T16" fmla="*/ 33 w 39"/>
                <a:gd name="T17" fmla="*/ 0 h 4"/>
                <a:gd name="T18" fmla="*/ 31 w 39"/>
                <a:gd name="T19" fmla="*/ 2 h 4"/>
                <a:gd name="T20" fmla="*/ 24 w 39"/>
                <a:gd name="T21" fmla="*/ 2 h 4"/>
                <a:gd name="T22" fmla="*/ 17 w 39"/>
                <a:gd name="T23" fmla="*/ 2 h 4"/>
                <a:gd name="T24" fmla="*/ 9 w 39"/>
                <a:gd name="T25" fmla="*/ 2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9" y="4"/>
                  </a:lnTo>
                  <a:lnTo>
                    <a:pt x="19" y="2"/>
                  </a:lnTo>
                  <a:lnTo>
                    <a:pt x="27" y="2"/>
                  </a:lnTo>
                  <a:lnTo>
                    <a:pt x="33" y="2"/>
                  </a:lnTo>
                  <a:lnTo>
                    <a:pt x="37" y="0"/>
                  </a:lnTo>
                  <a:lnTo>
                    <a:pt x="39" y="0"/>
                  </a:lnTo>
                  <a:lnTo>
                    <a:pt x="35" y="0"/>
                  </a:lnTo>
                  <a:lnTo>
                    <a:pt x="33" y="0"/>
                  </a:lnTo>
                  <a:lnTo>
                    <a:pt x="31" y="2"/>
                  </a:lnTo>
                  <a:lnTo>
                    <a:pt x="24" y="2"/>
                  </a:lnTo>
                  <a:lnTo>
                    <a:pt x="17"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7" name="Freeform 631"/>
            <p:cNvSpPr/>
            <p:nvPr/>
          </p:nvSpPr>
          <p:spPr bwMode="auto">
            <a:xfrm>
              <a:off x="2499" y="2533"/>
              <a:ext cx="35" cy="4"/>
            </a:xfrm>
            <a:custGeom>
              <a:avLst/>
              <a:gdLst>
                <a:gd name="T0" fmla="*/ 0 w 35"/>
                <a:gd name="T1" fmla="*/ 4 h 4"/>
                <a:gd name="T2" fmla="*/ 9 w 35"/>
                <a:gd name="T3" fmla="*/ 2 h 4"/>
                <a:gd name="T4" fmla="*/ 17 w 35"/>
                <a:gd name="T5" fmla="*/ 2 h 4"/>
                <a:gd name="T6" fmla="*/ 24 w 35"/>
                <a:gd name="T7" fmla="*/ 2 h 4"/>
                <a:gd name="T8" fmla="*/ 31 w 35"/>
                <a:gd name="T9" fmla="*/ 2 h 4"/>
                <a:gd name="T10" fmla="*/ 33 w 35"/>
                <a:gd name="T11" fmla="*/ 0 h 4"/>
                <a:gd name="T12" fmla="*/ 35 w 35"/>
                <a:gd name="T13" fmla="*/ 0 h 4"/>
                <a:gd name="T14" fmla="*/ 31 w 35"/>
                <a:gd name="T15" fmla="*/ 0 h 4"/>
                <a:gd name="T16" fmla="*/ 29 w 35"/>
                <a:gd name="T17" fmla="*/ 0 h 4"/>
                <a:gd name="T18" fmla="*/ 27 w 35"/>
                <a:gd name="T19" fmla="*/ 0 h 4"/>
                <a:gd name="T20" fmla="*/ 21 w 35"/>
                <a:gd name="T21" fmla="*/ 2 h 4"/>
                <a:gd name="T22" fmla="*/ 15 w 35"/>
                <a:gd name="T23" fmla="*/ 2 h 4"/>
                <a:gd name="T24" fmla="*/ 8 w 35"/>
                <a:gd name="T25" fmla="*/ 2 h 4"/>
                <a:gd name="T26" fmla="*/ 0 w 35"/>
                <a:gd name="T27" fmla="*/ 2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9" y="2"/>
                  </a:lnTo>
                  <a:lnTo>
                    <a:pt x="17" y="2"/>
                  </a:lnTo>
                  <a:lnTo>
                    <a:pt x="24" y="2"/>
                  </a:lnTo>
                  <a:lnTo>
                    <a:pt x="31" y="2"/>
                  </a:lnTo>
                  <a:lnTo>
                    <a:pt x="33" y="0"/>
                  </a:lnTo>
                  <a:lnTo>
                    <a:pt x="35" y="0"/>
                  </a:lnTo>
                  <a:lnTo>
                    <a:pt x="31" y="0"/>
                  </a:lnTo>
                  <a:lnTo>
                    <a:pt x="29" y="0"/>
                  </a:lnTo>
                  <a:lnTo>
                    <a:pt x="27" y="0"/>
                  </a:lnTo>
                  <a:lnTo>
                    <a:pt x="21" y="2"/>
                  </a:lnTo>
                  <a:lnTo>
                    <a:pt x="15"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8" name="Freeform 632"/>
            <p:cNvSpPr/>
            <p:nvPr/>
          </p:nvSpPr>
          <p:spPr bwMode="auto">
            <a:xfrm>
              <a:off x="2499" y="2533"/>
              <a:ext cx="31" cy="2"/>
            </a:xfrm>
            <a:custGeom>
              <a:avLst/>
              <a:gdLst>
                <a:gd name="T0" fmla="*/ 0 w 31"/>
                <a:gd name="T1" fmla="*/ 2 h 2"/>
                <a:gd name="T2" fmla="*/ 8 w 31"/>
                <a:gd name="T3" fmla="*/ 2 h 2"/>
                <a:gd name="T4" fmla="*/ 15 w 31"/>
                <a:gd name="T5" fmla="*/ 2 h 2"/>
                <a:gd name="T6" fmla="*/ 21 w 31"/>
                <a:gd name="T7" fmla="*/ 2 h 2"/>
                <a:gd name="T8" fmla="*/ 27 w 31"/>
                <a:gd name="T9" fmla="*/ 0 h 2"/>
                <a:gd name="T10" fmla="*/ 29 w 31"/>
                <a:gd name="T11" fmla="*/ 0 h 2"/>
                <a:gd name="T12" fmla="*/ 31 w 31"/>
                <a:gd name="T13" fmla="*/ 0 h 2"/>
                <a:gd name="T14" fmla="*/ 27 w 31"/>
                <a:gd name="T15" fmla="*/ 0 h 2"/>
                <a:gd name="T16" fmla="*/ 27 w 31"/>
                <a:gd name="T17" fmla="*/ 0 h 2"/>
                <a:gd name="T18" fmla="*/ 23 w 31"/>
                <a:gd name="T19" fmla="*/ 0 h 2"/>
                <a:gd name="T20" fmla="*/ 19 w 31"/>
                <a:gd name="T21" fmla="*/ 2 h 2"/>
                <a:gd name="T22" fmla="*/ 13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1" y="2"/>
                  </a:lnTo>
                  <a:lnTo>
                    <a:pt x="27" y="0"/>
                  </a:lnTo>
                  <a:lnTo>
                    <a:pt x="29" y="0"/>
                  </a:lnTo>
                  <a:lnTo>
                    <a:pt x="31" y="0"/>
                  </a:lnTo>
                  <a:lnTo>
                    <a:pt x="27" y="0"/>
                  </a:lnTo>
                  <a:lnTo>
                    <a:pt x="23" y="0"/>
                  </a:lnTo>
                  <a:lnTo>
                    <a:pt x="19" y="2"/>
                  </a:lnTo>
                  <a:lnTo>
                    <a:pt x="13"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99" name="Freeform 633"/>
            <p:cNvSpPr/>
            <p:nvPr/>
          </p:nvSpPr>
          <p:spPr bwMode="auto">
            <a:xfrm>
              <a:off x="2499" y="2533"/>
              <a:ext cx="27" cy="2"/>
            </a:xfrm>
            <a:custGeom>
              <a:avLst/>
              <a:gdLst>
                <a:gd name="T0" fmla="*/ 0 w 27"/>
                <a:gd name="T1" fmla="*/ 2 h 2"/>
                <a:gd name="T2" fmla="*/ 7 w 27"/>
                <a:gd name="T3" fmla="*/ 2 h 2"/>
                <a:gd name="T4" fmla="*/ 13 w 27"/>
                <a:gd name="T5" fmla="*/ 2 h 2"/>
                <a:gd name="T6" fmla="*/ 19 w 27"/>
                <a:gd name="T7" fmla="*/ 2 h 2"/>
                <a:gd name="T8" fmla="*/ 23 w 27"/>
                <a:gd name="T9" fmla="*/ 0 h 2"/>
                <a:gd name="T10" fmla="*/ 27 w 27"/>
                <a:gd name="T11" fmla="*/ 0 h 2"/>
                <a:gd name="T12" fmla="*/ 27 w 27"/>
                <a:gd name="T13" fmla="*/ 0 h 2"/>
                <a:gd name="T14" fmla="*/ 23 w 27"/>
                <a:gd name="T15" fmla="*/ 0 h 2"/>
                <a:gd name="T16" fmla="*/ 21 w 27"/>
                <a:gd name="T17" fmla="*/ 0 h 2"/>
                <a:gd name="T18" fmla="*/ 19 w 27"/>
                <a:gd name="T19" fmla="*/ 0 h 2"/>
                <a:gd name="T20" fmla="*/ 13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3" y="2"/>
                  </a:lnTo>
                  <a:lnTo>
                    <a:pt x="19" y="2"/>
                  </a:lnTo>
                  <a:lnTo>
                    <a:pt x="23" y="0"/>
                  </a:lnTo>
                  <a:lnTo>
                    <a:pt x="27" y="0"/>
                  </a:lnTo>
                  <a:lnTo>
                    <a:pt x="23" y="0"/>
                  </a:lnTo>
                  <a:lnTo>
                    <a:pt x="21" y="0"/>
                  </a:lnTo>
                  <a:lnTo>
                    <a:pt x="19" y="0"/>
                  </a:lnTo>
                  <a:lnTo>
                    <a:pt x="13"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0" name="Freeform 634"/>
            <p:cNvSpPr/>
            <p:nvPr/>
          </p:nvSpPr>
          <p:spPr bwMode="auto">
            <a:xfrm>
              <a:off x="2499" y="2533"/>
              <a:ext cx="23" cy="2"/>
            </a:xfrm>
            <a:custGeom>
              <a:avLst/>
              <a:gdLst>
                <a:gd name="T0" fmla="*/ 0 w 23"/>
                <a:gd name="T1" fmla="*/ 2 h 2"/>
                <a:gd name="T2" fmla="*/ 7 w 23"/>
                <a:gd name="T3" fmla="*/ 2 h 2"/>
                <a:gd name="T4" fmla="*/ 13 w 23"/>
                <a:gd name="T5" fmla="*/ 2 h 2"/>
                <a:gd name="T6" fmla="*/ 19 w 23"/>
                <a:gd name="T7" fmla="*/ 0 h 2"/>
                <a:gd name="T8" fmla="*/ 21 w 23"/>
                <a:gd name="T9" fmla="*/ 0 h 2"/>
                <a:gd name="T10" fmla="*/ 23 w 23"/>
                <a:gd name="T11" fmla="*/ 0 h 2"/>
                <a:gd name="T12" fmla="*/ 19 w 23"/>
                <a:gd name="T13" fmla="*/ 0 h 2"/>
                <a:gd name="T14" fmla="*/ 19 w 23"/>
                <a:gd name="T15" fmla="*/ 0 h 2"/>
                <a:gd name="T16" fmla="*/ 16 w 23"/>
                <a:gd name="T17" fmla="*/ 0 h 2"/>
                <a:gd name="T18" fmla="*/ 11 w 23"/>
                <a:gd name="T19" fmla="*/ 2 h 2"/>
                <a:gd name="T20" fmla="*/ 5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3" y="2"/>
                  </a:lnTo>
                  <a:lnTo>
                    <a:pt x="19" y="0"/>
                  </a:lnTo>
                  <a:lnTo>
                    <a:pt x="21" y="0"/>
                  </a:lnTo>
                  <a:lnTo>
                    <a:pt x="23" y="0"/>
                  </a:lnTo>
                  <a:lnTo>
                    <a:pt x="19" y="0"/>
                  </a:lnTo>
                  <a:lnTo>
                    <a:pt x="16" y="0"/>
                  </a:lnTo>
                  <a:lnTo>
                    <a:pt x="11"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1" name="Freeform 635"/>
            <p:cNvSpPr/>
            <p:nvPr/>
          </p:nvSpPr>
          <p:spPr bwMode="auto">
            <a:xfrm>
              <a:off x="2499" y="2533"/>
              <a:ext cx="19" cy="2"/>
            </a:xfrm>
            <a:custGeom>
              <a:avLst/>
              <a:gdLst>
                <a:gd name="T0" fmla="*/ 0 w 19"/>
                <a:gd name="T1" fmla="*/ 2 h 2"/>
                <a:gd name="T2" fmla="*/ 5 w 19"/>
                <a:gd name="T3" fmla="*/ 2 h 2"/>
                <a:gd name="T4" fmla="*/ 11 w 19"/>
                <a:gd name="T5" fmla="*/ 2 h 2"/>
                <a:gd name="T6" fmla="*/ 16 w 19"/>
                <a:gd name="T7" fmla="*/ 0 h 2"/>
                <a:gd name="T8" fmla="*/ 19 w 19"/>
                <a:gd name="T9" fmla="*/ 0 h 2"/>
                <a:gd name="T10" fmla="*/ 19 w 19"/>
                <a:gd name="T11" fmla="*/ 0 h 2"/>
                <a:gd name="T12" fmla="*/ 15 w 19"/>
                <a:gd name="T13" fmla="*/ 0 h 2"/>
                <a:gd name="T14" fmla="*/ 15 w 19"/>
                <a:gd name="T15" fmla="*/ 0 h 2"/>
                <a:gd name="T16" fmla="*/ 11 w 19"/>
                <a:gd name="T17" fmla="*/ 0 h 2"/>
                <a:gd name="T18" fmla="*/ 5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5" y="2"/>
                  </a:lnTo>
                  <a:lnTo>
                    <a:pt x="11" y="2"/>
                  </a:lnTo>
                  <a:lnTo>
                    <a:pt x="16" y="0"/>
                  </a:lnTo>
                  <a:lnTo>
                    <a:pt x="19" y="0"/>
                  </a:lnTo>
                  <a:lnTo>
                    <a:pt x="15" y="0"/>
                  </a:lnTo>
                  <a:lnTo>
                    <a:pt x="11" y="0"/>
                  </a:lnTo>
                  <a:lnTo>
                    <a:pt x="5"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2" name="Freeform 636"/>
            <p:cNvSpPr/>
            <p:nvPr/>
          </p:nvSpPr>
          <p:spPr bwMode="auto">
            <a:xfrm>
              <a:off x="2499" y="2533"/>
              <a:ext cx="15" cy="1"/>
            </a:xfrm>
            <a:custGeom>
              <a:avLst/>
              <a:gdLst>
                <a:gd name="T0" fmla="*/ 0 w 15"/>
                <a:gd name="T1" fmla="*/ 0 h 1"/>
                <a:gd name="T2" fmla="*/ 5 w 15"/>
                <a:gd name="T3" fmla="*/ 0 h 1"/>
                <a:gd name="T4" fmla="*/ 11 w 15"/>
                <a:gd name="T5" fmla="*/ 0 h 1"/>
                <a:gd name="T6" fmla="*/ 15 w 15"/>
                <a:gd name="T7" fmla="*/ 0 h 1"/>
                <a:gd name="T8" fmla="*/ 15 w 15"/>
                <a:gd name="T9" fmla="*/ 0 h 1"/>
                <a:gd name="T10" fmla="*/ 12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5" y="0"/>
                  </a:lnTo>
                  <a:lnTo>
                    <a:pt x="11" y="0"/>
                  </a:lnTo>
                  <a:lnTo>
                    <a:pt x="15"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3" name="Freeform 637"/>
            <p:cNvSpPr/>
            <p:nvPr/>
          </p:nvSpPr>
          <p:spPr bwMode="auto">
            <a:xfrm>
              <a:off x="2499" y="2533"/>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4" name="Freeform 638"/>
            <p:cNvSpPr/>
            <p:nvPr/>
          </p:nvSpPr>
          <p:spPr bwMode="auto">
            <a:xfrm>
              <a:off x="2499" y="2533"/>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5" name="Freeform 639"/>
            <p:cNvSpPr/>
            <p:nvPr/>
          </p:nvSpPr>
          <p:spPr bwMode="auto">
            <a:xfrm>
              <a:off x="2499" y="253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6" name="Freeform 640"/>
            <p:cNvSpPr/>
            <p:nvPr/>
          </p:nvSpPr>
          <p:spPr bwMode="auto">
            <a:xfrm>
              <a:off x="2499" y="2533"/>
              <a:ext cx="69" cy="6"/>
            </a:xfrm>
            <a:custGeom>
              <a:avLst/>
              <a:gdLst>
                <a:gd name="T0" fmla="*/ 69 w 69"/>
                <a:gd name="T1" fmla="*/ 0 h 6"/>
                <a:gd name="T2" fmla="*/ 0 w 69"/>
                <a:gd name="T3" fmla="*/ 0 h 6"/>
                <a:gd name="T4" fmla="*/ 1 w 69"/>
                <a:gd name="T5" fmla="*/ 2 h 6"/>
                <a:gd name="T6" fmla="*/ 8 w 69"/>
                <a:gd name="T7" fmla="*/ 4 h 6"/>
                <a:gd name="T8" fmla="*/ 16 w 69"/>
                <a:gd name="T9" fmla="*/ 6 h 6"/>
                <a:gd name="T10" fmla="*/ 28 w 69"/>
                <a:gd name="T11" fmla="*/ 6 h 6"/>
                <a:gd name="T12" fmla="*/ 40 w 69"/>
                <a:gd name="T13" fmla="*/ 6 h 6"/>
                <a:gd name="T14" fmla="*/ 52 w 69"/>
                <a:gd name="T15" fmla="*/ 6 h 6"/>
                <a:gd name="T16" fmla="*/ 61 w 69"/>
                <a:gd name="T17" fmla="*/ 4 h 6"/>
                <a:gd name="T18" fmla="*/ 68 w 69"/>
                <a:gd name="T19" fmla="*/ 2 h 6"/>
                <a:gd name="T20" fmla="*/ 69 w 69"/>
                <a:gd name="T21" fmla="*/ 0 h 6"/>
                <a:gd name="T22" fmla="*/ 69 w 69"/>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69" y="0"/>
                  </a:moveTo>
                  <a:lnTo>
                    <a:pt x="0" y="0"/>
                  </a:lnTo>
                  <a:lnTo>
                    <a:pt x="1" y="2"/>
                  </a:lnTo>
                  <a:lnTo>
                    <a:pt x="8" y="4"/>
                  </a:lnTo>
                  <a:lnTo>
                    <a:pt x="16" y="6"/>
                  </a:lnTo>
                  <a:lnTo>
                    <a:pt x="28" y="6"/>
                  </a:lnTo>
                  <a:lnTo>
                    <a:pt x="40" y="6"/>
                  </a:lnTo>
                  <a:lnTo>
                    <a:pt x="52" y="6"/>
                  </a:lnTo>
                  <a:lnTo>
                    <a:pt x="61" y="4"/>
                  </a:lnTo>
                  <a:lnTo>
                    <a:pt x="68"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7" name="Freeform 641"/>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9 w 69"/>
                <a:gd name="T21" fmla="*/ 6 h 6"/>
                <a:gd name="T22" fmla="*/ 0 w 69"/>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0" y="6"/>
                  </a:moveTo>
                  <a:lnTo>
                    <a:pt x="12" y="6"/>
                  </a:lnTo>
                  <a:lnTo>
                    <a:pt x="24" y="6"/>
                  </a:lnTo>
                  <a:lnTo>
                    <a:pt x="35" y="6"/>
                  </a:lnTo>
                  <a:lnTo>
                    <a:pt x="45" y="4"/>
                  </a:lnTo>
                  <a:lnTo>
                    <a:pt x="53" y="4"/>
                  </a:lnTo>
                  <a:lnTo>
                    <a:pt x="60" y="4"/>
                  </a:lnTo>
                  <a:lnTo>
                    <a:pt x="65" y="2"/>
                  </a:lnTo>
                  <a:lnTo>
                    <a:pt x="69" y="0"/>
                  </a:lnTo>
                  <a:lnTo>
                    <a:pt x="69"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8" name="Freeform 642"/>
            <p:cNvSpPr/>
            <p:nvPr/>
          </p:nvSpPr>
          <p:spPr bwMode="auto">
            <a:xfrm>
              <a:off x="2499" y="2533"/>
              <a:ext cx="69" cy="6"/>
            </a:xfrm>
            <a:custGeom>
              <a:avLst/>
              <a:gdLst>
                <a:gd name="T0" fmla="*/ 0 w 69"/>
                <a:gd name="T1" fmla="*/ 6 h 6"/>
                <a:gd name="T2" fmla="*/ 12 w 69"/>
                <a:gd name="T3" fmla="*/ 6 h 6"/>
                <a:gd name="T4" fmla="*/ 24 w 69"/>
                <a:gd name="T5" fmla="*/ 6 h 6"/>
                <a:gd name="T6" fmla="*/ 35 w 69"/>
                <a:gd name="T7" fmla="*/ 6 h 6"/>
                <a:gd name="T8" fmla="*/ 45 w 69"/>
                <a:gd name="T9" fmla="*/ 4 h 6"/>
                <a:gd name="T10" fmla="*/ 53 w 69"/>
                <a:gd name="T11" fmla="*/ 4 h 6"/>
                <a:gd name="T12" fmla="*/ 60 w 69"/>
                <a:gd name="T13" fmla="*/ 4 h 6"/>
                <a:gd name="T14" fmla="*/ 65 w 69"/>
                <a:gd name="T15" fmla="*/ 2 h 6"/>
                <a:gd name="T16" fmla="*/ 69 w 69"/>
                <a:gd name="T17" fmla="*/ 0 h 6"/>
                <a:gd name="T18" fmla="*/ 69 w 69"/>
                <a:gd name="T19" fmla="*/ 0 h 6"/>
                <a:gd name="T20" fmla="*/ 66 w 69"/>
                <a:gd name="T21" fmla="*/ 0 h 6"/>
                <a:gd name="T22" fmla="*/ 65 w 69"/>
                <a:gd name="T23" fmla="*/ 0 h 6"/>
                <a:gd name="T24" fmla="*/ 61 w 69"/>
                <a:gd name="T25" fmla="*/ 2 h 6"/>
                <a:gd name="T26" fmla="*/ 54 w 69"/>
                <a:gd name="T27" fmla="*/ 4 h 6"/>
                <a:gd name="T28" fmla="*/ 46 w 69"/>
                <a:gd name="T29" fmla="*/ 4 h 6"/>
                <a:gd name="T30" fmla="*/ 36 w 69"/>
                <a:gd name="T31" fmla="*/ 6 h 6"/>
                <a:gd name="T32" fmla="*/ 25 w 69"/>
                <a:gd name="T33" fmla="*/ 6 h 6"/>
                <a:gd name="T34" fmla="*/ 12 w 69"/>
                <a:gd name="T35" fmla="*/ 6 h 6"/>
                <a:gd name="T36" fmla="*/ 0 w 69"/>
                <a:gd name="T37" fmla="*/ 6 h 6"/>
                <a:gd name="T38" fmla="*/ 0 w 69"/>
                <a:gd name="T39" fmla="*/ 6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6"/>
                <a:gd name="T62" fmla="*/ 69 w 69"/>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6">
                  <a:moveTo>
                    <a:pt x="0" y="6"/>
                  </a:moveTo>
                  <a:lnTo>
                    <a:pt x="12" y="6"/>
                  </a:lnTo>
                  <a:lnTo>
                    <a:pt x="24" y="6"/>
                  </a:lnTo>
                  <a:lnTo>
                    <a:pt x="35" y="6"/>
                  </a:lnTo>
                  <a:lnTo>
                    <a:pt x="45" y="4"/>
                  </a:lnTo>
                  <a:lnTo>
                    <a:pt x="53" y="4"/>
                  </a:lnTo>
                  <a:lnTo>
                    <a:pt x="60" y="4"/>
                  </a:lnTo>
                  <a:lnTo>
                    <a:pt x="65" y="2"/>
                  </a:lnTo>
                  <a:lnTo>
                    <a:pt x="69" y="0"/>
                  </a:lnTo>
                  <a:lnTo>
                    <a:pt x="66" y="0"/>
                  </a:lnTo>
                  <a:lnTo>
                    <a:pt x="65" y="0"/>
                  </a:lnTo>
                  <a:lnTo>
                    <a:pt x="61" y="2"/>
                  </a:lnTo>
                  <a:lnTo>
                    <a:pt x="54" y="4"/>
                  </a:lnTo>
                  <a:lnTo>
                    <a:pt x="46" y="4"/>
                  </a:lnTo>
                  <a:lnTo>
                    <a:pt x="36" y="6"/>
                  </a:lnTo>
                  <a:lnTo>
                    <a:pt x="25" y="6"/>
                  </a:lnTo>
                  <a:lnTo>
                    <a:pt x="12" y="6"/>
                  </a:lnTo>
                  <a:lnTo>
                    <a:pt x="0"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09" name="Freeform 643"/>
            <p:cNvSpPr/>
            <p:nvPr/>
          </p:nvSpPr>
          <p:spPr bwMode="auto">
            <a:xfrm>
              <a:off x="2499" y="2533"/>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0 h 6"/>
                <a:gd name="T16" fmla="*/ 66 w 66"/>
                <a:gd name="T17" fmla="*/ 0 h 6"/>
                <a:gd name="T18" fmla="*/ 62 w 66"/>
                <a:gd name="T19" fmla="*/ 0 h 6"/>
                <a:gd name="T20" fmla="*/ 61 w 66"/>
                <a:gd name="T21" fmla="*/ 0 h 6"/>
                <a:gd name="T22" fmla="*/ 57 w 66"/>
                <a:gd name="T23" fmla="*/ 2 h 6"/>
                <a:gd name="T24" fmla="*/ 52 w 66"/>
                <a:gd name="T25" fmla="*/ 2 h 6"/>
                <a:gd name="T26" fmla="*/ 44 w 66"/>
                <a:gd name="T27" fmla="*/ 4 h 6"/>
                <a:gd name="T28" fmla="*/ 35 w 66"/>
                <a:gd name="T29" fmla="*/ 4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0"/>
                  </a:lnTo>
                  <a:lnTo>
                    <a:pt x="66" y="0"/>
                  </a:lnTo>
                  <a:lnTo>
                    <a:pt x="62" y="0"/>
                  </a:lnTo>
                  <a:lnTo>
                    <a:pt x="61" y="0"/>
                  </a:lnTo>
                  <a:lnTo>
                    <a:pt x="57" y="2"/>
                  </a:lnTo>
                  <a:lnTo>
                    <a:pt x="52" y="2"/>
                  </a:lnTo>
                  <a:lnTo>
                    <a:pt x="44" y="4"/>
                  </a:lnTo>
                  <a:lnTo>
                    <a:pt x="35" y="4"/>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0" name="Freeform 644"/>
            <p:cNvSpPr/>
            <p:nvPr/>
          </p:nvSpPr>
          <p:spPr bwMode="auto">
            <a:xfrm>
              <a:off x="2499" y="2533"/>
              <a:ext cx="62" cy="6"/>
            </a:xfrm>
            <a:custGeom>
              <a:avLst/>
              <a:gdLst>
                <a:gd name="T0" fmla="*/ 0 w 62"/>
                <a:gd name="T1" fmla="*/ 6 h 6"/>
                <a:gd name="T2" fmla="*/ 12 w 62"/>
                <a:gd name="T3" fmla="*/ 6 h 6"/>
                <a:gd name="T4" fmla="*/ 24 w 62"/>
                <a:gd name="T5" fmla="*/ 6 h 6"/>
                <a:gd name="T6" fmla="*/ 35 w 62"/>
                <a:gd name="T7" fmla="*/ 4 h 6"/>
                <a:gd name="T8" fmla="*/ 44 w 62"/>
                <a:gd name="T9" fmla="*/ 4 h 6"/>
                <a:gd name="T10" fmla="*/ 52 w 62"/>
                <a:gd name="T11" fmla="*/ 2 h 6"/>
                <a:gd name="T12" fmla="*/ 57 w 62"/>
                <a:gd name="T13" fmla="*/ 2 h 6"/>
                <a:gd name="T14" fmla="*/ 61 w 62"/>
                <a:gd name="T15" fmla="*/ 0 h 6"/>
                <a:gd name="T16" fmla="*/ 62 w 62"/>
                <a:gd name="T17" fmla="*/ 0 h 6"/>
                <a:gd name="T18" fmla="*/ 58 w 62"/>
                <a:gd name="T19" fmla="*/ 0 h 6"/>
                <a:gd name="T20" fmla="*/ 57 w 62"/>
                <a:gd name="T21" fmla="*/ 0 h 6"/>
                <a:gd name="T22" fmla="*/ 53 w 62"/>
                <a:gd name="T23" fmla="*/ 2 h 6"/>
                <a:gd name="T24" fmla="*/ 48 w 62"/>
                <a:gd name="T25" fmla="*/ 2 h 6"/>
                <a:gd name="T26" fmla="*/ 41 w 62"/>
                <a:gd name="T27" fmla="*/ 4 h 6"/>
                <a:gd name="T28" fmla="*/ 32 w 62"/>
                <a:gd name="T29" fmla="*/ 4 h 6"/>
                <a:gd name="T30" fmla="*/ 23 w 62"/>
                <a:gd name="T31" fmla="*/ 4 h 6"/>
                <a:gd name="T32" fmla="*/ 11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5" y="4"/>
                  </a:lnTo>
                  <a:lnTo>
                    <a:pt x="44" y="4"/>
                  </a:lnTo>
                  <a:lnTo>
                    <a:pt x="52" y="2"/>
                  </a:lnTo>
                  <a:lnTo>
                    <a:pt x="57" y="2"/>
                  </a:lnTo>
                  <a:lnTo>
                    <a:pt x="61" y="0"/>
                  </a:lnTo>
                  <a:lnTo>
                    <a:pt x="62" y="0"/>
                  </a:lnTo>
                  <a:lnTo>
                    <a:pt x="58" y="0"/>
                  </a:lnTo>
                  <a:lnTo>
                    <a:pt x="57" y="0"/>
                  </a:lnTo>
                  <a:lnTo>
                    <a:pt x="53" y="2"/>
                  </a:lnTo>
                  <a:lnTo>
                    <a:pt x="48" y="2"/>
                  </a:lnTo>
                  <a:lnTo>
                    <a:pt x="41" y="4"/>
                  </a:lnTo>
                  <a:lnTo>
                    <a:pt x="32" y="4"/>
                  </a:lnTo>
                  <a:lnTo>
                    <a:pt x="23" y="4"/>
                  </a:lnTo>
                  <a:lnTo>
                    <a:pt x="11"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1" name="Freeform 645"/>
            <p:cNvSpPr/>
            <p:nvPr/>
          </p:nvSpPr>
          <p:spPr bwMode="auto">
            <a:xfrm>
              <a:off x="2499" y="2533"/>
              <a:ext cx="58" cy="6"/>
            </a:xfrm>
            <a:custGeom>
              <a:avLst/>
              <a:gdLst>
                <a:gd name="T0" fmla="*/ 0 w 58"/>
                <a:gd name="T1" fmla="*/ 6 h 6"/>
                <a:gd name="T2" fmla="*/ 11 w 58"/>
                <a:gd name="T3" fmla="*/ 6 h 6"/>
                <a:gd name="T4" fmla="*/ 23 w 58"/>
                <a:gd name="T5" fmla="*/ 4 h 6"/>
                <a:gd name="T6" fmla="*/ 32 w 58"/>
                <a:gd name="T7" fmla="*/ 4 h 6"/>
                <a:gd name="T8" fmla="*/ 41 w 58"/>
                <a:gd name="T9" fmla="*/ 4 h 6"/>
                <a:gd name="T10" fmla="*/ 48 w 58"/>
                <a:gd name="T11" fmla="*/ 2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9 w 58"/>
                <a:gd name="T27" fmla="*/ 4 h 6"/>
                <a:gd name="T28" fmla="*/ 31 w 58"/>
                <a:gd name="T29" fmla="*/ 4 h 6"/>
                <a:gd name="T30" fmla="*/ 20 w 58"/>
                <a:gd name="T31" fmla="*/ 4 h 6"/>
                <a:gd name="T32" fmla="*/ 11 w 58"/>
                <a:gd name="T33" fmla="*/ 4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1" y="6"/>
                  </a:lnTo>
                  <a:lnTo>
                    <a:pt x="23" y="4"/>
                  </a:lnTo>
                  <a:lnTo>
                    <a:pt x="32" y="4"/>
                  </a:lnTo>
                  <a:lnTo>
                    <a:pt x="41" y="4"/>
                  </a:lnTo>
                  <a:lnTo>
                    <a:pt x="48" y="2"/>
                  </a:lnTo>
                  <a:lnTo>
                    <a:pt x="53" y="2"/>
                  </a:lnTo>
                  <a:lnTo>
                    <a:pt x="57" y="0"/>
                  </a:lnTo>
                  <a:lnTo>
                    <a:pt x="58" y="0"/>
                  </a:lnTo>
                  <a:lnTo>
                    <a:pt x="54" y="0"/>
                  </a:lnTo>
                  <a:lnTo>
                    <a:pt x="53" y="0"/>
                  </a:lnTo>
                  <a:lnTo>
                    <a:pt x="50" y="2"/>
                  </a:lnTo>
                  <a:lnTo>
                    <a:pt x="45" y="2"/>
                  </a:lnTo>
                  <a:lnTo>
                    <a:pt x="39" y="4"/>
                  </a:lnTo>
                  <a:lnTo>
                    <a:pt x="31" y="4"/>
                  </a:lnTo>
                  <a:lnTo>
                    <a:pt x="20" y="4"/>
                  </a:lnTo>
                  <a:lnTo>
                    <a:pt x="11" y="4"/>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2" name="Freeform 646"/>
            <p:cNvSpPr/>
            <p:nvPr/>
          </p:nvSpPr>
          <p:spPr bwMode="auto">
            <a:xfrm>
              <a:off x="2499" y="2533"/>
              <a:ext cx="54" cy="6"/>
            </a:xfrm>
            <a:custGeom>
              <a:avLst/>
              <a:gdLst>
                <a:gd name="T0" fmla="*/ 0 w 54"/>
                <a:gd name="T1" fmla="*/ 6 h 6"/>
                <a:gd name="T2" fmla="*/ 11 w 54"/>
                <a:gd name="T3" fmla="*/ 4 h 6"/>
                <a:gd name="T4" fmla="*/ 20 w 54"/>
                <a:gd name="T5" fmla="*/ 4 h 6"/>
                <a:gd name="T6" fmla="*/ 31 w 54"/>
                <a:gd name="T7" fmla="*/ 4 h 6"/>
                <a:gd name="T8" fmla="*/ 39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2 h 6"/>
                <a:gd name="T26" fmla="*/ 31 w 54"/>
                <a:gd name="T27" fmla="*/ 4 h 6"/>
                <a:gd name="T28" fmla="*/ 21 w 54"/>
                <a:gd name="T29" fmla="*/ 4 h 6"/>
                <a:gd name="T30" fmla="*/ 11 w 54"/>
                <a:gd name="T31" fmla="*/ 4 h 6"/>
                <a:gd name="T32" fmla="*/ 0 w 54"/>
                <a:gd name="T33" fmla="*/ 4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1" y="4"/>
                  </a:lnTo>
                  <a:lnTo>
                    <a:pt x="20" y="4"/>
                  </a:lnTo>
                  <a:lnTo>
                    <a:pt x="31" y="4"/>
                  </a:lnTo>
                  <a:lnTo>
                    <a:pt x="39" y="4"/>
                  </a:lnTo>
                  <a:lnTo>
                    <a:pt x="45" y="2"/>
                  </a:lnTo>
                  <a:lnTo>
                    <a:pt x="50" y="2"/>
                  </a:lnTo>
                  <a:lnTo>
                    <a:pt x="53" y="0"/>
                  </a:lnTo>
                  <a:lnTo>
                    <a:pt x="54" y="0"/>
                  </a:lnTo>
                  <a:lnTo>
                    <a:pt x="50" y="0"/>
                  </a:lnTo>
                  <a:lnTo>
                    <a:pt x="49" y="0"/>
                  </a:lnTo>
                  <a:lnTo>
                    <a:pt x="45" y="2"/>
                  </a:lnTo>
                  <a:lnTo>
                    <a:pt x="40" y="2"/>
                  </a:lnTo>
                  <a:lnTo>
                    <a:pt x="31" y="4"/>
                  </a:lnTo>
                  <a:lnTo>
                    <a:pt x="21" y="4"/>
                  </a:lnTo>
                  <a:lnTo>
                    <a:pt x="11" y="4"/>
                  </a:lnTo>
                  <a:lnTo>
                    <a:pt x="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3" name="Freeform 647"/>
            <p:cNvSpPr/>
            <p:nvPr/>
          </p:nvSpPr>
          <p:spPr bwMode="auto">
            <a:xfrm>
              <a:off x="2499" y="2533"/>
              <a:ext cx="50" cy="4"/>
            </a:xfrm>
            <a:custGeom>
              <a:avLst/>
              <a:gdLst>
                <a:gd name="T0" fmla="*/ 0 w 50"/>
                <a:gd name="T1" fmla="*/ 4 h 4"/>
                <a:gd name="T2" fmla="*/ 11 w 50"/>
                <a:gd name="T3" fmla="*/ 4 h 4"/>
                <a:gd name="T4" fmla="*/ 21 w 50"/>
                <a:gd name="T5" fmla="*/ 4 h 4"/>
                <a:gd name="T6" fmla="*/ 31 w 50"/>
                <a:gd name="T7" fmla="*/ 4 h 4"/>
                <a:gd name="T8" fmla="*/ 40 w 50"/>
                <a:gd name="T9" fmla="*/ 2 h 4"/>
                <a:gd name="T10" fmla="*/ 45 w 50"/>
                <a:gd name="T11" fmla="*/ 2 h 4"/>
                <a:gd name="T12" fmla="*/ 49 w 50"/>
                <a:gd name="T13" fmla="*/ 0 h 4"/>
                <a:gd name="T14" fmla="*/ 50 w 50"/>
                <a:gd name="T15" fmla="*/ 0 h 4"/>
                <a:gd name="T16" fmla="*/ 46 w 50"/>
                <a:gd name="T17" fmla="*/ 0 h 4"/>
                <a:gd name="T18" fmla="*/ 45 w 50"/>
                <a:gd name="T19" fmla="*/ 0 h 4"/>
                <a:gd name="T20" fmla="*/ 41 w 50"/>
                <a:gd name="T21" fmla="*/ 2 h 4"/>
                <a:gd name="T22" fmla="*/ 36 w 50"/>
                <a:gd name="T23" fmla="*/ 2 h 4"/>
                <a:gd name="T24" fmla="*/ 29 w 50"/>
                <a:gd name="T25" fmla="*/ 4 h 4"/>
                <a:gd name="T26" fmla="*/ 20 w 50"/>
                <a:gd name="T27" fmla="*/ 4 h 4"/>
                <a:gd name="T28" fmla="*/ 11 w 50"/>
                <a:gd name="T29" fmla="*/ 4 h 4"/>
                <a:gd name="T30" fmla="*/ 0 w 50"/>
                <a:gd name="T31" fmla="*/ 4 h 4"/>
                <a:gd name="T32" fmla="*/ 0 w 50"/>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4"/>
                <a:gd name="T53" fmla="*/ 50 w 50"/>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4">
                  <a:moveTo>
                    <a:pt x="0" y="4"/>
                  </a:moveTo>
                  <a:lnTo>
                    <a:pt x="11" y="4"/>
                  </a:lnTo>
                  <a:lnTo>
                    <a:pt x="21" y="4"/>
                  </a:lnTo>
                  <a:lnTo>
                    <a:pt x="31" y="4"/>
                  </a:lnTo>
                  <a:lnTo>
                    <a:pt x="40" y="2"/>
                  </a:lnTo>
                  <a:lnTo>
                    <a:pt x="45" y="2"/>
                  </a:lnTo>
                  <a:lnTo>
                    <a:pt x="49" y="0"/>
                  </a:lnTo>
                  <a:lnTo>
                    <a:pt x="50" y="0"/>
                  </a:lnTo>
                  <a:lnTo>
                    <a:pt x="46" y="0"/>
                  </a:lnTo>
                  <a:lnTo>
                    <a:pt x="45" y="0"/>
                  </a:lnTo>
                  <a:lnTo>
                    <a:pt x="41" y="2"/>
                  </a:lnTo>
                  <a:lnTo>
                    <a:pt x="36" y="2"/>
                  </a:lnTo>
                  <a:lnTo>
                    <a:pt x="29" y="4"/>
                  </a:lnTo>
                  <a:lnTo>
                    <a:pt x="20" y="4"/>
                  </a:lnTo>
                  <a:lnTo>
                    <a:pt x="11" y="4"/>
                  </a:lnTo>
                  <a:lnTo>
                    <a:pt x="0" y="4"/>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4" name="Freeform 648"/>
            <p:cNvSpPr/>
            <p:nvPr/>
          </p:nvSpPr>
          <p:spPr bwMode="auto">
            <a:xfrm>
              <a:off x="2499" y="2533"/>
              <a:ext cx="46" cy="4"/>
            </a:xfrm>
            <a:custGeom>
              <a:avLst/>
              <a:gdLst>
                <a:gd name="T0" fmla="*/ 0 w 46"/>
                <a:gd name="T1" fmla="*/ 4 h 4"/>
                <a:gd name="T2" fmla="*/ 11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3 w 46"/>
                <a:gd name="T17" fmla="*/ 0 h 4"/>
                <a:gd name="T18" fmla="*/ 41 w 46"/>
                <a:gd name="T19" fmla="*/ 0 h 4"/>
                <a:gd name="T20" fmla="*/ 39 w 46"/>
                <a:gd name="T21" fmla="*/ 2 h 4"/>
                <a:gd name="T22" fmla="*/ 33 w 46"/>
                <a:gd name="T23" fmla="*/ 2 h 4"/>
                <a:gd name="T24" fmla="*/ 27 w 46"/>
                <a:gd name="T25" fmla="*/ 2 h 4"/>
                <a:gd name="T26" fmla="*/ 19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1" y="4"/>
                  </a:lnTo>
                  <a:lnTo>
                    <a:pt x="20" y="4"/>
                  </a:lnTo>
                  <a:lnTo>
                    <a:pt x="29" y="4"/>
                  </a:lnTo>
                  <a:lnTo>
                    <a:pt x="36" y="2"/>
                  </a:lnTo>
                  <a:lnTo>
                    <a:pt x="41" y="2"/>
                  </a:lnTo>
                  <a:lnTo>
                    <a:pt x="45" y="0"/>
                  </a:lnTo>
                  <a:lnTo>
                    <a:pt x="46" y="0"/>
                  </a:lnTo>
                  <a:lnTo>
                    <a:pt x="43" y="0"/>
                  </a:lnTo>
                  <a:lnTo>
                    <a:pt x="41" y="0"/>
                  </a:lnTo>
                  <a:lnTo>
                    <a:pt x="39" y="2"/>
                  </a:lnTo>
                  <a:lnTo>
                    <a:pt x="33" y="2"/>
                  </a:lnTo>
                  <a:lnTo>
                    <a:pt x="27" y="2"/>
                  </a:lnTo>
                  <a:lnTo>
                    <a:pt x="19"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5" name="Freeform 649"/>
            <p:cNvSpPr/>
            <p:nvPr/>
          </p:nvSpPr>
          <p:spPr bwMode="auto">
            <a:xfrm>
              <a:off x="2499" y="2533"/>
              <a:ext cx="43" cy="4"/>
            </a:xfrm>
            <a:custGeom>
              <a:avLst/>
              <a:gdLst>
                <a:gd name="T0" fmla="*/ 0 w 43"/>
                <a:gd name="T1" fmla="*/ 4 h 4"/>
                <a:gd name="T2" fmla="*/ 9 w 43"/>
                <a:gd name="T3" fmla="*/ 4 h 4"/>
                <a:gd name="T4" fmla="*/ 19 w 43"/>
                <a:gd name="T5" fmla="*/ 4 h 4"/>
                <a:gd name="T6" fmla="*/ 27 w 43"/>
                <a:gd name="T7" fmla="*/ 2 h 4"/>
                <a:gd name="T8" fmla="*/ 33 w 43"/>
                <a:gd name="T9" fmla="*/ 2 h 4"/>
                <a:gd name="T10" fmla="*/ 39 w 43"/>
                <a:gd name="T11" fmla="*/ 2 h 4"/>
                <a:gd name="T12" fmla="*/ 41 w 43"/>
                <a:gd name="T13" fmla="*/ 0 h 4"/>
                <a:gd name="T14" fmla="*/ 43 w 43"/>
                <a:gd name="T15" fmla="*/ 0 h 4"/>
                <a:gd name="T16" fmla="*/ 39 w 43"/>
                <a:gd name="T17" fmla="*/ 0 h 4"/>
                <a:gd name="T18" fmla="*/ 37 w 43"/>
                <a:gd name="T19" fmla="*/ 0 h 4"/>
                <a:gd name="T20" fmla="*/ 33 w 43"/>
                <a:gd name="T21" fmla="*/ 2 h 4"/>
                <a:gd name="T22" fmla="*/ 27 w 43"/>
                <a:gd name="T23" fmla="*/ 2 h 4"/>
                <a:gd name="T24" fmla="*/ 19 w 43"/>
                <a:gd name="T25" fmla="*/ 2 h 4"/>
                <a:gd name="T26" fmla="*/ 9 w 43"/>
                <a:gd name="T27" fmla="*/ 4 h 4"/>
                <a:gd name="T28" fmla="*/ 0 w 43"/>
                <a:gd name="T29" fmla="*/ 4 h 4"/>
                <a:gd name="T30" fmla="*/ 0 w 43"/>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4"/>
                <a:gd name="T50" fmla="*/ 43 w 43"/>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4">
                  <a:moveTo>
                    <a:pt x="0" y="4"/>
                  </a:moveTo>
                  <a:lnTo>
                    <a:pt x="9" y="4"/>
                  </a:lnTo>
                  <a:lnTo>
                    <a:pt x="19" y="4"/>
                  </a:lnTo>
                  <a:lnTo>
                    <a:pt x="27" y="2"/>
                  </a:lnTo>
                  <a:lnTo>
                    <a:pt x="33" y="2"/>
                  </a:lnTo>
                  <a:lnTo>
                    <a:pt x="39" y="2"/>
                  </a:lnTo>
                  <a:lnTo>
                    <a:pt x="41" y="0"/>
                  </a:lnTo>
                  <a:lnTo>
                    <a:pt x="43" y="0"/>
                  </a:lnTo>
                  <a:lnTo>
                    <a:pt x="39" y="0"/>
                  </a:lnTo>
                  <a:lnTo>
                    <a:pt x="37" y="0"/>
                  </a:lnTo>
                  <a:lnTo>
                    <a:pt x="33" y="2"/>
                  </a:lnTo>
                  <a:lnTo>
                    <a:pt x="27" y="2"/>
                  </a:lnTo>
                  <a:lnTo>
                    <a:pt x="19" y="2"/>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6" name="Freeform 650"/>
            <p:cNvSpPr/>
            <p:nvPr/>
          </p:nvSpPr>
          <p:spPr bwMode="auto">
            <a:xfrm>
              <a:off x="2499" y="2533"/>
              <a:ext cx="39" cy="4"/>
            </a:xfrm>
            <a:custGeom>
              <a:avLst/>
              <a:gdLst>
                <a:gd name="T0" fmla="*/ 0 w 39"/>
                <a:gd name="T1" fmla="*/ 4 h 4"/>
                <a:gd name="T2" fmla="*/ 9 w 39"/>
                <a:gd name="T3" fmla="*/ 4 h 4"/>
                <a:gd name="T4" fmla="*/ 19 w 39"/>
                <a:gd name="T5" fmla="*/ 2 h 4"/>
                <a:gd name="T6" fmla="*/ 27 w 39"/>
                <a:gd name="T7" fmla="*/ 2 h 4"/>
                <a:gd name="T8" fmla="*/ 33 w 39"/>
                <a:gd name="T9" fmla="*/ 2 h 4"/>
                <a:gd name="T10" fmla="*/ 37 w 39"/>
                <a:gd name="T11" fmla="*/ 0 h 4"/>
                <a:gd name="T12" fmla="*/ 39 w 39"/>
                <a:gd name="T13" fmla="*/ 0 h 4"/>
                <a:gd name="T14" fmla="*/ 35 w 39"/>
                <a:gd name="T15" fmla="*/ 0 h 4"/>
                <a:gd name="T16" fmla="*/ 33 w 39"/>
                <a:gd name="T17" fmla="*/ 0 h 4"/>
                <a:gd name="T18" fmla="*/ 31 w 39"/>
                <a:gd name="T19" fmla="*/ 2 h 4"/>
                <a:gd name="T20" fmla="*/ 24 w 39"/>
                <a:gd name="T21" fmla="*/ 2 h 4"/>
                <a:gd name="T22" fmla="*/ 17 w 39"/>
                <a:gd name="T23" fmla="*/ 2 h 4"/>
                <a:gd name="T24" fmla="*/ 9 w 39"/>
                <a:gd name="T25" fmla="*/ 2 h 4"/>
                <a:gd name="T26" fmla="*/ 0 w 39"/>
                <a:gd name="T27" fmla="*/ 4 h 4"/>
                <a:gd name="T28" fmla="*/ 0 w 39"/>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4"/>
                <a:gd name="T47" fmla="*/ 39 w 39"/>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4">
                  <a:moveTo>
                    <a:pt x="0" y="4"/>
                  </a:moveTo>
                  <a:lnTo>
                    <a:pt x="9" y="4"/>
                  </a:lnTo>
                  <a:lnTo>
                    <a:pt x="19" y="2"/>
                  </a:lnTo>
                  <a:lnTo>
                    <a:pt x="27" y="2"/>
                  </a:lnTo>
                  <a:lnTo>
                    <a:pt x="33" y="2"/>
                  </a:lnTo>
                  <a:lnTo>
                    <a:pt x="37" y="0"/>
                  </a:lnTo>
                  <a:lnTo>
                    <a:pt x="39" y="0"/>
                  </a:lnTo>
                  <a:lnTo>
                    <a:pt x="35" y="0"/>
                  </a:lnTo>
                  <a:lnTo>
                    <a:pt x="33" y="0"/>
                  </a:lnTo>
                  <a:lnTo>
                    <a:pt x="31" y="2"/>
                  </a:lnTo>
                  <a:lnTo>
                    <a:pt x="24" y="2"/>
                  </a:lnTo>
                  <a:lnTo>
                    <a:pt x="17" y="2"/>
                  </a:lnTo>
                  <a:lnTo>
                    <a:pt x="9" y="2"/>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7" name="Freeform 651"/>
            <p:cNvSpPr/>
            <p:nvPr/>
          </p:nvSpPr>
          <p:spPr bwMode="auto">
            <a:xfrm>
              <a:off x="2499" y="2533"/>
              <a:ext cx="35" cy="4"/>
            </a:xfrm>
            <a:custGeom>
              <a:avLst/>
              <a:gdLst>
                <a:gd name="T0" fmla="*/ 0 w 35"/>
                <a:gd name="T1" fmla="*/ 4 h 4"/>
                <a:gd name="T2" fmla="*/ 9 w 35"/>
                <a:gd name="T3" fmla="*/ 2 h 4"/>
                <a:gd name="T4" fmla="*/ 17 w 35"/>
                <a:gd name="T5" fmla="*/ 2 h 4"/>
                <a:gd name="T6" fmla="*/ 24 w 35"/>
                <a:gd name="T7" fmla="*/ 2 h 4"/>
                <a:gd name="T8" fmla="*/ 31 w 35"/>
                <a:gd name="T9" fmla="*/ 2 h 4"/>
                <a:gd name="T10" fmla="*/ 33 w 35"/>
                <a:gd name="T11" fmla="*/ 0 h 4"/>
                <a:gd name="T12" fmla="*/ 35 w 35"/>
                <a:gd name="T13" fmla="*/ 0 h 4"/>
                <a:gd name="T14" fmla="*/ 31 w 35"/>
                <a:gd name="T15" fmla="*/ 0 h 4"/>
                <a:gd name="T16" fmla="*/ 29 w 35"/>
                <a:gd name="T17" fmla="*/ 0 h 4"/>
                <a:gd name="T18" fmla="*/ 27 w 35"/>
                <a:gd name="T19" fmla="*/ 0 h 4"/>
                <a:gd name="T20" fmla="*/ 21 w 35"/>
                <a:gd name="T21" fmla="*/ 2 h 4"/>
                <a:gd name="T22" fmla="*/ 15 w 35"/>
                <a:gd name="T23" fmla="*/ 2 h 4"/>
                <a:gd name="T24" fmla="*/ 8 w 35"/>
                <a:gd name="T25" fmla="*/ 2 h 4"/>
                <a:gd name="T26" fmla="*/ 0 w 35"/>
                <a:gd name="T27" fmla="*/ 2 h 4"/>
                <a:gd name="T28" fmla="*/ 0 w 35"/>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4"/>
                <a:gd name="T47" fmla="*/ 35 w 3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4">
                  <a:moveTo>
                    <a:pt x="0" y="4"/>
                  </a:moveTo>
                  <a:lnTo>
                    <a:pt x="9" y="2"/>
                  </a:lnTo>
                  <a:lnTo>
                    <a:pt x="17" y="2"/>
                  </a:lnTo>
                  <a:lnTo>
                    <a:pt x="24" y="2"/>
                  </a:lnTo>
                  <a:lnTo>
                    <a:pt x="31" y="2"/>
                  </a:lnTo>
                  <a:lnTo>
                    <a:pt x="33" y="0"/>
                  </a:lnTo>
                  <a:lnTo>
                    <a:pt x="35" y="0"/>
                  </a:lnTo>
                  <a:lnTo>
                    <a:pt x="31" y="0"/>
                  </a:lnTo>
                  <a:lnTo>
                    <a:pt x="29" y="0"/>
                  </a:lnTo>
                  <a:lnTo>
                    <a:pt x="27" y="0"/>
                  </a:lnTo>
                  <a:lnTo>
                    <a:pt x="21" y="2"/>
                  </a:lnTo>
                  <a:lnTo>
                    <a:pt x="15" y="2"/>
                  </a:lnTo>
                  <a:lnTo>
                    <a:pt x="8" y="2"/>
                  </a:lnTo>
                  <a:lnTo>
                    <a:pt x="0"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8" name="Freeform 652"/>
            <p:cNvSpPr/>
            <p:nvPr/>
          </p:nvSpPr>
          <p:spPr bwMode="auto">
            <a:xfrm>
              <a:off x="2499" y="2533"/>
              <a:ext cx="31" cy="2"/>
            </a:xfrm>
            <a:custGeom>
              <a:avLst/>
              <a:gdLst>
                <a:gd name="T0" fmla="*/ 0 w 31"/>
                <a:gd name="T1" fmla="*/ 2 h 2"/>
                <a:gd name="T2" fmla="*/ 8 w 31"/>
                <a:gd name="T3" fmla="*/ 2 h 2"/>
                <a:gd name="T4" fmla="*/ 15 w 31"/>
                <a:gd name="T5" fmla="*/ 2 h 2"/>
                <a:gd name="T6" fmla="*/ 21 w 31"/>
                <a:gd name="T7" fmla="*/ 2 h 2"/>
                <a:gd name="T8" fmla="*/ 27 w 31"/>
                <a:gd name="T9" fmla="*/ 0 h 2"/>
                <a:gd name="T10" fmla="*/ 29 w 31"/>
                <a:gd name="T11" fmla="*/ 0 h 2"/>
                <a:gd name="T12" fmla="*/ 31 w 31"/>
                <a:gd name="T13" fmla="*/ 0 h 2"/>
                <a:gd name="T14" fmla="*/ 27 w 31"/>
                <a:gd name="T15" fmla="*/ 0 h 2"/>
                <a:gd name="T16" fmla="*/ 27 w 31"/>
                <a:gd name="T17" fmla="*/ 0 h 2"/>
                <a:gd name="T18" fmla="*/ 23 w 31"/>
                <a:gd name="T19" fmla="*/ 0 h 2"/>
                <a:gd name="T20" fmla="*/ 19 w 31"/>
                <a:gd name="T21" fmla="*/ 2 h 2"/>
                <a:gd name="T22" fmla="*/ 13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1" y="2"/>
                  </a:lnTo>
                  <a:lnTo>
                    <a:pt x="27" y="0"/>
                  </a:lnTo>
                  <a:lnTo>
                    <a:pt x="29" y="0"/>
                  </a:lnTo>
                  <a:lnTo>
                    <a:pt x="31" y="0"/>
                  </a:lnTo>
                  <a:lnTo>
                    <a:pt x="27" y="0"/>
                  </a:lnTo>
                  <a:lnTo>
                    <a:pt x="23" y="0"/>
                  </a:lnTo>
                  <a:lnTo>
                    <a:pt x="19" y="2"/>
                  </a:lnTo>
                  <a:lnTo>
                    <a:pt x="13"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19" name="Freeform 653"/>
            <p:cNvSpPr/>
            <p:nvPr/>
          </p:nvSpPr>
          <p:spPr bwMode="auto">
            <a:xfrm>
              <a:off x="2499" y="2533"/>
              <a:ext cx="27" cy="2"/>
            </a:xfrm>
            <a:custGeom>
              <a:avLst/>
              <a:gdLst>
                <a:gd name="T0" fmla="*/ 0 w 27"/>
                <a:gd name="T1" fmla="*/ 2 h 2"/>
                <a:gd name="T2" fmla="*/ 7 w 27"/>
                <a:gd name="T3" fmla="*/ 2 h 2"/>
                <a:gd name="T4" fmla="*/ 13 w 27"/>
                <a:gd name="T5" fmla="*/ 2 h 2"/>
                <a:gd name="T6" fmla="*/ 19 w 27"/>
                <a:gd name="T7" fmla="*/ 2 h 2"/>
                <a:gd name="T8" fmla="*/ 23 w 27"/>
                <a:gd name="T9" fmla="*/ 0 h 2"/>
                <a:gd name="T10" fmla="*/ 27 w 27"/>
                <a:gd name="T11" fmla="*/ 0 h 2"/>
                <a:gd name="T12" fmla="*/ 27 w 27"/>
                <a:gd name="T13" fmla="*/ 0 h 2"/>
                <a:gd name="T14" fmla="*/ 23 w 27"/>
                <a:gd name="T15" fmla="*/ 0 h 2"/>
                <a:gd name="T16" fmla="*/ 21 w 27"/>
                <a:gd name="T17" fmla="*/ 0 h 2"/>
                <a:gd name="T18" fmla="*/ 19 w 27"/>
                <a:gd name="T19" fmla="*/ 0 h 2"/>
                <a:gd name="T20" fmla="*/ 13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3" y="2"/>
                  </a:lnTo>
                  <a:lnTo>
                    <a:pt x="19" y="2"/>
                  </a:lnTo>
                  <a:lnTo>
                    <a:pt x="23" y="0"/>
                  </a:lnTo>
                  <a:lnTo>
                    <a:pt x="27" y="0"/>
                  </a:lnTo>
                  <a:lnTo>
                    <a:pt x="23" y="0"/>
                  </a:lnTo>
                  <a:lnTo>
                    <a:pt x="21" y="0"/>
                  </a:lnTo>
                  <a:lnTo>
                    <a:pt x="19" y="0"/>
                  </a:lnTo>
                  <a:lnTo>
                    <a:pt x="13"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0" name="Freeform 654"/>
            <p:cNvSpPr/>
            <p:nvPr/>
          </p:nvSpPr>
          <p:spPr bwMode="auto">
            <a:xfrm>
              <a:off x="2499" y="2533"/>
              <a:ext cx="23" cy="2"/>
            </a:xfrm>
            <a:custGeom>
              <a:avLst/>
              <a:gdLst>
                <a:gd name="T0" fmla="*/ 0 w 23"/>
                <a:gd name="T1" fmla="*/ 2 h 2"/>
                <a:gd name="T2" fmla="*/ 7 w 23"/>
                <a:gd name="T3" fmla="*/ 2 h 2"/>
                <a:gd name="T4" fmla="*/ 13 w 23"/>
                <a:gd name="T5" fmla="*/ 2 h 2"/>
                <a:gd name="T6" fmla="*/ 19 w 23"/>
                <a:gd name="T7" fmla="*/ 0 h 2"/>
                <a:gd name="T8" fmla="*/ 21 w 23"/>
                <a:gd name="T9" fmla="*/ 0 h 2"/>
                <a:gd name="T10" fmla="*/ 23 w 23"/>
                <a:gd name="T11" fmla="*/ 0 h 2"/>
                <a:gd name="T12" fmla="*/ 19 w 23"/>
                <a:gd name="T13" fmla="*/ 0 h 2"/>
                <a:gd name="T14" fmla="*/ 19 w 23"/>
                <a:gd name="T15" fmla="*/ 0 h 2"/>
                <a:gd name="T16" fmla="*/ 16 w 23"/>
                <a:gd name="T17" fmla="*/ 0 h 2"/>
                <a:gd name="T18" fmla="*/ 11 w 23"/>
                <a:gd name="T19" fmla="*/ 2 h 2"/>
                <a:gd name="T20" fmla="*/ 5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3" y="2"/>
                  </a:lnTo>
                  <a:lnTo>
                    <a:pt x="19" y="0"/>
                  </a:lnTo>
                  <a:lnTo>
                    <a:pt x="21" y="0"/>
                  </a:lnTo>
                  <a:lnTo>
                    <a:pt x="23" y="0"/>
                  </a:lnTo>
                  <a:lnTo>
                    <a:pt x="19" y="0"/>
                  </a:lnTo>
                  <a:lnTo>
                    <a:pt x="16" y="0"/>
                  </a:lnTo>
                  <a:lnTo>
                    <a:pt x="11"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1" name="Freeform 655"/>
            <p:cNvSpPr/>
            <p:nvPr/>
          </p:nvSpPr>
          <p:spPr bwMode="auto">
            <a:xfrm>
              <a:off x="2499" y="2533"/>
              <a:ext cx="19" cy="2"/>
            </a:xfrm>
            <a:custGeom>
              <a:avLst/>
              <a:gdLst>
                <a:gd name="T0" fmla="*/ 0 w 19"/>
                <a:gd name="T1" fmla="*/ 2 h 2"/>
                <a:gd name="T2" fmla="*/ 5 w 19"/>
                <a:gd name="T3" fmla="*/ 2 h 2"/>
                <a:gd name="T4" fmla="*/ 11 w 19"/>
                <a:gd name="T5" fmla="*/ 2 h 2"/>
                <a:gd name="T6" fmla="*/ 16 w 19"/>
                <a:gd name="T7" fmla="*/ 0 h 2"/>
                <a:gd name="T8" fmla="*/ 19 w 19"/>
                <a:gd name="T9" fmla="*/ 0 h 2"/>
                <a:gd name="T10" fmla="*/ 19 w 19"/>
                <a:gd name="T11" fmla="*/ 0 h 2"/>
                <a:gd name="T12" fmla="*/ 15 w 19"/>
                <a:gd name="T13" fmla="*/ 0 h 2"/>
                <a:gd name="T14" fmla="*/ 15 w 19"/>
                <a:gd name="T15" fmla="*/ 0 h 2"/>
                <a:gd name="T16" fmla="*/ 11 w 19"/>
                <a:gd name="T17" fmla="*/ 0 h 2"/>
                <a:gd name="T18" fmla="*/ 5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5" y="2"/>
                  </a:lnTo>
                  <a:lnTo>
                    <a:pt x="11" y="2"/>
                  </a:lnTo>
                  <a:lnTo>
                    <a:pt x="16" y="0"/>
                  </a:lnTo>
                  <a:lnTo>
                    <a:pt x="19" y="0"/>
                  </a:lnTo>
                  <a:lnTo>
                    <a:pt x="15" y="0"/>
                  </a:lnTo>
                  <a:lnTo>
                    <a:pt x="11" y="0"/>
                  </a:lnTo>
                  <a:lnTo>
                    <a:pt x="5"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2" name="Freeform 656"/>
            <p:cNvSpPr/>
            <p:nvPr/>
          </p:nvSpPr>
          <p:spPr bwMode="auto">
            <a:xfrm>
              <a:off x="2499" y="2533"/>
              <a:ext cx="15" cy="1"/>
            </a:xfrm>
            <a:custGeom>
              <a:avLst/>
              <a:gdLst>
                <a:gd name="T0" fmla="*/ 0 w 15"/>
                <a:gd name="T1" fmla="*/ 0 h 1"/>
                <a:gd name="T2" fmla="*/ 5 w 15"/>
                <a:gd name="T3" fmla="*/ 0 h 1"/>
                <a:gd name="T4" fmla="*/ 11 w 15"/>
                <a:gd name="T5" fmla="*/ 0 h 1"/>
                <a:gd name="T6" fmla="*/ 15 w 15"/>
                <a:gd name="T7" fmla="*/ 0 h 1"/>
                <a:gd name="T8" fmla="*/ 15 w 15"/>
                <a:gd name="T9" fmla="*/ 0 h 1"/>
                <a:gd name="T10" fmla="*/ 12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5" y="0"/>
                  </a:lnTo>
                  <a:lnTo>
                    <a:pt x="11" y="0"/>
                  </a:lnTo>
                  <a:lnTo>
                    <a:pt x="15" y="0"/>
                  </a:lnTo>
                  <a:lnTo>
                    <a:pt x="12"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3" name="Freeform 657"/>
            <p:cNvSpPr/>
            <p:nvPr/>
          </p:nvSpPr>
          <p:spPr bwMode="auto">
            <a:xfrm>
              <a:off x="2499" y="2533"/>
              <a:ext cx="12" cy="1"/>
            </a:xfrm>
            <a:custGeom>
              <a:avLst/>
              <a:gdLst>
                <a:gd name="T0" fmla="*/ 0 w 12"/>
                <a:gd name="T1" fmla="*/ 0 h 1"/>
                <a:gd name="T2" fmla="*/ 4 w 12"/>
                <a:gd name="T3" fmla="*/ 0 h 1"/>
                <a:gd name="T4" fmla="*/ 8 w 12"/>
                <a:gd name="T5" fmla="*/ 0 h 1"/>
                <a:gd name="T6" fmla="*/ 11 w 12"/>
                <a:gd name="T7" fmla="*/ 0 h 1"/>
                <a:gd name="T8" fmla="*/ 12 w 12"/>
                <a:gd name="T9" fmla="*/ 0 h 1"/>
                <a:gd name="T10" fmla="*/ 8 w 12"/>
                <a:gd name="T11" fmla="*/ 0 h 1"/>
                <a:gd name="T12" fmla="*/ 7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1" y="0"/>
                  </a:lnTo>
                  <a:lnTo>
                    <a:pt x="12" y="0"/>
                  </a:lnTo>
                  <a:lnTo>
                    <a:pt x="8"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4" name="Freeform 658"/>
            <p:cNvSpPr/>
            <p:nvPr/>
          </p:nvSpPr>
          <p:spPr bwMode="auto">
            <a:xfrm>
              <a:off x="2499" y="2533"/>
              <a:ext cx="8" cy="1"/>
            </a:xfrm>
            <a:custGeom>
              <a:avLst/>
              <a:gdLst>
                <a:gd name="T0" fmla="*/ 0 w 8"/>
                <a:gd name="T1" fmla="*/ 0 h 1"/>
                <a:gd name="T2" fmla="*/ 4 w 8"/>
                <a:gd name="T3" fmla="*/ 0 h 1"/>
                <a:gd name="T4" fmla="*/ 7 w 8"/>
                <a:gd name="T5" fmla="*/ 0 h 1"/>
                <a:gd name="T6" fmla="*/ 8 w 8"/>
                <a:gd name="T7" fmla="*/ 0 h 1"/>
                <a:gd name="T8" fmla="*/ 4 w 8"/>
                <a:gd name="T9" fmla="*/ 0 h 1"/>
                <a:gd name="T10" fmla="*/ 3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7" y="0"/>
                  </a:lnTo>
                  <a:lnTo>
                    <a:pt x="8"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5" name="Freeform 659"/>
            <p:cNvSpPr/>
            <p:nvPr/>
          </p:nvSpPr>
          <p:spPr bwMode="auto">
            <a:xfrm>
              <a:off x="2499" y="2533"/>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6" name="Freeform 660"/>
            <p:cNvSpPr/>
            <p:nvPr/>
          </p:nvSpPr>
          <p:spPr bwMode="auto">
            <a:xfrm>
              <a:off x="2588" y="2520"/>
              <a:ext cx="16" cy="75"/>
            </a:xfrm>
            <a:custGeom>
              <a:avLst/>
              <a:gdLst>
                <a:gd name="T0" fmla="*/ 0 w 16"/>
                <a:gd name="T1" fmla="*/ 20 h 75"/>
                <a:gd name="T2" fmla="*/ 16 w 16"/>
                <a:gd name="T3" fmla="*/ 0 h 75"/>
                <a:gd name="T4" fmla="*/ 16 w 16"/>
                <a:gd name="T5" fmla="*/ 57 h 75"/>
                <a:gd name="T6" fmla="*/ 0 w 16"/>
                <a:gd name="T7" fmla="*/ 75 h 75"/>
                <a:gd name="T8" fmla="*/ 0 w 16"/>
                <a:gd name="T9" fmla="*/ 20 h 75"/>
                <a:gd name="T10" fmla="*/ 0 60000 65536"/>
                <a:gd name="T11" fmla="*/ 0 60000 65536"/>
                <a:gd name="T12" fmla="*/ 0 60000 65536"/>
                <a:gd name="T13" fmla="*/ 0 60000 65536"/>
                <a:gd name="T14" fmla="*/ 0 60000 65536"/>
                <a:gd name="T15" fmla="*/ 0 w 16"/>
                <a:gd name="T16" fmla="*/ 0 h 75"/>
                <a:gd name="T17" fmla="*/ 16 w 16"/>
                <a:gd name="T18" fmla="*/ 75 h 75"/>
              </a:gdLst>
              <a:ahLst/>
              <a:cxnLst>
                <a:cxn ang="T10">
                  <a:pos x="T0" y="T1"/>
                </a:cxn>
                <a:cxn ang="T11">
                  <a:pos x="T2" y="T3"/>
                </a:cxn>
                <a:cxn ang="T12">
                  <a:pos x="T4" y="T5"/>
                </a:cxn>
                <a:cxn ang="T13">
                  <a:pos x="T6" y="T7"/>
                </a:cxn>
                <a:cxn ang="T14">
                  <a:pos x="T8" y="T9"/>
                </a:cxn>
              </a:cxnLst>
              <a:rect l="T15" t="T16" r="T17" b="T18"/>
              <a:pathLst>
                <a:path w="16" h="75">
                  <a:moveTo>
                    <a:pt x="0" y="20"/>
                  </a:moveTo>
                  <a:lnTo>
                    <a:pt x="16" y="0"/>
                  </a:lnTo>
                  <a:lnTo>
                    <a:pt x="16" y="57"/>
                  </a:lnTo>
                  <a:lnTo>
                    <a:pt x="0" y="75"/>
                  </a:lnTo>
                  <a:lnTo>
                    <a:pt x="0" y="2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27" name="Rectangle 661"/>
            <p:cNvSpPr>
              <a:spLocks noChangeArrowheads="1"/>
            </p:cNvSpPr>
            <p:nvPr/>
          </p:nvSpPr>
          <p:spPr bwMode="auto">
            <a:xfrm>
              <a:off x="2463" y="2540"/>
              <a:ext cx="125"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528" name="Rectangle 662"/>
            <p:cNvSpPr>
              <a:spLocks noChangeArrowheads="1"/>
            </p:cNvSpPr>
            <p:nvPr/>
          </p:nvSpPr>
          <p:spPr bwMode="auto">
            <a:xfrm>
              <a:off x="2463" y="2540"/>
              <a:ext cx="125"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529" name="Freeform 663"/>
            <p:cNvSpPr/>
            <p:nvPr/>
          </p:nvSpPr>
          <p:spPr bwMode="auto">
            <a:xfrm>
              <a:off x="2503" y="2540"/>
              <a:ext cx="1" cy="45"/>
            </a:xfrm>
            <a:custGeom>
              <a:avLst/>
              <a:gdLst>
                <a:gd name="T0" fmla="*/ 1 w 1"/>
                <a:gd name="T1" fmla="*/ 0 h 45"/>
                <a:gd name="T2" fmla="*/ 0 w 1"/>
                <a:gd name="T3" fmla="*/ 23 h 45"/>
                <a:gd name="T4" fmla="*/ 1 w 1"/>
                <a:gd name="T5" fmla="*/ 45 h 45"/>
                <a:gd name="T6" fmla="*/ 0 60000 65536"/>
                <a:gd name="T7" fmla="*/ 0 60000 65536"/>
                <a:gd name="T8" fmla="*/ 0 60000 65536"/>
                <a:gd name="T9" fmla="*/ 0 w 1"/>
                <a:gd name="T10" fmla="*/ 0 h 45"/>
                <a:gd name="T11" fmla="*/ 1 w 1"/>
                <a:gd name="T12" fmla="*/ 45 h 45"/>
              </a:gdLst>
              <a:ahLst/>
              <a:cxnLst>
                <a:cxn ang="T6">
                  <a:pos x="T0" y="T1"/>
                </a:cxn>
                <a:cxn ang="T7">
                  <a:pos x="T2" y="T3"/>
                </a:cxn>
                <a:cxn ang="T8">
                  <a:pos x="T4" y="T5"/>
                </a:cxn>
              </a:cxnLst>
              <a:rect l="T9" t="T10" r="T11" b="T12"/>
              <a:pathLst>
                <a:path w="1" h="45">
                  <a:moveTo>
                    <a:pt x="1" y="0"/>
                  </a:moveTo>
                  <a:lnTo>
                    <a:pt x="0" y="23"/>
                  </a:lnTo>
                  <a:lnTo>
                    <a:pt x="1"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530" name="Rectangle 664"/>
            <p:cNvSpPr>
              <a:spLocks noChangeArrowheads="1"/>
            </p:cNvSpPr>
            <p:nvPr/>
          </p:nvSpPr>
          <p:spPr bwMode="auto">
            <a:xfrm>
              <a:off x="2463" y="2585"/>
              <a:ext cx="125" cy="10"/>
            </a:xfrm>
            <a:prstGeom prst="rect">
              <a:avLst/>
            </a:prstGeom>
            <a:solidFill>
              <a:srgbClr val="9A9A9A"/>
            </a:solidFill>
            <a:ln w="1588">
              <a:solidFill>
                <a:srgbClr val="000000"/>
              </a:solidFill>
              <a:miter lim="800000"/>
            </a:ln>
          </p:spPr>
          <p:txBody>
            <a:bodyPr/>
            <a:lstStyle/>
            <a:p>
              <a:endParaRPr lang="zh-CN" altLang="en-US" b="1"/>
            </a:p>
          </p:txBody>
        </p:sp>
        <p:sp>
          <p:nvSpPr>
            <p:cNvPr id="76531" name="Rectangle 665"/>
            <p:cNvSpPr>
              <a:spLocks noChangeArrowheads="1"/>
            </p:cNvSpPr>
            <p:nvPr/>
          </p:nvSpPr>
          <p:spPr bwMode="auto">
            <a:xfrm>
              <a:off x="2560" y="2554"/>
              <a:ext cx="4" cy="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532" name="Freeform 666"/>
            <p:cNvSpPr>
              <a:spLocks noEditPoints="1"/>
            </p:cNvSpPr>
            <p:nvPr/>
          </p:nvSpPr>
          <p:spPr bwMode="auto">
            <a:xfrm>
              <a:off x="2508" y="2551"/>
              <a:ext cx="20" cy="1"/>
            </a:xfrm>
            <a:custGeom>
              <a:avLst/>
              <a:gdLst>
                <a:gd name="T0" fmla="*/ 0 w 20"/>
                <a:gd name="T1" fmla="*/ 1 h 1"/>
                <a:gd name="T2" fmla="*/ 6 w 20"/>
                <a:gd name="T3" fmla="*/ 1 h 1"/>
                <a:gd name="T4" fmla="*/ 6 w 20"/>
                <a:gd name="T5" fmla="*/ 0 h 1"/>
                <a:gd name="T6" fmla="*/ 0 w 20"/>
                <a:gd name="T7" fmla="*/ 0 h 1"/>
                <a:gd name="T8" fmla="*/ 0 w 20"/>
                <a:gd name="T9" fmla="*/ 1 h 1"/>
                <a:gd name="T10" fmla="*/ 10 w 20"/>
                <a:gd name="T11" fmla="*/ 1 h 1"/>
                <a:gd name="T12" fmla="*/ 12 w 20"/>
                <a:gd name="T13" fmla="*/ 1 h 1"/>
                <a:gd name="T14" fmla="*/ 12 w 20"/>
                <a:gd name="T15" fmla="*/ 0 h 1"/>
                <a:gd name="T16" fmla="*/ 10 w 20"/>
                <a:gd name="T17" fmla="*/ 0 h 1"/>
                <a:gd name="T18" fmla="*/ 10 w 20"/>
                <a:gd name="T19" fmla="*/ 1 h 1"/>
                <a:gd name="T20" fmla="*/ 15 w 20"/>
                <a:gd name="T21" fmla="*/ 1 h 1"/>
                <a:gd name="T22" fmla="*/ 20 w 20"/>
                <a:gd name="T23" fmla="*/ 1 h 1"/>
                <a:gd name="T24" fmla="*/ 20 w 20"/>
                <a:gd name="T25" fmla="*/ 0 h 1"/>
                <a:gd name="T26" fmla="*/ 15 w 20"/>
                <a:gd name="T27" fmla="*/ 0 h 1"/>
                <a:gd name="T28" fmla="*/ 15 w 20"/>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
                <a:gd name="T47" fmla="*/ 20 w 20"/>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
                  <a:moveTo>
                    <a:pt x="0" y="1"/>
                  </a:moveTo>
                  <a:lnTo>
                    <a:pt x="6" y="1"/>
                  </a:lnTo>
                  <a:lnTo>
                    <a:pt x="6" y="0"/>
                  </a:lnTo>
                  <a:lnTo>
                    <a:pt x="0" y="0"/>
                  </a:lnTo>
                  <a:lnTo>
                    <a:pt x="0" y="1"/>
                  </a:lnTo>
                  <a:close/>
                  <a:moveTo>
                    <a:pt x="10" y="1"/>
                  </a:moveTo>
                  <a:lnTo>
                    <a:pt x="12" y="1"/>
                  </a:lnTo>
                  <a:lnTo>
                    <a:pt x="12" y="0"/>
                  </a:lnTo>
                  <a:lnTo>
                    <a:pt x="10" y="0"/>
                  </a:lnTo>
                  <a:lnTo>
                    <a:pt x="10" y="1"/>
                  </a:lnTo>
                  <a:close/>
                  <a:moveTo>
                    <a:pt x="15" y="1"/>
                  </a:moveTo>
                  <a:lnTo>
                    <a:pt x="20" y="1"/>
                  </a:lnTo>
                  <a:lnTo>
                    <a:pt x="20" y="0"/>
                  </a:lnTo>
                  <a:lnTo>
                    <a:pt x="15" y="0"/>
                  </a:lnTo>
                  <a:lnTo>
                    <a:pt x="15" y="1"/>
                  </a:lnTo>
                  <a:close/>
                </a:path>
              </a:pathLst>
            </a:custGeom>
            <a:solidFill>
              <a:srgbClr val="C0C0C0"/>
            </a:solidFill>
            <a:ln w="1588">
              <a:solidFill>
                <a:srgbClr val="000000"/>
              </a:solidFill>
              <a:round/>
            </a:ln>
          </p:spPr>
          <p:txBody>
            <a:bodyPr/>
            <a:lstStyle/>
            <a:p>
              <a:endParaRPr lang="zh-CN" altLang="en-US"/>
            </a:p>
          </p:txBody>
        </p:sp>
        <p:sp>
          <p:nvSpPr>
            <p:cNvPr id="76533" name="Freeform 667"/>
            <p:cNvSpPr>
              <a:spLocks noEditPoints="1"/>
            </p:cNvSpPr>
            <p:nvPr/>
          </p:nvSpPr>
          <p:spPr bwMode="auto">
            <a:xfrm>
              <a:off x="2467" y="2546"/>
              <a:ext cx="90" cy="17"/>
            </a:xfrm>
            <a:custGeom>
              <a:avLst/>
              <a:gdLst>
                <a:gd name="T0" fmla="*/ 0 w 90"/>
                <a:gd name="T1" fmla="*/ 17 h 17"/>
                <a:gd name="T2" fmla="*/ 12 w 90"/>
                <a:gd name="T3" fmla="*/ 17 h 17"/>
                <a:gd name="T4" fmla="*/ 12 w 90"/>
                <a:gd name="T5" fmla="*/ 0 h 17"/>
                <a:gd name="T6" fmla="*/ 0 w 90"/>
                <a:gd name="T7" fmla="*/ 0 h 17"/>
                <a:gd name="T8" fmla="*/ 0 w 90"/>
                <a:gd name="T9" fmla="*/ 17 h 17"/>
                <a:gd name="T10" fmla="*/ 80 w 90"/>
                <a:gd name="T11" fmla="*/ 12 h 17"/>
                <a:gd name="T12" fmla="*/ 90 w 90"/>
                <a:gd name="T13" fmla="*/ 12 h 17"/>
                <a:gd name="T14" fmla="*/ 90 w 90"/>
                <a:gd name="T15" fmla="*/ 3 h 17"/>
                <a:gd name="T16" fmla="*/ 80 w 90"/>
                <a:gd name="T17" fmla="*/ 3 h 17"/>
                <a:gd name="T18" fmla="*/ 80 w 90"/>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0" y="17"/>
                  </a:moveTo>
                  <a:lnTo>
                    <a:pt x="12" y="17"/>
                  </a:lnTo>
                  <a:lnTo>
                    <a:pt x="12" y="0"/>
                  </a:lnTo>
                  <a:lnTo>
                    <a:pt x="0" y="0"/>
                  </a:lnTo>
                  <a:lnTo>
                    <a:pt x="0" y="17"/>
                  </a:lnTo>
                  <a:close/>
                  <a:moveTo>
                    <a:pt x="80" y="12"/>
                  </a:moveTo>
                  <a:lnTo>
                    <a:pt x="90" y="12"/>
                  </a:lnTo>
                  <a:lnTo>
                    <a:pt x="90" y="3"/>
                  </a:lnTo>
                  <a:lnTo>
                    <a:pt x="80" y="3"/>
                  </a:lnTo>
                  <a:lnTo>
                    <a:pt x="80"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34" name="Freeform 668"/>
            <p:cNvSpPr>
              <a:spLocks noEditPoints="1"/>
            </p:cNvSpPr>
            <p:nvPr/>
          </p:nvSpPr>
          <p:spPr bwMode="auto">
            <a:xfrm>
              <a:off x="2465" y="2542"/>
              <a:ext cx="122" cy="50"/>
            </a:xfrm>
            <a:custGeom>
              <a:avLst/>
              <a:gdLst>
                <a:gd name="T0" fmla="*/ 42 w 122"/>
                <a:gd name="T1" fmla="*/ 41 h 50"/>
                <a:gd name="T2" fmla="*/ 122 w 122"/>
                <a:gd name="T3" fmla="*/ 41 h 50"/>
                <a:gd name="T4" fmla="*/ 122 w 122"/>
                <a:gd name="T5" fmla="*/ 0 h 50"/>
                <a:gd name="T6" fmla="*/ 42 w 122"/>
                <a:gd name="T7" fmla="*/ 0 h 50"/>
                <a:gd name="T8" fmla="*/ 39 w 122"/>
                <a:gd name="T9" fmla="*/ 21 h 50"/>
                <a:gd name="T10" fmla="*/ 42 w 122"/>
                <a:gd name="T11" fmla="*/ 41 h 50"/>
                <a:gd name="T12" fmla="*/ 71 w 122"/>
                <a:gd name="T13" fmla="*/ 36 h 50"/>
                <a:gd name="T14" fmla="*/ 118 w 122"/>
                <a:gd name="T15" fmla="*/ 36 h 50"/>
                <a:gd name="T16" fmla="*/ 118 w 122"/>
                <a:gd name="T17" fmla="*/ 5 h 50"/>
                <a:gd name="T18" fmla="*/ 71 w 122"/>
                <a:gd name="T19" fmla="*/ 5 h 50"/>
                <a:gd name="T20" fmla="*/ 71 w 122"/>
                <a:gd name="T21" fmla="*/ 36 h 50"/>
                <a:gd name="T22" fmla="*/ 111 w 122"/>
                <a:gd name="T23" fmla="*/ 50 h 50"/>
                <a:gd name="T24" fmla="*/ 120 w 122"/>
                <a:gd name="T25" fmla="*/ 50 h 50"/>
                <a:gd name="T26" fmla="*/ 122 w 122"/>
                <a:gd name="T27" fmla="*/ 48 h 50"/>
                <a:gd name="T28" fmla="*/ 120 w 122"/>
                <a:gd name="T29" fmla="*/ 47 h 50"/>
                <a:gd name="T30" fmla="*/ 111 w 122"/>
                <a:gd name="T31" fmla="*/ 47 h 50"/>
                <a:gd name="T32" fmla="*/ 111 w 122"/>
                <a:gd name="T33" fmla="*/ 50 h 50"/>
                <a:gd name="T34" fmla="*/ 12 w 122"/>
                <a:gd name="T35" fmla="*/ 50 h 50"/>
                <a:gd name="T36" fmla="*/ 2 w 122"/>
                <a:gd name="T37" fmla="*/ 50 h 50"/>
                <a:gd name="T38" fmla="*/ 0 w 122"/>
                <a:gd name="T39" fmla="*/ 48 h 50"/>
                <a:gd name="T40" fmla="*/ 2 w 122"/>
                <a:gd name="T41" fmla="*/ 47 h 50"/>
                <a:gd name="T42" fmla="*/ 12 w 122"/>
                <a:gd name="T43" fmla="*/ 47 h 50"/>
                <a:gd name="T44" fmla="*/ 12 w 122"/>
                <a:gd name="T45" fmla="*/ 50 h 50"/>
                <a:gd name="T46" fmla="*/ 43 w 122"/>
                <a:gd name="T47" fmla="*/ 10 h 50"/>
                <a:gd name="T48" fmla="*/ 63 w 122"/>
                <a:gd name="T49" fmla="*/ 10 h 50"/>
                <a:gd name="T50" fmla="*/ 63 w 122"/>
                <a:gd name="T51" fmla="*/ 9 h 50"/>
                <a:gd name="T52" fmla="*/ 43 w 122"/>
                <a:gd name="T53" fmla="*/ 9 h 50"/>
                <a:gd name="T54" fmla="*/ 43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41"/>
                  </a:moveTo>
                  <a:lnTo>
                    <a:pt x="122" y="41"/>
                  </a:lnTo>
                  <a:lnTo>
                    <a:pt x="122" y="0"/>
                  </a:lnTo>
                  <a:lnTo>
                    <a:pt x="42" y="0"/>
                  </a:lnTo>
                  <a:lnTo>
                    <a:pt x="39" y="21"/>
                  </a:lnTo>
                  <a:lnTo>
                    <a:pt x="42" y="41"/>
                  </a:lnTo>
                  <a:close/>
                  <a:moveTo>
                    <a:pt x="71" y="36"/>
                  </a:moveTo>
                  <a:lnTo>
                    <a:pt x="118" y="36"/>
                  </a:lnTo>
                  <a:lnTo>
                    <a:pt x="118" y="5"/>
                  </a:lnTo>
                  <a:lnTo>
                    <a:pt x="71" y="5"/>
                  </a:lnTo>
                  <a:lnTo>
                    <a:pt x="71" y="36"/>
                  </a:lnTo>
                  <a:close/>
                  <a:moveTo>
                    <a:pt x="111" y="50"/>
                  </a:moveTo>
                  <a:lnTo>
                    <a:pt x="120" y="50"/>
                  </a:lnTo>
                  <a:lnTo>
                    <a:pt x="122" y="48"/>
                  </a:lnTo>
                  <a:lnTo>
                    <a:pt x="120" y="47"/>
                  </a:lnTo>
                  <a:lnTo>
                    <a:pt x="111" y="47"/>
                  </a:lnTo>
                  <a:lnTo>
                    <a:pt x="111" y="50"/>
                  </a:lnTo>
                  <a:close/>
                  <a:moveTo>
                    <a:pt x="12" y="50"/>
                  </a:moveTo>
                  <a:lnTo>
                    <a:pt x="2" y="50"/>
                  </a:lnTo>
                  <a:lnTo>
                    <a:pt x="0" y="48"/>
                  </a:lnTo>
                  <a:lnTo>
                    <a:pt x="2" y="47"/>
                  </a:lnTo>
                  <a:lnTo>
                    <a:pt x="12" y="47"/>
                  </a:lnTo>
                  <a:lnTo>
                    <a:pt x="12" y="50"/>
                  </a:lnTo>
                  <a:close/>
                  <a:moveTo>
                    <a:pt x="43" y="10"/>
                  </a:moveTo>
                  <a:lnTo>
                    <a:pt x="63" y="10"/>
                  </a:lnTo>
                  <a:lnTo>
                    <a:pt x="63" y="9"/>
                  </a:lnTo>
                  <a:lnTo>
                    <a:pt x="43" y="9"/>
                  </a:lnTo>
                  <a:lnTo>
                    <a:pt x="43"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35" name="Freeform 669"/>
            <p:cNvSpPr/>
            <p:nvPr/>
          </p:nvSpPr>
          <p:spPr bwMode="auto">
            <a:xfrm>
              <a:off x="2504" y="2542"/>
              <a:ext cx="83" cy="41"/>
            </a:xfrm>
            <a:custGeom>
              <a:avLst/>
              <a:gdLst>
                <a:gd name="T0" fmla="*/ 3 w 83"/>
                <a:gd name="T1" fmla="*/ 41 h 41"/>
                <a:gd name="T2" fmla="*/ 83 w 83"/>
                <a:gd name="T3" fmla="*/ 41 h 41"/>
                <a:gd name="T4" fmla="*/ 83 w 83"/>
                <a:gd name="T5" fmla="*/ 0 h 41"/>
                <a:gd name="T6" fmla="*/ 3 w 83"/>
                <a:gd name="T7" fmla="*/ 0 h 41"/>
                <a:gd name="T8" fmla="*/ 0 w 83"/>
                <a:gd name="T9" fmla="*/ 21 h 41"/>
                <a:gd name="T10" fmla="*/ 3 w 83"/>
                <a:gd name="T11" fmla="*/ 41 h 41"/>
                <a:gd name="T12" fmla="*/ 0 60000 65536"/>
                <a:gd name="T13" fmla="*/ 0 60000 65536"/>
                <a:gd name="T14" fmla="*/ 0 60000 65536"/>
                <a:gd name="T15" fmla="*/ 0 60000 65536"/>
                <a:gd name="T16" fmla="*/ 0 60000 65536"/>
                <a:gd name="T17" fmla="*/ 0 60000 65536"/>
                <a:gd name="T18" fmla="*/ 0 w 83"/>
                <a:gd name="T19" fmla="*/ 0 h 41"/>
                <a:gd name="T20" fmla="*/ 83 w 8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83" h="41">
                  <a:moveTo>
                    <a:pt x="3" y="41"/>
                  </a:moveTo>
                  <a:lnTo>
                    <a:pt x="83" y="41"/>
                  </a:lnTo>
                  <a:lnTo>
                    <a:pt x="83" y="0"/>
                  </a:lnTo>
                  <a:lnTo>
                    <a:pt x="3" y="0"/>
                  </a:lnTo>
                  <a:lnTo>
                    <a:pt x="0" y="21"/>
                  </a:lnTo>
                  <a:lnTo>
                    <a:pt x="3" y="41"/>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536" name="Line 670"/>
            <p:cNvSpPr>
              <a:spLocks noChangeShapeType="1"/>
            </p:cNvSpPr>
            <p:nvPr/>
          </p:nvSpPr>
          <p:spPr bwMode="auto">
            <a:xfrm>
              <a:off x="2530" y="2542"/>
              <a:ext cx="1" cy="4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37" name="Line 671"/>
            <p:cNvSpPr>
              <a:spLocks noChangeShapeType="1"/>
            </p:cNvSpPr>
            <p:nvPr/>
          </p:nvSpPr>
          <p:spPr bwMode="auto">
            <a:xfrm flipH="1">
              <a:off x="2506" y="2556"/>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38" name="Line 672"/>
            <p:cNvSpPr>
              <a:spLocks noChangeShapeType="1"/>
            </p:cNvSpPr>
            <p:nvPr/>
          </p:nvSpPr>
          <p:spPr bwMode="auto">
            <a:xfrm flipH="1">
              <a:off x="2506" y="2570"/>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39" name="Rectangle 673"/>
            <p:cNvSpPr>
              <a:spLocks noChangeArrowheads="1"/>
            </p:cNvSpPr>
            <p:nvPr/>
          </p:nvSpPr>
          <p:spPr bwMode="auto">
            <a:xfrm>
              <a:off x="2536" y="2547"/>
              <a:ext cx="47"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540" name="Line 674"/>
            <p:cNvSpPr>
              <a:spLocks noChangeShapeType="1"/>
            </p:cNvSpPr>
            <p:nvPr/>
          </p:nvSpPr>
          <p:spPr bwMode="auto">
            <a:xfrm>
              <a:off x="2568" y="2547"/>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1" name="Line 675"/>
            <p:cNvSpPr>
              <a:spLocks noChangeShapeType="1"/>
            </p:cNvSpPr>
            <p:nvPr/>
          </p:nvSpPr>
          <p:spPr bwMode="auto">
            <a:xfrm>
              <a:off x="2536" y="2559"/>
              <a:ext cx="47"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2" name="Freeform 676"/>
            <p:cNvSpPr/>
            <p:nvPr/>
          </p:nvSpPr>
          <p:spPr bwMode="auto">
            <a:xfrm>
              <a:off x="2576" y="2589"/>
              <a:ext cx="11" cy="3"/>
            </a:xfrm>
            <a:custGeom>
              <a:avLst/>
              <a:gdLst>
                <a:gd name="T0" fmla="*/ 0 w 11"/>
                <a:gd name="T1" fmla="*/ 3 h 3"/>
                <a:gd name="T2" fmla="*/ 9 w 11"/>
                <a:gd name="T3" fmla="*/ 3 h 3"/>
                <a:gd name="T4" fmla="*/ 11 w 11"/>
                <a:gd name="T5" fmla="*/ 1 h 3"/>
                <a:gd name="T6" fmla="*/ 9 w 11"/>
                <a:gd name="T7" fmla="*/ 0 h 3"/>
                <a:gd name="T8" fmla="*/ 0 w 11"/>
                <a:gd name="T9" fmla="*/ 0 h 3"/>
                <a:gd name="T10" fmla="*/ 0 w 11"/>
                <a:gd name="T11" fmla="*/ 3 h 3"/>
                <a:gd name="T12" fmla="*/ 0 60000 65536"/>
                <a:gd name="T13" fmla="*/ 0 60000 65536"/>
                <a:gd name="T14" fmla="*/ 0 60000 65536"/>
                <a:gd name="T15" fmla="*/ 0 60000 65536"/>
                <a:gd name="T16" fmla="*/ 0 60000 65536"/>
                <a:gd name="T17" fmla="*/ 0 60000 65536"/>
                <a:gd name="T18" fmla="*/ 0 w 11"/>
                <a:gd name="T19" fmla="*/ 0 h 3"/>
                <a:gd name="T20" fmla="*/ 11 w 1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1" h="3">
                  <a:moveTo>
                    <a:pt x="0" y="3"/>
                  </a:moveTo>
                  <a:lnTo>
                    <a:pt x="9" y="3"/>
                  </a:lnTo>
                  <a:lnTo>
                    <a:pt x="11" y="1"/>
                  </a:lnTo>
                  <a:lnTo>
                    <a:pt x="9" y="0"/>
                  </a:lnTo>
                  <a:lnTo>
                    <a:pt x="0" y="0"/>
                  </a:lnTo>
                  <a:lnTo>
                    <a:pt x="0"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543" name="Freeform 677"/>
            <p:cNvSpPr/>
            <p:nvPr/>
          </p:nvSpPr>
          <p:spPr bwMode="auto">
            <a:xfrm>
              <a:off x="2465" y="2589"/>
              <a:ext cx="12" cy="3"/>
            </a:xfrm>
            <a:custGeom>
              <a:avLst/>
              <a:gdLst>
                <a:gd name="T0" fmla="*/ 12 w 12"/>
                <a:gd name="T1" fmla="*/ 3 h 3"/>
                <a:gd name="T2" fmla="*/ 2 w 12"/>
                <a:gd name="T3" fmla="*/ 3 h 3"/>
                <a:gd name="T4" fmla="*/ 0 w 12"/>
                <a:gd name="T5" fmla="*/ 1 h 3"/>
                <a:gd name="T6" fmla="*/ 2 w 12"/>
                <a:gd name="T7" fmla="*/ 0 h 3"/>
                <a:gd name="T8" fmla="*/ 12 w 12"/>
                <a:gd name="T9" fmla="*/ 0 h 3"/>
                <a:gd name="T10" fmla="*/ 12 w 12"/>
                <a:gd name="T11" fmla="*/ 3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12" y="3"/>
                  </a:moveTo>
                  <a:lnTo>
                    <a:pt x="2" y="3"/>
                  </a:lnTo>
                  <a:lnTo>
                    <a:pt x="0" y="1"/>
                  </a:lnTo>
                  <a:lnTo>
                    <a:pt x="2" y="0"/>
                  </a:lnTo>
                  <a:lnTo>
                    <a:pt x="12" y="0"/>
                  </a:lnTo>
                  <a:lnTo>
                    <a:pt x="12" y="3"/>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544" name="Rectangle 678"/>
            <p:cNvSpPr>
              <a:spLocks noChangeArrowheads="1"/>
            </p:cNvSpPr>
            <p:nvPr/>
          </p:nvSpPr>
          <p:spPr bwMode="auto">
            <a:xfrm>
              <a:off x="2508" y="2551"/>
              <a:ext cx="20" cy="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545" name="Line 679"/>
            <p:cNvSpPr>
              <a:spLocks noChangeShapeType="1"/>
            </p:cNvSpPr>
            <p:nvPr/>
          </p:nvSpPr>
          <p:spPr bwMode="auto">
            <a:xfrm flipV="1">
              <a:off x="2508" y="2540"/>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6" name="Line 680"/>
            <p:cNvSpPr>
              <a:spLocks noChangeShapeType="1"/>
            </p:cNvSpPr>
            <p:nvPr/>
          </p:nvSpPr>
          <p:spPr bwMode="auto">
            <a:xfrm flipV="1">
              <a:off x="2508" y="258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7" name="Line 681"/>
            <p:cNvSpPr>
              <a:spLocks noChangeShapeType="1"/>
            </p:cNvSpPr>
            <p:nvPr/>
          </p:nvSpPr>
          <p:spPr bwMode="auto">
            <a:xfrm>
              <a:off x="2510" y="2563"/>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8" name="Line 682"/>
            <p:cNvSpPr>
              <a:spLocks noChangeShapeType="1"/>
            </p:cNvSpPr>
            <p:nvPr/>
          </p:nvSpPr>
          <p:spPr bwMode="auto">
            <a:xfrm>
              <a:off x="2510" y="2552"/>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49" name="Line 683"/>
            <p:cNvSpPr>
              <a:spLocks noChangeShapeType="1"/>
            </p:cNvSpPr>
            <p:nvPr/>
          </p:nvSpPr>
          <p:spPr bwMode="auto">
            <a:xfrm>
              <a:off x="2524" y="2552"/>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50" name="Line 684"/>
            <p:cNvSpPr>
              <a:spLocks noChangeShapeType="1"/>
            </p:cNvSpPr>
            <p:nvPr/>
          </p:nvSpPr>
          <p:spPr bwMode="auto">
            <a:xfrm>
              <a:off x="2543" y="2556"/>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51" name="Freeform 685"/>
            <p:cNvSpPr/>
            <p:nvPr/>
          </p:nvSpPr>
          <p:spPr bwMode="auto">
            <a:xfrm>
              <a:off x="2572" y="2415"/>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2" name="Freeform 686"/>
            <p:cNvSpPr/>
            <p:nvPr/>
          </p:nvSpPr>
          <p:spPr bwMode="auto">
            <a:xfrm>
              <a:off x="2479" y="2415"/>
              <a:ext cx="109" cy="20"/>
            </a:xfrm>
            <a:custGeom>
              <a:avLst/>
              <a:gdLst>
                <a:gd name="T0" fmla="*/ 109 w 109"/>
                <a:gd name="T1" fmla="*/ 0 h 20"/>
                <a:gd name="T2" fmla="*/ 16 w 109"/>
                <a:gd name="T3" fmla="*/ 0 h 20"/>
                <a:gd name="T4" fmla="*/ 0 w 109"/>
                <a:gd name="T5" fmla="*/ 20 h 20"/>
                <a:gd name="T6" fmla="*/ 93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3" name="Rectangle 687"/>
            <p:cNvSpPr>
              <a:spLocks noChangeArrowheads="1"/>
            </p:cNvSpPr>
            <p:nvPr/>
          </p:nvSpPr>
          <p:spPr bwMode="auto">
            <a:xfrm>
              <a:off x="2479" y="2435"/>
              <a:ext cx="93" cy="98"/>
            </a:xfrm>
            <a:prstGeom prst="rect">
              <a:avLst/>
            </a:prstGeom>
            <a:solidFill>
              <a:srgbClr val="C0C0C0"/>
            </a:solidFill>
            <a:ln w="1588">
              <a:solidFill>
                <a:srgbClr val="000000"/>
              </a:solidFill>
              <a:miter lim="800000"/>
            </a:ln>
          </p:spPr>
          <p:txBody>
            <a:bodyPr/>
            <a:lstStyle/>
            <a:p>
              <a:endParaRPr lang="zh-CN" altLang="en-US" b="1"/>
            </a:p>
          </p:txBody>
        </p:sp>
        <p:sp>
          <p:nvSpPr>
            <p:cNvPr id="76554" name="Rectangle 688"/>
            <p:cNvSpPr>
              <a:spLocks noChangeArrowheads="1"/>
            </p:cNvSpPr>
            <p:nvPr/>
          </p:nvSpPr>
          <p:spPr bwMode="auto">
            <a:xfrm>
              <a:off x="2563" y="2520"/>
              <a:ext cx="5" cy="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555" name="Freeform 689"/>
            <p:cNvSpPr>
              <a:spLocks noEditPoints="1"/>
            </p:cNvSpPr>
            <p:nvPr/>
          </p:nvSpPr>
          <p:spPr bwMode="auto">
            <a:xfrm>
              <a:off x="2492" y="2449"/>
              <a:ext cx="67" cy="60"/>
            </a:xfrm>
            <a:custGeom>
              <a:avLst/>
              <a:gdLst>
                <a:gd name="T0" fmla="*/ 0 w 67"/>
                <a:gd name="T1" fmla="*/ 0 h 60"/>
                <a:gd name="T2" fmla="*/ 67 w 67"/>
                <a:gd name="T3" fmla="*/ 0 h 60"/>
                <a:gd name="T4" fmla="*/ 67 w 67"/>
                <a:gd name="T5" fmla="*/ 60 h 60"/>
                <a:gd name="T6" fmla="*/ 0 w 67"/>
                <a:gd name="T7" fmla="*/ 60 h 60"/>
                <a:gd name="T8" fmla="*/ 0 w 67"/>
                <a:gd name="T9" fmla="*/ 0 h 60"/>
                <a:gd name="T10" fmla="*/ 0 w 67"/>
                <a:gd name="T11" fmla="*/ 0 h 60"/>
                <a:gd name="T12" fmla="*/ 64 w 67"/>
                <a:gd name="T13" fmla="*/ 0 h 60"/>
                <a:gd name="T14" fmla="*/ 64 w 67"/>
                <a:gd name="T15" fmla="*/ 59 h 60"/>
                <a:gd name="T16" fmla="*/ 0 w 67"/>
                <a:gd name="T17" fmla="*/ 59 h 60"/>
                <a:gd name="T18" fmla="*/ 0 w 67"/>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0"/>
                <a:gd name="T32" fmla="*/ 67 w 67"/>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0">
                  <a:moveTo>
                    <a:pt x="0" y="0"/>
                  </a:moveTo>
                  <a:lnTo>
                    <a:pt x="67" y="0"/>
                  </a:lnTo>
                  <a:lnTo>
                    <a:pt x="67" y="60"/>
                  </a:lnTo>
                  <a:lnTo>
                    <a:pt x="0" y="60"/>
                  </a:lnTo>
                  <a:lnTo>
                    <a:pt x="0" y="0"/>
                  </a:lnTo>
                  <a:close/>
                  <a:moveTo>
                    <a:pt x="0" y="0"/>
                  </a:moveTo>
                  <a:lnTo>
                    <a:pt x="64" y="0"/>
                  </a:lnTo>
                  <a:lnTo>
                    <a:pt x="64"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6" name="Freeform 690"/>
            <p:cNvSpPr>
              <a:spLocks noEditPoints="1"/>
            </p:cNvSpPr>
            <p:nvPr/>
          </p:nvSpPr>
          <p:spPr bwMode="auto">
            <a:xfrm>
              <a:off x="2492" y="2449"/>
              <a:ext cx="64" cy="59"/>
            </a:xfrm>
            <a:custGeom>
              <a:avLst/>
              <a:gdLst>
                <a:gd name="T0" fmla="*/ 0 w 64"/>
                <a:gd name="T1" fmla="*/ 0 h 59"/>
                <a:gd name="T2" fmla="*/ 64 w 64"/>
                <a:gd name="T3" fmla="*/ 0 h 59"/>
                <a:gd name="T4" fmla="*/ 64 w 64"/>
                <a:gd name="T5" fmla="*/ 59 h 59"/>
                <a:gd name="T6" fmla="*/ 0 w 64"/>
                <a:gd name="T7" fmla="*/ 59 h 59"/>
                <a:gd name="T8" fmla="*/ 0 w 64"/>
                <a:gd name="T9" fmla="*/ 0 h 59"/>
                <a:gd name="T10" fmla="*/ 0 w 64"/>
                <a:gd name="T11" fmla="*/ 0 h 59"/>
                <a:gd name="T12" fmla="*/ 61 w 64"/>
                <a:gd name="T13" fmla="*/ 0 h 59"/>
                <a:gd name="T14" fmla="*/ 61 w 64"/>
                <a:gd name="T15" fmla="*/ 57 h 59"/>
                <a:gd name="T16" fmla="*/ 0 w 64"/>
                <a:gd name="T17" fmla="*/ 57 h 59"/>
                <a:gd name="T18" fmla="*/ 0 w 6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9"/>
                <a:gd name="T32" fmla="*/ 64 w 6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9">
                  <a:moveTo>
                    <a:pt x="0" y="0"/>
                  </a:moveTo>
                  <a:lnTo>
                    <a:pt x="64" y="0"/>
                  </a:lnTo>
                  <a:lnTo>
                    <a:pt x="64"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7" name="Freeform 691"/>
            <p:cNvSpPr>
              <a:spLocks noEditPoints="1"/>
            </p:cNvSpPr>
            <p:nvPr/>
          </p:nvSpPr>
          <p:spPr bwMode="auto">
            <a:xfrm>
              <a:off x="2492" y="2449"/>
              <a:ext cx="61" cy="57"/>
            </a:xfrm>
            <a:custGeom>
              <a:avLst/>
              <a:gdLst>
                <a:gd name="T0" fmla="*/ 0 w 61"/>
                <a:gd name="T1" fmla="*/ 0 h 57"/>
                <a:gd name="T2" fmla="*/ 61 w 61"/>
                <a:gd name="T3" fmla="*/ 0 h 57"/>
                <a:gd name="T4" fmla="*/ 61 w 61"/>
                <a:gd name="T5" fmla="*/ 57 h 57"/>
                <a:gd name="T6" fmla="*/ 0 w 61"/>
                <a:gd name="T7" fmla="*/ 57 h 57"/>
                <a:gd name="T8" fmla="*/ 0 w 61"/>
                <a:gd name="T9" fmla="*/ 0 h 57"/>
                <a:gd name="T10" fmla="*/ 0 w 61"/>
                <a:gd name="T11" fmla="*/ 0 h 57"/>
                <a:gd name="T12" fmla="*/ 59 w 61"/>
                <a:gd name="T13" fmla="*/ 0 h 57"/>
                <a:gd name="T14" fmla="*/ 59 w 61"/>
                <a:gd name="T15" fmla="*/ 53 h 57"/>
                <a:gd name="T16" fmla="*/ 0 w 61"/>
                <a:gd name="T17" fmla="*/ 53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9" y="0"/>
                  </a:lnTo>
                  <a:lnTo>
                    <a:pt x="59"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8" name="Freeform 692"/>
            <p:cNvSpPr>
              <a:spLocks noEditPoints="1"/>
            </p:cNvSpPr>
            <p:nvPr/>
          </p:nvSpPr>
          <p:spPr bwMode="auto">
            <a:xfrm>
              <a:off x="2492" y="2449"/>
              <a:ext cx="59" cy="53"/>
            </a:xfrm>
            <a:custGeom>
              <a:avLst/>
              <a:gdLst>
                <a:gd name="T0" fmla="*/ 0 w 59"/>
                <a:gd name="T1" fmla="*/ 0 h 53"/>
                <a:gd name="T2" fmla="*/ 59 w 59"/>
                <a:gd name="T3" fmla="*/ 0 h 53"/>
                <a:gd name="T4" fmla="*/ 59 w 59"/>
                <a:gd name="T5" fmla="*/ 53 h 53"/>
                <a:gd name="T6" fmla="*/ 0 w 59"/>
                <a:gd name="T7" fmla="*/ 53 h 53"/>
                <a:gd name="T8" fmla="*/ 0 w 59"/>
                <a:gd name="T9" fmla="*/ 0 h 53"/>
                <a:gd name="T10" fmla="*/ 0 w 59"/>
                <a:gd name="T11" fmla="*/ 0 h 53"/>
                <a:gd name="T12" fmla="*/ 56 w 59"/>
                <a:gd name="T13" fmla="*/ 0 h 53"/>
                <a:gd name="T14" fmla="*/ 56 w 59"/>
                <a:gd name="T15" fmla="*/ 52 h 53"/>
                <a:gd name="T16" fmla="*/ 0 w 59"/>
                <a:gd name="T17" fmla="*/ 52 h 53"/>
                <a:gd name="T18" fmla="*/ 0 w 59"/>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3"/>
                <a:gd name="T32" fmla="*/ 59 w 59"/>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3">
                  <a:moveTo>
                    <a:pt x="0" y="0"/>
                  </a:moveTo>
                  <a:lnTo>
                    <a:pt x="59" y="0"/>
                  </a:lnTo>
                  <a:lnTo>
                    <a:pt x="59" y="53"/>
                  </a:lnTo>
                  <a:lnTo>
                    <a:pt x="0" y="53"/>
                  </a:lnTo>
                  <a:lnTo>
                    <a:pt x="0" y="0"/>
                  </a:lnTo>
                  <a:close/>
                  <a:moveTo>
                    <a:pt x="0" y="0"/>
                  </a:moveTo>
                  <a:lnTo>
                    <a:pt x="56" y="0"/>
                  </a:lnTo>
                  <a:lnTo>
                    <a:pt x="56"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59" name="Freeform 693"/>
            <p:cNvSpPr>
              <a:spLocks noEditPoints="1"/>
            </p:cNvSpPr>
            <p:nvPr/>
          </p:nvSpPr>
          <p:spPr bwMode="auto">
            <a:xfrm>
              <a:off x="2492" y="2449"/>
              <a:ext cx="56" cy="52"/>
            </a:xfrm>
            <a:custGeom>
              <a:avLst/>
              <a:gdLst>
                <a:gd name="T0" fmla="*/ 0 w 56"/>
                <a:gd name="T1" fmla="*/ 0 h 52"/>
                <a:gd name="T2" fmla="*/ 56 w 56"/>
                <a:gd name="T3" fmla="*/ 0 h 52"/>
                <a:gd name="T4" fmla="*/ 56 w 56"/>
                <a:gd name="T5" fmla="*/ 52 h 52"/>
                <a:gd name="T6" fmla="*/ 0 w 56"/>
                <a:gd name="T7" fmla="*/ 52 h 52"/>
                <a:gd name="T8" fmla="*/ 0 w 56"/>
                <a:gd name="T9" fmla="*/ 0 h 52"/>
                <a:gd name="T10" fmla="*/ 0 w 56"/>
                <a:gd name="T11" fmla="*/ 0 h 52"/>
                <a:gd name="T12" fmla="*/ 53 w 56"/>
                <a:gd name="T13" fmla="*/ 0 h 52"/>
                <a:gd name="T14" fmla="*/ 53 w 56"/>
                <a:gd name="T15" fmla="*/ 48 h 52"/>
                <a:gd name="T16" fmla="*/ 0 w 56"/>
                <a:gd name="T17" fmla="*/ 48 h 52"/>
                <a:gd name="T18" fmla="*/ 0 w 56"/>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2"/>
                <a:gd name="T32" fmla="*/ 56 w 56"/>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2">
                  <a:moveTo>
                    <a:pt x="0" y="0"/>
                  </a:moveTo>
                  <a:lnTo>
                    <a:pt x="56" y="0"/>
                  </a:lnTo>
                  <a:lnTo>
                    <a:pt x="56"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0" name="Freeform 694"/>
            <p:cNvSpPr>
              <a:spLocks noEditPoints="1"/>
            </p:cNvSpPr>
            <p:nvPr/>
          </p:nvSpPr>
          <p:spPr bwMode="auto">
            <a:xfrm>
              <a:off x="2492" y="2449"/>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1 w 53"/>
                <a:gd name="T13" fmla="*/ 0 h 48"/>
                <a:gd name="T14" fmla="*/ 51 w 53"/>
                <a:gd name="T15" fmla="*/ 47 h 48"/>
                <a:gd name="T16" fmla="*/ 0 w 53"/>
                <a:gd name="T17" fmla="*/ 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1" y="0"/>
                  </a:lnTo>
                  <a:lnTo>
                    <a:pt x="51"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1" name="Freeform 695"/>
            <p:cNvSpPr>
              <a:spLocks noEditPoints="1"/>
            </p:cNvSpPr>
            <p:nvPr/>
          </p:nvSpPr>
          <p:spPr bwMode="auto">
            <a:xfrm>
              <a:off x="2492" y="2449"/>
              <a:ext cx="51" cy="47"/>
            </a:xfrm>
            <a:custGeom>
              <a:avLst/>
              <a:gdLst>
                <a:gd name="T0" fmla="*/ 0 w 51"/>
                <a:gd name="T1" fmla="*/ 0 h 47"/>
                <a:gd name="T2" fmla="*/ 51 w 51"/>
                <a:gd name="T3" fmla="*/ 0 h 47"/>
                <a:gd name="T4" fmla="*/ 51 w 51"/>
                <a:gd name="T5" fmla="*/ 47 h 47"/>
                <a:gd name="T6" fmla="*/ 0 w 51"/>
                <a:gd name="T7" fmla="*/ 47 h 47"/>
                <a:gd name="T8" fmla="*/ 0 w 51"/>
                <a:gd name="T9" fmla="*/ 0 h 47"/>
                <a:gd name="T10" fmla="*/ 0 w 51"/>
                <a:gd name="T11" fmla="*/ 0 h 47"/>
                <a:gd name="T12" fmla="*/ 48 w 51"/>
                <a:gd name="T13" fmla="*/ 0 h 47"/>
                <a:gd name="T14" fmla="*/ 48 w 51"/>
                <a:gd name="T15" fmla="*/ 45 h 47"/>
                <a:gd name="T16" fmla="*/ 0 w 51"/>
                <a:gd name="T17" fmla="*/ 45 h 47"/>
                <a:gd name="T18" fmla="*/ 0 w 51"/>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7"/>
                <a:gd name="T32" fmla="*/ 51 w 51"/>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7">
                  <a:moveTo>
                    <a:pt x="0" y="0"/>
                  </a:moveTo>
                  <a:lnTo>
                    <a:pt x="51" y="0"/>
                  </a:lnTo>
                  <a:lnTo>
                    <a:pt x="51" y="47"/>
                  </a:lnTo>
                  <a:lnTo>
                    <a:pt x="0" y="47"/>
                  </a:lnTo>
                  <a:lnTo>
                    <a:pt x="0" y="0"/>
                  </a:lnTo>
                  <a:close/>
                  <a:moveTo>
                    <a:pt x="0" y="0"/>
                  </a:moveTo>
                  <a:lnTo>
                    <a:pt x="48" y="0"/>
                  </a:lnTo>
                  <a:lnTo>
                    <a:pt x="48"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2" name="Freeform 696"/>
            <p:cNvSpPr>
              <a:spLocks noEditPoints="1"/>
            </p:cNvSpPr>
            <p:nvPr/>
          </p:nvSpPr>
          <p:spPr bwMode="auto">
            <a:xfrm>
              <a:off x="2492" y="2449"/>
              <a:ext cx="48" cy="45"/>
            </a:xfrm>
            <a:custGeom>
              <a:avLst/>
              <a:gdLst>
                <a:gd name="T0" fmla="*/ 0 w 48"/>
                <a:gd name="T1" fmla="*/ 0 h 45"/>
                <a:gd name="T2" fmla="*/ 48 w 48"/>
                <a:gd name="T3" fmla="*/ 0 h 45"/>
                <a:gd name="T4" fmla="*/ 48 w 48"/>
                <a:gd name="T5" fmla="*/ 45 h 45"/>
                <a:gd name="T6" fmla="*/ 0 w 48"/>
                <a:gd name="T7" fmla="*/ 45 h 45"/>
                <a:gd name="T8" fmla="*/ 0 w 48"/>
                <a:gd name="T9" fmla="*/ 0 h 45"/>
                <a:gd name="T10" fmla="*/ 0 w 48"/>
                <a:gd name="T11" fmla="*/ 0 h 45"/>
                <a:gd name="T12" fmla="*/ 46 w 48"/>
                <a:gd name="T13" fmla="*/ 0 h 45"/>
                <a:gd name="T14" fmla="*/ 46 w 48"/>
                <a:gd name="T15" fmla="*/ 41 h 45"/>
                <a:gd name="T16" fmla="*/ 0 w 48"/>
                <a:gd name="T17" fmla="*/ 41 h 45"/>
                <a:gd name="T18" fmla="*/ 0 w 48"/>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5"/>
                <a:gd name="T32" fmla="*/ 48 w 4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5">
                  <a:moveTo>
                    <a:pt x="0" y="0"/>
                  </a:moveTo>
                  <a:lnTo>
                    <a:pt x="48" y="0"/>
                  </a:lnTo>
                  <a:lnTo>
                    <a:pt x="48" y="45"/>
                  </a:lnTo>
                  <a:lnTo>
                    <a:pt x="0" y="45"/>
                  </a:lnTo>
                  <a:lnTo>
                    <a:pt x="0" y="0"/>
                  </a:lnTo>
                  <a:close/>
                  <a:moveTo>
                    <a:pt x="0" y="0"/>
                  </a:moveTo>
                  <a:lnTo>
                    <a:pt x="46" y="0"/>
                  </a:lnTo>
                  <a:lnTo>
                    <a:pt x="46"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3" name="Freeform 697"/>
            <p:cNvSpPr>
              <a:spLocks noEditPoints="1"/>
            </p:cNvSpPr>
            <p:nvPr/>
          </p:nvSpPr>
          <p:spPr bwMode="auto">
            <a:xfrm>
              <a:off x="2492" y="2449"/>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3 w 46"/>
                <a:gd name="T13" fmla="*/ 0 h 41"/>
                <a:gd name="T14" fmla="*/ 43 w 46"/>
                <a:gd name="T15" fmla="*/ 40 h 41"/>
                <a:gd name="T16" fmla="*/ 0 w 46"/>
                <a:gd name="T17" fmla="*/ 40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1"/>
                <a:gd name="T32" fmla="*/ 46 w 46"/>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1">
                  <a:moveTo>
                    <a:pt x="0" y="0"/>
                  </a:moveTo>
                  <a:lnTo>
                    <a:pt x="46" y="0"/>
                  </a:lnTo>
                  <a:lnTo>
                    <a:pt x="46" y="41"/>
                  </a:lnTo>
                  <a:lnTo>
                    <a:pt x="0" y="41"/>
                  </a:lnTo>
                  <a:lnTo>
                    <a:pt x="0" y="0"/>
                  </a:lnTo>
                  <a:close/>
                  <a:moveTo>
                    <a:pt x="0" y="0"/>
                  </a:moveTo>
                  <a:lnTo>
                    <a:pt x="43" y="0"/>
                  </a:lnTo>
                  <a:lnTo>
                    <a:pt x="43"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4" name="Freeform 698"/>
            <p:cNvSpPr>
              <a:spLocks noEditPoints="1"/>
            </p:cNvSpPr>
            <p:nvPr/>
          </p:nvSpPr>
          <p:spPr bwMode="auto">
            <a:xfrm>
              <a:off x="2492" y="2449"/>
              <a:ext cx="43" cy="40"/>
            </a:xfrm>
            <a:custGeom>
              <a:avLst/>
              <a:gdLst>
                <a:gd name="T0" fmla="*/ 0 w 43"/>
                <a:gd name="T1" fmla="*/ 0 h 40"/>
                <a:gd name="T2" fmla="*/ 43 w 43"/>
                <a:gd name="T3" fmla="*/ 0 h 40"/>
                <a:gd name="T4" fmla="*/ 43 w 43"/>
                <a:gd name="T5" fmla="*/ 40 h 40"/>
                <a:gd name="T6" fmla="*/ 0 w 43"/>
                <a:gd name="T7" fmla="*/ 40 h 40"/>
                <a:gd name="T8" fmla="*/ 0 w 43"/>
                <a:gd name="T9" fmla="*/ 0 h 40"/>
                <a:gd name="T10" fmla="*/ 0 w 43"/>
                <a:gd name="T11" fmla="*/ 0 h 40"/>
                <a:gd name="T12" fmla="*/ 40 w 43"/>
                <a:gd name="T13" fmla="*/ 0 h 40"/>
                <a:gd name="T14" fmla="*/ 40 w 43"/>
                <a:gd name="T15" fmla="*/ 36 h 40"/>
                <a:gd name="T16" fmla="*/ 0 w 43"/>
                <a:gd name="T17" fmla="*/ 36 h 40"/>
                <a:gd name="T18" fmla="*/ 0 w 4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0"/>
                <a:gd name="T32" fmla="*/ 43 w 43"/>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0">
                  <a:moveTo>
                    <a:pt x="0" y="0"/>
                  </a:moveTo>
                  <a:lnTo>
                    <a:pt x="43" y="0"/>
                  </a:lnTo>
                  <a:lnTo>
                    <a:pt x="43" y="40"/>
                  </a:lnTo>
                  <a:lnTo>
                    <a:pt x="0" y="40"/>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5" name="Freeform 699"/>
            <p:cNvSpPr>
              <a:spLocks noEditPoints="1"/>
            </p:cNvSpPr>
            <p:nvPr/>
          </p:nvSpPr>
          <p:spPr bwMode="auto">
            <a:xfrm>
              <a:off x="2492" y="2449"/>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8 w 40"/>
                <a:gd name="T13" fmla="*/ 0 h 36"/>
                <a:gd name="T14" fmla="*/ 38 w 40"/>
                <a:gd name="T15" fmla="*/ 35 h 36"/>
                <a:gd name="T16" fmla="*/ 0 w 40"/>
                <a:gd name="T17" fmla="*/ 35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8" y="0"/>
                  </a:lnTo>
                  <a:lnTo>
                    <a:pt x="38"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6" name="Freeform 700"/>
            <p:cNvSpPr>
              <a:spLocks noEditPoints="1"/>
            </p:cNvSpPr>
            <p:nvPr/>
          </p:nvSpPr>
          <p:spPr bwMode="auto">
            <a:xfrm>
              <a:off x="2492" y="2449"/>
              <a:ext cx="38" cy="35"/>
            </a:xfrm>
            <a:custGeom>
              <a:avLst/>
              <a:gdLst>
                <a:gd name="T0" fmla="*/ 0 w 38"/>
                <a:gd name="T1" fmla="*/ 0 h 35"/>
                <a:gd name="T2" fmla="*/ 38 w 38"/>
                <a:gd name="T3" fmla="*/ 0 h 35"/>
                <a:gd name="T4" fmla="*/ 38 w 38"/>
                <a:gd name="T5" fmla="*/ 35 h 35"/>
                <a:gd name="T6" fmla="*/ 0 w 38"/>
                <a:gd name="T7" fmla="*/ 35 h 35"/>
                <a:gd name="T8" fmla="*/ 0 w 38"/>
                <a:gd name="T9" fmla="*/ 0 h 35"/>
                <a:gd name="T10" fmla="*/ 0 w 38"/>
                <a:gd name="T11" fmla="*/ 0 h 35"/>
                <a:gd name="T12" fmla="*/ 35 w 38"/>
                <a:gd name="T13" fmla="*/ 0 h 35"/>
                <a:gd name="T14" fmla="*/ 35 w 38"/>
                <a:gd name="T15" fmla="*/ 33 h 35"/>
                <a:gd name="T16" fmla="*/ 0 w 38"/>
                <a:gd name="T17" fmla="*/ 33 h 35"/>
                <a:gd name="T18" fmla="*/ 0 w 38"/>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5"/>
                <a:gd name="T32" fmla="*/ 38 w 3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5">
                  <a:moveTo>
                    <a:pt x="0" y="0"/>
                  </a:moveTo>
                  <a:lnTo>
                    <a:pt x="38" y="0"/>
                  </a:lnTo>
                  <a:lnTo>
                    <a:pt x="38" y="35"/>
                  </a:lnTo>
                  <a:lnTo>
                    <a:pt x="0" y="35"/>
                  </a:lnTo>
                  <a:lnTo>
                    <a:pt x="0" y="0"/>
                  </a:lnTo>
                  <a:close/>
                  <a:moveTo>
                    <a:pt x="0" y="0"/>
                  </a:moveTo>
                  <a:lnTo>
                    <a:pt x="35" y="0"/>
                  </a:lnTo>
                  <a:lnTo>
                    <a:pt x="35"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7" name="Freeform 701"/>
            <p:cNvSpPr>
              <a:spLocks noEditPoints="1"/>
            </p:cNvSpPr>
            <p:nvPr/>
          </p:nvSpPr>
          <p:spPr bwMode="auto">
            <a:xfrm>
              <a:off x="2492" y="2449"/>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0 w 35"/>
                <a:gd name="T11" fmla="*/ 0 h 33"/>
                <a:gd name="T12" fmla="*/ 32 w 35"/>
                <a:gd name="T13" fmla="*/ 0 h 33"/>
                <a:gd name="T14" fmla="*/ 32 w 35"/>
                <a:gd name="T15" fmla="*/ 29 h 33"/>
                <a:gd name="T16" fmla="*/ 0 w 35"/>
                <a:gd name="T17" fmla="*/ 29 h 33"/>
                <a:gd name="T18" fmla="*/ 0 w 3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8" name="Freeform 702"/>
            <p:cNvSpPr>
              <a:spLocks noEditPoints="1"/>
            </p:cNvSpPr>
            <p:nvPr/>
          </p:nvSpPr>
          <p:spPr bwMode="auto">
            <a:xfrm>
              <a:off x="2492" y="2449"/>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30 w 32"/>
                <a:gd name="T13" fmla="*/ 0 h 29"/>
                <a:gd name="T14" fmla="*/ 30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30" y="0"/>
                  </a:lnTo>
                  <a:lnTo>
                    <a:pt x="30"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69" name="Freeform 703"/>
            <p:cNvSpPr>
              <a:spLocks noEditPoints="1"/>
            </p:cNvSpPr>
            <p:nvPr/>
          </p:nvSpPr>
          <p:spPr bwMode="auto">
            <a:xfrm>
              <a:off x="2492" y="2449"/>
              <a:ext cx="30" cy="28"/>
            </a:xfrm>
            <a:custGeom>
              <a:avLst/>
              <a:gdLst>
                <a:gd name="T0" fmla="*/ 0 w 30"/>
                <a:gd name="T1" fmla="*/ 0 h 28"/>
                <a:gd name="T2" fmla="*/ 30 w 30"/>
                <a:gd name="T3" fmla="*/ 0 h 28"/>
                <a:gd name="T4" fmla="*/ 30 w 30"/>
                <a:gd name="T5" fmla="*/ 28 h 28"/>
                <a:gd name="T6" fmla="*/ 0 w 30"/>
                <a:gd name="T7" fmla="*/ 28 h 28"/>
                <a:gd name="T8" fmla="*/ 0 w 30"/>
                <a:gd name="T9" fmla="*/ 0 h 28"/>
                <a:gd name="T10" fmla="*/ 0 w 30"/>
                <a:gd name="T11" fmla="*/ 0 h 28"/>
                <a:gd name="T12" fmla="*/ 27 w 30"/>
                <a:gd name="T13" fmla="*/ 0 h 28"/>
                <a:gd name="T14" fmla="*/ 27 w 30"/>
                <a:gd name="T15" fmla="*/ 24 h 28"/>
                <a:gd name="T16" fmla="*/ 0 w 30"/>
                <a:gd name="T17" fmla="*/ 24 h 28"/>
                <a:gd name="T18" fmla="*/ 0 w 3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8"/>
                <a:gd name="T32" fmla="*/ 30 w 3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8">
                  <a:moveTo>
                    <a:pt x="0" y="0"/>
                  </a:moveTo>
                  <a:lnTo>
                    <a:pt x="30" y="0"/>
                  </a:lnTo>
                  <a:lnTo>
                    <a:pt x="30"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0" name="Freeform 704"/>
            <p:cNvSpPr>
              <a:spLocks noEditPoints="1"/>
            </p:cNvSpPr>
            <p:nvPr/>
          </p:nvSpPr>
          <p:spPr bwMode="auto">
            <a:xfrm>
              <a:off x="2492" y="2449"/>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1" name="Freeform 705"/>
            <p:cNvSpPr>
              <a:spLocks noEditPoints="1"/>
            </p:cNvSpPr>
            <p:nvPr/>
          </p:nvSpPr>
          <p:spPr bwMode="auto">
            <a:xfrm>
              <a:off x="2492" y="2449"/>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2 w 24"/>
                <a:gd name="T13" fmla="*/ 0 h 23"/>
                <a:gd name="T14" fmla="*/ 22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2" y="0"/>
                  </a:lnTo>
                  <a:lnTo>
                    <a:pt x="22"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2" name="Freeform 706"/>
            <p:cNvSpPr>
              <a:spLocks noEditPoints="1"/>
            </p:cNvSpPr>
            <p:nvPr/>
          </p:nvSpPr>
          <p:spPr bwMode="auto">
            <a:xfrm>
              <a:off x="2492" y="2449"/>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0 w 22"/>
                <a:gd name="T11" fmla="*/ 0 h 21"/>
                <a:gd name="T12" fmla="*/ 19 w 22"/>
                <a:gd name="T13" fmla="*/ 0 h 21"/>
                <a:gd name="T14" fmla="*/ 19 w 22"/>
                <a:gd name="T15" fmla="*/ 17 h 21"/>
                <a:gd name="T16" fmla="*/ 0 w 22"/>
                <a:gd name="T17" fmla="*/ 17 h 21"/>
                <a:gd name="T18" fmla="*/ 0 w 22"/>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3" name="Freeform 707"/>
            <p:cNvSpPr>
              <a:spLocks noEditPoints="1"/>
            </p:cNvSpPr>
            <p:nvPr/>
          </p:nvSpPr>
          <p:spPr bwMode="auto">
            <a:xfrm>
              <a:off x="2492" y="2449"/>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4" name="Freeform 708"/>
            <p:cNvSpPr>
              <a:spLocks noEditPoints="1"/>
            </p:cNvSpPr>
            <p:nvPr/>
          </p:nvSpPr>
          <p:spPr bwMode="auto">
            <a:xfrm>
              <a:off x="2492" y="2449"/>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4 w 16"/>
                <a:gd name="T13" fmla="*/ 0 h 16"/>
                <a:gd name="T14" fmla="*/ 14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4" y="0"/>
                  </a:lnTo>
                  <a:lnTo>
                    <a:pt x="14"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5" name="Freeform 709"/>
            <p:cNvSpPr>
              <a:spLocks noEditPoints="1"/>
            </p:cNvSpPr>
            <p:nvPr/>
          </p:nvSpPr>
          <p:spPr bwMode="auto">
            <a:xfrm>
              <a:off x="2492" y="2449"/>
              <a:ext cx="14" cy="12"/>
            </a:xfrm>
            <a:custGeom>
              <a:avLst/>
              <a:gdLst>
                <a:gd name="T0" fmla="*/ 0 w 14"/>
                <a:gd name="T1" fmla="*/ 0 h 12"/>
                <a:gd name="T2" fmla="*/ 14 w 14"/>
                <a:gd name="T3" fmla="*/ 0 h 12"/>
                <a:gd name="T4" fmla="*/ 14 w 14"/>
                <a:gd name="T5" fmla="*/ 12 h 12"/>
                <a:gd name="T6" fmla="*/ 0 w 14"/>
                <a:gd name="T7" fmla="*/ 12 h 12"/>
                <a:gd name="T8" fmla="*/ 0 w 14"/>
                <a:gd name="T9" fmla="*/ 0 h 12"/>
                <a:gd name="T10" fmla="*/ 0 w 14"/>
                <a:gd name="T11" fmla="*/ 0 h 12"/>
                <a:gd name="T12" fmla="*/ 11 w 14"/>
                <a:gd name="T13" fmla="*/ 0 h 12"/>
                <a:gd name="T14" fmla="*/ 11 w 14"/>
                <a:gd name="T15" fmla="*/ 10 h 12"/>
                <a:gd name="T16" fmla="*/ 0 w 14"/>
                <a:gd name="T17" fmla="*/ 10 h 12"/>
                <a:gd name="T18" fmla="*/ 0 w 14"/>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0" y="0"/>
                  </a:moveTo>
                  <a:lnTo>
                    <a:pt x="14" y="0"/>
                  </a:lnTo>
                  <a:lnTo>
                    <a:pt x="14" y="12"/>
                  </a:lnTo>
                  <a:lnTo>
                    <a:pt x="0" y="12"/>
                  </a:lnTo>
                  <a:lnTo>
                    <a:pt x="0" y="0"/>
                  </a:lnTo>
                  <a:close/>
                  <a:moveTo>
                    <a:pt x="0" y="0"/>
                  </a:moveTo>
                  <a:lnTo>
                    <a:pt x="11" y="0"/>
                  </a:lnTo>
                  <a:lnTo>
                    <a:pt x="11"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6" name="Freeform 710"/>
            <p:cNvSpPr>
              <a:spLocks noEditPoints="1"/>
            </p:cNvSpPr>
            <p:nvPr/>
          </p:nvSpPr>
          <p:spPr bwMode="auto">
            <a:xfrm>
              <a:off x="2492" y="2449"/>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0 w 11"/>
                <a:gd name="T11" fmla="*/ 0 h 10"/>
                <a:gd name="T12" fmla="*/ 8 w 11"/>
                <a:gd name="T13" fmla="*/ 0 h 10"/>
                <a:gd name="T14" fmla="*/ 8 w 11"/>
                <a:gd name="T15" fmla="*/ 9 h 10"/>
                <a:gd name="T16" fmla="*/ 0 w 11"/>
                <a:gd name="T17" fmla="*/ 9 h 10"/>
                <a:gd name="T18" fmla="*/ 0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7" name="Freeform 711"/>
            <p:cNvSpPr>
              <a:spLocks noEditPoints="1"/>
            </p:cNvSpPr>
            <p:nvPr/>
          </p:nvSpPr>
          <p:spPr bwMode="auto">
            <a:xfrm>
              <a:off x="2492" y="244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6 w 8"/>
                <a:gd name="T13" fmla="*/ 0 h 9"/>
                <a:gd name="T14" fmla="*/ 6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6" y="0"/>
                  </a:lnTo>
                  <a:lnTo>
                    <a:pt x="6"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8" name="Freeform 712"/>
            <p:cNvSpPr>
              <a:spLocks noEditPoints="1"/>
            </p:cNvSpPr>
            <p:nvPr/>
          </p:nvSpPr>
          <p:spPr bwMode="auto">
            <a:xfrm>
              <a:off x="2492" y="2449"/>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0 w 6"/>
                <a:gd name="T11" fmla="*/ 0 h 5"/>
                <a:gd name="T12" fmla="*/ 3 w 6"/>
                <a:gd name="T13" fmla="*/ 0 h 5"/>
                <a:gd name="T14" fmla="*/ 3 w 6"/>
                <a:gd name="T15" fmla="*/ 4 h 5"/>
                <a:gd name="T16" fmla="*/ 0 w 6"/>
                <a:gd name="T17" fmla="*/ 4 h 5"/>
                <a:gd name="T18" fmla="*/ 0 w 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79" name="Freeform 713"/>
            <p:cNvSpPr>
              <a:spLocks noEditPoints="1"/>
            </p:cNvSpPr>
            <p:nvPr/>
          </p:nvSpPr>
          <p:spPr bwMode="auto">
            <a:xfrm>
              <a:off x="2492" y="2449"/>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0" name="Rectangle 714"/>
            <p:cNvSpPr>
              <a:spLocks noChangeArrowheads="1"/>
            </p:cNvSpPr>
            <p:nvPr/>
          </p:nvSpPr>
          <p:spPr bwMode="auto">
            <a:xfrm>
              <a:off x="2492" y="2449"/>
              <a:ext cx="67"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581" name="Freeform 715"/>
            <p:cNvSpPr>
              <a:spLocks noEditPoints="1"/>
            </p:cNvSpPr>
            <p:nvPr/>
          </p:nvSpPr>
          <p:spPr bwMode="auto">
            <a:xfrm>
              <a:off x="2492" y="2449"/>
              <a:ext cx="67" cy="60"/>
            </a:xfrm>
            <a:custGeom>
              <a:avLst/>
              <a:gdLst>
                <a:gd name="T0" fmla="*/ 0 w 67"/>
                <a:gd name="T1" fmla="*/ 0 h 60"/>
                <a:gd name="T2" fmla="*/ 67 w 67"/>
                <a:gd name="T3" fmla="*/ 0 h 60"/>
                <a:gd name="T4" fmla="*/ 67 w 67"/>
                <a:gd name="T5" fmla="*/ 60 h 60"/>
                <a:gd name="T6" fmla="*/ 0 w 67"/>
                <a:gd name="T7" fmla="*/ 60 h 60"/>
                <a:gd name="T8" fmla="*/ 0 w 67"/>
                <a:gd name="T9" fmla="*/ 0 h 60"/>
                <a:gd name="T10" fmla="*/ 0 w 67"/>
                <a:gd name="T11" fmla="*/ 0 h 60"/>
                <a:gd name="T12" fmla="*/ 64 w 67"/>
                <a:gd name="T13" fmla="*/ 0 h 60"/>
                <a:gd name="T14" fmla="*/ 64 w 67"/>
                <a:gd name="T15" fmla="*/ 59 h 60"/>
                <a:gd name="T16" fmla="*/ 0 w 67"/>
                <a:gd name="T17" fmla="*/ 59 h 60"/>
                <a:gd name="T18" fmla="*/ 0 w 67"/>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60"/>
                <a:gd name="T32" fmla="*/ 67 w 67"/>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60">
                  <a:moveTo>
                    <a:pt x="0" y="0"/>
                  </a:moveTo>
                  <a:lnTo>
                    <a:pt x="67" y="0"/>
                  </a:lnTo>
                  <a:lnTo>
                    <a:pt x="67" y="60"/>
                  </a:lnTo>
                  <a:lnTo>
                    <a:pt x="0" y="60"/>
                  </a:lnTo>
                  <a:lnTo>
                    <a:pt x="0" y="0"/>
                  </a:lnTo>
                  <a:close/>
                  <a:moveTo>
                    <a:pt x="0" y="0"/>
                  </a:moveTo>
                  <a:lnTo>
                    <a:pt x="64" y="0"/>
                  </a:lnTo>
                  <a:lnTo>
                    <a:pt x="64" y="59"/>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2" name="Freeform 716"/>
            <p:cNvSpPr>
              <a:spLocks noEditPoints="1"/>
            </p:cNvSpPr>
            <p:nvPr/>
          </p:nvSpPr>
          <p:spPr bwMode="auto">
            <a:xfrm>
              <a:off x="2492" y="2449"/>
              <a:ext cx="64" cy="59"/>
            </a:xfrm>
            <a:custGeom>
              <a:avLst/>
              <a:gdLst>
                <a:gd name="T0" fmla="*/ 0 w 64"/>
                <a:gd name="T1" fmla="*/ 0 h 59"/>
                <a:gd name="T2" fmla="*/ 64 w 64"/>
                <a:gd name="T3" fmla="*/ 0 h 59"/>
                <a:gd name="T4" fmla="*/ 64 w 64"/>
                <a:gd name="T5" fmla="*/ 59 h 59"/>
                <a:gd name="T6" fmla="*/ 0 w 64"/>
                <a:gd name="T7" fmla="*/ 59 h 59"/>
                <a:gd name="T8" fmla="*/ 0 w 64"/>
                <a:gd name="T9" fmla="*/ 0 h 59"/>
                <a:gd name="T10" fmla="*/ 0 w 64"/>
                <a:gd name="T11" fmla="*/ 0 h 59"/>
                <a:gd name="T12" fmla="*/ 61 w 64"/>
                <a:gd name="T13" fmla="*/ 0 h 59"/>
                <a:gd name="T14" fmla="*/ 61 w 64"/>
                <a:gd name="T15" fmla="*/ 57 h 59"/>
                <a:gd name="T16" fmla="*/ 0 w 64"/>
                <a:gd name="T17" fmla="*/ 57 h 59"/>
                <a:gd name="T18" fmla="*/ 0 w 6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9"/>
                <a:gd name="T32" fmla="*/ 64 w 64"/>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9">
                  <a:moveTo>
                    <a:pt x="0" y="0"/>
                  </a:moveTo>
                  <a:lnTo>
                    <a:pt x="64" y="0"/>
                  </a:lnTo>
                  <a:lnTo>
                    <a:pt x="64" y="59"/>
                  </a:lnTo>
                  <a:lnTo>
                    <a:pt x="0" y="59"/>
                  </a:lnTo>
                  <a:lnTo>
                    <a:pt x="0" y="0"/>
                  </a:lnTo>
                  <a:close/>
                  <a:moveTo>
                    <a:pt x="0" y="0"/>
                  </a:moveTo>
                  <a:lnTo>
                    <a:pt x="61" y="0"/>
                  </a:lnTo>
                  <a:lnTo>
                    <a:pt x="61" y="57"/>
                  </a:lnTo>
                  <a:lnTo>
                    <a:pt x="0" y="57"/>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3" name="Freeform 717"/>
            <p:cNvSpPr>
              <a:spLocks noEditPoints="1"/>
            </p:cNvSpPr>
            <p:nvPr/>
          </p:nvSpPr>
          <p:spPr bwMode="auto">
            <a:xfrm>
              <a:off x="2492" y="2449"/>
              <a:ext cx="61" cy="57"/>
            </a:xfrm>
            <a:custGeom>
              <a:avLst/>
              <a:gdLst>
                <a:gd name="T0" fmla="*/ 0 w 61"/>
                <a:gd name="T1" fmla="*/ 0 h 57"/>
                <a:gd name="T2" fmla="*/ 61 w 61"/>
                <a:gd name="T3" fmla="*/ 0 h 57"/>
                <a:gd name="T4" fmla="*/ 61 w 61"/>
                <a:gd name="T5" fmla="*/ 57 h 57"/>
                <a:gd name="T6" fmla="*/ 0 w 61"/>
                <a:gd name="T7" fmla="*/ 57 h 57"/>
                <a:gd name="T8" fmla="*/ 0 w 61"/>
                <a:gd name="T9" fmla="*/ 0 h 57"/>
                <a:gd name="T10" fmla="*/ 0 w 61"/>
                <a:gd name="T11" fmla="*/ 0 h 57"/>
                <a:gd name="T12" fmla="*/ 59 w 61"/>
                <a:gd name="T13" fmla="*/ 0 h 57"/>
                <a:gd name="T14" fmla="*/ 59 w 61"/>
                <a:gd name="T15" fmla="*/ 53 h 57"/>
                <a:gd name="T16" fmla="*/ 0 w 61"/>
                <a:gd name="T17" fmla="*/ 53 h 57"/>
                <a:gd name="T18" fmla="*/ 0 w 61"/>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7"/>
                <a:gd name="T32" fmla="*/ 61 w 6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7">
                  <a:moveTo>
                    <a:pt x="0" y="0"/>
                  </a:moveTo>
                  <a:lnTo>
                    <a:pt x="61" y="0"/>
                  </a:lnTo>
                  <a:lnTo>
                    <a:pt x="61" y="57"/>
                  </a:lnTo>
                  <a:lnTo>
                    <a:pt x="0" y="57"/>
                  </a:lnTo>
                  <a:lnTo>
                    <a:pt x="0" y="0"/>
                  </a:lnTo>
                  <a:close/>
                  <a:moveTo>
                    <a:pt x="0" y="0"/>
                  </a:moveTo>
                  <a:lnTo>
                    <a:pt x="59" y="0"/>
                  </a:lnTo>
                  <a:lnTo>
                    <a:pt x="59"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4" name="Freeform 718"/>
            <p:cNvSpPr>
              <a:spLocks noEditPoints="1"/>
            </p:cNvSpPr>
            <p:nvPr/>
          </p:nvSpPr>
          <p:spPr bwMode="auto">
            <a:xfrm>
              <a:off x="2492" y="2449"/>
              <a:ext cx="59" cy="53"/>
            </a:xfrm>
            <a:custGeom>
              <a:avLst/>
              <a:gdLst>
                <a:gd name="T0" fmla="*/ 0 w 59"/>
                <a:gd name="T1" fmla="*/ 0 h 53"/>
                <a:gd name="T2" fmla="*/ 59 w 59"/>
                <a:gd name="T3" fmla="*/ 0 h 53"/>
                <a:gd name="T4" fmla="*/ 59 w 59"/>
                <a:gd name="T5" fmla="*/ 53 h 53"/>
                <a:gd name="T6" fmla="*/ 0 w 59"/>
                <a:gd name="T7" fmla="*/ 53 h 53"/>
                <a:gd name="T8" fmla="*/ 0 w 59"/>
                <a:gd name="T9" fmla="*/ 0 h 53"/>
                <a:gd name="T10" fmla="*/ 0 w 59"/>
                <a:gd name="T11" fmla="*/ 0 h 53"/>
                <a:gd name="T12" fmla="*/ 56 w 59"/>
                <a:gd name="T13" fmla="*/ 0 h 53"/>
                <a:gd name="T14" fmla="*/ 56 w 59"/>
                <a:gd name="T15" fmla="*/ 52 h 53"/>
                <a:gd name="T16" fmla="*/ 0 w 59"/>
                <a:gd name="T17" fmla="*/ 52 h 53"/>
                <a:gd name="T18" fmla="*/ 0 w 59"/>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3"/>
                <a:gd name="T32" fmla="*/ 59 w 59"/>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3">
                  <a:moveTo>
                    <a:pt x="0" y="0"/>
                  </a:moveTo>
                  <a:lnTo>
                    <a:pt x="59" y="0"/>
                  </a:lnTo>
                  <a:lnTo>
                    <a:pt x="59" y="53"/>
                  </a:lnTo>
                  <a:lnTo>
                    <a:pt x="0" y="53"/>
                  </a:lnTo>
                  <a:lnTo>
                    <a:pt x="0" y="0"/>
                  </a:lnTo>
                  <a:close/>
                  <a:moveTo>
                    <a:pt x="0" y="0"/>
                  </a:moveTo>
                  <a:lnTo>
                    <a:pt x="56" y="0"/>
                  </a:lnTo>
                  <a:lnTo>
                    <a:pt x="56" y="52"/>
                  </a:lnTo>
                  <a:lnTo>
                    <a:pt x="0" y="52"/>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5" name="Freeform 719"/>
            <p:cNvSpPr>
              <a:spLocks noEditPoints="1"/>
            </p:cNvSpPr>
            <p:nvPr/>
          </p:nvSpPr>
          <p:spPr bwMode="auto">
            <a:xfrm>
              <a:off x="2492" y="2449"/>
              <a:ext cx="56" cy="52"/>
            </a:xfrm>
            <a:custGeom>
              <a:avLst/>
              <a:gdLst>
                <a:gd name="T0" fmla="*/ 0 w 56"/>
                <a:gd name="T1" fmla="*/ 0 h 52"/>
                <a:gd name="T2" fmla="*/ 56 w 56"/>
                <a:gd name="T3" fmla="*/ 0 h 52"/>
                <a:gd name="T4" fmla="*/ 56 w 56"/>
                <a:gd name="T5" fmla="*/ 52 h 52"/>
                <a:gd name="T6" fmla="*/ 0 w 56"/>
                <a:gd name="T7" fmla="*/ 52 h 52"/>
                <a:gd name="T8" fmla="*/ 0 w 56"/>
                <a:gd name="T9" fmla="*/ 0 h 52"/>
                <a:gd name="T10" fmla="*/ 0 w 56"/>
                <a:gd name="T11" fmla="*/ 0 h 52"/>
                <a:gd name="T12" fmla="*/ 53 w 56"/>
                <a:gd name="T13" fmla="*/ 0 h 52"/>
                <a:gd name="T14" fmla="*/ 53 w 56"/>
                <a:gd name="T15" fmla="*/ 48 h 52"/>
                <a:gd name="T16" fmla="*/ 0 w 56"/>
                <a:gd name="T17" fmla="*/ 48 h 52"/>
                <a:gd name="T18" fmla="*/ 0 w 56"/>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2"/>
                <a:gd name="T32" fmla="*/ 56 w 56"/>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2">
                  <a:moveTo>
                    <a:pt x="0" y="0"/>
                  </a:moveTo>
                  <a:lnTo>
                    <a:pt x="56" y="0"/>
                  </a:lnTo>
                  <a:lnTo>
                    <a:pt x="56" y="52"/>
                  </a:lnTo>
                  <a:lnTo>
                    <a:pt x="0" y="52"/>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6" name="Freeform 720"/>
            <p:cNvSpPr>
              <a:spLocks noEditPoints="1"/>
            </p:cNvSpPr>
            <p:nvPr/>
          </p:nvSpPr>
          <p:spPr bwMode="auto">
            <a:xfrm>
              <a:off x="2492" y="2449"/>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1 w 53"/>
                <a:gd name="T13" fmla="*/ 0 h 48"/>
                <a:gd name="T14" fmla="*/ 51 w 53"/>
                <a:gd name="T15" fmla="*/ 47 h 48"/>
                <a:gd name="T16" fmla="*/ 0 w 53"/>
                <a:gd name="T17" fmla="*/ 47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1" y="0"/>
                  </a:lnTo>
                  <a:lnTo>
                    <a:pt x="51" y="47"/>
                  </a:lnTo>
                  <a:lnTo>
                    <a:pt x="0" y="47"/>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7" name="Freeform 721"/>
            <p:cNvSpPr>
              <a:spLocks noEditPoints="1"/>
            </p:cNvSpPr>
            <p:nvPr/>
          </p:nvSpPr>
          <p:spPr bwMode="auto">
            <a:xfrm>
              <a:off x="2492" y="2449"/>
              <a:ext cx="51" cy="47"/>
            </a:xfrm>
            <a:custGeom>
              <a:avLst/>
              <a:gdLst>
                <a:gd name="T0" fmla="*/ 0 w 51"/>
                <a:gd name="T1" fmla="*/ 0 h 47"/>
                <a:gd name="T2" fmla="*/ 51 w 51"/>
                <a:gd name="T3" fmla="*/ 0 h 47"/>
                <a:gd name="T4" fmla="*/ 51 w 51"/>
                <a:gd name="T5" fmla="*/ 47 h 47"/>
                <a:gd name="T6" fmla="*/ 0 w 51"/>
                <a:gd name="T7" fmla="*/ 47 h 47"/>
                <a:gd name="T8" fmla="*/ 0 w 51"/>
                <a:gd name="T9" fmla="*/ 0 h 47"/>
                <a:gd name="T10" fmla="*/ 0 w 51"/>
                <a:gd name="T11" fmla="*/ 0 h 47"/>
                <a:gd name="T12" fmla="*/ 48 w 51"/>
                <a:gd name="T13" fmla="*/ 0 h 47"/>
                <a:gd name="T14" fmla="*/ 48 w 51"/>
                <a:gd name="T15" fmla="*/ 45 h 47"/>
                <a:gd name="T16" fmla="*/ 0 w 51"/>
                <a:gd name="T17" fmla="*/ 45 h 47"/>
                <a:gd name="T18" fmla="*/ 0 w 51"/>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7"/>
                <a:gd name="T32" fmla="*/ 51 w 51"/>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7">
                  <a:moveTo>
                    <a:pt x="0" y="0"/>
                  </a:moveTo>
                  <a:lnTo>
                    <a:pt x="51" y="0"/>
                  </a:lnTo>
                  <a:lnTo>
                    <a:pt x="51" y="47"/>
                  </a:lnTo>
                  <a:lnTo>
                    <a:pt x="0" y="47"/>
                  </a:lnTo>
                  <a:lnTo>
                    <a:pt x="0" y="0"/>
                  </a:lnTo>
                  <a:close/>
                  <a:moveTo>
                    <a:pt x="0" y="0"/>
                  </a:moveTo>
                  <a:lnTo>
                    <a:pt x="48" y="0"/>
                  </a:lnTo>
                  <a:lnTo>
                    <a:pt x="48" y="45"/>
                  </a:lnTo>
                  <a:lnTo>
                    <a:pt x="0" y="45"/>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8" name="Freeform 722"/>
            <p:cNvSpPr>
              <a:spLocks noEditPoints="1"/>
            </p:cNvSpPr>
            <p:nvPr/>
          </p:nvSpPr>
          <p:spPr bwMode="auto">
            <a:xfrm>
              <a:off x="2492" y="2449"/>
              <a:ext cx="48" cy="45"/>
            </a:xfrm>
            <a:custGeom>
              <a:avLst/>
              <a:gdLst>
                <a:gd name="T0" fmla="*/ 0 w 48"/>
                <a:gd name="T1" fmla="*/ 0 h 45"/>
                <a:gd name="T2" fmla="*/ 48 w 48"/>
                <a:gd name="T3" fmla="*/ 0 h 45"/>
                <a:gd name="T4" fmla="*/ 48 w 48"/>
                <a:gd name="T5" fmla="*/ 45 h 45"/>
                <a:gd name="T6" fmla="*/ 0 w 48"/>
                <a:gd name="T7" fmla="*/ 45 h 45"/>
                <a:gd name="T8" fmla="*/ 0 w 48"/>
                <a:gd name="T9" fmla="*/ 0 h 45"/>
                <a:gd name="T10" fmla="*/ 0 w 48"/>
                <a:gd name="T11" fmla="*/ 0 h 45"/>
                <a:gd name="T12" fmla="*/ 46 w 48"/>
                <a:gd name="T13" fmla="*/ 0 h 45"/>
                <a:gd name="T14" fmla="*/ 46 w 48"/>
                <a:gd name="T15" fmla="*/ 41 h 45"/>
                <a:gd name="T16" fmla="*/ 0 w 48"/>
                <a:gd name="T17" fmla="*/ 41 h 45"/>
                <a:gd name="T18" fmla="*/ 0 w 48"/>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5"/>
                <a:gd name="T32" fmla="*/ 48 w 4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5">
                  <a:moveTo>
                    <a:pt x="0" y="0"/>
                  </a:moveTo>
                  <a:lnTo>
                    <a:pt x="48" y="0"/>
                  </a:lnTo>
                  <a:lnTo>
                    <a:pt x="48" y="45"/>
                  </a:lnTo>
                  <a:lnTo>
                    <a:pt x="0" y="45"/>
                  </a:lnTo>
                  <a:lnTo>
                    <a:pt x="0" y="0"/>
                  </a:lnTo>
                  <a:close/>
                  <a:moveTo>
                    <a:pt x="0" y="0"/>
                  </a:moveTo>
                  <a:lnTo>
                    <a:pt x="46" y="0"/>
                  </a:lnTo>
                  <a:lnTo>
                    <a:pt x="46"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89" name="Freeform 723"/>
            <p:cNvSpPr>
              <a:spLocks noEditPoints="1"/>
            </p:cNvSpPr>
            <p:nvPr/>
          </p:nvSpPr>
          <p:spPr bwMode="auto">
            <a:xfrm>
              <a:off x="2492" y="2449"/>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3 w 46"/>
                <a:gd name="T13" fmla="*/ 0 h 41"/>
                <a:gd name="T14" fmla="*/ 43 w 46"/>
                <a:gd name="T15" fmla="*/ 40 h 41"/>
                <a:gd name="T16" fmla="*/ 0 w 46"/>
                <a:gd name="T17" fmla="*/ 40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
                <a:gd name="T31" fmla="*/ 0 h 41"/>
                <a:gd name="T32" fmla="*/ 46 w 46"/>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 h="41">
                  <a:moveTo>
                    <a:pt x="0" y="0"/>
                  </a:moveTo>
                  <a:lnTo>
                    <a:pt x="46" y="0"/>
                  </a:lnTo>
                  <a:lnTo>
                    <a:pt x="46" y="41"/>
                  </a:lnTo>
                  <a:lnTo>
                    <a:pt x="0" y="41"/>
                  </a:lnTo>
                  <a:lnTo>
                    <a:pt x="0" y="0"/>
                  </a:lnTo>
                  <a:close/>
                  <a:moveTo>
                    <a:pt x="0" y="0"/>
                  </a:moveTo>
                  <a:lnTo>
                    <a:pt x="43" y="0"/>
                  </a:lnTo>
                  <a:lnTo>
                    <a:pt x="43" y="40"/>
                  </a:lnTo>
                  <a:lnTo>
                    <a:pt x="0" y="40"/>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0" name="Freeform 724"/>
            <p:cNvSpPr>
              <a:spLocks noEditPoints="1"/>
            </p:cNvSpPr>
            <p:nvPr/>
          </p:nvSpPr>
          <p:spPr bwMode="auto">
            <a:xfrm>
              <a:off x="2492" y="2449"/>
              <a:ext cx="43" cy="40"/>
            </a:xfrm>
            <a:custGeom>
              <a:avLst/>
              <a:gdLst>
                <a:gd name="T0" fmla="*/ 0 w 43"/>
                <a:gd name="T1" fmla="*/ 0 h 40"/>
                <a:gd name="T2" fmla="*/ 43 w 43"/>
                <a:gd name="T3" fmla="*/ 0 h 40"/>
                <a:gd name="T4" fmla="*/ 43 w 43"/>
                <a:gd name="T5" fmla="*/ 40 h 40"/>
                <a:gd name="T6" fmla="*/ 0 w 43"/>
                <a:gd name="T7" fmla="*/ 40 h 40"/>
                <a:gd name="T8" fmla="*/ 0 w 43"/>
                <a:gd name="T9" fmla="*/ 0 h 40"/>
                <a:gd name="T10" fmla="*/ 0 w 43"/>
                <a:gd name="T11" fmla="*/ 0 h 40"/>
                <a:gd name="T12" fmla="*/ 40 w 43"/>
                <a:gd name="T13" fmla="*/ 0 h 40"/>
                <a:gd name="T14" fmla="*/ 40 w 43"/>
                <a:gd name="T15" fmla="*/ 36 h 40"/>
                <a:gd name="T16" fmla="*/ 0 w 43"/>
                <a:gd name="T17" fmla="*/ 36 h 40"/>
                <a:gd name="T18" fmla="*/ 0 w 4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0"/>
                <a:gd name="T32" fmla="*/ 43 w 43"/>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0">
                  <a:moveTo>
                    <a:pt x="0" y="0"/>
                  </a:moveTo>
                  <a:lnTo>
                    <a:pt x="43" y="0"/>
                  </a:lnTo>
                  <a:lnTo>
                    <a:pt x="43" y="40"/>
                  </a:lnTo>
                  <a:lnTo>
                    <a:pt x="0" y="40"/>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1" name="Freeform 725"/>
            <p:cNvSpPr>
              <a:spLocks noEditPoints="1"/>
            </p:cNvSpPr>
            <p:nvPr/>
          </p:nvSpPr>
          <p:spPr bwMode="auto">
            <a:xfrm>
              <a:off x="2492" y="2449"/>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8 w 40"/>
                <a:gd name="T13" fmla="*/ 0 h 36"/>
                <a:gd name="T14" fmla="*/ 38 w 40"/>
                <a:gd name="T15" fmla="*/ 35 h 36"/>
                <a:gd name="T16" fmla="*/ 0 w 40"/>
                <a:gd name="T17" fmla="*/ 35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8" y="0"/>
                  </a:lnTo>
                  <a:lnTo>
                    <a:pt x="38" y="35"/>
                  </a:lnTo>
                  <a:lnTo>
                    <a:pt x="0" y="35"/>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2" name="Freeform 726"/>
            <p:cNvSpPr>
              <a:spLocks noEditPoints="1"/>
            </p:cNvSpPr>
            <p:nvPr/>
          </p:nvSpPr>
          <p:spPr bwMode="auto">
            <a:xfrm>
              <a:off x="2492" y="2449"/>
              <a:ext cx="38" cy="35"/>
            </a:xfrm>
            <a:custGeom>
              <a:avLst/>
              <a:gdLst>
                <a:gd name="T0" fmla="*/ 0 w 38"/>
                <a:gd name="T1" fmla="*/ 0 h 35"/>
                <a:gd name="T2" fmla="*/ 38 w 38"/>
                <a:gd name="T3" fmla="*/ 0 h 35"/>
                <a:gd name="T4" fmla="*/ 38 w 38"/>
                <a:gd name="T5" fmla="*/ 35 h 35"/>
                <a:gd name="T6" fmla="*/ 0 w 38"/>
                <a:gd name="T7" fmla="*/ 35 h 35"/>
                <a:gd name="T8" fmla="*/ 0 w 38"/>
                <a:gd name="T9" fmla="*/ 0 h 35"/>
                <a:gd name="T10" fmla="*/ 0 w 38"/>
                <a:gd name="T11" fmla="*/ 0 h 35"/>
                <a:gd name="T12" fmla="*/ 35 w 38"/>
                <a:gd name="T13" fmla="*/ 0 h 35"/>
                <a:gd name="T14" fmla="*/ 35 w 38"/>
                <a:gd name="T15" fmla="*/ 33 h 35"/>
                <a:gd name="T16" fmla="*/ 0 w 38"/>
                <a:gd name="T17" fmla="*/ 33 h 35"/>
                <a:gd name="T18" fmla="*/ 0 w 38"/>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5"/>
                <a:gd name="T32" fmla="*/ 38 w 38"/>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5">
                  <a:moveTo>
                    <a:pt x="0" y="0"/>
                  </a:moveTo>
                  <a:lnTo>
                    <a:pt x="38" y="0"/>
                  </a:lnTo>
                  <a:lnTo>
                    <a:pt x="38" y="35"/>
                  </a:lnTo>
                  <a:lnTo>
                    <a:pt x="0" y="35"/>
                  </a:lnTo>
                  <a:lnTo>
                    <a:pt x="0" y="0"/>
                  </a:lnTo>
                  <a:close/>
                  <a:moveTo>
                    <a:pt x="0" y="0"/>
                  </a:moveTo>
                  <a:lnTo>
                    <a:pt x="35" y="0"/>
                  </a:lnTo>
                  <a:lnTo>
                    <a:pt x="35" y="33"/>
                  </a:lnTo>
                  <a:lnTo>
                    <a:pt x="0" y="33"/>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3" name="Freeform 727"/>
            <p:cNvSpPr>
              <a:spLocks noEditPoints="1"/>
            </p:cNvSpPr>
            <p:nvPr/>
          </p:nvSpPr>
          <p:spPr bwMode="auto">
            <a:xfrm>
              <a:off x="2492" y="2449"/>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0 w 35"/>
                <a:gd name="T11" fmla="*/ 0 h 33"/>
                <a:gd name="T12" fmla="*/ 32 w 35"/>
                <a:gd name="T13" fmla="*/ 0 h 33"/>
                <a:gd name="T14" fmla="*/ 32 w 35"/>
                <a:gd name="T15" fmla="*/ 29 h 33"/>
                <a:gd name="T16" fmla="*/ 0 w 35"/>
                <a:gd name="T17" fmla="*/ 29 h 33"/>
                <a:gd name="T18" fmla="*/ 0 w 3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4" name="Freeform 728"/>
            <p:cNvSpPr>
              <a:spLocks noEditPoints="1"/>
            </p:cNvSpPr>
            <p:nvPr/>
          </p:nvSpPr>
          <p:spPr bwMode="auto">
            <a:xfrm>
              <a:off x="2492" y="2449"/>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30 w 32"/>
                <a:gd name="T13" fmla="*/ 0 h 29"/>
                <a:gd name="T14" fmla="*/ 30 w 32"/>
                <a:gd name="T15" fmla="*/ 28 h 29"/>
                <a:gd name="T16" fmla="*/ 0 w 32"/>
                <a:gd name="T17" fmla="*/ 28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30" y="0"/>
                  </a:lnTo>
                  <a:lnTo>
                    <a:pt x="30" y="28"/>
                  </a:lnTo>
                  <a:lnTo>
                    <a:pt x="0" y="28"/>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5" name="Freeform 729"/>
            <p:cNvSpPr>
              <a:spLocks noEditPoints="1"/>
            </p:cNvSpPr>
            <p:nvPr/>
          </p:nvSpPr>
          <p:spPr bwMode="auto">
            <a:xfrm>
              <a:off x="2492" y="2449"/>
              <a:ext cx="30" cy="28"/>
            </a:xfrm>
            <a:custGeom>
              <a:avLst/>
              <a:gdLst>
                <a:gd name="T0" fmla="*/ 0 w 30"/>
                <a:gd name="T1" fmla="*/ 0 h 28"/>
                <a:gd name="T2" fmla="*/ 30 w 30"/>
                <a:gd name="T3" fmla="*/ 0 h 28"/>
                <a:gd name="T4" fmla="*/ 30 w 30"/>
                <a:gd name="T5" fmla="*/ 28 h 28"/>
                <a:gd name="T6" fmla="*/ 0 w 30"/>
                <a:gd name="T7" fmla="*/ 28 h 28"/>
                <a:gd name="T8" fmla="*/ 0 w 30"/>
                <a:gd name="T9" fmla="*/ 0 h 28"/>
                <a:gd name="T10" fmla="*/ 0 w 30"/>
                <a:gd name="T11" fmla="*/ 0 h 28"/>
                <a:gd name="T12" fmla="*/ 27 w 30"/>
                <a:gd name="T13" fmla="*/ 0 h 28"/>
                <a:gd name="T14" fmla="*/ 27 w 30"/>
                <a:gd name="T15" fmla="*/ 24 h 28"/>
                <a:gd name="T16" fmla="*/ 0 w 30"/>
                <a:gd name="T17" fmla="*/ 24 h 28"/>
                <a:gd name="T18" fmla="*/ 0 w 3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8"/>
                <a:gd name="T32" fmla="*/ 30 w 3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8">
                  <a:moveTo>
                    <a:pt x="0" y="0"/>
                  </a:moveTo>
                  <a:lnTo>
                    <a:pt x="30" y="0"/>
                  </a:lnTo>
                  <a:lnTo>
                    <a:pt x="30" y="28"/>
                  </a:lnTo>
                  <a:lnTo>
                    <a:pt x="0" y="28"/>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6" name="Freeform 730"/>
            <p:cNvSpPr>
              <a:spLocks noEditPoints="1"/>
            </p:cNvSpPr>
            <p:nvPr/>
          </p:nvSpPr>
          <p:spPr bwMode="auto">
            <a:xfrm>
              <a:off x="2492" y="2449"/>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3 h 24"/>
                <a:gd name="T16" fmla="*/ 0 w 27"/>
                <a:gd name="T17" fmla="*/ 23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3"/>
                  </a:lnTo>
                  <a:lnTo>
                    <a:pt x="0" y="2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7" name="Freeform 731"/>
            <p:cNvSpPr>
              <a:spLocks noEditPoints="1"/>
            </p:cNvSpPr>
            <p:nvPr/>
          </p:nvSpPr>
          <p:spPr bwMode="auto">
            <a:xfrm>
              <a:off x="2492" y="2449"/>
              <a:ext cx="24" cy="23"/>
            </a:xfrm>
            <a:custGeom>
              <a:avLst/>
              <a:gdLst>
                <a:gd name="T0" fmla="*/ 0 w 24"/>
                <a:gd name="T1" fmla="*/ 0 h 23"/>
                <a:gd name="T2" fmla="*/ 24 w 24"/>
                <a:gd name="T3" fmla="*/ 0 h 23"/>
                <a:gd name="T4" fmla="*/ 24 w 24"/>
                <a:gd name="T5" fmla="*/ 23 h 23"/>
                <a:gd name="T6" fmla="*/ 0 w 24"/>
                <a:gd name="T7" fmla="*/ 23 h 23"/>
                <a:gd name="T8" fmla="*/ 0 w 24"/>
                <a:gd name="T9" fmla="*/ 0 h 23"/>
                <a:gd name="T10" fmla="*/ 0 w 24"/>
                <a:gd name="T11" fmla="*/ 0 h 23"/>
                <a:gd name="T12" fmla="*/ 22 w 24"/>
                <a:gd name="T13" fmla="*/ 0 h 23"/>
                <a:gd name="T14" fmla="*/ 22 w 24"/>
                <a:gd name="T15" fmla="*/ 21 h 23"/>
                <a:gd name="T16" fmla="*/ 0 w 24"/>
                <a:gd name="T17" fmla="*/ 21 h 23"/>
                <a:gd name="T18" fmla="*/ 0 w 24"/>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3"/>
                <a:gd name="T32" fmla="*/ 24 w 2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3">
                  <a:moveTo>
                    <a:pt x="0" y="0"/>
                  </a:moveTo>
                  <a:lnTo>
                    <a:pt x="24" y="0"/>
                  </a:lnTo>
                  <a:lnTo>
                    <a:pt x="24" y="23"/>
                  </a:lnTo>
                  <a:lnTo>
                    <a:pt x="0" y="23"/>
                  </a:lnTo>
                  <a:lnTo>
                    <a:pt x="0" y="0"/>
                  </a:lnTo>
                  <a:close/>
                  <a:moveTo>
                    <a:pt x="0" y="0"/>
                  </a:moveTo>
                  <a:lnTo>
                    <a:pt x="22" y="0"/>
                  </a:lnTo>
                  <a:lnTo>
                    <a:pt x="22" y="21"/>
                  </a:lnTo>
                  <a:lnTo>
                    <a:pt x="0" y="2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8" name="Freeform 732"/>
            <p:cNvSpPr>
              <a:spLocks noEditPoints="1"/>
            </p:cNvSpPr>
            <p:nvPr/>
          </p:nvSpPr>
          <p:spPr bwMode="auto">
            <a:xfrm>
              <a:off x="2492" y="2449"/>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0 w 22"/>
                <a:gd name="T11" fmla="*/ 0 h 21"/>
                <a:gd name="T12" fmla="*/ 19 w 22"/>
                <a:gd name="T13" fmla="*/ 0 h 21"/>
                <a:gd name="T14" fmla="*/ 19 w 22"/>
                <a:gd name="T15" fmla="*/ 17 h 21"/>
                <a:gd name="T16" fmla="*/ 0 w 22"/>
                <a:gd name="T17" fmla="*/ 17 h 21"/>
                <a:gd name="T18" fmla="*/ 0 w 22"/>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0" y="0"/>
                  </a:moveTo>
                  <a:lnTo>
                    <a:pt x="19" y="0"/>
                  </a:lnTo>
                  <a:lnTo>
                    <a:pt x="19"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599" name="Freeform 733"/>
            <p:cNvSpPr>
              <a:spLocks noEditPoints="1"/>
            </p:cNvSpPr>
            <p:nvPr/>
          </p:nvSpPr>
          <p:spPr bwMode="auto">
            <a:xfrm>
              <a:off x="2492" y="2449"/>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0 w 19"/>
                <a:gd name="T11" fmla="*/ 0 h 17"/>
                <a:gd name="T12" fmla="*/ 16 w 19"/>
                <a:gd name="T13" fmla="*/ 0 h 17"/>
                <a:gd name="T14" fmla="*/ 16 w 19"/>
                <a:gd name="T15" fmla="*/ 16 h 17"/>
                <a:gd name="T16" fmla="*/ 0 w 19"/>
                <a:gd name="T17" fmla="*/ 16 h 17"/>
                <a:gd name="T18" fmla="*/ 0 w 1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0" y="0"/>
                  </a:moveTo>
                  <a:lnTo>
                    <a:pt x="16" y="0"/>
                  </a:lnTo>
                  <a:lnTo>
                    <a:pt x="16" y="16"/>
                  </a:lnTo>
                  <a:lnTo>
                    <a:pt x="0" y="16"/>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0" name="Freeform 734"/>
            <p:cNvSpPr>
              <a:spLocks noEditPoints="1"/>
            </p:cNvSpPr>
            <p:nvPr/>
          </p:nvSpPr>
          <p:spPr bwMode="auto">
            <a:xfrm>
              <a:off x="2492" y="2449"/>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0 w 16"/>
                <a:gd name="T11" fmla="*/ 0 h 16"/>
                <a:gd name="T12" fmla="*/ 14 w 16"/>
                <a:gd name="T13" fmla="*/ 0 h 16"/>
                <a:gd name="T14" fmla="*/ 14 w 16"/>
                <a:gd name="T15" fmla="*/ 12 h 16"/>
                <a:gd name="T16" fmla="*/ 0 w 16"/>
                <a:gd name="T17" fmla="*/ 12 h 16"/>
                <a:gd name="T18" fmla="*/ 0 w 16"/>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0" y="0"/>
                  </a:moveTo>
                  <a:lnTo>
                    <a:pt x="14" y="0"/>
                  </a:lnTo>
                  <a:lnTo>
                    <a:pt x="14"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1" name="Freeform 735"/>
            <p:cNvSpPr>
              <a:spLocks noEditPoints="1"/>
            </p:cNvSpPr>
            <p:nvPr/>
          </p:nvSpPr>
          <p:spPr bwMode="auto">
            <a:xfrm>
              <a:off x="2492" y="2449"/>
              <a:ext cx="14" cy="12"/>
            </a:xfrm>
            <a:custGeom>
              <a:avLst/>
              <a:gdLst>
                <a:gd name="T0" fmla="*/ 0 w 14"/>
                <a:gd name="T1" fmla="*/ 0 h 12"/>
                <a:gd name="T2" fmla="*/ 14 w 14"/>
                <a:gd name="T3" fmla="*/ 0 h 12"/>
                <a:gd name="T4" fmla="*/ 14 w 14"/>
                <a:gd name="T5" fmla="*/ 12 h 12"/>
                <a:gd name="T6" fmla="*/ 0 w 14"/>
                <a:gd name="T7" fmla="*/ 12 h 12"/>
                <a:gd name="T8" fmla="*/ 0 w 14"/>
                <a:gd name="T9" fmla="*/ 0 h 12"/>
                <a:gd name="T10" fmla="*/ 0 w 14"/>
                <a:gd name="T11" fmla="*/ 0 h 12"/>
                <a:gd name="T12" fmla="*/ 11 w 14"/>
                <a:gd name="T13" fmla="*/ 0 h 12"/>
                <a:gd name="T14" fmla="*/ 11 w 14"/>
                <a:gd name="T15" fmla="*/ 10 h 12"/>
                <a:gd name="T16" fmla="*/ 0 w 14"/>
                <a:gd name="T17" fmla="*/ 10 h 12"/>
                <a:gd name="T18" fmla="*/ 0 w 14"/>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2"/>
                <a:gd name="T32" fmla="*/ 14 w 14"/>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2">
                  <a:moveTo>
                    <a:pt x="0" y="0"/>
                  </a:moveTo>
                  <a:lnTo>
                    <a:pt x="14" y="0"/>
                  </a:lnTo>
                  <a:lnTo>
                    <a:pt x="14" y="12"/>
                  </a:lnTo>
                  <a:lnTo>
                    <a:pt x="0" y="12"/>
                  </a:lnTo>
                  <a:lnTo>
                    <a:pt x="0" y="0"/>
                  </a:lnTo>
                  <a:close/>
                  <a:moveTo>
                    <a:pt x="0" y="0"/>
                  </a:moveTo>
                  <a:lnTo>
                    <a:pt x="11" y="0"/>
                  </a:lnTo>
                  <a:lnTo>
                    <a:pt x="11"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2" name="Freeform 736"/>
            <p:cNvSpPr>
              <a:spLocks noEditPoints="1"/>
            </p:cNvSpPr>
            <p:nvPr/>
          </p:nvSpPr>
          <p:spPr bwMode="auto">
            <a:xfrm>
              <a:off x="2492" y="2449"/>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0 w 11"/>
                <a:gd name="T11" fmla="*/ 0 h 10"/>
                <a:gd name="T12" fmla="*/ 8 w 11"/>
                <a:gd name="T13" fmla="*/ 0 h 10"/>
                <a:gd name="T14" fmla="*/ 8 w 11"/>
                <a:gd name="T15" fmla="*/ 9 h 10"/>
                <a:gd name="T16" fmla="*/ 0 w 11"/>
                <a:gd name="T17" fmla="*/ 9 h 10"/>
                <a:gd name="T18" fmla="*/ 0 w 1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0" y="0"/>
                  </a:moveTo>
                  <a:lnTo>
                    <a:pt x="8" y="0"/>
                  </a:lnTo>
                  <a:lnTo>
                    <a:pt x="8" y="9"/>
                  </a:lnTo>
                  <a:lnTo>
                    <a:pt x="0" y="9"/>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3" name="Freeform 737"/>
            <p:cNvSpPr>
              <a:spLocks noEditPoints="1"/>
            </p:cNvSpPr>
            <p:nvPr/>
          </p:nvSpPr>
          <p:spPr bwMode="auto">
            <a:xfrm>
              <a:off x="2492" y="244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0 w 8"/>
                <a:gd name="T11" fmla="*/ 0 h 9"/>
                <a:gd name="T12" fmla="*/ 6 w 8"/>
                <a:gd name="T13" fmla="*/ 0 h 9"/>
                <a:gd name="T14" fmla="*/ 6 w 8"/>
                <a:gd name="T15" fmla="*/ 5 h 9"/>
                <a:gd name="T16" fmla="*/ 0 w 8"/>
                <a:gd name="T17" fmla="*/ 5 h 9"/>
                <a:gd name="T18" fmla="*/ 0 w 8"/>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0" y="0"/>
                  </a:moveTo>
                  <a:lnTo>
                    <a:pt x="6" y="0"/>
                  </a:lnTo>
                  <a:lnTo>
                    <a:pt x="6"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4" name="Freeform 738"/>
            <p:cNvSpPr>
              <a:spLocks noEditPoints="1"/>
            </p:cNvSpPr>
            <p:nvPr/>
          </p:nvSpPr>
          <p:spPr bwMode="auto">
            <a:xfrm>
              <a:off x="2492" y="2449"/>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0 w 6"/>
                <a:gd name="T11" fmla="*/ 0 h 5"/>
                <a:gd name="T12" fmla="*/ 3 w 6"/>
                <a:gd name="T13" fmla="*/ 0 h 5"/>
                <a:gd name="T14" fmla="*/ 3 w 6"/>
                <a:gd name="T15" fmla="*/ 4 h 5"/>
                <a:gd name="T16" fmla="*/ 0 w 6"/>
                <a:gd name="T17" fmla="*/ 4 h 5"/>
                <a:gd name="T18" fmla="*/ 0 w 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0" y="0"/>
                  </a:moveTo>
                  <a:lnTo>
                    <a:pt x="3" y="0"/>
                  </a:lnTo>
                  <a:lnTo>
                    <a:pt x="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5" name="Freeform 739"/>
            <p:cNvSpPr>
              <a:spLocks noEditPoints="1"/>
            </p:cNvSpPr>
            <p:nvPr/>
          </p:nvSpPr>
          <p:spPr bwMode="auto">
            <a:xfrm>
              <a:off x="2492" y="2449"/>
              <a:ext cx="3" cy="4"/>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 name="T14" fmla="*/ 0 w 3"/>
                <a:gd name="T15" fmla="*/ 0 h 4"/>
                <a:gd name="T16" fmla="*/ 0 w 3"/>
                <a:gd name="T17" fmla="*/ 0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3" y="0"/>
                  </a:lnTo>
                  <a:lnTo>
                    <a:pt x="3" y="4"/>
                  </a:lnTo>
                  <a:lnTo>
                    <a:pt x="0" y="4"/>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6" name="Freeform 740"/>
            <p:cNvSpPr>
              <a:spLocks noEditPoints="1"/>
            </p:cNvSpPr>
            <p:nvPr/>
          </p:nvSpPr>
          <p:spPr bwMode="auto">
            <a:xfrm>
              <a:off x="2488" y="2444"/>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7" name="Freeform 741"/>
            <p:cNvSpPr>
              <a:spLocks noEditPoints="1"/>
            </p:cNvSpPr>
            <p:nvPr/>
          </p:nvSpPr>
          <p:spPr bwMode="auto">
            <a:xfrm>
              <a:off x="2491" y="244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8" name="Freeform 742"/>
            <p:cNvSpPr>
              <a:spLocks noEditPoints="1"/>
            </p:cNvSpPr>
            <p:nvPr/>
          </p:nvSpPr>
          <p:spPr bwMode="auto">
            <a:xfrm>
              <a:off x="2494" y="244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2 w 70"/>
                <a:gd name="T11" fmla="*/ 4 h 69"/>
                <a:gd name="T12" fmla="*/ 70 w 70"/>
                <a:gd name="T13" fmla="*/ 4 h 69"/>
                <a:gd name="T14" fmla="*/ 70 w 70"/>
                <a:gd name="T15" fmla="*/ 69 h 69"/>
                <a:gd name="T16" fmla="*/ 2 w 70"/>
                <a:gd name="T17" fmla="*/ 69 h 69"/>
                <a:gd name="T18" fmla="*/ 2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09" name="Freeform 743"/>
            <p:cNvSpPr>
              <a:spLocks noEditPoints="1"/>
            </p:cNvSpPr>
            <p:nvPr/>
          </p:nvSpPr>
          <p:spPr bwMode="auto">
            <a:xfrm>
              <a:off x="2496" y="2453"/>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0" name="Freeform 744"/>
            <p:cNvSpPr>
              <a:spLocks noEditPoints="1"/>
            </p:cNvSpPr>
            <p:nvPr/>
          </p:nvSpPr>
          <p:spPr bwMode="auto">
            <a:xfrm>
              <a:off x="2499" y="245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1" name="Freeform 745"/>
            <p:cNvSpPr>
              <a:spLocks noEditPoints="1"/>
            </p:cNvSpPr>
            <p:nvPr/>
          </p:nvSpPr>
          <p:spPr bwMode="auto">
            <a:xfrm>
              <a:off x="2502" y="2456"/>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1 w 62"/>
                <a:gd name="T11" fmla="*/ 3 h 62"/>
                <a:gd name="T12" fmla="*/ 62 w 62"/>
                <a:gd name="T13" fmla="*/ 3 h 62"/>
                <a:gd name="T14" fmla="*/ 62 w 62"/>
                <a:gd name="T15" fmla="*/ 62 h 62"/>
                <a:gd name="T16" fmla="*/ 1 w 62"/>
                <a:gd name="T17" fmla="*/ 62 h 62"/>
                <a:gd name="T18" fmla="*/ 1 w 62"/>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1" y="3"/>
                  </a:moveTo>
                  <a:lnTo>
                    <a:pt x="62" y="3"/>
                  </a:lnTo>
                  <a:lnTo>
                    <a:pt x="62" y="62"/>
                  </a:lnTo>
                  <a:lnTo>
                    <a:pt x="1" y="62"/>
                  </a:lnTo>
                  <a:lnTo>
                    <a:pt x="1"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2" name="Freeform 746"/>
            <p:cNvSpPr>
              <a:spLocks noEditPoints="1"/>
            </p:cNvSpPr>
            <p:nvPr/>
          </p:nvSpPr>
          <p:spPr bwMode="auto">
            <a:xfrm>
              <a:off x="2503" y="2459"/>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3" name="Freeform 747"/>
            <p:cNvSpPr>
              <a:spLocks noEditPoints="1"/>
            </p:cNvSpPr>
            <p:nvPr/>
          </p:nvSpPr>
          <p:spPr bwMode="auto">
            <a:xfrm>
              <a:off x="2506" y="2461"/>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2 w 58"/>
                <a:gd name="T11" fmla="*/ 4 h 57"/>
                <a:gd name="T12" fmla="*/ 58 w 58"/>
                <a:gd name="T13" fmla="*/ 4 h 57"/>
                <a:gd name="T14" fmla="*/ 58 w 58"/>
                <a:gd name="T15" fmla="*/ 57 h 57"/>
                <a:gd name="T16" fmla="*/ 2 w 58"/>
                <a:gd name="T17" fmla="*/ 57 h 57"/>
                <a:gd name="T18" fmla="*/ 2 w 58"/>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2" y="4"/>
                  </a:moveTo>
                  <a:lnTo>
                    <a:pt x="58" y="4"/>
                  </a:lnTo>
                  <a:lnTo>
                    <a:pt x="58" y="57"/>
                  </a:lnTo>
                  <a:lnTo>
                    <a:pt x="2" y="57"/>
                  </a:lnTo>
                  <a:lnTo>
                    <a:pt x="2"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4" name="Freeform 748"/>
            <p:cNvSpPr>
              <a:spLocks noEditPoints="1"/>
            </p:cNvSpPr>
            <p:nvPr/>
          </p:nvSpPr>
          <p:spPr bwMode="auto">
            <a:xfrm>
              <a:off x="2508" y="2465"/>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5" name="Freeform 749"/>
            <p:cNvSpPr>
              <a:spLocks noEditPoints="1"/>
            </p:cNvSpPr>
            <p:nvPr/>
          </p:nvSpPr>
          <p:spPr bwMode="auto">
            <a:xfrm>
              <a:off x="2511" y="2466"/>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4 h 52"/>
                <a:gd name="T12" fmla="*/ 53 w 53"/>
                <a:gd name="T13" fmla="*/ 4 h 52"/>
                <a:gd name="T14" fmla="*/ 53 w 53"/>
                <a:gd name="T15" fmla="*/ 52 h 52"/>
                <a:gd name="T16" fmla="*/ 3 w 53"/>
                <a:gd name="T17" fmla="*/ 52 h 52"/>
                <a:gd name="T18" fmla="*/ 3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4"/>
                  </a:moveTo>
                  <a:lnTo>
                    <a:pt x="53" y="4"/>
                  </a:lnTo>
                  <a:lnTo>
                    <a:pt x="53"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6" name="Freeform 750"/>
            <p:cNvSpPr>
              <a:spLocks noEditPoints="1"/>
            </p:cNvSpPr>
            <p:nvPr/>
          </p:nvSpPr>
          <p:spPr bwMode="auto">
            <a:xfrm>
              <a:off x="2514" y="247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2 w 50"/>
                <a:gd name="T11" fmla="*/ 2 h 48"/>
                <a:gd name="T12" fmla="*/ 50 w 50"/>
                <a:gd name="T13" fmla="*/ 2 h 48"/>
                <a:gd name="T14" fmla="*/ 50 w 50"/>
                <a:gd name="T15" fmla="*/ 48 h 48"/>
                <a:gd name="T16" fmla="*/ 2 w 50"/>
                <a:gd name="T17" fmla="*/ 48 h 48"/>
                <a:gd name="T18" fmla="*/ 2 w 50"/>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2" y="2"/>
                  </a:moveTo>
                  <a:lnTo>
                    <a:pt x="50" y="2"/>
                  </a:lnTo>
                  <a:lnTo>
                    <a:pt x="50"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7" name="Freeform 751"/>
            <p:cNvSpPr>
              <a:spLocks noEditPoints="1"/>
            </p:cNvSpPr>
            <p:nvPr/>
          </p:nvSpPr>
          <p:spPr bwMode="auto">
            <a:xfrm>
              <a:off x="2516" y="2472"/>
              <a:ext cx="48" cy="46"/>
            </a:xfrm>
            <a:custGeom>
              <a:avLst/>
              <a:gdLst>
                <a:gd name="T0" fmla="*/ 0 w 48"/>
                <a:gd name="T1" fmla="*/ 0 h 46"/>
                <a:gd name="T2" fmla="*/ 48 w 48"/>
                <a:gd name="T3" fmla="*/ 0 h 46"/>
                <a:gd name="T4" fmla="*/ 48 w 48"/>
                <a:gd name="T5" fmla="*/ 46 h 46"/>
                <a:gd name="T6" fmla="*/ 0 w 48"/>
                <a:gd name="T7" fmla="*/ 46 h 46"/>
                <a:gd name="T8" fmla="*/ 0 w 48"/>
                <a:gd name="T9" fmla="*/ 0 h 46"/>
                <a:gd name="T10" fmla="*/ 3 w 48"/>
                <a:gd name="T11" fmla="*/ 3 h 46"/>
                <a:gd name="T12" fmla="*/ 48 w 48"/>
                <a:gd name="T13" fmla="*/ 3 h 46"/>
                <a:gd name="T14" fmla="*/ 48 w 48"/>
                <a:gd name="T15" fmla="*/ 46 h 46"/>
                <a:gd name="T16" fmla="*/ 3 w 48"/>
                <a:gd name="T17" fmla="*/ 46 h 46"/>
                <a:gd name="T18" fmla="*/ 3 w 48"/>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6"/>
                <a:gd name="T32" fmla="*/ 48 w 48"/>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6">
                  <a:moveTo>
                    <a:pt x="0" y="0"/>
                  </a:moveTo>
                  <a:lnTo>
                    <a:pt x="48" y="0"/>
                  </a:lnTo>
                  <a:lnTo>
                    <a:pt x="48" y="46"/>
                  </a:lnTo>
                  <a:lnTo>
                    <a:pt x="0" y="46"/>
                  </a:lnTo>
                  <a:lnTo>
                    <a:pt x="0" y="0"/>
                  </a:lnTo>
                  <a:close/>
                  <a:moveTo>
                    <a:pt x="3" y="3"/>
                  </a:moveTo>
                  <a:lnTo>
                    <a:pt x="48" y="3"/>
                  </a:lnTo>
                  <a:lnTo>
                    <a:pt x="48"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8" name="Freeform 752"/>
            <p:cNvSpPr>
              <a:spLocks noEditPoints="1"/>
            </p:cNvSpPr>
            <p:nvPr/>
          </p:nvSpPr>
          <p:spPr bwMode="auto">
            <a:xfrm>
              <a:off x="2519" y="247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2 h 43"/>
                <a:gd name="T12" fmla="*/ 45 w 45"/>
                <a:gd name="T13" fmla="*/ 2 h 43"/>
                <a:gd name="T14" fmla="*/ 45 w 45"/>
                <a:gd name="T15" fmla="*/ 43 h 43"/>
                <a:gd name="T16" fmla="*/ 3 w 45"/>
                <a:gd name="T17" fmla="*/ 43 h 43"/>
                <a:gd name="T18" fmla="*/ 3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2"/>
                  </a:moveTo>
                  <a:lnTo>
                    <a:pt x="45" y="2"/>
                  </a:lnTo>
                  <a:lnTo>
                    <a:pt x="45"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19" name="Freeform 753"/>
            <p:cNvSpPr>
              <a:spLocks noEditPoints="1"/>
            </p:cNvSpPr>
            <p:nvPr/>
          </p:nvSpPr>
          <p:spPr bwMode="auto">
            <a:xfrm>
              <a:off x="2522" y="2477"/>
              <a:ext cx="42" cy="41"/>
            </a:xfrm>
            <a:custGeom>
              <a:avLst/>
              <a:gdLst>
                <a:gd name="T0" fmla="*/ 0 w 42"/>
                <a:gd name="T1" fmla="*/ 0 h 41"/>
                <a:gd name="T2" fmla="*/ 42 w 42"/>
                <a:gd name="T3" fmla="*/ 0 h 41"/>
                <a:gd name="T4" fmla="*/ 42 w 42"/>
                <a:gd name="T5" fmla="*/ 41 h 41"/>
                <a:gd name="T6" fmla="*/ 0 w 42"/>
                <a:gd name="T7" fmla="*/ 41 h 41"/>
                <a:gd name="T8" fmla="*/ 0 w 42"/>
                <a:gd name="T9" fmla="*/ 0 h 41"/>
                <a:gd name="T10" fmla="*/ 2 w 42"/>
                <a:gd name="T11" fmla="*/ 3 h 41"/>
                <a:gd name="T12" fmla="*/ 42 w 42"/>
                <a:gd name="T13" fmla="*/ 3 h 41"/>
                <a:gd name="T14" fmla="*/ 42 w 42"/>
                <a:gd name="T15" fmla="*/ 41 h 41"/>
                <a:gd name="T16" fmla="*/ 2 w 42"/>
                <a:gd name="T17" fmla="*/ 41 h 41"/>
                <a:gd name="T18" fmla="*/ 2 w 42"/>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1"/>
                <a:gd name="T32" fmla="*/ 42 w 42"/>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1">
                  <a:moveTo>
                    <a:pt x="0" y="0"/>
                  </a:moveTo>
                  <a:lnTo>
                    <a:pt x="42" y="0"/>
                  </a:lnTo>
                  <a:lnTo>
                    <a:pt x="42" y="41"/>
                  </a:lnTo>
                  <a:lnTo>
                    <a:pt x="0" y="41"/>
                  </a:lnTo>
                  <a:lnTo>
                    <a:pt x="0" y="0"/>
                  </a:lnTo>
                  <a:close/>
                  <a:moveTo>
                    <a:pt x="2" y="3"/>
                  </a:moveTo>
                  <a:lnTo>
                    <a:pt x="42" y="3"/>
                  </a:lnTo>
                  <a:lnTo>
                    <a:pt x="42"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0" name="Freeform 754"/>
            <p:cNvSpPr>
              <a:spLocks noEditPoints="1"/>
            </p:cNvSpPr>
            <p:nvPr/>
          </p:nvSpPr>
          <p:spPr bwMode="auto">
            <a:xfrm>
              <a:off x="2524" y="2480"/>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1" name="Freeform 755"/>
            <p:cNvSpPr>
              <a:spLocks noEditPoints="1"/>
            </p:cNvSpPr>
            <p:nvPr/>
          </p:nvSpPr>
          <p:spPr bwMode="auto">
            <a:xfrm>
              <a:off x="2527" y="2482"/>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2" name="Freeform 756"/>
            <p:cNvSpPr>
              <a:spLocks noEditPoints="1"/>
            </p:cNvSpPr>
            <p:nvPr/>
          </p:nvSpPr>
          <p:spPr bwMode="auto">
            <a:xfrm>
              <a:off x="2530" y="248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3" name="Freeform 757"/>
            <p:cNvSpPr>
              <a:spLocks noEditPoints="1"/>
            </p:cNvSpPr>
            <p:nvPr/>
          </p:nvSpPr>
          <p:spPr bwMode="auto">
            <a:xfrm>
              <a:off x="2532" y="2487"/>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4" name="Freeform 758"/>
            <p:cNvSpPr>
              <a:spLocks noEditPoints="1"/>
            </p:cNvSpPr>
            <p:nvPr/>
          </p:nvSpPr>
          <p:spPr bwMode="auto">
            <a:xfrm>
              <a:off x="2535" y="2489"/>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5" name="Freeform 759"/>
            <p:cNvSpPr>
              <a:spLocks noEditPoints="1"/>
            </p:cNvSpPr>
            <p:nvPr/>
          </p:nvSpPr>
          <p:spPr bwMode="auto">
            <a:xfrm>
              <a:off x="2538" y="249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6" name="Freeform 760"/>
            <p:cNvSpPr>
              <a:spLocks noEditPoints="1"/>
            </p:cNvSpPr>
            <p:nvPr/>
          </p:nvSpPr>
          <p:spPr bwMode="auto">
            <a:xfrm>
              <a:off x="2540" y="2494"/>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7" name="Freeform 761"/>
            <p:cNvSpPr>
              <a:spLocks noEditPoints="1"/>
            </p:cNvSpPr>
            <p:nvPr/>
          </p:nvSpPr>
          <p:spPr bwMode="auto">
            <a:xfrm>
              <a:off x="2543" y="249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2 w 21"/>
                <a:gd name="T11" fmla="*/ 2 h 21"/>
                <a:gd name="T12" fmla="*/ 21 w 21"/>
                <a:gd name="T13" fmla="*/ 2 h 21"/>
                <a:gd name="T14" fmla="*/ 21 w 21"/>
                <a:gd name="T15" fmla="*/ 21 h 21"/>
                <a:gd name="T16" fmla="*/ 2 w 21"/>
                <a:gd name="T17" fmla="*/ 21 h 21"/>
                <a:gd name="T18" fmla="*/ 2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2" y="2"/>
                  </a:moveTo>
                  <a:lnTo>
                    <a:pt x="21" y="2"/>
                  </a:lnTo>
                  <a:lnTo>
                    <a:pt x="21" y="21"/>
                  </a:lnTo>
                  <a:lnTo>
                    <a:pt x="2" y="21"/>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8" name="Freeform 762"/>
            <p:cNvSpPr>
              <a:spLocks noEditPoints="1"/>
            </p:cNvSpPr>
            <p:nvPr/>
          </p:nvSpPr>
          <p:spPr bwMode="auto">
            <a:xfrm>
              <a:off x="2545" y="2499"/>
              <a:ext cx="19" cy="19"/>
            </a:xfrm>
            <a:custGeom>
              <a:avLst/>
              <a:gdLst>
                <a:gd name="T0" fmla="*/ 0 w 19"/>
                <a:gd name="T1" fmla="*/ 0 h 19"/>
                <a:gd name="T2" fmla="*/ 19 w 19"/>
                <a:gd name="T3" fmla="*/ 0 h 19"/>
                <a:gd name="T4" fmla="*/ 19 w 19"/>
                <a:gd name="T5" fmla="*/ 19 h 19"/>
                <a:gd name="T6" fmla="*/ 0 w 19"/>
                <a:gd name="T7" fmla="*/ 19 h 19"/>
                <a:gd name="T8" fmla="*/ 0 w 19"/>
                <a:gd name="T9" fmla="*/ 0 h 19"/>
                <a:gd name="T10" fmla="*/ 3 w 19"/>
                <a:gd name="T11" fmla="*/ 3 h 19"/>
                <a:gd name="T12" fmla="*/ 19 w 19"/>
                <a:gd name="T13" fmla="*/ 3 h 19"/>
                <a:gd name="T14" fmla="*/ 19 w 19"/>
                <a:gd name="T15" fmla="*/ 19 h 19"/>
                <a:gd name="T16" fmla="*/ 3 w 19"/>
                <a:gd name="T17" fmla="*/ 19 h 19"/>
                <a:gd name="T18" fmla="*/ 3 w 19"/>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0"/>
                  </a:moveTo>
                  <a:lnTo>
                    <a:pt x="19" y="0"/>
                  </a:lnTo>
                  <a:lnTo>
                    <a:pt x="19" y="19"/>
                  </a:lnTo>
                  <a:lnTo>
                    <a:pt x="0" y="19"/>
                  </a:lnTo>
                  <a:lnTo>
                    <a:pt x="0" y="0"/>
                  </a:lnTo>
                  <a:close/>
                  <a:moveTo>
                    <a:pt x="3" y="3"/>
                  </a:moveTo>
                  <a:lnTo>
                    <a:pt x="19" y="3"/>
                  </a:lnTo>
                  <a:lnTo>
                    <a:pt x="19" y="19"/>
                  </a:lnTo>
                  <a:lnTo>
                    <a:pt x="3" y="19"/>
                  </a:lnTo>
                  <a:lnTo>
                    <a:pt x="3"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29" name="Freeform 763"/>
            <p:cNvSpPr>
              <a:spLocks noEditPoints="1"/>
            </p:cNvSpPr>
            <p:nvPr/>
          </p:nvSpPr>
          <p:spPr bwMode="auto">
            <a:xfrm>
              <a:off x="2548" y="250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0" name="Freeform 764"/>
            <p:cNvSpPr>
              <a:spLocks noEditPoints="1"/>
            </p:cNvSpPr>
            <p:nvPr/>
          </p:nvSpPr>
          <p:spPr bwMode="auto">
            <a:xfrm>
              <a:off x="2551" y="2504"/>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2 w 13"/>
                <a:gd name="T11" fmla="*/ 4 h 14"/>
                <a:gd name="T12" fmla="*/ 13 w 13"/>
                <a:gd name="T13" fmla="*/ 4 h 14"/>
                <a:gd name="T14" fmla="*/ 13 w 13"/>
                <a:gd name="T15" fmla="*/ 14 h 14"/>
                <a:gd name="T16" fmla="*/ 2 w 13"/>
                <a:gd name="T17" fmla="*/ 14 h 14"/>
                <a:gd name="T18" fmla="*/ 2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2" y="4"/>
                  </a:moveTo>
                  <a:lnTo>
                    <a:pt x="13" y="4"/>
                  </a:lnTo>
                  <a:lnTo>
                    <a:pt x="13" y="14"/>
                  </a:lnTo>
                  <a:lnTo>
                    <a:pt x="2" y="14"/>
                  </a:lnTo>
                  <a:lnTo>
                    <a:pt x="2"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1" name="Freeform 765"/>
            <p:cNvSpPr>
              <a:spLocks noEditPoints="1"/>
            </p:cNvSpPr>
            <p:nvPr/>
          </p:nvSpPr>
          <p:spPr bwMode="auto">
            <a:xfrm>
              <a:off x="2553" y="2508"/>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2" name="Freeform 766"/>
            <p:cNvSpPr>
              <a:spLocks noEditPoints="1"/>
            </p:cNvSpPr>
            <p:nvPr/>
          </p:nvSpPr>
          <p:spPr bwMode="auto">
            <a:xfrm>
              <a:off x="2556" y="250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3" name="Freeform 767"/>
            <p:cNvSpPr>
              <a:spLocks noEditPoints="1"/>
            </p:cNvSpPr>
            <p:nvPr/>
          </p:nvSpPr>
          <p:spPr bwMode="auto">
            <a:xfrm>
              <a:off x="2559" y="251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2 w 5"/>
                <a:gd name="T11" fmla="*/ 2 h 5"/>
                <a:gd name="T12" fmla="*/ 5 w 5"/>
                <a:gd name="T13" fmla="*/ 2 h 5"/>
                <a:gd name="T14" fmla="*/ 5 w 5"/>
                <a:gd name="T15" fmla="*/ 5 h 5"/>
                <a:gd name="T16" fmla="*/ 2 w 5"/>
                <a:gd name="T17" fmla="*/ 5 h 5"/>
                <a:gd name="T18" fmla="*/ 2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2" y="2"/>
                  </a:moveTo>
                  <a:lnTo>
                    <a:pt x="5" y="2"/>
                  </a:lnTo>
                  <a:lnTo>
                    <a:pt x="5" y="5"/>
                  </a:lnTo>
                  <a:lnTo>
                    <a:pt x="2" y="5"/>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4" name="Freeform 768"/>
            <p:cNvSpPr>
              <a:spLocks noEditPoints="1"/>
            </p:cNvSpPr>
            <p:nvPr/>
          </p:nvSpPr>
          <p:spPr bwMode="auto">
            <a:xfrm>
              <a:off x="2561" y="2515"/>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5" name="Freeform 769"/>
            <p:cNvSpPr>
              <a:spLocks noEditPoints="1"/>
            </p:cNvSpPr>
            <p:nvPr/>
          </p:nvSpPr>
          <p:spPr bwMode="auto">
            <a:xfrm>
              <a:off x="2564" y="25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6" name="Freeform 770"/>
            <p:cNvSpPr>
              <a:spLocks noEditPoints="1"/>
            </p:cNvSpPr>
            <p:nvPr/>
          </p:nvSpPr>
          <p:spPr bwMode="auto">
            <a:xfrm>
              <a:off x="2488" y="2444"/>
              <a:ext cx="76" cy="74"/>
            </a:xfrm>
            <a:custGeom>
              <a:avLst/>
              <a:gdLst>
                <a:gd name="T0" fmla="*/ 6 w 76"/>
                <a:gd name="T1" fmla="*/ 65 h 74"/>
                <a:gd name="T2" fmla="*/ 6 w 76"/>
                <a:gd name="T3" fmla="*/ 9 h 74"/>
                <a:gd name="T4" fmla="*/ 69 w 76"/>
                <a:gd name="T5" fmla="*/ 9 h 74"/>
                <a:gd name="T6" fmla="*/ 69 w 76"/>
                <a:gd name="T7" fmla="*/ 65 h 74"/>
                <a:gd name="T8" fmla="*/ 6 w 76"/>
                <a:gd name="T9" fmla="*/ 65 h 74"/>
                <a:gd name="T10" fmla="*/ 3 w 76"/>
                <a:gd name="T11" fmla="*/ 69 h 74"/>
                <a:gd name="T12" fmla="*/ 73 w 76"/>
                <a:gd name="T13" fmla="*/ 69 h 74"/>
                <a:gd name="T14" fmla="*/ 73 w 76"/>
                <a:gd name="T15" fmla="*/ 3 h 74"/>
                <a:gd name="T16" fmla="*/ 76 w 76"/>
                <a:gd name="T17" fmla="*/ 3 h 74"/>
                <a:gd name="T18" fmla="*/ 76 w 76"/>
                <a:gd name="T19" fmla="*/ 0 h 74"/>
                <a:gd name="T20" fmla="*/ 0 w 76"/>
                <a:gd name="T21" fmla="*/ 0 h 74"/>
                <a:gd name="T22" fmla="*/ 0 w 76"/>
                <a:gd name="T23" fmla="*/ 74 h 74"/>
                <a:gd name="T24" fmla="*/ 3 w 76"/>
                <a:gd name="T25" fmla="*/ 74 h 74"/>
                <a:gd name="T26" fmla="*/ 3 w 76"/>
                <a:gd name="T27" fmla="*/ 69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6" y="65"/>
                  </a:moveTo>
                  <a:lnTo>
                    <a:pt x="6" y="9"/>
                  </a:lnTo>
                  <a:lnTo>
                    <a:pt x="69" y="9"/>
                  </a:lnTo>
                  <a:lnTo>
                    <a:pt x="69" y="65"/>
                  </a:lnTo>
                  <a:lnTo>
                    <a:pt x="6" y="65"/>
                  </a:lnTo>
                  <a:close/>
                  <a:moveTo>
                    <a:pt x="3" y="69"/>
                  </a:moveTo>
                  <a:lnTo>
                    <a:pt x="73" y="69"/>
                  </a:lnTo>
                  <a:lnTo>
                    <a:pt x="73" y="3"/>
                  </a:lnTo>
                  <a:lnTo>
                    <a:pt x="76" y="3"/>
                  </a:lnTo>
                  <a:lnTo>
                    <a:pt x="76" y="0"/>
                  </a:lnTo>
                  <a:lnTo>
                    <a:pt x="0" y="0"/>
                  </a:lnTo>
                  <a:lnTo>
                    <a:pt x="0" y="74"/>
                  </a:lnTo>
                  <a:lnTo>
                    <a:pt x="3" y="74"/>
                  </a:lnTo>
                  <a:lnTo>
                    <a:pt x="3"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7" name="Freeform 771"/>
            <p:cNvSpPr>
              <a:spLocks noEditPoints="1"/>
            </p:cNvSpPr>
            <p:nvPr/>
          </p:nvSpPr>
          <p:spPr bwMode="auto">
            <a:xfrm>
              <a:off x="2488" y="2444"/>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8" name="Freeform 772"/>
            <p:cNvSpPr>
              <a:spLocks noEditPoints="1"/>
            </p:cNvSpPr>
            <p:nvPr/>
          </p:nvSpPr>
          <p:spPr bwMode="auto">
            <a:xfrm>
              <a:off x="2491" y="2447"/>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3 w 73"/>
                <a:gd name="T11" fmla="*/ 2 h 71"/>
                <a:gd name="T12" fmla="*/ 73 w 73"/>
                <a:gd name="T13" fmla="*/ 2 h 71"/>
                <a:gd name="T14" fmla="*/ 73 w 73"/>
                <a:gd name="T15" fmla="*/ 71 h 71"/>
                <a:gd name="T16" fmla="*/ 3 w 73"/>
                <a:gd name="T17" fmla="*/ 71 h 71"/>
                <a:gd name="T18" fmla="*/ 3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3" y="2"/>
                  </a:moveTo>
                  <a:lnTo>
                    <a:pt x="73" y="2"/>
                  </a:lnTo>
                  <a:lnTo>
                    <a:pt x="73" y="71"/>
                  </a:lnTo>
                  <a:lnTo>
                    <a:pt x="3" y="71"/>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39" name="Freeform 773"/>
            <p:cNvSpPr>
              <a:spLocks noEditPoints="1"/>
            </p:cNvSpPr>
            <p:nvPr/>
          </p:nvSpPr>
          <p:spPr bwMode="auto">
            <a:xfrm>
              <a:off x="2494" y="2449"/>
              <a:ext cx="70" cy="69"/>
            </a:xfrm>
            <a:custGeom>
              <a:avLst/>
              <a:gdLst>
                <a:gd name="T0" fmla="*/ 0 w 70"/>
                <a:gd name="T1" fmla="*/ 0 h 69"/>
                <a:gd name="T2" fmla="*/ 70 w 70"/>
                <a:gd name="T3" fmla="*/ 0 h 69"/>
                <a:gd name="T4" fmla="*/ 70 w 70"/>
                <a:gd name="T5" fmla="*/ 69 h 69"/>
                <a:gd name="T6" fmla="*/ 0 w 70"/>
                <a:gd name="T7" fmla="*/ 69 h 69"/>
                <a:gd name="T8" fmla="*/ 0 w 70"/>
                <a:gd name="T9" fmla="*/ 0 h 69"/>
                <a:gd name="T10" fmla="*/ 2 w 70"/>
                <a:gd name="T11" fmla="*/ 4 h 69"/>
                <a:gd name="T12" fmla="*/ 70 w 70"/>
                <a:gd name="T13" fmla="*/ 4 h 69"/>
                <a:gd name="T14" fmla="*/ 70 w 70"/>
                <a:gd name="T15" fmla="*/ 69 h 69"/>
                <a:gd name="T16" fmla="*/ 2 w 70"/>
                <a:gd name="T17" fmla="*/ 69 h 69"/>
                <a:gd name="T18" fmla="*/ 2 w 70"/>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69"/>
                <a:gd name="T32" fmla="*/ 70 w 70"/>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69">
                  <a:moveTo>
                    <a:pt x="0" y="0"/>
                  </a:moveTo>
                  <a:lnTo>
                    <a:pt x="70" y="0"/>
                  </a:lnTo>
                  <a:lnTo>
                    <a:pt x="70" y="69"/>
                  </a:lnTo>
                  <a:lnTo>
                    <a:pt x="0" y="69"/>
                  </a:lnTo>
                  <a:lnTo>
                    <a:pt x="0" y="0"/>
                  </a:lnTo>
                  <a:close/>
                  <a:moveTo>
                    <a:pt x="2" y="4"/>
                  </a:moveTo>
                  <a:lnTo>
                    <a:pt x="70" y="4"/>
                  </a:lnTo>
                  <a:lnTo>
                    <a:pt x="70" y="69"/>
                  </a:lnTo>
                  <a:lnTo>
                    <a:pt x="2" y="69"/>
                  </a:lnTo>
                  <a:lnTo>
                    <a:pt x="2"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0" name="Freeform 774"/>
            <p:cNvSpPr>
              <a:spLocks noEditPoints="1"/>
            </p:cNvSpPr>
            <p:nvPr/>
          </p:nvSpPr>
          <p:spPr bwMode="auto">
            <a:xfrm>
              <a:off x="2496" y="2453"/>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1" name="Freeform 775"/>
            <p:cNvSpPr>
              <a:spLocks noEditPoints="1"/>
            </p:cNvSpPr>
            <p:nvPr/>
          </p:nvSpPr>
          <p:spPr bwMode="auto">
            <a:xfrm>
              <a:off x="2499" y="2454"/>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3 w 65"/>
                <a:gd name="T11" fmla="*/ 2 h 64"/>
                <a:gd name="T12" fmla="*/ 65 w 65"/>
                <a:gd name="T13" fmla="*/ 2 h 64"/>
                <a:gd name="T14" fmla="*/ 65 w 65"/>
                <a:gd name="T15" fmla="*/ 64 h 64"/>
                <a:gd name="T16" fmla="*/ 3 w 65"/>
                <a:gd name="T17" fmla="*/ 64 h 64"/>
                <a:gd name="T18" fmla="*/ 3 w 65"/>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3" y="2"/>
                  </a:moveTo>
                  <a:lnTo>
                    <a:pt x="65" y="2"/>
                  </a:lnTo>
                  <a:lnTo>
                    <a:pt x="65"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2" name="Freeform 776"/>
            <p:cNvSpPr>
              <a:spLocks noEditPoints="1"/>
            </p:cNvSpPr>
            <p:nvPr/>
          </p:nvSpPr>
          <p:spPr bwMode="auto">
            <a:xfrm>
              <a:off x="2502" y="2456"/>
              <a:ext cx="62" cy="62"/>
            </a:xfrm>
            <a:custGeom>
              <a:avLst/>
              <a:gdLst>
                <a:gd name="T0" fmla="*/ 0 w 62"/>
                <a:gd name="T1" fmla="*/ 0 h 62"/>
                <a:gd name="T2" fmla="*/ 62 w 62"/>
                <a:gd name="T3" fmla="*/ 0 h 62"/>
                <a:gd name="T4" fmla="*/ 62 w 62"/>
                <a:gd name="T5" fmla="*/ 62 h 62"/>
                <a:gd name="T6" fmla="*/ 0 w 62"/>
                <a:gd name="T7" fmla="*/ 62 h 62"/>
                <a:gd name="T8" fmla="*/ 0 w 62"/>
                <a:gd name="T9" fmla="*/ 0 h 62"/>
                <a:gd name="T10" fmla="*/ 1 w 62"/>
                <a:gd name="T11" fmla="*/ 3 h 62"/>
                <a:gd name="T12" fmla="*/ 62 w 62"/>
                <a:gd name="T13" fmla="*/ 3 h 62"/>
                <a:gd name="T14" fmla="*/ 62 w 62"/>
                <a:gd name="T15" fmla="*/ 62 h 62"/>
                <a:gd name="T16" fmla="*/ 1 w 62"/>
                <a:gd name="T17" fmla="*/ 62 h 62"/>
                <a:gd name="T18" fmla="*/ 1 w 62"/>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62"/>
                <a:gd name="T32" fmla="*/ 62 w 62"/>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62">
                  <a:moveTo>
                    <a:pt x="0" y="0"/>
                  </a:moveTo>
                  <a:lnTo>
                    <a:pt x="62" y="0"/>
                  </a:lnTo>
                  <a:lnTo>
                    <a:pt x="62" y="62"/>
                  </a:lnTo>
                  <a:lnTo>
                    <a:pt x="0" y="62"/>
                  </a:lnTo>
                  <a:lnTo>
                    <a:pt x="0" y="0"/>
                  </a:lnTo>
                  <a:close/>
                  <a:moveTo>
                    <a:pt x="1" y="3"/>
                  </a:moveTo>
                  <a:lnTo>
                    <a:pt x="62" y="3"/>
                  </a:lnTo>
                  <a:lnTo>
                    <a:pt x="62" y="62"/>
                  </a:lnTo>
                  <a:lnTo>
                    <a:pt x="1" y="62"/>
                  </a:lnTo>
                  <a:lnTo>
                    <a:pt x="1"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3" name="Freeform 777"/>
            <p:cNvSpPr>
              <a:spLocks noEditPoints="1"/>
            </p:cNvSpPr>
            <p:nvPr/>
          </p:nvSpPr>
          <p:spPr bwMode="auto">
            <a:xfrm>
              <a:off x="2503" y="2459"/>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4" name="Freeform 778"/>
            <p:cNvSpPr>
              <a:spLocks noEditPoints="1"/>
            </p:cNvSpPr>
            <p:nvPr/>
          </p:nvSpPr>
          <p:spPr bwMode="auto">
            <a:xfrm>
              <a:off x="2506" y="2461"/>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2 w 58"/>
                <a:gd name="T11" fmla="*/ 4 h 57"/>
                <a:gd name="T12" fmla="*/ 58 w 58"/>
                <a:gd name="T13" fmla="*/ 4 h 57"/>
                <a:gd name="T14" fmla="*/ 58 w 58"/>
                <a:gd name="T15" fmla="*/ 57 h 57"/>
                <a:gd name="T16" fmla="*/ 2 w 58"/>
                <a:gd name="T17" fmla="*/ 57 h 57"/>
                <a:gd name="T18" fmla="*/ 2 w 58"/>
                <a:gd name="T19" fmla="*/ 4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2" y="4"/>
                  </a:moveTo>
                  <a:lnTo>
                    <a:pt x="58" y="4"/>
                  </a:lnTo>
                  <a:lnTo>
                    <a:pt x="58" y="57"/>
                  </a:lnTo>
                  <a:lnTo>
                    <a:pt x="2" y="57"/>
                  </a:lnTo>
                  <a:lnTo>
                    <a:pt x="2" y="4"/>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5" name="Freeform 779"/>
            <p:cNvSpPr>
              <a:spLocks noEditPoints="1"/>
            </p:cNvSpPr>
            <p:nvPr/>
          </p:nvSpPr>
          <p:spPr bwMode="auto">
            <a:xfrm>
              <a:off x="2508" y="2465"/>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6" name="Freeform 780"/>
            <p:cNvSpPr>
              <a:spLocks noEditPoints="1"/>
            </p:cNvSpPr>
            <p:nvPr/>
          </p:nvSpPr>
          <p:spPr bwMode="auto">
            <a:xfrm>
              <a:off x="2511" y="2466"/>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4 h 52"/>
                <a:gd name="T12" fmla="*/ 53 w 53"/>
                <a:gd name="T13" fmla="*/ 4 h 52"/>
                <a:gd name="T14" fmla="*/ 53 w 53"/>
                <a:gd name="T15" fmla="*/ 52 h 52"/>
                <a:gd name="T16" fmla="*/ 3 w 53"/>
                <a:gd name="T17" fmla="*/ 52 h 52"/>
                <a:gd name="T18" fmla="*/ 3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4"/>
                  </a:moveTo>
                  <a:lnTo>
                    <a:pt x="53" y="4"/>
                  </a:lnTo>
                  <a:lnTo>
                    <a:pt x="53" y="52"/>
                  </a:lnTo>
                  <a:lnTo>
                    <a:pt x="3" y="52"/>
                  </a:lnTo>
                  <a:lnTo>
                    <a:pt x="3"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7" name="Freeform 781"/>
            <p:cNvSpPr>
              <a:spLocks noEditPoints="1"/>
            </p:cNvSpPr>
            <p:nvPr/>
          </p:nvSpPr>
          <p:spPr bwMode="auto">
            <a:xfrm>
              <a:off x="2514" y="2470"/>
              <a:ext cx="50" cy="48"/>
            </a:xfrm>
            <a:custGeom>
              <a:avLst/>
              <a:gdLst>
                <a:gd name="T0" fmla="*/ 0 w 50"/>
                <a:gd name="T1" fmla="*/ 0 h 48"/>
                <a:gd name="T2" fmla="*/ 50 w 50"/>
                <a:gd name="T3" fmla="*/ 0 h 48"/>
                <a:gd name="T4" fmla="*/ 50 w 50"/>
                <a:gd name="T5" fmla="*/ 48 h 48"/>
                <a:gd name="T6" fmla="*/ 0 w 50"/>
                <a:gd name="T7" fmla="*/ 48 h 48"/>
                <a:gd name="T8" fmla="*/ 0 w 50"/>
                <a:gd name="T9" fmla="*/ 0 h 48"/>
                <a:gd name="T10" fmla="*/ 2 w 50"/>
                <a:gd name="T11" fmla="*/ 2 h 48"/>
                <a:gd name="T12" fmla="*/ 50 w 50"/>
                <a:gd name="T13" fmla="*/ 2 h 48"/>
                <a:gd name="T14" fmla="*/ 50 w 50"/>
                <a:gd name="T15" fmla="*/ 48 h 48"/>
                <a:gd name="T16" fmla="*/ 2 w 50"/>
                <a:gd name="T17" fmla="*/ 48 h 48"/>
                <a:gd name="T18" fmla="*/ 2 w 50"/>
                <a:gd name="T19" fmla="*/ 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8"/>
                <a:gd name="T32" fmla="*/ 50 w 50"/>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8">
                  <a:moveTo>
                    <a:pt x="0" y="0"/>
                  </a:moveTo>
                  <a:lnTo>
                    <a:pt x="50" y="0"/>
                  </a:lnTo>
                  <a:lnTo>
                    <a:pt x="50" y="48"/>
                  </a:lnTo>
                  <a:lnTo>
                    <a:pt x="0" y="48"/>
                  </a:lnTo>
                  <a:lnTo>
                    <a:pt x="0" y="0"/>
                  </a:lnTo>
                  <a:close/>
                  <a:moveTo>
                    <a:pt x="2" y="2"/>
                  </a:moveTo>
                  <a:lnTo>
                    <a:pt x="50" y="2"/>
                  </a:lnTo>
                  <a:lnTo>
                    <a:pt x="50" y="48"/>
                  </a:lnTo>
                  <a:lnTo>
                    <a:pt x="2" y="48"/>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8" name="Freeform 782"/>
            <p:cNvSpPr>
              <a:spLocks noEditPoints="1"/>
            </p:cNvSpPr>
            <p:nvPr/>
          </p:nvSpPr>
          <p:spPr bwMode="auto">
            <a:xfrm>
              <a:off x="2516" y="2472"/>
              <a:ext cx="48" cy="46"/>
            </a:xfrm>
            <a:custGeom>
              <a:avLst/>
              <a:gdLst>
                <a:gd name="T0" fmla="*/ 0 w 48"/>
                <a:gd name="T1" fmla="*/ 0 h 46"/>
                <a:gd name="T2" fmla="*/ 48 w 48"/>
                <a:gd name="T3" fmla="*/ 0 h 46"/>
                <a:gd name="T4" fmla="*/ 48 w 48"/>
                <a:gd name="T5" fmla="*/ 46 h 46"/>
                <a:gd name="T6" fmla="*/ 0 w 48"/>
                <a:gd name="T7" fmla="*/ 46 h 46"/>
                <a:gd name="T8" fmla="*/ 0 w 48"/>
                <a:gd name="T9" fmla="*/ 0 h 46"/>
                <a:gd name="T10" fmla="*/ 3 w 48"/>
                <a:gd name="T11" fmla="*/ 3 h 46"/>
                <a:gd name="T12" fmla="*/ 48 w 48"/>
                <a:gd name="T13" fmla="*/ 3 h 46"/>
                <a:gd name="T14" fmla="*/ 48 w 48"/>
                <a:gd name="T15" fmla="*/ 46 h 46"/>
                <a:gd name="T16" fmla="*/ 3 w 48"/>
                <a:gd name="T17" fmla="*/ 46 h 46"/>
                <a:gd name="T18" fmla="*/ 3 w 48"/>
                <a:gd name="T19" fmla="*/ 3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6"/>
                <a:gd name="T32" fmla="*/ 48 w 48"/>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6">
                  <a:moveTo>
                    <a:pt x="0" y="0"/>
                  </a:moveTo>
                  <a:lnTo>
                    <a:pt x="48" y="0"/>
                  </a:lnTo>
                  <a:lnTo>
                    <a:pt x="48" y="46"/>
                  </a:lnTo>
                  <a:lnTo>
                    <a:pt x="0" y="46"/>
                  </a:lnTo>
                  <a:lnTo>
                    <a:pt x="0" y="0"/>
                  </a:lnTo>
                  <a:close/>
                  <a:moveTo>
                    <a:pt x="3" y="3"/>
                  </a:moveTo>
                  <a:lnTo>
                    <a:pt x="48" y="3"/>
                  </a:lnTo>
                  <a:lnTo>
                    <a:pt x="48" y="46"/>
                  </a:lnTo>
                  <a:lnTo>
                    <a:pt x="3" y="46"/>
                  </a:lnTo>
                  <a:lnTo>
                    <a:pt x="3"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49" name="Freeform 783"/>
            <p:cNvSpPr>
              <a:spLocks noEditPoints="1"/>
            </p:cNvSpPr>
            <p:nvPr/>
          </p:nvSpPr>
          <p:spPr bwMode="auto">
            <a:xfrm>
              <a:off x="2519" y="2475"/>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3 w 45"/>
                <a:gd name="T11" fmla="*/ 2 h 43"/>
                <a:gd name="T12" fmla="*/ 45 w 45"/>
                <a:gd name="T13" fmla="*/ 2 h 43"/>
                <a:gd name="T14" fmla="*/ 45 w 45"/>
                <a:gd name="T15" fmla="*/ 43 h 43"/>
                <a:gd name="T16" fmla="*/ 3 w 45"/>
                <a:gd name="T17" fmla="*/ 43 h 43"/>
                <a:gd name="T18" fmla="*/ 3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3" y="2"/>
                  </a:moveTo>
                  <a:lnTo>
                    <a:pt x="45" y="2"/>
                  </a:lnTo>
                  <a:lnTo>
                    <a:pt x="45" y="43"/>
                  </a:lnTo>
                  <a:lnTo>
                    <a:pt x="3" y="43"/>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0" name="Freeform 784"/>
            <p:cNvSpPr>
              <a:spLocks noEditPoints="1"/>
            </p:cNvSpPr>
            <p:nvPr/>
          </p:nvSpPr>
          <p:spPr bwMode="auto">
            <a:xfrm>
              <a:off x="2522" y="2477"/>
              <a:ext cx="42" cy="41"/>
            </a:xfrm>
            <a:custGeom>
              <a:avLst/>
              <a:gdLst>
                <a:gd name="T0" fmla="*/ 0 w 42"/>
                <a:gd name="T1" fmla="*/ 0 h 41"/>
                <a:gd name="T2" fmla="*/ 42 w 42"/>
                <a:gd name="T3" fmla="*/ 0 h 41"/>
                <a:gd name="T4" fmla="*/ 42 w 42"/>
                <a:gd name="T5" fmla="*/ 41 h 41"/>
                <a:gd name="T6" fmla="*/ 0 w 42"/>
                <a:gd name="T7" fmla="*/ 41 h 41"/>
                <a:gd name="T8" fmla="*/ 0 w 42"/>
                <a:gd name="T9" fmla="*/ 0 h 41"/>
                <a:gd name="T10" fmla="*/ 2 w 42"/>
                <a:gd name="T11" fmla="*/ 3 h 41"/>
                <a:gd name="T12" fmla="*/ 42 w 42"/>
                <a:gd name="T13" fmla="*/ 3 h 41"/>
                <a:gd name="T14" fmla="*/ 42 w 42"/>
                <a:gd name="T15" fmla="*/ 41 h 41"/>
                <a:gd name="T16" fmla="*/ 2 w 42"/>
                <a:gd name="T17" fmla="*/ 41 h 41"/>
                <a:gd name="T18" fmla="*/ 2 w 42"/>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1"/>
                <a:gd name="T32" fmla="*/ 42 w 42"/>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1">
                  <a:moveTo>
                    <a:pt x="0" y="0"/>
                  </a:moveTo>
                  <a:lnTo>
                    <a:pt x="42" y="0"/>
                  </a:lnTo>
                  <a:lnTo>
                    <a:pt x="42" y="41"/>
                  </a:lnTo>
                  <a:lnTo>
                    <a:pt x="0" y="41"/>
                  </a:lnTo>
                  <a:lnTo>
                    <a:pt x="0" y="0"/>
                  </a:lnTo>
                  <a:close/>
                  <a:moveTo>
                    <a:pt x="2" y="3"/>
                  </a:moveTo>
                  <a:lnTo>
                    <a:pt x="42" y="3"/>
                  </a:lnTo>
                  <a:lnTo>
                    <a:pt x="42" y="41"/>
                  </a:lnTo>
                  <a:lnTo>
                    <a:pt x="2" y="41"/>
                  </a:lnTo>
                  <a:lnTo>
                    <a:pt x="2"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1" name="Freeform 785"/>
            <p:cNvSpPr>
              <a:spLocks noEditPoints="1"/>
            </p:cNvSpPr>
            <p:nvPr/>
          </p:nvSpPr>
          <p:spPr bwMode="auto">
            <a:xfrm>
              <a:off x="2524" y="2480"/>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2" name="Freeform 786"/>
            <p:cNvSpPr>
              <a:spLocks noEditPoints="1"/>
            </p:cNvSpPr>
            <p:nvPr/>
          </p:nvSpPr>
          <p:spPr bwMode="auto">
            <a:xfrm>
              <a:off x="2527" y="2482"/>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3 w 37"/>
                <a:gd name="T11" fmla="*/ 3 h 36"/>
                <a:gd name="T12" fmla="*/ 37 w 37"/>
                <a:gd name="T13" fmla="*/ 3 h 36"/>
                <a:gd name="T14" fmla="*/ 37 w 37"/>
                <a:gd name="T15" fmla="*/ 36 h 36"/>
                <a:gd name="T16" fmla="*/ 3 w 37"/>
                <a:gd name="T17" fmla="*/ 36 h 36"/>
                <a:gd name="T18" fmla="*/ 3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3" y="3"/>
                  </a:moveTo>
                  <a:lnTo>
                    <a:pt x="37" y="3"/>
                  </a:lnTo>
                  <a:lnTo>
                    <a:pt x="37" y="36"/>
                  </a:lnTo>
                  <a:lnTo>
                    <a:pt x="3" y="36"/>
                  </a:lnTo>
                  <a:lnTo>
                    <a:pt x="3"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3" name="Freeform 787"/>
            <p:cNvSpPr>
              <a:spLocks noEditPoints="1"/>
            </p:cNvSpPr>
            <p:nvPr/>
          </p:nvSpPr>
          <p:spPr bwMode="auto">
            <a:xfrm>
              <a:off x="2530" y="2485"/>
              <a:ext cx="34" cy="33"/>
            </a:xfrm>
            <a:custGeom>
              <a:avLst/>
              <a:gdLst>
                <a:gd name="T0" fmla="*/ 0 w 34"/>
                <a:gd name="T1" fmla="*/ 0 h 33"/>
                <a:gd name="T2" fmla="*/ 34 w 34"/>
                <a:gd name="T3" fmla="*/ 0 h 33"/>
                <a:gd name="T4" fmla="*/ 34 w 34"/>
                <a:gd name="T5" fmla="*/ 33 h 33"/>
                <a:gd name="T6" fmla="*/ 0 w 34"/>
                <a:gd name="T7" fmla="*/ 33 h 33"/>
                <a:gd name="T8" fmla="*/ 0 w 34"/>
                <a:gd name="T9" fmla="*/ 0 h 33"/>
                <a:gd name="T10" fmla="*/ 2 w 34"/>
                <a:gd name="T11" fmla="*/ 2 h 33"/>
                <a:gd name="T12" fmla="*/ 34 w 34"/>
                <a:gd name="T13" fmla="*/ 2 h 33"/>
                <a:gd name="T14" fmla="*/ 34 w 34"/>
                <a:gd name="T15" fmla="*/ 33 h 33"/>
                <a:gd name="T16" fmla="*/ 2 w 34"/>
                <a:gd name="T17" fmla="*/ 33 h 33"/>
                <a:gd name="T18" fmla="*/ 2 w 34"/>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3"/>
                <a:gd name="T32" fmla="*/ 34 w 34"/>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3">
                  <a:moveTo>
                    <a:pt x="0" y="0"/>
                  </a:moveTo>
                  <a:lnTo>
                    <a:pt x="34" y="0"/>
                  </a:lnTo>
                  <a:lnTo>
                    <a:pt x="34" y="33"/>
                  </a:lnTo>
                  <a:lnTo>
                    <a:pt x="0" y="33"/>
                  </a:lnTo>
                  <a:lnTo>
                    <a:pt x="0" y="0"/>
                  </a:lnTo>
                  <a:close/>
                  <a:moveTo>
                    <a:pt x="2" y="2"/>
                  </a:moveTo>
                  <a:lnTo>
                    <a:pt x="34" y="2"/>
                  </a:lnTo>
                  <a:lnTo>
                    <a:pt x="34" y="33"/>
                  </a:lnTo>
                  <a:lnTo>
                    <a:pt x="2" y="33"/>
                  </a:lnTo>
                  <a:lnTo>
                    <a:pt x="2"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4" name="Freeform 788"/>
            <p:cNvSpPr>
              <a:spLocks noEditPoints="1"/>
            </p:cNvSpPr>
            <p:nvPr/>
          </p:nvSpPr>
          <p:spPr bwMode="auto">
            <a:xfrm>
              <a:off x="2532" y="2487"/>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2 h 31"/>
                <a:gd name="T12" fmla="*/ 32 w 32"/>
                <a:gd name="T13" fmla="*/ 2 h 31"/>
                <a:gd name="T14" fmla="*/ 32 w 32"/>
                <a:gd name="T15" fmla="*/ 31 h 31"/>
                <a:gd name="T16" fmla="*/ 3 w 32"/>
                <a:gd name="T17" fmla="*/ 31 h 31"/>
                <a:gd name="T18" fmla="*/ 3 w 32"/>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2"/>
                  </a:moveTo>
                  <a:lnTo>
                    <a:pt x="32" y="2"/>
                  </a:lnTo>
                  <a:lnTo>
                    <a:pt x="32" y="31"/>
                  </a:lnTo>
                  <a:lnTo>
                    <a:pt x="3" y="31"/>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5" name="Freeform 789"/>
            <p:cNvSpPr>
              <a:spLocks noEditPoints="1"/>
            </p:cNvSpPr>
            <p:nvPr/>
          </p:nvSpPr>
          <p:spPr bwMode="auto">
            <a:xfrm>
              <a:off x="2535" y="2489"/>
              <a:ext cx="29" cy="29"/>
            </a:xfrm>
            <a:custGeom>
              <a:avLst/>
              <a:gdLst>
                <a:gd name="T0" fmla="*/ 0 w 29"/>
                <a:gd name="T1" fmla="*/ 0 h 29"/>
                <a:gd name="T2" fmla="*/ 29 w 29"/>
                <a:gd name="T3" fmla="*/ 0 h 29"/>
                <a:gd name="T4" fmla="*/ 29 w 29"/>
                <a:gd name="T5" fmla="*/ 29 h 29"/>
                <a:gd name="T6" fmla="*/ 0 w 29"/>
                <a:gd name="T7" fmla="*/ 29 h 29"/>
                <a:gd name="T8" fmla="*/ 0 w 29"/>
                <a:gd name="T9" fmla="*/ 0 h 29"/>
                <a:gd name="T10" fmla="*/ 3 w 29"/>
                <a:gd name="T11" fmla="*/ 3 h 29"/>
                <a:gd name="T12" fmla="*/ 29 w 29"/>
                <a:gd name="T13" fmla="*/ 3 h 29"/>
                <a:gd name="T14" fmla="*/ 29 w 29"/>
                <a:gd name="T15" fmla="*/ 29 h 29"/>
                <a:gd name="T16" fmla="*/ 3 w 29"/>
                <a:gd name="T17" fmla="*/ 29 h 29"/>
                <a:gd name="T18" fmla="*/ 3 w 29"/>
                <a:gd name="T19" fmla="*/ 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0"/>
                  </a:moveTo>
                  <a:lnTo>
                    <a:pt x="29" y="0"/>
                  </a:lnTo>
                  <a:lnTo>
                    <a:pt x="29" y="29"/>
                  </a:lnTo>
                  <a:lnTo>
                    <a:pt x="0" y="29"/>
                  </a:lnTo>
                  <a:lnTo>
                    <a:pt x="0" y="0"/>
                  </a:lnTo>
                  <a:close/>
                  <a:moveTo>
                    <a:pt x="3" y="3"/>
                  </a:moveTo>
                  <a:lnTo>
                    <a:pt x="29" y="3"/>
                  </a:lnTo>
                  <a:lnTo>
                    <a:pt x="29" y="29"/>
                  </a:lnTo>
                  <a:lnTo>
                    <a:pt x="3" y="29"/>
                  </a:lnTo>
                  <a:lnTo>
                    <a:pt x="3" y="3"/>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6" name="Freeform 790"/>
            <p:cNvSpPr>
              <a:spLocks noEditPoints="1"/>
            </p:cNvSpPr>
            <p:nvPr/>
          </p:nvSpPr>
          <p:spPr bwMode="auto">
            <a:xfrm>
              <a:off x="2538" y="2492"/>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2 w 26"/>
                <a:gd name="T11" fmla="*/ 2 h 26"/>
                <a:gd name="T12" fmla="*/ 26 w 26"/>
                <a:gd name="T13" fmla="*/ 2 h 26"/>
                <a:gd name="T14" fmla="*/ 26 w 26"/>
                <a:gd name="T15" fmla="*/ 26 h 26"/>
                <a:gd name="T16" fmla="*/ 2 w 26"/>
                <a:gd name="T17" fmla="*/ 26 h 26"/>
                <a:gd name="T18" fmla="*/ 2 w 26"/>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2" y="2"/>
                  </a:moveTo>
                  <a:lnTo>
                    <a:pt x="26" y="2"/>
                  </a:lnTo>
                  <a:lnTo>
                    <a:pt x="26" y="26"/>
                  </a:lnTo>
                  <a:lnTo>
                    <a:pt x="2" y="26"/>
                  </a:lnTo>
                  <a:lnTo>
                    <a:pt x="2" y="2"/>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7" name="Freeform 791"/>
            <p:cNvSpPr>
              <a:spLocks noEditPoints="1"/>
            </p:cNvSpPr>
            <p:nvPr/>
          </p:nvSpPr>
          <p:spPr bwMode="auto">
            <a:xfrm>
              <a:off x="2540" y="2494"/>
              <a:ext cx="24" cy="24"/>
            </a:xfrm>
            <a:custGeom>
              <a:avLst/>
              <a:gdLst>
                <a:gd name="T0" fmla="*/ 0 w 24"/>
                <a:gd name="T1" fmla="*/ 0 h 24"/>
                <a:gd name="T2" fmla="*/ 24 w 24"/>
                <a:gd name="T3" fmla="*/ 0 h 24"/>
                <a:gd name="T4" fmla="*/ 24 w 24"/>
                <a:gd name="T5" fmla="*/ 24 h 24"/>
                <a:gd name="T6" fmla="*/ 0 w 24"/>
                <a:gd name="T7" fmla="*/ 24 h 24"/>
                <a:gd name="T8" fmla="*/ 0 w 24"/>
                <a:gd name="T9" fmla="*/ 0 h 24"/>
                <a:gd name="T10" fmla="*/ 3 w 24"/>
                <a:gd name="T11" fmla="*/ 3 h 24"/>
                <a:gd name="T12" fmla="*/ 24 w 24"/>
                <a:gd name="T13" fmla="*/ 3 h 24"/>
                <a:gd name="T14" fmla="*/ 24 w 24"/>
                <a:gd name="T15" fmla="*/ 24 h 24"/>
                <a:gd name="T16" fmla="*/ 3 w 24"/>
                <a:gd name="T17" fmla="*/ 24 h 24"/>
                <a:gd name="T18" fmla="*/ 3 w 24"/>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0" y="0"/>
                  </a:moveTo>
                  <a:lnTo>
                    <a:pt x="24" y="0"/>
                  </a:lnTo>
                  <a:lnTo>
                    <a:pt x="24" y="24"/>
                  </a:lnTo>
                  <a:lnTo>
                    <a:pt x="0" y="24"/>
                  </a:lnTo>
                  <a:lnTo>
                    <a:pt x="0" y="0"/>
                  </a:lnTo>
                  <a:close/>
                  <a:moveTo>
                    <a:pt x="3" y="3"/>
                  </a:moveTo>
                  <a:lnTo>
                    <a:pt x="24" y="3"/>
                  </a:lnTo>
                  <a:lnTo>
                    <a:pt x="24" y="24"/>
                  </a:lnTo>
                  <a:lnTo>
                    <a:pt x="3" y="24"/>
                  </a:lnTo>
                  <a:lnTo>
                    <a:pt x="3" y="3"/>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8" name="Freeform 792"/>
            <p:cNvSpPr>
              <a:spLocks noEditPoints="1"/>
            </p:cNvSpPr>
            <p:nvPr/>
          </p:nvSpPr>
          <p:spPr bwMode="auto">
            <a:xfrm>
              <a:off x="2543" y="2497"/>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2 w 21"/>
                <a:gd name="T11" fmla="*/ 2 h 21"/>
                <a:gd name="T12" fmla="*/ 21 w 21"/>
                <a:gd name="T13" fmla="*/ 2 h 21"/>
                <a:gd name="T14" fmla="*/ 21 w 21"/>
                <a:gd name="T15" fmla="*/ 21 h 21"/>
                <a:gd name="T16" fmla="*/ 2 w 21"/>
                <a:gd name="T17" fmla="*/ 21 h 21"/>
                <a:gd name="T18" fmla="*/ 2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2" y="2"/>
                  </a:moveTo>
                  <a:lnTo>
                    <a:pt x="21" y="2"/>
                  </a:lnTo>
                  <a:lnTo>
                    <a:pt x="21" y="21"/>
                  </a:lnTo>
                  <a:lnTo>
                    <a:pt x="2" y="21"/>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59" name="Freeform 793"/>
            <p:cNvSpPr>
              <a:spLocks noEditPoints="1"/>
            </p:cNvSpPr>
            <p:nvPr/>
          </p:nvSpPr>
          <p:spPr bwMode="auto">
            <a:xfrm>
              <a:off x="2545" y="2499"/>
              <a:ext cx="19" cy="19"/>
            </a:xfrm>
            <a:custGeom>
              <a:avLst/>
              <a:gdLst>
                <a:gd name="T0" fmla="*/ 0 w 19"/>
                <a:gd name="T1" fmla="*/ 0 h 19"/>
                <a:gd name="T2" fmla="*/ 19 w 19"/>
                <a:gd name="T3" fmla="*/ 0 h 19"/>
                <a:gd name="T4" fmla="*/ 19 w 19"/>
                <a:gd name="T5" fmla="*/ 19 h 19"/>
                <a:gd name="T6" fmla="*/ 0 w 19"/>
                <a:gd name="T7" fmla="*/ 19 h 19"/>
                <a:gd name="T8" fmla="*/ 0 w 19"/>
                <a:gd name="T9" fmla="*/ 0 h 19"/>
                <a:gd name="T10" fmla="*/ 3 w 19"/>
                <a:gd name="T11" fmla="*/ 3 h 19"/>
                <a:gd name="T12" fmla="*/ 19 w 19"/>
                <a:gd name="T13" fmla="*/ 3 h 19"/>
                <a:gd name="T14" fmla="*/ 19 w 19"/>
                <a:gd name="T15" fmla="*/ 19 h 19"/>
                <a:gd name="T16" fmla="*/ 3 w 19"/>
                <a:gd name="T17" fmla="*/ 19 h 19"/>
                <a:gd name="T18" fmla="*/ 3 w 19"/>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0"/>
                  </a:moveTo>
                  <a:lnTo>
                    <a:pt x="19" y="0"/>
                  </a:lnTo>
                  <a:lnTo>
                    <a:pt x="19" y="19"/>
                  </a:lnTo>
                  <a:lnTo>
                    <a:pt x="0" y="19"/>
                  </a:lnTo>
                  <a:lnTo>
                    <a:pt x="0" y="0"/>
                  </a:lnTo>
                  <a:close/>
                  <a:moveTo>
                    <a:pt x="3" y="3"/>
                  </a:moveTo>
                  <a:lnTo>
                    <a:pt x="19" y="3"/>
                  </a:lnTo>
                  <a:lnTo>
                    <a:pt x="19" y="19"/>
                  </a:lnTo>
                  <a:lnTo>
                    <a:pt x="3" y="19"/>
                  </a:lnTo>
                  <a:lnTo>
                    <a:pt x="3"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0" name="Freeform 794"/>
            <p:cNvSpPr>
              <a:spLocks noEditPoints="1"/>
            </p:cNvSpPr>
            <p:nvPr/>
          </p:nvSpPr>
          <p:spPr bwMode="auto">
            <a:xfrm>
              <a:off x="2548" y="2502"/>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1" name="Freeform 795"/>
            <p:cNvSpPr>
              <a:spLocks noEditPoints="1"/>
            </p:cNvSpPr>
            <p:nvPr/>
          </p:nvSpPr>
          <p:spPr bwMode="auto">
            <a:xfrm>
              <a:off x="2551" y="2504"/>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2 w 13"/>
                <a:gd name="T11" fmla="*/ 4 h 14"/>
                <a:gd name="T12" fmla="*/ 13 w 13"/>
                <a:gd name="T13" fmla="*/ 4 h 14"/>
                <a:gd name="T14" fmla="*/ 13 w 13"/>
                <a:gd name="T15" fmla="*/ 14 h 14"/>
                <a:gd name="T16" fmla="*/ 2 w 13"/>
                <a:gd name="T17" fmla="*/ 14 h 14"/>
                <a:gd name="T18" fmla="*/ 2 w 13"/>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2" y="4"/>
                  </a:moveTo>
                  <a:lnTo>
                    <a:pt x="13" y="4"/>
                  </a:lnTo>
                  <a:lnTo>
                    <a:pt x="13" y="14"/>
                  </a:lnTo>
                  <a:lnTo>
                    <a:pt x="2" y="14"/>
                  </a:lnTo>
                  <a:lnTo>
                    <a:pt x="2"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2" name="Freeform 796"/>
            <p:cNvSpPr>
              <a:spLocks noEditPoints="1"/>
            </p:cNvSpPr>
            <p:nvPr/>
          </p:nvSpPr>
          <p:spPr bwMode="auto">
            <a:xfrm>
              <a:off x="2553" y="2508"/>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3" name="Freeform 797"/>
            <p:cNvSpPr>
              <a:spLocks noEditPoints="1"/>
            </p:cNvSpPr>
            <p:nvPr/>
          </p:nvSpPr>
          <p:spPr bwMode="auto">
            <a:xfrm>
              <a:off x="2556" y="2509"/>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4 h 9"/>
                <a:gd name="T12" fmla="*/ 8 w 8"/>
                <a:gd name="T13" fmla="*/ 4 h 9"/>
                <a:gd name="T14" fmla="*/ 8 w 8"/>
                <a:gd name="T15" fmla="*/ 9 h 9"/>
                <a:gd name="T16" fmla="*/ 3 w 8"/>
                <a:gd name="T17" fmla="*/ 9 h 9"/>
                <a:gd name="T18" fmla="*/ 3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4"/>
                  </a:moveTo>
                  <a:lnTo>
                    <a:pt x="8" y="4"/>
                  </a:lnTo>
                  <a:lnTo>
                    <a:pt x="8" y="9"/>
                  </a:lnTo>
                  <a:lnTo>
                    <a:pt x="3" y="9"/>
                  </a:lnTo>
                  <a:lnTo>
                    <a:pt x="3"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4" name="Freeform 798"/>
            <p:cNvSpPr>
              <a:spLocks noEditPoints="1"/>
            </p:cNvSpPr>
            <p:nvPr/>
          </p:nvSpPr>
          <p:spPr bwMode="auto">
            <a:xfrm>
              <a:off x="2559" y="251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2 w 5"/>
                <a:gd name="T11" fmla="*/ 2 h 5"/>
                <a:gd name="T12" fmla="*/ 5 w 5"/>
                <a:gd name="T13" fmla="*/ 2 h 5"/>
                <a:gd name="T14" fmla="*/ 5 w 5"/>
                <a:gd name="T15" fmla="*/ 5 h 5"/>
                <a:gd name="T16" fmla="*/ 2 w 5"/>
                <a:gd name="T17" fmla="*/ 5 h 5"/>
                <a:gd name="T18" fmla="*/ 2 w 5"/>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2" y="2"/>
                  </a:moveTo>
                  <a:lnTo>
                    <a:pt x="5" y="2"/>
                  </a:lnTo>
                  <a:lnTo>
                    <a:pt x="5" y="5"/>
                  </a:lnTo>
                  <a:lnTo>
                    <a:pt x="2" y="5"/>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5" name="Freeform 799"/>
            <p:cNvSpPr>
              <a:spLocks noEditPoints="1"/>
            </p:cNvSpPr>
            <p:nvPr/>
          </p:nvSpPr>
          <p:spPr bwMode="auto">
            <a:xfrm>
              <a:off x="2561" y="2515"/>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666" name="Freeform 800"/>
            <p:cNvSpPr>
              <a:spLocks noEditPoints="1"/>
            </p:cNvSpPr>
            <p:nvPr/>
          </p:nvSpPr>
          <p:spPr bwMode="auto">
            <a:xfrm>
              <a:off x="2564" y="251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978" name="Group 801"/>
          <p:cNvGrpSpPr/>
          <p:nvPr/>
        </p:nvGrpSpPr>
        <p:grpSpPr bwMode="auto">
          <a:xfrm>
            <a:off x="5937250" y="3973513"/>
            <a:ext cx="374650" cy="1244600"/>
            <a:chOff x="2430" y="1898"/>
            <a:chExt cx="236" cy="784"/>
          </a:xfrm>
        </p:grpSpPr>
        <p:sp>
          <p:nvSpPr>
            <p:cNvPr id="76267" name="Line 802"/>
            <p:cNvSpPr>
              <a:spLocks noChangeShapeType="1"/>
            </p:cNvSpPr>
            <p:nvPr/>
          </p:nvSpPr>
          <p:spPr bwMode="auto">
            <a:xfrm>
              <a:off x="2504" y="2527"/>
              <a:ext cx="1" cy="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68" name="Line 803"/>
            <p:cNvSpPr>
              <a:spLocks noChangeShapeType="1"/>
            </p:cNvSpPr>
            <p:nvPr/>
          </p:nvSpPr>
          <p:spPr bwMode="auto">
            <a:xfrm>
              <a:off x="2494" y="2527"/>
              <a:ext cx="1" cy="6"/>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69" name="Line 804"/>
            <p:cNvSpPr>
              <a:spLocks noChangeShapeType="1"/>
            </p:cNvSpPr>
            <p:nvPr/>
          </p:nvSpPr>
          <p:spPr bwMode="auto">
            <a:xfrm>
              <a:off x="2479" y="2527"/>
              <a:ext cx="93"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70" name="Freeform 805"/>
            <p:cNvSpPr>
              <a:spLocks noEditPoints="1"/>
            </p:cNvSpPr>
            <p:nvPr/>
          </p:nvSpPr>
          <p:spPr bwMode="auto">
            <a:xfrm>
              <a:off x="2551" y="2549"/>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10 w 10"/>
                <a:gd name="T13" fmla="*/ 0 h 7"/>
                <a:gd name="T14" fmla="*/ 10 w 10"/>
                <a:gd name="T15" fmla="*/ 3 h 7"/>
                <a:gd name="T16" fmla="*/ 0 w 10"/>
                <a:gd name="T17" fmla="*/ 3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7"/>
                <a:gd name="T32" fmla="*/ 10 w 10"/>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7">
                  <a:moveTo>
                    <a:pt x="0" y="0"/>
                  </a:moveTo>
                  <a:lnTo>
                    <a:pt x="10" y="0"/>
                  </a:lnTo>
                  <a:lnTo>
                    <a:pt x="10" y="7"/>
                  </a:lnTo>
                  <a:lnTo>
                    <a:pt x="0" y="7"/>
                  </a:lnTo>
                  <a:lnTo>
                    <a:pt x="0" y="0"/>
                  </a:lnTo>
                  <a:close/>
                  <a:moveTo>
                    <a:pt x="0" y="0"/>
                  </a:moveTo>
                  <a:lnTo>
                    <a:pt x="10" y="0"/>
                  </a:lnTo>
                  <a:lnTo>
                    <a:pt x="10"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1" name="Freeform 806"/>
            <p:cNvSpPr>
              <a:spLocks noEditPoints="1"/>
            </p:cNvSpPr>
            <p:nvPr/>
          </p:nvSpPr>
          <p:spPr bwMode="auto">
            <a:xfrm>
              <a:off x="2551" y="2549"/>
              <a:ext cx="10" cy="3"/>
            </a:xfrm>
            <a:custGeom>
              <a:avLst/>
              <a:gdLst>
                <a:gd name="T0" fmla="*/ 0 w 10"/>
                <a:gd name="T1" fmla="*/ 0 h 3"/>
                <a:gd name="T2" fmla="*/ 10 w 10"/>
                <a:gd name="T3" fmla="*/ 0 h 3"/>
                <a:gd name="T4" fmla="*/ 10 w 10"/>
                <a:gd name="T5" fmla="*/ 3 h 3"/>
                <a:gd name="T6" fmla="*/ 0 w 10"/>
                <a:gd name="T7" fmla="*/ 3 h 3"/>
                <a:gd name="T8" fmla="*/ 0 w 10"/>
                <a:gd name="T9" fmla="*/ 0 h 3"/>
                <a:gd name="T10" fmla="*/ 0 w 10"/>
                <a:gd name="T11" fmla="*/ 0 h 3"/>
                <a:gd name="T12" fmla="*/ 10 w 10"/>
                <a:gd name="T13" fmla="*/ 0 h 3"/>
                <a:gd name="T14" fmla="*/ 10 w 10"/>
                <a:gd name="T15" fmla="*/ 0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3"/>
                <a:gd name="T32" fmla="*/ 10 w 10"/>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3">
                  <a:moveTo>
                    <a:pt x="0" y="0"/>
                  </a:moveTo>
                  <a:lnTo>
                    <a:pt x="10" y="0"/>
                  </a:lnTo>
                  <a:lnTo>
                    <a:pt x="10" y="3"/>
                  </a:lnTo>
                  <a:lnTo>
                    <a:pt x="0" y="3"/>
                  </a:lnTo>
                  <a:lnTo>
                    <a:pt x="0" y="0"/>
                  </a:lnTo>
                  <a:close/>
                  <a:moveTo>
                    <a:pt x="0" y="0"/>
                  </a:moveTo>
                  <a:lnTo>
                    <a:pt x="1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2" name="Rectangle 807"/>
            <p:cNvSpPr>
              <a:spLocks noChangeArrowheads="1"/>
            </p:cNvSpPr>
            <p:nvPr/>
          </p:nvSpPr>
          <p:spPr bwMode="auto">
            <a:xfrm>
              <a:off x="2551" y="2549"/>
              <a:ext cx="1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273" name="Freeform 808"/>
            <p:cNvSpPr>
              <a:spLocks noEditPoints="1"/>
            </p:cNvSpPr>
            <p:nvPr/>
          </p:nvSpPr>
          <p:spPr bwMode="auto">
            <a:xfrm>
              <a:off x="2551" y="2549"/>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10 w 10"/>
                <a:gd name="T13" fmla="*/ 0 h 7"/>
                <a:gd name="T14" fmla="*/ 10 w 10"/>
                <a:gd name="T15" fmla="*/ 3 h 7"/>
                <a:gd name="T16" fmla="*/ 0 w 10"/>
                <a:gd name="T17" fmla="*/ 3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7"/>
                <a:gd name="T32" fmla="*/ 10 w 10"/>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7">
                  <a:moveTo>
                    <a:pt x="0" y="0"/>
                  </a:moveTo>
                  <a:lnTo>
                    <a:pt x="10" y="0"/>
                  </a:lnTo>
                  <a:lnTo>
                    <a:pt x="10" y="7"/>
                  </a:lnTo>
                  <a:lnTo>
                    <a:pt x="0" y="7"/>
                  </a:lnTo>
                  <a:lnTo>
                    <a:pt x="0" y="0"/>
                  </a:lnTo>
                  <a:close/>
                  <a:moveTo>
                    <a:pt x="0" y="0"/>
                  </a:moveTo>
                  <a:lnTo>
                    <a:pt x="10" y="0"/>
                  </a:lnTo>
                  <a:lnTo>
                    <a:pt x="10"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4" name="Freeform 809"/>
            <p:cNvSpPr>
              <a:spLocks noEditPoints="1"/>
            </p:cNvSpPr>
            <p:nvPr/>
          </p:nvSpPr>
          <p:spPr bwMode="auto">
            <a:xfrm>
              <a:off x="2551" y="2549"/>
              <a:ext cx="10" cy="3"/>
            </a:xfrm>
            <a:custGeom>
              <a:avLst/>
              <a:gdLst>
                <a:gd name="T0" fmla="*/ 0 w 10"/>
                <a:gd name="T1" fmla="*/ 0 h 3"/>
                <a:gd name="T2" fmla="*/ 10 w 10"/>
                <a:gd name="T3" fmla="*/ 0 h 3"/>
                <a:gd name="T4" fmla="*/ 10 w 10"/>
                <a:gd name="T5" fmla="*/ 3 h 3"/>
                <a:gd name="T6" fmla="*/ 0 w 10"/>
                <a:gd name="T7" fmla="*/ 3 h 3"/>
                <a:gd name="T8" fmla="*/ 0 w 10"/>
                <a:gd name="T9" fmla="*/ 0 h 3"/>
                <a:gd name="T10" fmla="*/ 0 w 10"/>
                <a:gd name="T11" fmla="*/ 0 h 3"/>
                <a:gd name="T12" fmla="*/ 10 w 10"/>
                <a:gd name="T13" fmla="*/ 0 h 3"/>
                <a:gd name="T14" fmla="*/ 10 w 10"/>
                <a:gd name="T15" fmla="*/ 0 h 3"/>
                <a:gd name="T16" fmla="*/ 0 w 10"/>
                <a:gd name="T17" fmla="*/ 0 h 3"/>
                <a:gd name="T18" fmla="*/ 0 w 10"/>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3"/>
                <a:gd name="T32" fmla="*/ 10 w 10"/>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3">
                  <a:moveTo>
                    <a:pt x="0" y="0"/>
                  </a:moveTo>
                  <a:lnTo>
                    <a:pt x="10" y="0"/>
                  </a:lnTo>
                  <a:lnTo>
                    <a:pt x="10" y="3"/>
                  </a:lnTo>
                  <a:lnTo>
                    <a:pt x="0" y="3"/>
                  </a:lnTo>
                  <a:lnTo>
                    <a:pt x="0" y="0"/>
                  </a:lnTo>
                  <a:close/>
                  <a:moveTo>
                    <a:pt x="0" y="0"/>
                  </a:moveTo>
                  <a:lnTo>
                    <a:pt x="1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5" name="Line 810"/>
            <p:cNvSpPr>
              <a:spLocks noChangeShapeType="1"/>
            </p:cNvSpPr>
            <p:nvPr/>
          </p:nvSpPr>
          <p:spPr bwMode="auto">
            <a:xfrm>
              <a:off x="2526" y="2515"/>
              <a:ext cx="8" cy="80"/>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76" name="Freeform 811"/>
            <p:cNvSpPr>
              <a:spLocks noEditPoints="1"/>
            </p:cNvSpPr>
            <p:nvPr/>
          </p:nvSpPr>
          <p:spPr bwMode="auto">
            <a:xfrm>
              <a:off x="2467"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7" name="Freeform 812"/>
            <p:cNvSpPr>
              <a:spLocks noEditPoints="1"/>
            </p:cNvSpPr>
            <p:nvPr/>
          </p:nvSpPr>
          <p:spPr bwMode="auto">
            <a:xfrm>
              <a:off x="2470"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8 w 9"/>
                <a:gd name="T13" fmla="*/ 0 h 10"/>
                <a:gd name="T14" fmla="*/ 8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8" name="Freeform 813"/>
            <p:cNvSpPr>
              <a:spLocks noEditPoints="1"/>
            </p:cNvSpPr>
            <p:nvPr/>
          </p:nvSpPr>
          <p:spPr bwMode="auto">
            <a:xfrm>
              <a:off x="2473" y="2546"/>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79" name="Freeform 814"/>
            <p:cNvSpPr>
              <a:spLocks noEditPoints="1"/>
            </p:cNvSpPr>
            <p:nvPr/>
          </p:nvSpPr>
          <p:spPr bwMode="auto">
            <a:xfrm>
              <a:off x="2475"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0" name="Rectangle 815"/>
            <p:cNvSpPr>
              <a:spLocks noChangeArrowheads="1"/>
            </p:cNvSpPr>
            <p:nvPr/>
          </p:nvSpPr>
          <p:spPr bwMode="auto">
            <a:xfrm>
              <a:off x="2467" y="2546"/>
              <a:ext cx="15"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281" name="Freeform 816"/>
            <p:cNvSpPr>
              <a:spLocks noEditPoints="1"/>
            </p:cNvSpPr>
            <p:nvPr/>
          </p:nvSpPr>
          <p:spPr bwMode="auto">
            <a:xfrm>
              <a:off x="2467" y="2546"/>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3 w 15"/>
                <a:gd name="T11" fmla="*/ 0 h 10"/>
                <a:gd name="T12" fmla="*/ 12 w 15"/>
                <a:gd name="T13" fmla="*/ 0 h 10"/>
                <a:gd name="T14" fmla="*/ 12 w 15"/>
                <a:gd name="T15" fmla="*/ 10 h 10"/>
                <a:gd name="T16" fmla="*/ 3 w 15"/>
                <a:gd name="T17" fmla="*/ 10 h 10"/>
                <a:gd name="T18" fmla="*/ 3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0"/>
                <a:gd name="T32" fmla="*/ 15 w 1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0">
                  <a:moveTo>
                    <a:pt x="0" y="0"/>
                  </a:moveTo>
                  <a:lnTo>
                    <a:pt x="15" y="0"/>
                  </a:lnTo>
                  <a:lnTo>
                    <a:pt x="15" y="10"/>
                  </a:lnTo>
                  <a:lnTo>
                    <a:pt x="0" y="10"/>
                  </a:lnTo>
                  <a:lnTo>
                    <a:pt x="0" y="0"/>
                  </a:lnTo>
                  <a:close/>
                  <a:moveTo>
                    <a:pt x="3" y="0"/>
                  </a:moveTo>
                  <a:lnTo>
                    <a:pt x="12" y="0"/>
                  </a:lnTo>
                  <a:lnTo>
                    <a:pt x="12" y="10"/>
                  </a:lnTo>
                  <a:lnTo>
                    <a:pt x="3" y="10"/>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2" name="Freeform 817"/>
            <p:cNvSpPr>
              <a:spLocks noEditPoints="1"/>
            </p:cNvSpPr>
            <p:nvPr/>
          </p:nvSpPr>
          <p:spPr bwMode="auto">
            <a:xfrm>
              <a:off x="2470" y="2546"/>
              <a:ext cx="9" cy="10"/>
            </a:xfrm>
            <a:custGeom>
              <a:avLst/>
              <a:gdLst>
                <a:gd name="T0" fmla="*/ 0 w 9"/>
                <a:gd name="T1" fmla="*/ 0 h 10"/>
                <a:gd name="T2" fmla="*/ 9 w 9"/>
                <a:gd name="T3" fmla="*/ 0 h 10"/>
                <a:gd name="T4" fmla="*/ 9 w 9"/>
                <a:gd name="T5" fmla="*/ 10 h 10"/>
                <a:gd name="T6" fmla="*/ 0 w 9"/>
                <a:gd name="T7" fmla="*/ 10 h 10"/>
                <a:gd name="T8" fmla="*/ 0 w 9"/>
                <a:gd name="T9" fmla="*/ 0 h 10"/>
                <a:gd name="T10" fmla="*/ 3 w 9"/>
                <a:gd name="T11" fmla="*/ 0 h 10"/>
                <a:gd name="T12" fmla="*/ 8 w 9"/>
                <a:gd name="T13" fmla="*/ 0 h 10"/>
                <a:gd name="T14" fmla="*/ 8 w 9"/>
                <a:gd name="T15" fmla="*/ 10 h 10"/>
                <a:gd name="T16" fmla="*/ 3 w 9"/>
                <a:gd name="T17" fmla="*/ 10 h 10"/>
                <a:gd name="T18" fmla="*/ 3 w 9"/>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0" y="0"/>
                  </a:moveTo>
                  <a:lnTo>
                    <a:pt x="9" y="0"/>
                  </a:lnTo>
                  <a:lnTo>
                    <a:pt x="9" y="10"/>
                  </a:lnTo>
                  <a:lnTo>
                    <a:pt x="0" y="10"/>
                  </a:lnTo>
                  <a:lnTo>
                    <a:pt x="0" y="0"/>
                  </a:lnTo>
                  <a:close/>
                  <a:moveTo>
                    <a:pt x="3" y="0"/>
                  </a:moveTo>
                  <a:lnTo>
                    <a:pt x="8" y="0"/>
                  </a:lnTo>
                  <a:lnTo>
                    <a:pt x="8"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3" name="Freeform 818"/>
            <p:cNvSpPr>
              <a:spLocks noEditPoints="1"/>
            </p:cNvSpPr>
            <p:nvPr/>
          </p:nvSpPr>
          <p:spPr bwMode="auto">
            <a:xfrm>
              <a:off x="2473" y="2546"/>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2 w 5"/>
                <a:gd name="T11" fmla="*/ 0 h 10"/>
                <a:gd name="T12" fmla="*/ 2 w 5"/>
                <a:gd name="T13" fmla="*/ 0 h 10"/>
                <a:gd name="T14" fmla="*/ 2 w 5"/>
                <a:gd name="T15" fmla="*/ 10 h 10"/>
                <a:gd name="T16" fmla="*/ 2 w 5"/>
                <a:gd name="T17" fmla="*/ 10 h 10"/>
                <a:gd name="T18" fmla="*/ 2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0" y="0"/>
                  </a:moveTo>
                  <a:lnTo>
                    <a:pt x="5" y="0"/>
                  </a:lnTo>
                  <a:lnTo>
                    <a:pt x="5" y="10"/>
                  </a:lnTo>
                  <a:lnTo>
                    <a:pt x="0" y="10"/>
                  </a:lnTo>
                  <a:lnTo>
                    <a:pt x="0" y="0"/>
                  </a:lnTo>
                  <a:close/>
                  <a:moveTo>
                    <a:pt x="2" y="0"/>
                  </a:moveTo>
                  <a:lnTo>
                    <a:pt x="2" y="0"/>
                  </a:lnTo>
                  <a:lnTo>
                    <a:pt x="2" y="10"/>
                  </a:lnTo>
                  <a:lnTo>
                    <a:pt x="2"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4" name="Freeform 819"/>
            <p:cNvSpPr>
              <a:spLocks noEditPoints="1"/>
            </p:cNvSpPr>
            <p:nvPr/>
          </p:nvSpPr>
          <p:spPr bwMode="auto">
            <a:xfrm>
              <a:off x="2475" y="2546"/>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5" name="Freeform 820"/>
            <p:cNvSpPr/>
            <p:nvPr/>
          </p:nvSpPr>
          <p:spPr bwMode="auto">
            <a:xfrm>
              <a:off x="2463" y="2415"/>
              <a:ext cx="141" cy="180"/>
            </a:xfrm>
            <a:custGeom>
              <a:avLst/>
              <a:gdLst>
                <a:gd name="T0" fmla="*/ 0 w 141"/>
                <a:gd name="T1" fmla="*/ 180 h 180"/>
                <a:gd name="T2" fmla="*/ 0 w 141"/>
                <a:gd name="T3" fmla="*/ 125 h 180"/>
                <a:gd name="T4" fmla="*/ 15 w 141"/>
                <a:gd name="T5" fmla="*/ 106 h 180"/>
                <a:gd name="T6" fmla="*/ 16 w 141"/>
                <a:gd name="T7" fmla="*/ 106 h 180"/>
                <a:gd name="T8" fmla="*/ 16 w 141"/>
                <a:gd name="T9" fmla="*/ 20 h 180"/>
                <a:gd name="T10" fmla="*/ 32 w 141"/>
                <a:gd name="T11" fmla="*/ 0 h 180"/>
                <a:gd name="T12" fmla="*/ 125 w 141"/>
                <a:gd name="T13" fmla="*/ 0 h 180"/>
                <a:gd name="T14" fmla="*/ 125 w 141"/>
                <a:gd name="T15" fmla="*/ 60 h 180"/>
                <a:gd name="T16" fmla="*/ 121 w 141"/>
                <a:gd name="T17" fmla="*/ 75 h 180"/>
                <a:gd name="T18" fmla="*/ 121 w 141"/>
                <a:gd name="T19" fmla="*/ 103 h 180"/>
                <a:gd name="T20" fmla="*/ 120 w 141"/>
                <a:gd name="T21" fmla="*/ 105 h 180"/>
                <a:gd name="T22" fmla="*/ 141 w 141"/>
                <a:gd name="T23" fmla="*/ 105 h 180"/>
                <a:gd name="T24" fmla="*/ 141 w 141"/>
                <a:gd name="T25" fmla="*/ 162 h 180"/>
                <a:gd name="T26" fmla="*/ 125 w 141"/>
                <a:gd name="T27" fmla="*/ 180 h 180"/>
                <a:gd name="T28" fmla="*/ 0 w 141"/>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180"/>
                <a:gd name="T47" fmla="*/ 141 w 141"/>
                <a:gd name="T48" fmla="*/ 180 h 1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180">
                  <a:moveTo>
                    <a:pt x="0" y="180"/>
                  </a:moveTo>
                  <a:lnTo>
                    <a:pt x="0" y="125"/>
                  </a:lnTo>
                  <a:lnTo>
                    <a:pt x="15" y="106"/>
                  </a:lnTo>
                  <a:lnTo>
                    <a:pt x="16" y="106"/>
                  </a:lnTo>
                  <a:lnTo>
                    <a:pt x="16" y="20"/>
                  </a:lnTo>
                  <a:lnTo>
                    <a:pt x="32" y="0"/>
                  </a:lnTo>
                  <a:lnTo>
                    <a:pt x="125" y="0"/>
                  </a:lnTo>
                  <a:lnTo>
                    <a:pt x="125" y="60"/>
                  </a:lnTo>
                  <a:lnTo>
                    <a:pt x="121" y="75"/>
                  </a:lnTo>
                  <a:lnTo>
                    <a:pt x="121" y="103"/>
                  </a:lnTo>
                  <a:lnTo>
                    <a:pt x="120" y="105"/>
                  </a:lnTo>
                  <a:lnTo>
                    <a:pt x="141" y="105"/>
                  </a:lnTo>
                  <a:lnTo>
                    <a:pt x="141" y="162"/>
                  </a:lnTo>
                  <a:lnTo>
                    <a:pt x="125" y="180"/>
                  </a:lnTo>
                  <a:lnTo>
                    <a:pt x="0" y="180"/>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286" name="Rectangle 821"/>
            <p:cNvSpPr>
              <a:spLocks noChangeArrowheads="1"/>
            </p:cNvSpPr>
            <p:nvPr/>
          </p:nvSpPr>
          <p:spPr bwMode="auto">
            <a:xfrm>
              <a:off x="2430" y="2615"/>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287" name="Freeform 822"/>
            <p:cNvSpPr/>
            <p:nvPr/>
          </p:nvSpPr>
          <p:spPr bwMode="auto">
            <a:xfrm>
              <a:off x="2646" y="2003"/>
              <a:ext cx="20" cy="11"/>
            </a:xfrm>
            <a:custGeom>
              <a:avLst/>
              <a:gdLst>
                <a:gd name="T0" fmla="*/ 12 w 20"/>
                <a:gd name="T1" fmla="*/ 11 h 11"/>
                <a:gd name="T2" fmla="*/ 20 w 20"/>
                <a:gd name="T3" fmla="*/ 0 h 11"/>
                <a:gd name="T4" fmla="*/ 0 w 20"/>
                <a:gd name="T5" fmla="*/ 0 h 11"/>
                <a:gd name="T6" fmla="*/ 12 w 20"/>
                <a:gd name="T7" fmla="*/ 11 h 11"/>
                <a:gd name="T8" fmla="*/ 0 60000 65536"/>
                <a:gd name="T9" fmla="*/ 0 60000 65536"/>
                <a:gd name="T10" fmla="*/ 0 60000 65536"/>
                <a:gd name="T11" fmla="*/ 0 60000 65536"/>
                <a:gd name="T12" fmla="*/ 0 w 20"/>
                <a:gd name="T13" fmla="*/ 0 h 11"/>
                <a:gd name="T14" fmla="*/ 20 w 20"/>
                <a:gd name="T15" fmla="*/ 11 h 11"/>
              </a:gdLst>
              <a:ahLst/>
              <a:cxnLst>
                <a:cxn ang="T8">
                  <a:pos x="T0" y="T1"/>
                </a:cxn>
                <a:cxn ang="T9">
                  <a:pos x="T2" y="T3"/>
                </a:cxn>
                <a:cxn ang="T10">
                  <a:pos x="T4" y="T5"/>
                </a:cxn>
                <a:cxn ang="T11">
                  <a:pos x="T6" y="T7"/>
                </a:cxn>
              </a:cxnLst>
              <a:rect l="T12" t="T13" r="T14" b="T15"/>
              <a:pathLst>
                <a:path w="20" h="11">
                  <a:moveTo>
                    <a:pt x="12" y="11"/>
                  </a:moveTo>
                  <a:lnTo>
                    <a:pt x="20" y="0"/>
                  </a:lnTo>
                  <a:lnTo>
                    <a:pt x="0" y="0"/>
                  </a:lnTo>
                  <a:lnTo>
                    <a:pt x="12" y="11"/>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8" name="Freeform 823"/>
            <p:cNvSpPr/>
            <p:nvPr/>
          </p:nvSpPr>
          <p:spPr bwMode="auto">
            <a:xfrm>
              <a:off x="2526" y="2005"/>
              <a:ext cx="31" cy="19"/>
            </a:xfrm>
            <a:custGeom>
              <a:avLst/>
              <a:gdLst>
                <a:gd name="T0" fmla="*/ 31 w 31"/>
                <a:gd name="T1" fmla="*/ 19 h 19"/>
                <a:gd name="T2" fmla="*/ 14 w 31"/>
                <a:gd name="T3" fmla="*/ 0 h 19"/>
                <a:gd name="T4" fmla="*/ 0 w 31"/>
                <a:gd name="T5" fmla="*/ 19 h 19"/>
                <a:gd name="T6" fmla="*/ 31 w 31"/>
                <a:gd name="T7" fmla="*/ 19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31" y="19"/>
                  </a:moveTo>
                  <a:lnTo>
                    <a:pt x="14" y="0"/>
                  </a:lnTo>
                  <a:lnTo>
                    <a:pt x="0" y="19"/>
                  </a:lnTo>
                  <a:lnTo>
                    <a:pt x="31"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89" name="Freeform 824"/>
            <p:cNvSpPr/>
            <p:nvPr/>
          </p:nvSpPr>
          <p:spPr bwMode="auto">
            <a:xfrm>
              <a:off x="2542" y="2003"/>
              <a:ext cx="118" cy="21"/>
            </a:xfrm>
            <a:custGeom>
              <a:avLst/>
              <a:gdLst>
                <a:gd name="T0" fmla="*/ 118 w 118"/>
                <a:gd name="T1" fmla="*/ 9 h 21"/>
                <a:gd name="T2" fmla="*/ 107 w 118"/>
                <a:gd name="T3" fmla="*/ 0 h 21"/>
                <a:gd name="T4" fmla="*/ 15 w 118"/>
                <a:gd name="T5" fmla="*/ 0 h 21"/>
                <a:gd name="T6" fmla="*/ 0 w 118"/>
                <a:gd name="T7" fmla="*/ 11 h 21"/>
                <a:gd name="T8" fmla="*/ 15 w 118"/>
                <a:gd name="T9" fmla="*/ 21 h 21"/>
                <a:gd name="T10" fmla="*/ 108 w 118"/>
                <a:gd name="T11" fmla="*/ 21 h 21"/>
                <a:gd name="T12" fmla="*/ 118 w 118"/>
                <a:gd name="T13" fmla="*/ 9 h 21"/>
                <a:gd name="T14" fmla="*/ 0 60000 65536"/>
                <a:gd name="T15" fmla="*/ 0 60000 65536"/>
                <a:gd name="T16" fmla="*/ 0 60000 65536"/>
                <a:gd name="T17" fmla="*/ 0 60000 65536"/>
                <a:gd name="T18" fmla="*/ 0 60000 65536"/>
                <a:gd name="T19" fmla="*/ 0 60000 65536"/>
                <a:gd name="T20" fmla="*/ 0 60000 65536"/>
                <a:gd name="T21" fmla="*/ 0 w 118"/>
                <a:gd name="T22" fmla="*/ 0 h 21"/>
                <a:gd name="T23" fmla="*/ 118 w 118"/>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21">
                  <a:moveTo>
                    <a:pt x="118" y="9"/>
                  </a:moveTo>
                  <a:lnTo>
                    <a:pt x="107" y="0"/>
                  </a:lnTo>
                  <a:lnTo>
                    <a:pt x="15" y="0"/>
                  </a:lnTo>
                  <a:lnTo>
                    <a:pt x="0" y="11"/>
                  </a:lnTo>
                  <a:lnTo>
                    <a:pt x="15" y="21"/>
                  </a:lnTo>
                  <a:lnTo>
                    <a:pt x="108" y="21"/>
                  </a:lnTo>
                  <a:lnTo>
                    <a:pt x="118" y="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0" name="Freeform 825"/>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9 w 69"/>
                <a:gd name="T21" fmla="*/ 5 h 5"/>
                <a:gd name="T22" fmla="*/ 0 w 69"/>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0" y="5"/>
                  </a:moveTo>
                  <a:lnTo>
                    <a:pt x="12" y="5"/>
                  </a:lnTo>
                  <a:lnTo>
                    <a:pt x="24" y="5"/>
                  </a:lnTo>
                  <a:lnTo>
                    <a:pt x="35" y="5"/>
                  </a:lnTo>
                  <a:lnTo>
                    <a:pt x="46" y="3"/>
                  </a:lnTo>
                  <a:lnTo>
                    <a:pt x="53" y="3"/>
                  </a:lnTo>
                  <a:lnTo>
                    <a:pt x="60" y="2"/>
                  </a:lnTo>
                  <a:lnTo>
                    <a:pt x="65" y="2"/>
                  </a:lnTo>
                  <a:lnTo>
                    <a:pt x="69" y="0"/>
                  </a:lnTo>
                  <a:lnTo>
                    <a:pt x="69"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1" name="Freeform 826"/>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5 w 69"/>
                <a:gd name="T21" fmla="*/ 0 h 5"/>
                <a:gd name="T22" fmla="*/ 64 w 69"/>
                <a:gd name="T23" fmla="*/ 0 h 5"/>
                <a:gd name="T24" fmla="*/ 61 w 69"/>
                <a:gd name="T25" fmla="*/ 2 h 5"/>
                <a:gd name="T26" fmla="*/ 55 w 69"/>
                <a:gd name="T27" fmla="*/ 3 h 5"/>
                <a:gd name="T28" fmla="*/ 47 w 69"/>
                <a:gd name="T29" fmla="*/ 3 h 5"/>
                <a:gd name="T30" fmla="*/ 36 w 69"/>
                <a:gd name="T31" fmla="*/ 3 h 5"/>
                <a:gd name="T32" fmla="*/ 26 w 69"/>
                <a:gd name="T33" fmla="*/ 5 h 5"/>
                <a:gd name="T34" fmla="*/ 12 w 69"/>
                <a:gd name="T35" fmla="*/ 5 h 5"/>
                <a:gd name="T36" fmla="*/ 0 w 69"/>
                <a:gd name="T37" fmla="*/ 5 h 5"/>
                <a:gd name="T38" fmla="*/ 0 w 69"/>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5"/>
                <a:gd name="T62" fmla="*/ 69 w 69"/>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5">
                  <a:moveTo>
                    <a:pt x="0" y="5"/>
                  </a:moveTo>
                  <a:lnTo>
                    <a:pt x="12" y="5"/>
                  </a:lnTo>
                  <a:lnTo>
                    <a:pt x="24" y="5"/>
                  </a:lnTo>
                  <a:lnTo>
                    <a:pt x="35" y="5"/>
                  </a:lnTo>
                  <a:lnTo>
                    <a:pt x="46" y="3"/>
                  </a:lnTo>
                  <a:lnTo>
                    <a:pt x="53" y="3"/>
                  </a:lnTo>
                  <a:lnTo>
                    <a:pt x="60" y="2"/>
                  </a:lnTo>
                  <a:lnTo>
                    <a:pt x="65" y="2"/>
                  </a:lnTo>
                  <a:lnTo>
                    <a:pt x="69" y="0"/>
                  </a:lnTo>
                  <a:lnTo>
                    <a:pt x="65" y="0"/>
                  </a:lnTo>
                  <a:lnTo>
                    <a:pt x="64" y="0"/>
                  </a:lnTo>
                  <a:lnTo>
                    <a:pt x="61" y="2"/>
                  </a:lnTo>
                  <a:lnTo>
                    <a:pt x="55" y="3"/>
                  </a:lnTo>
                  <a:lnTo>
                    <a:pt x="47" y="3"/>
                  </a:lnTo>
                  <a:lnTo>
                    <a:pt x="36" y="3"/>
                  </a:lnTo>
                  <a:lnTo>
                    <a:pt x="26" y="5"/>
                  </a:lnTo>
                  <a:lnTo>
                    <a:pt x="12"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2" name="Freeform 827"/>
            <p:cNvSpPr/>
            <p:nvPr/>
          </p:nvSpPr>
          <p:spPr bwMode="auto">
            <a:xfrm>
              <a:off x="2561" y="2017"/>
              <a:ext cx="65" cy="5"/>
            </a:xfrm>
            <a:custGeom>
              <a:avLst/>
              <a:gdLst>
                <a:gd name="T0" fmla="*/ 0 w 65"/>
                <a:gd name="T1" fmla="*/ 5 h 5"/>
                <a:gd name="T2" fmla="*/ 12 w 65"/>
                <a:gd name="T3" fmla="*/ 5 h 5"/>
                <a:gd name="T4" fmla="*/ 26 w 65"/>
                <a:gd name="T5" fmla="*/ 5 h 5"/>
                <a:gd name="T6" fmla="*/ 36 w 65"/>
                <a:gd name="T7" fmla="*/ 3 h 5"/>
                <a:gd name="T8" fmla="*/ 47 w 65"/>
                <a:gd name="T9" fmla="*/ 3 h 5"/>
                <a:gd name="T10" fmla="*/ 55 w 65"/>
                <a:gd name="T11" fmla="*/ 3 h 5"/>
                <a:gd name="T12" fmla="*/ 61 w 65"/>
                <a:gd name="T13" fmla="*/ 2 h 5"/>
                <a:gd name="T14" fmla="*/ 64 w 65"/>
                <a:gd name="T15" fmla="*/ 0 h 5"/>
                <a:gd name="T16" fmla="*/ 65 w 65"/>
                <a:gd name="T17" fmla="*/ 0 h 5"/>
                <a:gd name="T18" fmla="*/ 63 w 65"/>
                <a:gd name="T19" fmla="*/ 0 h 5"/>
                <a:gd name="T20" fmla="*/ 61 w 65"/>
                <a:gd name="T21" fmla="*/ 0 h 5"/>
                <a:gd name="T22" fmla="*/ 57 w 65"/>
                <a:gd name="T23" fmla="*/ 2 h 5"/>
                <a:gd name="T24" fmla="*/ 52 w 65"/>
                <a:gd name="T25" fmla="*/ 2 h 5"/>
                <a:gd name="T26" fmla="*/ 44 w 65"/>
                <a:gd name="T27" fmla="*/ 3 h 5"/>
                <a:gd name="T28" fmla="*/ 35 w 65"/>
                <a:gd name="T29" fmla="*/ 3 h 5"/>
                <a:gd name="T30" fmla="*/ 24 w 65"/>
                <a:gd name="T31" fmla="*/ 5 h 5"/>
                <a:gd name="T32" fmla="*/ 12 w 65"/>
                <a:gd name="T33" fmla="*/ 5 h 5"/>
                <a:gd name="T34" fmla="*/ 0 w 65"/>
                <a:gd name="T35" fmla="*/ 5 h 5"/>
                <a:gd name="T36" fmla="*/ 0 w 65"/>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
                <a:gd name="T59" fmla="*/ 65 w 6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
                  <a:moveTo>
                    <a:pt x="0" y="5"/>
                  </a:moveTo>
                  <a:lnTo>
                    <a:pt x="12" y="5"/>
                  </a:lnTo>
                  <a:lnTo>
                    <a:pt x="26" y="5"/>
                  </a:lnTo>
                  <a:lnTo>
                    <a:pt x="36" y="3"/>
                  </a:lnTo>
                  <a:lnTo>
                    <a:pt x="47" y="3"/>
                  </a:lnTo>
                  <a:lnTo>
                    <a:pt x="55" y="3"/>
                  </a:lnTo>
                  <a:lnTo>
                    <a:pt x="61" y="2"/>
                  </a:lnTo>
                  <a:lnTo>
                    <a:pt x="64" y="0"/>
                  </a:lnTo>
                  <a:lnTo>
                    <a:pt x="65" y="0"/>
                  </a:lnTo>
                  <a:lnTo>
                    <a:pt x="63" y="0"/>
                  </a:lnTo>
                  <a:lnTo>
                    <a:pt x="61" y="0"/>
                  </a:lnTo>
                  <a:lnTo>
                    <a:pt x="57" y="2"/>
                  </a:lnTo>
                  <a:lnTo>
                    <a:pt x="52" y="2"/>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3" name="Freeform 828"/>
            <p:cNvSpPr/>
            <p:nvPr/>
          </p:nvSpPr>
          <p:spPr bwMode="auto">
            <a:xfrm>
              <a:off x="2561" y="2017"/>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2 h 5"/>
                <a:gd name="T12" fmla="*/ 57 w 63"/>
                <a:gd name="T13" fmla="*/ 2 h 5"/>
                <a:gd name="T14" fmla="*/ 61 w 63"/>
                <a:gd name="T15" fmla="*/ 0 h 5"/>
                <a:gd name="T16" fmla="*/ 63 w 63"/>
                <a:gd name="T17" fmla="*/ 0 h 5"/>
                <a:gd name="T18" fmla="*/ 59 w 63"/>
                <a:gd name="T19" fmla="*/ 0 h 5"/>
                <a:gd name="T20" fmla="*/ 57 w 63"/>
                <a:gd name="T21" fmla="*/ 0 h 5"/>
                <a:gd name="T22" fmla="*/ 53 w 63"/>
                <a:gd name="T23" fmla="*/ 2 h 5"/>
                <a:gd name="T24" fmla="*/ 48 w 63"/>
                <a:gd name="T25" fmla="*/ 2 h 5"/>
                <a:gd name="T26" fmla="*/ 42 w 63"/>
                <a:gd name="T27" fmla="*/ 3 h 5"/>
                <a:gd name="T28" fmla="*/ 32 w 63"/>
                <a:gd name="T29" fmla="*/ 3 h 5"/>
                <a:gd name="T30" fmla="*/ 22 w 63"/>
                <a:gd name="T31" fmla="*/ 3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2"/>
                  </a:lnTo>
                  <a:lnTo>
                    <a:pt x="57" y="2"/>
                  </a:lnTo>
                  <a:lnTo>
                    <a:pt x="61" y="0"/>
                  </a:lnTo>
                  <a:lnTo>
                    <a:pt x="63" y="0"/>
                  </a:lnTo>
                  <a:lnTo>
                    <a:pt x="59" y="0"/>
                  </a:lnTo>
                  <a:lnTo>
                    <a:pt x="57" y="0"/>
                  </a:lnTo>
                  <a:lnTo>
                    <a:pt x="53" y="2"/>
                  </a:lnTo>
                  <a:lnTo>
                    <a:pt x="48" y="2"/>
                  </a:lnTo>
                  <a:lnTo>
                    <a:pt x="42" y="3"/>
                  </a:lnTo>
                  <a:lnTo>
                    <a:pt x="32" y="3"/>
                  </a:lnTo>
                  <a:lnTo>
                    <a:pt x="22" y="3"/>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4" name="Freeform 829"/>
            <p:cNvSpPr/>
            <p:nvPr/>
          </p:nvSpPr>
          <p:spPr bwMode="auto">
            <a:xfrm>
              <a:off x="2561" y="2017"/>
              <a:ext cx="59" cy="5"/>
            </a:xfrm>
            <a:custGeom>
              <a:avLst/>
              <a:gdLst>
                <a:gd name="T0" fmla="*/ 0 w 59"/>
                <a:gd name="T1" fmla="*/ 5 h 5"/>
                <a:gd name="T2" fmla="*/ 11 w 59"/>
                <a:gd name="T3" fmla="*/ 5 h 5"/>
                <a:gd name="T4" fmla="*/ 22 w 59"/>
                <a:gd name="T5" fmla="*/ 3 h 5"/>
                <a:gd name="T6" fmla="*/ 32 w 59"/>
                <a:gd name="T7" fmla="*/ 3 h 5"/>
                <a:gd name="T8" fmla="*/ 42 w 59"/>
                <a:gd name="T9" fmla="*/ 3 h 5"/>
                <a:gd name="T10" fmla="*/ 48 w 59"/>
                <a:gd name="T11" fmla="*/ 2 h 5"/>
                <a:gd name="T12" fmla="*/ 53 w 59"/>
                <a:gd name="T13" fmla="*/ 2 h 5"/>
                <a:gd name="T14" fmla="*/ 57 w 59"/>
                <a:gd name="T15" fmla="*/ 0 h 5"/>
                <a:gd name="T16" fmla="*/ 59 w 59"/>
                <a:gd name="T17" fmla="*/ 0 h 5"/>
                <a:gd name="T18" fmla="*/ 55 w 59"/>
                <a:gd name="T19" fmla="*/ 0 h 5"/>
                <a:gd name="T20" fmla="*/ 53 w 59"/>
                <a:gd name="T21" fmla="*/ 0 h 5"/>
                <a:gd name="T22" fmla="*/ 51 w 59"/>
                <a:gd name="T23" fmla="*/ 2 h 5"/>
                <a:gd name="T24" fmla="*/ 46 w 59"/>
                <a:gd name="T25" fmla="*/ 2 h 5"/>
                <a:gd name="T26" fmla="*/ 39 w 59"/>
                <a:gd name="T27" fmla="*/ 3 h 5"/>
                <a:gd name="T28" fmla="*/ 30 w 59"/>
                <a:gd name="T29" fmla="*/ 3 h 5"/>
                <a:gd name="T30" fmla="*/ 20 w 59"/>
                <a:gd name="T31" fmla="*/ 3 h 5"/>
                <a:gd name="T32" fmla="*/ 11 w 59"/>
                <a:gd name="T33" fmla="*/ 3 h 5"/>
                <a:gd name="T34" fmla="*/ 0 w 59"/>
                <a:gd name="T35" fmla="*/ 3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2" y="3"/>
                  </a:lnTo>
                  <a:lnTo>
                    <a:pt x="32" y="3"/>
                  </a:lnTo>
                  <a:lnTo>
                    <a:pt x="42" y="3"/>
                  </a:lnTo>
                  <a:lnTo>
                    <a:pt x="48" y="2"/>
                  </a:lnTo>
                  <a:lnTo>
                    <a:pt x="53" y="2"/>
                  </a:lnTo>
                  <a:lnTo>
                    <a:pt x="57" y="0"/>
                  </a:lnTo>
                  <a:lnTo>
                    <a:pt x="59" y="0"/>
                  </a:lnTo>
                  <a:lnTo>
                    <a:pt x="55" y="0"/>
                  </a:lnTo>
                  <a:lnTo>
                    <a:pt x="53" y="0"/>
                  </a:lnTo>
                  <a:lnTo>
                    <a:pt x="51" y="2"/>
                  </a:lnTo>
                  <a:lnTo>
                    <a:pt x="46" y="2"/>
                  </a:lnTo>
                  <a:lnTo>
                    <a:pt x="39" y="3"/>
                  </a:lnTo>
                  <a:lnTo>
                    <a:pt x="30" y="3"/>
                  </a:lnTo>
                  <a:lnTo>
                    <a:pt x="20" y="3"/>
                  </a:lnTo>
                  <a:lnTo>
                    <a:pt x="11" y="3"/>
                  </a:lnTo>
                  <a:lnTo>
                    <a:pt x="0"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5" name="Freeform 830"/>
            <p:cNvSpPr/>
            <p:nvPr/>
          </p:nvSpPr>
          <p:spPr bwMode="auto">
            <a:xfrm>
              <a:off x="2561" y="2017"/>
              <a:ext cx="55" cy="3"/>
            </a:xfrm>
            <a:custGeom>
              <a:avLst/>
              <a:gdLst>
                <a:gd name="T0" fmla="*/ 0 w 55"/>
                <a:gd name="T1" fmla="*/ 3 h 3"/>
                <a:gd name="T2" fmla="*/ 11 w 55"/>
                <a:gd name="T3" fmla="*/ 3 h 3"/>
                <a:gd name="T4" fmla="*/ 20 w 55"/>
                <a:gd name="T5" fmla="*/ 3 h 3"/>
                <a:gd name="T6" fmla="*/ 30 w 55"/>
                <a:gd name="T7" fmla="*/ 3 h 3"/>
                <a:gd name="T8" fmla="*/ 39 w 55"/>
                <a:gd name="T9" fmla="*/ 3 h 3"/>
                <a:gd name="T10" fmla="*/ 46 w 55"/>
                <a:gd name="T11" fmla="*/ 2 h 3"/>
                <a:gd name="T12" fmla="*/ 51 w 55"/>
                <a:gd name="T13" fmla="*/ 2 h 3"/>
                <a:gd name="T14" fmla="*/ 53 w 55"/>
                <a:gd name="T15" fmla="*/ 0 h 3"/>
                <a:gd name="T16" fmla="*/ 55 w 55"/>
                <a:gd name="T17" fmla="*/ 0 h 3"/>
                <a:gd name="T18" fmla="*/ 51 w 55"/>
                <a:gd name="T19" fmla="*/ 0 h 3"/>
                <a:gd name="T20" fmla="*/ 49 w 55"/>
                <a:gd name="T21" fmla="*/ 0 h 3"/>
                <a:gd name="T22" fmla="*/ 46 w 55"/>
                <a:gd name="T23" fmla="*/ 2 h 3"/>
                <a:gd name="T24" fmla="*/ 39 w 55"/>
                <a:gd name="T25" fmla="*/ 2 h 3"/>
                <a:gd name="T26" fmla="*/ 31 w 55"/>
                <a:gd name="T27" fmla="*/ 3 h 3"/>
                <a:gd name="T28" fmla="*/ 22 w 55"/>
                <a:gd name="T29" fmla="*/ 3 h 3"/>
                <a:gd name="T30" fmla="*/ 11 w 55"/>
                <a:gd name="T31" fmla="*/ 3 h 3"/>
                <a:gd name="T32" fmla="*/ 0 w 55"/>
                <a:gd name="T33" fmla="*/ 3 h 3"/>
                <a:gd name="T34" fmla="*/ 0 w 55"/>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
                <a:gd name="T56" fmla="*/ 55 w 55"/>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
                  <a:moveTo>
                    <a:pt x="0" y="3"/>
                  </a:moveTo>
                  <a:lnTo>
                    <a:pt x="11" y="3"/>
                  </a:lnTo>
                  <a:lnTo>
                    <a:pt x="20" y="3"/>
                  </a:lnTo>
                  <a:lnTo>
                    <a:pt x="30" y="3"/>
                  </a:lnTo>
                  <a:lnTo>
                    <a:pt x="39" y="3"/>
                  </a:lnTo>
                  <a:lnTo>
                    <a:pt x="46" y="2"/>
                  </a:lnTo>
                  <a:lnTo>
                    <a:pt x="51" y="2"/>
                  </a:lnTo>
                  <a:lnTo>
                    <a:pt x="53" y="0"/>
                  </a:lnTo>
                  <a:lnTo>
                    <a:pt x="55" y="0"/>
                  </a:lnTo>
                  <a:lnTo>
                    <a:pt x="51" y="0"/>
                  </a:lnTo>
                  <a:lnTo>
                    <a:pt x="49" y="0"/>
                  </a:lnTo>
                  <a:lnTo>
                    <a:pt x="46" y="2"/>
                  </a:lnTo>
                  <a:lnTo>
                    <a:pt x="39" y="2"/>
                  </a:lnTo>
                  <a:lnTo>
                    <a:pt x="31" y="3"/>
                  </a:lnTo>
                  <a:lnTo>
                    <a:pt x="22" y="3"/>
                  </a:lnTo>
                  <a:lnTo>
                    <a:pt x="11" y="3"/>
                  </a:lnTo>
                  <a:lnTo>
                    <a:pt x="0" y="3"/>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6" name="Freeform 831"/>
            <p:cNvSpPr/>
            <p:nvPr/>
          </p:nvSpPr>
          <p:spPr bwMode="auto">
            <a:xfrm>
              <a:off x="2561" y="2017"/>
              <a:ext cx="51" cy="3"/>
            </a:xfrm>
            <a:custGeom>
              <a:avLst/>
              <a:gdLst>
                <a:gd name="T0" fmla="*/ 0 w 51"/>
                <a:gd name="T1" fmla="*/ 3 h 3"/>
                <a:gd name="T2" fmla="*/ 11 w 51"/>
                <a:gd name="T3" fmla="*/ 3 h 3"/>
                <a:gd name="T4" fmla="*/ 22 w 51"/>
                <a:gd name="T5" fmla="*/ 3 h 3"/>
                <a:gd name="T6" fmla="*/ 31 w 51"/>
                <a:gd name="T7" fmla="*/ 3 h 3"/>
                <a:gd name="T8" fmla="*/ 39 w 51"/>
                <a:gd name="T9" fmla="*/ 2 h 3"/>
                <a:gd name="T10" fmla="*/ 46 w 51"/>
                <a:gd name="T11" fmla="*/ 2 h 3"/>
                <a:gd name="T12" fmla="*/ 49 w 51"/>
                <a:gd name="T13" fmla="*/ 0 h 3"/>
                <a:gd name="T14" fmla="*/ 51 w 51"/>
                <a:gd name="T15" fmla="*/ 0 h 3"/>
                <a:gd name="T16" fmla="*/ 47 w 51"/>
                <a:gd name="T17" fmla="*/ 0 h 3"/>
                <a:gd name="T18" fmla="*/ 46 w 51"/>
                <a:gd name="T19" fmla="*/ 0 h 3"/>
                <a:gd name="T20" fmla="*/ 42 w 51"/>
                <a:gd name="T21" fmla="*/ 2 h 3"/>
                <a:gd name="T22" fmla="*/ 36 w 51"/>
                <a:gd name="T23" fmla="*/ 2 h 3"/>
                <a:gd name="T24" fmla="*/ 30 w 51"/>
                <a:gd name="T25" fmla="*/ 2 h 3"/>
                <a:gd name="T26" fmla="*/ 20 w 51"/>
                <a:gd name="T27" fmla="*/ 3 h 3"/>
                <a:gd name="T28" fmla="*/ 10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2" y="3"/>
                  </a:lnTo>
                  <a:lnTo>
                    <a:pt x="31" y="3"/>
                  </a:lnTo>
                  <a:lnTo>
                    <a:pt x="39" y="2"/>
                  </a:lnTo>
                  <a:lnTo>
                    <a:pt x="46" y="2"/>
                  </a:lnTo>
                  <a:lnTo>
                    <a:pt x="49" y="0"/>
                  </a:lnTo>
                  <a:lnTo>
                    <a:pt x="51" y="0"/>
                  </a:lnTo>
                  <a:lnTo>
                    <a:pt x="47" y="0"/>
                  </a:lnTo>
                  <a:lnTo>
                    <a:pt x="46" y="0"/>
                  </a:lnTo>
                  <a:lnTo>
                    <a:pt x="42" y="2"/>
                  </a:lnTo>
                  <a:lnTo>
                    <a:pt x="36" y="2"/>
                  </a:lnTo>
                  <a:lnTo>
                    <a:pt x="30" y="2"/>
                  </a:lnTo>
                  <a:lnTo>
                    <a:pt x="20" y="3"/>
                  </a:lnTo>
                  <a:lnTo>
                    <a:pt x="10"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7" name="Freeform 832"/>
            <p:cNvSpPr/>
            <p:nvPr/>
          </p:nvSpPr>
          <p:spPr bwMode="auto">
            <a:xfrm>
              <a:off x="2561" y="2017"/>
              <a:ext cx="47" cy="3"/>
            </a:xfrm>
            <a:custGeom>
              <a:avLst/>
              <a:gdLst>
                <a:gd name="T0" fmla="*/ 0 w 47"/>
                <a:gd name="T1" fmla="*/ 3 h 3"/>
                <a:gd name="T2" fmla="*/ 10 w 47"/>
                <a:gd name="T3" fmla="*/ 3 h 3"/>
                <a:gd name="T4" fmla="*/ 20 w 47"/>
                <a:gd name="T5" fmla="*/ 3 h 3"/>
                <a:gd name="T6" fmla="*/ 30 w 47"/>
                <a:gd name="T7" fmla="*/ 2 h 3"/>
                <a:gd name="T8" fmla="*/ 36 w 47"/>
                <a:gd name="T9" fmla="*/ 2 h 3"/>
                <a:gd name="T10" fmla="*/ 42 w 47"/>
                <a:gd name="T11" fmla="*/ 2 h 3"/>
                <a:gd name="T12" fmla="*/ 46 w 47"/>
                <a:gd name="T13" fmla="*/ 0 h 3"/>
                <a:gd name="T14" fmla="*/ 47 w 47"/>
                <a:gd name="T15" fmla="*/ 0 h 3"/>
                <a:gd name="T16" fmla="*/ 43 w 47"/>
                <a:gd name="T17" fmla="*/ 0 h 3"/>
                <a:gd name="T18" fmla="*/ 42 w 47"/>
                <a:gd name="T19" fmla="*/ 0 h 3"/>
                <a:gd name="T20" fmla="*/ 39 w 47"/>
                <a:gd name="T21" fmla="*/ 2 h 3"/>
                <a:gd name="T22" fmla="*/ 34 w 47"/>
                <a:gd name="T23" fmla="*/ 2 h 3"/>
                <a:gd name="T24" fmla="*/ 27 w 47"/>
                <a:gd name="T25" fmla="*/ 2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0" y="3"/>
                  </a:lnTo>
                  <a:lnTo>
                    <a:pt x="20" y="3"/>
                  </a:lnTo>
                  <a:lnTo>
                    <a:pt x="30" y="2"/>
                  </a:lnTo>
                  <a:lnTo>
                    <a:pt x="36" y="2"/>
                  </a:lnTo>
                  <a:lnTo>
                    <a:pt x="42" y="2"/>
                  </a:lnTo>
                  <a:lnTo>
                    <a:pt x="46" y="0"/>
                  </a:lnTo>
                  <a:lnTo>
                    <a:pt x="47" y="0"/>
                  </a:lnTo>
                  <a:lnTo>
                    <a:pt x="43" y="0"/>
                  </a:lnTo>
                  <a:lnTo>
                    <a:pt x="42" y="0"/>
                  </a:lnTo>
                  <a:lnTo>
                    <a:pt x="39" y="2"/>
                  </a:lnTo>
                  <a:lnTo>
                    <a:pt x="34" y="2"/>
                  </a:lnTo>
                  <a:lnTo>
                    <a:pt x="27" y="2"/>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8" name="Freeform 833"/>
            <p:cNvSpPr/>
            <p:nvPr/>
          </p:nvSpPr>
          <p:spPr bwMode="auto">
            <a:xfrm>
              <a:off x="2561" y="2017"/>
              <a:ext cx="43" cy="3"/>
            </a:xfrm>
            <a:custGeom>
              <a:avLst/>
              <a:gdLst>
                <a:gd name="T0" fmla="*/ 0 w 43"/>
                <a:gd name="T1" fmla="*/ 3 h 3"/>
                <a:gd name="T2" fmla="*/ 10 w 43"/>
                <a:gd name="T3" fmla="*/ 3 h 3"/>
                <a:gd name="T4" fmla="*/ 19 w 43"/>
                <a:gd name="T5" fmla="*/ 3 h 3"/>
                <a:gd name="T6" fmla="*/ 27 w 43"/>
                <a:gd name="T7" fmla="*/ 2 h 3"/>
                <a:gd name="T8" fmla="*/ 34 w 43"/>
                <a:gd name="T9" fmla="*/ 2 h 3"/>
                <a:gd name="T10" fmla="*/ 39 w 43"/>
                <a:gd name="T11" fmla="*/ 2 h 3"/>
                <a:gd name="T12" fmla="*/ 42 w 43"/>
                <a:gd name="T13" fmla="*/ 0 h 3"/>
                <a:gd name="T14" fmla="*/ 43 w 43"/>
                <a:gd name="T15" fmla="*/ 0 h 3"/>
                <a:gd name="T16" fmla="*/ 39 w 43"/>
                <a:gd name="T17" fmla="*/ 0 h 3"/>
                <a:gd name="T18" fmla="*/ 38 w 43"/>
                <a:gd name="T19" fmla="*/ 0 h 3"/>
                <a:gd name="T20" fmla="*/ 34 w 43"/>
                <a:gd name="T21" fmla="*/ 2 h 3"/>
                <a:gd name="T22" fmla="*/ 27 w 43"/>
                <a:gd name="T23" fmla="*/ 2 h 3"/>
                <a:gd name="T24" fmla="*/ 19 w 43"/>
                <a:gd name="T25" fmla="*/ 2 h 3"/>
                <a:gd name="T26" fmla="*/ 10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2"/>
                  </a:lnTo>
                  <a:lnTo>
                    <a:pt x="34" y="2"/>
                  </a:lnTo>
                  <a:lnTo>
                    <a:pt x="39" y="2"/>
                  </a:lnTo>
                  <a:lnTo>
                    <a:pt x="42" y="0"/>
                  </a:lnTo>
                  <a:lnTo>
                    <a:pt x="43" y="0"/>
                  </a:lnTo>
                  <a:lnTo>
                    <a:pt x="39" y="0"/>
                  </a:lnTo>
                  <a:lnTo>
                    <a:pt x="38" y="0"/>
                  </a:lnTo>
                  <a:lnTo>
                    <a:pt x="34" y="2"/>
                  </a:lnTo>
                  <a:lnTo>
                    <a:pt x="27" y="2"/>
                  </a:lnTo>
                  <a:lnTo>
                    <a:pt x="19" y="2"/>
                  </a:lnTo>
                  <a:lnTo>
                    <a:pt x="10"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99" name="Freeform 834"/>
            <p:cNvSpPr/>
            <p:nvPr/>
          </p:nvSpPr>
          <p:spPr bwMode="auto">
            <a:xfrm>
              <a:off x="2561" y="2017"/>
              <a:ext cx="39" cy="3"/>
            </a:xfrm>
            <a:custGeom>
              <a:avLst/>
              <a:gdLst>
                <a:gd name="T0" fmla="*/ 0 w 39"/>
                <a:gd name="T1" fmla="*/ 3 h 3"/>
                <a:gd name="T2" fmla="*/ 10 w 39"/>
                <a:gd name="T3" fmla="*/ 3 h 3"/>
                <a:gd name="T4" fmla="*/ 19 w 39"/>
                <a:gd name="T5" fmla="*/ 2 h 3"/>
                <a:gd name="T6" fmla="*/ 27 w 39"/>
                <a:gd name="T7" fmla="*/ 2 h 3"/>
                <a:gd name="T8" fmla="*/ 34 w 39"/>
                <a:gd name="T9" fmla="*/ 2 h 3"/>
                <a:gd name="T10" fmla="*/ 38 w 39"/>
                <a:gd name="T11" fmla="*/ 0 h 3"/>
                <a:gd name="T12" fmla="*/ 39 w 39"/>
                <a:gd name="T13" fmla="*/ 0 h 3"/>
                <a:gd name="T14" fmla="*/ 35 w 39"/>
                <a:gd name="T15" fmla="*/ 0 h 3"/>
                <a:gd name="T16" fmla="*/ 34 w 39"/>
                <a:gd name="T17" fmla="*/ 0 h 3"/>
                <a:gd name="T18" fmla="*/ 30 w 39"/>
                <a:gd name="T19" fmla="*/ 0 h 3"/>
                <a:gd name="T20" fmla="*/ 24 w 39"/>
                <a:gd name="T21" fmla="*/ 2 h 3"/>
                <a:gd name="T22" fmla="*/ 18 w 39"/>
                <a:gd name="T23" fmla="*/ 2 h 3"/>
                <a:gd name="T24" fmla="*/ 8 w 39"/>
                <a:gd name="T25" fmla="*/ 2 h 3"/>
                <a:gd name="T26" fmla="*/ 0 w 39"/>
                <a:gd name="T27" fmla="*/ 2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0" y="3"/>
                  </a:lnTo>
                  <a:lnTo>
                    <a:pt x="19" y="2"/>
                  </a:lnTo>
                  <a:lnTo>
                    <a:pt x="27" y="2"/>
                  </a:lnTo>
                  <a:lnTo>
                    <a:pt x="34" y="2"/>
                  </a:lnTo>
                  <a:lnTo>
                    <a:pt x="38" y="0"/>
                  </a:lnTo>
                  <a:lnTo>
                    <a:pt x="39" y="0"/>
                  </a:lnTo>
                  <a:lnTo>
                    <a:pt x="35" y="0"/>
                  </a:lnTo>
                  <a:lnTo>
                    <a:pt x="34" y="0"/>
                  </a:lnTo>
                  <a:lnTo>
                    <a:pt x="30" y="0"/>
                  </a:lnTo>
                  <a:lnTo>
                    <a:pt x="24" y="2"/>
                  </a:lnTo>
                  <a:lnTo>
                    <a:pt x="18" y="2"/>
                  </a:lnTo>
                  <a:lnTo>
                    <a:pt x="8" y="2"/>
                  </a:lnTo>
                  <a:lnTo>
                    <a:pt x="0" y="2"/>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0" name="Freeform 835"/>
            <p:cNvSpPr/>
            <p:nvPr/>
          </p:nvSpPr>
          <p:spPr bwMode="auto">
            <a:xfrm>
              <a:off x="2561" y="2017"/>
              <a:ext cx="35" cy="2"/>
            </a:xfrm>
            <a:custGeom>
              <a:avLst/>
              <a:gdLst>
                <a:gd name="T0" fmla="*/ 0 w 35"/>
                <a:gd name="T1" fmla="*/ 2 h 2"/>
                <a:gd name="T2" fmla="*/ 8 w 35"/>
                <a:gd name="T3" fmla="*/ 2 h 2"/>
                <a:gd name="T4" fmla="*/ 18 w 35"/>
                <a:gd name="T5" fmla="*/ 2 h 2"/>
                <a:gd name="T6" fmla="*/ 24 w 35"/>
                <a:gd name="T7" fmla="*/ 2 h 2"/>
                <a:gd name="T8" fmla="*/ 30 w 35"/>
                <a:gd name="T9" fmla="*/ 0 h 2"/>
                <a:gd name="T10" fmla="*/ 34 w 35"/>
                <a:gd name="T11" fmla="*/ 0 h 2"/>
                <a:gd name="T12" fmla="*/ 35 w 35"/>
                <a:gd name="T13" fmla="*/ 0 h 2"/>
                <a:gd name="T14" fmla="*/ 31 w 35"/>
                <a:gd name="T15" fmla="*/ 0 h 2"/>
                <a:gd name="T16" fmla="*/ 30 w 35"/>
                <a:gd name="T17" fmla="*/ 0 h 2"/>
                <a:gd name="T18" fmla="*/ 27 w 35"/>
                <a:gd name="T19" fmla="*/ 0 h 2"/>
                <a:gd name="T20" fmla="*/ 22 w 35"/>
                <a:gd name="T21" fmla="*/ 2 h 2"/>
                <a:gd name="T22" fmla="*/ 15 w 35"/>
                <a:gd name="T23" fmla="*/ 2 h 2"/>
                <a:gd name="T24" fmla="*/ 8 w 35"/>
                <a:gd name="T25" fmla="*/ 2 h 2"/>
                <a:gd name="T26" fmla="*/ 0 w 35"/>
                <a:gd name="T27" fmla="*/ 2 h 2"/>
                <a:gd name="T28" fmla="*/ 0 w 35"/>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2"/>
                <a:gd name="T47" fmla="*/ 35 w 35"/>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2">
                  <a:moveTo>
                    <a:pt x="0" y="2"/>
                  </a:moveTo>
                  <a:lnTo>
                    <a:pt x="8" y="2"/>
                  </a:lnTo>
                  <a:lnTo>
                    <a:pt x="18" y="2"/>
                  </a:lnTo>
                  <a:lnTo>
                    <a:pt x="24" y="2"/>
                  </a:lnTo>
                  <a:lnTo>
                    <a:pt x="30" y="0"/>
                  </a:lnTo>
                  <a:lnTo>
                    <a:pt x="34" y="0"/>
                  </a:lnTo>
                  <a:lnTo>
                    <a:pt x="35" y="0"/>
                  </a:lnTo>
                  <a:lnTo>
                    <a:pt x="31" y="0"/>
                  </a:lnTo>
                  <a:lnTo>
                    <a:pt x="30" y="0"/>
                  </a:lnTo>
                  <a:lnTo>
                    <a:pt x="27" y="0"/>
                  </a:lnTo>
                  <a:lnTo>
                    <a:pt x="22" y="2"/>
                  </a:lnTo>
                  <a:lnTo>
                    <a:pt x="15" y="2"/>
                  </a:lnTo>
                  <a:lnTo>
                    <a:pt x="8" y="2"/>
                  </a:lnTo>
                  <a:lnTo>
                    <a:pt x="0" y="2"/>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1" name="Freeform 836"/>
            <p:cNvSpPr/>
            <p:nvPr/>
          </p:nvSpPr>
          <p:spPr bwMode="auto">
            <a:xfrm>
              <a:off x="2561" y="2017"/>
              <a:ext cx="31" cy="2"/>
            </a:xfrm>
            <a:custGeom>
              <a:avLst/>
              <a:gdLst>
                <a:gd name="T0" fmla="*/ 0 w 31"/>
                <a:gd name="T1" fmla="*/ 2 h 2"/>
                <a:gd name="T2" fmla="*/ 8 w 31"/>
                <a:gd name="T3" fmla="*/ 2 h 2"/>
                <a:gd name="T4" fmla="*/ 15 w 31"/>
                <a:gd name="T5" fmla="*/ 2 h 2"/>
                <a:gd name="T6" fmla="*/ 22 w 31"/>
                <a:gd name="T7" fmla="*/ 2 h 2"/>
                <a:gd name="T8" fmla="*/ 27 w 31"/>
                <a:gd name="T9" fmla="*/ 0 h 2"/>
                <a:gd name="T10" fmla="*/ 30 w 31"/>
                <a:gd name="T11" fmla="*/ 0 h 2"/>
                <a:gd name="T12" fmla="*/ 31 w 31"/>
                <a:gd name="T13" fmla="*/ 0 h 2"/>
                <a:gd name="T14" fmla="*/ 27 w 31"/>
                <a:gd name="T15" fmla="*/ 0 h 2"/>
                <a:gd name="T16" fmla="*/ 26 w 31"/>
                <a:gd name="T17" fmla="*/ 0 h 2"/>
                <a:gd name="T18" fmla="*/ 23 w 31"/>
                <a:gd name="T19" fmla="*/ 0 h 2"/>
                <a:gd name="T20" fmla="*/ 19 w 31"/>
                <a:gd name="T21" fmla="*/ 2 h 2"/>
                <a:gd name="T22" fmla="*/ 14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2" y="2"/>
                  </a:lnTo>
                  <a:lnTo>
                    <a:pt x="27" y="0"/>
                  </a:lnTo>
                  <a:lnTo>
                    <a:pt x="30" y="0"/>
                  </a:lnTo>
                  <a:lnTo>
                    <a:pt x="31" y="0"/>
                  </a:lnTo>
                  <a:lnTo>
                    <a:pt x="27" y="0"/>
                  </a:lnTo>
                  <a:lnTo>
                    <a:pt x="26" y="0"/>
                  </a:lnTo>
                  <a:lnTo>
                    <a:pt x="23" y="0"/>
                  </a:lnTo>
                  <a:lnTo>
                    <a:pt x="19" y="2"/>
                  </a:lnTo>
                  <a:lnTo>
                    <a:pt x="14"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2" name="Freeform 837"/>
            <p:cNvSpPr/>
            <p:nvPr/>
          </p:nvSpPr>
          <p:spPr bwMode="auto">
            <a:xfrm>
              <a:off x="2561" y="2017"/>
              <a:ext cx="27" cy="2"/>
            </a:xfrm>
            <a:custGeom>
              <a:avLst/>
              <a:gdLst>
                <a:gd name="T0" fmla="*/ 0 w 27"/>
                <a:gd name="T1" fmla="*/ 2 h 2"/>
                <a:gd name="T2" fmla="*/ 7 w 27"/>
                <a:gd name="T3" fmla="*/ 2 h 2"/>
                <a:gd name="T4" fmla="*/ 14 w 27"/>
                <a:gd name="T5" fmla="*/ 2 h 2"/>
                <a:gd name="T6" fmla="*/ 19 w 27"/>
                <a:gd name="T7" fmla="*/ 2 h 2"/>
                <a:gd name="T8" fmla="*/ 23 w 27"/>
                <a:gd name="T9" fmla="*/ 0 h 2"/>
                <a:gd name="T10" fmla="*/ 26 w 27"/>
                <a:gd name="T11" fmla="*/ 0 h 2"/>
                <a:gd name="T12" fmla="*/ 27 w 27"/>
                <a:gd name="T13" fmla="*/ 0 h 2"/>
                <a:gd name="T14" fmla="*/ 23 w 27"/>
                <a:gd name="T15" fmla="*/ 0 h 2"/>
                <a:gd name="T16" fmla="*/ 22 w 27"/>
                <a:gd name="T17" fmla="*/ 0 h 2"/>
                <a:gd name="T18" fmla="*/ 19 w 27"/>
                <a:gd name="T19" fmla="*/ 0 h 2"/>
                <a:gd name="T20" fmla="*/ 14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4" y="2"/>
                  </a:lnTo>
                  <a:lnTo>
                    <a:pt x="19" y="2"/>
                  </a:lnTo>
                  <a:lnTo>
                    <a:pt x="23" y="0"/>
                  </a:lnTo>
                  <a:lnTo>
                    <a:pt x="26" y="0"/>
                  </a:lnTo>
                  <a:lnTo>
                    <a:pt x="27" y="0"/>
                  </a:lnTo>
                  <a:lnTo>
                    <a:pt x="23" y="0"/>
                  </a:lnTo>
                  <a:lnTo>
                    <a:pt x="22" y="0"/>
                  </a:lnTo>
                  <a:lnTo>
                    <a:pt x="19" y="0"/>
                  </a:lnTo>
                  <a:lnTo>
                    <a:pt x="14"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3" name="Freeform 838"/>
            <p:cNvSpPr/>
            <p:nvPr/>
          </p:nvSpPr>
          <p:spPr bwMode="auto">
            <a:xfrm>
              <a:off x="2561" y="2017"/>
              <a:ext cx="23" cy="2"/>
            </a:xfrm>
            <a:custGeom>
              <a:avLst/>
              <a:gdLst>
                <a:gd name="T0" fmla="*/ 0 w 23"/>
                <a:gd name="T1" fmla="*/ 2 h 2"/>
                <a:gd name="T2" fmla="*/ 7 w 23"/>
                <a:gd name="T3" fmla="*/ 2 h 2"/>
                <a:gd name="T4" fmla="*/ 14 w 23"/>
                <a:gd name="T5" fmla="*/ 2 h 2"/>
                <a:gd name="T6" fmla="*/ 19 w 23"/>
                <a:gd name="T7" fmla="*/ 0 h 2"/>
                <a:gd name="T8" fmla="*/ 22 w 23"/>
                <a:gd name="T9" fmla="*/ 0 h 2"/>
                <a:gd name="T10" fmla="*/ 23 w 23"/>
                <a:gd name="T11" fmla="*/ 0 h 2"/>
                <a:gd name="T12" fmla="*/ 19 w 23"/>
                <a:gd name="T13" fmla="*/ 0 h 2"/>
                <a:gd name="T14" fmla="*/ 19 w 23"/>
                <a:gd name="T15" fmla="*/ 0 h 2"/>
                <a:gd name="T16" fmla="*/ 15 w 23"/>
                <a:gd name="T17" fmla="*/ 0 h 2"/>
                <a:gd name="T18" fmla="*/ 11 w 23"/>
                <a:gd name="T19" fmla="*/ 0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0"/>
                  </a:lnTo>
                  <a:lnTo>
                    <a:pt x="22" y="0"/>
                  </a:lnTo>
                  <a:lnTo>
                    <a:pt x="23" y="0"/>
                  </a:lnTo>
                  <a:lnTo>
                    <a:pt x="19" y="0"/>
                  </a:lnTo>
                  <a:lnTo>
                    <a:pt x="15" y="0"/>
                  </a:lnTo>
                  <a:lnTo>
                    <a:pt x="11" y="0"/>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4" name="Freeform 839"/>
            <p:cNvSpPr/>
            <p:nvPr/>
          </p:nvSpPr>
          <p:spPr bwMode="auto">
            <a:xfrm>
              <a:off x="2561" y="2017"/>
              <a:ext cx="19" cy="2"/>
            </a:xfrm>
            <a:custGeom>
              <a:avLst/>
              <a:gdLst>
                <a:gd name="T0" fmla="*/ 0 w 19"/>
                <a:gd name="T1" fmla="*/ 2 h 2"/>
                <a:gd name="T2" fmla="*/ 6 w 19"/>
                <a:gd name="T3" fmla="*/ 2 h 2"/>
                <a:gd name="T4" fmla="*/ 11 w 19"/>
                <a:gd name="T5" fmla="*/ 0 h 2"/>
                <a:gd name="T6" fmla="*/ 15 w 19"/>
                <a:gd name="T7" fmla="*/ 0 h 2"/>
                <a:gd name="T8" fmla="*/ 19 w 19"/>
                <a:gd name="T9" fmla="*/ 0 h 2"/>
                <a:gd name="T10" fmla="*/ 19 w 19"/>
                <a:gd name="T11" fmla="*/ 0 h 2"/>
                <a:gd name="T12" fmla="*/ 15 w 19"/>
                <a:gd name="T13" fmla="*/ 0 h 2"/>
                <a:gd name="T14" fmla="*/ 14 w 19"/>
                <a:gd name="T15" fmla="*/ 0 h 2"/>
                <a:gd name="T16" fmla="*/ 11 w 19"/>
                <a:gd name="T17" fmla="*/ 0 h 2"/>
                <a:gd name="T18" fmla="*/ 6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0"/>
                  </a:lnTo>
                  <a:lnTo>
                    <a:pt x="15" y="0"/>
                  </a:lnTo>
                  <a:lnTo>
                    <a:pt x="19" y="0"/>
                  </a:lnTo>
                  <a:lnTo>
                    <a:pt x="15" y="0"/>
                  </a:lnTo>
                  <a:lnTo>
                    <a:pt x="14" y="0"/>
                  </a:lnTo>
                  <a:lnTo>
                    <a:pt x="11" y="0"/>
                  </a:lnTo>
                  <a:lnTo>
                    <a:pt x="6"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5" name="Freeform 840"/>
            <p:cNvSpPr/>
            <p:nvPr/>
          </p:nvSpPr>
          <p:spPr bwMode="auto">
            <a:xfrm>
              <a:off x="2561" y="2017"/>
              <a:ext cx="15" cy="1"/>
            </a:xfrm>
            <a:custGeom>
              <a:avLst/>
              <a:gdLst>
                <a:gd name="T0" fmla="*/ 0 w 15"/>
                <a:gd name="T1" fmla="*/ 0 h 1"/>
                <a:gd name="T2" fmla="*/ 6 w 15"/>
                <a:gd name="T3" fmla="*/ 0 h 1"/>
                <a:gd name="T4" fmla="*/ 11 w 15"/>
                <a:gd name="T5" fmla="*/ 0 h 1"/>
                <a:gd name="T6" fmla="*/ 14 w 15"/>
                <a:gd name="T7" fmla="*/ 0 h 1"/>
                <a:gd name="T8" fmla="*/ 15 w 15"/>
                <a:gd name="T9" fmla="*/ 0 h 1"/>
                <a:gd name="T10" fmla="*/ 11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6" y="0"/>
                  </a:lnTo>
                  <a:lnTo>
                    <a:pt x="11" y="0"/>
                  </a:lnTo>
                  <a:lnTo>
                    <a:pt x="14" y="0"/>
                  </a:lnTo>
                  <a:lnTo>
                    <a:pt x="15"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6" name="Freeform 841"/>
            <p:cNvSpPr/>
            <p:nvPr/>
          </p:nvSpPr>
          <p:spPr bwMode="auto">
            <a:xfrm>
              <a:off x="2561" y="2017"/>
              <a:ext cx="11" cy="1"/>
            </a:xfrm>
            <a:custGeom>
              <a:avLst/>
              <a:gdLst>
                <a:gd name="T0" fmla="*/ 0 w 11"/>
                <a:gd name="T1" fmla="*/ 0 h 1"/>
                <a:gd name="T2" fmla="*/ 4 w 11"/>
                <a:gd name="T3" fmla="*/ 0 h 1"/>
                <a:gd name="T4" fmla="*/ 8 w 11"/>
                <a:gd name="T5" fmla="*/ 0 h 1"/>
                <a:gd name="T6" fmla="*/ 11 w 11"/>
                <a:gd name="T7" fmla="*/ 0 h 1"/>
                <a:gd name="T8" fmla="*/ 11 w 11"/>
                <a:gd name="T9" fmla="*/ 0 h 1"/>
                <a:gd name="T10" fmla="*/ 7 w 11"/>
                <a:gd name="T11" fmla="*/ 0 h 1"/>
                <a:gd name="T12" fmla="*/ 7 w 11"/>
                <a:gd name="T13" fmla="*/ 0 h 1"/>
                <a:gd name="T14" fmla="*/ 4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8" y="0"/>
                  </a:lnTo>
                  <a:lnTo>
                    <a:pt x="11"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7" name="Freeform 842"/>
            <p:cNvSpPr/>
            <p:nvPr/>
          </p:nvSpPr>
          <p:spPr bwMode="auto">
            <a:xfrm>
              <a:off x="2561" y="2017"/>
              <a:ext cx="7" cy="1"/>
            </a:xfrm>
            <a:custGeom>
              <a:avLst/>
              <a:gdLst>
                <a:gd name="T0" fmla="*/ 0 w 7"/>
                <a:gd name="T1" fmla="*/ 0 h 1"/>
                <a:gd name="T2" fmla="*/ 4 w 7"/>
                <a:gd name="T3" fmla="*/ 0 h 1"/>
                <a:gd name="T4" fmla="*/ 7 w 7"/>
                <a:gd name="T5" fmla="*/ 0 h 1"/>
                <a:gd name="T6" fmla="*/ 7 w 7"/>
                <a:gd name="T7" fmla="*/ 0 h 1"/>
                <a:gd name="T8" fmla="*/ 4 w 7"/>
                <a:gd name="T9" fmla="*/ 0 h 1"/>
                <a:gd name="T10" fmla="*/ 3 w 7"/>
                <a:gd name="T11" fmla="*/ 0 h 1"/>
                <a:gd name="T12" fmla="*/ 0 w 7"/>
                <a:gd name="T13" fmla="*/ 0 h 1"/>
                <a:gd name="T14" fmla="*/ 0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0" y="0"/>
                  </a:moveTo>
                  <a:lnTo>
                    <a:pt x="4" y="0"/>
                  </a:lnTo>
                  <a:lnTo>
                    <a:pt x="7"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8" name="Freeform 843"/>
            <p:cNvSpPr/>
            <p:nvPr/>
          </p:nvSpPr>
          <p:spPr bwMode="auto">
            <a:xfrm>
              <a:off x="2561" y="2017"/>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09" name="Freeform 844"/>
            <p:cNvSpPr/>
            <p:nvPr/>
          </p:nvSpPr>
          <p:spPr bwMode="auto">
            <a:xfrm>
              <a:off x="2561" y="2017"/>
              <a:ext cx="69" cy="5"/>
            </a:xfrm>
            <a:custGeom>
              <a:avLst/>
              <a:gdLst>
                <a:gd name="T0" fmla="*/ 69 w 69"/>
                <a:gd name="T1" fmla="*/ 0 h 5"/>
                <a:gd name="T2" fmla="*/ 0 w 69"/>
                <a:gd name="T3" fmla="*/ 0 h 5"/>
                <a:gd name="T4" fmla="*/ 2 w 69"/>
                <a:gd name="T5" fmla="*/ 2 h 5"/>
                <a:gd name="T6" fmla="*/ 7 w 69"/>
                <a:gd name="T7" fmla="*/ 3 h 5"/>
                <a:gd name="T8" fmla="*/ 16 w 69"/>
                <a:gd name="T9" fmla="*/ 5 h 5"/>
                <a:gd name="T10" fmla="*/ 28 w 69"/>
                <a:gd name="T11" fmla="*/ 5 h 5"/>
                <a:gd name="T12" fmla="*/ 40 w 69"/>
                <a:gd name="T13" fmla="*/ 5 h 5"/>
                <a:gd name="T14" fmla="*/ 52 w 69"/>
                <a:gd name="T15" fmla="*/ 5 h 5"/>
                <a:gd name="T16" fmla="*/ 61 w 69"/>
                <a:gd name="T17" fmla="*/ 3 h 5"/>
                <a:gd name="T18" fmla="*/ 68 w 69"/>
                <a:gd name="T19" fmla="*/ 2 h 5"/>
                <a:gd name="T20" fmla="*/ 69 w 69"/>
                <a:gd name="T21" fmla="*/ 0 h 5"/>
                <a:gd name="T22" fmla="*/ 69 w 69"/>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69" y="0"/>
                  </a:moveTo>
                  <a:lnTo>
                    <a:pt x="0" y="0"/>
                  </a:lnTo>
                  <a:lnTo>
                    <a:pt x="2" y="2"/>
                  </a:lnTo>
                  <a:lnTo>
                    <a:pt x="7" y="3"/>
                  </a:lnTo>
                  <a:lnTo>
                    <a:pt x="16" y="5"/>
                  </a:lnTo>
                  <a:lnTo>
                    <a:pt x="28" y="5"/>
                  </a:lnTo>
                  <a:lnTo>
                    <a:pt x="40" y="5"/>
                  </a:lnTo>
                  <a:lnTo>
                    <a:pt x="52" y="5"/>
                  </a:lnTo>
                  <a:lnTo>
                    <a:pt x="61" y="3"/>
                  </a:lnTo>
                  <a:lnTo>
                    <a:pt x="68"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0" name="Freeform 845"/>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9 w 69"/>
                <a:gd name="T21" fmla="*/ 5 h 5"/>
                <a:gd name="T22" fmla="*/ 0 w 69"/>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5"/>
                <a:gd name="T38" fmla="*/ 69 w 69"/>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5">
                  <a:moveTo>
                    <a:pt x="0" y="5"/>
                  </a:moveTo>
                  <a:lnTo>
                    <a:pt x="12" y="5"/>
                  </a:lnTo>
                  <a:lnTo>
                    <a:pt x="24" y="5"/>
                  </a:lnTo>
                  <a:lnTo>
                    <a:pt x="35" y="5"/>
                  </a:lnTo>
                  <a:lnTo>
                    <a:pt x="46" y="3"/>
                  </a:lnTo>
                  <a:lnTo>
                    <a:pt x="53" y="3"/>
                  </a:lnTo>
                  <a:lnTo>
                    <a:pt x="60" y="2"/>
                  </a:lnTo>
                  <a:lnTo>
                    <a:pt x="65" y="2"/>
                  </a:lnTo>
                  <a:lnTo>
                    <a:pt x="69" y="0"/>
                  </a:lnTo>
                  <a:lnTo>
                    <a:pt x="69"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1" name="Freeform 846"/>
            <p:cNvSpPr/>
            <p:nvPr/>
          </p:nvSpPr>
          <p:spPr bwMode="auto">
            <a:xfrm>
              <a:off x="2561" y="2017"/>
              <a:ext cx="69" cy="5"/>
            </a:xfrm>
            <a:custGeom>
              <a:avLst/>
              <a:gdLst>
                <a:gd name="T0" fmla="*/ 0 w 69"/>
                <a:gd name="T1" fmla="*/ 5 h 5"/>
                <a:gd name="T2" fmla="*/ 12 w 69"/>
                <a:gd name="T3" fmla="*/ 5 h 5"/>
                <a:gd name="T4" fmla="*/ 24 w 69"/>
                <a:gd name="T5" fmla="*/ 5 h 5"/>
                <a:gd name="T6" fmla="*/ 35 w 69"/>
                <a:gd name="T7" fmla="*/ 5 h 5"/>
                <a:gd name="T8" fmla="*/ 46 w 69"/>
                <a:gd name="T9" fmla="*/ 3 h 5"/>
                <a:gd name="T10" fmla="*/ 53 w 69"/>
                <a:gd name="T11" fmla="*/ 3 h 5"/>
                <a:gd name="T12" fmla="*/ 60 w 69"/>
                <a:gd name="T13" fmla="*/ 2 h 5"/>
                <a:gd name="T14" fmla="*/ 65 w 69"/>
                <a:gd name="T15" fmla="*/ 2 h 5"/>
                <a:gd name="T16" fmla="*/ 69 w 69"/>
                <a:gd name="T17" fmla="*/ 0 h 5"/>
                <a:gd name="T18" fmla="*/ 69 w 69"/>
                <a:gd name="T19" fmla="*/ 0 h 5"/>
                <a:gd name="T20" fmla="*/ 65 w 69"/>
                <a:gd name="T21" fmla="*/ 0 h 5"/>
                <a:gd name="T22" fmla="*/ 64 w 69"/>
                <a:gd name="T23" fmla="*/ 0 h 5"/>
                <a:gd name="T24" fmla="*/ 61 w 69"/>
                <a:gd name="T25" fmla="*/ 2 h 5"/>
                <a:gd name="T26" fmla="*/ 55 w 69"/>
                <a:gd name="T27" fmla="*/ 3 h 5"/>
                <a:gd name="T28" fmla="*/ 47 w 69"/>
                <a:gd name="T29" fmla="*/ 3 h 5"/>
                <a:gd name="T30" fmla="*/ 36 w 69"/>
                <a:gd name="T31" fmla="*/ 3 h 5"/>
                <a:gd name="T32" fmla="*/ 26 w 69"/>
                <a:gd name="T33" fmla="*/ 5 h 5"/>
                <a:gd name="T34" fmla="*/ 12 w 69"/>
                <a:gd name="T35" fmla="*/ 5 h 5"/>
                <a:gd name="T36" fmla="*/ 0 w 69"/>
                <a:gd name="T37" fmla="*/ 5 h 5"/>
                <a:gd name="T38" fmla="*/ 0 w 69"/>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5"/>
                <a:gd name="T62" fmla="*/ 69 w 69"/>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5">
                  <a:moveTo>
                    <a:pt x="0" y="5"/>
                  </a:moveTo>
                  <a:lnTo>
                    <a:pt x="12" y="5"/>
                  </a:lnTo>
                  <a:lnTo>
                    <a:pt x="24" y="5"/>
                  </a:lnTo>
                  <a:lnTo>
                    <a:pt x="35" y="5"/>
                  </a:lnTo>
                  <a:lnTo>
                    <a:pt x="46" y="3"/>
                  </a:lnTo>
                  <a:lnTo>
                    <a:pt x="53" y="3"/>
                  </a:lnTo>
                  <a:lnTo>
                    <a:pt x="60" y="2"/>
                  </a:lnTo>
                  <a:lnTo>
                    <a:pt x="65" y="2"/>
                  </a:lnTo>
                  <a:lnTo>
                    <a:pt x="69" y="0"/>
                  </a:lnTo>
                  <a:lnTo>
                    <a:pt x="65" y="0"/>
                  </a:lnTo>
                  <a:lnTo>
                    <a:pt x="64" y="0"/>
                  </a:lnTo>
                  <a:lnTo>
                    <a:pt x="61" y="2"/>
                  </a:lnTo>
                  <a:lnTo>
                    <a:pt x="55" y="3"/>
                  </a:lnTo>
                  <a:lnTo>
                    <a:pt x="47" y="3"/>
                  </a:lnTo>
                  <a:lnTo>
                    <a:pt x="36" y="3"/>
                  </a:lnTo>
                  <a:lnTo>
                    <a:pt x="26" y="5"/>
                  </a:lnTo>
                  <a:lnTo>
                    <a:pt x="12" y="5"/>
                  </a:lnTo>
                  <a:lnTo>
                    <a:pt x="0" y="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2" name="Freeform 847"/>
            <p:cNvSpPr/>
            <p:nvPr/>
          </p:nvSpPr>
          <p:spPr bwMode="auto">
            <a:xfrm>
              <a:off x="2561" y="2017"/>
              <a:ext cx="65" cy="5"/>
            </a:xfrm>
            <a:custGeom>
              <a:avLst/>
              <a:gdLst>
                <a:gd name="T0" fmla="*/ 0 w 65"/>
                <a:gd name="T1" fmla="*/ 5 h 5"/>
                <a:gd name="T2" fmla="*/ 12 w 65"/>
                <a:gd name="T3" fmla="*/ 5 h 5"/>
                <a:gd name="T4" fmla="*/ 26 w 65"/>
                <a:gd name="T5" fmla="*/ 5 h 5"/>
                <a:gd name="T6" fmla="*/ 36 w 65"/>
                <a:gd name="T7" fmla="*/ 3 h 5"/>
                <a:gd name="T8" fmla="*/ 47 w 65"/>
                <a:gd name="T9" fmla="*/ 3 h 5"/>
                <a:gd name="T10" fmla="*/ 55 w 65"/>
                <a:gd name="T11" fmla="*/ 3 h 5"/>
                <a:gd name="T12" fmla="*/ 61 w 65"/>
                <a:gd name="T13" fmla="*/ 2 h 5"/>
                <a:gd name="T14" fmla="*/ 64 w 65"/>
                <a:gd name="T15" fmla="*/ 0 h 5"/>
                <a:gd name="T16" fmla="*/ 65 w 65"/>
                <a:gd name="T17" fmla="*/ 0 h 5"/>
                <a:gd name="T18" fmla="*/ 63 w 65"/>
                <a:gd name="T19" fmla="*/ 0 h 5"/>
                <a:gd name="T20" fmla="*/ 61 w 65"/>
                <a:gd name="T21" fmla="*/ 0 h 5"/>
                <a:gd name="T22" fmla="*/ 57 w 65"/>
                <a:gd name="T23" fmla="*/ 2 h 5"/>
                <a:gd name="T24" fmla="*/ 52 w 65"/>
                <a:gd name="T25" fmla="*/ 2 h 5"/>
                <a:gd name="T26" fmla="*/ 44 w 65"/>
                <a:gd name="T27" fmla="*/ 3 h 5"/>
                <a:gd name="T28" fmla="*/ 35 w 65"/>
                <a:gd name="T29" fmla="*/ 3 h 5"/>
                <a:gd name="T30" fmla="*/ 24 w 65"/>
                <a:gd name="T31" fmla="*/ 5 h 5"/>
                <a:gd name="T32" fmla="*/ 12 w 65"/>
                <a:gd name="T33" fmla="*/ 5 h 5"/>
                <a:gd name="T34" fmla="*/ 0 w 65"/>
                <a:gd name="T35" fmla="*/ 5 h 5"/>
                <a:gd name="T36" fmla="*/ 0 w 65"/>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
                <a:gd name="T58" fmla="*/ 0 h 5"/>
                <a:gd name="T59" fmla="*/ 65 w 65"/>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 h="5">
                  <a:moveTo>
                    <a:pt x="0" y="5"/>
                  </a:moveTo>
                  <a:lnTo>
                    <a:pt x="12" y="5"/>
                  </a:lnTo>
                  <a:lnTo>
                    <a:pt x="26" y="5"/>
                  </a:lnTo>
                  <a:lnTo>
                    <a:pt x="36" y="3"/>
                  </a:lnTo>
                  <a:lnTo>
                    <a:pt x="47" y="3"/>
                  </a:lnTo>
                  <a:lnTo>
                    <a:pt x="55" y="3"/>
                  </a:lnTo>
                  <a:lnTo>
                    <a:pt x="61" y="2"/>
                  </a:lnTo>
                  <a:lnTo>
                    <a:pt x="64" y="0"/>
                  </a:lnTo>
                  <a:lnTo>
                    <a:pt x="65" y="0"/>
                  </a:lnTo>
                  <a:lnTo>
                    <a:pt x="63" y="0"/>
                  </a:lnTo>
                  <a:lnTo>
                    <a:pt x="61" y="0"/>
                  </a:lnTo>
                  <a:lnTo>
                    <a:pt x="57" y="2"/>
                  </a:lnTo>
                  <a:lnTo>
                    <a:pt x="52" y="2"/>
                  </a:lnTo>
                  <a:lnTo>
                    <a:pt x="44" y="3"/>
                  </a:lnTo>
                  <a:lnTo>
                    <a:pt x="35" y="3"/>
                  </a:lnTo>
                  <a:lnTo>
                    <a:pt x="24" y="5"/>
                  </a:lnTo>
                  <a:lnTo>
                    <a:pt x="12" y="5"/>
                  </a:lnTo>
                  <a:lnTo>
                    <a:pt x="0" y="5"/>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3" name="Freeform 848"/>
            <p:cNvSpPr/>
            <p:nvPr/>
          </p:nvSpPr>
          <p:spPr bwMode="auto">
            <a:xfrm>
              <a:off x="2561" y="2017"/>
              <a:ext cx="63" cy="5"/>
            </a:xfrm>
            <a:custGeom>
              <a:avLst/>
              <a:gdLst>
                <a:gd name="T0" fmla="*/ 0 w 63"/>
                <a:gd name="T1" fmla="*/ 5 h 5"/>
                <a:gd name="T2" fmla="*/ 12 w 63"/>
                <a:gd name="T3" fmla="*/ 5 h 5"/>
                <a:gd name="T4" fmla="*/ 24 w 63"/>
                <a:gd name="T5" fmla="*/ 5 h 5"/>
                <a:gd name="T6" fmla="*/ 35 w 63"/>
                <a:gd name="T7" fmla="*/ 3 h 5"/>
                <a:gd name="T8" fmla="*/ 44 w 63"/>
                <a:gd name="T9" fmla="*/ 3 h 5"/>
                <a:gd name="T10" fmla="*/ 52 w 63"/>
                <a:gd name="T11" fmla="*/ 2 h 5"/>
                <a:gd name="T12" fmla="*/ 57 w 63"/>
                <a:gd name="T13" fmla="*/ 2 h 5"/>
                <a:gd name="T14" fmla="*/ 61 w 63"/>
                <a:gd name="T15" fmla="*/ 0 h 5"/>
                <a:gd name="T16" fmla="*/ 63 w 63"/>
                <a:gd name="T17" fmla="*/ 0 h 5"/>
                <a:gd name="T18" fmla="*/ 59 w 63"/>
                <a:gd name="T19" fmla="*/ 0 h 5"/>
                <a:gd name="T20" fmla="*/ 57 w 63"/>
                <a:gd name="T21" fmla="*/ 0 h 5"/>
                <a:gd name="T22" fmla="*/ 53 w 63"/>
                <a:gd name="T23" fmla="*/ 2 h 5"/>
                <a:gd name="T24" fmla="*/ 48 w 63"/>
                <a:gd name="T25" fmla="*/ 2 h 5"/>
                <a:gd name="T26" fmla="*/ 42 w 63"/>
                <a:gd name="T27" fmla="*/ 3 h 5"/>
                <a:gd name="T28" fmla="*/ 32 w 63"/>
                <a:gd name="T29" fmla="*/ 3 h 5"/>
                <a:gd name="T30" fmla="*/ 22 w 63"/>
                <a:gd name="T31" fmla="*/ 3 h 5"/>
                <a:gd name="T32" fmla="*/ 11 w 63"/>
                <a:gd name="T33" fmla="*/ 5 h 5"/>
                <a:gd name="T34" fmla="*/ 0 w 63"/>
                <a:gd name="T35" fmla="*/ 5 h 5"/>
                <a:gd name="T36" fmla="*/ 0 w 63"/>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5"/>
                <a:gd name="T59" fmla="*/ 63 w 63"/>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5">
                  <a:moveTo>
                    <a:pt x="0" y="5"/>
                  </a:moveTo>
                  <a:lnTo>
                    <a:pt x="12" y="5"/>
                  </a:lnTo>
                  <a:lnTo>
                    <a:pt x="24" y="5"/>
                  </a:lnTo>
                  <a:lnTo>
                    <a:pt x="35" y="3"/>
                  </a:lnTo>
                  <a:lnTo>
                    <a:pt x="44" y="3"/>
                  </a:lnTo>
                  <a:lnTo>
                    <a:pt x="52" y="2"/>
                  </a:lnTo>
                  <a:lnTo>
                    <a:pt x="57" y="2"/>
                  </a:lnTo>
                  <a:lnTo>
                    <a:pt x="61" y="0"/>
                  </a:lnTo>
                  <a:lnTo>
                    <a:pt x="63" y="0"/>
                  </a:lnTo>
                  <a:lnTo>
                    <a:pt x="59" y="0"/>
                  </a:lnTo>
                  <a:lnTo>
                    <a:pt x="57" y="0"/>
                  </a:lnTo>
                  <a:lnTo>
                    <a:pt x="53" y="2"/>
                  </a:lnTo>
                  <a:lnTo>
                    <a:pt x="48" y="2"/>
                  </a:lnTo>
                  <a:lnTo>
                    <a:pt x="42" y="3"/>
                  </a:lnTo>
                  <a:lnTo>
                    <a:pt x="32" y="3"/>
                  </a:lnTo>
                  <a:lnTo>
                    <a:pt x="22" y="3"/>
                  </a:lnTo>
                  <a:lnTo>
                    <a:pt x="11" y="5"/>
                  </a:lnTo>
                  <a:lnTo>
                    <a:pt x="0" y="5"/>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4" name="Freeform 849"/>
            <p:cNvSpPr/>
            <p:nvPr/>
          </p:nvSpPr>
          <p:spPr bwMode="auto">
            <a:xfrm>
              <a:off x="2561" y="2017"/>
              <a:ext cx="59" cy="5"/>
            </a:xfrm>
            <a:custGeom>
              <a:avLst/>
              <a:gdLst>
                <a:gd name="T0" fmla="*/ 0 w 59"/>
                <a:gd name="T1" fmla="*/ 5 h 5"/>
                <a:gd name="T2" fmla="*/ 11 w 59"/>
                <a:gd name="T3" fmla="*/ 5 h 5"/>
                <a:gd name="T4" fmla="*/ 22 w 59"/>
                <a:gd name="T5" fmla="*/ 3 h 5"/>
                <a:gd name="T6" fmla="*/ 32 w 59"/>
                <a:gd name="T7" fmla="*/ 3 h 5"/>
                <a:gd name="T8" fmla="*/ 42 w 59"/>
                <a:gd name="T9" fmla="*/ 3 h 5"/>
                <a:gd name="T10" fmla="*/ 48 w 59"/>
                <a:gd name="T11" fmla="*/ 2 h 5"/>
                <a:gd name="T12" fmla="*/ 53 w 59"/>
                <a:gd name="T13" fmla="*/ 2 h 5"/>
                <a:gd name="T14" fmla="*/ 57 w 59"/>
                <a:gd name="T15" fmla="*/ 0 h 5"/>
                <a:gd name="T16" fmla="*/ 59 w 59"/>
                <a:gd name="T17" fmla="*/ 0 h 5"/>
                <a:gd name="T18" fmla="*/ 55 w 59"/>
                <a:gd name="T19" fmla="*/ 0 h 5"/>
                <a:gd name="T20" fmla="*/ 53 w 59"/>
                <a:gd name="T21" fmla="*/ 0 h 5"/>
                <a:gd name="T22" fmla="*/ 51 w 59"/>
                <a:gd name="T23" fmla="*/ 2 h 5"/>
                <a:gd name="T24" fmla="*/ 46 w 59"/>
                <a:gd name="T25" fmla="*/ 2 h 5"/>
                <a:gd name="T26" fmla="*/ 39 w 59"/>
                <a:gd name="T27" fmla="*/ 3 h 5"/>
                <a:gd name="T28" fmla="*/ 30 w 59"/>
                <a:gd name="T29" fmla="*/ 3 h 5"/>
                <a:gd name="T30" fmla="*/ 20 w 59"/>
                <a:gd name="T31" fmla="*/ 3 h 5"/>
                <a:gd name="T32" fmla="*/ 11 w 59"/>
                <a:gd name="T33" fmla="*/ 3 h 5"/>
                <a:gd name="T34" fmla="*/ 0 w 59"/>
                <a:gd name="T35" fmla="*/ 3 h 5"/>
                <a:gd name="T36" fmla="*/ 0 w 59"/>
                <a:gd name="T37" fmla="*/ 5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9"/>
                <a:gd name="T58" fmla="*/ 0 h 5"/>
                <a:gd name="T59" fmla="*/ 59 w 5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9" h="5">
                  <a:moveTo>
                    <a:pt x="0" y="5"/>
                  </a:moveTo>
                  <a:lnTo>
                    <a:pt x="11" y="5"/>
                  </a:lnTo>
                  <a:lnTo>
                    <a:pt x="22" y="3"/>
                  </a:lnTo>
                  <a:lnTo>
                    <a:pt x="32" y="3"/>
                  </a:lnTo>
                  <a:lnTo>
                    <a:pt x="42" y="3"/>
                  </a:lnTo>
                  <a:lnTo>
                    <a:pt x="48" y="2"/>
                  </a:lnTo>
                  <a:lnTo>
                    <a:pt x="53" y="2"/>
                  </a:lnTo>
                  <a:lnTo>
                    <a:pt x="57" y="0"/>
                  </a:lnTo>
                  <a:lnTo>
                    <a:pt x="59" y="0"/>
                  </a:lnTo>
                  <a:lnTo>
                    <a:pt x="55" y="0"/>
                  </a:lnTo>
                  <a:lnTo>
                    <a:pt x="53" y="0"/>
                  </a:lnTo>
                  <a:lnTo>
                    <a:pt x="51" y="2"/>
                  </a:lnTo>
                  <a:lnTo>
                    <a:pt x="46" y="2"/>
                  </a:lnTo>
                  <a:lnTo>
                    <a:pt x="39" y="3"/>
                  </a:lnTo>
                  <a:lnTo>
                    <a:pt x="30" y="3"/>
                  </a:lnTo>
                  <a:lnTo>
                    <a:pt x="20" y="3"/>
                  </a:lnTo>
                  <a:lnTo>
                    <a:pt x="11" y="3"/>
                  </a:lnTo>
                  <a:lnTo>
                    <a:pt x="0" y="3"/>
                  </a:lnTo>
                  <a:lnTo>
                    <a:pt x="0" y="5"/>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5" name="Freeform 850"/>
            <p:cNvSpPr/>
            <p:nvPr/>
          </p:nvSpPr>
          <p:spPr bwMode="auto">
            <a:xfrm>
              <a:off x="2561" y="2017"/>
              <a:ext cx="55" cy="3"/>
            </a:xfrm>
            <a:custGeom>
              <a:avLst/>
              <a:gdLst>
                <a:gd name="T0" fmla="*/ 0 w 55"/>
                <a:gd name="T1" fmla="*/ 3 h 3"/>
                <a:gd name="T2" fmla="*/ 11 w 55"/>
                <a:gd name="T3" fmla="*/ 3 h 3"/>
                <a:gd name="T4" fmla="*/ 20 w 55"/>
                <a:gd name="T5" fmla="*/ 3 h 3"/>
                <a:gd name="T6" fmla="*/ 30 w 55"/>
                <a:gd name="T7" fmla="*/ 3 h 3"/>
                <a:gd name="T8" fmla="*/ 39 w 55"/>
                <a:gd name="T9" fmla="*/ 3 h 3"/>
                <a:gd name="T10" fmla="*/ 46 w 55"/>
                <a:gd name="T11" fmla="*/ 2 h 3"/>
                <a:gd name="T12" fmla="*/ 51 w 55"/>
                <a:gd name="T13" fmla="*/ 2 h 3"/>
                <a:gd name="T14" fmla="*/ 53 w 55"/>
                <a:gd name="T15" fmla="*/ 0 h 3"/>
                <a:gd name="T16" fmla="*/ 55 w 55"/>
                <a:gd name="T17" fmla="*/ 0 h 3"/>
                <a:gd name="T18" fmla="*/ 51 w 55"/>
                <a:gd name="T19" fmla="*/ 0 h 3"/>
                <a:gd name="T20" fmla="*/ 49 w 55"/>
                <a:gd name="T21" fmla="*/ 0 h 3"/>
                <a:gd name="T22" fmla="*/ 46 w 55"/>
                <a:gd name="T23" fmla="*/ 2 h 3"/>
                <a:gd name="T24" fmla="*/ 39 w 55"/>
                <a:gd name="T25" fmla="*/ 2 h 3"/>
                <a:gd name="T26" fmla="*/ 31 w 55"/>
                <a:gd name="T27" fmla="*/ 3 h 3"/>
                <a:gd name="T28" fmla="*/ 22 w 55"/>
                <a:gd name="T29" fmla="*/ 3 h 3"/>
                <a:gd name="T30" fmla="*/ 11 w 55"/>
                <a:gd name="T31" fmla="*/ 3 h 3"/>
                <a:gd name="T32" fmla="*/ 0 w 55"/>
                <a:gd name="T33" fmla="*/ 3 h 3"/>
                <a:gd name="T34" fmla="*/ 0 w 55"/>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
                <a:gd name="T56" fmla="*/ 55 w 55"/>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
                  <a:moveTo>
                    <a:pt x="0" y="3"/>
                  </a:moveTo>
                  <a:lnTo>
                    <a:pt x="11" y="3"/>
                  </a:lnTo>
                  <a:lnTo>
                    <a:pt x="20" y="3"/>
                  </a:lnTo>
                  <a:lnTo>
                    <a:pt x="30" y="3"/>
                  </a:lnTo>
                  <a:lnTo>
                    <a:pt x="39" y="3"/>
                  </a:lnTo>
                  <a:lnTo>
                    <a:pt x="46" y="2"/>
                  </a:lnTo>
                  <a:lnTo>
                    <a:pt x="51" y="2"/>
                  </a:lnTo>
                  <a:lnTo>
                    <a:pt x="53" y="0"/>
                  </a:lnTo>
                  <a:lnTo>
                    <a:pt x="55" y="0"/>
                  </a:lnTo>
                  <a:lnTo>
                    <a:pt x="51" y="0"/>
                  </a:lnTo>
                  <a:lnTo>
                    <a:pt x="49" y="0"/>
                  </a:lnTo>
                  <a:lnTo>
                    <a:pt x="46" y="2"/>
                  </a:lnTo>
                  <a:lnTo>
                    <a:pt x="39" y="2"/>
                  </a:lnTo>
                  <a:lnTo>
                    <a:pt x="31" y="3"/>
                  </a:lnTo>
                  <a:lnTo>
                    <a:pt x="22" y="3"/>
                  </a:lnTo>
                  <a:lnTo>
                    <a:pt x="11" y="3"/>
                  </a:lnTo>
                  <a:lnTo>
                    <a:pt x="0" y="3"/>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6" name="Freeform 851"/>
            <p:cNvSpPr/>
            <p:nvPr/>
          </p:nvSpPr>
          <p:spPr bwMode="auto">
            <a:xfrm>
              <a:off x="2561" y="2017"/>
              <a:ext cx="51" cy="3"/>
            </a:xfrm>
            <a:custGeom>
              <a:avLst/>
              <a:gdLst>
                <a:gd name="T0" fmla="*/ 0 w 51"/>
                <a:gd name="T1" fmla="*/ 3 h 3"/>
                <a:gd name="T2" fmla="*/ 11 w 51"/>
                <a:gd name="T3" fmla="*/ 3 h 3"/>
                <a:gd name="T4" fmla="*/ 22 w 51"/>
                <a:gd name="T5" fmla="*/ 3 h 3"/>
                <a:gd name="T6" fmla="*/ 31 w 51"/>
                <a:gd name="T7" fmla="*/ 3 h 3"/>
                <a:gd name="T8" fmla="*/ 39 w 51"/>
                <a:gd name="T9" fmla="*/ 2 h 3"/>
                <a:gd name="T10" fmla="*/ 46 w 51"/>
                <a:gd name="T11" fmla="*/ 2 h 3"/>
                <a:gd name="T12" fmla="*/ 49 w 51"/>
                <a:gd name="T13" fmla="*/ 0 h 3"/>
                <a:gd name="T14" fmla="*/ 51 w 51"/>
                <a:gd name="T15" fmla="*/ 0 h 3"/>
                <a:gd name="T16" fmla="*/ 47 w 51"/>
                <a:gd name="T17" fmla="*/ 0 h 3"/>
                <a:gd name="T18" fmla="*/ 46 w 51"/>
                <a:gd name="T19" fmla="*/ 0 h 3"/>
                <a:gd name="T20" fmla="*/ 42 w 51"/>
                <a:gd name="T21" fmla="*/ 2 h 3"/>
                <a:gd name="T22" fmla="*/ 36 w 51"/>
                <a:gd name="T23" fmla="*/ 2 h 3"/>
                <a:gd name="T24" fmla="*/ 30 w 51"/>
                <a:gd name="T25" fmla="*/ 2 h 3"/>
                <a:gd name="T26" fmla="*/ 20 w 51"/>
                <a:gd name="T27" fmla="*/ 3 h 3"/>
                <a:gd name="T28" fmla="*/ 10 w 51"/>
                <a:gd name="T29" fmla="*/ 3 h 3"/>
                <a:gd name="T30" fmla="*/ 0 w 51"/>
                <a:gd name="T31" fmla="*/ 3 h 3"/>
                <a:gd name="T32" fmla="*/ 0 w 51"/>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1"/>
                <a:gd name="T52" fmla="*/ 0 h 3"/>
                <a:gd name="T53" fmla="*/ 51 w 51"/>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1" h="3">
                  <a:moveTo>
                    <a:pt x="0" y="3"/>
                  </a:moveTo>
                  <a:lnTo>
                    <a:pt x="11" y="3"/>
                  </a:lnTo>
                  <a:lnTo>
                    <a:pt x="22" y="3"/>
                  </a:lnTo>
                  <a:lnTo>
                    <a:pt x="31" y="3"/>
                  </a:lnTo>
                  <a:lnTo>
                    <a:pt x="39" y="2"/>
                  </a:lnTo>
                  <a:lnTo>
                    <a:pt x="46" y="2"/>
                  </a:lnTo>
                  <a:lnTo>
                    <a:pt x="49" y="0"/>
                  </a:lnTo>
                  <a:lnTo>
                    <a:pt x="51" y="0"/>
                  </a:lnTo>
                  <a:lnTo>
                    <a:pt x="47" y="0"/>
                  </a:lnTo>
                  <a:lnTo>
                    <a:pt x="46" y="0"/>
                  </a:lnTo>
                  <a:lnTo>
                    <a:pt x="42" y="2"/>
                  </a:lnTo>
                  <a:lnTo>
                    <a:pt x="36" y="2"/>
                  </a:lnTo>
                  <a:lnTo>
                    <a:pt x="30" y="2"/>
                  </a:lnTo>
                  <a:lnTo>
                    <a:pt x="20" y="3"/>
                  </a:lnTo>
                  <a:lnTo>
                    <a:pt x="10" y="3"/>
                  </a:lnTo>
                  <a:lnTo>
                    <a:pt x="0" y="3"/>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7" name="Freeform 852"/>
            <p:cNvSpPr/>
            <p:nvPr/>
          </p:nvSpPr>
          <p:spPr bwMode="auto">
            <a:xfrm>
              <a:off x="2561" y="2017"/>
              <a:ext cx="47" cy="3"/>
            </a:xfrm>
            <a:custGeom>
              <a:avLst/>
              <a:gdLst>
                <a:gd name="T0" fmla="*/ 0 w 47"/>
                <a:gd name="T1" fmla="*/ 3 h 3"/>
                <a:gd name="T2" fmla="*/ 10 w 47"/>
                <a:gd name="T3" fmla="*/ 3 h 3"/>
                <a:gd name="T4" fmla="*/ 20 w 47"/>
                <a:gd name="T5" fmla="*/ 3 h 3"/>
                <a:gd name="T6" fmla="*/ 30 w 47"/>
                <a:gd name="T7" fmla="*/ 2 h 3"/>
                <a:gd name="T8" fmla="*/ 36 w 47"/>
                <a:gd name="T9" fmla="*/ 2 h 3"/>
                <a:gd name="T10" fmla="*/ 42 w 47"/>
                <a:gd name="T11" fmla="*/ 2 h 3"/>
                <a:gd name="T12" fmla="*/ 46 w 47"/>
                <a:gd name="T13" fmla="*/ 0 h 3"/>
                <a:gd name="T14" fmla="*/ 47 w 47"/>
                <a:gd name="T15" fmla="*/ 0 h 3"/>
                <a:gd name="T16" fmla="*/ 43 w 47"/>
                <a:gd name="T17" fmla="*/ 0 h 3"/>
                <a:gd name="T18" fmla="*/ 42 w 47"/>
                <a:gd name="T19" fmla="*/ 0 h 3"/>
                <a:gd name="T20" fmla="*/ 39 w 47"/>
                <a:gd name="T21" fmla="*/ 2 h 3"/>
                <a:gd name="T22" fmla="*/ 34 w 47"/>
                <a:gd name="T23" fmla="*/ 2 h 3"/>
                <a:gd name="T24" fmla="*/ 27 w 47"/>
                <a:gd name="T25" fmla="*/ 2 h 3"/>
                <a:gd name="T26" fmla="*/ 19 w 47"/>
                <a:gd name="T27" fmla="*/ 3 h 3"/>
                <a:gd name="T28" fmla="*/ 10 w 47"/>
                <a:gd name="T29" fmla="*/ 3 h 3"/>
                <a:gd name="T30" fmla="*/ 0 w 47"/>
                <a:gd name="T31" fmla="*/ 3 h 3"/>
                <a:gd name="T32" fmla="*/ 0 w 47"/>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
                <a:gd name="T53" fmla="*/ 47 w 47"/>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
                  <a:moveTo>
                    <a:pt x="0" y="3"/>
                  </a:moveTo>
                  <a:lnTo>
                    <a:pt x="10" y="3"/>
                  </a:lnTo>
                  <a:lnTo>
                    <a:pt x="20" y="3"/>
                  </a:lnTo>
                  <a:lnTo>
                    <a:pt x="30" y="2"/>
                  </a:lnTo>
                  <a:lnTo>
                    <a:pt x="36" y="2"/>
                  </a:lnTo>
                  <a:lnTo>
                    <a:pt x="42" y="2"/>
                  </a:lnTo>
                  <a:lnTo>
                    <a:pt x="46" y="0"/>
                  </a:lnTo>
                  <a:lnTo>
                    <a:pt x="47" y="0"/>
                  </a:lnTo>
                  <a:lnTo>
                    <a:pt x="43" y="0"/>
                  </a:lnTo>
                  <a:lnTo>
                    <a:pt x="42" y="0"/>
                  </a:lnTo>
                  <a:lnTo>
                    <a:pt x="39" y="2"/>
                  </a:lnTo>
                  <a:lnTo>
                    <a:pt x="34" y="2"/>
                  </a:lnTo>
                  <a:lnTo>
                    <a:pt x="27" y="2"/>
                  </a:lnTo>
                  <a:lnTo>
                    <a:pt x="19" y="3"/>
                  </a:lnTo>
                  <a:lnTo>
                    <a:pt x="10" y="3"/>
                  </a:lnTo>
                  <a:lnTo>
                    <a:pt x="0" y="3"/>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8" name="Freeform 853"/>
            <p:cNvSpPr/>
            <p:nvPr/>
          </p:nvSpPr>
          <p:spPr bwMode="auto">
            <a:xfrm>
              <a:off x="2561" y="2017"/>
              <a:ext cx="43" cy="3"/>
            </a:xfrm>
            <a:custGeom>
              <a:avLst/>
              <a:gdLst>
                <a:gd name="T0" fmla="*/ 0 w 43"/>
                <a:gd name="T1" fmla="*/ 3 h 3"/>
                <a:gd name="T2" fmla="*/ 10 w 43"/>
                <a:gd name="T3" fmla="*/ 3 h 3"/>
                <a:gd name="T4" fmla="*/ 19 w 43"/>
                <a:gd name="T5" fmla="*/ 3 h 3"/>
                <a:gd name="T6" fmla="*/ 27 w 43"/>
                <a:gd name="T7" fmla="*/ 2 h 3"/>
                <a:gd name="T8" fmla="*/ 34 w 43"/>
                <a:gd name="T9" fmla="*/ 2 h 3"/>
                <a:gd name="T10" fmla="*/ 39 w 43"/>
                <a:gd name="T11" fmla="*/ 2 h 3"/>
                <a:gd name="T12" fmla="*/ 42 w 43"/>
                <a:gd name="T13" fmla="*/ 0 h 3"/>
                <a:gd name="T14" fmla="*/ 43 w 43"/>
                <a:gd name="T15" fmla="*/ 0 h 3"/>
                <a:gd name="T16" fmla="*/ 39 w 43"/>
                <a:gd name="T17" fmla="*/ 0 h 3"/>
                <a:gd name="T18" fmla="*/ 38 w 43"/>
                <a:gd name="T19" fmla="*/ 0 h 3"/>
                <a:gd name="T20" fmla="*/ 34 w 43"/>
                <a:gd name="T21" fmla="*/ 2 h 3"/>
                <a:gd name="T22" fmla="*/ 27 w 43"/>
                <a:gd name="T23" fmla="*/ 2 h 3"/>
                <a:gd name="T24" fmla="*/ 19 w 43"/>
                <a:gd name="T25" fmla="*/ 2 h 3"/>
                <a:gd name="T26" fmla="*/ 10 w 43"/>
                <a:gd name="T27" fmla="*/ 3 h 3"/>
                <a:gd name="T28" fmla="*/ 0 w 43"/>
                <a:gd name="T29" fmla="*/ 3 h 3"/>
                <a:gd name="T30" fmla="*/ 0 w 43"/>
                <a:gd name="T31" fmla="*/ 3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
                <a:gd name="T49" fmla="*/ 0 h 3"/>
                <a:gd name="T50" fmla="*/ 43 w 43"/>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 h="3">
                  <a:moveTo>
                    <a:pt x="0" y="3"/>
                  </a:moveTo>
                  <a:lnTo>
                    <a:pt x="10" y="3"/>
                  </a:lnTo>
                  <a:lnTo>
                    <a:pt x="19" y="3"/>
                  </a:lnTo>
                  <a:lnTo>
                    <a:pt x="27" y="2"/>
                  </a:lnTo>
                  <a:lnTo>
                    <a:pt x="34" y="2"/>
                  </a:lnTo>
                  <a:lnTo>
                    <a:pt x="39" y="2"/>
                  </a:lnTo>
                  <a:lnTo>
                    <a:pt x="42" y="0"/>
                  </a:lnTo>
                  <a:lnTo>
                    <a:pt x="43" y="0"/>
                  </a:lnTo>
                  <a:lnTo>
                    <a:pt x="39" y="0"/>
                  </a:lnTo>
                  <a:lnTo>
                    <a:pt x="38" y="0"/>
                  </a:lnTo>
                  <a:lnTo>
                    <a:pt x="34" y="2"/>
                  </a:lnTo>
                  <a:lnTo>
                    <a:pt x="27" y="2"/>
                  </a:lnTo>
                  <a:lnTo>
                    <a:pt x="19" y="2"/>
                  </a:lnTo>
                  <a:lnTo>
                    <a:pt x="10" y="3"/>
                  </a:lnTo>
                  <a:lnTo>
                    <a:pt x="0" y="3"/>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19" name="Freeform 854"/>
            <p:cNvSpPr/>
            <p:nvPr/>
          </p:nvSpPr>
          <p:spPr bwMode="auto">
            <a:xfrm>
              <a:off x="2561" y="2017"/>
              <a:ext cx="39" cy="3"/>
            </a:xfrm>
            <a:custGeom>
              <a:avLst/>
              <a:gdLst>
                <a:gd name="T0" fmla="*/ 0 w 39"/>
                <a:gd name="T1" fmla="*/ 3 h 3"/>
                <a:gd name="T2" fmla="*/ 10 w 39"/>
                <a:gd name="T3" fmla="*/ 3 h 3"/>
                <a:gd name="T4" fmla="*/ 19 w 39"/>
                <a:gd name="T5" fmla="*/ 2 h 3"/>
                <a:gd name="T6" fmla="*/ 27 w 39"/>
                <a:gd name="T7" fmla="*/ 2 h 3"/>
                <a:gd name="T8" fmla="*/ 34 w 39"/>
                <a:gd name="T9" fmla="*/ 2 h 3"/>
                <a:gd name="T10" fmla="*/ 38 w 39"/>
                <a:gd name="T11" fmla="*/ 0 h 3"/>
                <a:gd name="T12" fmla="*/ 39 w 39"/>
                <a:gd name="T13" fmla="*/ 0 h 3"/>
                <a:gd name="T14" fmla="*/ 35 w 39"/>
                <a:gd name="T15" fmla="*/ 0 h 3"/>
                <a:gd name="T16" fmla="*/ 34 w 39"/>
                <a:gd name="T17" fmla="*/ 0 h 3"/>
                <a:gd name="T18" fmla="*/ 30 w 39"/>
                <a:gd name="T19" fmla="*/ 0 h 3"/>
                <a:gd name="T20" fmla="*/ 24 w 39"/>
                <a:gd name="T21" fmla="*/ 2 h 3"/>
                <a:gd name="T22" fmla="*/ 18 w 39"/>
                <a:gd name="T23" fmla="*/ 2 h 3"/>
                <a:gd name="T24" fmla="*/ 8 w 39"/>
                <a:gd name="T25" fmla="*/ 2 h 3"/>
                <a:gd name="T26" fmla="*/ 0 w 39"/>
                <a:gd name="T27" fmla="*/ 2 h 3"/>
                <a:gd name="T28" fmla="*/ 0 w 39"/>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3"/>
                <a:gd name="T47" fmla="*/ 39 w 39"/>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3">
                  <a:moveTo>
                    <a:pt x="0" y="3"/>
                  </a:moveTo>
                  <a:lnTo>
                    <a:pt x="10" y="3"/>
                  </a:lnTo>
                  <a:lnTo>
                    <a:pt x="19" y="2"/>
                  </a:lnTo>
                  <a:lnTo>
                    <a:pt x="27" y="2"/>
                  </a:lnTo>
                  <a:lnTo>
                    <a:pt x="34" y="2"/>
                  </a:lnTo>
                  <a:lnTo>
                    <a:pt x="38" y="0"/>
                  </a:lnTo>
                  <a:lnTo>
                    <a:pt x="39" y="0"/>
                  </a:lnTo>
                  <a:lnTo>
                    <a:pt x="35" y="0"/>
                  </a:lnTo>
                  <a:lnTo>
                    <a:pt x="34" y="0"/>
                  </a:lnTo>
                  <a:lnTo>
                    <a:pt x="30" y="0"/>
                  </a:lnTo>
                  <a:lnTo>
                    <a:pt x="24" y="2"/>
                  </a:lnTo>
                  <a:lnTo>
                    <a:pt x="18" y="2"/>
                  </a:lnTo>
                  <a:lnTo>
                    <a:pt x="8" y="2"/>
                  </a:lnTo>
                  <a:lnTo>
                    <a:pt x="0" y="2"/>
                  </a:lnTo>
                  <a:lnTo>
                    <a:pt x="0" y="3"/>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0" name="Freeform 855"/>
            <p:cNvSpPr/>
            <p:nvPr/>
          </p:nvSpPr>
          <p:spPr bwMode="auto">
            <a:xfrm>
              <a:off x="2561" y="2017"/>
              <a:ext cx="35" cy="2"/>
            </a:xfrm>
            <a:custGeom>
              <a:avLst/>
              <a:gdLst>
                <a:gd name="T0" fmla="*/ 0 w 35"/>
                <a:gd name="T1" fmla="*/ 2 h 2"/>
                <a:gd name="T2" fmla="*/ 8 w 35"/>
                <a:gd name="T3" fmla="*/ 2 h 2"/>
                <a:gd name="T4" fmla="*/ 18 w 35"/>
                <a:gd name="T5" fmla="*/ 2 h 2"/>
                <a:gd name="T6" fmla="*/ 24 w 35"/>
                <a:gd name="T7" fmla="*/ 2 h 2"/>
                <a:gd name="T8" fmla="*/ 30 w 35"/>
                <a:gd name="T9" fmla="*/ 0 h 2"/>
                <a:gd name="T10" fmla="*/ 34 w 35"/>
                <a:gd name="T11" fmla="*/ 0 h 2"/>
                <a:gd name="T12" fmla="*/ 35 w 35"/>
                <a:gd name="T13" fmla="*/ 0 h 2"/>
                <a:gd name="T14" fmla="*/ 31 w 35"/>
                <a:gd name="T15" fmla="*/ 0 h 2"/>
                <a:gd name="T16" fmla="*/ 30 w 35"/>
                <a:gd name="T17" fmla="*/ 0 h 2"/>
                <a:gd name="T18" fmla="*/ 27 w 35"/>
                <a:gd name="T19" fmla="*/ 0 h 2"/>
                <a:gd name="T20" fmla="*/ 22 w 35"/>
                <a:gd name="T21" fmla="*/ 2 h 2"/>
                <a:gd name="T22" fmla="*/ 15 w 35"/>
                <a:gd name="T23" fmla="*/ 2 h 2"/>
                <a:gd name="T24" fmla="*/ 8 w 35"/>
                <a:gd name="T25" fmla="*/ 2 h 2"/>
                <a:gd name="T26" fmla="*/ 0 w 35"/>
                <a:gd name="T27" fmla="*/ 2 h 2"/>
                <a:gd name="T28" fmla="*/ 0 w 35"/>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2"/>
                <a:gd name="T47" fmla="*/ 35 w 35"/>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2">
                  <a:moveTo>
                    <a:pt x="0" y="2"/>
                  </a:moveTo>
                  <a:lnTo>
                    <a:pt x="8" y="2"/>
                  </a:lnTo>
                  <a:lnTo>
                    <a:pt x="18" y="2"/>
                  </a:lnTo>
                  <a:lnTo>
                    <a:pt x="24" y="2"/>
                  </a:lnTo>
                  <a:lnTo>
                    <a:pt x="30" y="0"/>
                  </a:lnTo>
                  <a:lnTo>
                    <a:pt x="34" y="0"/>
                  </a:lnTo>
                  <a:lnTo>
                    <a:pt x="35" y="0"/>
                  </a:lnTo>
                  <a:lnTo>
                    <a:pt x="31" y="0"/>
                  </a:lnTo>
                  <a:lnTo>
                    <a:pt x="30" y="0"/>
                  </a:lnTo>
                  <a:lnTo>
                    <a:pt x="27" y="0"/>
                  </a:lnTo>
                  <a:lnTo>
                    <a:pt x="22" y="2"/>
                  </a:lnTo>
                  <a:lnTo>
                    <a:pt x="15" y="2"/>
                  </a:lnTo>
                  <a:lnTo>
                    <a:pt x="8" y="2"/>
                  </a:lnTo>
                  <a:lnTo>
                    <a:pt x="0" y="2"/>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1" name="Freeform 856"/>
            <p:cNvSpPr/>
            <p:nvPr/>
          </p:nvSpPr>
          <p:spPr bwMode="auto">
            <a:xfrm>
              <a:off x="2561" y="2017"/>
              <a:ext cx="31" cy="2"/>
            </a:xfrm>
            <a:custGeom>
              <a:avLst/>
              <a:gdLst>
                <a:gd name="T0" fmla="*/ 0 w 31"/>
                <a:gd name="T1" fmla="*/ 2 h 2"/>
                <a:gd name="T2" fmla="*/ 8 w 31"/>
                <a:gd name="T3" fmla="*/ 2 h 2"/>
                <a:gd name="T4" fmla="*/ 15 w 31"/>
                <a:gd name="T5" fmla="*/ 2 h 2"/>
                <a:gd name="T6" fmla="*/ 22 w 31"/>
                <a:gd name="T7" fmla="*/ 2 h 2"/>
                <a:gd name="T8" fmla="*/ 27 w 31"/>
                <a:gd name="T9" fmla="*/ 0 h 2"/>
                <a:gd name="T10" fmla="*/ 30 w 31"/>
                <a:gd name="T11" fmla="*/ 0 h 2"/>
                <a:gd name="T12" fmla="*/ 31 w 31"/>
                <a:gd name="T13" fmla="*/ 0 h 2"/>
                <a:gd name="T14" fmla="*/ 27 w 31"/>
                <a:gd name="T15" fmla="*/ 0 h 2"/>
                <a:gd name="T16" fmla="*/ 26 w 31"/>
                <a:gd name="T17" fmla="*/ 0 h 2"/>
                <a:gd name="T18" fmla="*/ 23 w 31"/>
                <a:gd name="T19" fmla="*/ 0 h 2"/>
                <a:gd name="T20" fmla="*/ 19 w 31"/>
                <a:gd name="T21" fmla="*/ 2 h 2"/>
                <a:gd name="T22" fmla="*/ 14 w 31"/>
                <a:gd name="T23" fmla="*/ 2 h 2"/>
                <a:gd name="T24" fmla="*/ 7 w 31"/>
                <a:gd name="T25" fmla="*/ 2 h 2"/>
                <a:gd name="T26" fmla="*/ 0 w 31"/>
                <a:gd name="T27" fmla="*/ 2 h 2"/>
                <a:gd name="T28" fmla="*/ 0 w 3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2"/>
                <a:gd name="T47" fmla="*/ 31 w 31"/>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2">
                  <a:moveTo>
                    <a:pt x="0" y="2"/>
                  </a:moveTo>
                  <a:lnTo>
                    <a:pt x="8" y="2"/>
                  </a:lnTo>
                  <a:lnTo>
                    <a:pt x="15" y="2"/>
                  </a:lnTo>
                  <a:lnTo>
                    <a:pt x="22" y="2"/>
                  </a:lnTo>
                  <a:lnTo>
                    <a:pt x="27" y="0"/>
                  </a:lnTo>
                  <a:lnTo>
                    <a:pt x="30" y="0"/>
                  </a:lnTo>
                  <a:lnTo>
                    <a:pt x="31" y="0"/>
                  </a:lnTo>
                  <a:lnTo>
                    <a:pt x="27" y="0"/>
                  </a:lnTo>
                  <a:lnTo>
                    <a:pt x="26" y="0"/>
                  </a:lnTo>
                  <a:lnTo>
                    <a:pt x="23" y="0"/>
                  </a:lnTo>
                  <a:lnTo>
                    <a:pt x="19" y="2"/>
                  </a:lnTo>
                  <a:lnTo>
                    <a:pt x="14" y="2"/>
                  </a:lnTo>
                  <a:lnTo>
                    <a:pt x="7" y="2"/>
                  </a:lnTo>
                  <a:lnTo>
                    <a:pt x="0" y="2"/>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2" name="Freeform 857"/>
            <p:cNvSpPr/>
            <p:nvPr/>
          </p:nvSpPr>
          <p:spPr bwMode="auto">
            <a:xfrm>
              <a:off x="2561" y="2017"/>
              <a:ext cx="27" cy="2"/>
            </a:xfrm>
            <a:custGeom>
              <a:avLst/>
              <a:gdLst>
                <a:gd name="T0" fmla="*/ 0 w 27"/>
                <a:gd name="T1" fmla="*/ 2 h 2"/>
                <a:gd name="T2" fmla="*/ 7 w 27"/>
                <a:gd name="T3" fmla="*/ 2 h 2"/>
                <a:gd name="T4" fmla="*/ 14 w 27"/>
                <a:gd name="T5" fmla="*/ 2 h 2"/>
                <a:gd name="T6" fmla="*/ 19 w 27"/>
                <a:gd name="T7" fmla="*/ 2 h 2"/>
                <a:gd name="T8" fmla="*/ 23 w 27"/>
                <a:gd name="T9" fmla="*/ 0 h 2"/>
                <a:gd name="T10" fmla="*/ 26 w 27"/>
                <a:gd name="T11" fmla="*/ 0 h 2"/>
                <a:gd name="T12" fmla="*/ 27 w 27"/>
                <a:gd name="T13" fmla="*/ 0 h 2"/>
                <a:gd name="T14" fmla="*/ 23 w 27"/>
                <a:gd name="T15" fmla="*/ 0 h 2"/>
                <a:gd name="T16" fmla="*/ 22 w 27"/>
                <a:gd name="T17" fmla="*/ 0 h 2"/>
                <a:gd name="T18" fmla="*/ 19 w 27"/>
                <a:gd name="T19" fmla="*/ 0 h 2"/>
                <a:gd name="T20" fmla="*/ 14 w 27"/>
                <a:gd name="T21" fmla="*/ 2 h 2"/>
                <a:gd name="T22" fmla="*/ 7 w 27"/>
                <a:gd name="T23" fmla="*/ 2 h 2"/>
                <a:gd name="T24" fmla="*/ 0 w 27"/>
                <a:gd name="T25" fmla="*/ 2 h 2"/>
                <a:gd name="T26" fmla="*/ 0 w 27"/>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
                <a:gd name="T44" fmla="*/ 27 w 27"/>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
                  <a:moveTo>
                    <a:pt x="0" y="2"/>
                  </a:moveTo>
                  <a:lnTo>
                    <a:pt x="7" y="2"/>
                  </a:lnTo>
                  <a:lnTo>
                    <a:pt x="14" y="2"/>
                  </a:lnTo>
                  <a:lnTo>
                    <a:pt x="19" y="2"/>
                  </a:lnTo>
                  <a:lnTo>
                    <a:pt x="23" y="0"/>
                  </a:lnTo>
                  <a:lnTo>
                    <a:pt x="26" y="0"/>
                  </a:lnTo>
                  <a:lnTo>
                    <a:pt x="27" y="0"/>
                  </a:lnTo>
                  <a:lnTo>
                    <a:pt x="23" y="0"/>
                  </a:lnTo>
                  <a:lnTo>
                    <a:pt x="22" y="0"/>
                  </a:lnTo>
                  <a:lnTo>
                    <a:pt x="19" y="0"/>
                  </a:lnTo>
                  <a:lnTo>
                    <a:pt x="14" y="2"/>
                  </a:lnTo>
                  <a:lnTo>
                    <a:pt x="7"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3" name="Freeform 858"/>
            <p:cNvSpPr/>
            <p:nvPr/>
          </p:nvSpPr>
          <p:spPr bwMode="auto">
            <a:xfrm>
              <a:off x="2561" y="2017"/>
              <a:ext cx="23" cy="2"/>
            </a:xfrm>
            <a:custGeom>
              <a:avLst/>
              <a:gdLst>
                <a:gd name="T0" fmla="*/ 0 w 23"/>
                <a:gd name="T1" fmla="*/ 2 h 2"/>
                <a:gd name="T2" fmla="*/ 7 w 23"/>
                <a:gd name="T3" fmla="*/ 2 h 2"/>
                <a:gd name="T4" fmla="*/ 14 w 23"/>
                <a:gd name="T5" fmla="*/ 2 h 2"/>
                <a:gd name="T6" fmla="*/ 19 w 23"/>
                <a:gd name="T7" fmla="*/ 0 h 2"/>
                <a:gd name="T8" fmla="*/ 22 w 23"/>
                <a:gd name="T9" fmla="*/ 0 h 2"/>
                <a:gd name="T10" fmla="*/ 23 w 23"/>
                <a:gd name="T11" fmla="*/ 0 h 2"/>
                <a:gd name="T12" fmla="*/ 19 w 23"/>
                <a:gd name="T13" fmla="*/ 0 h 2"/>
                <a:gd name="T14" fmla="*/ 19 w 23"/>
                <a:gd name="T15" fmla="*/ 0 h 2"/>
                <a:gd name="T16" fmla="*/ 15 w 23"/>
                <a:gd name="T17" fmla="*/ 0 h 2"/>
                <a:gd name="T18" fmla="*/ 11 w 23"/>
                <a:gd name="T19" fmla="*/ 0 h 2"/>
                <a:gd name="T20" fmla="*/ 6 w 23"/>
                <a:gd name="T21" fmla="*/ 2 h 2"/>
                <a:gd name="T22" fmla="*/ 0 w 23"/>
                <a:gd name="T23" fmla="*/ 2 h 2"/>
                <a:gd name="T24" fmla="*/ 0 w 23"/>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
                <a:gd name="T41" fmla="*/ 23 w 23"/>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
                  <a:moveTo>
                    <a:pt x="0" y="2"/>
                  </a:moveTo>
                  <a:lnTo>
                    <a:pt x="7" y="2"/>
                  </a:lnTo>
                  <a:lnTo>
                    <a:pt x="14" y="2"/>
                  </a:lnTo>
                  <a:lnTo>
                    <a:pt x="19" y="0"/>
                  </a:lnTo>
                  <a:lnTo>
                    <a:pt x="22" y="0"/>
                  </a:lnTo>
                  <a:lnTo>
                    <a:pt x="23" y="0"/>
                  </a:lnTo>
                  <a:lnTo>
                    <a:pt x="19" y="0"/>
                  </a:lnTo>
                  <a:lnTo>
                    <a:pt x="15" y="0"/>
                  </a:lnTo>
                  <a:lnTo>
                    <a:pt x="11" y="0"/>
                  </a:lnTo>
                  <a:lnTo>
                    <a:pt x="6"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4" name="Freeform 859"/>
            <p:cNvSpPr/>
            <p:nvPr/>
          </p:nvSpPr>
          <p:spPr bwMode="auto">
            <a:xfrm>
              <a:off x="2561" y="2017"/>
              <a:ext cx="19" cy="2"/>
            </a:xfrm>
            <a:custGeom>
              <a:avLst/>
              <a:gdLst>
                <a:gd name="T0" fmla="*/ 0 w 19"/>
                <a:gd name="T1" fmla="*/ 2 h 2"/>
                <a:gd name="T2" fmla="*/ 6 w 19"/>
                <a:gd name="T3" fmla="*/ 2 h 2"/>
                <a:gd name="T4" fmla="*/ 11 w 19"/>
                <a:gd name="T5" fmla="*/ 0 h 2"/>
                <a:gd name="T6" fmla="*/ 15 w 19"/>
                <a:gd name="T7" fmla="*/ 0 h 2"/>
                <a:gd name="T8" fmla="*/ 19 w 19"/>
                <a:gd name="T9" fmla="*/ 0 h 2"/>
                <a:gd name="T10" fmla="*/ 19 w 19"/>
                <a:gd name="T11" fmla="*/ 0 h 2"/>
                <a:gd name="T12" fmla="*/ 15 w 19"/>
                <a:gd name="T13" fmla="*/ 0 h 2"/>
                <a:gd name="T14" fmla="*/ 14 w 19"/>
                <a:gd name="T15" fmla="*/ 0 h 2"/>
                <a:gd name="T16" fmla="*/ 11 w 19"/>
                <a:gd name="T17" fmla="*/ 0 h 2"/>
                <a:gd name="T18" fmla="*/ 6 w 19"/>
                <a:gd name="T19" fmla="*/ 0 h 2"/>
                <a:gd name="T20" fmla="*/ 0 w 19"/>
                <a:gd name="T21" fmla="*/ 0 h 2"/>
                <a:gd name="T22" fmla="*/ 0 w 19"/>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
                <a:gd name="T38" fmla="*/ 19 w 1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
                  <a:moveTo>
                    <a:pt x="0" y="2"/>
                  </a:moveTo>
                  <a:lnTo>
                    <a:pt x="6" y="2"/>
                  </a:lnTo>
                  <a:lnTo>
                    <a:pt x="11" y="0"/>
                  </a:lnTo>
                  <a:lnTo>
                    <a:pt x="15" y="0"/>
                  </a:lnTo>
                  <a:lnTo>
                    <a:pt x="19" y="0"/>
                  </a:lnTo>
                  <a:lnTo>
                    <a:pt x="15" y="0"/>
                  </a:lnTo>
                  <a:lnTo>
                    <a:pt x="14" y="0"/>
                  </a:lnTo>
                  <a:lnTo>
                    <a:pt x="11" y="0"/>
                  </a:lnTo>
                  <a:lnTo>
                    <a:pt x="6" y="0"/>
                  </a:lnTo>
                  <a:lnTo>
                    <a:pt x="0" y="0"/>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5" name="Freeform 860"/>
            <p:cNvSpPr/>
            <p:nvPr/>
          </p:nvSpPr>
          <p:spPr bwMode="auto">
            <a:xfrm>
              <a:off x="2561" y="2017"/>
              <a:ext cx="15" cy="1"/>
            </a:xfrm>
            <a:custGeom>
              <a:avLst/>
              <a:gdLst>
                <a:gd name="T0" fmla="*/ 0 w 15"/>
                <a:gd name="T1" fmla="*/ 0 h 1"/>
                <a:gd name="T2" fmla="*/ 6 w 15"/>
                <a:gd name="T3" fmla="*/ 0 h 1"/>
                <a:gd name="T4" fmla="*/ 11 w 15"/>
                <a:gd name="T5" fmla="*/ 0 h 1"/>
                <a:gd name="T6" fmla="*/ 14 w 15"/>
                <a:gd name="T7" fmla="*/ 0 h 1"/>
                <a:gd name="T8" fmla="*/ 15 w 15"/>
                <a:gd name="T9" fmla="*/ 0 h 1"/>
                <a:gd name="T10" fmla="*/ 11 w 15"/>
                <a:gd name="T11" fmla="*/ 0 h 1"/>
                <a:gd name="T12" fmla="*/ 11 w 15"/>
                <a:gd name="T13" fmla="*/ 0 h 1"/>
                <a:gd name="T14" fmla="*/ 8 w 15"/>
                <a:gd name="T15" fmla="*/ 0 h 1"/>
                <a:gd name="T16" fmla="*/ 4 w 15"/>
                <a:gd name="T17" fmla="*/ 0 h 1"/>
                <a:gd name="T18" fmla="*/ 0 w 15"/>
                <a:gd name="T19" fmla="*/ 0 h 1"/>
                <a:gd name="T20" fmla="*/ 0 w 1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
                <a:gd name="T35" fmla="*/ 15 w 15"/>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
                  <a:moveTo>
                    <a:pt x="0" y="0"/>
                  </a:moveTo>
                  <a:lnTo>
                    <a:pt x="6" y="0"/>
                  </a:lnTo>
                  <a:lnTo>
                    <a:pt x="11" y="0"/>
                  </a:lnTo>
                  <a:lnTo>
                    <a:pt x="14" y="0"/>
                  </a:lnTo>
                  <a:lnTo>
                    <a:pt x="15" y="0"/>
                  </a:lnTo>
                  <a:lnTo>
                    <a:pt x="11" y="0"/>
                  </a:lnTo>
                  <a:lnTo>
                    <a:pt x="8" y="0"/>
                  </a:lnTo>
                  <a:lnTo>
                    <a:pt x="4" y="0"/>
                  </a:lnTo>
                  <a:lnTo>
                    <a:pt x="0" y="0"/>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6" name="Freeform 861"/>
            <p:cNvSpPr/>
            <p:nvPr/>
          </p:nvSpPr>
          <p:spPr bwMode="auto">
            <a:xfrm>
              <a:off x="2561" y="2017"/>
              <a:ext cx="11" cy="1"/>
            </a:xfrm>
            <a:custGeom>
              <a:avLst/>
              <a:gdLst>
                <a:gd name="T0" fmla="*/ 0 w 11"/>
                <a:gd name="T1" fmla="*/ 0 h 1"/>
                <a:gd name="T2" fmla="*/ 4 w 11"/>
                <a:gd name="T3" fmla="*/ 0 h 1"/>
                <a:gd name="T4" fmla="*/ 8 w 11"/>
                <a:gd name="T5" fmla="*/ 0 h 1"/>
                <a:gd name="T6" fmla="*/ 11 w 11"/>
                <a:gd name="T7" fmla="*/ 0 h 1"/>
                <a:gd name="T8" fmla="*/ 11 w 11"/>
                <a:gd name="T9" fmla="*/ 0 h 1"/>
                <a:gd name="T10" fmla="*/ 7 w 11"/>
                <a:gd name="T11" fmla="*/ 0 h 1"/>
                <a:gd name="T12" fmla="*/ 7 w 11"/>
                <a:gd name="T13" fmla="*/ 0 h 1"/>
                <a:gd name="T14" fmla="*/ 4 w 11"/>
                <a:gd name="T15" fmla="*/ 0 h 1"/>
                <a:gd name="T16" fmla="*/ 0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8" y="0"/>
                  </a:lnTo>
                  <a:lnTo>
                    <a:pt x="11" y="0"/>
                  </a:lnTo>
                  <a:lnTo>
                    <a:pt x="7"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7" name="Freeform 862"/>
            <p:cNvSpPr/>
            <p:nvPr/>
          </p:nvSpPr>
          <p:spPr bwMode="auto">
            <a:xfrm>
              <a:off x="2561" y="2017"/>
              <a:ext cx="7" cy="1"/>
            </a:xfrm>
            <a:custGeom>
              <a:avLst/>
              <a:gdLst>
                <a:gd name="T0" fmla="*/ 0 w 7"/>
                <a:gd name="T1" fmla="*/ 0 h 1"/>
                <a:gd name="T2" fmla="*/ 4 w 7"/>
                <a:gd name="T3" fmla="*/ 0 h 1"/>
                <a:gd name="T4" fmla="*/ 7 w 7"/>
                <a:gd name="T5" fmla="*/ 0 h 1"/>
                <a:gd name="T6" fmla="*/ 7 w 7"/>
                <a:gd name="T7" fmla="*/ 0 h 1"/>
                <a:gd name="T8" fmla="*/ 4 w 7"/>
                <a:gd name="T9" fmla="*/ 0 h 1"/>
                <a:gd name="T10" fmla="*/ 3 w 7"/>
                <a:gd name="T11" fmla="*/ 0 h 1"/>
                <a:gd name="T12" fmla="*/ 0 w 7"/>
                <a:gd name="T13" fmla="*/ 0 h 1"/>
                <a:gd name="T14" fmla="*/ 0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0" y="0"/>
                  </a:moveTo>
                  <a:lnTo>
                    <a:pt x="4" y="0"/>
                  </a:lnTo>
                  <a:lnTo>
                    <a:pt x="7" y="0"/>
                  </a:lnTo>
                  <a:lnTo>
                    <a:pt x="4"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8" name="Freeform 863"/>
            <p:cNvSpPr/>
            <p:nvPr/>
          </p:nvSpPr>
          <p:spPr bwMode="auto">
            <a:xfrm>
              <a:off x="2561" y="2017"/>
              <a:ext cx="4" cy="1"/>
            </a:xfrm>
            <a:custGeom>
              <a:avLst/>
              <a:gdLst>
                <a:gd name="T0" fmla="*/ 0 w 4"/>
                <a:gd name="T1" fmla="*/ 0 h 1"/>
                <a:gd name="T2" fmla="*/ 3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3"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29" name="Freeform 864"/>
            <p:cNvSpPr/>
            <p:nvPr/>
          </p:nvSpPr>
          <p:spPr bwMode="auto">
            <a:xfrm>
              <a:off x="2650" y="2003"/>
              <a:ext cx="16" cy="76"/>
            </a:xfrm>
            <a:custGeom>
              <a:avLst/>
              <a:gdLst>
                <a:gd name="T0" fmla="*/ 0 w 16"/>
                <a:gd name="T1" fmla="*/ 21 h 76"/>
                <a:gd name="T2" fmla="*/ 16 w 16"/>
                <a:gd name="T3" fmla="*/ 0 h 76"/>
                <a:gd name="T4" fmla="*/ 16 w 16"/>
                <a:gd name="T5" fmla="*/ 55 h 76"/>
                <a:gd name="T6" fmla="*/ 0 w 16"/>
                <a:gd name="T7" fmla="*/ 76 h 76"/>
                <a:gd name="T8" fmla="*/ 0 w 16"/>
                <a:gd name="T9" fmla="*/ 21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21"/>
                  </a:moveTo>
                  <a:lnTo>
                    <a:pt x="16" y="0"/>
                  </a:lnTo>
                  <a:lnTo>
                    <a:pt x="16" y="55"/>
                  </a:lnTo>
                  <a:lnTo>
                    <a:pt x="0" y="76"/>
                  </a:lnTo>
                  <a:lnTo>
                    <a:pt x="0" y="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30" name="Rectangle 865"/>
            <p:cNvSpPr>
              <a:spLocks noChangeArrowheads="1"/>
            </p:cNvSpPr>
            <p:nvPr/>
          </p:nvSpPr>
          <p:spPr bwMode="auto">
            <a:xfrm>
              <a:off x="2526" y="2024"/>
              <a:ext cx="124"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331" name="Rectangle 866"/>
            <p:cNvSpPr>
              <a:spLocks noChangeArrowheads="1"/>
            </p:cNvSpPr>
            <p:nvPr/>
          </p:nvSpPr>
          <p:spPr bwMode="auto">
            <a:xfrm>
              <a:off x="2526" y="2024"/>
              <a:ext cx="124"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332" name="Freeform 867"/>
            <p:cNvSpPr/>
            <p:nvPr/>
          </p:nvSpPr>
          <p:spPr bwMode="auto">
            <a:xfrm>
              <a:off x="2565" y="2024"/>
              <a:ext cx="2" cy="45"/>
            </a:xfrm>
            <a:custGeom>
              <a:avLst/>
              <a:gdLst>
                <a:gd name="T0" fmla="*/ 2 w 2"/>
                <a:gd name="T1" fmla="*/ 0 h 45"/>
                <a:gd name="T2" fmla="*/ 0 w 2"/>
                <a:gd name="T3" fmla="*/ 22 h 45"/>
                <a:gd name="T4" fmla="*/ 2 w 2"/>
                <a:gd name="T5" fmla="*/ 45 h 45"/>
                <a:gd name="T6" fmla="*/ 0 60000 65536"/>
                <a:gd name="T7" fmla="*/ 0 60000 65536"/>
                <a:gd name="T8" fmla="*/ 0 60000 65536"/>
                <a:gd name="T9" fmla="*/ 0 w 2"/>
                <a:gd name="T10" fmla="*/ 0 h 45"/>
                <a:gd name="T11" fmla="*/ 2 w 2"/>
                <a:gd name="T12" fmla="*/ 45 h 45"/>
              </a:gdLst>
              <a:ahLst/>
              <a:cxnLst>
                <a:cxn ang="T6">
                  <a:pos x="T0" y="T1"/>
                </a:cxn>
                <a:cxn ang="T7">
                  <a:pos x="T2" y="T3"/>
                </a:cxn>
                <a:cxn ang="T8">
                  <a:pos x="T4" y="T5"/>
                </a:cxn>
              </a:cxnLst>
              <a:rect l="T9" t="T10" r="T11" b="T12"/>
              <a:pathLst>
                <a:path w="2" h="45">
                  <a:moveTo>
                    <a:pt x="2" y="0"/>
                  </a:moveTo>
                  <a:lnTo>
                    <a:pt x="0" y="22"/>
                  </a:lnTo>
                  <a:lnTo>
                    <a:pt x="2"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333" name="Rectangle 868"/>
            <p:cNvSpPr>
              <a:spLocks noChangeArrowheads="1"/>
            </p:cNvSpPr>
            <p:nvPr/>
          </p:nvSpPr>
          <p:spPr bwMode="auto">
            <a:xfrm>
              <a:off x="2526" y="2069"/>
              <a:ext cx="124" cy="10"/>
            </a:xfrm>
            <a:prstGeom prst="rect">
              <a:avLst/>
            </a:prstGeom>
            <a:solidFill>
              <a:srgbClr val="9A9A9A"/>
            </a:solidFill>
            <a:ln w="1588">
              <a:solidFill>
                <a:srgbClr val="000000"/>
              </a:solidFill>
              <a:miter lim="800000"/>
            </a:ln>
          </p:spPr>
          <p:txBody>
            <a:bodyPr/>
            <a:lstStyle/>
            <a:p>
              <a:endParaRPr lang="zh-CN" altLang="en-US" b="1"/>
            </a:p>
          </p:txBody>
        </p:sp>
        <p:sp>
          <p:nvSpPr>
            <p:cNvPr id="76334" name="Rectangle 869"/>
            <p:cNvSpPr>
              <a:spLocks noChangeArrowheads="1"/>
            </p:cNvSpPr>
            <p:nvPr/>
          </p:nvSpPr>
          <p:spPr bwMode="auto">
            <a:xfrm>
              <a:off x="2621" y="2038"/>
              <a:ext cx="5"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335" name="Freeform 870"/>
            <p:cNvSpPr>
              <a:spLocks noEditPoints="1"/>
            </p:cNvSpPr>
            <p:nvPr/>
          </p:nvSpPr>
          <p:spPr bwMode="auto">
            <a:xfrm>
              <a:off x="2571" y="2034"/>
              <a:ext cx="20" cy="2"/>
            </a:xfrm>
            <a:custGeom>
              <a:avLst/>
              <a:gdLst>
                <a:gd name="T0" fmla="*/ 0 w 20"/>
                <a:gd name="T1" fmla="*/ 2 h 2"/>
                <a:gd name="T2" fmla="*/ 5 w 20"/>
                <a:gd name="T3" fmla="*/ 2 h 2"/>
                <a:gd name="T4" fmla="*/ 5 w 20"/>
                <a:gd name="T5" fmla="*/ 0 h 2"/>
                <a:gd name="T6" fmla="*/ 0 w 20"/>
                <a:gd name="T7" fmla="*/ 0 h 2"/>
                <a:gd name="T8" fmla="*/ 0 w 20"/>
                <a:gd name="T9" fmla="*/ 2 h 2"/>
                <a:gd name="T10" fmla="*/ 9 w 20"/>
                <a:gd name="T11" fmla="*/ 2 h 2"/>
                <a:gd name="T12" fmla="*/ 12 w 20"/>
                <a:gd name="T13" fmla="*/ 2 h 2"/>
                <a:gd name="T14" fmla="*/ 12 w 20"/>
                <a:gd name="T15" fmla="*/ 0 h 2"/>
                <a:gd name="T16" fmla="*/ 9 w 20"/>
                <a:gd name="T17" fmla="*/ 0 h 2"/>
                <a:gd name="T18" fmla="*/ 9 w 20"/>
                <a:gd name="T19" fmla="*/ 2 h 2"/>
                <a:gd name="T20" fmla="*/ 14 w 20"/>
                <a:gd name="T21" fmla="*/ 2 h 2"/>
                <a:gd name="T22" fmla="*/ 20 w 20"/>
                <a:gd name="T23" fmla="*/ 2 h 2"/>
                <a:gd name="T24" fmla="*/ 20 w 20"/>
                <a:gd name="T25" fmla="*/ 0 h 2"/>
                <a:gd name="T26" fmla="*/ 14 w 20"/>
                <a:gd name="T27" fmla="*/ 0 h 2"/>
                <a:gd name="T28" fmla="*/ 14 w 20"/>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
                <a:gd name="T47" fmla="*/ 20 w 20"/>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
                  <a:moveTo>
                    <a:pt x="0" y="2"/>
                  </a:moveTo>
                  <a:lnTo>
                    <a:pt x="5" y="2"/>
                  </a:lnTo>
                  <a:lnTo>
                    <a:pt x="5" y="0"/>
                  </a:lnTo>
                  <a:lnTo>
                    <a:pt x="0" y="0"/>
                  </a:lnTo>
                  <a:lnTo>
                    <a:pt x="0" y="2"/>
                  </a:lnTo>
                  <a:close/>
                  <a:moveTo>
                    <a:pt x="9" y="2"/>
                  </a:moveTo>
                  <a:lnTo>
                    <a:pt x="12" y="2"/>
                  </a:lnTo>
                  <a:lnTo>
                    <a:pt x="12" y="0"/>
                  </a:lnTo>
                  <a:lnTo>
                    <a:pt x="9" y="0"/>
                  </a:lnTo>
                  <a:lnTo>
                    <a:pt x="9" y="2"/>
                  </a:lnTo>
                  <a:close/>
                  <a:moveTo>
                    <a:pt x="14" y="2"/>
                  </a:moveTo>
                  <a:lnTo>
                    <a:pt x="20" y="2"/>
                  </a:lnTo>
                  <a:lnTo>
                    <a:pt x="20" y="0"/>
                  </a:lnTo>
                  <a:lnTo>
                    <a:pt x="14" y="0"/>
                  </a:lnTo>
                  <a:lnTo>
                    <a:pt x="14" y="2"/>
                  </a:lnTo>
                  <a:close/>
                </a:path>
              </a:pathLst>
            </a:custGeom>
            <a:solidFill>
              <a:srgbClr val="C0C0C0"/>
            </a:solidFill>
            <a:ln w="1588">
              <a:solidFill>
                <a:srgbClr val="000000"/>
              </a:solidFill>
              <a:round/>
            </a:ln>
          </p:spPr>
          <p:txBody>
            <a:bodyPr/>
            <a:lstStyle/>
            <a:p>
              <a:endParaRPr lang="zh-CN" altLang="en-US"/>
            </a:p>
          </p:txBody>
        </p:sp>
        <p:sp>
          <p:nvSpPr>
            <p:cNvPr id="76336" name="Freeform 871"/>
            <p:cNvSpPr>
              <a:spLocks noEditPoints="1"/>
            </p:cNvSpPr>
            <p:nvPr/>
          </p:nvSpPr>
          <p:spPr bwMode="auto">
            <a:xfrm>
              <a:off x="2530" y="2029"/>
              <a:ext cx="90" cy="17"/>
            </a:xfrm>
            <a:custGeom>
              <a:avLst/>
              <a:gdLst>
                <a:gd name="T0" fmla="*/ 0 w 90"/>
                <a:gd name="T1" fmla="*/ 17 h 17"/>
                <a:gd name="T2" fmla="*/ 12 w 90"/>
                <a:gd name="T3" fmla="*/ 17 h 17"/>
                <a:gd name="T4" fmla="*/ 12 w 90"/>
                <a:gd name="T5" fmla="*/ 0 h 17"/>
                <a:gd name="T6" fmla="*/ 0 w 90"/>
                <a:gd name="T7" fmla="*/ 0 h 17"/>
                <a:gd name="T8" fmla="*/ 0 w 90"/>
                <a:gd name="T9" fmla="*/ 17 h 17"/>
                <a:gd name="T10" fmla="*/ 79 w 90"/>
                <a:gd name="T11" fmla="*/ 12 h 17"/>
                <a:gd name="T12" fmla="*/ 90 w 90"/>
                <a:gd name="T13" fmla="*/ 12 h 17"/>
                <a:gd name="T14" fmla="*/ 90 w 90"/>
                <a:gd name="T15" fmla="*/ 3 h 17"/>
                <a:gd name="T16" fmla="*/ 79 w 90"/>
                <a:gd name="T17" fmla="*/ 3 h 17"/>
                <a:gd name="T18" fmla="*/ 79 w 90"/>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7"/>
                <a:gd name="T32" fmla="*/ 90 w 9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7">
                  <a:moveTo>
                    <a:pt x="0" y="17"/>
                  </a:moveTo>
                  <a:lnTo>
                    <a:pt x="12" y="17"/>
                  </a:lnTo>
                  <a:lnTo>
                    <a:pt x="12" y="0"/>
                  </a:lnTo>
                  <a:lnTo>
                    <a:pt x="0" y="0"/>
                  </a:lnTo>
                  <a:lnTo>
                    <a:pt x="0" y="17"/>
                  </a:lnTo>
                  <a:close/>
                  <a:moveTo>
                    <a:pt x="79" y="12"/>
                  </a:moveTo>
                  <a:lnTo>
                    <a:pt x="90" y="12"/>
                  </a:lnTo>
                  <a:lnTo>
                    <a:pt x="90" y="3"/>
                  </a:lnTo>
                  <a:lnTo>
                    <a:pt x="79" y="3"/>
                  </a:lnTo>
                  <a:lnTo>
                    <a:pt x="79"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37" name="Freeform 872"/>
            <p:cNvSpPr>
              <a:spLocks noEditPoints="1"/>
            </p:cNvSpPr>
            <p:nvPr/>
          </p:nvSpPr>
          <p:spPr bwMode="auto">
            <a:xfrm>
              <a:off x="2527" y="2026"/>
              <a:ext cx="122" cy="50"/>
            </a:xfrm>
            <a:custGeom>
              <a:avLst/>
              <a:gdLst>
                <a:gd name="T0" fmla="*/ 42 w 122"/>
                <a:gd name="T1" fmla="*/ 39 h 50"/>
                <a:gd name="T2" fmla="*/ 122 w 122"/>
                <a:gd name="T3" fmla="*/ 39 h 50"/>
                <a:gd name="T4" fmla="*/ 122 w 122"/>
                <a:gd name="T5" fmla="*/ 0 h 50"/>
                <a:gd name="T6" fmla="*/ 42 w 122"/>
                <a:gd name="T7" fmla="*/ 0 h 50"/>
                <a:gd name="T8" fmla="*/ 40 w 122"/>
                <a:gd name="T9" fmla="*/ 20 h 50"/>
                <a:gd name="T10" fmla="*/ 42 w 122"/>
                <a:gd name="T11" fmla="*/ 39 h 50"/>
                <a:gd name="T12" fmla="*/ 72 w 122"/>
                <a:gd name="T13" fmla="*/ 36 h 50"/>
                <a:gd name="T14" fmla="*/ 118 w 122"/>
                <a:gd name="T15" fmla="*/ 36 h 50"/>
                <a:gd name="T16" fmla="*/ 118 w 122"/>
                <a:gd name="T17" fmla="*/ 5 h 50"/>
                <a:gd name="T18" fmla="*/ 72 w 122"/>
                <a:gd name="T19" fmla="*/ 5 h 50"/>
                <a:gd name="T20" fmla="*/ 72 w 122"/>
                <a:gd name="T21" fmla="*/ 36 h 50"/>
                <a:gd name="T22" fmla="*/ 110 w 122"/>
                <a:gd name="T23" fmla="*/ 50 h 50"/>
                <a:gd name="T24" fmla="*/ 121 w 122"/>
                <a:gd name="T25" fmla="*/ 50 h 50"/>
                <a:gd name="T26" fmla="*/ 122 w 122"/>
                <a:gd name="T27" fmla="*/ 48 h 50"/>
                <a:gd name="T28" fmla="*/ 121 w 122"/>
                <a:gd name="T29" fmla="*/ 44 h 50"/>
                <a:gd name="T30" fmla="*/ 110 w 122"/>
                <a:gd name="T31" fmla="*/ 44 h 50"/>
                <a:gd name="T32" fmla="*/ 110 w 122"/>
                <a:gd name="T33" fmla="*/ 50 h 50"/>
                <a:gd name="T34" fmla="*/ 12 w 122"/>
                <a:gd name="T35" fmla="*/ 50 h 50"/>
                <a:gd name="T36" fmla="*/ 1 w 122"/>
                <a:gd name="T37" fmla="*/ 50 h 50"/>
                <a:gd name="T38" fmla="*/ 0 w 122"/>
                <a:gd name="T39" fmla="*/ 48 h 50"/>
                <a:gd name="T40" fmla="*/ 1 w 122"/>
                <a:gd name="T41" fmla="*/ 44 h 50"/>
                <a:gd name="T42" fmla="*/ 12 w 122"/>
                <a:gd name="T43" fmla="*/ 44 h 50"/>
                <a:gd name="T44" fmla="*/ 12 w 122"/>
                <a:gd name="T45" fmla="*/ 50 h 50"/>
                <a:gd name="T46" fmla="*/ 44 w 122"/>
                <a:gd name="T47" fmla="*/ 10 h 50"/>
                <a:gd name="T48" fmla="*/ 64 w 122"/>
                <a:gd name="T49" fmla="*/ 10 h 50"/>
                <a:gd name="T50" fmla="*/ 64 w 122"/>
                <a:gd name="T51" fmla="*/ 8 h 50"/>
                <a:gd name="T52" fmla="*/ 44 w 122"/>
                <a:gd name="T53" fmla="*/ 8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2" y="39"/>
                  </a:moveTo>
                  <a:lnTo>
                    <a:pt x="122" y="39"/>
                  </a:lnTo>
                  <a:lnTo>
                    <a:pt x="122" y="0"/>
                  </a:lnTo>
                  <a:lnTo>
                    <a:pt x="42" y="0"/>
                  </a:lnTo>
                  <a:lnTo>
                    <a:pt x="40" y="20"/>
                  </a:lnTo>
                  <a:lnTo>
                    <a:pt x="42" y="39"/>
                  </a:lnTo>
                  <a:close/>
                  <a:moveTo>
                    <a:pt x="72" y="36"/>
                  </a:moveTo>
                  <a:lnTo>
                    <a:pt x="118" y="36"/>
                  </a:lnTo>
                  <a:lnTo>
                    <a:pt x="118" y="5"/>
                  </a:lnTo>
                  <a:lnTo>
                    <a:pt x="72" y="5"/>
                  </a:lnTo>
                  <a:lnTo>
                    <a:pt x="72" y="36"/>
                  </a:lnTo>
                  <a:close/>
                  <a:moveTo>
                    <a:pt x="110" y="50"/>
                  </a:moveTo>
                  <a:lnTo>
                    <a:pt x="121" y="50"/>
                  </a:lnTo>
                  <a:lnTo>
                    <a:pt x="122" y="48"/>
                  </a:lnTo>
                  <a:lnTo>
                    <a:pt x="121" y="44"/>
                  </a:lnTo>
                  <a:lnTo>
                    <a:pt x="110" y="44"/>
                  </a:lnTo>
                  <a:lnTo>
                    <a:pt x="110" y="50"/>
                  </a:lnTo>
                  <a:close/>
                  <a:moveTo>
                    <a:pt x="12" y="50"/>
                  </a:moveTo>
                  <a:lnTo>
                    <a:pt x="1" y="50"/>
                  </a:lnTo>
                  <a:lnTo>
                    <a:pt x="0" y="48"/>
                  </a:lnTo>
                  <a:lnTo>
                    <a:pt x="1" y="44"/>
                  </a:lnTo>
                  <a:lnTo>
                    <a:pt x="12" y="44"/>
                  </a:lnTo>
                  <a:lnTo>
                    <a:pt x="12" y="50"/>
                  </a:lnTo>
                  <a:close/>
                  <a:moveTo>
                    <a:pt x="44" y="10"/>
                  </a:moveTo>
                  <a:lnTo>
                    <a:pt x="64" y="10"/>
                  </a:lnTo>
                  <a:lnTo>
                    <a:pt x="64" y="8"/>
                  </a:lnTo>
                  <a:lnTo>
                    <a:pt x="44" y="8"/>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38" name="Freeform 873"/>
            <p:cNvSpPr/>
            <p:nvPr/>
          </p:nvSpPr>
          <p:spPr bwMode="auto">
            <a:xfrm>
              <a:off x="2567" y="2026"/>
              <a:ext cx="82" cy="39"/>
            </a:xfrm>
            <a:custGeom>
              <a:avLst/>
              <a:gdLst>
                <a:gd name="T0" fmla="*/ 2 w 82"/>
                <a:gd name="T1" fmla="*/ 39 h 39"/>
                <a:gd name="T2" fmla="*/ 82 w 82"/>
                <a:gd name="T3" fmla="*/ 39 h 39"/>
                <a:gd name="T4" fmla="*/ 82 w 82"/>
                <a:gd name="T5" fmla="*/ 0 h 39"/>
                <a:gd name="T6" fmla="*/ 2 w 82"/>
                <a:gd name="T7" fmla="*/ 0 h 39"/>
                <a:gd name="T8" fmla="*/ 0 w 82"/>
                <a:gd name="T9" fmla="*/ 20 h 39"/>
                <a:gd name="T10" fmla="*/ 2 w 82"/>
                <a:gd name="T11" fmla="*/ 39 h 39"/>
                <a:gd name="T12" fmla="*/ 0 60000 65536"/>
                <a:gd name="T13" fmla="*/ 0 60000 65536"/>
                <a:gd name="T14" fmla="*/ 0 60000 65536"/>
                <a:gd name="T15" fmla="*/ 0 60000 65536"/>
                <a:gd name="T16" fmla="*/ 0 60000 65536"/>
                <a:gd name="T17" fmla="*/ 0 60000 65536"/>
                <a:gd name="T18" fmla="*/ 0 w 82"/>
                <a:gd name="T19" fmla="*/ 0 h 39"/>
                <a:gd name="T20" fmla="*/ 82 w 8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2" h="39">
                  <a:moveTo>
                    <a:pt x="2" y="39"/>
                  </a:moveTo>
                  <a:lnTo>
                    <a:pt x="82" y="39"/>
                  </a:lnTo>
                  <a:lnTo>
                    <a:pt x="82" y="0"/>
                  </a:lnTo>
                  <a:lnTo>
                    <a:pt x="2" y="0"/>
                  </a:lnTo>
                  <a:lnTo>
                    <a:pt x="0" y="20"/>
                  </a:lnTo>
                  <a:lnTo>
                    <a:pt x="2"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339" name="Line 874"/>
            <p:cNvSpPr>
              <a:spLocks noChangeShapeType="1"/>
            </p:cNvSpPr>
            <p:nvPr/>
          </p:nvSpPr>
          <p:spPr bwMode="auto">
            <a:xfrm>
              <a:off x="2592" y="2026"/>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0" name="Line 875"/>
            <p:cNvSpPr>
              <a:spLocks noChangeShapeType="1"/>
            </p:cNvSpPr>
            <p:nvPr/>
          </p:nvSpPr>
          <p:spPr bwMode="auto">
            <a:xfrm flipH="1">
              <a:off x="2568" y="203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1" name="Line 876"/>
            <p:cNvSpPr>
              <a:spLocks noChangeShapeType="1"/>
            </p:cNvSpPr>
            <p:nvPr/>
          </p:nvSpPr>
          <p:spPr bwMode="auto">
            <a:xfrm flipH="1">
              <a:off x="2568" y="2053"/>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2" name="Rectangle 877"/>
            <p:cNvSpPr>
              <a:spLocks noChangeArrowheads="1"/>
            </p:cNvSpPr>
            <p:nvPr/>
          </p:nvSpPr>
          <p:spPr bwMode="auto">
            <a:xfrm>
              <a:off x="2599" y="2031"/>
              <a:ext cx="46" cy="31"/>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343" name="Line 878"/>
            <p:cNvSpPr>
              <a:spLocks noChangeShapeType="1"/>
            </p:cNvSpPr>
            <p:nvPr/>
          </p:nvSpPr>
          <p:spPr bwMode="auto">
            <a:xfrm>
              <a:off x="2630" y="2031"/>
              <a:ext cx="1" cy="1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4" name="Line 879"/>
            <p:cNvSpPr>
              <a:spLocks noChangeShapeType="1"/>
            </p:cNvSpPr>
            <p:nvPr/>
          </p:nvSpPr>
          <p:spPr bwMode="auto">
            <a:xfrm>
              <a:off x="2599" y="2043"/>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5" name="Freeform 880"/>
            <p:cNvSpPr/>
            <p:nvPr/>
          </p:nvSpPr>
          <p:spPr bwMode="auto">
            <a:xfrm>
              <a:off x="2637" y="2070"/>
              <a:ext cx="12" cy="6"/>
            </a:xfrm>
            <a:custGeom>
              <a:avLst/>
              <a:gdLst>
                <a:gd name="T0" fmla="*/ 0 w 12"/>
                <a:gd name="T1" fmla="*/ 6 h 6"/>
                <a:gd name="T2" fmla="*/ 11 w 12"/>
                <a:gd name="T3" fmla="*/ 6 h 6"/>
                <a:gd name="T4" fmla="*/ 12 w 12"/>
                <a:gd name="T5" fmla="*/ 4 h 6"/>
                <a:gd name="T6" fmla="*/ 11 w 12"/>
                <a:gd name="T7" fmla="*/ 0 h 6"/>
                <a:gd name="T8" fmla="*/ 0 w 12"/>
                <a:gd name="T9" fmla="*/ 0 h 6"/>
                <a:gd name="T10" fmla="*/ 0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0" y="6"/>
                  </a:moveTo>
                  <a:lnTo>
                    <a:pt x="11" y="6"/>
                  </a:lnTo>
                  <a:lnTo>
                    <a:pt x="12" y="4"/>
                  </a:lnTo>
                  <a:lnTo>
                    <a:pt x="11" y="0"/>
                  </a:lnTo>
                  <a:lnTo>
                    <a:pt x="0" y="0"/>
                  </a:lnTo>
                  <a:lnTo>
                    <a:pt x="0"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346" name="Freeform 881"/>
            <p:cNvSpPr/>
            <p:nvPr/>
          </p:nvSpPr>
          <p:spPr bwMode="auto">
            <a:xfrm>
              <a:off x="2527" y="2070"/>
              <a:ext cx="12" cy="6"/>
            </a:xfrm>
            <a:custGeom>
              <a:avLst/>
              <a:gdLst>
                <a:gd name="T0" fmla="*/ 12 w 12"/>
                <a:gd name="T1" fmla="*/ 6 h 6"/>
                <a:gd name="T2" fmla="*/ 1 w 12"/>
                <a:gd name="T3" fmla="*/ 6 h 6"/>
                <a:gd name="T4" fmla="*/ 0 w 12"/>
                <a:gd name="T5" fmla="*/ 4 h 6"/>
                <a:gd name="T6" fmla="*/ 1 w 12"/>
                <a:gd name="T7" fmla="*/ 0 h 6"/>
                <a:gd name="T8" fmla="*/ 12 w 12"/>
                <a:gd name="T9" fmla="*/ 0 h 6"/>
                <a:gd name="T10" fmla="*/ 12 w 12"/>
                <a:gd name="T11" fmla="*/ 6 h 6"/>
                <a:gd name="T12" fmla="*/ 0 60000 65536"/>
                <a:gd name="T13" fmla="*/ 0 60000 65536"/>
                <a:gd name="T14" fmla="*/ 0 60000 65536"/>
                <a:gd name="T15" fmla="*/ 0 60000 65536"/>
                <a:gd name="T16" fmla="*/ 0 60000 65536"/>
                <a:gd name="T17" fmla="*/ 0 60000 65536"/>
                <a:gd name="T18" fmla="*/ 0 w 12"/>
                <a:gd name="T19" fmla="*/ 0 h 6"/>
                <a:gd name="T20" fmla="*/ 12 w 1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 h="6">
                  <a:moveTo>
                    <a:pt x="12" y="6"/>
                  </a:moveTo>
                  <a:lnTo>
                    <a:pt x="1" y="6"/>
                  </a:lnTo>
                  <a:lnTo>
                    <a:pt x="0" y="4"/>
                  </a:lnTo>
                  <a:lnTo>
                    <a:pt x="1" y="0"/>
                  </a:lnTo>
                  <a:lnTo>
                    <a:pt x="12" y="0"/>
                  </a:lnTo>
                  <a:lnTo>
                    <a:pt x="12" y="6"/>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347" name="Rectangle 882"/>
            <p:cNvSpPr>
              <a:spLocks noChangeArrowheads="1"/>
            </p:cNvSpPr>
            <p:nvPr/>
          </p:nvSpPr>
          <p:spPr bwMode="auto">
            <a:xfrm>
              <a:off x="2571" y="2034"/>
              <a:ext cx="20" cy="2"/>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348" name="Line 883"/>
            <p:cNvSpPr>
              <a:spLocks noChangeShapeType="1"/>
            </p:cNvSpPr>
            <p:nvPr/>
          </p:nvSpPr>
          <p:spPr bwMode="auto">
            <a:xfrm flipV="1">
              <a:off x="2571" y="2024"/>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49" name="Line 884"/>
            <p:cNvSpPr>
              <a:spLocks noChangeShapeType="1"/>
            </p:cNvSpPr>
            <p:nvPr/>
          </p:nvSpPr>
          <p:spPr bwMode="auto">
            <a:xfrm flipV="1">
              <a:off x="2571" y="2065"/>
              <a:ext cx="1" cy="4"/>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50" name="Line 885"/>
            <p:cNvSpPr>
              <a:spLocks noChangeShapeType="1"/>
            </p:cNvSpPr>
            <p:nvPr/>
          </p:nvSpPr>
          <p:spPr bwMode="auto">
            <a:xfrm>
              <a:off x="2571" y="204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51" name="Line 886"/>
            <p:cNvSpPr>
              <a:spLocks noChangeShapeType="1"/>
            </p:cNvSpPr>
            <p:nvPr/>
          </p:nvSpPr>
          <p:spPr bwMode="auto">
            <a:xfrm>
              <a:off x="2571" y="203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52" name="Line 887"/>
            <p:cNvSpPr>
              <a:spLocks noChangeShapeType="1"/>
            </p:cNvSpPr>
            <p:nvPr/>
          </p:nvSpPr>
          <p:spPr bwMode="auto">
            <a:xfrm>
              <a:off x="2585" y="2036"/>
              <a:ext cx="3"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53" name="Line 888"/>
            <p:cNvSpPr>
              <a:spLocks noChangeShapeType="1"/>
            </p:cNvSpPr>
            <p:nvPr/>
          </p:nvSpPr>
          <p:spPr bwMode="auto">
            <a:xfrm>
              <a:off x="2605" y="203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54" name="Freeform 889"/>
            <p:cNvSpPr/>
            <p:nvPr/>
          </p:nvSpPr>
          <p:spPr bwMode="auto">
            <a:xfrm>
              <a:off x="2634" y="1898"/>
              <a:ext cx="16" cy="119"/>
            </a:xfrm>
            <a:custGeom>
              <a:avLst/>
              <a:gdLst>
                <a:gd name="T0" fmla="*/ 0 w 16"/>
                <a:gd name="T1" fmla="*/ 119 h 119"/>
                <a:gd name="T2" fmla="*/ 12 w 16"/>
                <a:gd name="T3" fmla="*/ 104 h 119"/>
                <a:gd name="T4" fmla="*/ 12 w 16"/>
                <a:gd name="T5" fmla="*/ 76 h 119"/>
                <a:gd name="T6" fmla="*/ 16 w 16"/>
                <a:gd name="T7" fmla="*/ 60 h 119"/>
                <a:gd name="T8" fmla="*/ 16 w 16"/>
                <a:gd name="T9" fmla="*/ 0 h 119"/>
                <a:gd name="T10" fmla="*/ 0 w 16"/>
                <a:gd name="T11" fmla="*/ 19 h 119"/>
                <a:gd name="T12" fmla="*/ 0 w 16"/>
                <a:gd name="T13" fmla="*/ 119 h 119"/>
                <a:gd name="T14" fmla="*/ 0 60000 65536"/>
                <a:gd name="T15" fmla="*/ 0 60000 65536"/>
                <a:gd name="T16" fmla="*/ 0 60000 65536"/>
                <a:gd name="T17" fmla="*/ 0 60000 65536"/>
                <a:gd name="T18" fmla="*/ 0 60000 65536"/>
                <a:gd name="T19" fmla="*/ 0 60000 65536"/>
                <a:gd name="T20" fmla="*/ 0 60000 65536"/>
                <a:gd name="T21" fmla="*/ 0 w 16"/>
                <a:gd name="T22" fmla="*/ 0 h 119"/>
                <a:gd name="T23" fmla="*/ 16 w 16"/>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9">
                  <a:moveTo>
                    <a:pt x="0" y="119"/>
                  </a:moveTo>
                  <a:lnTo>
                    <a:pt x="12" y="104"/>
                  </a:lnTo>
                  <a:lnTo>
                    <a:pt x="12" y="76"/>
                  </a:lnTo>
                  <a:lnTo>
                    <a:pt x="16" y="60"/>
                  </a:lnTo>
                  <a:lnTo>
                    <a:pt x="16" y="0"/>
                  </a:lnTo>
                  <a:lnTo>
                    <a:pt x="0" y="19"/>
                  </a:lnTo>
                  <a:lnTo>
                    <a:pt x="0" y="1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55" name="Freeform 890"/>
            <p:cNvSpPr/>
            <p:nvPr/>
          </p:nvSpPr>
          <p:spPr bwMode="auto">
            <a:xfrm>
              <a:off x="2542" y="1898"/>
              <a:ext cx="108" cy="19"/>
            </a:xfrm>
            <a:custGeom>
              <a:avLst/>
              <a:gdLst>
                <a:gd name="T0" fmla="*/ 108 w 108"/>
                <a:gd name="T1" fmla="*/ 0 h 19"/>
                <a:gd name="T2" fmla="*/ 15 w 108"/>
                <a:gd name="T3" fmla="*/ 0 h 19"/>
                <a:gd name="T4" fmla="*/ 0 w 108"/>
                <a:gd name="T5" fmla="*/ 19 h 19"/>
                <a:gd name="T6" fmla="*/ 92 w 108"/>
                <a:gd name="T7" fmla="*/ 19 h 19"/>
                <a:gd name="T8" fmla="*/ 108 w 108"/>
                <a:gd name="T9" fmla="*/ 0 h 19"/>
                <a:gd name="T10" fmla="*/ 0 60000 65536"/>
                <a:gd name="T11" fmla="*/ 0 60000 65536"/>
                <a:gd name="T12" fmla="*/ 0 60000 65536"/>
                <a:gd name="T13" fmla="*/ 0 60000 65536"/>
                <a:gd name="T14" fmla="*/ 0 60000 65536"/>
                <a:gd name="T15" fmla="*/ 0 w 108"/>
                <a:gd name="T16" fmla="*/ 0 h 19"/>
                <a:gd name="T17" fmla="*/ 108 w 108"/>
                <a:gd name="T18" fmla="*/ 19 h 19"/>
              </a:gdLst>
              <a:ahLst/>
              <a:cxnLst>
                <a:cxn ang="T10">
                  <a:pos x="T0" y="T1"/>
                </a:cxn>
                <a:cxn ang="T11">
                  <a:pos x="T2" y="T3"/>
                </a:cxn>
                <a:cxn ang="T12">
                  <a:pos x="T4" y="T5"/>
                </a:cxn>
                <a:cxn ang="T13">
                  <a:pos x="T6" y="T7"/>
                </a:cxn>
                <a:cxn ang="T14">
                  <a:pos x="T8" y="T9"/>
                </a:cxn>
              </a:cxnLst>
              <a:rect l="T15" t="T16" r="T17" b="T18"/>
              <a:pathLst>
                <a:path w="108" h="19">
                  <a:moveTo>
                    <a:pt x="108" y="0"/>
                  </a:moveTo>
                  <a:lnTo>
                    <a:pt x="15" y="0"/>
                  </a:lnTo>
                  <a:lnTo>
                    <a:pt x="0" y="19"/>
                  </a:lnTo>
                  <a:lnTo>
                    <a:pt x="92" y="19"/>
                  </a:lnTo>
                  <a:lnTo>
                    <a:pt x="108"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56" name="Rectangle 891"/>
            <p:cNvSpPr>
              <a:spLocks noChangeArrowheads="1"/>
            </p:cNvSpPr>
            <p:nvPr/>
          </p:nvSpPr>
          <p:spPr bwMode="auto">
            <a:xfrm>
              <a:off x="2542" y="1917"/>
              <a:ext cx="92" cy="98"/>
            </a:xfrm>
            <a:prstGeom prst="rect">
              <a:avLst/>
            </a:prstGeom>
            <a:solidFill>
              <a:srgbClr val="C0C0C0"/>
            </a:solidFill>
            <a:ln w="1588">
              <a:solidFill>
                <a:srgbClr val="000000"/>
              </a:solidFill>
              <a:miter lim="800000"/>
            </a:ln>
          </p:spPr>
          <p:txBody>
            <a:bodyPr/>
            <a:lstStyle/>
            <a:p>
              <a:endParaRPr lang="zh-CN" altLang="en-US" b="1"/>
            </a:p>
          </p:txBody>
        </p:sp>
        <p:sp>
          <p:nvSpPr>
            <p:cNvPr id="76357" name="Rectangle 892"/>
            <p:cNvSpPr>
              <a:spLocks noChangeArrowheads="1"/>
            </p:cNvSpPr>
            <p:nvPr/>
          </p:nvSpPr>
          <p:spPr bwMode="auto">
            <a:xfrm>
              <a:off x="2625" y="2003"/>
              <a:ext cx="5" cy="4"/>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358" name="Freeform 893"/>
            <p:cNvSpPr>
              <a:spLocks noEditPoints="1"/>
            </p:cNvSpPr>
            <p:nvPr/>
          </p:nvSpPr>
          <p:spPr bwMode="auto">
            <a:xfrm>
              <a:off x="2555" y="1933"/>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59" name="Freeform 894"/>
            <p:cNvSpPr>
              <a:spLocks noEditPoints="1"/>
            </p:cNvSpPr>
            <p:nvPr/>
          </p:nvSpPr>
          <p:spPr bwMode="auto">
            <a:xfrm>
              <a:off x="2555" y="1933"/>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6 h 58"/>
                <a:gd name="T16" fmla="*/ 0 w 63"/>
                <a:gd name="T17" fmla="*/ 56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6"/>
                  </a:lnTo>
                  <a:lnTo>
                    <a:pt x="0" y="56"/>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0" name="Freeform 895"/>
            <p:cNvSpPr>
              <a:spLocks noEditPoints="1"/>
            </p:cNvSpPr>
            <p:nvPr/>
          </p:nvSpPr>
          <p:spPr bwMode="auto">
            <a:xfrm>
              <a:off x="2555" y="1933"/>
              <a:ext cx="61" cy="56"/>
            </a:xfrm>
            <a:custGeom>
              <a:avLst/>
              <a:gdLst>
                <a:gd name="T0" fmla="*/ 0 w 61"/>
                <a:gd name="T1" fmla="*/ 0 h 56"/>
                <a:gd name="T2" fmla="*/ 61 w 61"/>
                <a:gd name="T3" fmla="*/ 0 h 56"/>
                <a:gd name="T4" fmla="*/ 61 w 61"/>
                <a:gd name="T5" fmla="*/ 56 h 56"/>
                <a:gd name="T6" fmla="*/ 0 w 61"/>
                <a:gd name="T7" fmla="*/ 56 h 56"/>
                <a:gd name="T8" fmla="*/ 0 w 61"/>
                <a:gd name="T9" fmla="*/ 0 h 56"/>
                <a:gd name="T10" fmla="*/ 0 w 61"/>
                <a:gd name="T11" fmla="*/ 0 h 56"/>
                <a:gd name="T12" fmla="*/ 58 w 61"/>
                <a:gd name="T13" fmla="*/ 0 h 56"/>
                <a:gd name="T14" fmla="*/ 58 w 61"/>
                <a:gd name="T15" fmla="*/ 53 h 56"/>
                <a:gd name="T16" fmla="*/ 0 w 61"/>
                <a:gd name="T17" fmla="*/ 53 h 56"/>
                <a:gd name="T18" fmla="*/ 0 w 61"/>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6"/>
                <a:gd name="T32" fmla="*/ 61 w 61"/>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6">
                  <a:moveTo>
                    <a:pt x="0" y="0"/>
                  </a:moveTo>
                  <a:lnTo>
                    <a:pt x="61" y="0"/>
                  </a:lnTo>
                  <a:lnTo>
                    <a:pt x="61" y="56"/>
                  </a:lnTo>
                  <a:lnTo>
                    <a:pt x="0" y="56"/>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1" name="Freeform 896"/>
            <p:cNvSpPr>
              <a:spLocks noEditPoints="1"/>
            </p:cNvSpPr>
            <p:nvPr/>
          </p:nvSpPr>
          <p:spPr bwMode="auto">
            <a:xfrm>
              <a:off x="2555" y="1933"/>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1 h 53"/>
                <a:gd name="T16" fmla="*/ 0 w 58"/>
                <a:gd name="T17" fmla="*/ 51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1"/>
                  </a:lnTo>
                  <a:lnTo>
                    <a:pt x="0" y="51"/>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2" name="Freeform 897"/>
            <p:cNvSpPr>
              <a:spLocks noEditPoints="1"/>
            </p:cNvSpPr>
            <p:nvPr/>
          </p:nvSpPr>
          <p:spPr bwMode="auto">
            <a:xfrm>
              <a:off x="2555" y="1933"/>
              <a:ext cx="55" cy="51"/>
            </a:xfrm>
            <a:custGeom>
              <a:avLst/>
              <a:gdLst>
                <a:gd name="T0" fmla="*/ 0 w 55"/>
                <a:gd name="T1" fmla="*/ 0 h 51"/>
                <a:gd name="T2" fmla="*/ 55 w 55"/>
                <a:gd name="T3" fmla="*/ 0 h 51"/>
                <a:gd name="T4" fmla="*/ 55 w 55"/>
                <a:gd name="T5" fmla="*/ 51 h 51"/>
                <a:gd name="T6" fmla="*/ 0 w 55"/>
                <a:gd name="T7" fmla="*/ 51 h 51"/>
                <a:gd name="T8" fmla="*/ 0 w 55"/>
                <a:gd name="T9" fmla="*/ 0 h 51"/>
                <a:gd name="T10" fmla="*/ 0 w 55"/>
                <a:gd name="T11" fmla="*/ 0 h 51"/>
                <a:gd name="T12" fmla="*/ 53 w 55"/>
                <a:gd name="T13" fmla="*/ 0 h 51"/>
                <a:gd name="T14" fmla="*/ 53 w 55"/>
                <a:gd name="T15" fmla="*/ 48 h 51"/>
                <a:gd name="T16" fmla="*/ 0 w 55"/>
                <a:gd name="T17" fmla="*/ 48 h 51"/>
                <a:gd name="T18" fmla="*/ 0 w 5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1"/>
                <a:gd name="T32" fmla="*/ 55 w 5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1">
                  <a:moveTo>
                    <a:pt x="0" y="0"/>
                  </a:moveTo>
                  <a:lnTo>
                    <a:pt x="55" y="0"/>
                  </a:lnTo>
                  <a:lnTo>
                    <a:pt x="55" y="51"/>
                  </a:lnTo>
                  <a:lnTo>
                    <a:pt x="0" y="51"/>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3" name="Freeform 898"/>
            <p:cNvSpPr>
              <a:spLocks noEditPoints="1"/>
            </p:cNvSpPr>
            <p:nvPr/>
          </p:nvSpPr>
          <p:spPr bwMode="auto">
            <a:xfrm>
              <a:off x="2555" y="1933"/>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6 h 48"/>
                <a:gd name="T16" fmla="*/ 0 w 53"/>
                <a:gd name="T17" fmla="*/ 46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6"/>
                  </a:lnTo>
                  <a:lnTo>
                    <a:pt x="0" y="46"/>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4" name="Freeform 899"/>
            <p:cNvSpPr>
              <a:spLocks noEditPoints="1"/>
            </p:cNvSpPr>
            <p:nvPr/>
          </p:nvSpPr>
          <p:spPr bwMode="auto">
            <a:xfrm>
              <a:off x="2555" y="1933"/>
              <a:ext cx="50" cy="46"/>
            </a:xfrm>
            <a:custGeom>
              <a:avLst/>
              <a:gdLst>
                <a:gd name="T0" fmla="*/ 0 w 50"/>
                <a:gd name="T1" fmla="*/ 0 h 46"/>
                <a:gd name="T2" fmla="*/ 50 w 50"/>
                <a:gd name="T3" fmla="*/ 0 h 46"/>
                <a:gd name="T4" fmla="*/ 50 w 50"/>
                <a:gd name="T5" fmla="*/ 46 h 46"/>
                <a:gd name="T6" fmla="*/ 0 w 50"/>
                <a:gd name="T7" fmla="*/ 46 h 46"/>
                <a:gd name="T8" fmla="*/ 0 w 50"/>
                <a:gd name="T9" fmla="*/ 0 h 46"/>
                <a:gd name="T10" fmla="*/ 0 w 50"/>
                <a:gd name="T11" fmla="*/ 0 h 46"/>
                <a:gd name="T12" fmla="*/ 48 w 50"/>
                <a:gd name="T13" fmla="*/ 0 h 46"/>
                <a:gd name="T14" fmla="*/ 48 w 50"/>
                <a:gd name="T15" fmla="*/ 44 h 46"/>
                <a:gd name="T16" fmla="*/ 0 w 50"/>
                <a:gd name="T17" fmla="*/ 44 h 46"/>
                <a:gd name="T18" fmla="*/ 0 w 50"/>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6"/>
                <a:gd name="T32" fmla="*/ 50 w 50"/>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6">
                  <a:moveTo>
                    <a:pt x="0" y="0"/>
                  </a:moveTo>
                  <a:lnTo>
                    <a:pt x="50" y="0"/>
                  </a:lnTo>
                  <a:lnTo>
                    <a:pt x="50" y="46"/>
                  </a:lnTo>
                  <a:lnTo>
                    <a:pt x="0" y="46"/>
                  </a:lnTo>
                  <a:lnTo>
                    <a:pt x="0" y="0"/>
                  </a:lnTo>
                  <a:close/>
                  <a:moveTo>
                    <a:pt x="0" y="0"/>
                  </a:moveTo>
                  <a:lnTo>
                    <a:pt x="48" y="0"/>
                  </a:lnTo>
                  <a:lnTo>
                    <a:pt x="48" y="44"/>
                  </a:lnTo>
                  <a:lnTo>
                    <a:pt x="0" y="44"/>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5" name="Freeform 900"/>
            <p:cNvSpPr>
              <a:spLocks noEditPoints="1"/>
            </p:cNvSpPr>
            <p:nvPr/>
          </p:nvSpPr>
          <p:spPr bwMode="auto">
            <a:xfrm>
              <a:off x="2555" y="1933"/>
              <a:ext cx="48" cy="44"/>
            </a:xfrm>
            <a:custGeom>
              <a:avLst/>
              <a:gdLst>
                <a:gd name="T0" fmla="*/ 0 w 48"/>
                <a:gd name="T1" fmla="*/ 0 h 44"/>
                <a:gd name="T2" fmla="*/ 48 w 48"/>
                <a:gd name="T3" fmla="*/ 0 h 44"/>
                <a:gd name="T4" fmla="*/ 48 w 48"/>
                <a:gd name="T5" fmla="*/ 44 h 44"/>
                <a:gd name="T6" fmla="*/ 0 w 48"/>
                <a:gd name="T7" fmla="*/ 44 h 44"/>
                <a:gd name="T8" fmla="*/ 0 w 48"/>
                <a:gd name="T9" fmla="*/ 0 h 44"/>
                <a:gd name="T10" fmla="*/ 0 w 48"/>
                <a:gd name="T11" fmla="*/ 0 h 44"/>
                <a:gd name="T12" fmla="*/ 45 w 48"/>
                <a:gd name="T13" fmla="*/ 0 h 44"/>
                <a:gd name="T14" fmla="*/ 45 w 48"/>
                <a:gd name="T15" fmla="*/ 41 h 44"/>
                <a:gd name="T16" fmla="*/ 0 w 48"/>
                <a:gd name="T17" fmla="*/ 41 h 44"/>
                <a:gd name="T18" fmla="*/ 0 w 48"/>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4"/>
                <a:gd name="T32" fmla="*/ 48 w 4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4">
                  <a:moveTo>
                    <a:pt x="0" y="0"/>
                  </a:moveTo>
                  <a:lnTo>
                    <a:pt x="48" y="0"/>
                  </a:lnTo>
                  <a:lnTo>
                    <a:pt x="48" y="44"/>
                  </a:lnTo>
                  <a:lnTo>
                    <a:pt x="0" y="44"/>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6" name="Freeform 901"/>
            <p:cNvSpPr>
              <a:spLocks noEditPoints="1"/>
            </p:cNvSpPr>
            <p:nvPr/>
          </p:nvSpPr>
          <p:spPr bwMode="auto">
            <a:xfrm>
              <a:off x="2555" y="1933"/>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9 h 41"/>
                <a:gd name="T16" fmla="*/ 0 w 45"/>
                <a:gd name="T17" fmla="*/ 39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9"/>
                  </a:lnTo>
                  <a:lnTo>
                    <a:pt x="0" y="39"/>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7" name="Freeform 902"/>
            <p:cNvSpPr>
              <a:spLocks noEditPoints="1"/>
            </p:cNvSpPr>
            <p:nvPr/>
          </p:nvSpPr>
          <p:spPr bwMode="auto">
            <a:xfrm>
              <a:off x="2555" y="1933"/>
              <a:ext cx="42" cy="39"/>
            </a:xfrm>
            <a:custGeom>
              <a:avLst/>
              <a:gdLst>
                <a:gd name="T0" fmla="*/ 0 w 42"/>
                <a:gd name="T1" fmla="*/ 0 h 39"/>
                <a:gd name="T2" fmla="*/ 42 w 42"/>
                <a:gd name="T3" fmla="*/ 0 h 39"/>
                <a:gd name="T4" fmla="*/ 42 w 42"/>
                <a:gd name="T5" fmla="*/ 39 h 39"/>
                <a:gd name="T6" fmla="*/ 0 w 42"/>
                <a:gd name="T7" fmla="*/ 39 h 39"/>
                <a:gd name="T8" fmla="*/ 0 w 42"/>
                <a:gd name="T9" fmla="*/ 0 h 39"/>
                <a:gd name="T10" fmla="*/ 0 w 42"/>
                <a:gd name="T11" fmla="*/ 0 h 39"/>
                <a:gd name="T12" fmla="*/ 40 w 42"/>
                <a:gd name="T13" fmla="*/ 0 h 39"/>
                <a:gd name="T14" fmla="*/ 40 w 42"/>
                <a:gd name="T15" fmla="*/ 36 h 39"/>
                <a:gd name="T16" fmla="*/ 0 w 42"/>
                <a:gd name="T17" fmla="*/ 36 h 39"/>
                <a:gd name="T18" fmla="*/ 0 w 42"/>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9"/>
                <a:gd name="T32" fmla="*/ 42 w 42"/>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9">
                  <a:moveTo>
                    <a:pt x="0" y="0"/>
                  </a:moveTo>
                  <a:lnTo>
                    <a:pt x="42" y="0"/>
                  </a:lnTo>
                  <a:lnTo>
                    <a:pt x="42" y="39"/>
                  </a:lnTo>
                  <a:lnTo>
                    <a:pt x="0" y="39"/>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8" name="Freeform 903"/>
            <p:cNvSpPr>
              <a:spLocks noEditPoints="1"/>
            </p:cNvSpPr>
            <p:nvPr/>
          </p:nvSpPr>
          <p:spPr bwMode="auto">
            <a:xfrm>
              <a:off x="2555" y="1933"/>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4 h 36"/>
                <a:gd name="T16" fmla="*/ 0 w 40"/>
                <a:gd name="T17" fmla="*/ 34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4"/>
                  </a:lnTo>
                  <a:lnTo>
                    <a:pt x="0" y="34"/>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69" name="Freeform 904"/>
            <p:cNvSpPr>
              <a:spLocks noEditPoints="1"/>
            </p:cNvSpPr>
            <p:nvPr/>
          </p:nvSpPr>
          <p:spPr bwMode="auto">
            <a:xfrm>
              <a:off x="2555" y="1933"/>
              <a:ext cx="37" cy="34"/>
            </a:xfrm>
            <a:custGeom>
              <a:avLst/>
              <a:gdLst>
                <a:gd name="T0" fmla="*/ 0 w 37"/>
                <a:gd name="T1" fmla="*/ 0 h 34"/>
                <a:gd name="T2" fmla="*/ 37 w 37"/>
                <a:gd name="T3" fmla="*/ 0 h 34"/>
                <a:gd name="T4" fmla="*/ 37 w 37"/>
                <a:gd name="T5" fmla="*/ 34 h 34"/>
                <a:gd name="T6" fmla="*/ 0 w 37"/>
                <a:gd name="T7" fmla="*/ 34 h 34"/>
                <a:gd name="T8" fmla="*/ 0 w 37"/>
                <a:gd name="T9" fmla="*/ 0 h 34"/>
                <a:gd name="T10" fmla="*/ 0 w 37"/>
                <a:gd name="T11" fmla="*/ 0 h 34"/>
                <a:gd name="T12" fmla="*/ 34 w 37"/>
                <a:gd name="T13" fmla="*/ 0 h 34"/>
                <a:gd name="T14" fmla="*/ 34 w 37"/>
                <a:gd name="T15" fmla="*/ 32 h 34"/>
                <a:gd name="T16" fmla="*/ 0 w 37"/>
                <a:gd name="T17" fmla="*/ 32 h 34"/>
                <a:gd name="T18" fmla="*/ 0 w 37"/>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4"/>
                <a:gd name="T32" fmla="*/ 37 w 3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4">
                  <a:moveTo>
                    <a:pt x="0" y="0"/>
                  </a:moveTo>
                  <a:lnTo>
                    <a:pt x="37" y="0"/>
                  </a:lnTo>
                  <a:lnTo>
                    <a:pt x="37" y="34"/>
                  </a:lnTo>
                  <a:lnTo>
                    <a:pt x="0" y="34"/>
                  </a:lnTo>
                  <a:lnTo>
                    <a:pt x="0" y="0"/>
                  </a:lnTo>
                  <a:close/>
                  <a:moveTo>
                    <a:pt x="0" y="0"/>
                  </a:moveTo>
                  <a:lnTo>
                    <a:pt x="34" y="0"/>
                  </a:lnTo>
                  <a:lnTo>
                    <a:pt x="34" y="32"/>
                  </a:lnTo>
                  <a:lnTo>
                    <a:pt x="0" y="32"/>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0" name="Freeform 905"/>
            <p:cNvSpPr>
              <a:spLocks noEditPoints="1"/>
            </p:cNvSpPr>
            <p:nvPr/>
          </p:nvSpPr>
          <p:spPr bwMode="auto">
            <a:xfrm>
              <a:off x="2555" y="1933"/>
              <a:ext cx="34" cy="32"/>
            </a:xfrm>
            <a:custGeom>
              <a:avLst/>
              <a:gdLst>
                <a:gd name="T0" fmla="*/ 0 w 34"/>
                <a:gd name="T1" fmla="*/ 0 h 32"/>
                <a:gd name="T2" fmla="*/ 34 w 34"/>
                <a:gd name="T3" fmla="*/ 0 h 32"/>
                <a:gd name="T4" fmla="*/ 34 w 34"/>
                <a:gd name="T5" fmla="*/ 32 h 32"/>
                <a:gd name="T6" fmla="*/ 0 w 34"/>
                <a:gd name="T7" fmla="*/ 32 h 32"/>
                <a:gd name="T8" fmla="*/ 0 w 34"/>
                <a:gd name="T9" fmla="*/ 0 h 32"/>
                <a:gd name="T10" fmla="*/ 0 w 34"/>
                <a:gd name="T11" fmla="*/ 0 h 32"/>
                <a:gd name="T12" fmla="*/ 32 w 34"/>
                <a:gd name="T13" fmla="*/ 0 h 32"/>
                <a:gd name="T14" fmla="*/ 32 w 34"/>
                <a:gd name="T15" fmla="*/ 29 h 32"/>
                <a:gd name="T16" fmla="*/ 0 w 34"/>
                <a:gd name="T17" fmla="*/ 29 h 32"/>
                <a:gd name="T18" fmla="*/ 0 w 3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2"/>
                <a:gd name="T32" fmla="*/ 34 w 34"/>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2">
                  <a:moveTo>
                    <a:pt x="0" y="0"/>
                  </a:moveTo>
                  <a:lnTo>
                    <a:pt x="34" y="0"/>
                  </a:lnTo>
                  <a:lnTo>
                    <a:pt x="34" y="32"/>
                  </a:lnTo>
                  <a:lnTo>
                    <a:pt x="0" y="32"/>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1" name="Freeform 906"/>
            <p:cNvSpPr>
              <a:spLocks noEditPoints="1"/>
            </p:cNvSpPr>
            <p:nvPr/>
          </p:nvSpPr>
          <p:spPr bwMode="auto">
            <a:xfrm>
              <a:off x="2555" y="1933"/>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7 h 29"/>
                <a:gd name="T16" fmla="*/ 0 w 32"/>
                <a:gd name="T17" fmla="*/ 27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7"/>
                  </a:lnTo>
                  <a:lnTo>
                    <a:pt x="0" y="27"/>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2" name="Freeform 907"/>
            <p:cNvSpPr>
              <a:spLocks noEditPoints="1"/>
            </p:cNvSpPr>
            <p:nvPr/>
          </p:nvSpPr>
          <p:spPr bwMode="auto">
            <a:xfrm>
              <a:off x="2555" y="1933"/>
              <a:ext cx="29" cy="27"/>
            </a:xfrm>
            <a:custGeom>
              <a:avLst/>
              <a:gdLst>
                <a:gd name="T0" fmla="*/ 0 w 29"/>
                <a:gd name="T1" fmla="*/ 0 h 27"/>
                <a:gd name="T2" fmla="*/ 29 w 29"/>
                <a:gd name="T3" fmla="*/ 0 h 27"/>
                <a:gd name="T4" fmla="*/ 29 w 29"/>
                <a:gd name="T5" fmla="*/ 27 h 27"/>
                <a:gd name="T6" fmla="*/ 0 w 29"/>
                <a:gd name="T7" fmla="*/ 27 h 27"/>
                <a:gd name="T8" fmla="*/ 0 w 29"/>
                <a:gd name="T9" fmla="*/ 0 h 27"/>
                <a:gd name="T10" fmla="*/ 0 w 29"/>
                <a:gd name="T11" fmla="*/ 0 h 27"/>
                <a:gd name="T12" fmla="*/ 26 w 29"/>
                <a:gd name="T13" fmla="*/ 0 h 27"/>
                <a:gd name="T14" fmla="*/ 26 w 29"/>
                <a:gd name="T15" fmla="*/ 24 h 27"/>
                <a:gd name="T16" fmla="*/ 0 w 29"/>
                <a:gd name="T17" fmla="*/ 24 h 27"/>
                <a:gd name="T18" fmla="*/ 0 w 2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7"/>
                <a:gd name="T32" fmla="*/ 29 w 2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7">
                  <a:moveTo>
                    <a:pt x="0" y="0"/>
                  </a:moveTo>
                  <a:lnTo>
                    <a:pt x="29" y="0"/>
                  </a:lnTo>
                  <a:lnTo>
                    <a:pt x="29" y="27"/>
                  </a:lnTo>
                  <a:lnTo>
                    <a:pt x="0" y="27"/>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3" name="Freeform 908"/>
            <p:cNvSpPr>
              <a:spLocks noEditPoints="1"/>
            </p:cNvSpPr>
            <p:nvPr/>
          </p:nvSpPr>
          <p:spPr bwMode="auto">
            <a:xfrm>
              <a:off x="2555" y="1933"/>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2 h 24"/>
                <a:gd name="T16" fmla="*/ 0 w 26"/>
                <a:gd name="T17" fmla="*/ 22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2"/>
                  </a:lnTo>
                  <a:lnTo>
                    <a:pt x="0" y="2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4" name="Freeform 909"/>
            <p:cNvSpPr>
              <a:spLocks noEditPoints="1"/>
            </p:cNvSpPr>
            <p:nvPr/>
          </p:nvSpPr>
          <p:spPr bwMode="auto">
            <a:xfrm>
              <a:off x="2555" y="1933"/>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0 w 24"/>
                <a:gd name="T11" fmla="*/ 0 h 22"/>
                <a:gd name="T12" fmla="*/ 21 w 24"/>
                <a:gd name="T13" fmla="*/ 0 h 22"/>
                <a:gd name="T14" fmla="*/ 21 w 24"/>
                <a:gd name="T15" fmla="*/ 19 h 22"/>
                <a:gd name="T16" fmla="*/ 0 w 24"/>
                <a:gd name="T17" fmla="*/ 19 h 22"/>
                <a:gd name="T18" fmla="*/ 0 w 24"/>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5" name="Freeform 910"/>
            <p:cNvSpPr>
              <a:spLocks noEditPoints="1"/>
            </p:cNvSpPr>
            <p:nvPr/>
          </p:nvSpPr>
          <p:spPr bwMode="auto">
            <a:xfrm>
              <a:off x="2555" y="1933"/>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6" name="Freeform 911"/>
            <p:cNvSpPr>
              <a:spLocks noEditPoints="1"/>
            </p:cNvSpPr>
            <p:nvPr/>
          </p:nvSpPr>
          <p:spPr bwMode="auto">
            <a:xfrm>
              <a:off x="2555" y="1933"/>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5 h 17"/>
                <a:gd name="T16" fmla="*/ 0 w 18"/>
                <a:gd name="T17" fmla="*/ 15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5"/>
                  </a:lnTo>
                  <a:lnTo>
                    <a:pt x="0" y="1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7" name="Freeform 912"/>
            <p:cNvSpPr>
              <a:spLocks noEditPoints="1"/>
            </p:cNvSpPr>
            <p:nvPr/>
          </p:nvSpPr>
          <p:spPr bwMode="auto">
            <a:xfrm>
              <a:off x="2555" y="1933"/>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0 w 16"/>
                <a:gd name="T11" fmla="*/ 0 h 15"/>
                <a:gd name="T12" fmla="*/ 13 w 16"/>
                <a:gd name="T13" fmla="*/ 0 h 15"/>
                <a:gd name="T14" fmla="*/ 13 w 16"/>
                <a:gd name="T15" fmla="*/ 12 h 15"/>
                <a:gd name="T16" fmla="*/ 0 w 16"/>
                <a:gd name="T17" fmla="*/ 12 h 15"/>
                <a:gd name="T18" fmla="*/ 0 w 16"/>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8" name="Freeform 913"/>
            <p:cNvSpPr>
              <a:spLocks noEditPoints="1"/>
            </p:cNvSpPr>
            <p:nvPr/>
          </p:nvSpPr>
          <p:spPr bwMode="auto">
            <a:xfrm>
              <a:off x="2555" y="1933"/>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10 h 12"/>
                <a:gd name="T16" fmla="*/ 0 w 13"/>
                <a:gd name="T17" fmla="*/ 10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79" name="Freeform 914"/>
            <p:cNvSpPr>
              <a:spLocks noEditPoints="1"/>
            </p:cNvSpPr>
            <p:nvPr/>
          </p:nvSpPr>
          <p:spPr bwMode="auto">
            <a:xfrm>
              <a:off x="2555" y="1933"/>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7 h 10"/>
                <a:gd name="T16" fmla="*/ 0 w 10"/>
                <a:gd name="T17" fmla="*/ 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0" name="Freeform 915"/>
            <p:cNvSpPr>
              <a:spLocks noEditPoints="1"/>
            </p:cNvSpPr>
            <p:nvPr/>
          </p:nvSpPr>
          <p:spPr bwMode="auto">
            <a:xfrm>
              <a:off x="2555" y="1933"/>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1" name="Freeform 916"/>
            <p:cNvSpPr>
              <a:spLocks noEditPoints="1"/>
            </p:cNvSpPr>
            <p:nvPr/>
          </p:nvSpPr>
          <p:spPr bwMode="auto">
            <a:xfrm>
              <a:off x="2555" y="193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2" name="Freeform 917"/>
            <p:cNvSpPr>
              <a:spLocks noEditPoints="1"/>
            </p:cNvSpPr>
            <p:nvPr/>
          </p:nvSpPr>
          <p:spPr bwMode="auto">
            <a:xfrm>
              <a:off x="2555" y="1933"/>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0 w 2"/>
                <a:gd name="T11" fmla="*/ 0 h 3"/>
                <a:gd name="T12" fmla="*/ 0 w 2"/>
                <a:gd name="T13" fmla="*/ 0 h 3"/>
                <a:gd name="T14" fmla="*/ 0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3" name="Rectangle 918"/>
            <p:cNvSpPr>
              <a:spLocks noChangeArrowheads="1"/>
            </p:cNvSpPr>
            <p:nvPr/>
          </p:nvSpPr>
          <p:spPr bwMode="auto">
            <a:xfrm>
              <a:off x="2555" y="1933"/>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384" name="Freeform 919"/>
            <p:cNvSpPr>
              <a:spLocks noEditPoints="1"/>
            </p:cNvSpPr>
            <p:nvPr/>
          </p:nvSpPr>
          <p:spPr bwMode="auto">
            <a:xfrm>
              <a:off x="2555" y="1933"/>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3 w 66"/>
                <a:gd name="T13" fmla="*/ 0 h 60"/>
                <a:gd name="T14" fmla="*/ 63 w 66"/>
                <a:gd name="T15" fmla="*/ 58 h 60"/>
                <a:gd name="T16" fmla="*/ 0 w 66"/>
                <a:gd name="T17" fmla="*/ 58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3" y="0"/>
                  </a:lnTo>
                  <a:lnTo>
                    <a:pt x="63" y="58"/>
                  </a:lnTo>
                  <a:lnTo>
                    <a:pt x="0" y="5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5" name="Freeform 920"/>
            <p:cNvSpPr>
              <a:spLocks noEditPoints="1"/>
            </p:cNvSpPr>
            <p:nvPr/>
          </p:nvSpPr>
          <p:spPr bwMode="auto">
            <a:xfrm>
              <a:off x="2555" y="1933"/>
              <a:ext cx="63" cy="58"/>
            </a:xfrm>
            <a:custGeom>
              <a:avLst/>
              <a:gdLst>
                <a:gd name="T0" fmla="*/ 0 w 63"/>
                <a:gd name="T1" fmla="*/ 0 h 58"/>
                <a:gd name="T2" fmla="*/ 63 w 63"/>
                <a:gd name="T3" fmla="*/ 0 h 58"/>
                <a:gd name="T4" fmla="*/ 63 w 63"/>
                <a:gd name="T5" fmla="*/ 58 h 58"/>
                <a:gd name="T6" fmla="*/ 0 w 63"/>
                <a:gd name="T7" fmla="*/ 58 h 58"/>
                <a:gd name="T8" fmla="*/ 0 w 63"/>
                <a:gd name="T9" fmla="*/ 0 h 58"/>
                <a:gd name="T10" fmla="*/ 0 w 63"/>
                <a:gd name="T11" fmla="*/ 0 h 58"/>
                <a:gd name="T12" fmla="*/ 61 w 63"/>
                <a:gd name="T13" fmla="*/ 0 h 58"/>
                <a:gd name="T14" fmla="*/ 61 w 63"/>
                <a:gd name="T15" fmla="*/ 56 h 58"/>
                <a:gd name="T16" fmla="*/ 0 w 63"/>
                <a:gd name="T17" fmla="*/ 56 h 58"/>
                <a:gd name="T18" fmla="*/ 0 w 63"/>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58"/>
                <a:gd name="T32" fmla="*/ 63 w 63"/>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58">
                  <a:moveTo>
                    <a:pt x="0" y="0"/>
                  </a:moveTo>
                  <a:lnTo>
                    <a:pt x="63" y="0"/>
                  </a:lnTo>
                  <a:lnTo>
                    <a:pt x="63" y="58"/>
                  </a:lnTo>
                  <a:lnTo>
                    <a:pt x="0" y="58"/>
                  </a:lnTo>
                  <a:lnTo>
                    <a:pt x="0" y="0"/>
                  </a:lnTo>
                  <a:close/>
                  <a:moveTo>
                    <a:pt x="0" y="0"/>
                  </a:moveTo>
                  <a:lnTo>
                    <a:pt x="61" y="0"/>
                  </a:lnTo>
                  <a:lnTo>
                    <a:pt x="61" y="56"/>
                  </a:lnTo>
                  <a:lnTo>
                    <a:pt x="0" y="56"/>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6" name="Freeform 921"/>
            <p:cNvSpPr>
              <a:spLocks noEditPoints="1"/>
            </p:cNvSpPr>
            <p:nvPr/>
          </p:nvSpPr>
          <p:spPr bwMode="auto">
            <a:xfrm>
              <a:off x="2555" y="1933"/>
              <a:ext cx="61" cy="56"/>
            </a:xfrm>
            <a:custGeom>
              <a:avLst/>
              <a:gdLst>
                <a:gd name="T0" fmla="*/ 0 w 61"/>
                <a:gd name="T1" fmla="*/ 0 h 56"/>
                <a:gd name="T2" fmla="*/ 61 w 61"/>
                <a:gd name="T3" fmla="*/ 0 h 56"/>
                <a:gd name="T4" fmla="*/ 61 w 61"/>
                <a:gd name="T5" fmla="*/ 56 h 56"/>
                <a:gd name="T6" fmla="*/ 0 w 61"/>
                <a:gd name="T7" fmla="*/ 56 h 56"/>
                <a:gd name="T8" fmla="*/ 0 w 61"/>
                <a:gd name="T9" fmla="*/ 0 h 56"/>
                <a:gd name="T10" fmla="*/ 0 w 61"/>
                <a:gd name="T11" fmla="*/ 0 h 56"/>
                <a:gd name="T12" fmla="*/ 58 w 61"/>
                <a:gd name="T13" fmla="*/ 0 h 56"/>
                <a:gd name="T14" fmla="*/ 58 w 61"/>
                <a:gd name="T15" fmla="*/ 53 h 56"/>
                <a:gd name="T16" fmla="*/ 0 w 61"/>
                <a:gd name="T17" fmla="*/ 53 h 56"/>
                <a:gd name="T18" fmla="*/ 0 w 61"/>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6"/>
                <a:gd name="T32" fmla="*/ 61 w 61"/>
                <a:gd name="T33" fmla="*/ 56 h 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6">
                  <a:moveTo>
                    <a:pt x="0" y="0"/>
                  </a:moveTo>
                  <a:lnTo>
                    <a:pt x="61" y="0"/>
                  </a:lnTo>
                  <a:lnTo>
                    <a:pt x="61" y="56"/>
                  </a:lnTo>
                  <a:lnTo>
                    <a:pt x="0" y="56"/>
                  </a:lnTo>
                  <a:lnTo>
                    <a:pt x="0" y="0"/>
                  </a:lnTo>
                  <a:close/>
                  <a:moveTo>
                    <a:pt x="0" y="0"/>
                  </a:moveTo>
                  <a:lnTo>
                    <a:pt x="58" y="0"/>
                  </a:lnTo>
                  <a:lnTo>
                    <a:pt x="58" y="53"/>
                  </a:lnTo>
                  <a:lnTo>
                    <a:pt x="0" y="53"/>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7" name="Freeform 922"/>
            <p:cNvSpPr>
              <a:spLocks noEditPoints="1"/>
            </p:cNvSpPr>
            <p:nvPr/>
          </p:nvSpPr>
          <p:spPr bwMode="auto">
            <a:xfrm>
              <a:off x="2555" y="1933"/>
              <a:ext cx="58" cy="53"/>
            </a:xfrm>
            <a:custGeom>
              <a:avLst/>
              <a:gdLst>
                <a:gd name="T0" fmla="*/ 0 w 58"/>
                <a:gd name="T1" fmla="*/ 0 h 53"/>
                <a:gd name="T2" fmla="*/ 58 w 58"/>
                <a:gd name="T3" fmla="*/ 0 h 53"/>
                <a:gd name="T4" fmla="*/ 58 w 58"/>
                <a:gd name="T5" fmla="*/ 53 h 53"/>
                <a:gd name="T6" fmla="*/ 0 w 58"/>
                <a:gd name="T7" fmla="*/ 53 h 53"/>
                <a:gd name="T8" fmla="*/ 0 w 58"/>
                <a:gd name="T9" fmla="*/ 0 h 53"/>
                <a:gd name="T10" fmla="*/ 0 w 58"/>
                <a:gd name="T11" fmla="*/ 0 h 53"/>
                <a:gd name="T12" fmla="*/ 55 w 58"/>
                <a:gd name="T13" fmla="*/ 0 h 53"/>
                <a:gd name="T14" fmla="*/ 55 w 58"/>
                <a:gd name="T15" fmla="*/ 51 h 53"/>
                <a:gd name="T16" fmla="*/ 0 w 58"/>
                <a:gd name="T17" fmla="*/ 51 h 53"/>
                <a:gd name="T18" fmla="*/ 0 w 58"/>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3"/>
                <a:gd name="T32" fmla="*/ 58 w 58"/>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3">
                  <a:moveTo>
                    <a:pt x="0" y="0"/>
                  </a:moveTo>
                  <a:lnTo>
                    <a:pt x="58" y="0"/>
                  </a:lnTo>
                  <a:lnTo>
                    <a:pt x="58" y="53"/>
                  </a:lnTo>
                  <a:lnTo>
                    <a:pt x="0" y="53"/>
                  </a:lnTo>
                  <a:lnTo>
                    <a:pt x="0" y="0"/>
                  </a:lnTo>
                  <a:close/>
                  <a:moveTo>
                    <a:pt x="0" y="0"/>
                  </a:moveTo>
                  <a:lnTo>
                    <a:pt x="55" y="0"/>
                  </a:lnTo>
                  <a:lnTo>
                    <a:pt x="55" y="51"/>
                  </a:lnTo>
                  <a:lnTo>
                    <a:pt x="0" y="51"/>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8" name="Freeform 923"/>
            <p:cNvSpPr>
              <a:spLocks noEditPoints="1"/>
            </p:cNvSpPr>
            <p:nvPr/>
          </p:nvSpPr>
          <p:spPr bwMode="auto">
            <a:xfrm>
              <a:off x="2555" y="1933"/>
              <a:ext cx="55" cy="51"/>
            </a:xfrm>
            <a:custGeom>
              <a:avLst/>
              <a:gdLst>
                <a:gd name="T0" fmla="*/ 0 w 55"/>
                <a:gd name="T1" fmla="*/ 0 h 51"/>
                <a:gd name="T2" fmla="*/ 55 w 55"/>
                <a:gd name="T3" fmla="*/ 0 h 51"/>
                <a:gd name="T4" fmla="*/ 55 w 55"/>
                <a:gd name="T5" fmla="*/ 51 h 51"/>
                <a:gd name="T6" fmla="*/ 0 w 55"/>
                <a:gd name="T7" fmla="*/ 51 h 51"/>
                <a:gd name="T8" fmla="*/ 0 w 55"/>
                <a:gd name="T9" fmla="*/ 0 h 51"/>
                <a:gd name="T10" fmla="*/ 0 w 55"/>
                <a:gd name="T11" fmla="*/ 0 h 51"/>
                <a:gd name="T12" fmla="*/ 53 w 55"/>
                <a:gd name="T13" fmla="*/ 0 h 51"/>
                <a:gd name="T14" fmla="*/ 53 w 55"/>
                <a:gd name="T15" fmla="*/ 48 h 51"/>
                <a:gd name="T16" fmla="*/ 0 w 55"/>
                <a:gd name="T17" fmla="*/ 48 h 51"/>
                <a:gd name="T18" fmla="*/ 0 w 5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1"/>
                <a:gd name="T32" fmla="*/ 55 w 5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1">
                  <a:moveTo>
                    <a:pt x="0" y="0"/>
                  </a:moveTo>
                  <a:lnTo>
                    <a:pt x="55" y="0"/>
                  </a:lnTo>
                  <a:lnTo>
                    <a:pt x="55" y="51"/>
                  </a:lnTo>
                  <a:lnTo>
                    <a:pt x="0" y="51"/>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89" name="Freeform 924"/>
            <p:cNvSpPr>
              <a:spLocks noEditPoints="1"/>
            </p:cNvSpPr>
            <p:nvPr/>
          </p:nvSpPr>
          <p:spPr bwMode="auto">
            <a:xfrm>
              <a:off x="2555" y="1933"/>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6 h 48"/>
                <a:gd name="T16" fmla="*/ 0 w 53"/>
                <a:gd name="T17" fmla="*/ 46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6"/>
                  </a:lnTo>
                  <a:lnTo>
                    <a:pt x="0" y="46"/>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0" name="Freeform 925"/>
            <p:cNvSpPr>
              <a:spLocks noEditPoints="1"/>
            </p:cNvSpPr>
            <p:nvPr/>
          </p:nvSpPr>
          <p:spPr bwMode="auto">
            <a:xfrm>
              <a:off x="2555" y="1933"/>
              <a:ext cx="50" cy="46"/>
            </a:xfrm>
            <a:custGeom>
              <a:avLst/>
              <a:gdLst>
                <a:gd name="T0" fmla="*/ 0 w 50"/>
                <a:gd name="T1" fmla="*/ 0 h 46"/>
                <a:gd name="T2" fmla="*/ 50 w 50"/>
                <a:gd name="T3" fmla="*/ 0 h 46"/>
                <a:gd name="T4" fmla="*/ 50 w 50"/>
                <a:gd name="T5" fmla="*/ 46 h 46"/>
                <a:gd name="T6" fmla="*/ 0 w 50"/>
                <a:gd name="T7" fmla="*/ 46 h 46"/>
                <a:gd name="T8" fmla="*/ 0 w 50"/>
                <a:gd name="T9" fmla="*/ 0 h 46"/>
                <a:gd name="T10" fmla="*/ 0 w 50"/>
                <a:gd name="T11" fmla="*/ 0 h 46"/>
                <a:gd name="T12" fmla="*/ 48 w 50"/>
                <a:gd name="T13" fmla="*/ 0 h 46"/>
                <a:gd name="T14" fmla="*/ 48 w 50"/>
                <a:gd name="T15" fmla="*/ 44 h 46"/>
                <a:gd name="T16" fmla="*/ 0 w 50"/>
                <a:gd name="T17" fmla="*/ 44 h 46"/>
                <a:gd name="T18" fmla="*/ 0 w 50"/>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6"/>
                <a:gd name="T32" fmla="*/ 50 w 50"/>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6">
                  <a:moveTo>
                    <a:pt x="0" y="0"/>
                  </a:moveTo>
                  <a:lnTo>
                    <a:pt x="50" y="0"/>
                  </a:lnTo>
                  <a:lnTo>
                    <a:pt x="50" y="46"/>
                  </a:lnTo>
                  <a:lnTo>
                    <a:pt x="0" y="46"/>
                  </a:lnTo>
                  <a:lnTo>
                    <a:pt x="0" y="0"/>
                  </a:lnTo>
                  <a:close/>
                  <a:moveTo>
                    <a:pt x="0" y="0"/>
                  </a:moveTo>
                  <a:lnTo>
                    <a:pt x="48" y="0"/>
                  </a:lnTo>
                  <a:lnTo>
                    <a:pt x="48" y="44"/>
                  </a:lnTo>
                  <a:lnTo>
                    <a:pt x="0" y="44"/>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1" name="Freeform 926"/>
            <p:cNvSpPr>
              <a:spLocks noEditPoints="1"/>
            </p:cNvSpPr>
            <p:nvPr/>
          </p:nvSpPr>
          <p:spPr bwMode="auto">
            <a:xfrm>
              <a:off x="2555" y="1933"/>
              <a:ext cx="48" cy="44"/>
            </a:xfrm>
            <a:custGeom>
              <a:avLst/>
              <a:gdLst>
                <a:gd name="T0" fmla="*/ 0 w 48"/>
                <a:gd name="T1" fmla="*/ 0 h 44"/>
                <a:gd name="T2" fmla="*/ 48 w 48"/>
                <a:gd name="T3" fmla="*/ 0 h 44"/>
                <a:gd name="T4" fmla="*/ 48 w 48"/>
                <a:gd name="T5" fmla="*/ 44 h 44"/>
                <a:gd name="T6" fmla="*/ 0 w 48"/>
                <a:gd name="T7" fmla="*/ 44 h 44"/>
                <a:gd name="T8" fmla="*/ 0 w 48"/>
                <a:gd name="T9" fmla="*/ 0 h 44"/>
                <a:gd name="T10" fmla="*/ 0 w 48"/>
                <a:gd name="T11" fmla="*/ 0 h 44"/>
                <a:gd name="T12" fmla="*/ 45 w 48"/>
                <a:gd name="T13" fmla="*/ 0 h 44"/>
                <a:gd name="T14" fmla="*/ 45 w 48"/>
                <a:gd name="T15" fmla="*/ 41 h 44"/>
                <a:gd name="T16" fmla="*/ 0 w 48"/>
                <a:gd name="T17" fmla="*/ 41 h 44"/>
                <a:gd name="T18" fmla="*/ 0 w 48"/>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4"/>
                <a:gd name="T32" fmla="*/ 48 w 48"/>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4">
                  <a:moveTo>
                    <a:pt x="0" y="0"/>
                  </a:moveTo>
                  <a:lnTo>
                    <a:pt x="48" y="0"/>
                  </a:lnTo>
                  <a:lnTo>
                    <a:pt x="48" y="44"/>
                  </a:lnTo>
                  <a:lnTo>
                    <a:pt x="0" y="44"/>
                  </a:lnTo>
                  <a:lnTo>
                    <a:pt x="0" y="0"/>
                  </a:lnTo>
                  <a:close/>
                  <a:moveTo>
                    <a:pt x="0" y="0"/>
                  </a:moveTo>
                  <a:lnTo>
                    <a:pt x="45" y="0"/>
                  </a:lnTo>
                  <a:lnTo>
                    <a:pt x="45" y="41"/>
                  </a:lnTo>
                  <a:lnTo>
                    <a:pt x="0" y="41"/>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2" name="Freeform 927"/>
            <p:cNvSpPr>
              <a:spLocks noEditPoints="1"/>
            </p:cNvSpPr>
            <p:nvPr/>
          </p:nvSpPr>
          <p:spPr bwMode="auto">
            <a:xfrm>
              <a:off x="2555" y="1933"/>
              <a:ext cx="45" cy="41"/>
            </a:xfrm>
            <a:custGeom>
              <a:avLst/>
              <a:gdLst>
                <a:gd name="T0" fmla="*/ 0 w 45"/>
                <a:gd name="T1" fmla="*/ 0 h 41"/>
                <a:gd name="T2" fmla="*/ 45 w 45"/>
                <a:gd name="T3" fmla="*/ 0 h 41"/>
                <a:gd name="T4" fmla="*/ 45 w 45"/>
                <a:gd name="T5" fmla="*/ 41 h 41"/>
                <a:gd name="T6" fmla="*/ 0 w 45"/>
                <a:gd name="T7" fmla="*/ 41 h 41"/>
                <a:gd name="T8" fmla="*/ 0 w 45"/>
                <a:gd name="T9" fmla="*/ 0 h 41"/>
                <a:gd name="T10" fmla="*/ 0 w 45"/>
                <a:gd name="T11" fmla="*/ 0 h 41"/>
                <a:gd name="T12" fmla="*/ 42 w 45"/>
                <a:gd name="T13" fmla="*/ 0 h 41"/>
                <a:gd name="T14" fmla="*/ 42 w 45"/>
                <a:gd name="T15" fmla="*/ 39 h 41"/>
                <a:gd name="T16" fmla="*/ 0 w 45"/>
                <a:gd name="T17" fmla="*/ 39 h 41"/>
                <a:gd name="T18" fmla="*/ 0 w 4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1"/>
                <a:gd name="T32" fmla="*/ 45 w 45"/>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1">
                  <a:moveTo>
                    <a:pt x="0" y="0"/>
                  </a:moveTo>
                  <a:lnTo>
                    <a:pt x="45" y="0"/>
                  </a:lnTo>
                  <a:lnTo>
                    <a:pt x="45" y="41"/>
                  </a:lnTo>
                  <a:lnTo>
                    <a:pt x="0" y="41"/>
                  </a:lnTo>
                  <a:lnTo>
                    <a:pt x="0" y="0"/>
                  </a:lnTo>
                  <a:close/>
                  <a:moveTo>
                    <a:pt x="0" y="0"/>
                  </a:moveTo>
                  <a:lnTo>
                    <a:pt x="42" y="0"/>
                  </a:lnTo>
                  <a:lnTo>
                    <a:pt x="42" y="39"/>
                  </a:lnTo>
                  <a:lnTo>
                    <a:pt x="0" y="39"/>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3" name="Freeform 928"/>
            <p:cNvSpPr>
              <a:spLocks noEditPoints="1"/>
            </p:cNvSpPr>
            <p:nvPr/>
          </p:nvSpPr>
          <p:spPr bwMode="auto">
            <a:xfrm>
              <a:off x="2555" y="1933"/>
              <a:ext cx="42" cy="39"/>
            </a:xfrm>
            <a:custGeom>
              <a:avLst/>
              <a:gdLst>
                <a:gd name="T0" fmla="*/ 0 w 42"/>
                <a:gd name="T1" fmla="*/ 0 h 39"/>
                <a:gd name="T2" fmla="*/ 42 w 42"/>
                <a:gd name="T3" fmla="*/ 0 h 39"/>
                <a:gd name="T4" fmla="*/ 42 w 42"/>
                <a:gd name="T5" fmla="*/ 39 h 39"/>
                <a:gd name="T6" fmla="*/ 0 w 42"/>
                <a:gd name="T7" fmla="*/ 39 h 39"/>
                <a:gd name="T8" fmla="*/ 0 w 42"/>
                <a:gd name="T9" fmla="*/ 0 h 39"/>
                <a:gd name="T10" fmla="*/ 0 w 42"/>
                <a:gd name="T11" fmla="*/ 0 h 39"/>
                <a:gd name="T12" fmla="*/ 40 w 42"/>
                <a:gd name="T13" fmla="*/ 0 h 39"/>
                <a:gd name="T14" fmla="*/ 40 w 42"/>
                <a:gd name="T15" fmla="*/ 36 h 39"/>
                <a:gd name="T16" fmla="*/ 0 w 42"/>
                <a:gd name="T17" fmla="*/ 36 h 39"/>
                <a:gd name="T18" fmla="*/ 0 w 42"/>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39"/>
                <a:gd name="T32" fmla="*/ 42 w 42"/>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39">
                  <a:moveTo>
                    <a:pt x="0" y="0"/>
                  </a:moveTo>
                  <a:lnTo>
                    <a:pt x="42" y="0"/>
                  </a:lnTo>
                  <a:lnTo>
                    <a:pt x="42" y="39"/>
                  </a:lnTo>
                  <a:lnTo>
                    <a:pt x="0" y="39"/>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4" name="Freeform 929"/>
            <p:cNvSpPr>
              <a:spLocks noEditPoints="1"/>
            </p:cNvSpPr>
            <p:nvPr/>
          </p:nvSpPr>
          <p:spPr bwMode="auto">
            <a:xfrm>
              <a:off x="2555" y="1933"/>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4 h 36"/>
                <a:gd name="T16" fmla="*/ 0 w 40"/>
                <a:gd name="T17" fmla="*/ 34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4"/>
                  </a:lnTo>
                  <a:lnTo>
                    <a:pt x="0" y="34"/>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5" name="Freeform 930"/>
            <p:cNvSpPr>
              <a:spLocks noEditPoints="1"/>
            </p:cNvSpPr>
            <p:nvPr/>
          </p:nvSpPr>
          <p:spPr bwMode="auto">
            <a:xfrm>
              <a:off x="2555" y="1933"/>
              <a:ext cx="37" cy="34"/>
            </a:xfrm>
            <a:custGeom>
              <a:avLst/>
              <a:gdLst>
                <a:gd name="T0" fmla="*/ 0 w 37"/>
                <a:gd name="T1" fmla="*/ 0 h 34"/>
                <a:gd name="T2" fmla="*/ 37 w 37"/>
                <a:gd name="T3" fmla="*/ 0 h 34"/>
                <a:gd name="T4" fmla="*/ 37 w 37"/>
                <a:gd name="T5" fmla="*/ 34 h 34"/>
                <a:gd name="T6" fmla="*/ 0 w 37"/>
                <a:gd name="T7" fmla="*/ 34 h 34"/>
                <a:gd name="T8" fmla="*/ 0 w 37"/>
                <a:gd name="T9" fmla="*/ 0 h 34"/>
                <a:gd name="T10" fmla="*/ 0 w 37"/>
                <a:gd name="T11" fmla="*/ 0 h 34"/>
                <a:gd name="T12" fmla="*/ 34 w 37"/>
                <a:gd name="T13" fmla="*/ 0 h 34"/>
                <a:gd name="T14" fmla="*/ 34 w 37"/>
                <a:gd name="T15" fmla="*/ 32 h 34"/>
                <a:gd name="T16" fmla="*/ 0 w 37"/>
                <a:gd name="T17" fmla="*/ 32 h 34"/>
                <a:gd name="T18" fmla="*/ 0 w 37"/>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4"/>
                <a:gd name="T32" fmla="*/ 37 w 37"/>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4">
                  <a:moveTo>
                    <a:pt x="0" y="0"/>
                  </a:moveTo>
                  <a:lnTo>
                    <a:pt x="37" y="0"/>
                  </a:lnTo>
                  <a:lnTo>
                    <a:pt x="37" y="34"/>
                  </a:lnTo>
                  <a:lnTo>
                    <a:pt x="0" y="34"/>
                  </a:lnTo>
                  <a:lnTo>
                    <a:pt x="0" y="0"/>
                  </a:lnTo>
                  <a:close/>
                  <a:moveTo>
                    <a:pt x="0" y="0"/>
                  </a:moveTo>
                  <a:lnTo>
                    <a:pt x="34" y="0"/>
                  </a:lnTo>
                  <a:lnTo>
                    <a:pt x="34" y="32"/>
                  </a:lnTo>
                  <a:lnTo>
                    <a:pt x="0" y="32"/>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6" name="Freeform 931"/>
            <p:cNvSpPr>
              <a:spLocks noEditPoints="1"/>
            </p:cNvSpPr>
            <p:nvPr/>
          </p:nvSpPr>
          <p:spPr bwMode="auto">
            <a:xfrm>
              <a:off x="2555" y="1933"/>
              <a:ext cx="34" cy="32"/>
            </a:xfrm>
            <a:custGeom>
              <a:avLst/>
              <a:gdLst>
                <a:gd name="T0" fmla="*/ 0 w 34"/>
                <a:gd name="T1" fmla="*/ 0 h 32"/>
                <a:gd name="T2" fmla="*/ 34 w 34"/>
                <a:gd name="T3" fmla="*/ 0 h 32"/>
                <a:gd name="T4" fmla="*/ 34 w 34"/>
                <a:gd name="T5" fmla="*/ 32 h 32"/>
                <a:gd name="T6" fmla="*/ 0 w 34"/>
                <a:gd name="T7" fmla="*/ 32 h 32"/>
                <a:gd name="T8" fmla="*/ 0 w 34"/>
                <a:gd name="T9" fmla="*/ 0 h 32"/>
                <a:gd name="T10" fmla="*/ 0 w 34"/>
                <a:gd name="T11" fmla="*/ 0 h 32"/>
                <a:gd name="T12" fmla="*/ 32 w 34"/>
                <a:gd name="T13" fmla="*/ 0 h 32"/>
                <a:gd name="T14" fmla="*/ 32 w 34"/>
                <a:gd name="T15" fmla="*/ 29 h 32"/>
                <a:gd name="T16" fmla="*/ 0 w 34"/>
                <a:gd name="T17" fmla="*/ 29 h 32"/>
                <a:gd name="T18" fmla="*/ 0 w 3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2"/>
                <a:gd name="T32" fmla="*/ 34 w 34"/>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2">
                  <a:moveTo>
                    <a:pt x="0" y="0"/>
                  </a:moveTo>
                  <a:lnTo>
                    <a:pt x="34" y="0"/>
                  </a:lnTo>
                  <a:lnTo>
                    <a:pt x="34" y="32"/>
                  </a:lnTo>
                  <a:lnTo>
                    <a:pt x="0" y="32"/>
                  </a:lnTo>
                  <a:lnTo>
                    <a:pt x="0" y="0"/>
                  </a:lnTo>
                  <a:close/>
                  <a:moveTo>
                    <a:pt x="0" y="0"/>
                  </a:moveTo>
                  <a:lnTo>
                    <a:pt x="32" y="0"/>
                  </a:lnTo>
                  <a:lnTo>
                    <a:pt x="32" y="29"/>
                  </a:lnTo>
                  <a:lnTo>
                    <a:pt x="0" y="29"/>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7" name="Freeform 932"/>
            <p:cNvSpPr>
              <a:spLocks noEditPoints="1"/>
            </p:cNvSpPr>
            <p:nvPr/>
          </p:nvSpPr>
          <p:spPr bwMode="auto">
            <a:xfrm>
              <a:off x="2555" y="1933"/>
              <a:ext cx="32" cy="29"/>
            </a:xfrm>
            <a:custGeom>
              <a:avLst/>
              <a:gdLst>
                <a:gd name="T0" fmla="*/ 0 w 32"/>
                <a:gd name="T1" fmla="*/ 0 h 29"/>
                <a:gd name="T2" fmla="*/ 32 w 32"/>
                <a:gd name="T3" fmla="*/ 0 h 29"/>
                <a:gd name="T4" fmla="*/ 32 w 32"/>
                <a:gd name="T5" fmla="*/ 29 h 29"/>
                <a:gd name="T6" fmla="*/ 0 w 32"/>
                <a:gd name="T7" fmla="*/ 29 h 29"/>
                <a:gd name="T8" fmla="*/ 0 w 32"/>
                <a:gd name="T9" fmla="*/ 0 h 29"/>
                <a:gd name="T10" fmla="*/ 0 w 32"/>
                <a:gd name="T11" fmla="*/ 0 h 29"/>
                <a:gd name="T12" fmla="*/ 29 w 32"/>
                <a:gd name="T13" fmla="*/ 0 h 29"/>
                <a:gd name="T14" fmla="*/ 29 w 32"/>
                <a:gd name="T15" fmla="*/ 27 h 29"/>
                <a:gd name="T16" fmla="*/ 0 w 32"/>
                <a:gd name="T17" fmla="*/ 27 h 29"/>
                <a:gd name="T18" fmla="*/ 0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0" y="0"/>
                  </a:moveTo>
                  <a:lnTo>
                    <a:pt x="32" y="0"/>
                  </a:lnTo>
                  <a:lnTo>
                    <a:pt x="32" y="29"/>
                  </a:lnTo>
                  <a:lnTo>
                    <a:pt x="0" y="29"/>
                  </a:lnTo>
                  <a:lnTo>
                    <a:pt x="0" y="0"/>
                  </a:lnTo>
                  <a:close/>
                  <a:moveTo>
                    <a:pt x="0" y="0"/>
                  </a:moveTo>
                  <a:lnTo>
                    <a:pt x="29" y="0"/>
                  </a:lnTo>
                  <a:lnTo>
                    <a:pt x="29" y="27"/>
                  </a:lnTo>
                  <a:lnTo>
                    <a:pt x="0" y="27"/>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8" name="Freeform 933"/>
            <p:cNvSpPr>
              <a:spLocks noEditPoints="1"/>
            </p:cNvSpPr>
            <p:nvPr/>
          </p:nvSpPr>
          <p:spPr bwMode="auto">
            <a:xfrm>
              <a:off x="2555" y="1933"/>
              <a:ext cx="29" cy="27"/>
            </a:xfrm>
            <a:custGeom>
              <a:avLst/>
              <a:gdLst>
                <a:gd name="T0" fmla="*/ 0 w 29"/>
                <a:gd name="T1" fmla="*/ 0 h 27"/>
                <a:gd name="T2" fmla="*/ 29 w 29"/>
                <a:gd name="T3" fmla="*/ 0 h 27"/>
                <a:gd name="T4" fmla="*/ 29 w 29"/>
                <a:gd name="T5" fmla="*/ 27 h 27"/>
                <a:gd name="T6" fmla="*/ 0 w 29"/>
                <a:gd name="T7" fmla="*/ 27 h 27"/>
                <a:gd name="T8" fmla="*/ 0 w 29"/>
                <a:gd name="T9" fmla="*/ 0 h 27"/>
                <a:gd name="T10" fmla="*/ 0 w 29"/>
                <a:gd name="T11" fmla="*/ 0 h 27"/>
                <a:gd name="T12" fmla="*/ 26 w 29"/>
                <a:gd name="T13" fmla="*/ 0 h 27"/>
                <a:gd name="T14" fmla="*/ 26 w 29"/>
                <a:gd name="T15" fmla="*/ 24 h 27"/>
                <a:gd name="T16" fmla="*/ 0 w 29"/>
                <a:gd name="T17" fmla="*/ 24 h 27"/>
                <a:gd name="T18" fmla="*/ 0 w 2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7"/>
                <a:gd name="T32" fmla="*/ 29 w 29"/>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7">
                  <a:moveTo>
                    <a:pt x="0" y="0"/>
                  </a:moveTo>
                  <a:lnTo>
                    <a:pt x="29" y="0"/>
                  </a:lnTo>
                  <a:lnTo>
                    <a:pt x="29" y="27"/>
                  </a:lnTo>
                  <a:lnTo>
                    <a:pt x="0" y="27"/>
                  </a:lnTo>
                  <a:lnTo>
                    <a:pt x="0" y="0"/>
                  </a:lnTo>
                  <a:close/>
                  <a:moveTo>
                    <a:pt x="0" y="0"/>
                  </a:moveTo>
                  <a:lnTo>
                    <a:pt x="26" y="0"/>
                  </a:lnTo>
                  <a:lnTo>
                    <a:pt x="26"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399" name="Freeform 934"/>
            <p:cNvSpPr>
              <a:spLocks noEditPoints="1"/>
            </p:cNvSpPr>
            <p:nvPr/>
          </p:nvSpPr>
          <p:spPr bwMode="auto">
            <a:xfrm>
              <a:off x="2555" y="1933"/>
              <a:ext cx="26" cy="24"/>
            </a:xfrm>
            <a:custGeom>
              <a:avLst/>
              <a:gdLst>
                <a:gd name="T0" fmla="*/ 0 w 26"/>
                <a:gd name="T1" fmla="*/ 0 h 24"/>
                <a:gd name="T2" fmla="*/ 26 w 26"/>
                <a:gd name="T3" fmla="*/ 0 h 24"/>
                <a:gd name="T4" fmla="*/ 26 w 26"/>
                <a:gd name="T5" fmla="*/ 24 h 24"/>
                <a:gd name="T6" fmla="*/ 0 w 26"/>
                <a:gd name="T7" fmla="*/ 24 h 24"/>
                <a:gd name="T8" fmla="*/ 0 w 26"/>
                <a:gd name="T9" fmla="*/ 0 h 24"/>
                <a:gd name="T10" fmla="*/ 0 w 26"/>
                <a:gd name="T11" fmla="*/ 0 h 24"/>
                <a:gd name="T12" fmla="*/ 24 w 26"/>
                <a:gd name="T13" fmla="*/ 0 h 24"/>
                <a:gd name="T14" fmla="*/ 24 w 26"/>
                <a:gd name="T15" fmla="*/ 22 h 24"/>
                <a:gd name="T16" fmla="*/ 0 w 26"/>
                <a:gd name="T17" fmla="*/ 22 h 24"/>
                <a:gd name="T18" fmla="*/ 0 w 2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4"/>
                <a:gd name="T32" fmla="*/ 26 w 2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4">
                  <a:moveTo>
                    <a:pt x="0" y="0"/>
                  </a:moveTo>
                  <a:lnTo>
                    <a:pt x="26" y="0"/>
                  </a:lnTo>
                  <a:lnTo>
                    <a:pt x="26" y="24"/>
                  </a:lnTo>
                  <a:lnTo>
                    <a:pt x="0" y="24"/>
                  </a:lnTo>
                  <a:lnTo>
                    <a:pt x="0" y="0"/>
                  </a:lnTo>
                  <a:close/>
                  <a:moveTo>
                    <a:pt x="0" y="0"/>
                  </a:moveTo>
                  <a:lnTo>
                    <a:pt x="24" y="0"/>
                  </a:lnTo>
                  <a:lnTo>
                    <a:pt x="24" y="22"/>
                  </a:lnTo>
                  <a:lnTo>
                    <a:pt x="0" y="2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0" name="Freeform 935"/>
            <p:cNvSpPr>
              <a:spLocks noEditPoints="1"/>
            </p:cNvSpPr>
            <p:nvPr/>
          </p:nvSpPr>
          <p:spPr bwMode="auto">
            <a:xfrm>
              <a:off x="2555" y="1933"/>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0 w 24"/>
                <a:gd name="T11" fmla="*/ 0 h 22"/>
                <a:gd name="T12" fmla="*/ 21 w 24"/>
                <a:gd name="T13" fmla="*/ 0 h 22"/>
                <a:gd name="T14" fmla="*/ 21 w 24"/>
                <a:gd name="T15" fmla="*/ 19 h 22"/>
                <a:gd name="T16" fmla="*/ 0 w 24"/>
                <a:gd name="T17" fmla="*/ 19 h 22"/>
                <a:gd name="T18" fmla="*/ 0 w 24"/>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1" name="Freeform 936"/>
            <p:cNvSpPr>
              <a:spLocks noEditPoints="1"/>
            </p:cNvSpPr>
            <p:nvPr/>
          </p:nvSpPr>
          <p:spPr bwMode="auto">
            <a:xfrm>
              <a:off x="2555" y="1933"/>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8 w 21"/>
                <a:gd name="T13" fmla="*/ 0 h 19"/>
                <a:gd name="T14" fmla="*/ 18 w 21"/>
                <a:gd name="T15" fmla="*/ 17 h 19"/>
                <a:gd name="T16" fmla="*/ 0 w 21"/>
                <a:gd name="T17" fmla="*/ 17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8" y="0"/>
                  </a:lnTo>
                  <a:lnTo>
                    <a:pt x="18" y="17"/>
                  </a:lnTo>
                  <a:lnTo>
                    <a:pt x="0" y="17"/>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2" name="Freeform 937"/>
            <p:cNvSpPr>
              <a:spLocks noEditPoints="1"/>
            </p:cNvSpPr>
            <p:nvPr/>
          </p:nvSpPr>
          <p:spPr bwMode="auto">
            <a:xfrm>
              <a:off x="2555" y="1933"/>
              <a:ext cx="18" cy="17"/>
            </a:xfrm>
            <a:custGeom>
              <a:avLst/>
              <a:gdLst>
                <a:gd name="T0" fmla="*/ 0 w 18"/>
                <a:gd name="T1" fmla="*/ 0 h 17"/>
                <a:gd name="T2" fmla="*/ 18 w 18"/>
                <a:gd name="T3" fmla="*/ 0 h 17"/>
                <a:gd name="T4" fmla="*/ 18 w 18"/>
                <a:gd name="T5" fmla="*/ 17 h 17"/>
                <a:gd name="T6" fmla="*/ 0 w 18"/>
                <a:gd name="T7" fmla="*/ 17 h 17"/>
                <a:gd name="T8" fmla="*/ 0 w 18"/>
                <a:gd name="T9" fmla="*/ 0 h 17"/>
                <a:gd name="T10" fmla="*/ 0 w 18"/>
                <a:gd name="T11" fmla="*/ 0 h 17"/>
                <a:gd name="T12" fmla="*/ 16 w 18"/>
                <a:gd name="T13" fmla="*/ 0 h 17"/>
                <a:gd name="T14" fmla="*/ 16 w 18"/>
                <a:gd name="T15" fmla="*/ 15 h 17"/>
                <a:gd name="T16" fmla="*/ 0 w 18"/>
                <a:gd name="T17" fmla="*/ 15 h 17"/>
                <a:gd name="T18" fmla="*/ 0 w 1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7"/>
                <a:gd name="T32" fmla="*/ 18 w 1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7">
                  <a:moveTo>
                    <a:pt x="0" y="0"/>
                  </a:moveTo>
                  <a:lnTo>
                    <a:pt x="18" y="0"/>
                  </a:lnTo>
                  <a:lnTo>
                    <a:pt x="18" y="17"/>
                  </a:lnTo>
                  <a:lnTo>
                    <a:pt x="0" y="17"/>
                  </a:lnTo>
                  <a:lnTo>
                    <a:pt x="0" y="0"/>
                  </a:lnTo>
                  <a:close/>
                  <a:moveTo>
                    <a:pt x="0" y="0"/>
                  </a:moveTo>
                  <a:lnTo>
                    <a:pt x="16" y="0"/>
                  </a:lnTo>
                  <a:lnTo>
                    <a:pt x="16" y="15"/>
                  </a:lnTo>
                  <a:lnTo>
                    <a:pt x="0" y="15"/>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3" name="Freeform 938"/>
            <p:cNvSpPr>
              <a:spLocks noEditPoints="1"/>
            </p:cNvSpPr>
            <p:nvPr/>
          </p:nvSpPr>
          <p:spPr bwMode="auto">
            <a:xfrm>
              <a:off x="2555" y="1933"/>
              <a:ext cx="16" cy="15"/>
            </a:xfrm>
            <a:custGeom>
              <a:avLst/>
              <a:gdLst>
                <a:gd name="T0" fmla="*/ 0 w 16"/>
                <a:gd name="T1" fmla="*/ 0 h 15"/>
                <a:gd name="T2" fmla="*/ 16 w 16"/>
                <a:gd name="T3" fmla="*/ 0 h 15"/>
                <a:gd name="T4" fmla="*/ 16 w 16"/>
                <a:gd name="T5" fmla="*/ 15 h 15"/>
                <a:gd name="T6" fmla="*/ 0 w 16"/>
                <a:gd name="T7" fmla="*/ 15 h 15"/>
                <a:gd name="T8" fmla="*/ 0 w 16"/>
                <a:gd name="T9" fmla="*/ 0 h 15"/>
                <a:gd name="T10" fmla="*/ 0 w 16"/>
                <a:gd name="T11" fmla="*/ 0 h 15"/>
                <a:gd name="T12" fmla="*/ 13 w 16"/>
                <a:gd name="T13" fmla="*/ 0 h 15"/>
                <a:gd name="T14" fmla="*/ 13 w 16"/>
                <a:gd name="T15" fmla="*/ 12 h 15"/>
                <a:gd name="T16" fmla="*/ 0 w 16"/>
                <a:gd name="T17" fmla="*/ 12 h 15"/>
                <a:gd name="T18" fmla="*/ 0 w 16"/>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5"/>
                <a:gd name="T32" fmla="*/ 16 w 16"/>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5">
                  <a:moveTo>
                    <a:pt x="0" y="0"/>
                  </a:moveTo>
                  <a:lnTo>
                    <a:pt x="16" y="0"/>
                  </a:lnTo>
                  <a:lnTo>
                    <a:pt x="16" y="15"/>
                  </a:lnTo>
                  <a:lnTo>
                    <a:pt x="0" y="15"/>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4" name="Freeform 939"/>
            <p:cNvSpPr>
              <a:spLocks noEditPoints="1"/>
            </p:cNvSpPr>
            <p:nvPr/>
          </p:nvSpPr>
          <p:spPr bwMode="auto">
            <a:xfrm>
              <a:off x="2555" y="1933"/>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0 w 13"/>
                <a:gd name="T13" fmla="*/ 0 h 12"/>
                <a:gd name="T14" fmla="*/ 10 w 13"/>
                <a:gd name="T15" fmla="*/ 10 h 12"/>
                <a:gd name="T16" fmla="*/ 0 w 13"/>
                <a:gd name="T17" fmla="*/ 10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0" y="0"/>
                  </a:lnTo>
                  <a:lnTo>
                    <a:pt x="10" y="10"/>
                  </a:lnTo>
                  <a:lnTo>
                    <a:pt x="0" y="10"/>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5" name="Freeform 940"/>
            <p:cNvSpPr>
              <a:spLocks noEditPoints="1"/>
            </p:cNvSpPr>
            <p:nvPr/>
          </p:nvSpPr>
          <p:spPr bwMode="auto">
            <a:xfrm>
              <a:off x="2555" y="1933"/>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7 h 10"/>
                <a:gd name="T16" fmla="*/ 0 w 10"/>
                <a:gd name="T17" fmla="*/ 7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6" name="Freeform 941"/>
            <p:cNvSpPr>
              <a:spLocks noEditPoints="1"/>
            </p:cNvSpPr>
            <p:nvPr/>
          </p:nvSpPr>
          <p:spPr bwMode="auto">
            <a:xfrm>
              <a:off x="2555" y="1933"/>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5 h 7"/>
                <a:gd name="T16" fmla="*/ 0 w 8"/>
                <a:gd name="T17" fmla="*/ 5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5"/>
                  </a:lnTo>
                  <a:lnTo>
                    <a:pt x="0" y="5"/>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7" name="Freeform 942"/>
            <p:cNvSpPr>
              <a:spLocks noEditPoints="1"/>
            </p:cNvSpPr>
            <p:nvPr/>
          </p:nvSpPr>
          <p:spPr bwMode="auto">
            <a:xfrm>
              <a:off x="2555" y="1933"/>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2 w 5"/>
                <a:gd name="T13" fmla="*/ 0 h 5"/>
                <a:gd name="T14" fmla="*/ 2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5" y="0"/>
                  </a:lnTo>
                  <a:lnTo>
                    <a:pt x="5" y="5"/>
                  </a:lnTo>
                  <a:lnTo>
                    <a:pt x="0" y="5"/>
                  </a:lnTo>
                  <a:lnTo>
                    <a:pt x="0" y="0"/>
                  </a:lnTo>
                  <a:close/>
                  <a:moveTo>
                    <a:pt x="0" y="0"/>
                  </a:moveTo>
                  <a:lnTo>
                    <a:pt x="2" y="0"/>
                  </a:lnTo>
                  <a:lnTo>
                    <a:pt x="2"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8" name="Freeform 943"/>
            <p:cNvSpPr>
              <a:spLocks noEditPoints="1"/>
            </p:cNvSpPr>
            <p:nvPr/>
          </p:nvSpPr>
          <p:spPr bwMode="auto">
            <a:xfrm>
              <a:off x="2555" y="1933"/>
              <a:ext cx="2" cy="3"/>
            </a:xfrm>
            <a:custGeom>
              <a:avLst/>
              <a:gdLst>
                <a:gd name="T0" fmla="*/ 0 w 2"/>
                <a:gd name="T1" fmla="*/ 0 h 3"/>
                <a:gd name="T2" fmla="*/ 2 w 2"/>
                <a:gd name="T3" fmla="*/ 0 h 3"/>
                <a:gd name="T4" fmla="*/ 2 w 2"/>
                <a:gd name="T5" fmla="*/ 3 h 3"/>
                <a:gd name="T6" fmla="*/ 0 w 2"/>
                <a:gd name="T7" fmla="*/ 3 h 3"/>
                <a:gd name="T8" fmla="*/ 0 w 2"/>
                <a:gd name="T9" fmla="*/ 0 h 3"/>
                <a:gd name="T10" fmla="*/ 0 w 2"/>
                <a:gd name="T11" fmla="*/ 0 h 3"/>
                <a:gd name="T12" fmla="*/ 0 w 2"/>
                <a:gd name="T13" fmla="*/ 0 h 3"/>
                <a:gd name="T14" fmla="*/ 0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2" y="0"/>
                  </a:lnTo>
                  <a:lnTo>
                    <a:pt x="2" y="3"/>
                  </a:lnTo>
                  <a:lnTo>
                    <a:pt x="0" y="3"/>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09" name="Freeform 944"/>
            <p:cNvSpPr>
              <a:spLocks noEditPoints="1"/>
            </p:cNvSpPr>
            <p:nvPr/>
          </p:nvSpPr>
          <p:spPr bwMode="auto">
            <a:xfrm>
              <a:off x="2551" y="1927"/>
              <a:ext cx="75" cy="75"/>
            </a:xfrm>
            <a:custGeom>
              <a:avLst/>
              <a:gdLst>
                <a:gd name="T0" fmla="*/ 0 w 75"/>
                <a:gd name="T1" fmla="*/ 0 h 75"/>
                <a:gd name="T2" fmla="*/ 75 w 75"/>
                <a:gd name="T3" fmla="*/ 0 h 75"/>
                <a:gd name="T4" fmla="*/ 75 w 75"/>
                <a:gd name="T5" fmla="*/ 75 h 75"/>
                <a:gd name="T6" fmla="*/ 0 w 75"/>
                <a:gd name="T7" fmla="*/ 75 h 75"/>
                <a:gd name="T8" fmla="*/ 0 w 75"/>
                <a:gd name="T9" fmla="*/ 0 h 75"/>
                <a:gd name="T10" fmla="*/ 2 w 75"/>
                <a:gd name="T11" fmla="*/ 2 h 75"/>
                <a:gd name="T12" fmla="*/ 75 w 75"/>
                <a:gd name="T13" fmla="*/ 2 h 75"/>
                <a:gd name="T14" fmla="*/ 75 w 75"/>
                <a:gd name="T15" fmla="*/ 75 h 75"/>
                <a:gd name="T16" fmla="*/ 2 w 75"/>
                <a:gd name="T17" fmla="*/ 75 h 75"/>
                <a:gd name="T18" fmla="*/ 2 w 75"/>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5"/>
                <a:gd name="T32" fmla="*/ 75 w 75"/>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5">
                  <a:moveTo>
                    <a:pt x="0" y="0"/>
                  </a:moveTo>
                  <a:lnTo>
                    <a:pt x="75" y="0"/>
                  </a:lnTo>
                  <a:lnTo>
                    <a:pt x="75" y="75"/>
                  </a:lnTo>
                  <a:lnTo>
                    <a:pt x="0" y="75"/>
                  </a:lnTo>
                  <a:lnTo>
                    <a:pt x="0" y="0"/>
                  </a:lnTo>
                  <a:close/>
                  <a:moveTo>
                    <a:pt x="2" y="2"/>
                  </a:moveTo>
                  <a:lnTo>
                    <a:pt x="75" y="2"/>
                  </a:lnTo>
                  <a:lnTo>
                    <a:pt x="75" y="75"/>
                  </a:lnTo>
                  <a:lnTo>
                    <a:pt x="2" y="75"/>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0" name="Freeform 945"/>
            <p:cNvSpPr>
              <a:spLocks noEditPoints="1"/>
            </p:cNvSpPr>
            <p:nvPr/>
          </p:nvSpPr>
          <p:spPr bwMode="auto">
            <a:xfrm>
              <a:off x="2553" y="1929"/>
              <a:ext cx="73" cy="73"/>
            </a:xfrm>
            <a:custGeom>
              <a:avLst/>
              <a:gdLst>
                <a:gd name="T0" fmla="*/ 0 w 73"/>
                <a:gd name="T1" fmla="*/ 0 h 73"/>
                <a:gd name="T2" fmla="*/ 73 w 73"/>
                <a:gd name="T3" fmla="*/ 0 h 73"/>
                <a:gd name="T4" fmla="*/ 73 w 73"/>
                <a:gd name="T5" fmla="*/ 73 h 73"/>
                <a:gd name="T6" fmla="*/ 0 w 73"/>
                <a:gd name="T7" fmla="*/ 73 h 73"/>
                <a:gd name="T8" fmla="*/ 0 w 73"/>
                <a:gd name="T9" fmla="*/ 0 h 73"/>
                <a:gd name="T10" fmla="*/ 2 w 73"/>
                <a:gd name="T11" fmla="*/ 4 h 73"/>
                <a:gd name="T12" fmla="*/ 73 w 73"/>
                <a:gd name="T13" fmla="*/ 4 h 73"/>
                <a:gd name="T14" fmla="*/ 73 w 73"/>
                <a:gd name="T15" fmla="*/ 73 h 73"/>
                <a:gd name="T16" fmla="*/ 2 w 73"/>
                <a:gd name="T17" fmla="*/ 73 h 73"/>
                <a:gd name="T18" fmla="*/ 2 w 73"/>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3"/>
                <a:gd name="T32" fmla="*/ 73 w 73"/>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3">
                  <a:moveTo>
                    <a:pt x="0" y="0"/>
                  </a:moveTo>
                  <a:lnTo>
                    <a:pt x="73" y="0"/>
                  </a:lnTo>
                  <a:lnTo>
                    <a:pt x="73" y="73"/>
                  </a:lnTo>
                  <a:lnTo>
                    <a:pt x="0" y="73"/>
                  </a:lnTo>
                  <a:lnTo>
                    <a:pt x="0" y="0"/>
                  </a:lnTo>
                  <a:close/>
                  <a:moveTo>
                    <a:pt x="2" y="4"/>
                  </a:moveTo>
                  <a:lnTo>
                    <a:pt x="73" y="4"/>
                  </a:lnTo>
                  <a:lnTo>
                    <a:pt x="73" y="73"/>
                  </a:lnTo>
                  <a:lnTo>
                    <a:pt x="2" y="73"/>
                  </a:lnTo>
                  <a:lnTo>
                    <a:pt x="2"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1" name="Freeform 946"/>
            <p:cNvSpPr>
              <a:spLocks noEditPoints="1"/>
            </p:cNvSpPr>
            <p:nvPr/>
          </p:nvSpPr>
          <p:spPr bwMode="auto">
            <a:xfrm>
              <a:off x="2555" y="1933"/>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2 w 71"/>
                <a:gd name="T11" fmla="*/ 1 h 69"/>
                <a:gd name="T12" fmla="*/ 71 w 71"/>
                <a:gd name="T13" fmla="*/ 1 h 69"/>
                <a:gd name="T14" fmla="*/ 71 w 71"/>
                <a:gd name="T15" fmla="*/ 69 h 69"/>
                <a:gd name="T16" fmla="*/ 2 w 71"/>
                <a:gd name="T17" fmla="*/ 69 h 69"/>
                <a:gd name="T18" fmla="*/ 2 w 71"/>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2" y="1"/>
                  </a:moveTo>
                  <a:lnTo>
                    <a:pt x="71" y="1"/>
                  </a:lnTo>
                  <a:lnTo>
                    <a:pt x="71" y="69"/>
                  </a:lnTo>
                  <a:lnTo>
                    <a:pt x="2" y="69"/>
                  </a:lnTo>
                  <a:lnTo>
                    <a:pt x="2" y="1"/>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2" name="Freeform 947"/>
            <p:cNvSpPr>
              <a:spLocks noEditPoints="1"/>
            </p:cNvSpPr>
            <p:nvPr/>
          </p:nvSpPr>
          <p:spPr bwMode="auto">
            <a:xfrm>
              <a:off x="2557" y="1934"/>
              <a:ext cx="69" cy="68"/>
            </a:xfrm>
            <a:custGeom>
              <a:avLst/>
              <a:gdLst>
                <a:gd name="T0" fmla="*/ 0 w 69"/>
                <a:gd name="T1" fmla="*/ 0 h 68"/>
                <a:gd name="T2" fmla="*/ 69 w 69"/>
                <a:gd name="T3" fmla="*/ 0 h 68"/>
                <a:gd name="T4" fmla="*/ 69 w 69"/>
                <a:gd name="T5" fmla="*/ 68 h 68"/>
                <a:gd name="T6" fmla="*/ 0 w 69"/>
                <a:gd name="T7" fmla="*/ 68 h 68"/>
                <a:gd name="T8" fmla="*/ 0 w 69"/>
                <a:gd name="T9" fmla="*/ 0 h 68"/>
                <a:gd name="T10" fmla="*/ 3 w 69"/>
                <a:gd name="T11" fmla="*/ 4 h 68"/>
                <a:gd name="T12" fmla="*/ 69 w 69"/>
                <a:gd name="T13" fmla="*/ 4 h 68"/>
                <a:gd name="T14" fmla="*/ 69 w 69"/>
                <a:gd name="T15" fmla="*/ 68 h 68"/>
                <a:gd name="T16" fmla="*/ 3 w 69"/>
                <a:gd name="T17" fmla="*/ 68 h 68"/>
                <a:gd name="T18" fmla="*/ 3 w 69"/>
                <a:gd name="T19" fmla="*/ 4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0" y="0"/>
                  </a:moveTo>
                  <a:lnTo>
                    <a:pt x="69" y="0"/>
                  </a:lnTo>
                  <a:lnTo>
                    <a:pt x="69" y="68"/>
                  </a:lnTo>
                  <a:lnTo>
                    <a:pt x="0" y="68"/>
                  </a:lnTo>
                  <a:lnTo>
                    <a:pt x="0" y="0"/>
                  </a:lnTo>
                  <a:close/>
                  <a:moveTo>
                    <a:pt x="3" y="4"/>
                  </a:moveTo>
                  <a:lnTo>
                    <a:pt x="69" y="4"/>
                  </a:lnTo>
                  <a:lnTo>
                    <a:pt x="69" y="68"/>
                  </a:lnTo>
                  <a:lnTo>
                    <a:pt x="3" y="68"/>
                  </a:lnTo>
                  <a:lnTo>
                    <a:pt x="3" y="4"/>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3" name="Freeform 948"/>
            <p:cNvSpPr>
              <a:spLocks noEditPoints="1"/>
            </p:cNvSpPr>
            <p:nvPr/>
          </p:nvSpPr>
          <p:spPr bwMode="auto">
            <a:xfrm>
              <a:off x="2560" y="1938"/>
              <a:ext cx="66" cy="64"/>
            </a:xfrm>
            <a:custGeom>
              <a:avLst/>
              <a:gdLst>
                <a:gd name="T0" fmla="*/ 0 w 66"/>
                <a:gd name="T1" fmla="*/ 0 h 64"/>
                <a:gd name="T2" fmla="*/ 66 w 66"/>
                <a:gd name="T3" fmla="*/ 0 h 64"/>
                <a:gd name="T4" fmla="*/ 66 w 66"/>
                <a:gd name="T5" fmla="*/ 64 h 64"/>
                <a:gd name="T6" fmla="*/ 0 w 66"/>
                <a:gd name="T7" fmla="*/ 64 h 64"/>
                <a:gd name="T8" fmla="*/ 0 w 66"/>
                <a:gd name="T9" fmla="*/ 0 h 64"/>
                <a:gd name="T10" fmla="*/ 3 w 66"/>
                <a:gd name="T11" fmla="*/ 2 h 64"/>
                <a:gd name="T12" fmla="*/ 66 w 66"/>
                <a:gd name="T13" fmla="*/ 2 h 64"/>
                <a:gd name="T14" fmla="*/ 66 w 66"/>
                <a:gd name="T15" fmla="*/ 64 h 64"/>
                <a:gd name="T16" fmla="*/ 3 w 66"/>
                <a:gd name="T17" fmla="*/ 64 h 64"/>
                <a:gd name="T18" fmla="*/ 3 w 6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4"/>
                <a:gd name="T32" fmla="*/ 66 w 66"/>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4">
                  <a:moveTo>
                    <a:pt x="0" y="0"/>
                  </a:moveTo>
                  <a:lnTo>
                    <a:pt x="66" y="0"/>
                  </a:lnTo>
                  <a:lnTo>
                    <a:pt x="66" y="64"/>
                  </a:lnTo>
                  <a:lnTo>
                    <a:pt x="0" y="64"/>
                  </a:lnTo>
                  <a:lnTo>
                    <a:pt x="0" y="0"/>
                  </a:lnTo>
                  <a:close/>
                  <a:moveTo>
                    <a:pt x="3" y="2"/>
                  </a:moveTo>
                  <a:lnTo>
                    <a:pt x="66" y="2"/>
                  </a:lnTo>
                  <a:lnTo>
                    <a:pt x="66"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4" name="Freeform 949"/>
            <p:cNvSpPr>
              <a:spLocks noEditPoints="1"/>
            </p:cNvSpPr>
            <p:nvPr/>
          </p:nvSpPr>
          <p:spPr bwMode="auto">
            <a:xfrm>
              <a:off x="2563" y="1940"/>
              <a:ext cx="63" cy="62"/>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2 w 63"/>
                <a:gd name="T11" fmla="*/ 3 h 62"/>
                <a:gd name="T12" fmla="*/ 63 w 63"/>
                <a:gd name="T13" fmla="*/ 3 h 62"/>
                <a:gd name="T14" fmla="*/ 63 w 63"/>
                <a:gd name="T15" fmla="*/ 62 h 62"/>
                <a:gd name="T16" fmla="*/ 2 w 63"/>
                <a:gd name="T17" fmla="*/ 62 h 62"/>
                <a:gd name="T18" fmla="*/ 2 w 63"/>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2"/>
                <a:gd name="T32" fmla="*/ 63 w 63"/>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2">
                  <a:moveTo>
                    <a:pt x="0" y="0"/>
                  </a:moveTo>
                  <a:lnTo>
                    <a:pt x="63" y="0"/>
                  </a:lnTo>
                  <a:lnTo>
                    <a:pt x="63" y="62"/>
                  </a:lnTo>
                  <a:lnTo>
                    <a:pt x="0" y="62"/>
                  </a:lnTo>
                  <a:lnTo>
                    <a:pt x="0" y="0"/>
                  </a:lnTo>
                  <a:close/>
                  <a:moveTo>
                    <a:pt x="2" y="3"/>
                  </a:moveTo>
                  <a:lnTo>
                    <a:pt x="63" y="3"/>
                  </a:lnTo>
                  <a:lnTo>
                    <a:pt x="63"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5" name="Freeform 950"/>
            <p:cNvSpPr>
              <a:spLocks noEditPoints="1"/>
            </p:cNvSpPr>
            <p:nvPr/>
          </p:nvSpPr>
          <p:spPr bwMode="auto">
            <a:xfrm>
              <a:off x="2565" y="1943"/>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6" name="Freeform 951"/>
            <p:cNvSpPr>
              <a:spLocks noEditPoints="1"/>
            </p:cNvSpPr>
            <p:nvPr/>
          </p:nvSpPr>
          <p:spPr bwMode="auto">
            <a:xfrm>
              <a:off x="2568" y="1945"/>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3 w 58"/>
                <a:gd name="T11" fmla="*/ 3 h 57"/>
                <a:gd name="T12" fmla="*/ 58 w 58"/>
                <a:gd name="T13" fmla="*/ 3 h 57"/>
                <a:gd name="T14" fmla="*/ 58 w 58"/>
                <a:gd name="T15" fmla="*/ 57 h 57"/>
                <a:gd name="T16" fmla="*/ 3 w 58"/>
                <a:gd name="T17" fmla="*/ 57 h 57"/>
                <a:gd name="T18" fmla="*/ 3 w 58"/>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3" y="3"/>
                  </a:moveTo>
                  <a:lnTo>
                    <a:pt x="58" y="3"/>
                  </a:lnTo>
                  <a:lnTo>
                    <a:pt x="58" y="57"/>
                  </a:lnTo>
                  <a:lnTo>
                    <a:pt x="3" y="57"/>
                  </a:lnTo>
                  <a:lnTo>
                    <a:pt x="3" y="3"/>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7" name="Freeform 952"/>
            <p:cNvSpPr>
              <a:spLocks noEditPoints="1"/>
            </p:cNvSpPr>
            <p:nvPr/>
          </p:nvSpPr>
          <p:spPr bwMode="auto">
            <a:xfrm>
              <a:off x="2571" y="1948"/>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2 h 54"/>
                <a:gd name="T12" fmla="*/ 55 w 55"/>
                <a:gd name="T13" fmla="*/ 2 h 54"/>
                <a:gd name="T14" fmla="*/ 55 w 55"/>
                <a:gd name="T15" fmla="*/ 54 h 54"/>
                <a:gd name="T16" fmla="*/ 2 w 55"/>
                <a:gd name="T17" fmla="*/ 54 h 54"/>
                <a:gd name="T18" fmla="*/ 2 w 55"/>
                <a:gd name="T19" fmla="*/ 2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2"/>
                  </a:moveTo>
                  <a:lnTo>
                    <a:pt x="55" y="2"/>
                  </a:lnTo>
                  <a:lnTo>
                    <a:pt x="55" y="54"/>
                  </a:lnTo>
                  <a:lnTo>
                    <a:pt x="2" y="54"/>
                  </a:lnTo>
                  <a:lnTo>
                    <a:pt x="2" y="2"/>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8" name="Freeform 953"/>
            <p:cNvSpPr>
              <a:spLocks noEditPoints="1"/>
            </p:cNvSpPr>
            <p:nvPr/>
          </p:nvSpPr>
          <p:spPr bwMode="auto">
            <a:xfrm>
              <a:off x="2573" y="1950"/>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3 h 52"/>
                <a:gd name="T12" fmla="*/ 53 w 53"/>
                <a:gd name="T13" fmla="*/ 3 h 52"/>
                <a:gd name="T14" fmla="*/ 53 w 53"/>
                <a:gd name="T15" fmla="*/ 52 h 52"/>
                <a:gd name="T16" fmla="*/ 3 w 53"/>
                <a:gd name="T17" fmla="*/ 52 h 52"/>
                <a:gd name="T18" fmla="*/ 3 w 53"/>
                <a:gd name="T19" fmla="*/ 3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3"/>
                  </a:moveTo>
                  <a:lnTo>
                    <a:pt x="53" y="3"/>
                  </a:lnTo>
                  <a:lnTo>
                    <a:pt x="53" y="52"/>
                  </a:lnTo>
                  <a:lnTo>
                    <a:pt x="3" y="52"/>
                  </a:lnTo>
                  <a:lnTo>
                    <a:pt x="3" y="3"/>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19" name="Freeform 954"/>
            <p:cNvSpPr>
              <a:spLocks noEditPoints="1"/>
            </p:cNvSpPr>
            <p:nvPr/>
          </p:nvSpPr>
          <p:spPr bwMode="auto">
            <a:xfrm>
              <a:off x="2576" y="1953"/>
              <a:ext cx="50" cy="49"/>
            </a:xfrm>
            <a:custGeom>
              <a:avLst/>
              <a:gdLst>
                <a:gd name="T0" fmla="*/ 0 w 50"/>
                <a:gd name="T1" fmla="*/ 0 h 49"/>
                <a:gd name="T2" fmla="*/ 50 w 50"/>
                <a:gd name="T3" fmla="*/ 0 h 49"/>
                <a:gd name="T4" fmla="*/ 50 w 50"/>
                <a:gd name="T5" fmla="*/ 49 h 49"/>
                <a:gd name="T6" fmla="*/ 0 w 50"/>
                <a:gd name="T7" fmla="*/ 49 h 49"/>
                <a:gd name="T8" fmla="*/ 0 w 50"/>
                <a:gd name="T9" fmla="*/ 0 h 49"/>
                <a:gd name="T10" fmla="*/ 3 w 50"/>
                <a:gd name="T11" fmla="*/ 2 h 49"/>
                <a:gd name="T12" fmla="*/ 50 w 50"/>
                <a:gd name="T13" fmla="*/ 2 h 49"/>
                <a:gd name="T14" fmla="*/ 50 w 50"/>
                <a:gd name="T15" fmla="*/ 49 h 49"/>
                <a:gd name="T16" fmla="*/ 3 w 50"/>
                <a:gd name="T17" fmla="*/ 49 h 49"/>
                <a:gd name="T18" fmla="*/ 3 w 50"/>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9"/>
                <a:gd name="T32" fmla="*/ 50 w 50"/>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9">
                  <a:moveTo>
                    <a:pt x="0" y="0"/>
                  </a:moveTo>
                  <a:lnTo>
                    <a:pt x="50" y="0"/>
                  </a:lnTo>
                  <a:lnTo>
                    <a:pt x="50" y="49"/>
                  </a:lnTo>
                  <a:lnTo>
                    <a:pt x="0" y="49"/>
                  </a:lnTo>
                  <a:lnTo>
                    <a:pt x="0" y="0"/>
                  </a:lnTo>
                  <a:close/>
                  <a:moveTo>
                    <a:pt x="3" y="2"/>
                  </a:moveTo>
                  <a:lnTo>
                    <a:pt x="50" y="2"/>
                  </a:lnTo>
                  <a:lnTo>
                    <a:pt x="50" y="49"/>
                  </a:lnTo>
                  <a:lnTo>
                    <a:pt x="3" y="49"/>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0" name="Freeform 955"/>
            <p:cNvSpPr>
              <a:spLocks noEditPoints="1"/>
            </p:cNvSpPr>
            <p:nvPr/>
          </p:nvSpPr>
          <p:spPr bwMode="auto">
            <a:xfrm>
              <a:off x="2579" y="1955"/>
              <a:ext cx="47" cy="4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2 w 47"/>
                <a:gd name="T11" fmla="*/ 3 h 47"/>
                <a:gd name="T12" fmla="*/ 47 w 47"/>
                <a:gd name="T13" fmla="*/ 3 h 47"/>
                <a:gd name="T14" fmla="*/ 47 w 47"/>
                <a:gd name="T15" fmla="*/ 47 h 47"/>
                <a:gd name="T16" fmla="*/ 2 w 47"/>
                <a:gd name="T17" fmla="*/ 47 h 47"/>
                <a:gd name="T18" fmla="*/ 2 w 47"/>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0" y="0"/>
                  </a:moveTo>
                  <a:lnTo>
                    <a:pt x="47" y="0"/>
                  </a:lnTo>
                  <a:lnTo>
                    <a:pt x="47" y="47"/>
                  </a:lnTo>
                  <a:lnTo>
                    <a:pt x="0" y="47"/>
                  </a:lnTo>
                  <a:lnTo>
                    <a:pt x="0" y="0"/>
                  </a:lnTo>
                  <a:close/>
                  <a:moveTo>
                    <a:pt x="2" y="3"/>
                  </a:moveTo>
                  <a:lnTo>
                    <a:pt x="47" y="3"/>
                  </a:lnTo>
                  <a:lnTo>
                    <a:pt x="47" y="47"/>
                  </a:lnTo>
                  <a:lnTo>
                    <a:pt x="2" y="47"/>
                  </a:lnTo>
                  <a:lnTo>
                    <a:pt x="2"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1" name="Freeform 956"/>
            <p:cNvSpPr>
              <a:spLocks noEditPoints="1"/>
            </p:cNvSpPr>
            <p:nvPr/>
          </p:nvSpPr>
          <p:spPr bwMode="auto">
            <a:xfrm>
              <a:off x="2581" y="1958"/>
              <a:ext cx="45" cy="44"/>
            </a:xfrm>
            <a:custGeom>
              <a:avLst/>
              <a:gdLst>
                <a:gd name="T0" fmla="*/ 0 w 45"/>
                <a:gd name="T1" fmla="*/ 0 h 44"/>
                <a:gd name="T2" fmla="*/ 45 w 45"/>
                <a:gd name="T3" fmla="*/ 0 h 44"/>
                <a:gd name="T4" fmla="*/ 45 w 45"/>
                <a:gd name="T5" fmla="*/ 44 h 44"/>
                <a:gd name="T6" fmla="*/ 0 w 45"/>
                <a:gd name="T7" fmla="*/ 44 h 44"/>
                <a:gd name="T8" fmla="*/ 0 w 45"/>
                <a:gd name="T9" fmla="*/ 0 h 44"/>
                <a:gd name="T10" fmla="*/ 3 w 45"/>
                <a:gd name="T11" fmla="*/ 2 h 44"/>
                <a:gd name="T12" fmla="*/ 45 w 45"/>
                <a:gd name="T13" fmla="*/ 2 h 44"/>
                <a:gd name="T14" fmla="*/ 45 w 45"/>
                <a:gd name="T15" fmla="*/ 44 h 44"/>
                <a:gd name="T16" fmla="*/ 3 w 45"/>
                <a:gd name="T17" fmla="*/ 44 h 44"/>
                <a:gd name="T18" fmla="*/ 3 w 45"/>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4"/>
                <a:gd name="T32" fmla="*/ 45 w 4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4">
                  <a:moveTo>
                    <a:pt x="0" y="0"/>
                  </a:moveTo>
                  <a:lnTo>
                    <a:pt x="45" y="0"/>
                  </a:lnTo>
                  <a:lnTo>
                    <a:pt x="45" y="44"/>
                  </a:lnTo>
                  <a:lnTo>
                    <a:pt x="0" y="44"/>
                  </a:lnTo>
                  <a:lnTo>
                    <a:pt x="0" y="0"/>
                  </a:lnTo>
                  <a:close/>
                  <a:moveTo>
                    <a:pt x="3" y="2"/>
                  </a:moveTo>
                  <a:lnTo>
                    <a:pt x="45" y="2"/>
                  </a:lnTo>
                  <a:lnTo>
                    <a:pt x="45" y="44"/>
                  </a:lnTo>
                  <a:lnTo>
                    <a:pt x="3" y="44"/>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2" name="Freeform 957"/>
            <p:cNvSpPr>
              <a:spLocks noEditPoints="1"/>
            </p:cNvSpPr>
            <p:nvPr/>
          </p:nvSpPr>
          <p:spPr bwMode="auto">
            <a:xfrm>
              <a:off x="2584" y="1960"/>
              <a:ext cx="42" cy="42"/>
            </a:xfrm>
            <a:custGeom>
              <a:avLst/>
              <a:gdLst>
                <a:gd name="T0" fmla="*/ 0 w 42"/>
                <a:gd name="T1" fmla="*/ 0 h 42"/>
                <a:gd name="T2" fmla="*/ 42 w 42"/>
                <a:gd name="T3" fmla="*/ 0 h 42"/>
                <a:gd name="T4" fmla="*/ 42 w 42"/>
                <a:gd name="T5" fmla="*/ 42 h 42"/>
                <a:gd name="T6" fmla="*/ 0 w 42"/>
                <a:gd name="T7" fmla="*/ 42 h 42"/>
                <a:gd name="T8" fmla="*/ 0 w 42"/>
                <a:gd name="T9" fmla="*/ 0 h 42"/>
                <a:gd name="T10" fmla="*/ 3 w 42"/>
                <a:gd name="T11" fmla="*/ 4 h 42"/>
                <a:gd name="T12" fmla="*/ 42 w 42"/>
                <a:gd name="T13" fmla="*/ 4 h 42"/>
                <a:gd name="T14" fmla="*/ 42 w 42"/>
                <a:gd name="T15" fmla="*/ 42 h 42"/>
                <a:gd name="T16" fmla="*/ 3 w 42"/>
                <a:gd name="T17" fmla="*/ 42 h 42"/>
                <a:gd name="T18" fmla="*/ 3 w 42"/>
                <a:gd name="T19" fmla="*/ 4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2"/>
                <a:gd name="T32" fmla="*/ 42 w 42"/>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2">
                  <a:moveTo>
                    <a:pt x="0" y="0"/>
                  </a:moveTo>
                  <a:lnTo>
                    <a:pt x="42" y="0"/>
                  </a:lnTo>
                  <a:lnTo>
                    <a:pt x="42" y="42"/>
                  </a:lnTo>
                  <a:lnTo>
                    <a:pt x="0" y="42"/>
                  </a:lnTo>
                  <a:lnTo>
                    <a:pt x="0" y="0"/>
                  </a:lnTo>
                  <a:close/>
                  <a:moveTo>
                    <a:pt x="3" y="4"/>
                  </a:moveTo>
                  <a:lnTo>
                    <a:pt x="42" y="4"/>
                  </a:lnTo>
                  <a:lnTo>
                    <a:pt x="42" y="42"/>
                  </a:lnTo>
                  <a:lnTo>
                    <a:pt x="3" y="42"/>
                  </a:lnTo>
                  <a:lnTo>
                    <a:pt x="3" y="4"/>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3" name="Freeform 958"/>
            <p:cNvSpPr>
              <a:spLocks noEditPoints="1"/>
            </p:cNvSpPr>
            <p:nvPr/>
          </p:nvSpPr>
          <p:spPr bwMode="auto">
            <a:xfrm>
              <a:off x="2587" y="1964"/>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1 h 38"/>
                <a:gd name="T12" fmla="*/ 39 w 39"/>
                <a:gd name="T13" fmla="*/ 1 h 38"/>
                <a:gd name="T14" fmla="*/ 39 w 39"/>
                <a:gd name="T15" fmla="*/ 38 h 38"/>
                <a:gd name="T16" fmla="*/ 2 w 39"/>
                <a:gd name="T17" fmla="*/ 38 h 38"/>
                <a:gd name="T18" fmla="*/ 2 w 3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1"/>
                  </a:moveTo>
                  <a:lnTo>
                    <a:pt x="39" y="1"/>
                  </a:lnTo>
                  <a:lnTo>
                    <a:pt x="39" y="38"/>
                  </a:lnTo>
                  <a:lnTo>
                    <a:pt x="2" y="38"/>
                  </a:lnTo>
                  <a:lnTo>
                    <a:pt x="2" y="1"/>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4" name="Freeform 959"/>
            <p:cNvSpPr>
              <a:spLocks noEditPoints="1"/>
            </p:cNvSpPr>
            <p:nvPr/>
          </p:nvSpPr>
          <p:spPr bwMode="auto">
            <a:xfrm>
              <a:off x="2589" y="1965"/>
              <a:ext cx="37" cy="37"/>
            </a:xfrm>
            <a:custGeom>
              <a:avLst/>
              <a:gdLst>
                <a:gd name="T0" fmla="*/ 0 w 37"/>
                <a:gd name="T1" fmla="*/ 0 h 37"/>
                <a:gd name="T2" fmla="*/ 37 w 37"/>
                <a:gd name="T3" fmla="*/ 0 h 37"/>
                <a:gd name="T4" fmla="*/ 37 w 37"/>
                <a:gd name="T5" fmla="*/ 37 h 37"/>
                <a:gd name="T6" fmla="*/ 0 w 37"/>
                <a:gd name="T7" fmla="*/ 37 h 37"/>
                <a:gd name="T8" fmla="*/ 0 w 37"/>
                <a:gd name="T9" fmla="*/ 0 h 37"/>
                <a:gd name="T10" fmla="*/ 3 w 37"/>
                <a:gd name="T11" fmla="*/ 2 h 37"/>
                <a:gd name="T12" fmla="*/ 37 w 37"/>
                <a:gd name="T13" fmla="*/ 2 h 37"/>
                <a:gd name="T14" fmla="*/ 37 w 37"/>
                <a:gd name="T15" fmla="*/ 37 h 37"/>
                <a:gd name="T16" fmla="*/ 3 w 37"/>
                <a:gd name="T17" fmla="*/ 37 h 37"/>
                <a:gd name="T18" fmla="*/ 3 w 37"/>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7"/>
                <a:gd name="T32" fmla="*/ 37 w 37"/>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7">
                  <a:moveTo>
                    <a:pt x="0" y="0"/>
                  </a:moveTo>
                  <a:lnTo>
                    <a:pt x="37" y="0"/>
                  </a:lnTo>
                  <a:lnTo>
                    <a:pt x="37" y="37"/>
                  </a:lnTo>
                  <a:lnTo>
                    <a:pt x="0" y="37"/>
                  </a:lnTo>
                  <a:lnTo>
                    <a:pt x="0" y="0"/>
                  </a:lnTo>
                  <a:close/>
                  <a:moveTo>
                    <a:pt x="3" y="2"/>
                  </a:moveTo>
                  <a:lnTo>
                    <a:pt x="37" y="2"/>
                  </a:lnTo>
                  <a:lnTo>
                    <a:pt x="37" y="37"/>
                  </a:lnTo>
                  <a:lnTo>
                    <a:pt x="3" y="37"/>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5" name="Freeform 960"/>
            <p:cNvSpPr>
              <a:spLocks noEditPoints="1"/>
            </p:cNvSpPr>
            <p:nvPr/>
          </p:nvSpPr>
          <p:spPr bwMode="auto">
            <a:xfrm>
              <a:off x="2592" y="1967"/>
              <a:ext cx="34" cy="35"/>
            </a:xfrm>
            <a:custGeom>
              <a:avLst/>
              <a:gdLst>
                <a:gd name="T0" fmla="*/ 0 w 34"/>
                <a:gd name="T1" fmla="*/ 0 h 35"/>
                <a:gd name="T2" fmla="*/ 34 w 34"/>
                <a:gd name="T3" fmla="*/ 0 h 35"/>
                <a:gd name="T4" fmla="*/ 34 w 34"/>
                <a:gd name="T5" fmla="*/ 35 h 35"/>
                <a:gd name="T6" fmla="*/ 0 w 34"/>
                <a:gd name="T7" fmla="*/ 35 h 35"/>
                <a:gd name="T8" fmla="*/ 0 w 34"/>
                <a:gd name="T9" fmla="*/ 0 h 35"/>
                <a:gd name="T10" fmla="*/ 3 w 34"/>
                <a:gd name="T11" fmla="*/ 4 h 35"/>
                <a:gd name="T12" fmla="*/ 34 w 34"/>
                <a:gd name="T13" fmla="*/ 4 h 35"/>
                <a:gd name="T14" fmla="*/ 34 w 34"/>
                <a:gd name="T15" fmla="*/ 35 h 35"/>
                <a:gd name="T16" fmla="*/ 3 w 34"/>
                <a:gd name="T17" fmla="*/ 35 h 35"/>
                <a:gd name="T18" fmla="*/ 3 w 34"/>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5"/>
                <a:gd name="T32" fmla="*/ 34 w 3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5">
                  <a:moveTo>
                    <a:pt x="0" y="0"/>
                  </a:moveTo>
                  <a:lnTo>
                    <a:pt x="34" y="0"/>
                  </a:lnTo>
                  <a:lnTo>
                    <a:pt x="34" y="35"/>
                  </a:lnTo>
                  <a:lnTo>
                    <a:pt x="0" y="35"/>
                  </a:lnTo>
                  <a:lnTo>
                    <a:pt x="0" y="0"/>
                  </a:lnTo>
                  <a:close/>
                  <a:moveTo>
                    <a:pt x="3" y="4"/>
                  </a:moveTo>
                  <a:lnTo>
                    <a:pt x="34" y="4"/>
                  </a:lnTo>
                  <a:lnTo>
                    <a:pt x="34" y="35"/>
                  </a:lnTo>
                  <a:lnTo>
                    <a:pt x="3" y="35"/>
                  </a:lnTo>
                  <a:lnTo>
                    <a:pt x="3" y="4"/>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6" name="Freeform 961"/>
            <p:cNvSpPr>
              <a:spLocks noEditPoints="1"/>
            </p:cNvSpPr>
            <p:nvPr/>
          </p:nvSpPr>
          <p:spPr bwMode="auto">
            <a:xfrm>
              <a:off x="2595" y="1971"/>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1 h 31"/>
                <a:gd name="T12" fmla="*/ 31 w 31"/>
                <a:gd name="T13" fmla="*/ 1 h 31"/>
                <a:gd name="T14" fmla="*/ 31 w 31"/>
                <a:gd name="T15" fmla="*/ 31 h 31"/>
                <a:gd name="T16" fmla="*/ 2 w 31"/>
                <a:gd name="T17" fmla="*/ 31 h 31"/>
                <a:gd name="T18" fmla="*/ 2 w 31"/>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1"/>
                  </a:moveTo>
                  <a:lnTo>
                    <a:pt x="31" y="1"/>
                  </a:lnTo>
                  <a:lnTo>
                    <a:pt x="31" y="31"/>
                  </a:lnTo>
                  <a:lnTo>
                    <a:pt x="2" y="31"/>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7" name="Freeform 962"/>
            <p:cNvSpPr>
              <a:spLocks noEditPoints="1"/>
            </p:cNvSpPr>
            <p:nvPr/>
          </p:nvSpPr>
          <p:spPr bwMode="auto">
            <a:xfrm>
              <a:off x="2597" y="1972"/>
              <a:ext cx="29" cy="30"/>
            </a:xfrm>
            <a:custGeom>
              <a:avLst/>
              <a:gdLst>
                <a:gd name="T0" fmla="*/ 0 w 29"/>
                <a:gd name="T1" fmla="*/ 0 h 30"/>
                <a:gd name="T2" fmla="*/ 29 w 29"/>
                <a:gd name="T3" fmla="*/ 0 h 30"/>
                <a:gd name="T4" fmla="*/ 29 w 29"/>
                <a:gd name="T5" fmla="*/ 30 h 30"/>
                <a:gd name="T6" fmla="*/ 0 w 29"/>
                <a:gd name="T7" fmla="*/ 30 h 30"/>
                <a:gd name="T8" fmla="*/ 0 w 29"/>
                <a:gd name="T9" fmla="*/ 0 h 30"/>
                <a:gd name="T10" fmla="*/ 3 w 29"/>
                <a:gd name="T11" fmla="*/ 4 h 30"/>
                <a:gd name="T12" fmla="*/ 29 w 29"/>
                <a:gd name="T13" fmla="*/ 4 h 30"/>
                <a:gd name="T14" fmla="*/ 29 w 29"/>
                <a:gd name="T15" fmla="*/ 30 h 30"/>
                <a:gd name="T16" fmla="*/ 3 w 29"/>
                <a:gd name="T17" fmla="*/ 30 h 30"/>
                <a:gd name="T18" fmla="*/ 3 w 29"/>
                <a:gd name="T19" fmla="*/ 4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0"/>
                <a:gd name="T32" fmla="*/ 29 w 2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0">
                  <a:moveTo>
                    <a:pt x="0" y="0"/>
                  </a:moveTo>
                  <a:lnTo>
                    <a:pt x="29" y="0"/>
                  </a:lnTo>
                  <a:lnTo>
                    <a:pt x="29" y="30"/>
                  </a:lnTo>
                  <a:lnTo>
                    <a:pt x="0" y="30"/>
                  </a:lnTo>
                  <a:lnTo>
                    <a:pt x="0" y="0"/>
                  </a:lnTo>
                  <a:close/>
                  <a:moveTo>
                    <a:pt x="3" y="4"/>
                  </a:moveTo>
                  <a:lnTo>
                    <a:pt x="29" y="4"/>
                  </a:lnTo>
                  <a:lnTo>
                    <a:pt x="29" y="30"/>
                  </a:lnTo>
                  <a:lnTo>
                    <a:pt x="3" y="30"/>
                  </a:lnTo>
                  <a:lnTo>
                    <a:pt x="3" y="4"/>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8" name="Freeform 963"/>
            <p:cNvSpPr>
              <a:spLocks noEditPoints="1"/>
            </p:cNvSpPr>
            <p:nvPr/>
          </p:nvSpPr>
          <p:spPr bwMode="auto">
            <a:xfrm>
              <a:off x="2600" y="1976"/>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1 h 26"/>
                <a:gd name="T12" fmla="*/ 26 w 26"/>
                <a:gd name="T13" fmla="*/ 1 h 26"/>
                <a:gd name="T14" fmla="*/ 26 w 26"/>
                <a:gd name="T15" fmla="*/ 26 h 26"/>
                <a:gd name="T16" fmla="*/ 3 w 26"/>
                <a:gd name="T17" fmla="*/ 26 h 26"/>
                <a:gd name="T18" fmla="*/ 3 w 2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1"/>
                  </a:moveTo>
                  <a:lnTo>
                    <a:pt x="26" y="1"/>
                  </a:lnTo>
                  <a:lnTo>
                    <a:pt x="26" y="26"/>
                  </a:lnTo>
                  <a:lnTo>
                    <a:pt x="3" y="26"/>
                  </a:lnTo>
                  <a:lnTo>
                    <a:pt x="3" y="1"/>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29" name="Freeform 964"/>
            <p:cNvSpPr>
              <a:spLocks noEditPoints="1"/>
            </p:cNvSpPr>
            <p:nvPr/>
          </p:nvSpPr>
          <p:spPr bwMode="auto">
            <a:xfrm>
              <a:off x="2603" y="1977"/>
              <a:ext cx="23" cy="25"/>
            </a:xfrm>
            <a:custGeom>
              <a:avLst/>
              <a:gdLst>
                <a:gd name="T0" fmla="*/ 0 w 23"/>
                <a:gd name="T1" fmla="*/ 0 h 25"/>
                <a:gd name="T2" fmla="*/ 23 w 23"/>
                <a:gd name="T3" fmla="*/ 0 h 25"/>
                <a:gd name="T4" fmla="*/ 23 w 23"/>
                <a:gd name="T5" fmla="*/ 25 h 25"/>
                <a:gd name="T6" fmla="*/ 0 w 23"/>
                <a:gd name="T7" fmla="*/ 25 h 25"/>
                <a:gd name="T8" fmla="*/ 0 w 23"/>
                <a:gd name="T9" fmla="*/ 0 h 25"/>
                <a:gd name="T10" fmla="*/ 2 w 23"/>
                <a:gd name="T11" fmla="*/ 4 h 25"/>
                <a:gd name="T12" fmla="*/ 23 w 23"/>
                <a:gd name="T13" fmla="*/ 4 h 25"/>
                <a:gd name="T14" fmla="*/ 23 w 23"/>
                <a:gd name="T15" fmla="*/ 25 h 25"/>
                <a:gd name="T16" fmla="*/ 2 w 23"/>
                <a:gd name="T17" fmla="*/ 25 h 25"/>
                <a:gd name="T18" fmla="*/ 2 w 23"/>
                <a:gd name="T19" fmla="*/ 4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5"/>
                <a:gd name="T32" fmla="*/ 23 w 23"/>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5">
                  <a:moveTo>
                    <a:pt x="0" y="0"/>
                  </a:moveTo>
                  <a:lnTo>
                    <a:pt x="23" y="0"/>
                  </a:lnTo>
                  <a:lnTo>
                    <a:pt x="23" y="25"/>
                  </a:lnTo>
                  <a:lnTo>
                    <a:pt x="0" y="25"/>
                  </a:lnTo>
                  <a:lnTo>
                    <a:pt x="0" y="0"/>
                  </a:lnTo>
                  <a:close/>
                  <a:moveTo>
                    <a:pt x="2" y="4"/>
                  </a:moveTo>
                  <a:lnTo>
                    <a:pt x="23" y="4"/>
                  </a:lnTo>
                  <a:lnTo>
                    <a:pt x="23" y="25"/>
                  </a:lnTo>
                  <a:lnTo>
                    <a:pt x="2" y="25"/>
                  </a:lnTo>
                  <a:lnTo>
                    <a:pt x="2" y="4"/>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0" name="Freeform 965"/>
            <p:cNvSpPr>
              <a:spLocks noEditPoints="1"/>
            </p:cNvSpPr>
            <p:nvPr/>
          </p:nvSpPr>
          <p:spPr bwMode="auto">
            <a:xfrm>
              <a:off x="2605" y="1981"/>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1" name="Freeform 966"/>
            <p:cNvSpPr>
              <a:spLocks noEditPoints="1"/>
            </p:cNvSpPr>
            <p:nvPr/>
          </p:nvSpPr>
          <p:spPr bwMode="auto">
            <a:xfrm>
              <a:off x="2608" y="1983"/>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3 h 19"/>
                <a:gd name="T12" fmla="*/ 18 w 18"/>
                <a:gd name="T13" fmla="*/ 3 h 19"/>
                <a:gd name="T14" fmla="*/ 18 w 18"/>
                <a:gd name="T15" fmla="*/ 19 h 19"/>
                <a:gd name="T16" fmla="*/ 2 w 18"/>
                <a:gd name="T17" fmla="*/ 19 h 19"/>
                <a:gd name="T18" fmla="*/ 2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3"/>
                  </a:moveTo>
                  <a:lnTo>
                    <a:pt x="18" y="3"/>
                  </a:lnTo>
                  <a:lnTo>
                    <a:pt x="18"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2" name="Freeform 967"/>
            <p:cNvSpPr>
              <a:spLocks noEditPoints="1"/>
            </p:cNvSpPr>
            <p:nvPr/>
          </p:nvSpPr>
          <p:spPr bwMode="auto">
            <a:xfrm>
              <a:off x="2610" y="1986"/>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3" name="Freeform 968"/>
            <p:cNvSpPr>
              <a:spLocks noEditPoints="1"/>
            </p:cNvSpPr>
            <p:nvPr/>
          </p:nvSpPr>
          <p:spPr bwMode="auto">
            <a:xfrm>
              <a:off x="2613" y="1988"/>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3 h 14"/>
                <a:gd name="T12" fmla="*/ 13 w 13"/>
                <a:gd name="T13" fmla="*/ 3 h 14"/>
                <a:gd name="T14" fmla="*/ 13 w 13"/>
                <a:gd name="T15" fmla="*/ 14 h 14"/>
                <a:gd name="T16" fmla="*/ 3 w 13"/>
                <a:gd name="T17" fmla="*/ 14 h 14"/>
                <a:gd name="T18" fmla="*/ 3 w 13"/>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3"/>
                  </a:moveTo>
                  <a:lnTo>
                    <a:pt x="13" y="3"/>
                  </a:lnTo>
                  <a:lnTo>
                    <a:pt x="13" y="14"/>
                  </a:lnTo>
                  <a:lnTo>
                    <a:pt x="3" y="14"/>
                  </a:lnTo>
                  <a:lnTo>
                    <a:pt x="3" y="3"/>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4" name="Freeform 969"/>
            <p:cNvSpPr>
              <a:spLocks noEditPoints="1"/>
            </p:cNvSpPr>
            <p:nvPr/>
          </p:nvSpPr>
          <p:spPr bwMode="auto">
            <a:xfrm>
              <a:off x="2616" y="1991"/>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2 h 11"/>
                <a:gd name="T12" fmla="*/ 10 w 10"/>
                <a:gd name="T13" fmla="*/ 2 h 11"/>
                <a:gd name="T14" fmla="*/ 10 w 10"/>
                <a:gd name="T15" fmla="*/ 11 h 11"/>
                <a:gd name="T16" fmla="*/ 2 w 10"/>
                <a:gd name="T17" fmla="*/ 11 h 11"/>
                <a:gd name="T18" fmla="*/ 2 w 10"/>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2"/>
                  </a:moveTo>
                  <a:lnTo>
                    <a:pt x="10" y="2"/>
                  </a:lnTo>
                  <a:lnTo>
                    <a:pt x="10" y="11"/>
                  </a:lnTo>
                  <a:lnTo>
                    <a:pt x="2" y="11"/>
                  </a:lnTo>
                  <a:lnTo>
                    <a:pt x="2" y="2"/>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5" name="Freeform 970"/>
            <p:cNvSpPr>
              <a:spLocks noEditPoints="1"/>
            </p:cNvSpPr>
            <p:nvPr/>
          </p:nvSpPr>
          <p:spPr bwMode="auto">
            <a:xfrm>
              <a:off x="2618" y="1993"/>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3 h 9"/>
                <a:gd name="T12" fmla="*/ 8 w 8"/>
                <a:gd name="T13" fmla="*/ 3 h 9"/>
                <a:gd name="T14" fmla="*/ 8 w 8"/>
                <a:gd name="T15" fmla="*/ 9 h 9"/>
                <a:gd name="T16" fmla="*/ 3 w 8"/>
                <a:gd name="T17" fmla="*/ 9 h 9"/>
                <a:gd name="T18" fmla="*/ 3 w 8"/>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3"/>
                  </a:moveTo>
                  <a:lnTo>
                    <a:pt x="8" y="3"/>
                  </a:lnTo>
                  <a:lnTo>
                    <a:pt x="8" y="9"/>
                  </a:lnTo>
                  <a:lnTo>
                    <a:pt x="3" y="9"/>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6" name="Freeform 971"/>
            <p:cNvSpPr>
              <a:spLocks noEditPoints="1"/>
            </p:cNvSpPr>
            <p:nvPr/>
          </p:nvSpPr>
          <p:spPr bwMode="auto">
            <a:xfrm>
              <a:off x="2621" y="1996"/>
              <a:ext cx="5" cy="6"/>
            </a:xfrm>
            <a:custGeom>
              <a:avLst/>
              <a:gdLst>
                <a:gd name="T0" fmla="*/ 0 w 5"/>
                <a:gd name="T1" fmla="*/ 0 h 6"/>
                <a:gd name="T2" fmla="*/ 5 w 5"/>
                <a:gd name="T3" fmla="*/ 0 h 6"/>
                <a:gd name="T4" fmla="*/ 5 w 5"/>
                <a:gd name="T5" fmla="*/ 6 h 6"/>
                <a:gd name="T6" fmla="*/ 0 w 5"/>
                <a:gd name="T7" fmla="*/ 6 h 6"/>
                <a:gd name="T8" fmla="*/ 0 w 5"/>
                <a:gd name="T9" fmla="*/ 0 h 6"/>
                <a:gd name="T10" fmla="*/ 3 w 5"/>
                <a:gd name="T11" fmla="*/ 2 h 6"/>
                <a:gd name="T12" fmla="*/ 5 w 5"/>
                <a:gd name="T13" fmla="*/ 2 h 6"/>
                <a:gd name="T14" fmla="*/ 5 w 5"/>
                <a:gd name="T15" fmla="*/ 6 h 6"/>
                <a:gd name="T16" fmla="*/ 3 w 5"/>
                <a:gd name="T17" fmla="*/ 6 h 6"/>
                <a:gd name="T18" fmla="*/ 3 w 5"/>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0" y="0"/>
                  </a:moveTo>
                  <a:lnTo>
                    <a:pt x="5" y="0"/>
                  </a:lnTo>
                  <a:lnTo>
                    <a:pt x="5" y="6"/>
                  </a:lnTo>
                  <a:lnTo>
                    <a:pt x="0" y="6"/>
                  </a:lnTo>
                  <a:lnTo>
                    <a:pt x="0" y="0"/>
                  </a:lnTo>
                  <a:close/>
                  <a:moveTo>
                    <a:pt x="3" y="2"/>
                  </a:moveTo>
                  <a:lnTo>
                    <a:pt x="5" y="2"/>
                  </a:lnTo>
                  <a:lnTo>
                    <a:pt x="5" y="6"/>
                  </a:lnTo>
                  <a:lnTo>
                    <a:pt x="3" y="6"/>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7" name="Freeform 972"/>
            <p:cNvSpPr>
              <a:spLocks noEditPoints="1"/>
            </p:cNvSpPr>
            <p:nvPr/>
          </p:nvSpPr>
          <p:spPr bwMode="auto">
            <a:xfrm>
              <a:off x="2624" y="1998"/>
              <a:ext cx="2" cy="4"/>
            </a:xfrm>
            <a:custGeom>
              <a:avLst/>
              <a:gdLst>
                <a:gd name="T0" fmla="*/ 0 w 2"/>
                <a:gd name="T1" fmla="*/ 0 h 4"/>
                <a:gd name="T2" fmla="*/ 2 w 2"/>
                <a:gd name="T3" fmla="*/ 0 h 4"/>
                <a:gd name="T4" fmla="*/ 2 w 2"/>
                <a:gd name="T5" fmla="*/ 4 h 4"/>
                <a:gd name="T6" fmla="*/ 0 w 2"/>
                <a:gd name="T7" fmla="*/ 4 h 4"/>
                <a:gd name="T8" fmla="*/ 0 w 2"/>
                <a:gd name="T9" fmla="*/ 0 h 4"/>
                <a:gd name="T10" fmla="*/ 2 w 2"/>
                <a:gd name="T11" fmla="*/ 4 h 4"/>
                <a:gd name="T12" fmla="*/ 2 w 2"/>
                <a:gd name="T13" fmla="*/ 4 h 4"/>
                <a:gd name="T14" fmla="*/ 2 w 2"/>
                <a:gd name="T15" fmla="*/ 4 h 4"/>
                <a:gd name="T16" fmla="*/ 2 w 2"/>
                <a:gd name="T17" fmla="*/ 4 h 4"/>
                <a:gd name="T18" fmla="*/ 2 w 2"/>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2" y="4"/>
                  </a:move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8" name="Freeform 973"/>
            <p:cNvSpPr>
              <a:spLocks noEditPoints="1"/>
            </p:cNvSpPr>
            <p:nvPr/>
          </p:nvSpPr>
          <p:spPr bwMode="auto">
            <a:xfrm>
              <a:off x="2626" y="20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39" name="Freeform 974"/>
            <p:cNvSpPr>
              <a:spLocks noEditPoints="1"/>
            </p:cNvSpPr>
            <p:nvPr/>
          </p:nvSpPr>
          <p:spPr bwMode="auto">
            <a:xfrm>
              <a:off x="2551" y="1927"/>
              <a:ext cx="75" cy="75"/>
            </a:xfrm>
            <a:custGeom>
              <a:avLst/>
              <a:gdLst>
                <a:gd name="T0" fmla="*/ 5 w 75"/>
                <a:gd name="T1" fmla="*/ 66 h 75"/>
                <a:gd name="T2" fmla="*/ 5 w 75"/>
                <a:gd name="T3" fmla="*/ 7 h 75"/>
                <a:gd name="T4" fmla="*/ 69 w 75"/>
                <a:gd name="T5" fmla="*/ 7 h 75"/>
                <a:gd name="T6" fmla="*/ 69 w 75"/>
                <a:gd name="T7" fmla="*/ 66 h 75"/>
                <a:gd name="T8" fmla="*/ 5 w 75"/>
                <a:gd name="T9" fmla="*/ 66 h 75"/>
                <a:gd name="T10" fmla="*/ 2 w 75"/>
                <a:gd name="T11" fmla="*/ 69 h 75"/>
                <a:gd name="T12" fmla="*/ 73 w 75"/>
                <a:gd name="T13" fmla="*/ 69 h 75"/>
                <a:gd name="T14" fmla="*/ 73 w 75"/>
                <a:gd name="T15" fmla="*/ 4 h 75"/>
                <a:gd name="T16" fmla="*/ 75 w 75"/>
                <a:gd name="T17" fmla="*/ 4 h 75"/>
                <a:gd name="T18" fmla="*/ 75 w 75"/>
                <a:gd name="T19" fmla="*/ 0 h 75"/>
                <a:gd name="T20" fmla="*/ 0 w 75"/>
                <a:gd name="T21" fmla="*/ 0 h 75"/>
                <a:gd name="T22" fmla="*/ 0 w 75"/>
                <a:gd name="T23" fmla="*/ 75 h 75"/>
                <a:gd name="T24" fmla="*/ 2 w 75"/>
                <a:gd name="T25" fmla="*/ 75 h 75"/>
                <a:gd name="T26" fmla="*/ 2 w 75"/>
                <a:gd name="T27" fmla="*/ 69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75"/>
                <a:gd name="T44" fmla="*/ 75 w 75"/>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75">
                  <a:moveTo>
                    <a:pt x="5" y="66"/>
                  </a:moveTo>
                  <a:lnTo>
                    <a:pt x="5" y="7"/>
                  </a:lnTo>
                  <a:lnTo>
                    <a:pt x="69" y="7"/>
                  </a:lnTo>
                  <a:lnTo>
                    <a:pt x="69" y="66"/>
                  </a:lnTo>
                  <a:lnTo>
                    <a:pt x="5" y="66"/>
                  </a:lnTo>
                  <a:close/>
                  <a:moveTo>
                    <a:pt x="2" y="69"/>
                  </a:moveTo>
                  <a:lnTo>
                    <a:pt x="73" y="69"/>
                  </a:lnTo>
                  <a:lnTo>
                    <a:pt x="73" y="4"/>
                  </a:lnTo>
                  <a:lnTo>
                    <a:pt x="75" y="4"/>
                  </a:lnTo>
                  <a:lnTo>
                    <a:pt x="75" y="0"/>
                  </a:lnTo>
                  <a:lnTo>
                    <a:pt x="0" y="0"/>
                  </a:lnTo>
                  <a:lnTo>
                    <a:pt x="0" y="75"/>
                  </a:lnTo>
                  <a:lnTo>
                    <a:pt x="2" y="75"/>
                  </a:lnTo>
                  <a:lnTo>
                    <a:pt x="2" y="6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0" name="Freeform 975"/>
            <p:cNvSpPr>
              <a:spLocks noEditPoints="1"/>
            </p:cNvSpPr>
            <p:nvPr/>
          </p:nvSpPr>
          <p:spPr bwMode="auto">
            <a:xfrm>
              <a:off x="2551" y="1927"/>
              <a:ext cx="75" cy="75"/>
            </a:xfrm>
            <a:custGeom>
              <a:avLst/>
              <a:gdLst>
                <a:gd name="T0" fmla="*/ 0 w 75"/>
                <a:gd name="T1" fmla="*/ 0 h 75"/>
                <a:gd name="T2" fmla="*/ 75 w 75"/>
                <a:gd name="T3" fmla="*/ 0 h 75"/>
                <a:gd name="T4" fmla="*/ 75 w 75"/>
                <a:gd name="T5" fmla="*/ 75 h 75"/>
                <a:gd name="T6" fmla="*/ 0 w 75"/>
                <a:gd name="T7" fmla="*/ 75 h 75"/>
                <a:gd name="T8" fmla="*/ 0 w 75"/>
                <a:gd name="T9" fmla="*/ 0 h 75"/>
                <a:gd name="T10" fmla="*/ 2 w 75"/>
                <a:gd name="T11" fmla="*/ 2 h 75"/>
                <a:gd name="T12" fmla="*/ 75 w 75"/>
                <a:gd name="T13" fmla="*/ 2 h 75"/>
                <a:gd name="T14" fmla="*/ 75 w 75"/>
                <a:gd name="T15" fmla="*/ 75 h 75"/>
                <a:gd name="T16" fmla="*/ 2 w 75"/>
                <a:gd name="T17" fmla="*/ 75 h 75"/>
                <a:gd name="T18" fmla="*/ 2 w 75"/>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75"/>
                <a:gd name="T32" fmla="*/ 75 w 75"/>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75">
                  <a:moveTo>
                    <a:pt x="0" y="0"/>
                  </a:moveTo>
                  <a:lnTo>
                    <a:pt x="75" y="0"/>
                  </a:lnTo>
                  <a:lnTo>
                    <a:pt x="75" y="75"/>
                  </a:lnTo>
                  <a:lnTo>
                    <a:pt x="0" y="75"/>
                  </a:lnTo>
                  <a:lnTo>
                    <a:pt x="0" y="0"/>
                  </a:lnTo>
                  <a:close/>
                  <a:moveTo>
                    <a:pt x="2" y="2"/>
                  </a:moveTo>
                  <a:lnTo>
                    <a:pt x="75" y="2"/>
                  </a:lnTo>
                  <a:lnTo>
                    <a:pt x="75" y="75"/>
                  </a:lnTo>
                  <a:lnTo>
                    <a:pt x="2" y="75"/>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1" name="Freeform 976"/>
            <p:cNvSpPr>
              <a:spLocks noEditPoints="1"/>
            </p:cNvSpPr>
            <p:nvPr/>
          </p:nvSpPr>
          <p:spPr bwMode="auto">
            <a:xfrm>
              <a:off x="2553" y="1929"/>
              <a:ext cx="73" cy="73"/>
            </a:xfrm>
            <a:custGeom>
              <a:avLst/>
              <a:gdLst>
                <a:gd name="T0" fmla="*/ 0 w 73"/>
                <a:gd name="T1" fmla="*/ 0 h 73"/>
                <a:gd name="T2" fmla="*/ 73 w 73"/>
                <a:gd name="T3" fmla="*/ 0 h 73"/>
                <a:gd name="T4" fmla="*/ 73 w 73"/>
                <a:gd name="T5" fmla="*/ 73 h 73"/>
                <a:gd name="T6" fmla="*/ 0 w 73"/>
                <a:gd name="T7" fmla="*/ 73 h 73"/>
                <a:gd name="T8" fmla="*/ 0 w 73"/>
                <a:gd name="T9" fmla="*/ 0 h 73"/>
                <a:gd name="T10" fmla="*/ 2 w 73"/>
                <a:gd name="T11" fmla="*/ 4 h 73"/>
                <a:gd name="T12" fmla="*/ 73 w 73"/>
                <a:gd name="T13" fmla="*/ 4 h 73"/>
                <a:gd name="T14" fmla="*/ 73 w 73"/>
                <a:gd name="T15" fmla="*/ 73 h 73"/>
                <a:gd name="T16" fmla="*/ 2 w 73"/>
                <a:gd name="T17" fmla="*/ 73 h 73"/>
                <a:gd name="T18" fmla="*/ 2 w 73"/>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3"/>
                <a:gd name="T32" fmla="*/ 73 w 73"/>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3">
                  <a:moveTo>
                    <a:pt x="0" y="0"/>
                  </a:moveTo>
                  <a:lnTo>
                    <a:pt x="73" y="0"/>
                  </a:lnTo>
                  <a:lnTo>
                    <a:pt x="73" y="73"/>
                  </a:lnTo>
                  <a:lnTo>
                    <a:pt x="0" y="73"/>
                  </a:lnTo>
                  <a:lnTo>
                    <a:pt x="0" y="0"/>
                  </a:lnTo>
                  <a:close/>
                  <a:moveTo>
                    <a:pt x="2" y="4"/>
                  </a:moveTo>
                  <a:lnTo>
                    <a:pt x="73" y="4"/>
                  </a:lnTo>
                  <a:lnTo>
                    <a:pt x="73" y="73"/>
                  </a:lnTo>
                  <a:lnTo>
                    <a:pt x="2" y="73"/>
                  </a:lnTo>
                  <a:lnTo>
                    <a:pt x="2"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2" name="Freeform 977"/>
            <p:cNvSpPr>
              <a:spLocks noEditPoints="1"/>
            </p:cNvSpPr>
            <p:nvPr/>
          </p:nvSpPr>
          <p:spPr bwMode="auto">
            <a:xfrm>
              <a:off x="2555" y="1933"/>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2 w 71"/>
                <a:gd name="T11" fmla="*/ 1 h 69"/>
                <a:gd name="T12" fmla="*/ 71 w 71"/>
                <a:gd name="T13" fmla="*/ 1 h 69"/>
                <a:gd name="T14" fmla="*/ 71 w 71"/>
                <a:gd name="T15" fmla="*/ 69 h 69"/>
                <a:gd name="T16" fmla="*/ 2 w 71"/>
                <a:gd name="T17" fmla="*/ 69 h 69"/>
                <a:gd name="T18" fmla="*/ 2 w 71"/>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2" y="1"/>
                  </a:moveTo>
                  <a:lnTo>
                    <a:pt x="71" y="1"/>
                  </a:lnTo>
                  <a:lnTo>
                    <a:pt x="71" y="69"/>
                  </a:lnTo>
                  <a:lnTo>
                    <a:pt x="2" y="69"/>
                  </a:lnTo>
                  <a:lnTo>
                    <a:pt x="2" y="1"/>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3" name="Freeform 978"/>
            <p:cNvSpPr>
              <a:spLocks noEditPoints="1"/>
            </p:cNvSpPr>
            <p:nvPr/>
          </p:nvSpPr>
          <p:spPr bwMode="auto">
            <a:xfrm>
              <a:off x="2557" y="1934"/>
              <a:ext cx="69" cy="68"/>
            </a:xfrm>
            <a:custGeom>
              <a:avLst/>
              <a:gdLst>
                <a:gd name="T0" fmla="*/ 0 w 69"/>
                <a:gd name="T1" fmla="*/ 0 h 68"/>
                <a:gd name="T2" fmla="*/ 69 w 69"/>
                <a:gd name="T3" fmla="*/ 0 h 68"/>
                <a:gd name="T4" fmla="*/ 69 w 69"/>
                <a:gd name="T5" fmla="*/ 68 h 68"/>
                <a:gd name="T6" fmla="*/ 0 w 69"/>
                <a:gd name="T7" fmla="*/ 68 h 68"/>
                <a:gd name="T8" fmla="*/ 0 w 69"/>
                <a:gd name="T9" fmla="*/ 0 h 68"/>
                <a:gd name="T10" fmla="*/ 3 w 69"/>
                <a:gd name="T11" fmla="*/ 4 h 68"/>
                <a:gd name="T12" fmla="*/ 69 w 69"/>
                <a:gd name="T13" fmla="*/ 4 h 68"/>
                <a:gd name="T14" fmla="*/ 69 w 69"/>
                <a:gd name="T15" fmla="*/ 68 h 68"/>
                <a:gd name="T16" fmla="*/ 3 w 69"/>
                <a:gd name="T17" fmla="*/ 68 h 68"/>
                <a:gd name="T18" fmla="*/ 3 w 69"/>
                <a:gd name="T19" fmla="*/ 4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
                <a:gd name="T31" fmla="*/ 0 h 68"/>
                <a:gd name="T32" fmla="*/ 69 w 69"/>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 h="68">
                  <a:moveTo>
                    <a:pt x="0" y="0"/>
                  </a:moveTo>
                  <a:lnTo>
                    <a:pt x="69" y="0"/>
                  </a:lnTo>
                  <a:lnTo>
                    <a:pt x="69" y="68"/>
                  </a:lnTo>
                  <a:lnTo>
                    <a:pt x="0" y="68"/>
                  </a:lnTo>
                  <a:lnTo>
                    <a:pt x="0" y="0"/>
                  </a:lnTo>
                  <a:close/>
                  <a:moveTo>
                    <a:pt x="3" y="4"/>
                  </a:moveTo>
                  <a:lnTo>
                    <a:pt x="69" y="4"/>
                  </a:lnTo>
                  <a:lnTo>
                    <a:pt x="69" y="68"/>
                  </a:lnTo>
                  <a:lnTo>
                    <a:pt x="3" y="68"/>
                  </a:lnTo>
                  <a:lnTo>
                    <a:pt x="3" y="4"/>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4" name="Freeform 979"/>
            <p:cNvSpPr>
              <a:spLocks noEditPoints="1"/>
            </p:cNvSpPr>
            <p:nvPr/>
          </p:nvSpPr>
          <p:spPr bwMode="auto">
            <a:xfrm>
              <a:off x="2560" y="1938"/>
              <a:ext cx="66" cy="64"/>
            </a:xfrm>
            <a:custGeom>
              <a:avLst/>
              <a:gdLst>
                <a:gd name="T0" fmla="*/ 0 w 66"/>
                <a:gd name="T1" fmla="*/ 0 h 64"/>
                <a:gd name="T2" fmla="*/ 66 w 66"/>
                <a:gd name="T3" fmla="*/ 0 h 64"/>
                <a:gd name="T4" fmla="*/ 66 w 66"/>
                <a:gd name="T5" fmla="*/ 64 h 64"/>
                <a:gd name="T6" fmla="*/ 0 w 66"/>
                <a:gd name="T7" fmla="*/ 64 h 64"/>
                <a:gd name="T8" fmla="*/ 0 w 66"/>
                <a:gd name="T9" fmla="*/ 0 h 64"/>
                <a:gd name="T10" fmla="*/ 3 w 66"/>
                <a:gd name="T11" fmla="*/ 2 h 64"/>
                <a:gd name="T12" fmla="*/ 66 w 66"/>
                <a:gd name="T13" fmla="*/ 2 h 64"/>
                <a:gd name="T14" fmla="*/ 66 w 66"/>
                <a:gd name="T15" fmla="*/ 64 h 64"/>
                <a:gd name="T16" fmla="*/ 3 w 66"/>
                <a:gd name="T17" fmla="*/ 64 h 64"/>
                <a:gd name="T18" fmla="*/ 3 w 6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4"/>
                <a:gd name="T32" fmla="*/ 66 w 66"/>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4">
                  <a:moveTo>
                    <a:pt x="0" y="0"/>
                  </a:moveTo>
                  <a:lnTo>
                    <a:pt x="66" y="0"/>
                  </a:lnTo>
                  <a:lnTo>
                    <a:pt x="66" y="64"/>
                  </a:lnTo>
                  <a:lnTo>
                    <a:pt x="0" y="64"/>
                  </a:lnTo>
                  <a:lnTo>
                    <a:pt x="0" y="0"/>
                  </a:lnTo>
                  <a:close/>
                  <a:moveTo>
                    <a:pt x="3" y="2"/>
                  </a:moveTo>
                  <a:lnTo>
                    <a:pt x="66" y="2"/>
                  </a:lnTo>
                  <a:lnTo>
                    <a:pt x="66" y="64"/>
                  </a:lnTo>
                  <a:lnTo>
                    <a:pt x="3" y="64"/>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5" name="Freeform 980"/>
            <p:cNvSpPr>
              <a:spLocks noEditPoints="1"/>
            </p:cNvSpPr>
            <p:nvPr/>
          </p:nvSpPr>
          <p:spPr bwMode="auto">
            <a:xfrm>
              <a:off x="2563" y="1940"/>
              <a:ext cx="63" cy="62"/>
            </a:xfrm>
            <a:custGeom>
              <a:avLst/>
              <a:gdLst>
                <a:gd name="T0" fmla="*/ 0 w 63"/>
                <a:gd name="T1" fmla="*/ 0 h 62"/>
                <a:gd name="T2" fmla="*/ 63 w 63"/>
                <a:gd name="T3" fmla="*/ 0 h 62"/>
                <a:gd name="T4" fmla="*/ 63 w 63"/>
                <a:gd name="T5" fmla="*/ 62 h 62"/>
                <a:gd name="T6" fmla="*/ 0 w 63"/>
                <a:gd name="T7" fmla="*/ 62 h 62"/>
                <a:gd name="T8" fmla="*/ 0 w 63"/>
                <a:gd name="T9" fmla="*/ 0 h 62"/>
                <a:gd name="T10" fmla="*/ 2 w 63"/>
                <a:gd name="T11" fmla="*/ 3 h 62"/>
                <a:gd name="T12" fmla="*/ 63 w 63"/>
                <a:gd name="T13" fmla="*/ 3 h 62"/>
                <a:gd name="T14" fmla="*/ 63 w 63"/>
                <a:gd name="T15" fmla="*/ 62 h 62"/>
                <a:gd name="T16" fmla="*/ 2 w 63"/>
                <a:gd name="T17" fmla="*/ 62 h 62"/>
                <a:gd name="T18" fmla="*/ 2 w 63"/>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2"/>
                <a:gd name="T32" fmla="*/ 63 w 63"/>
                <a:gd name="T33" fmla="*/ 62 h 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2">
                  <a:moveTo>
                    <a:pt x="0" y="0"/>
                  </a:moveTo>
                  <a:lnTo>
                    <a:pt x="63" y="0"/>
                  </a:lnTo>
                  <a:lnTo>
                    <a:pt x="63" y="62"/>
                  </a:lnTo>
                  <a:lnTo>
                    <a:pt x="0" y="62"/>
                  </a:lnTo>
                  <a:lnTo>
                    <a:pt x="0" y="0"/>
                  </a:lnTo>
                  <a:close/>
                  <a:moveTo>
                    <a:pt x="2" y="3"/>
                  </a:moveTo>
                  <a:lnTo>
                    <a:pt x="63" y="3"/>
                  </a:lnTo>
                  <a:lnTo>
                    <a:pt x="63" y="62"/>
                  </a:lnTo>
                  <a:lnTo>
                    <a:pt x="2" y="62"/>
                  </a:lnTo>
                  <a:lnTo>
                    <a:pt x="2" y="3"/>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6" name="Freeform 981"/>
            <p:cNvSpPr>
              <a:spLocks noEditPoints="1"/>
            </p:cNvSpPr>
            <p:nvPr/>
          </p:nvSpPr>
          <p:spPr bwMode="auto">
            <a:xfrm>
              <a:off x="2565" y="1943"/>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3 w 61"/>
                <a:gd name="T11" fmla="*/ 2 h 59"/>
                <a:gd name="T12" fmla="*/ 61 w 61"/>
                <a:gd name="T13" fmla="*/ 2 h 59"/>
                <a:gd name="T14" fmla="*/ 61 w 61"/>
                <a:gd name="T15" fmla="*/ 59 h 59"/>
                <a:gd name="T16" fmla="*/ 3 w 61"/>
                <a:gd name="T17" fmla="*/ 59 h 59"/>
                <a:gd name="T18" fmla="*/ 3 w 61"/>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3" y="2"/>
                  </a:moveTo>
                  <a:lnTo>
                    <a:pt x="61" y="2"/>
                  </a:lnTo>
                  <a:lnTo>
                    <a:pt x="61" y="59"/>
                  </a:lnTo>
                  <a:lnTo>
                    <a:pt x="3" y="59"/>
                  </a:lnTo>
                  <a:lnTo>
                    <a:pt x="3" y="2"/>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7" name="Freeform 982"/>
            <p:cNvSpPr>
              <a:spLocks noEditPoints="1"/>
            </p:cNvSpPr>
            <p:nvPr/>
          </p:nvSpPr>
          <p:spPr bwMode="auto">
            <a:xfrm>
              <a:off x="2568" y="1945"/>
              <a:ext cx="58" cy="57"/>
            </a:xfrm>
            <a:custGeom>
              <a:avLst/>
              <a:gdLst>
                <a:gd name="T0" fmla="*/ 0 w 58"/>
                <a:gd name="T1" fmla="*/ 0 h 57"/>
                <a:gd name="T2" fmla="*/ 58 w 58"/>
                <a:gd name="T3" fmla="*/ 0 h 57"/>
                <a:gd name="T4" fmla="*/ 58 w 58"/>
                <a:gd name="T5" fmla="*/ 57 h 57"/>
                <a:gd name="T6" fmla="*/ 0 w 58"/>
                <a:gd name="T7" fmla="*/ 57 h 57"/>
                <a:gd name="T8" fmla="*/ 0 w 58"/>
                <a:gd name="T9" fmla="*/ 0 h 57"/>
                <a:gd name="T10" fmla="*/ 3 w 58"/>
                <a:gd name="T11" fmla="*/ 3 h 57"/>
                <a:gd name="T12" fmla="*/ 58 w 58"/>
                <a:gd name="T13" fmla="*/ 3 h 57"/>
                <a:gd name="T14" fmla="*/ 58 w 58"/>
                <a:gd name="T15" fmla="*/ 57 h 57"/>
                <a:gd name="T16" fmla="*/ 3 w 58"/>
                <a:gd name="T17" fmla="*/ 57 h 57"/>
                <a:gd name="T18" fmla="*/ 3 w 58"/>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7"/>
                <a:gd name="T32" fmla="*/ 58 w 5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7">
                  <a:moveTo>
                    <a:pt x="0" y="0"/>
                  </a:moveTo>
                  <a:lnTo>
                    <a:pt x="58" y="0"/>
                  </a:lnTo>
                  <a:lnTo>
                    <a:pt x="58" y="57"/>
                  </a:lnTo>
                  <a:lnTo>
                    <a:pt x="0" y="57"/>
                  </a:lnTo>
                  <a:lnTo>
                    <a:pt x="0" y="0"/>
                  </a:lnTo>
                  <a:close/>
                  <a:moveTo>
                    <a:pt x="3" y="3"/>
                  </a:moveTo>
                  <a:lnTo>
                    <a:pt x="58" y="3"/>
                  </a:lnTo>
                  <a:lnTo>
                    <a:pt x="58" y="57"/>
                  </a:lnTo>
                  <a:lnTo>
                    <a:pt x="3" y="57"/>
                  </a:lnTo>
                  <a:lnTo>
                    <a:pt x="3" y="3"/>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8" name="Freeform 983"/>
            <p:cNvSpPr>
              <a:spLocks noEditPoints="1"/>
            </p:cNvSpPr>
            <p:nvPr/>
          </p:nvSpPr>
          <p:spPr bwMode="auto">
            <a:xfrm>
              <a:off x="2571" y="1948"/>
              <a:ext cx="55" cy="54"/>
            </a:xfrm>
            <a:custGeom>
              <a:avLst/>
              <a:gdLst>
                <a:gd name="T0" fmla="*/ 0 w 55"/>
                <a:gd name="T1" fmla="*/ 0 h 54"/>
                <a:gd name="T2" fmla="*/ 55 w 55"/>
                <a:gd name="T3" fmla="*/ 0 h 54"/>
                <a:gd name="T4" fmla="*/ 55 w 55"/>
                <a:gd name="T5" fmla="*/ 54 h 54"/>
                <a:gd name="T6" fmla="*/ 0 w 55"/>
                <a:gd name="T7" fmla="*/ 54 h 54"/>
                <a:gd name="T8" fmla="*/ 0 w 55"/>
                <a:gd name="T9" fmla="*/ 0 h 54"/>
                <a:gd name="T10" fmla="*/ 2 w 55"/>
                <a:gd name="T11" fmla="*/ 2 h 54"/>
                <a:gd name="T12" fmla="*/ 55 w 55"/>
                <a:gd name="T13" fmla="*/ 2 h 54"/>
                <a:gd name="T14" fmla="*/ 55 w 55"/>
                <a:gd name="T15" fmla="*/ 54 h 54"/>
                <a:gd name="T16" fmla="*/ 2 w 55"/>
                <a:gd name="T17" fmla="*/ 54 h 54"/>
                <a:gd name="T18" fmla="*/ 2 w 55"/>
                <a:gd name="T19" fmla="*/ 2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54"/>
                <a:gd name="T32" fmla="*/ 55 w 55"/>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54">
                  <a:moveTo>
                    <a:pt x="0" y="0"/>
                  </a:moveTo>
                  <a:lnTo>
                    <a:pt x="55" y="0"/>
                  </a:lnTo>
                  <a:lnTo>
                    <a:pt x="55" y="54"/>
                  </a:lnTo>
                  <a:lnTo>
                    <a:pt x="0" y="54"/>
                  </a:lnTo>
                  <a:lnTo>
                    <a:pt x="0" y="0"/>
                  </a:lnTo>
                  <a:close/>
                  <a:moveTo>
                    <a:pt x="2" y="2"/>
                  </a:moveTo>
                  <a:lnTo>
                    <a:pt x="55" y="2"/>
                  </a:lnTo>
                  <a:lnTo>
                    <a:pt x="55" y="54"/>
                  </a:lnTo>
                  <a:lnTo>
                    <a:pt x="2" y="54"/>
                  </a:lnTo>
                  <a:lnTo>
                    <a:pt x="2" y="2"/>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49" name="Freeform 984"/>
            <p:cNvSpPr>
              <a:spLocks noEditPoints="1"/>
            </p:cNvSpPr>
            <p:nvPr/>
          </p:nvSpPr>
          <p:spPr bwMode="auto">
            <a:xfrm>
              <a:off x="2573" y="1950"/>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3 w 53"/>
                <a:gd name="T11" fmla="*/ 3 h 52"/>
                <a:gd name="T12" fmla="*/ 53 w 53"/>
                <a:gd name="T13" fmla="*/ 3 h 52"/>
                <a:gd name="T14" fmla="*/ 53 w 53"/>
                <a:gd name="T15" fmla="*/ 52 h 52"/>
                <a:gd name="T16" fmla="*/ 3 w 53"/>
                <a:gd name="T17" fmla="*/ 52 h 52"/>
                <a:gd name="T18" fmla="*/ 3 w 53"/>
                <a:gd name="T19" fmla="*/ 3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3" y="3"/>
                  </a:moveTo>
                  <a:lnTo>
                    <a:pt x="53" y="3"/>
                  </a:lnTo>
                  <a:lnTo>
                    <a:pt x="53" y="52"/>
                  </a:lnTo>
                  <a:lnTo>
                    <a:pt x="3" y="52"/>
                  </a:lnTo>
                  <a:lnTo>
                    <a:pt x="3" y="3"/>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0" name="Freeform 985"/>
            <p:cNvSpPr>
              <a:spLocks noEditPoints="1"/>
            </p:cNvSpPr>
            <p:nvPr/>
          </p:nvSpPr>
          <p:spPr bwMode="auto">
            <a:xfrm>
              <a:off x="2576" y="1953"/>
              <a:ext cx="50" cy="49"/>
            </a:xfrm>
            <a:custGeom>
              <a:avLst/>
              <a:gdLst>
                <a:gd name="T0" fmla="*/ 0 w 50"/>
                <a:gd name="T1" fmla="*/ 0 h 49"/>
                <a:gd name="T2" fmla="*/ 50 w 50"/>
                <a:gd name="T3" fmla="*/ 0 h 49"/>
                <a:gd name="T4" fmla="*/ 50 w 50"/>
                <a:gd name="T5" fmla="*/ 49 h 49"/>
                <a:gd name="T6" fmla="*/ 0 w 50"/>
                <a:gd name="T7" fmla="*/ 49 h 49"/>
                <a:gd name="T8" fmla="*/ 0 w 50"/>
                <a:gd name="T9" fmla="*/ 0 h 49"/>
                <a:gd name="T10" fmla="*/ 3 w 50"/>
                <a:gd name="T11" fmla="*/ 2 h 49"/>
                <a:gd name="T12" fmla="*/ 50 w 50"/>
                <a:gd name="T13" fmla="*/ 2 h 49"/>
                <a:gd name="T14" fmla="*/ 50 w 50"/>
                <a:gd name="T15" fmla="*/ 49 h 49"/>
                <a:gd name="T16" fmla="*/ 3 w 50"/>
                <a:gd name="T17" fmla="*/ 49 h 49"/>
                <a:gd name="T18" fmla="*/ 3 w 50"/>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9"/>
                <a:gd name="T32" fmla="*/ 50 w 50"/>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9">
                  <a:moveTo>
                    <a:pt x="0" y="0"/>
                  </a:moveTo>
                  <a:lnTo>
                    <a:pt x="50" y="0"/>
                  </a:lnTo>
                  <a:lnTo>
                    <a:pt x="50" y="49"/>
                  </a:lnTo>
                  <a:lnTo>
                    <a:pt x="0" y="49"/>
                  </a:lnTo>
                  <a:lnTo>
                    <a:pt x="0" y="0"/>
                  </a:lnTo>
                  <a:close/>
                  <a:moveTo>
                    <a:pt x="3" y="2"/>
                  </a:moveTo>
                  <a:lnTo>
                    <a:pt x="50" y="2"/>
                  </a:lnTo>
                  <a:lnTo>
                    <a:pt x="50" y="49"/>
                  </a:lnTo>
                  <a:lnTo>
                    <a:pt x="3" y="49"/>
                  </a:lnTo>
                  <a:lnTo>
                    <a:pt x="3" y="2"/>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1" name="Freeform 986"/>
            <p:cNvSpPr>
              <a:spLocks noEditPoints="1"/>
            </p:cNvSpPr>
            <p:nvPr/>
          </p:nvSpPr>
          <p:spPr bwMode="auto">
            <a:xfrm>
              <a:off x="2579" y="1955"/>
              <a:ext cx="47" cy="4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2 w 47"/>
                <a:gd name="T11" fmla="*/ 3 h 47"/>
                <a:gd name="T12" fmla="*/ 47 w 47"/>
                <a:gd name="T13" fmla="*/ 3 h 47"/>
                <a:gd name="T14" fmla="*/ 47 w 47"/>
                <a:gd name="T15" fmla="*/ 47 h 47"/>
                <a:gd name="T16" fmla="*/ 2 w 47"/>
                <a:gd name="T17" fmla="*/ 47 h 47"/>
                <a:gd name="T18" fmla="*/ 2 w 47"/>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47"/>
                <a:gd name="T32" fmla="*/ 47 w 47"/>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47">
                  <a:moveTo>
                    <a:pt x="0" y="0"/>
                  </a:moveTo>
                  <a:lnTo>
                    <a:pt x="47" y="0"/>
                  </a:lnTo>
                  <a:lnTo>
                    <a:pt x="47" y="47"/>
                  </a:lnTo>
                  <a:lnTo>
                    <a:pt x="0" y="47"/>
                  </a:lnTo>
                  <a:lnTo>
                    <a:pt x="0" y="0"/>
                  </a:lnTo>
                  <a:close/>
                  <a:moveTo>
                    <a:pt x="2" y="3"/>
                  </a:moveTo>
                  <a:lnTo>
                    <a:pt x="47" y="3"/>
                  </a:lnTo>
                  <a:lnTo>
                    <a:pt x="47" y="47"/>
                  </a:lnTo>
                  <a:lnTo>
                    <a:pt x="2" y="47"/>
                  </a:lnTo>
                  <a:lnTo>
                    <a:pt x="2" y="3"/>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2" name="Freeform 987"/>
            <p:cNvSpPr>
              <a:spLocks noEditPoints="1"/>
            </p:cNvSpPr>
            <p:nvPr/>
          </p:nvSpPr>
          <p:spPr bwMode="auto">
            <a:xfrm>
              <a:off x="2581" y="1958"/>
              <a:ext cx="45" cy="44"/>
            </a:xfrm>
            <a:custGeom>
              <a:avLst/>
              <a:gdLst>
                <a:gd name="T0" fmla="*/ 0 w 45"/>
                <a:gd name="T1" fmla="*/ 0 h 44"/>
                <a:gd name="T2" fmla="*/ 45 w 45"/>
                <a:gd name="T3" fmla="*/ 0 h 44"/>
                <a:gd name="T4" fmla="*/ 45 w 45"/>
                <a:gd name="T5" fmla="*/ 44 h 44"/>
                <a:gd name="T6" fmla="*/ 0 w 45"/>
                <a:gd name="T7" fmla="*/ 44 h 44"/>
                <a:gd name="T8" fmla="*/ 0 w 45"/>
                <a:gd name="T9" fmla="*/ 0 h 44"/>
                <a:gd name="T10" fmla="*/ 3 w 45"/>
                <a:gd name="T11" fmla="*/ 2 h 44"/>
                <a:gd name="T12" fmla="*/ 45 w 45"/>
                <a:gd name="T13" fmla="*/ 2 h 44"/>
                <a:gd name="T14" fmla="*/ 45 w 45"/>
                <a:gd name="T15" fmla="*/ 44 h 44"/>
                <a:gd name="T16" fmla="*/ 3 w 45"/>
                <a:gd name="T17" fmla="*/ 44 h 44"/>
                <a:gd name="T18" fmla="*/ 3 w 45"/>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4"/>
                <a:gd name="T32" fmla="*/ 45 w 45"/>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4">
                  <a:moveTo>
                    <a:pt x="0" y="0"/>
                  </a:moveTo>
                  <a:lnTo>
                    <a:pt x="45" y="0"/>
                  </a:lnTo>
                  <a:lnTo>
                    <a:pt x="45" y="44"/>
                  </a:lnTo>
                  <a:lnTo>
                    <a:pt x="0" y="44"/>
                  </a:lnTo>
                  <a:lnTo>
                    <a:pt x="0" y="0"/>
                  </a:lnTo>
                  <a:close/>
                  <a:moveTo>
                    <a:pt x="3" y="2"/>
                  </a:moveTo>
                  <a:lnTo>
                    <a:pt x="45" y="2"/>
                  </a:lnTo>
                  <a:lnTo>
                    <a:pt x="45" y="44"/>
                  </a:lnTo>
                  <a:lnTo>
                    <a:pt x="3" y="44"/>
                  </a:lnTo>
                  <a:lnTo>
                    <a:pt x="3"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3" name="Freeform 988"/>
            <p:cNvSpPr>
              <a:spLocks noEditPoints="1"/>
            </p:cNvSpPr>
            <p:nvPr/>
          </p:nvSpPr>
          <p:spPr bwMode="auto">
            <a:xfrm>
              <a:off x="2584" y="1960"/>
              <a:ext cx="42" cy="42"/>
            </a:xfrm>
            <a:custGeom>
              <a:avLst/>
              <a:gdLst>
                <a:gd name="T0" fmla="*/ 0 w 42"/>
                <a:gd name="T1" fmla="*/ 0 h 42"/>
                <a:gd name="T2" fmla="*/ 42 w 42"/>
                <a:gd name="T3" fmla="*/ 0 h 42"/>
                <a:gd name="T4" fmla="*/ 42 w 42"/>
                <a:gd name="T5" fmla="*/ 42 h 42"/>
                <a:gd name="T6" fmla="*/ 0 w 42"/>
                <a:gd name="T7" fmla="*/ 42 h 42"/>
                <a:gd name="T8" fmla="*/ 0 w 42"/>
                <a:gd name="T9" fmla="*/ 0 h 42"/>
                <a:gd name="T10" fmla="*/ 3 w 42"/>
                <a:gd name="T11" fmla="*/ 4 h 42"/>
                <a:gd name="T12" fmla="*/ 42 w 42"/>
                <a:gd name="T13" fmla="*/ 4 h 42"/>
                <a:gd name="T14" fmla="*/ 42 w 42"/>
                <a:gd name="T15" fmla="*/ 42 h 42"/>
                <a:gd name="T16" fmla="*/ 3 w 42"/>
                <a:gd name="T17" fmla="*/ 42 h 42"/>
                <a:gd name="T18" fmla="*/ 3 w 42"/>
                <a:gd name="T19" fmla="*/ 4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42"/>
                <a:gd name="T32" fmla="*/ 42 w 42"/>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42">
                  <a:moveTo>
                    <a:pt x="0" y="0"/>
                  </a:moveTo>
                  <a:lnTo>
                    <a:pt x="42" y="0"/>
                  </a:lnTo>
                  <a:lnTo>
                    <a:pt x="42" y="42"/>
                  </a:lnTo>
                  <a:lnTo>
                    <a:pt x="0" y="42"/>
                  </a:lnTo>
                  <a:lnTo>
                    <a:pt x="0" y="0"/>
                  </a:lnTo>
                  <a:close/>
                  <a:moveTo>
                    <a:pt x="3" y="4"/>
                  </a:moveTo>
                  <a:lnTo>
                    <a:pt x="42" y="4"/>
                  </a:lnTo>
                  <a:lnTo>
                    <a:pt x="42" y="42"/>
                  </a:lnTo>
                  <a:lnTo>
                    <a:pt x="3" y="42"/>
                  </a:lnTo>
                  <a:lnTo>
                    <a:pt x="3" y="4"/>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4" name="Freeform 989"/>
            <p:cNvSpPr>
              <a:spLocks noEditPoints="1"/>
            </p:cNvSpPr>
            <p:nvPr/>
          </p:nvSpPr>
          <p:spPr bwMode="auto">
            <a:xfrm>
              <a:off x="2587" y="1964"/>
              <a:ext cx="39" cy="38"/>
            </a:xfrm>
            <a:custGeom>
              <a:avLst/>
              <a:gdLst>
                <a:gd name="T0" fmla="*/ 0 w 39"/>
                <a:gd name="T1" fmla="*/ 0 h 38"/>
                <a:gd name="T2" fmla="*/ 39 w 39"/>
                <a:gd name="T3" fmla="*/ 0 h 38"/>
                <a:gd name="T4" fmla="*/ 39 w 39"/>
                <a:gd name="T5" fmla="*/ 38 h 38"/>
                <a:gd name="T6" fmla="*/ 0 w 39"/>
                <a:gd name="T7" fmla="*/ 38 h 38"/>
                <a:gd name="T8" fmla="*/ 0 w 39"/>
                <a:gd name="T9" fmla="*/ 0 h 38"/>
                <a:gd name="T10" fmla="*/ 2 w 39"/>
                <a:gd name="T11" fmla="*/ 1 h 38"/>
                <a:gd name="T12" fmla="*/ 39 w 39"/>
                <a:gd name="T13" fmla="*/ 1 h 38"/>
                <a:gd name="T14" fmla="*/ 39 w 39"/>
                <a:gd name="T15" fmla="*/ 38 h 38"/>
                <a:gd name="T16" fmla="*/ 2 w 39"/>
                <a:gd name="T17" fmla="*/ 38 h 38"/>
                <a:gd name="T18" fmla="*/ 2 w 39"/>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8"/>
                <a:gd name="T32" fmla="*/ 39 w 3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8">
                  <a:moveTo>
                    <a:pt x="0" y="0"/>
                  </a:moveTo>
                  <a:lnTo>
                    <a:pt x="39" y="0"/>
                  </a:lnTo>
                  <a:lnTo>
                    <a:pt x="39" y="38"/>
                  </a:lnTo>
                  <a:lnTo>
                    <a:pt x="0" y="38"/>
                  </a:lnTo>
                  <a:lnTo>
                    <a:pt x="0" y="0"/>
                  </a:lnTo>
                  <a:close/>
                  <a:moveTo>
                    <a:pt x="2" y="1"/>
                  </a:moveTo>
                  <a:lnTo>
                    <a:pt x="39" y="1"/>
                  </a:lnTo>
                  <a:lnTo>
                    <a:pt x="39" y="38"/>
                  </a:lnTo>
                  <a:lnTo>
                    <a:pt x="2" y="38"/>
                  </a:lnTo>
                  <a:lnTo>
                    <a:pt x="2" y="1"/>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5" name="Freeform 990"/>
            <p:cNvSpPr>
              <a:spLocks noEditPoints="1"/>
            </p:cNvSpPr>
            <p:nvPr/>
          </p:nvSpPr>
          <p:spPr bwMode="auto">
            <a:xfrm>
              <a:off x="2589" y="1965"/>
              <a:ext cx="37" cy="37"/>
            </a:xfrm>
            <a:custGeom>
              <a:avLst/>
              <a:gdLst>
                <a:gd name="T0" fmla="*/ 0 w 37"/>
                <a:gd name="T1" fmla="*/ 0 h 37"/>
                <a:gd name="T2" fmla="*/ 37 w 37"/>
                <a:gd name="T3" fmla="*/ 0 h 37"/>
                <a:gd name="T4" fmla="*/ 37 w 37"/>
                <a:gd name="T5" fmla="*/ 37 h 37"/>
                <a:gd name="T6" fmla="*/ 0 w 37"/>
                <a:gd name="T7" fmla="*/ 37 h 37"/>
                <a:gd name="T8" fmla="*/ 0 w 37"/>
                <a:gd name="T9" fmla="*/ 0 h 37"/>
                <a:gd name="T10" fmla="*/ 3 w 37"/>
                <a:gd name="T11" fmla="*/ 2 h 37"/>
                <a:gd name="T12" fmla="*/ 37 w 37"/>
                <a:gd name="T13" fmla="*/ 2 h 37"/>
                <a:gd name="T14" fmla="*/ 37 w 37"/>
                <a:gd name="T15" fmla="*/ 37 h 37"/>
                <a:gd name="T16" fmla="*/ 3 w 37"/>
                <a:gd name="T17" fmla="*/ 37 h 37"/>
                <a:gd name="T18" fmla="*/ 3 w 37"/>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7"/>
                <a:gd name="T32" fmla="*/ 37 w 37"/>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7">
                  <a:moveTo>
                    <a:pt x="0" y="0"/>
                  </a:moveTo>
                  <a:lnTo>
                    <a:pt x="37" y="0"/>
                  </a:lnTo>
                  <a:lnTo>
                    <a:pt x="37" y="37"/>
                  </a:lnTo>
                  <a:lnTo>
                    <a:pt x="0" y="37"/>
                  </a:lnTo>
                  <a:lnTo>
                    <a:pt x="0" y="0"/>
                  </a:lnTo>
                  <a:close/>
                  <a:moveTo>
                    <a:pt x="3" y="2"/>
                  </a:moveTo>
                  <a:lnTo>
                    <a:pt x="37" y="2"/>
                  </a:lnTo>
                  <a:lnTo>
                    <a:pt x="37" y="37"/>
                  </a:lnTo>
                  <a:lnTo>
                    <a:pt x="3" y="37"/>
                  </a:lnTo>
                  <a:lnTo>
                    <a:pt x="3" y="2"/>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6" name="Freeform 991"/>
            <p:cNvSpPr>
              <a:spLocks noEditPoints="1"/>
            </p:cNvSpPr>
            <p:nvPr/>
          </p:nvSpPr>
          <p:spPr bwMode="auto">
            <a:xfrm>
              <a:off x="2592" y="1967"/>
              <a:ext cx="34" cy="35"/>
            </a:xfrm>
            <a:custGeom>
              <a:avLst/>
              <a:gdLst>
                <a:gd name="T0" fmla="*/ 0 w 34"/>
                <a:gd name="T1" fmla="*/ 0 h 35"/>
                <a:gd name="T2" fmla="*/ 34 w 34"/>
                <a:gd name="T3" fmla="*/ 0 h 35"/>
                <a:gd name="T4" fmla="*/ 34 w 34"/>
                <a:gd name="T5" fmla="*/ 35 h 35"/>
                <a:gd name="T6" fmla="*/ 0 w 34"/>
                <a:gd name="T7" fmla="*/ 35 h 35"/>
                <a:gd name="T8" fmla="*/ 0 w 34"/>
                <a:gd name="T9" fmla="*/ 0 h 35"/>
                <a:gd name="T10" fmla="*/ 3 w 34"/>
                <a:gd name="T11" fmla="*/ 4 h 35"/>
                <a:gd name="T12" fmla="*/ 34 w 34"/>
                <a:gd name="T13" fmla="*/ 4 h 35"/>
                <a:gd name="T14" fmla="*/ 34 w 34"/>
                <a:gd name="T15" fmla="*/ 35 h 35"/>
                <a:gd name="T16" fmla="*/ 3 w 34"/>
                <a:gd name="T17" fmla="*/ 35 h 35"/>
                <a:gd name="T18" fmla="*/ 3 w 34"/>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5"/>
                <a:gd name="T32" fmla="*/ 34 w 34"/>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5">
                  <a:moveTo>
                    <a:pt x="0" y="0"/>
                  </a:moveTo>
                  <a:lnTo>
                    <a:pt x="34" y="0"/>
                  </a:lnTo>
                  <a:lnTo>
                    <a:pt x="34" y="35"/>
                  </a:lnTo>
                  <a:lnTo>
                    <a:pt x="0" y="35"/>
                  </a:lnTo>
                  <a:lnTo>
                    <a:pt x="0" y="0"/>
                  </a:lnTo>
                  <a:close/>
                  <a:moveTo>
                    <a:pt x="3" y="4"/>
                  </a:moveTo>
                  <a:lnTo>
                    <a:pt x="34" y="4"/>
                  </a:lnTo>
                  <a:lnTo>
                    <a:pt x="34" y="35"/>
                  </a:lnTo>
                  <a:lnTo>
                    <a:pt x="3" y="35"/>
                  </a:lnTo>
                  <a:lnTo>
                    <a:pt x="3" y="4"/>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7" name="Freeform 992"/>
            <p:cNvSpPr>
              <a:spLocks noEditPoints="1"/>
            </p:cNvSpPr>
            <p:nvPr/>
          </p:nvSpPr>
          <p:spPr bwMode="auto">
            <a:xfrm>
              <a:off x="2595" y="1971"/>
              <a:ext cx="31" cy="31"/>
            </a:xfrm>
            <a:custGeom>
              <a:avLst/>
              <a:gdLst>
                <a:gd name="T0" fmla="*/ 0 w 31"/>
                <a:gd name="T1" fmla="*/ 0 h 31"/>
                <a:gd name="T2" fmla="*/ 31 w 31"/>
                <a:gd name="T3" fmla="*/ 0 h 31"/>
                <a:gd name="T4" fmla="*/ 31 w 31"/>
                <a:gd name="T5" fmla="*/ 31 h 31"/>
                <a:gd name="T6" fmla="*/ 0 w 31"/>
                <a:gd name="T7" fmla="*/ 31 h 31"/>
                <a:gd name="T8" fmla="*/ 0 w 31"/>
                <a:gd name="T9" fmla="*/ 0 h 31"/>
                <a:gd name="T10" fmla="*/ 2 w 31"/>
                <a:gd name="T11" fmla="*/ 1 h 31"/>
                <a:gd name="T12" fmla="*/ 31 w 31"/>
                <a:gd name="T13" fmla="*/ 1 h 31"/>
                <a:gd name="T14" fmla="*/ 31 w 31"/>
                <a:gd name="T15" fmla="*/ 31 h 31"/>
                <a:gd name="T16" fmla="*/ 2 w 31"/>
                <a:gd name="T17" fmla="*/ 31 h 31"/>
                <a:gd name="T18" fmla="*/ 2 w 31"/>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1"/>
                <a:gd name="T32" fmla="*/ 31 w 31"/>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1">
                  <a:moveTo>
                    <a:pt x="0" y="0"/>
                  </a:moveTo>
                  <a:lnTo>
                    <a:pt x="31" y="0"/>
                  </a:lnTo>
                  <a:lnTo>
                    <a:pt x="31" y="31"/>
                  </a:lnTo>
                  <a:lnTo>
                    <a:pt x="0" y="31"/>
                  </a:lnTo>
                  <a:lnTo>
                    <a:pt x="0" y="0"/>
                  </a:lnTo>
                  <a:close/>
                  <a:moveTo>
                    <a:pt x="2" y="1"/>
                  </a:moveTo>
                  <a:lnTo>
                    <a:pt x="31" y="1"/>
                  </a:lnTo>
                  <a:lnTo>
                    <a:pt x="31" y="31"/>
                  </a:lnTo>
                  <a:lnTo>
                    <a:pt x="2" y="31"/>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8" name="Freeform 993"/>
            <p:cNvSpPr>
              <a:spLocks noEditPoints="1"/>
            </p:cNvSpPr>
            <p:nvPr/>
          </p:nvSpPr>
          <p:spPr bwMode="auto">
            <a:xfrm>
              <a:off x="2597" y="1972"/>
              <a:ext cx="29" cy="30"/>
            </a:xfrm>
            <a:custGeom>
              <a:avLst/>
              <a:gdLst>
                <a:gd name="T0" fmla="*/ 0 w 29"/>
                <a:gd name="T1" fmla="*/ 0 h 30"/>
                <a:gd name="T2" fmla="*/ 29 w 29"/>
                <a:gd name="T3" fmla="*/ 0 h 30"/>
                <a:gd name="T4" fmla="*/ 29 w 29"/>
                <a:gd name="T5" fmla="*/ 30 h 30"/>
                <a:gd name="T6" fmla="*/ 0 w 29"/>
                <a:gd name="T7" fmla="*/ 30 h 30"/>
                <a:gd name="T8" fmla="*/ 0 w 29"/>
                <a:gd name="T9" fmla="*/ 0 h 30"/>
                <a:gd name="T10" fmla="*/ 3 w 29"/>
                <a:gd name="T11" fmla="*/ 4 h 30"/>
                <a:gd name="T12" fmla="*/ 29 w 29"/>
                <a:gd name="T13" fmla="*/ 4 h 30"/>
                <a:gd name="T14" fmla="*/ 29 w 29"/>
                <a:gd name="T15" fmla="*/ 30 h 30"/>
                <a:gd name="T16" fmla="*/ 3 w 29"/>
                <a:gd name="T17" fmla="*/ 30 h 30"/>
                <a:gd name="T18" fmla="*/ 3 w 29"/>
                <a:gd name="T19" fmla="*/ 4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0"/>
                <a:gd name="T32" fmla="*/ 29 w 2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0">
                  <a:moveTo>
                    <a:pt x="0" y="0"/>
                  </a:moveTo>
                  <a:lnTo>
                    <a:pt x="29" y="0"/>
                  </a:lnTo>
                  <a:lnTo>
                    <a:pt x="29" y="30"/>
                  </a:lnTo>
                  <a:lnTo>
                    <a:pt x="0" y="30"/>
                  </a:lnTo>
                  <a:lnTo>
                    <a:pt x="0" y="0"/>
                  </a:lnTo>
                  <a:close/>
                  <a:moveTo>
                    <a:pt x="3" y="4"/>
                  </a:moveTo>
                  <a:lnTo>
                    <a:pt x="29" y="4"/>
                  </a:lnTo>
                  <a:lnTo>
                    <a:pt x="29" y="30"/>
                  </a:lnTo>
                  <a:lnTo>
                    <a:pt x="3" y="30"/>
                  </a:lnTo>
                  <a:lnTo>
                    <a:pt x="3" y="4"/>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59" name="Freeform 994"/>
            <p:cNvSpPr>
              <a:spLocks noEditPoints="1"/>
            </p:cNvSpPr>
            <p:nvPr/>
          </p:nvSpPr>
          <p:spPr bwMode="auto">
            <a:xfrm>
              <a:off x="2600" y="1976"/>
              <a:ext cx="26" cy="26"/>
            </a:xfrm>
            <a:custGeom>
              <a:avLst/>
              <a:gdLst>
                <a:gd name="T0" fmla="*/ 0 w 26"/>
                <a:gd name="T1" fmla="*/ 0 h 26"/>
                <a:gd name="T2" fmla="*/ 26 w 26"/>
                <a:gd name="T3" fmla="*/ 0 h 26"/>
                <a:gd name="T4" fmla="*/ 26 w 26"/>
                <a:gd name="T5" fmla="*/ 26 h 26"/>
                <a:gd name="T6" fmla="*/ 0 w 26"/>
                <a:gd name="T7" fmla="*/ 26 h 26"/>
                <a:gd name="T8" fmla="*/ 0 w 26"/>
                <a:gd name="T9" fmla="*/ 0 h 26"/>
                <a:gd name="T10" fmla="*/ 3 w 26"/>
                <a:gd name="T11" fmla="*/ 1 h 26"/>
                <a:gd name="T12" fmla="*/ 26 w 26"/>
                <a:gd name="T13" fmla="*/ 1 h 26"/>
                <a:gd name="T14" fmla="*/ 26 w 26"/>
                <a:gd name="T15" fmla="*/ 26 h 26"/>
                <a:gd name="T16" fmla="*/ 3 w 26"/>
                <a:gd name="T17" fmla="*/ 26 h 26"/>
                <a:gd name="T18" fmla="*/ 3 w 2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0"/>
                  </a:moveTo>
                  <a:lnTo>
                    <a:pt x="26" y="0"/>
                  </a:lnTo>
                  <a:lnTo>
                    <a:pt x="26" y="26"/>
                  </a:lnTo>
                  <a:lnTo>
                    <a:pt x="0" y="26"/>
                  </a:lnTo>
                  <a:lnTo>
                    <a:pt x="0" y="0"/>
                  </a:lnTo>
                  <a:close/>
                  <a:moveTo>
                    <a:pt x="3" y="1"/>
                  </a:moveTo>
                  <a:lnTo>
                    <a:pt x="26" y="1"/>
                  </a:lnTo>
                  <a:lnTo>
                    <a:pt x="26" y="26"/>
                  </a:lnTo>
                  <a:lnTo>
                    <a:pt x="3" y="26"/>
                  </a:lnTo>
                  <a:lnTo>
                    <a:pt x="3" y="1"/>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0" name="Freeform 995"/>
            <p:cNvSpPr>
              <a:spLocks noEditPoints="1"/>
            </p:cNvSpPr>
            <p:nvPr/>
          </p:nvSpPr>
          <p:spPr bwMode="auto">
            <a:xfrm>
              <a:off x="2603" y="1977"/>
              <a:ext cx="23" cy="25"/>
            </a:xfrm>
            <a:custGeom>
              <a:avLst/>
              <a:gdLst>
                <a:gd name="T0" fmla="*/ 0 w 23"/>
                <a:gd name="T1" fmla="*/ 0 h 25"/>
                <a:gd name="T2" fmla="*/ 23 w 23"/>
                <a:gd name="T3" fmla="*/ 0 h 25"/>
                <a:gd name="T4" fmla="*/ 23 w 23"/>
                <a:gd name="T5" fmla="*/ 25 h 25"/>
                <a:gd name="T6" fmla="*/ 0 w 23"/>
                <a:gd name="T7" fmla="*/ 25 h 25"/>
                <a:gd name="T8" fmla="*/ 0 w 23"/>
                <a:gd name="T9" fmla="*/ 0 h 25"/>
                <a:gd name="T10" fmla="*/ 2 w 23"/>
                <a:gd name="T11" fmla="*/ 4 h 25"/>
                <a:gd name="T12" fmla="*/ 23 w 23"/>
                <a:gd name="T13" fmla="*/ 4 h 25"/>
                <a:gd name="T14" fmla="*/ 23 w 23"/>
                <a:gd name="T15" fmla="*/ 25 h 25"/>
                <a:gd name="T16" fmla="*/ 2 w 23"/>
                <a:gd name="T17" fmla="*/ 25 h 25"/>
                <a:gd name="T18" fmla="*/ 2 w 23"/>
                <a:gd name="T19" fmla="*/ 4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5"/>
                <a:gd name="T32" fmla="*/ 23 w 23"/>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5">
                  <a:moveTo>
                    <a:pt x="0" y="0"/>
                  </a:moveTo>
                  <a:lnTo>
                    <a:pt x="23" y="0"/>
                  </a:lnTo>
                  <a:lnTo>
                    <a:pt x="23" y="25"/>
                  </a:lnTo>
                  <a:lnTo>
                    <a:pt x="0" y="25"/>
                  </a:lnTo>
                  <a:lnTo>
                    <a:pt x="0" y="0"/>
                  </a:lnTo>
                  <a:close/>
                  <a:moveTo>
                    <a:pt x="2" y="4"/>
                  </a:moveTo>
                  <a:lnTo>
                    <a:pt x="23" y="4"/>
                  </a:lnTo>
                  <a:lnTo>
                    <a:pt x="23" y="25"/>
                  </a:lnTo>
                  <a:lnTo>
                    <a:pt x="2" y="25"/>
                  </a:lnTo>
                  <a:lnTo>
                    <a:pt x="2" y="4"/>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1" name="Freeform 996"/>
            <p:cNvSpPr>
              <a:spLocks noEditPoints="1"/>
            </p:cNvSpPr>
            <p:nvPr/>
          </p:nvSpPr>
          <p:spPr bwMode="auto">
            <a:xfrm>
              <a:off x="2605" y="1981"/>
              <a:ext cx="21" cy="21"/>
            </a:xfrm>
            <a:custGeom>
              <a:avLst/>
              <a:gdLst>
                <a:gd name="T0" fmla="*/ 0 w 21"/>
                <a:gd name="T1" fmla="*/ 0 h 21"/>
                <a:gd name="T2" fmla="*/ 21 w 21"/>
                <a:gd name="T3" fmla="*/ 0 h 21"/>
                <a:gd name="T4" fmla="*/ 21 w 21"/>
                <a:gd name="T5" fmla="*/ 21 h 21"/>
                <a:gd name="T6" fmla="*/ 0 w 21"/>
                <a:gd name="T7" fmla="*/ 21 h 21"/>
                <a:gd name="T8" fmla="*/ 0 w 21"/>
                <a:gd name="T9" fmla="*/ 0 h 21"/>
                <a:gd name="T10" fmla="*/ 3 w 21"/>
                <a:gd name="T11" fmla="*/ 2 h 21"/>
                <a:gd name="T12" fmla="*/ 21 w 21"/>
                <a:gd name="T13" fmla="*/ 2 h 21"/>
                <a:gd name="T14" fmla="*/ 21 w 21"/>
                <a:gd name="T15" fmla="*/ 21 h 21"/>
                <a:gd name="T16" fmla="*/ 3 w 21"/>
                <a:gd name="T17" fmla="*/ 21 h 21"/>
                <a:gd name="T18" fmla="*/ 3 w 21"/>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1"/>
                <a:gd name="T32" fmla="*/ 21 w 21"/>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1">
                  <a:moveTo>
                    <a:pt x="0" y="0"/>
                  </a:moveTo>
                  <a:lnTo>
                    <a:pt x="21" y="0"/>
                  </a:lnTo>
                  <a:lnTo>
                    <a:pt x="21" y="21"/>
                  </a:lnTo>
                  <a:lnTo>
                    <a:pt x="0" y="21"/>
                  </a:lnTo>
                  <a:lnTo>
                    <a:pt x="0" y="0"/>
                  </a:lnTo>
                  <a:close/>
                  <a:moveTo>
                    <a:pt x="3" y="2"/>
                  </a:moveTo>
                  <a:lnTo>
                    <a:pt x="21" y="2"/>
                  </a:lnTo>
                  <a:lnTo>
                    <a:pt x="21" y="21"/>
                  </a:lnTo>
                  <a:lnTo>
                    <a:pt x="3" y="21"/>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2" name="Freeform 997"/>
            <p:cNvSpPr>
              <a:spLocks noEditPoints="1"/>
            </p:cNvSpPr>
            <p:nvPr/>
          </p:nvSpPr>
          <p:spPr bwMode="auto">
            <a:xfrm>
              <a:off x="2608" y="1983"/>
              <a:ext cx="18" cy="19"/>
            </a:xfrm>
            <a:custGeom>
              <a:avLst/>
              <a:gdLst>
                <a:gd name="T0" fmla="*/ 0 w 18"/>
                <a:gd name="T1" fmla="*/ 0 h 19"/>
                <a:gd name="T2" fmla="*/ 18 w 18"/>
                <a:gd name="T3" fmla="*/ 0 h 19"/>
                <a:gd name="T4" fmla="*/ 18 w 18"/>
                <a:gd name="T5" fmla="*/ 19 h 19"/>
                <a:gd name="T6" fmla="*/ 0 w 18"/>
                <a:gd name="T7" fmla="*/ 19 h 19"/>
                <a:gd name="T8" fmla="*/ 0 w 18"/>
                <a:gd name="T9" fmla="*/ 0 h 19"/>
                <a:gd name="T10" fmla="*/ 2 w 18"/>
                <a:gd name="T11" fmla="*/ 3 h 19"/>
                <a:gd name="T12" fmla="*/ 18 w 18"/>
                <a:gd name="T13" fmla="*/ 3 h 19"/>
                <a:gd name="T14" fmla="*/ 18 w 18"/>
                <a:gd name="T15" fmla="*/ 19 h 19"/>
                <a:gd name="T16" fmla="*/ 2 w 18"/>
                <a:gd name="T17" fmla="*/ 19 h 19"/>
                <a:gd name="T18" fmla="*/ 2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0"/>
                  </a:moveTo>
                  <a:lnTo>
                    <a:pt x="18" y="0"/>
                  </a:lnTo>
                  <a:lnTo>
                    <a:pt x="18" y="19"/>
                  </a:lnTo>
                  <a:lnTo>
                    <a:pt x="0" y="19"/>
                  </a:lnTo>
                  <a:lnTo>
                    <a:pt x="0" y="0"/>
                  </a:lnTo>
                  <a:close/>
                  <a:moveTo>
                    <a:pt x="2" y="3"/>
                  </a:moveTo>
                  <a:lnTo>
                    <a:pt x="18" y="3"/>
                  </a:lnTo>
                  <a:lnTo>
                    <a:pt x="18" y="19"/>
                  </a:lnTo>
                  <a:lnTo>
                    <a:pt x="2" y="19"/>
                  </a:lnTo>
                  <a:lnTo>
                    <a:pt x="2" y="3"/>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3" name="Freeform 998"/>
            <p:cNvSpPr>
              <a:spLocks noEditPoints="1"/>
            </p:cNvSpPr>
            <p:nvPr/>
          </p:nvSpPr>
          <p:spPr bwMode="auto">
            <a:xfrm>
              <a:off x="2610" y="1986"/>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3 w 16"/>
                <a:gd name="T11" fmla="*/ 2 h 16"/>
                <a:gd name="T12" fmla="*/ 16 w 16"/>
                <a:gd name="T13" fmla="*/ 2 h 16"/>
                <a:gd name="T14" fmla="*/ 16 w 16"/>
                <a:gd name="T15" fmla="*/ 16 h 16"/>
                <a:gd name="T16" fmla="*/ 3 w 16"/>
                <a:gd name="T17" fmla="*/ 16 h 16"/>
                <a:gd name="T18" fmla="*/ 3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3" y="2"/>
                  </a:moveTo>
                  <a:lnTo>
                    <a:pt x="16" y="2"/>
                  </a:lnTo>
                  <a:lnTo>
                    <a:pt x="16" y="16"/>
                  </a:lnTo>
                  <a:lnTo>
                    <a:pt x="3" y="16"/>
                  </a:lnTo>
                  <a:lnTo>
                    <a:pt x="3"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4" name="Freeform 999"/>
            <p:cNvSpPr>
              <a:spLocks noEditPoints="1"/>
            </p:cNvSpPr>
            <p:nvPr/>
          </p:nvSpPr>
          <p:spPr bwMode="auto">
            <a:xfrm>
              <a:off x="2613" y="1988"/>
              <a:ext cx="13" cy="14"/>
            </a:xfrm>
            <a:custGeom>
              <a:avLst/>
              <a:gdLst>
                <a:gd name="T0" fmla="*/ 0 w 13"/>
                <a:gd name="T1" fmla="*/ 0 h 14"/>
                <a:gd name="T2" fmla="*/ 13 w 13"/>
                <a:gd name="T3" fmla="*/ 0 h 14"/>
                <a:gd name="T4" fmla="*/ 13 w 13"/>
                <a:gd name="T5" fmla="*/ 14 h 14"/>
                <a:gd name="T6" fmla="*/ 0 w 13"/>
                <a:gd name="T7" fmla="*/ 14 h 14"/>
                <a:gd name="T8" fmla="*/ 0 w 13"/>
                <a:gd name="T9" fmla="*/ 0 h 14"/>
                <a:gd name="T10" fmla="*/ 3 w 13"/>
                <a:gd name="T11" fmla="*/ 3 h 14"/>
                <a:gd name="T12" fmla="*/ 13 w 13"/>
                <a:gd name="T13" fmla="*/ 3 h 14"/>
                <a:gd name="T14" fmla="*/ 13 w 13"/>
                <a:gd name="T15" fmla="*/ 14 h 14"/>
                <a:gd name="T16" fmla="*/ 3 w 13"/>
                <a:gd name="T17" fmla="*/ 14 h 14"/>
                <a:gd name="T18" fmla="*/ 3 w 13"/>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13" y="0"/>
                  </a:lnTo>
                  <a:lnTo>
                    <a:pt x="13" y="14"/>
                  </a:lnTo>
                  <a:lnTo>
                    <a:pt x="0" y="14"/>
                  </a:lnTo>
                  <a:lnTo>
                    <a:pt x="0" y="0"/>
                  </a:lnTo>
                  <a:close/>
                  <a:moveTo>
                    <a:pt x="3" y="3"/>
                  </a:moveTo>
                  <a:lnTo>
                    <a:pt x="13" y="3"/>
                  </a:lnTo>
                  <a:lnTo>
                    <a:pt x="13" y="14"/>
                  </a:lnTo>
                  <a:lnTo>
                    <a:pt x="3" y="14"/>
                  </a:lnTo>
                  <a:lnTo>
                    <a:pt x="3" y="3"/>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5" name="Freeform 1000"/>
            <p:cNvSpPr>
              <a:spLocks noEditPoints="1"/>
            </p:cNvSpPr>
            <p:nvPr/>
          </p:nvSpPr>
          <p:spPr bwMode="auto">
            <a:xfrm>
              <a:off x="2616" y="1991"/>
              <a:ext cx="10" cy="11"/>
            </a:xfrm>
            <a:custGeom>
              <a:avLst/>
              <a:gdLst>
                <a:gd name="T0" fmla="*/ 0 w 10"/>
                <a:gd name="T1" fmla="*/ 0 h 11"/>
                <a:gd name="T2" fmla="*/ 10 w 10"/>
                <a:gd name="T3" fmla="*/ 0 h 11"/>
                <a:gd name="T4" fmla="*/ 10 w 10"/>
                <a:gd name="T5" fmla="*/ 11 h 11"/>
                <a:gd name="T6" fmla="*/ 0 w 10"/>
                <a:gd name="T7" fmla="*/ 11 h 11"/>
                <a:gd name="T8" fmla="*/ 0 w 10"/>
                <a:gd name="T9" fmla="*/ 0 h 11"/>
                <a:gd name="T10" fmla="*/ 2 w 10"/>
                <a:gd name="T11" fmla="*/ 2 h 11"/>
                <a:gd name="T12" fmla="*/ 10 w 10"/>
                <a:gd name="T13" fmla="*/ 2 h 11"/>
                <a:gd name="T14" fmla="*/ 10 w 10"/>
                <a:gd name="T15" fmla="*/ 11 h 11"/>
                <a:gd name="T16" fmla="*/ 2 w 10"/>
                <a:gd name="T17" fmla="*/ 11 h 11"/>
                <a:gd name="T18" fmla="*/ 2 w 10"/>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0" y="0"/>
                  </a:moveTo>
                  <a:lnTo>
                    <a:pt x="10" y="0"/>
                  </a:lnTo>
                  <a:lnTo>
                    <a:pt x="10" y="11"/>
                  </a:lnTo>
                  <a:lnTo>
                    <a:pt x="0" y="11"/>
                  </a:lnTo>
                  <a:lnTo>
                    <a:pt x="0" y="0"/>
                  </a:lnTo>
                  <a:close/>
                  <a:moveTo>
                    <a:pt x="2" y="2"/>
                  </a:moveTo>
                  <a:lnTo>
                    <a:pt x="10" y="2"/>
                  </a:lnTo>
                  <a:lnTo>
                    <a:pt x="10" y="11"/>
                  </a:lnTo>
                  <a:lnTo>
                    <a:pt x="2" y="11"/>
                  </a:lnTo>
                  <a:lnTo>
                    <a:pt x="2" y="2"/>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466" name="Freeform 1001"/>
            <p:cNvSpPr>
              <a:spLocks noEditPoints="1"/>
            </p:cNvSpPr>
            <p:nvPr/>
          </p:nvSpPr>
          <p:spPr bwMode="auto">
            <a:xfrm>
              <a:off x="2618" y="1993"/>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3 w 8"/>
                <a:gd name="T11" fmla="*/ 3 h 9"/>
                <a:gd name="T12" fmla="*/ 8 w 8"/>
                <a:gd name="T13" fmla="*/ 3 h 9"/>
                <a:gd name="T14" fmla="*/ 8 w 8"/>
                <a:gd name="T15" fmla="*/ 9 h 9"/>
                <a:gd name="T16" fmla="*/ 3 w 8"/>
                <a:gd name="T17" fmla="*/ 9 h 9"/>
                <a:gd name="T18" fmla="*/ 3 w 8"/>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3" y="3"/>
                  </a:moveTo>
                  <a:lnTo>
                    <a:pt x="8" y="3"/>
                  </a:lnTo>
                  <a:lnTo>
                    <a:pt x="8" y="9"/>
                  </a:lnTo>
                  <a:lnTo>
                    <a:pt x="3" y="9"/>
                  </a:ln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75979" name="Group 1002"/>
          <p:cNvGrpSpPr/>
          <p:nvPr/>
        </p:nvGrpSpPr>
        <p:grpSpPr bwMode="auto">
          <a:xfrm>
            <a:off x="3640138" y="3973513"/>
            <a:ext cx="2751137" cy="2749550"/>
            <a:chOff x="983" y="1898"/>
            <a:chExt cx="1733" cy="1732"/>
          </a:xfrm>
        </p:grpSpPr>
        <p:sp>
          <p:nvSpPr>
            <p:cNvPr id="76067" name="Freeform 1003"/>
            <p:cNvSpPr>
              <a:spLocks noEditPoints="1"/>
            </p:cNvSpPr>
            <p:nvPr/>
          </p:nvSpPr>
          <p:spPr bwMode="auto">
            <a:xfrm>
              <a:off x="2621" y="1996"/>
              <a:ext cx="5" cy="6"/>
            </a:xfrm>
            <a:custGeom>
              <a:avLst/>
              <a:gdLst>
                <a:gd name="T0" fmla="*/ 0 w 5"/>
                <a:gd name="T1" fmla="*/ 0 h 6"/>
                <a:gd name="T2" fmla="*/ 5 w 5"/>
                <a:gd name="T3" fmla="*/ 0 h 6"/>
                <a:gd name="T4" fmla="*/ 5 w 5"/>
                <a:gd name="T5" fmla="*/ 6 h 6"/>
                <a:gd name="T6" fmla="*/ 0 w 5"/>
                <a:gd name="T7" fmla="*/ 6 h 6"/>
                <a:gd name="T8" fmla="*/ 0 w 5"/>
                <a:gd name="T9" fmla="*/ 0 h 6"/>
                <a:gd name="T10" fmla="*/ 3 w 5"/>
                <a:gd name="T11" fmla="*/ 2 h 6"/>
                <a:gd name="T12" fmla="*/ 5 w 5"/>
                <a:gd name="T13" fmla="*/ 2 h 6"/>
                <a:gd name="T14" fmla="*/ 5 w 5"/>
                <a:gd name="T15" fmla="*/ 6 h 6"/>
                <a:gd name="T16" fmla="*/ 3 w 5"/>
                <a:gd name="T17" fmla="*/ 6 h 6"/>
                <a:gd name="T18" fmla="*/ 3 w 5"/>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0" y="0"/>
                  </a:moveTo>
                  <a:lnTo>
                    <a:pt x="5" y="0"/>
                  </a:lnTo>
                  <a:lnTo>
                    <a:pt x="5" y="6"/>
                  </a:lnTo>
                  <a:lnTo>
                    <a:pt x="0" y="6"/>
                  </a:lnTo>
                  <a:lnTo>
                    <a:pt x="0" y="0"/>
                  </a:lnTo>
                  <a:close/>
                  <a:moveTo>
                    <a:pt x="3" y="2"/>
                  </a:moveTo>
                  <a:lnTo>
                    <a:pt x="5" y="2"/>
                  </a:lnTo>
                  <a:lnTo>
                    <a:pt x="5" y="6"/>
                  </a:lnTo>
                  <a:lnTo>
                    <a:pt x="3" y="6"/>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68" name="Freeform 1004"/>
            <p:cNvSpPr>
              <a:spLocks noEditPoints="1"/>
            </p:cNvSpPr>
            <p:nvPr/>
          </p:nvSpPr>
          <p:spPr bwMode="auto">
            <a:xfrm>
              <a:off x="2624" y="1998"/>
              <a:ext cx="2" cy="4"/>
            </a:xfrm>
            <a:custGeom>
              <a:avLst/>
              <a:gdLst>
                <a:gd name="T0" fmla="*/ 0 w 2"/>
                <a:gd name="T1" fmla="*/ 0 h 4"/>
                <a:gd name="T2" fmla="*/ 2 w 2"/>
                <a:gd name="T3" fmla="*/ 0 h 4"/>
                <a:gd name="T4" fmla="*/ 2 w 2"/>
                <a:gd name="T5" fmla="*/ 4 h 4"/>
                <a:gd name="T6" fmla="*/ 0 w 2"/>
                <a:gd name="T7" fmla="*/ 4 h 4"/>
                <a:gd name="T8" fmla="*/ 0 w 2"/>
                <a:gd name="T9" fmla="*/ 0 h 4"/>
                <a:gd name="T10" fmla="*/ 2 w 2"/>
                <a:gd name="T11" fmla="*/ 4 h 4"/>
                <a:gd name="T12" fmla="*/ 2 w 2"/>
                <a:gd name="T13" fmla="*/ 4 h 4"/>
                <a:gd name="T14" fmla="*/ 2 w 2"/>
                <a:gd name="T15" fmla="*/ 4 h 4"/>
                <a:gd name="T16" fmla="*/ 2 w 2"/>
                <a:gd name="T17" fmla="*/ 4 h 4"/>
                <a:gd name="T18" fmla="*/ 2 w 2"/>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0" y="0"/>
                  </a:moveTo>
                  <a:lnTo>
                    <a:pt x="2" y="0"/>
                  </a:lnTo>
                  <a:lnTo>
                    <a:pt x="2" y="4"/>
                  </a:lnTo>
                  <a:lnTo>
                    <a:pt x="0" y="4"/>
                  </a:lnTo>
                  <a:lnTo>
                    <a:pt x="0" y="0"/>
                  </a:lnTo>
                  <a:close/>
                  <a:moveTo>
                    <a:pt x="2" y="4"/>
                  </a:move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69" name="Freeform 1005"/>
            <p:cNvSpPr>
              <a:spLocks noEditPoints="1"/>
            </p:cNvSpPr>
            <p:nvPr/>
          </p:nvSpPr>
          <p:spPr bwMode="auto">
            <a:xfrm>
              <a:off x="2626" y="20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70" name="Line 1006"/>
            <p:cNvSpPr>
              <a:spLocks noChangeShapeType="1"/>
            </p:cNvSpPr>
            <p:nvPr/>
          </p:nvSpPr>
          <p:spPr bwMode="auto">
            <a:xfrm>
              <a:off x="2567" y="2010"/>
              <a:ext cx="1" cy="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71" name="Line 1007"/>
            <p:cNvSpPr>
              <a:spLocks noChangeShapeType="1"/>
            </p:cNvSpPr>
            <p:nvPr/>
          </p:nvSpPr>
          <p:spPr bwMode="auto">
            <a:xfrm>
              <a:off x="2556" y="2010"/>
              <a:ext cx="1" cy="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72" name="Line 1008"/>
            <p:cNvSpPr>
              <a:spLocks noChangeShapeType="1"/>
            </p:cNvSpPr>
            <p:nvPr/>
          </p:nvSpPr>
          <p:spPr bwMode="auto">
            <a:xfrm>
              <a:off x="2542" y="2010"/>
              <a:ext cx="92"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73" name="Freeform 1009"/>
            <p:cNvSpPr>
              <a:spLocks noEditPoints="1"/>
            </p:cNvSpPr>
            <p:nvPr/>
          </p:nvSpPr>
          <p:spPr bwMode="auto">
            <a:xfrm>
              <a:off x="2612" y="2032"/>
              <a:ext cx="12" cy="6"/>
            </a:xfrm>
            <a:custGeom>
              <a:avLst/>
              <a:gdLst>
                <a:gd name="T0" fmla="*/ 0 w 12"/>
                <a:gd name="T1" fmla="*/ 0 h 6"/>
                <a:gd name="T2" fmla="*/ 12 w 12"/>
                <a:gd name="T3" fmla="*/ 0 h 6"/>
                <a:gd name="T4" fmla="*/ 12 w 12"/>
                <a:gd name="T5" fmla="*/ 6 h 6"/>
                <a:gd name="T6" fmla="*/ 0 w 12"/>
                <a:gd name="T7" fmla="*/ 6 h 6"/>
                <a:gd name="T8" fmla="*/ 0 w 12"/>
                <a:gd name="T9" fmla="*/ 0 h 6"/>
                <a:gd name="T10" fmla="*/ 0 w 12"/>
                <a:gd name="T11" fmla="*/ 0 h 6"/>
                <a:gd name="T12" fmla="*/ 12 w 12"/>
                <a:gd name="T13" fmla="*/ 0 h 6"/>
                <a:gd name="T14" fmla="*/ 12 w 12"/>
                <a:gd name="T15" fmla="*/ 4 h 6"/>
                <a:gd name="T16" fmla="*/ 0 w 12"/>
                <a:gd name="T17" fmla="*/ 4 h 6"/>
                <a:gd name="T18" fmla="*/ 0 w 1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0"/>
                  </a:moveTo>
                  <a:lnTo>
                    <a:pt x="12" y="0"/>
                  </a:lnTo>
                  <a:lnTo>
                    <a:pt x="12" y="6"/>
                  </a:lnTo>
                  <a:lnTo>
                    <a:pt x="0" y="6"/>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74" name="Freeform 1010"/>
            <p:cNvSpPr>
              <a:spLocks noEditPoints="1"/>
            </p:cNvSpPr>
            <p:nvPr/>
          </p:nvSpPr>
          <p:spPr bwMode="auto">
            <a:xfrm>
              <a:off x="2612" y="2032"/>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75" name="Rectangle 1011"/>
            <p:cNvSpPr>
              <a:spLocks noChangeArrowheads="1"/>
            </p:cNvSpPr>
            <p:nvPr/>
          </p:nvSpPr>
          <p:spPr bwMode="auto">
            <a:xfrm>
              <a:off x="2612" y="2032"/>
              <a:ext cx="12"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076" name="Freeform 1012"/>
            <p:cNvSpPr>
              <a:spLocks noEditPoints="1"/>
            </p:cNvSpPr>
            <p:nvPr/>
          </p:nvSpPr>
          <p:spPr bwMode="auto">
            <a:xfrm>
              <a:off x="2612" y="2032"/>
              <a:ext cx="12" cy="6"/>
            </a:xfrm>
            <a:custGeom>
              <a:avLst/>
              <a:gdLst>
                <a:gd name="T0" fmla="*/ 0 w 12"/>
                <a:gd name="T1" fmla="*/ 0 h 6"/>
                <a:gd name="T2" fmla="*/ 12 w 12"/>
                <a:gd name="T3" fmla="*/ 0 h 6"/>
                <a:gd name="T4" fmla="*/ 12 w 12"/>
                <a:gd name="T5" fmla="*/ 6 h 6"/>
                <a:gd name="T6" fmla="*/ 0 w 12"/>
                <a:gd name="T7" fmla="*/ 6 h 6"/>
                <a:gd name="T8" fmla="*/ 0 w 12"/>
                <a:gd name="T9" fmla="*/ 0 h 6"/>
                <a:gd name="T10" fmla="*/ 0 w 12"/>
                <a:gd name="T11" fmla="*/ 0 h 6"/>
                <a:gd name="T12" fmla="*/ 12 w 12"/>
                <a:gd name="T13" fmla="*/ 0 h 6"/>
                <a:gd name="T14" fmla="*/ 12 w 12"/>
                <a:gd name="T15" fmla="*/ 4 h 6"/>
                <a:gd name="T16" fmla="*/ 0 w 12"/>
                <a:gd name="T17" fmla="*/ 4 h 6"/>
                <a:gd name="T18" fmla="*/ 0 w 12"/>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0" y="0"/>
                  </a:moveTo>
                  <a:lnTo>
                    <a:pt x="12" y="0"/>
                  </a:lnTo>
                  <a:lnTo>
                    <a:pt x="12" y="6"/>
                  </a:lnTo>
                  <a:lnTo>
                    <a:pt x="0" y="6"/>
                  </a:lnTo>
                  <a:lnTo>
                    <a:pt x="0" y="0"/>
                  </a:lnTo>
                  <a:close/>
                  <a:moveTo>
                    <a:pt x="0" y="0"/>
                  </a:moveTo>
                  <a:lnTo>
                    <a:pt x="12" y="0"/>
                  </a:lnTo>
                  <a:lnTo>
                    <a:pt x="12" y="4"/>
                  </a:lnTo>
                  <a:lnTo>
                    <a:pt x="0" y="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77" name="Freeform 1013"/>
            <p:cNvSpPr>
              <a:spLocks noEditPoints="1"/>
            </p:cNvSpPr>
            <p:nvPr/>
          </p:nvSpPr>
          <p:spPr bwMode="auto">
            <a:xfrm>
              <a:off x="2612" y="2032"/>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0 w 12"/>
                <a:gd name="T11" fmla="*/ 0 h 4"/>
                <a:gd name="T12" fmla="*/ 12 w 12"/>
                <a:gd name="T13" fmla="*/ 0 h 4"/>
                <a:gd name="T14" fmla="*/ 12 w 12"/>
                <a:gd name="T15" fmla="*/ 0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4"/>
                <a:gd name="T32" fmla="*/ 12 w 1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4">
                  <a:moveTo>
                    <a:pt x="0" y="0"/>
                  </a:moveTo>
                  <a:lnTo>
                    <a:pt x="12" y="0"/>
                  </a:lnTo>
                  <a:lnTo>
                    <a:pt x="12" y="4"/>
                  </a:lnTo>
                  <a:lnTo>
                    <a:pt x="0" y="4"/>
                  </a:lnTo>
                  <a:lnTo>
                    <a:pt x="0" y="0"/>
                  </a:lnTo>
                  <a:close/>
                  <a:moveTo>
                    <a:pt x="0" y="0"/>
                  </a:moveTo>
                  <a:lnTo>
                    <a:pt x="12"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78" name="Line 1014"/>
            <p:cNvSpPr>
              <a:spLocks noChangeShapeType="1"/>
            </p:cNvSpPr>
            <p:nvPr/>
          </p:nvSpPr>
          <p:spPr bwMode="auto">
            <a:xfrm>
              <a:off x="2588" y="1998"/>
              <a:ext cx="8" cy="81"/>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79" name="Freeform 1015"/>
            <p:cNvSpPr>
              <a:spLocks noEditPoints="1"/>
            </p:cNvSpPr>
            <p:nvPr/>
          </p:nvSpPr>
          <p:spPr bwMode="auto">
            <a:xfrm>
              <a:off x="2530" y="2029"/>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0 h 10"/>
                <a:gd name="T12" fmla="*/ 12 w 14"/>
                <a:gd name="T13" fmla="*/ 0 h 10"/>
                <a:gd name="T14" fmla="*/ 12 w 14"/>
                <a:gd name="T15" fmla="*/ 10 h 10"/>
                <a:gd name="T16" fmla="*/ 2 w 14"/>
                <a:gd name="T17" fmla="*/ 10 h 10"/>
                <a:gd name="T18" fmla="*/ 2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2" y="0"/>
                  </a:moveTo>
                  <a:lnTo>
                    <a:pt x="12" y="0"/>
                  </a:lnTo>
                  <a:lnTo>
                    <a:pt x="12" y="10"/>
                  </a:lnTo>
                  <a:lnTo>
                    <a:pt x="2" y="10"/>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0" name="Freeform 1016"/>
            <p:cNvSpPr>
              <a:spLocks noEditPoints="1"/>
            </p:cNvSpPr>
            <p:nvPr/>
          </p:nvSpPr>
          <p:spPr bwMode="auto">
            <a:xfrm>
              <a:off x="2532" y="2029"/>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3 w 10"/>
                <a:gd name="T11" fmla="*/ 0 h 10"/>
                <a:gd name="T12" fmla="*/ 7 w 10"/>
                <a:gd name="T13" fmla="*/ 0 h 10"/>
                <a:gd name="T14" fmla="*/ 7 w 10"/>
                <a:gd name="T15" fmla="*/ 10 h 10"/>
                <a:gd name="T16" fmla="*/ 3 w 10"/>
                <a:gd name="T17" fmla="*/ 10 h 10"/>
                <a:gd name="T18" fmla="*/ 3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1" name="Freeform 1017"/>
            <p:cNvSpPr>
              <a:spLocks noEditPoints="1"/>
            </p:cNvSpPr>
            <p:nvPr/>
          </p:nvSpPr>
          <p:spPr bwMode="auto">
            <a:xfrm>
              <a:off x="2535" y="2029"/>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3 w 4"/>
                <a:gd name="T11" fmla="*/ 0 h 10"/>
                <a:gd name="T12" fmla="*/ 3 w 4"/>
                <a:gd name="T13" fmla="*/ 0 h 10"/>
                <a:gd name="T14" fmla="*/ 3 w 4"/>
                <a:gd name="T15" fmla="*/ 10 h 10"/>
                <a:gd name="T16" fmla="*/ 3 w 4"/>
                <a:gd name="T17" fmla="*/ 10 h 10"/>
                <a:gd name="T18" fmla="*/ 3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3" y="0"/>
                  </a:moveTo>
                  <a:lnTo>
                    <a:pt x="3" y="0"/>
                  </a:lnTo>
                  <a:lnTo>
                    <a:pt x="3" y="10"/>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2" name="Freeform 1018"/>
            <p:cNvSpPr>
              <a:spLocks noEditPoints="1"/>
            </p:cNvSpPr>
            <p:nvPr/>
          </p:nvSpPr>
          <p:spPr bwMode="auto">
            <a:xfrm>
              <a:off x="2538" y="2029"/>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3" name="Rectangle 1019"/>
            <p:cNvSpPr>
              <a:spLocks noChangeArrowheads="1"/>
            </p:cNvSpPr>
            <p:nvPr/>
          </p:nvSpPr>
          <p:spPr bwMode="auto">
            <a:xfrm>
              <a:off x="2530" y="2029"/>
              <a:ext cx="14"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084" name="Freeform 1020"/>
            <p:cNvSpPr>
              <a:spLocks noEditPoints="1"/>
            </p:cNvSpPr>
            <p:nvPr/>
          </p:nvSpPr>
          <p:spPr bwMode="auto">
            <a:xfrm>
              <a:off x="2530" y="2029"/>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0 h 10"/>
                <a:gd name="T12" fmla="*/ 12 w 14"/>
                <a:gd name="T13" fmla="*/ 0 h 10"/>
                <a:gd name="T14" fmla="*/ 12 w 14"/>
                <a:gd name="T15" fmla="*/ 10 h 10"/>
                <a:gd name="T16" fmla="*/ 2 w 14"/>
                <a:gd name="T17" fmla="*/ 10 h 10"/>
                <a:gd name="T18" fmla="*/ 2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0"/>
                <a:gd name="T32" fmla="*/ 14 w 1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0">
                  <a:moveTo>
                    <a:pt x="0" y="0"/>
                  </a:moveTo>
                  <a:lnTo>
                    <a:pt x="14" y="0"/>
                  </a:lnTo>
                  <a:lnTo>
                    <a:pt x="14" y="10"/>
                  </a:lnTo>
                  <a:lnTo>
                    <a:pt x="0" y="10"/>
                  </a:lnTo>
                  <a:lnTo>
                    <a:pt x="0" y="0"/>
                  </a:lnTo>
                  <a:close/>
                  <a:moveTo>
                    <a:pt x="2" y="0"/>
                  </a:moveTo>
                  <a:lnTo>
                    <a:pt x="12" y="0"/>
                  </a:lnTo>
                  <a:lnTo>
                    <a:pt x="12" y="10"/>
                  </a:lnTo>
                  <a:lnTo>
                    <a:pt x="2" y="10"/>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5" name="Freeform 1021"/>
            <p:cNvSpPr>
              <a:spLocks noEditPoints="1"/>
            </p:cNvSpPr>
            <p:nvPr/>
          </p:nvSpPr>
          <p:spPr bwMode="auto">
            <a:xfrm>
              <a:off x="2532" y="2029"/>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3 w 10"/>
                <a:gd name="T11" fmla="*/ 0 h 10"/>
                <a:gd name="T12" fmla="*/ 7 w 10"/>
                <a:gd name="T13" fmla="*/ 0 h 10"/>
                <a:gd name="T14" fmla="*/ 7 w 10"/>
                <a:gd name="T15" fmla="*/ 10 h 10"/>
                <a:gd name="T16" fmla="*/ 3 w 10"/>
                <a:gd name="T17" fmla="*/ 10 h 10"/>
                <a:gd name="T18" fmla="*/ 3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0" y="0"/>
                  </a:moveTo>
                  <a:lnTo>
                    <a:pt x="10" y="0"/>
                  </a:lnTo>
                  <a:lnTo>
                    <a:pt x="10" y="10"/>
                  </a:lnTo>
                  <a:lnTo>
                    <a:pt x="0" y="10"/>
                  </a:lnTo>
                  <a:lnTo>
                    <a:pt x="0" y="0"/>
                  </a:lnTo>
                  <a:close/>
                  <a:moveTo>
                    <a:pt x="3" y="0"/>
                  </a:moveTo>
                  <a:lnTo>
                    <a:pt x="7" y="0"/>
                  </a:lnTo>
                  <a:lnTo>
                    <a:pt x="7" y="10"/>
                  </a:lnTo>
                  <a:lnTo>
                    <a:pt x="3" y="10"/>
                  </a:lnTo>
                  <a:lnTo>
                    <a:pt x="3"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6" name="Freeform 1022"/>
            <p:cNvSpPr>
              <a:spLocks noEditPoints="1"/>
            </p:cNvSpPr>
            <p:nvPr/>
          </p:nvSpPr>
          <p:spPr bwMode="auto">
            <a:xfrm>
              <a:off x="2535" y="2029"/>
              <a:ext cx="4" cy="10"/>
            </a:xfrm>
            <a:custGeom>
              <a:avLst/>
              <a:gdLst>
                <a:gd name="T0" fmla="*/ 0 w 4"/>
                <a:gd name="T1" fmla="*/ 0 h 10"/>
                <a:gd name="T2" fmla="*/ 4 w 4"/>
                <a:gd name="T3" fmla="*/ 0 h 10"/>
                <a:gd name="T4" fmla="*/ 4 w 4"/>
                <a:gd name="T5" fmla="*/ 10 h 10"/>
                <a:gd name="T6" fmla="*/ 0 w 4"/>
                <a:gd name="T7" fmla="*/ 10 h 10"/>
                <a:gd name="T8" fmla="*/ 0 w 4"/>
                <a:gd name="T9" fmla="*/ 0 h 10"/>
                <a:gd name="T10" fmla="*/ 3 w 4"/>
                <a:gd name="T11" fmla="*/ 0 h 10"/>
                <a:gd name="T12" fmla="*/ 3 w 4"/>
                <a:gd name="T13" fmla="*/ 0 h 10"/>
                <a:gd name="T14" fmla="*/ 3 w 4"/>
                <a:gd name="T15" fmla="*/ 10 h 10"/>
                <a:gd name="T16" fmla="*/ 3 w 4"/>
                <a:gd name="T17" fmla="*/ 10 h 10"/>
                <a:gd name="T18" fmla="*/ 3 w 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10"/>
                <a:gd name="T32" fmla="*/ 4 w 4"/>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10">
                  <a:moveTo>
                    <a:pt x="0" y="0"/>
                  </a:moveTo>
                  <a:lnTo>
                    <a:pt x="4" y="0"/>
                  </a:lnTo>
                  <a:lnTo>
                    <a:pt x="4" y="10"/>
                  </a:lnTo>
                  <a:lnTo>
                    <a:pt x="0" y="10"/>
                  </a:lnTo>
                  <a:lnTo>
                    <a:pt x="0" y="0"/>
                  </a:lnTo>
                  <a:close/>
                  <a:moveTo>
                    <a:pt x="3" y="0"/>
                  </a:moveTo>
                  <a:lnTo>
                    <a:pt x="3" y="0"/>
                  </a:lnTo>
                  <a:lnTo>
                    <a:pt x="3" y="10"/>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7" name="Freeform 1023"/>
            <p:cNvSpPr>
              <a:spLocks noEditPoints="1"/>
            </p:cNvSpPr>
            <p:nvPr/>
          </p:nvSpPr>
          <p:spPr bwMode="auto">
            <a:xfrm>
              <a:off x="2538" y="2029"/>
              <a:ext cx="1" cy="10"/>
            </a:xfrm>
            <a:custGeom>
              <a:avLst/>
              <a:gdLst>
                <a:gd name="T0" fmla="*/ 0 w 1"/>
                <a:gd name="T1" fmla="*/ 0 h 10"/>
                <a:gd name="T2" fmla="*/ 0 w 1"/>
                <a:gd name="T3" fmla="*/ 0 h 10"/>
                <a:gd name="T4" fmla="*/ 0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0"/>
                <a:gd name="T32" fmla="*/ 1 w 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0">
                  <a:moveTo>
                    <a:pt x="0" y="0"/>
                  </a:moveTo>
                  <a:lnTo>
                    <a:pt x="0" y="0"/>
                  </a:lnTo>
                  <a:lnTo>
                    <a:pt x="0" y="10"/>
                  </a:lnTo>
                  <a:lnTo>
                    <a:pt x="0" y="0"/>
                  </a:lnTo>
                  <a:close/>
                  <a:moveTo>
                    <a:pt x="0" y="0"/>
                  </a:moveTo>
                  <a:lnTo>
                    <a:pt x="0" y="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88" name="Freeform 1024"/>
            <p:cNvSpPr/>
            <p:nvPr/>
          </p:nvSpPr>
          <p:spPr bwMode="auto">
            <a:xfrm>
              <a:off x="2526" y="1898"/>
              <a:ext cx="140" cy="181"/>
            </a:xfrm>
            <a:custGeom>
              <a:avLst/>
              <a:gdLst>
                <a:gd name="T0" fmla="*/ 0 w 140"/>
                <a:gd name="T1" fmla="*/ 181 h 181"/>
                <a:gd name="T2" fmla="*/ 0 w 140"/>
                <a:gd name="T3" fmla="*/ 126 h 181"/>
                <a:gd name="T4" fmla="*/ 14 w 140"/>
                <a:gd name="T5" fmla="*/ 107 h 181"/>
                <a:gd name="T6" fmla="*/ 16 w 140"/>
                <a:gd name="T7" fmla="*/ 107 h 181"/>
                <a:gd name="T8" fmla="*/ 16 w 140"/>
                <a:gd name="T9" fmla="*/ 19 h 181"/>
                <a:gd name="T10" fmla="*/ 31 w 140"/>
                <a:gd name="T11" fmla="*/ 0 h 181"/>
                <a:gd name="T12" fmla="*/ 124 w 140"/>
                <a:gd name="T13" fmla="*/ 0 h 181"/>
                <a:gd name="T14" fmla="*/ 124 w 140"/>
                <a:gd name="T15" fmla="*/ 60 h 181"/>
                <a:gd name="T16" fmla="*/ 120 w 140"/>
                <a:gd name="T17" fmla="*/ 76 h 181"/>
                <a:gd name="T18" fmla="*/ 120 w 140"/>
                <a:gd name="T19" fmla="*/ 104 h 181"/>
                <a:gd name="T20" fmla="*/ 119 w 140"/>
                <a:gd name="T21" fmla="*/ 105 h 181"/>
                <a:gd name="T22" fmla="*/ 140 w 140"/>
                <a:gd name="T23" fmla="*/ 105 h 181"/>
                <a:gd name="T24" fmla="*/ 140 w 140"/>
                <a:gd name="T25" fmla="*/ 160 h 181"/>
                <a:gd name="T26" fmla="*/ 124 w 140"/>
                <a:gd name="T27" fmla="*/ 181 h 181"/>
                <a:gd name="T28" fmla="*/ 0 w 140"/>
                <a:gd name="T29" fmla="*/ 181 h 1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
                <a:gd name="T46" fmla="*/ 0 h 181"/>
                <a:gd name="T47" fmla="*/ 140 w 140"/>
                <a:gd name="T48" fmla="*/ 181 h 1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 h="181">
                  <a:moveTo>
                    <a:pt x="0" y="181"/>
                  </a:moveTo>
                  <a:lnTo>
                    <a:pt x="0" y="126"/>
                  </a:lnTo>
                  <a:lnTo>
                    <a:pt x="14" y="107"/>
                  </a:lnTo>
                  <a:lnTo>
                    <a:pt x="16" y="107"/>
                  </a:lnTo>
                  <a:lnTo>
                    <a:pt x="16" y="19"/>
                  </a:lnTo>
                  <a:lnTo>
                    <a:pt x="31" y="0"/>
                  </a:lnTo>
                  <a:lnTo>
                    <a:pt x="124" y="0"/>
                  </a:lnTo>
                  <a:lnTo>
                    <a:pt x="124" y="60"/>
                  </a:lnTo>
                  <a:lnTo>
                    <a:pt x="120" y="76"/>
                  </a:lnTo>
                  <a:lnTo>
                    <a:pt x="120" y="104"/>
                  </a:lnTo>
                  <a:lnTo>
                    <a:pt x="119" y="105"/>
                  </a:lnTo>
                  <a:lnTo>
                    <a:pt x="140" y="105"/>
                  </a:lnTo>
                  <a:lnTo>
                    <a:pt x="140" y="160"/>
                  </a:lnTo>
                  <a:lnTo>
                    <a:pt x="124" y="181"/>
                  </a:lnTo>
                  <a:lnTo>
                    <a:pt x="0" y="181"/>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89" name="Rectangle 1025"/>
            <p:cNvSpPr>
              <a:spLocks noChangeArrowheads="1"/>
            </p:cNvSpPr>
            <p:nvPr/>
          </p:nvSpPr>
          <p:spPr bwMode="auto">
            <a:xfrm>
              <a:off x="2492" y="2098"/>
              <a:ext cx="224"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090" name="Freeform 1026"/>
            <p:cNvSpPr/>
            <p:nvPr/>
          </p:nvSpPr>
          <p:spPr bwMode="auto">
            <a:xfrm>
              <a:off x="1104" y="3554"/>
              <a:ext cx="20" cy="9"/>
            </a:xfrm>
            <a:custGeom>
              <a:avLst/>
              <a:gdLst>
                <a:gd name="T0" fmla="*/ 12 w 20"/>
                <a:gd name="T1" fmla="*/ 9 h 9"/>
                <a:gd name="T2" fmla="*/ 20 w 20"/>
                <a:gd name="T3" fmla="*/ 0 h 9"/>
                <a:gd name="T4" fmla="*/ 0 w 20"/>
                <a:gd name="T5" fmla="*/ 0 h 9"/>
                <a:gd name="T6" fmla="*/ 12 w 20"/>
                <a:gd name="T7" fmla="*/ 9 h 9"/>
                <a:gd name="T8" fmla="*/ 0 60000 65536"/>
                <a:gd name="T9" fmla="*/ 0 60000 65536"/>
                <a:gd name="T10" fmla="*/ 0 60000 65536"/>
                <a:gd name="T11" fmla="*/ 0 60000 65536"/>
                <a:gd name="T12" fmla="*/ 0 w 20"/>
                <a:gd name="T13" fmla="*/ 0 h 9"/>
                <a:gd name="T14" fmla="*/ 20 w 20"/>
                <a:gd name="T15" fmla="*/ 9 h 9"/>
              </a:gdLst>
              <a:ahLst/>
              <a:cxnLst>
                <a:cxn ang="T8">
                  <a:pos x="T0" y="T1"/>
                </a:cxn>
                <a:cxn ang="T9">
                  <a:pos x="T2" y="T3"/>
                </a:cxn>
                <a:cxn ang="T10">
                  <a:pos x="T4" y="T5"/>
                </a:cxn>
                <a:cxn ang="T11">
                  <a:pos x="T6" y="T7"/>
                </a:cxn>
              </a:cxnLst>
              <a:rect l="T12" t="T13" r="T14" b="T15"/>
              <a:pathLst>
                <a:path w="20" h="9">
                  <a:moveTo>
                    <a:pt x="12" y="9"/>
                  </a:moveTo>
                  <a:lnTo>
                    <a:pt x="20" y="0"/>
                  </a:lnTo>
                  <a:lnTo>
                    <a:pt x="0" y="0"/>
                  </a:lnTo>
                  <a:lnTo>
                    <a:pt x="12" y="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1" name="Freeform 1027"/>
            <p:cNvSpPr/>
            <p:nvPr/>
          </p:nvSpPr>
          <p:spPr bwMode="auto">
            <a:xfrm>
              <a:off x="983" y="3554"/>
              <a:ext cx="32" cy="19"/>
            </a:xfrm>
            <a:custGeom>
              <a:avLst/>
              <a:gdLst>
                <a:gd name="T0" fmla="*/ 32 w 32"/>
                <a:gd name="T1" fmla="*/ 19 h 19"/>
                <a:gd name="T2" fmla="*/ 15 w 32"/>
                <a:gd name="T3" fmla="*/ 0 h 19"/>
                <a:gd name="T4" fmla="*/ 0 w 32"/>
                <a:gd name="T5" fmla="*/ 19 h 19"/>
                <a:gd name="T6" fmla="*/ 32 w 32"/>
                <a:gd name="T7" fmla="*/ 19 h 19"/>
                <a:gd name="T8" fmla="*/ 0 60000 65536"/>
                <a:gd name="T9" fmla="*/ 0 60000 65536"/>
                <a:gd name="T10" fmla="*/ 0 60000 65536"/>
                <a:gd name="T11" fmla="*/ 0 60000 65536"/>
                <a:gd name="T12" fmla="*/ 0 w 32"/>
                <a:gd name="T13" fmla="*/ 0 h 19"/>
                <a:gd name="T14" fmla="*/ 32 w 32"/>
                <a:gd name="T15" fmla="*/ 19 h 19"/>
              </a:gdLst>
              <a:ahLst/>
              <a:cxnLst>
                <a:cxn ang="T8">
                  <a:pos x="T0" y="T1"/>
                </a:cxn>
                <a:cxn ang="T9">
                  <a:pos x="T2" y="T3"/>
                </a:cxn>
                <a:cxn ang="T10">
                  <a:pos x="T4" y="T5"/>
                </a:cxn>
                <a:cxn ang="T11">
                  <a:pos x="T6" y="T7"/>
                </a:cxn>
              </a:cxnLst>
              <a:rect l="T12" t="T13" r="T14" b="T15"/>
              <a:pathLst>
                <a:path w="32" h="19">
                  <a:moveTo>
                    <a:pt x="32" y="19"/>
                  </a:moveTo>
                  <a:lnTo>
                    <a:pt x="15" y="0"/>
                  </a:lnTo>
                  <a:lnTo>
                    <a:pt x="0" y="19"/>
                  </a:lnTo>
                  <a:lnTo>
                    <a:pt x="32" y="19"/>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2" name="Freeform 1028"/>
            <p:cNvSpPr/>
            <p:nvPr/>
          </p:nvSpPr>
          <p:spPr bwMode="auto">
            <a:xfrm>
              <a:off x="999" y="3554"/>
              <a:ext cx="118" cy="19"/>
            </a:xfrm>
            <a:custGeom>
              <a:avLst/>
              <a:gdLst>
                <a:gd name="T0" fmla="*/ 118 w 118"/>
                <a:gd name="T1" fmla="*/ 7 h 19"/>
                <a:gd name="T2" fmla="*/ 107 w 118"/>
                <a:gd name="T3" fmla="*/ 0 h 19"/>
                <a:gd name="T4" fmla="*/ 16 w 118"/>
                <a:gd name="T5" fmla="*/ 0 h 19"/>
                <a:gd name="T6" fmla="*/ 0 w 118"/>
                <a:gd name="T7" fmla="*/ 9 h 19"/>
                <a:gd name="T8" fmla="*/ 16 w 118"/>
                <a:gd name="T9" fmla="*/ 19 h 19"/>
                <a:gd name="T10" fmla="*/ 109 w 118"/>
                <a:gd name="T11" fmla="*/ 19 h 19"/>
                <a:gd name="T12" fmla="*/ 118 w 118"/>
                <a:gd name="T13" fmla="*/ 7 h 19"/>
                <a:gd name="T14" fmla="*/ 0 60000 65536"/>
                <a:gd name="T15" fmla="*/ 0 60000 65536"/>
                <a:gd name="T16" fmla="*/ 0 60000 65536"/>
                <a:gd name="T17" fmla="*/ 0 60000 65536"/>
                <a:gd name="T18" fmla="*/ 0 60000 65536"/>
                <a:gd name="T19" fmla="*/ 0 60000 65536"/>
                <a:gd name="T20" fmla="*/ 0 60000 65536"/>
                <a:gd name="T21" fmla="*/ 0 w 118"/>
                <a:gd name="T22" fmla="*/ 0 h 19"/>
                <a:gd name="T23" fmla="*/ 118 w 1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8" h="19">
                  <a:moveTo>
                    <a:pt x="118" y="7"/>
                  </a:moveTo>
                  <a:lnTo>
                    <a:pt x="107" y="0"/>
                  </a:lnTo>
                  <a:lnTo>
                    <a:pt x="16" y="0"/>
                  </a:lnTo>
                  <a:lnTo>
                    <a:pt x="0" y="9"/>
                  </a:lnTo>
                  <a:lnTo>
                    <a:pt x="16" y="19"/>
                  </a:lnTo>
                  <a:lnTo>
                    <a:pt x="109" y="19"/>
                  </a:lnTo>
                  <a:lnTo>
                    <a:pt x="118" y="7"/>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3" name="Freeform 1029"/>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9 w 69"/>
                <a:gd name="T21" fmla="*/ 7 h 7"/>
                <a:gd name="T22" fmla="*/ 0 w 69"/>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7"/>
                <a:gd name="T38" fmla="*/ 69 w 6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7">
                  <a:moveTo>
                    <a:pt x="0" y="7"/>
                  </a:moveTo>
                  <a:lnTo>
                    <a:pt x="12" y="6"/>
                  </a:lnTo>
                  <a:lnTo>
                    <a:pt x="24" y="6"/>
                  </a:lnTo>
                  <a:lnTo>
                    <a:pt x="34" y="6"/>
                  </a:lnTo>
                  <a:lnTo>
                    <a:pt x="45" y="6"/>
                  </a:lnTo>
                  <a:lnTo>
                    <a:pt x="53" y="4"/>
                  </a:lnTo>
                  <a:lnTo>
                    <a:pt x="59" y="4"/>
                  </a:lnTo>
                  <a:lnTo>
                    <a:pt x="65" y="2"/>
                  </a:lnTo>
                  <a:lnTo>
                    <a:pt x="69" y="2"/>
                  </a:lnTo>
                  <a:lnTo>
                    <a:pt x="69" y="0"/>
                  </a:lnTo>
                  <a:lnTo>
                    <a:pt x="69"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4" name="Freeform 1030"/>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6 w 69"/>
                <a:gd name="T21" fmla="*/ 0 h 7"/>
                <a:gd name="T22" fmla="*/ 65 w 69"/>
                <a:gd name="T23" fmla="*/ 2 h 7"/>
                <a:gd name="T24" fmla="*/ 61 w 69"/>
                <a:gd name="T25" fmla="*/ 2 h 7"/>
                <a:gd name="T26" fmla="*/ 54 w 69"/>
                <a:gd name="T27" fmla="*/ 4 h 7"/>
                <a:gd name="T28" fmla="*/ 46 w 69"/>
                <a:gd name="T29" fmla="*/ 4 h 7"/>
                <a:gd name="T30" fmla="*/ 36 w 69"/>
                <a:gd name="T31" fmla="*/ 6 h 7"/>
                <a:gd name="T32" fmla="*/ 25 w 69"/>
                <a:gd name="T33" fmla="*/ 6 h 7"/>
                <a:gd name="T34" fmla="*/ 12 w 69"/>
                <a:gd name="T35" fmla="*/ 6 h 7"/>
                <a:gd name="T36" fmla="*/ 0 w 69"/>
                <a:gd name="T37" fmla="*/ 6 h 7"/>
                <a:gd name="T38" fmla="*/ 0 w 69"/>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7"/>
                <a:gd name="T62" fmla="*/ 69 w 69"/>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7">
                  <a:moveTo>
                    <a:pt x="0" y="7"/>
                  </a:moveTo>
                  <a:lnTo>
                    <a:pt x="12" y="6"/>
                  </a:lnTo>
                  <a:lnTo>
                    <a:pt x="24" y="6"/>
                  </a:lnTo>
                  <a:lnTo>
                    <a:pt x="34" y="6"/>
                  </a:lnTo>
                  <a:lnTo>
                    <a:pt x="45" y="6"/>
                  </a:lnTo>
                  <a:lnTo>
                    <a:pt x="53" y="4"/>
                  </a:lnTo>
                  <a:lnTo>
                    <a:pt x="59" y="4"/>
                  </a:lnTo>
                  <a:lnTo>
                    <a:pt x="65" y="2"/>
                  </a:lnTo>
                  <a:lnTo>
                    <a:pt x="69" y="2"/>
                  </a:lnTo>
                  <a:lnTo>
                    <a:pt x="69" y="0"/>
                  </a:lnTo>
                  <a:lnTo>
                    <a:pt x="66" y="0"/>
                  </a:lnTo>
                  <a:lnTo>
                    <a:pt x="65" y="2"/>
                  </a:lnTo>
                  <a:lnTo>
                    <a:pt x="61" y="2"/>
                  </a:lnTo>
                  <a:lnTo>
                    <a:pt x="54" y="4"/>
                  </a:lnTo>
                  <a:lnTo>
                    <a:pt x="46" y="4"/>
                  </a:lnTo>
                  <a:lnTo>
                    <a:pt x="36" y="6"/>
                  </a:lnTo>
                  <a:lnTo>
                    <a:pt x="25" y="6"/>
                  </a:lnTo>
                  <a:lnTo>
                    <a:pt x="12" y="6"/>
                  </a:lnTo>
                  <a:lnTo>
                    <a:pt x="0" y="6"/>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5" name="Freeform 1031"/>
            <p:cNvSpPr/>
            <p:nvPr/>
          </p:nvSpPr>
          <p:spPr bwMode="auto">
            <a:xfrm>
              <a:off x="1019" y="3566"/>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2 h 6"/>
                <a:gd name="T16" fmla="*/ 66 w 66"/>
                <a:gd name="T17" fmla="*/ 0 h 6"/>
                <a:gd name="T18" fmla="*/ 62 w 66"/>
                <a:gd name="T19" fmla="*/ 0 h 6"/>
                <a:gd name="T20" fmla="*/ 61 w 66"/>
                <a:gd name="T21" fmla="*/ 2 h 6"/>
                <a:gd name="T22" fmla="*/ 57 w 66"/>
                <a:gd name="T23" fmla="*/ 2 h 6"/>
                <a:gd name="T24" fmla="*/ 51 w 66"/>
                <a:gd name="T25" fmla="*/ 4 h 6"/>
                <a:gd name="T26" fmla="*/ 43 w 66"/>
                <a:gd name="T27" fmla="*/ 4 h 6"/>
                <a:gd name="T28" fmla="*/ 34 w 66"/>
                <a:gd name="T29" fmla="*/ 6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2"/>
                  </a:lnTo>
                  <a:lnTo>
                    <a:pt x="66" y="0"/>
                  </a:lnTo>
                  <a:lnTo>
                    <a:pt x="62" y="0"/>
                  </a:lnTo>
                  <a:lnTo>
                    <a:pt x="61" y="2"/>
                  </a:lnTo>
                  <a:lnTo>
                    <a:pt x="57" y="2"/>
                  </a:lnTo>
                  <a:lnTo>
                    <a:pt x="51" y="4"/>
                  </a:lnTo>
                  <a:lnTo>
                    <a:pt x="43" y="4"/>
                  </a:lnTo>
                  <a:lnTo>
                    <a:pt x="34" y="6"/>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6" name="Freeform 1032"/>
            <p:cNvSpPr/>
            <p:nvPr/>
          </p:nvSpPr>
          <p:spPr bwMode="auto">
            <a:xfrm>
              <a:off x="1019" y="3566"/>
              <a:ext cx="62" cy="6"/>
            </a:xfrm>
            <a:custGeom>
              <a:avLst/>
              <a:gdLst>
                <a:gd name="T0" fmla="*/ 0 w 62"/>
                <a:gd name="T1" fmla="*/ 6 h 6"/>
                <a:gd name="T2" fmla="*/ 12 w 62"/>
                <a:gd name="T3" fmla="*/ 6 h 6"/>
                <a:gd name="T4" fmla="*/ 24 w 62"/>
                <a:gd name="T5" fmla="*/ 6 h 6"/>
                <a:gd name="T6" fmla="*/ 34 w 62"/>
                <a:gd name="T7" fmla="*/ 6 h 6"/>
                <a:gd name="T8" fmla="*/ 43 w 62"/>
                <a:gd name="T9" fmla="*/ 4 h 6"/>
                <a:gd name="T10" fmla="*/ 51 w 62"/>
                <a:gd name="T11" fmla="*/ 4 h 6"/>
                <a:gd name="T12" fmla="*/ 57 w 62"/>
                <a:gd name="T13" fmla="*/ 2 h 6"/>
                <a:gd name="T14" fmla="*/ 61 w 62"/>
                <a:gd name="T15" fmla="*/ 2 h 6"/>
                <a:gd name="T16" fmla="*/ 62 w 62"/>
                <a:gd name="T17" fmla="*/ 0 h 6"/>
                <a:gd name="T18" fmla="*/ 58 w 62"/>
                <a:gd name="T19" fmla="*/ 0 h 6"/>
                <a:gd name="T20" fmla="*/ 57 w 62"/>
                <a:gd name="T21" fmla="*/ 0 h 6"/>
                <a:gd name="T22" fmla="*/ 53 w 62"/>
                <a:gd name="T23" fmla="*/ 2 h 6"/>
                <a:gd name="T24" fmla="*/ 47 w 62"/>
                <a:gd name="T25" fmla="*/ 4 h 6"/>
                <a:gd name="T26" fmla="*/ 41 w 62"/>
                <a:gd name="T27" fmla="*/ 4 h 6"/>
                <a:gd name="T28" fmla="*/ 32 w 62"/>
                <a:gd name="T29" fmla="*/ 4 h 6"/>
                <a:gd name="T30" fmla="*/ 22 w 62"/>
                <a:gd name="T31" fmla="*/ 6 h 6"/>
                <a:gd name="T32" fmla="*/ 10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4" y="6"/>
                  </a:lnTo>
                  <a:lnTo>
                    <a:pt x="43" y="4"/>
                  </a:lnTo>
                  <a:lnTo>
                    <a:pt x="51" y="4"/>
                  </a:lnTo>
                  <a:lnTo>
                    <a:pt x="57" y="2"/>
                  </a:lnTo>
                  <a:lnTo>
                    <a:pt x="61" y="2"/>
                  </a:lnTo>
                  <a:lnTo>
                    <a:pt x="62" y="0"/>
                  </a:lnTo>
                  <a:lnTo>
                    <a:pt x="58" y="0"/>
                  </a:lnTo>
                  <a:lnTo>
                    <a:pt x="57" y="0"/>
                  </a:lnTo>
                  <a:lnTo>
                    <a:pt x="53" y="2"/>
                  </a:lnTo>
                  <a:lnTo>
                    <a:pt x="47" y="4"/>
                  </a:lnTo>
                  <a:lnTo>
                    <a:pt x="41" y="4"/>
                  </a:lnTo>
                  <a:lnTo>
                    <a:pt x="32" y="4"/>
                  </a:lnTo>
                  <a:lnTo>
                    <a:pt x="22" y="6"/>
                  </a:lnTo>
                  <a:lnTo>
                    <a:pt x="10"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7" name="Freeform 1033"/>
            <p:cNvSpPr/>
            <p:nvPr/>
          </p:nvSpPr>
          <p:spPr bwMode="auto">
            <a:xfrm>
              <a:off x="1019" y="3566"/>
              <a:ext cx="58" cy="6"/>
            </a:xfrm>
            <a:custGeom>
              <a:avLst/>
              <a:gdLst>
                <a:gd name="T0" fmla="*/ 0 w 58"/>
                <a:gd name="T1" fmla="*/ 6 h 6"/>
                <a:gd name="T2" fmla="*/ 10 w 58"/>
                <a:gd name="T3" fmla="*/ 6 h 6"/>
                <a:gd name="T4" fmla="*/ 22 w 58"/>
                <a:gd name="T5" fmla="*/ 6 h 6"/>
                <a:gd name="T6" fmla="*/ 32 w 58"/>
                <a:gd name="T7" fmla="*/ 4 h 6"/>
                <a:gd name="T8" fmla="*/ 41 w 58"/>
                <a:gd name="T9" fmla="*/ 4 h 6"/>
                <a:gd name="T10" fmla="*/ 47 w 58"/>
                <a:gd name="T11" fmla="*/ 4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8 w 58"/>
                <a:gd name="T27" fmla="*/ 4 h 6"/>
                <a:gd name="T28" fmla="*/ 30 w 58"/>
                <a:gd name="T29" fmla="*/ 4 h 6"/>
                <a:gd name="T30" fmla="*/ 20 w 58"/>
                <a:gd name="T31" fmla="*/ 6 h 6"/>
                <a:gd name="T32" fmla="*/ 10 w 58"/>
                <a:gd name="T33" fmla="*/ 6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0" y="6"/>
                  </a:lnTo>
                  <a:lnTo>
                    <a:pt x="22" y="6"/>
                  </a:lnTo>
                  <a:lnTo>
                    <a:pt x="32" y="4"/>
                  </a:lnTo>
                  <a:lnTo>
                    <a:pt x="41" y="4"/>
                  </a:lnTo>
                  <a:lnTo>
                    <a:pt x="47" y="4"/>
                  </a:lnTo>
                  <a:lnTo>
                    <a:pt x="53" y="2"/>
                  </a:lnTo>
                  <a:lnTo>
                    <a:pt x="57" y="0"/>
                  </a:lnTo>
                  <a:lnTo>
                    <a:pt x="58" y="0"/>
                  </a:lnTo>
                  <a:lnTo>
                    <a:pt x="54" y="0"/>
                  </a:lnTo>
                  <a:lnTo>
                    <a:pt x="53" y="0"/>
                  </a:lnTo>
                  <a:lnTo>
                    <a:pt x="50" y="2"/>
                  </a:lnTo>
                  <a:lnTo>
                    <a:pt x="45" y="2"/>
                  </a:lnTo>
                  <a:lnTo>
                    <a:pt x="38" y="4"/>
                  </a:lnTo>
                  <a:lnTo>
                    <a:pt x="30" y="4"/>
                  </a:lnTo>
                  <a:lnTo>
                    <a:pt x="20" y="6"/>
                  </a:lnTo>
                  <a:lnTo>
                    <a:pt x="10" y="6"/>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8" name="Freeform 1034"/>
            <p:cNvSpPr/>
            <p:nvPr/>
          </p:nvSpPr>
          <p:spPr bwMode="auto">
            <a:xfrm>
              <a:off x="1019" y="3566"/>
              <a:ext cx="54" cy="6"/>
            </a:xfrm>
            <a:custGeom>
              <a:avLst/>
              <a:gdLst>
                <a:gd name="T0" fmla="*/ 0 w 54"/>
                <a:gd name="T1" fmla="*/ 6 h 6"/>
                <a:gd name="T2" fmla="*/ 10 w 54"/>
                <a:gd name="T3" fmla="*/ 6 h 6"/>
                <a:gd name="T4" fmla="*/ 20 w 54"/>
                <a:gd name="T5" fmla="*/ 6 h 6"/>
                <a:gd name="T6" fmla="*/ 30 w 54"/>
                <a:gd name="T7" fmla="*/ 4 h 6"/>
                <a:gd name="T8" fmla="*/ 38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4 h 6"/>
                <a:gd name="T26" fmla="*/ 30 w 54"/>
                <a:gd name="T27" fmla="*/ 4 h 6"/>
                <a:gd name="T28" fmla="*/ 21 w 54"/>
                <a:gd name="T29" fmla="*/ 4 h 6"/>
                <a:gd name="T30" fmla="*/ 10 w 54"/>
                <a:gd name="T31" fmla="*/ 4 h 6"/>
                <a:gd name="T32" fmla="*/ 0 w 54"/>
                <a:gd name="T33" fmla="*/ 6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0" y="6"/>
                  </a:lnTo>
                  <a:lnTo>
                    <a:pt x="20" y="6"/>
                  </a:lnTo>
                  <a:lnTo>
                    <a:pt x="30" y="4"/>
                  </a:lnTo>
                  <a:lnTo>
                    <a:pt x="38" y="4"/>
                  </a:lnTo>
                  <a:lnTo>
                    <a:pt x="45" y="2"/>
                  </a:lnTo>
                  <a:lnTo>
                    <a:pt x="50" y="2"/>
                  </a:lnTo>
                  <a:lnTo>
                    <a:pt x="53" y="0"/>
                  </a:lnTo>
                  <a:lnTo>
                    <a:pt x="54" y="0"/>
                  </a:lnTo>
                  <a:lnTo>
                    <a:pt x="50" y="0"/>
                  </a:lnTo>
                  <a:lnTo>
                    <a:pt x="49" y="0"/>
                  </a:lnTo>
                  <a:lnTo>
                    <a:pt x="45" y="2"/>
                  </a:lnTo>
                  <a:lnTo>
                    <a:pt x="40" y="4"/>
                  </a:lnTo>
                  <a:lnTo>
                    <a:pt x="30" y="4"/>
                  </a:lnTo>
                  <a:lnTo>
                    <a:pt x="21" y="4"/>
                  </a:lnTo>
                  <a:lnTo>
                    <a:pt x="1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99" name="Freeform 1035"/>
            <p:cNvSpPr/>
            <p:nvPr/>
          </p:nvSpPr>
          <p:spPr bwMode="auto">
            <a:xfrm>
              <a:off x="1019" y="3566"/>
              <a:ext cx="50" cy="6"/>
            </a:xfrm>
            <a:custGeom>
              <a:avLst/>
              <a:gdLst>
                <a:gd name="T0" fmla="*/ 0 w 50"/>
                <a:gd name="T1" fmla="*/ 6 h 6"/>
                <a:gd name="T2" fmla="*/ 10 w 50"/>
                <a:gd name="T3" fmla="*/ 4 h 6"/>
                <a:gd name="T4" fmla="*/ 21 w 50"/>
                <a:gd name="T5" fmla="*/ 4 h 6"/>
                <a:gd name="T6" fmla="*/ 30 w 50"/>
                <a:gd name="T7" fmla="*/ 4 h 6"/>
                <a:gd name="T8" fmla="*/ 40 w 50"/>
                <a:gd name="T9" fmla="*/ 4 h 6"/>
                <a:gd name="T10" fmla="*/ 45 w 50"/>
                <a:gd name="T11" fmla="*/ 2 h 6"/>
                <a:gd name="T12" fmla="*/ 49 w 50"/>
                <a:gd name="T13" fmla="*/ 0 h 6"/>
                <a:gd name="T14" fmla="*/ 50 w 50"/>
                <a:gd name="T15" fmla="*/ 0 h 6"/>
                <a:gd name="T16" fmla="*/ 46 w 50"/>
                <a:gd name="T17" fmla="*/ 0 h 6"/>
                <a:gd name="T18" fmla="*/ 45 w 50"/>
                <a:gd name="T19" fmla="*/ 0 h 6"/>
                <a:gd name="T20" fmla="*/ 41 w 50"/>
                <a:gd name="T21" fmla="*/ 2 h 6"/>
                <a:gd name="T22" fmla="*/ 36 w 50"/>
                <a:gd name="T23" fmla="*/ 2 h 6"/>
                <a:gd name="T24" fmla="*/ 29 w 50"/>
                <a:gd name="T25" fmla="*/ 4 h 6"/>
                <a:gd name="T26" fmla="*/ 20 w 50"/>
                <a:gd name="T27" fmla="*/ 4 h 6"/>
                <a:gd name="T28" fmla="*/ 10 w 50"/>
                <a:gd name="T29" fmla="*/ 4 h 6"/>
                <a:gd name="T30" fmla="*/ 0 w 50"/>
                <a:gd name="T31" fmla="*/ 4 h 6"/>
                <a:gd name="T32" fmla="*/ 0 w 50"/>
                <a:gd name="T33" fmla="*/ 6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6"/>
                <a:gd name="T53" fmla="*/ 50 w 50"/>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6">
                  <a:moveTo>
                    <a:pt x="0" y="6"/>
                  </a:moveTo>
                  <a:lnTo>
                    <a:pt x="10" y="4"/>
                  </a:lnTo>
                  <a:lnTo>
                    <a:pt x="21" y="4"/>
                  </a:lnTo>
                  <a:lnTo>
                    <a:pt x="30" y="4"/>
                  </a:lnTo>
                  <a:lnTo>
                    <a:pt x="40" y="4"/>
                  </a:lnTo>
                  <a:lnTo>
                    <a:pt x="45" y="2"/>
                  </a:lnTo>
                  <a:lnTo>
                    <a:pt x="49" y="0"/>
                  </a:lnTo>
                  <a:lnTo>
                    <a:pt x="50" y="0"/>
                  </a:lnTo>
                  <a:lnTo>
                    <a:pt x="46" y="0"/>
                  </a:lnTo>
                  <a:lnTo>
                    <a:pt x="45" y="0"/>
                  </a:lnTo>
                  <a:lnTo>
                    <a:pt x="41" y="2"/>
                  </a:lnTo>
                  <a:lnTo>
                    <a:pt x="36" y="2"/>
                  </a:lnTo>
                  <a:lnTo>
                    <a:pt x="29" y="4"/>
                  </a:lnTo>
                  <a:lnTo>
                    <a:pt x="20" y="4"/>
                  </a:lnTo>
                  <a:lnTo>
                    <a:pt x="10" y="4"/>
                  </a:lnTo>
                  <a:lnTo>
                    <a:pt x="0" y="4"/>
                  </a:lnTo>
                  <a:lnTo>
                    <a:pt x="0" y="6"/>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0" name="Freeform 1036"/>
            <p:cNvSpPr/>
            <p:nvPr/>
          </p:nvSpPr>
          <p:spPr bwMode="auto">
            <a:xfrm>
              <a:off x="1019" y="3566"/>
              <a:ext cx="46" cy="4"/>
            </a:xfrm>
            <a:custGeom>
              <a:avLst/>
              <a:gdLst>
                <a:gd name="T0" fmla="*/ 0 w 46"/>
                <a:gd name="T1" fmla="*/ 4 h 4"/>
                <a:gd name="T2" fmla="*/ 10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2 w 46"/>
                <a:gd name="T17" fmla="*/ 0 h 4"/>
                <a:gd name="T18" fmla="*/ 41 w 46"/>
                <a:gd name="T19" fmla="*/ 0 h 4"/>
                <a:gd name="T20" fmla="*/ 38 w 46"/>
                <a:gd name="T21" fmla="*/ 2 h 4"/>
                <a:gd name="T22" fmla="*/ 33 w 46"/>
                <a:gd name="T23" fmla="*/ 2 h 4"/>
                <a:gd name="T24" fmla="*/ 26 w 46"/>
                <a:gd name="T25" fmla="*/ 4 h 4"/>
                <a:gd name="T26" fmla="*/ 18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0" y="4"/>
                  </a:lnTo>
                  <a:lnTo>
                    <a:pt x="20" y="4"/>
                  </a:lnTo>
                  <a:lnTo>
                    <a:pt x="29" y="4"/>
                  </a:lnTo>
                  <a:lnTo>
                    <a:pt x="36" y="2"/>
                  </a:lnTo>
                  <a:lnTo>
                    <a:pt x="41" y="2"/>
                  </a:lnTo>
                  <a:lnTo>
                    <a:pt x="45" y="0"/>
                  </a:lnTo>
                  <a:lnTo>
                    <a:pt x="46" y="0"/>
                  </a:lnTo>
                  <a:lnTo>
                    <a:pt x="42" y="0"/>
                  </a:lnTo>
                  <a:lnTo>
                    <a:pt x="41" y="0"/>
                  </a:lnTo>
                  <a:lnTo>
                    <a:pt x="38" y="2"/>
                  </a:lnTo>
                  <a:lnTo>
                    <a:pt x="33" y="2"/>
                  </a:lnTo>
                  <a:lnTo>
                    <a:pt x="26" y="4"/>
                  </a:lnTo>
                  <a:lnTo>
                    <a:pt x="18"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1" name="Freeform 1037"/>
            <p:cNvSpPr/>
            <p:nvPr/>
          </p:nvSpPr>
          <p:spPr bwMode="auto">
            <a:xfrm>
              <a:off x="1019" y="3566"/>
              <a:ext cx="42" cy="4"/>
            </a:xfrm>
            <a:custGeom>
              <a:avLst/>
              <a:gdLst>
                <a:gd name="T0" fmla="*/ 0 w 42"/>
                <a:gd name="T1" fmla="*/ 4 h 4"/>
                <a:gd name="T2" fmla="*/ 9 w 42"/>
                <a:gd name="T3" fmla="*/ 4 h 4"/>
                <a:gd name="T4" fmla="*/ 18 w 42"/>
                <a:gd name="T5" fmla="*/ 4 h 4"/>
                <a:gd name="T6" fmla="*/ 26 w 42"/>
                <a:gd name="T7" fmla="*/ 4 h 4"/>
                <a:gd name="T8" fmla="*/ 33 w 42"/>
                <a:gd name="T9" fmla="*/ 2 h 4"/>
                <a:gd name="T10" fmla="*/ 38 w 42"/>
                <a:gd name="T11" fmla="*/ 2 h 4"/>
                <a:gd name="T12" fmla="*/ 41 w 42"/>
                <a:gd name="T13" fmla="*/ 0 h 4"/>
                <a:gd name="T14" fmla="*/ 42 w 42"/>
                <a:gd name="T15" fmla="*/ 0 h 4"/>
                <a:gd name="T16" fmla="*/ 38 w 42"/>
                <a:gd name="T17" fmla="*/ 0 h 4"/>
                <a:gd name="T18" fmla="*/ 37 w 42"/>
                <a:gd name="T19" fmla="*/ 0 h 4"/>
                <a:gd name="T20" fmla="*/ 33 w 42"/>
                <a:gd name="T21" fmla="*/ 2 h 4"/>
                <a:gd name="T22" fmla="*/ 26 w 42"/>
                <a:gd name="T23" fmla="*/ 2 h 4"/>
                <a:gd name="T24" fmla="*/ 18 w 42"/>
                <a:gd name="T25" fmla="*/ 4 h 4"/>
                <a:gd name="T26" fmla="*/ 9 w 42"/>
                <a:gd name="T27" fmla="*/ 4 h 4"/>
                <a:gd name="T28" fmla="*/ 0 w 42"/>
                <a:gd name="T29" fmla="*/ 4 h 4"/>
                <a:gd name="T30" fmla="*/ 0 w 42"/>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
                <a:gd name="T50" fmla="*/ 42 w 4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
                  <a:moveTo>
                    <a:pt x="0" y="4"/>
                  </a:moveTo>
                  <a:lnTo>
                    <a:pt x="9" y="4"/>
                  </a:lnTo>
                  <a:lnTo>
                    <a:pt x="18" y="4"/>
                  </a:lnTo>
                  <a:lnTo>
                    <a:pt x="26" y="4"/>
                  </a:lnTo>
                  <a:lnTo>
                    <a:pt x="33" y="2"/>
                  </a:lnTo>
                  <a:lnTo>
                    <a:pt x="38" y="2"/>
                  </a:lnTo>
                  <a:lnTo>
                    <a:pt x="41" y="0"/>
                  </a:lnTo>
                  <a:lnTo>
                    <a:pt x="42" y="0"/>
                  </a:lnTo>
                  <a:lnTo>
                    <a:pt x="38" y="0"/>
                  </a:lnTo>
                  <a:lnTo>
                    <a:pt x="37" y="0"/>
                  </a:lnTo>
                  <a:lnTo>
                    <a:pt x="33" y="2"/>
                  </a:lnTo>
                  <a:lnTo>
                    <a:pt x="26" y="2"/>
                  </a:lnTo>
                  <a:lnTo>
                    <a:pt x="18" y="4"/>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2" name="Freeform 1038"/>
            <p:cNvSpPr/>
            <p:nvPr/>
          </p:nvSpPr>
          <p:spPr bwMode="auto">
            <a:xfrm>
              <a:off x="1019" y="3566"/>
              <a:ext cx="38" cy="4"/>
            </a:xfrm>
            <a:custGeom>
              <a:avLst/>
              <a:gdLst>
                <a:gd name="T0" fmla="*/ 0 w 38"/>
                <a:gd name="T1" fmla="*/ 4 h 4"/>
                <a:gd name="T2" fmla="*/ 9 w 38"/>
                <a:gd name="T3" fmla="*/ 4 h 4"/>
                <a:gd name="T4" fmla="*/ 18 w 38"/>
                <a:gd name="T5" fmla="*/ 4 h 4"/>
                <a:gd name="T6" fmla="*/ 26 w 38"/>
                <a:gd name="T7" fmla="*/ 2 h 4"/>
                <a:gd name="T8" fmla="*/ 33 w 38"/>
                <a:gd name="T9" fmla="*/ 2 h 4"/>
                <a:gd name="T10" fmla="*/ 37 w 38"/>
                <a:gd name="T11" fmla="*/ 0 h 4"/>
                <a:gd name="T12" fmla="*/ 38 w 38"/>
                <a:gd name="T13" fmla="*/ 0 h 4"/>
                <a:gd name="T14" fmla="*/ 34 w 38"/>
                <a:gd name="T15" fmla="*/ 0 h 4"/>
                <a:gd name="T16" fmla="*/ 33 w 38"/>
                <a:gd name="T17" fmla="*/ 0 h 4"/>
                <a:gd name="T18" fmla="*/ 30 w 38"/>
                <a:gd name="T19" fmla="*/ 2 h 4"/>
                <a:gd name="T20" fmla="*/ 24 w 38"/>
                <a:gd name="T21" fmla="*/ 2 h 4"/>
                <a:gd name="T22" fmla="*/ 17 w 38"/>
                <a:gd name="T23" fmla="*/ 2 h 4"/>
                <a:gd name="T24" fmla="*/ 9 w 38"/>
                <a:gd name="T25" fmla="*/ 4 h 4"/>
                <a:gd name="T26" fmla="*/ 0 w 38"/>
                <a:gd name="T27" fmla="*/ 4 h 4"/>
                <a:gd name="T28" fmla="*/ 0 w 38"/>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4"/>
                <a:gd name="T47" fmla="*/ 38 w 38"/>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4">
                  <a:moveTo>
                    <a:pt x="0" y="4"/>
                  </a:moveTo>
                  <a:lnTo>
                    <a:pt x="9" y="4"/>
                  </a:lnTo>
                  <a:lnTo>
                    <a:pt x="18" y="4"/>
                  </a:lnTo>
                  <a:lnTo>
                    <a:pt x="26" y="2"/>
                  </a:lnTo>
                  <a:lnTo>
                    <a:pt x="33" y="2"/>
                  </a:lnTo>
                  <a:lnTo>
                    <a:pt x="37" y="0"/>
                  </a:lnTo>
                  <a:lnTo>
                    <a:pt x="38" y="0"/>
                  </a:lnTo>
                  <a:lnTo>
                    <a:pt x="34" y="0"/>
                  </a:lnTo>
                  <a:lnTo>
                    <a:pt x="33" y="0"/>
                  </a:lnTo>
                  <a:lnTo>
                    <a:pt x="30" y="2"/>
                  </a:lnTo>
                  <a:lnTo>
                    <a:pt x="24" y="2"/>
                  </a:lnTo>
                  <a:lnTo>
                    <a:pt x="17" y="2"/>
                  </a:lnTo>
                  <a:lnTo>
                    <a:pt x="9"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3" name="Freeform 1039"/>
            <p:cNvSpPr/>
            <p:nvPr/>
          </p:nvSpPr>
          <p:spPr bwMode="auto">
            <a:xfrm>
              <a:off x="1019" y="3566"/>
              <a:ext cx="34" cy="4"/>
            </a:xfrm>
            <a:custGeom>
              <a:avLst/>
              <a:gdLst>
                <a:gd name="T0" fmla="*/ 0 w 34"/>
                <a:gd name="T1" fmla="*/ 4 h 4"/>
                <a:gd name="T2" fmla="*/ 9 w 34"/>
                <a:gd name="T3" fmla="*/ 4 h 4"/>
                <a:gd name="T4" fmla="*/ 17 w 34"/>
                <a:gd name="T5" fmla="*/ 2 h 4"/>
                <a:gd name="T6" fmla="*/ 24 w 34"/>
                <a:gd name="T7" fmla="*/ 2 h 4"/>
                <a:gd name="T8" fmla="*/ 30 w 34"/>
                <a:gd name="T9" fmla="*/ 2 h 4"/>
                <a:gd name="T10" fmla="*/ 33 w 34"/>
                <a:gd name="T11" fmla="*/ 0 h 4"/>
                <a:gd name="T12" fmla="*/ 34 w 34"/>
                <a:gd name="T13" fmla="*/ 0 h 4"/>
                <a:gd name="T14" fmla="*/ 30 w 34"/>
                <a:gd name="T15" fmla="*/ 0 h 4"/>
                <a:gd name="T16" fmla="*/ 29 w 34"/>
                <a:gd name="T17" fmla="*/ 0 h 4"/>
                <a:gd name="T18" fmla="*/ 26 w 34"/>
                <a:gd name="T19" fmla="*/ 2 h 4"/>
                <a:gd name="T20" fmla="*/ 21 w 34"/>
                <a:gd name="T21" fmla="*/ 2 h 4"/>
                <a:gd name="T22" fmla="*/ 14 w 34"/>
                <a:gd name="T23" fmla="*/ 2 h 4"/>
                <a:gd name="T24" fmla="*/ 8 w 34"/>
                <a:gd name="T25" fmla="*/ 2 h 4"/>
                <a:gd name="T26" fmla="*/ 0 w 34"/>
                <a:gd name="T27" fmla="*/ 4 h 4"/>
                <a:gd name="T28" fmla="*/ 0 w 34"/>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
                <a:gd name="T47" fmla="*/ 34 w 3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
                  <a:moveTo>
                    <a:pt x="0" y="4"/>
                  </a:moveTo>
                  <a:lnTo>
                    <a:pt x="9" y="4"/>
                  </a:lnTo>
                  <a:lnTo>
                    <a:pt x="17" y="2"/>
                  </a:lnTo>
                  <a:lnTo>
                    <a:pt x="24" y="2"/>
                  </a:lnTo>
                  <a:lnTo>
                    <a:pt x="30" y="2"/>
                  </a:lnTo>
                  <a:lnTo>
                    <a:pt x="33" y="0"/>
                  </a:lnTo>
                  <a:lnTo>
                    <a:pt x="34" y="0"/>
                  </a:lnTo>
                  <a:lnTo>
                    <a:pt x="30" y="0"/>
                  </a:lnTo>
                  <a:lnTo>
                    <a:pt x="29" y="0"/>
                  </a:lnTo>
                  <a:lnTo>
                    <a:pt x="26" y="2"/>
                  </a:lnTo>
                  <a:lnTo>
                    <a:pt x="21" y="2"/>
                  </a:lnTo>
                  <a:lnTo>
                    <a:pt x="14" y="2"/>
                  </a:lnTo>
                  <a:lnTo>
                    <a:pt x="8"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4" name="Freeform 1040"/>
            <p:cNvSpPr/>
            <p:nvPr/>
          </p:nvSpPr>
          <p:spPr bwMode="auto">
            <a:xfrm>
              <a:off x="1019" y="3566"/>
              <a:ext cx="30" cy="4"/>
            </a:xfrm>
            <a:custGeom>
              <a:avLst/>
              <a:gdLst>
                <a:gd name="T0" fmla="*/ 0 w 30"/>
                <a:gd name="T1" fmla="*/ 4 h 4"/>
                <a:gd name="T2" fmla="*/ 8 w 30"/>
                <a:gd name="T3" fmla="*/ 2 h 4"/>
                <a:gd name="T4" fmla="*/ 14 w 30"/>
                <a:gd name="T5" fmla="*/ 2 h 4"/>
                <a:gd name="T6" fmla="*/ 21 w 30"/>
                <a:gd name="T7" fmla="*/ 2 h 4"/>
                <a:gd name="T8" fmla="*/ 26 w 30"/>
                <a:gd name="T9" fmla="*/ 2 h 4"/>
                <a:gd name="T10" fmla="*/ 29 w 30"/>
                <a:gd name="T11" fmla="*/ 0 h 4"/>
                <a:gd name="T12" fmla="*/ 30 w 30"/>
                <a:gd name="T13" fmla="*/ 0 h 4"/>
                <a:gd name="T14" fmla="*/ 26 w 30"/>
                <a:gd name="T15" fmla="*/ 0 h 4"/>
                <a:gd name="T16" fmla="*/ 26 w 30"/>
                <a:gd name="T17" fmla="*/ 0 h 4"/>
                <a:gd name="T18" fmla="*/ 22 w 30"/>
                <a:gd name="T19" fmla="*/ 2 h 4"/>
                <a:gd name="T20" fmla="*/ 18 w 30"/>
                <a:gd name="T21" fmla="*/ 2 h 4"/>
                <a:gd name="T22" fmla="*/ 13 w 30"/>
                <a:gd name="T23" fmla="*/ 2 h 4"/>
                <a:gd name="T24" fmla="*/ 6 w 30"/>
                <a:gd name="T25" fmla="*/ 2 h 4"/>
                <a:gd name="T26" fmla="*/ 0 w 30"/>
                <a:gd name="T27" fmla="*/ 2 h 4"/>
                <a:gd name="T28" fmla="*/ 0 w 3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4"/>
                <a:gd name="T47" fmla="*/ 30 w 3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4">
                  <a:moveTo>
                    <a:pt x="0" y="4"/>
                  </a:moveTo>
                  <a:lnTo>
                    <a:pt x="8" y="2"/>
                  </a:lnTo>
                  <a:lnTo>
                    <a:pt x="14" y="2"/>
                  </a:lnTo>
                  <a:lnTo>
                    <a:pt x="21" y="2"/>
                  </a:lnTo>
                  <a:lnTo>
                    <a:pt x="26" y="2"/>
                  </a:lnTo>
                  <a:lnTo>
                    <a:pt x="29" y="0"/>
                  </a:lnTo>
                  <a:lnTo>
                    <a:pt x="30" y="0"/>
                  </a:lnTo>
                  <a:lnTo>
                    <a:pt x="26" y="0"/>
                  </a:lnTo>
                  <a:lnTo>
                    <a:pt x="22" y="2"/>
                  </a:lnTo>
                  <a:lnTo>
                    <a:pt x="18" y="2"/>
                  </a:lnTo>
                  <a:lnTo>
                    <a:pt x="13" y="2"/>
                  </a:lnTo>
                  <a:lnTo>
                    <a:pt x="6" y="2"/>
                  </a:lnTo>
                  <a:lnTo>
                    <a:pt x="0"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5" name="Freeform 1041"/>
            <p:cNvSpPr/>
            <p:nvPr/>
          </p:nvSpPr>
          <p:spPr bwMode="auto">
            <a:xfrm>
              <a:off x="1019" y="3566"/>
              <a:ext cx="26" cy="2"/>
            </a:xfrm>
            <a:custGeom>
              <a:avLst/>
              <a:gdLst>
                <a:gd name="T0" fmla="*/ 0 w 26"/>
                <a:gd name="T1" fmla="*/ 2 h 2"/>
                <a:gd name="T2" fmla="*/ 6 w 26"/>
                <a:gd name="T3" fmla="*/ 2 h 2"/>
                <a:gd name="T4" fmla="*/ 13 w 26"/>
                <a:gd name="T5" fmla="*/ 2 h 2"/>
                <a:gd name="T6" fmla="*/ 18 w 26"/>
                <a:gd name="T7" fmla="*/ 2 h 2"/>
                <a:gd name="T8" fmla="*/ 22 w 26"/>
                <a:gd name="T9" fmla="*/ 2 h 2"/>
                <a:gd name="T10" fmla="*/ 26 w 26"/>
                <a:gd name="T11" fmla="*/ 0 h 2"/>
                <a:gd name="T12" fmla="*/ 26 w 26"/>
                <a:gd name="T13" fmla="*/ 0 h 2"/>
                <a:gd name="T14" fmla="*/ 22 w 26"/>
                <a:gd name="T15" fmla="*/ 0 h 2"/>
                <a:gd name="T16" fmla="*/ 21 w 26"/>
                <a:gd name="T17" fmla="*/ 0 h 2"/>
                <a:gd name="T18" fmla="*/ 18 w 26"/>
                <a:gd name="T19" fmla="*/ 2 h 2"/>
                <a:gd name="T20" fmla="*/ 13 w 26"/>
                <a:gd name="T21" fmla="*/ 2 h 2"/>
                <a:gd name="T22" fmla="*/ 6 w 26"/>
                <a:gd name="T23" fmla="*/ 2 h 2"/>
                <a:gd name="T24" fmla="*/ 0 w 26"/>
                <a:gd name="T25" fmla="*/ 2 h 2"/>
                <a:gd name="T26" fmla="*/ 0 w 26"/>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
                <a:gd name="T44" fmla="*/ 26 w 26"/>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
                  <a:moveTo>
                    <a:pt x="0" y="2"/>
                  </a:moveTo>
                  <a:lnTo>
                    <a:pt x="6" y="2"/>
                  </a:lnTo>
                  <a:lnTo>
                    <a:pt x="13" y="2"/>
                  </a:lnTo>
                  <a:lnTo>
                    <a:pt x="18" y="2"/>
                  </a:lnTo>
                  <a:lnTo>
                    <a:pt x="22" y="2"/>
                  </a:lnTo>
                  <a:lnTo>
                    <a:pt x="26" y="0"/>
                  </a:lnTo>
                  <a:lnTo>
                    <a:pt x="22" y="0"/>
                  </a:lnTo>
                  <a:lnTo>
                    <a:pt x="21" y="0"/>
                  </a:lnTo>
                  <a:lnTo>
                    <a:pt x="18" y="2"/>
                  </a:lnTo>
                  <a:lnTo>
                    <a:pt x="13" y="2"/>
                  </a:lnTo>
                  <a:lnTo>
                    <a:pt x="6"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6" name="Freeform 1042"/>
            <p:cNvSpPr/>
            <p:nvPr/>
          </p:nvSpPr>
          <p:spPr bwMode="auto">
            <a:xfrm>
              <a:off x="1019" y="3566"/>
              <a:ext cx="22" cy="2"/>
            </a:xfrm>
            <a:custGeom>
              <a:avLst/>
              <a:gdLst>
                <a:gd name="T0" fmla="*/ 0 w 22"/>
                <a:gd name="T1" fmla="*/ 2 h 2"/>
                <a:gd name="T2" fmla="*/ 6 w 22"/>
                <a:gd name="T3" fmla="*/ 2 h 2"/>
                <a:gd name="T4" fmla="*/ 13 w 22"/>
                <a:gd name="T5" fmla="*/ 2 h 2"/>
                <a:gd name="T6" fmla="*/ 18 w 22"/>
                <a:gd name="T7" fmla="*/ 2 h 2"/>
                <a:gd name="T8" fmla="*/ 21 w 22"/>
                <a:gd name="T9" fmla="*/ 0 h 2"/>
                <a:gd name="T10" fmla="*/ 22 w 22"/>
                <a:gd name="T11" fmla="*/ 0 h 2"/>
                <a:gd name="T12" fmla="*/ 18 w 22"/>
                <a:gd name="T13" fmla="*/ 0 h 2"/>
                <a:gd name="T14" fmla="*/ 18 w 22"/>
                <a:gd name="T15" fmla="*/ 0 h 2"/>
                <a:gd name="T16" fmla="*/ 16 w 22"/>
                <a:gd name="T17" fmla="*/ 0 h 2"/>
                <a:gd name="T18" fmla="*/ 10 w 22"/>
                <a:gd name="T19" fmla="*/ 2 h 2"/>
                <a:gd name="T20" fmla="*/ 5 w 22"/>
                <a:gd name="T21" fmla="*/ 2 h 2"/>
                <a:gd name="T22" fmla="*/ 0 w 22"/>
                <a:gd name="T23" fmla="*/ 2 h 2"/>
                <a:gd name="T24" fmla="*/ 0 w 2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
                <a:gd name="T41" fmla="*/ 22 w 2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
                  <a:moveTo>
                    <a:pt x="0" y="2"/>
                  </a:moveTo>
                  <a:lnTo>
                    <a:pt x="6" y="2"/>
                  </a:lnTo>
                  <a:lnTo>
                    <a:pt x="13" y="2"/>
                  </a:lnTo>
                  <a:lnTo>
                    <a:pt x="18" y="2"/>
                  </a:lnTo>
                  <a:lnTo>
                    <a:pt x="21" y="0"/>
                  </a:lnTo>
                  <a:lnTo>
                    <a:pt x="22" y="0"/>
                  </a:lnTo>
                  <a:lnTo>
                    <a:pt x="18" y="0"/>
                  </a:lnTo>
                  <a:lnTo>
                    <a:pt x="16" y="0"/>
                  </a:lnTo>
                  <a:lnTo>
                    <a:pt x="10"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7" name="Freeform 1043"/>
            <p:cNvSpPr/>
            <p:nvPr/>
          </p:nvSpPr>
          <p:spPr bwMode="auto">
            <a:xfrm>
              <a:off x="1019" y="3566"/>
              <a:ext cx="18" cy="2"/>
            </a:xfrm>
            <a:custGeom>
              <a:avLst/>
              <a:gdLst>
                <a:gd name="T0" fmla="*/ 0 w 18"/>
                <a:gd name="T1" fmla="*/ 2 h 2"/>
                <a:gd name="T2" fmla="*/ 5 w 18"/>
                <a:gd name="T3" fmla="*/ 2 h 2"/>
                <a:gd name="T4" fmla="*/ 10 w 18"/>
                <a:gd name="T5" fmla="*/ 2 h 2"/>
                <a:gd name="T6" fmla="*/ 16 w 18"/>
                <a:gd name="T7" fmla="*/ 0 h 2"/>
                <a:gd name="T8" fmla="*/ 18 w 18"/>
                <a:gd name="T9" fmla="*/ 0 h 2"/>
                <a:gd name="T10" fmla="*/ 18 w 18"/>
                <a:gd name="T11" fmla="*/ 0 h 2"/>
                <a:gd name="T12" fmla="*/ 14 w 18"/>
                <a:gd name="T13" fmla="*/ 0 h 2"/>
                <a:gd name="T14" fmla="*/ 14 w 18"/>
                <a:gd name="T15" fmla="*/ 0 h 2"/>
                <a:gd name="T16" fmla="*/ 10 w 18"/>
                <a:gd name="T17" fmla="*/ 0 h 2"/>
                <a:gd name="T18" fmla="*/ 5 w 18"/>
                <a:gd name="T19" fmla="*/ 2 h 2"/>
                <a:gd name="T20" fmla="*/ 0 w 18"/>
                <a:gd name="T21" fmla="*/ 2 h 2"/>
                <a:gd name="T22" fmla="*/ 0 w 18"/>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
                <a:gd name="T38" fmla="*/ 18 w 1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
                  <a:moveTo>
                    <a:pt x="0" y="2"/>
                  </a:moveTo>
                  <a:lnTo>
                    <a:pt x="5" y="2"/>
                  </a:lnTo>
                  <a:lnTo>
                    <a:pt x="10" y="2"/>
                  </a:lnTo>
                  <a:lnTo>
                    <a:pt x="16" y="0"/>
                  </a:lnTo>
                  <a:lnTo>
                    <a:pt x="18" y="0"/>
                  </a:lnTo>
                  <a:lnTo>
                    <a:pt x="14" y="0"/>
                  </a:lnTo>
                  <a:lnTo>
                    <a:pt x="10" y="0"/>
                  </a:lnTo>
                  <a:lnTo>
                    <a:pt x="5"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8" name="Freeform 1044"/>
            <p:cNvSpPr/>
            <p:nvPr/>
          </p:nvSpPr>
          <p:spPr bwMode="auto">
            <a:xfrm>
              <a:off x="1019" y="3566"/>
              <a:ext cx="14" cy="2"/>
            </a:xfrm>
            <a:custGeom>
              <a:avLst/>
              <a:gdLst>
                <a:gd name="T0" fmla="*/ 0 w 14"/>
                <a:gd name="T1" fmla="*/ 2 h 2"/>
                <a:gd name="T2" fmla="*/ 5 w 14"/>
                <a:gd name="T3" fmla="*/ 2 h 2"/>
                <a:gd name="T4" fmla="*/ 10 w 14"/>
                <a:gd name="T5" fmla="*/ 0 h 2"/>
                <a:gd name="T6" fmla="*/ 14 w 14"/>
                <a:gd name="T7" fmla="*/ 0 h 2"/>
                <a:gd name="T8" fmla="*/ 14 w 14"/>
                <a:gd name="T9" fmla="*/ 0 h 2"/>
                <a:gd name="T10" fmla="*/ 12 w 14"/>
                <a:gd name="T11" fmla="*/ 0 h 2"/>
                <a:gd name="T12" fmla="*/ 10 w 14"/>
                <a:gd name="T13" fmla="*/ 0 h 2"/>
                <a:gd name="T14" fmla="*/ 8 w 14"/>
                <a:gd name="T15" fmla="*/ 0 h 2"/>
                <a:gd name="T16" fmla="*/ 4 w 14"/>
                <a:gd name="T17" fmla="*/ 0 h 2"/>
                <a:gd name="T18" fmla="*/ 0 w 14"/>
                <a:gd name="T19" fmla="*/ 0 h 2"/>
                <a:gd name="T20" fmla="*/ 0 w 1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
                <a:gd name="T35" fmla="*/ 14 w 1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
                  <a:moveTo>
                    <a:pt x="0" y="2"/>
                  </a:moveTo>
                  <a:lnTo>
                    <a:pt x="5" y="2"/>
                  </a:lnTo>
                  <a:lnTo>
                    <a:pt x="10" y="0"/>
                  </a:lnTo>
                  <a:lnTo>
                    <a:pt x="14" y="0"/>
                  </a:lnTo>
                  <a:lnTo>
                    <a:pt x="12" y="0"/>
                  </a:lnTo>
                  <a:lnTo>
                    <a:pt x="10" y="0"/>
                  </a:lnTo>
                  <a:lnTo>
                    <a:pt x="8" y="0"/>
                  </a:lnTo>
                  <a:lnTo>
                    <a:pt x="4" y="0"/>
                  </a:lnTo>
                  <a:lnTo>
                    <a:pt x="0" y="0"/>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09" name="Freeform 1045"/>
            <p:cNvSpPr/>
            <p:nvPr/>
          </p:nvSpPr>
          <p:spPr bwMode="auto">
            <a:xfrm>
              <a:off x="1019" y="3566"/>
              <a:ext cx="12" cy="1"/>
            </a:xfrm>
            <a:custGeom>
              <a:avLst/>
              <a:gdLst>
                <a:gd name="T0" fmla="*/ 0 w 12"/>
                <a:gd name="T1" fmla="*/ 0 h 1"/>
                <a:gd name="T2" fmla="*/ 4 w 12"/>
                <a:gd name="T3" fmla="*/ 0 h 1"/>
                <a:gd name="T4" fmla="*/ 8 w 12"/>
                <a:gd name="T5" fmla="*/ 0 h 1"/>
                <a:gd name="T6" fmla="*/ 10 w 12"/>
                <a:gd name="T7" fmla="*/ 0 h 1"/>
                <a:gd name="T8" fmla="*/ 12 w 12"/>
                <a:gd name="T9" fmla="*/ 0 h 1"/>
                <a:gd name="T10" fmla="*/ 8 w 12"/>
                <a:gd name="T11" fmla="*/ 0 h 1"/>
                <a:gd name="T12" fmla="*/ 6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0" y="0"/>
                  </a:lnTo>
                  <a:lnTo>
                    <a:pt x="12" y="0"/>
                  </a:lnTo>
                  <a:lnTo>
                    <a:pt x="8" y="0"/>
                  </a:lnTo>
                  <a:lnTo>
                    <a:pt x="6"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0" name="Freeform 1046"/>
            <p:cNvSpPr/>
            <p:nvPr/>
          </p:nvSpPr>
          <p:spPr bwMode="auto">
            <a:xfrm>
              <a:off x="1019" y="3566"/>
              <a:ext cx="8" cy="1"/>
            </a:xfrm>
            <a:custGeom>
              <a:avLst/>
              <a:gdLst>
                <a:gd name="T0" fmla="*/ 0 w 8"/>
                <a:gd name="T1" fmla="*/ 0 h 1"/>
                <a:gd name="T2" fmla="*/ 4 w 8"/>
                <a:gd name="T3" fmla="*/ 0 h 1"/>
                <a:gd name="T4" fmla="*/ 6 w 8"/>
                <a:gd name="T5" fmla="*/ 0 h 1"/>
                <a:gd name="T6" fmla="*/ 8 w 8"/>
                <a:gd name="T7" fmla="*/ 0 h 1"/>
                <a:gd name="T8" fmla="*/ 4 w 8"/>
                <a:gd name="T9" fmla="*/ 0 h 1"/>
                <a:gd name="T10" fmla="*/ 2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6" y="0"/>
                  </a:lnTo>
                  <a:lnTo>
                    <a:pt x="8" y="0"/>
                  </a:lnTo>
                  <a:lnTo>
                    <a:pt x="4"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1" name="Freeform 1047"/>
            <p:cNvSpPr/>
            <p:nvPr/>
          </p:nvSpPr>
          <p:spPr bwMode="auto">
            <a:xfrm>
              <a:off x="1019" y="3566"/>
              <a:ext cx="4" cy="1"/>
            </a:xfrm>
            <a:custGeom>
              <a:avLst/>
              <a:gdLst>
                <a:gd name="T0" fmla="*/ 0 w 4"/>
                <a:gd name="T1" fmla="*/ 0 h 1"/>
                <a:gd name="T2" fmla="*/ 2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2"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2" name="Freeform 1048"/>
            <p:cNvSpPr/>
            <p:nvPr/>
          </p:nvSpPr>
          <p:spPr bwMode="auto">
            <a:xfrm>
              <a:off x="1019" y="3566"/>
              <a:ext cx="69" cy="6"/>
            </a:xfrm>
            <a:custGeom>
              <a:avLst/>
              <a:gdLst>
                <a:gd name="T0" fmla="*/ 69 w 69"/>
                <a:gd name="T1" fmla="*/ 0 h 6"/>
                <a:gd name="T2" fmla="*/ 0 w 69"/>
                <a:gd name="T3" fmla="*/ 0 h 6"/>
                <a:gd name="T4" fmla="*/ 1 w 69"/>
                <a:gd name="T5" fmla="*/ 2 h 6"/>
                <a:gd name="T6" fmla="*/ 8 w 69"/>
                <a:gd name="T7" fmla="*/ 4 h 6"/>
                <a:gd name="T8" fmla="*/ 16 w 69"/>
                <a:gd name="T9" fmla="*/ 6 h 6"/>
                <a:gd name="T10" fmla="*/ 28 w 69"/>
                <a:gd name="T11" fmla="*/ 6 h 6"/>
                <a:gd name="T12" fmla="*/ 40 w 69"/>
                <a:gd name="T13" fmla="*/ 6 h 6"/>
                <a:gd name="T14" fmla="*/ 51 w 69"/>
                <a:gd name="T15" fmla="*/ 6 h 6"/>
                <a:gd name="T16" fmla="*/ 61 w 69"/>
                <a:gd name="T17" fmla="*/ 4 h 6"/>
                <a:gd name="T18" fmla="*/ 67 w 69"/>
                <a:gd name="T19" fmla="*/ 2 h 6"/>
                <a:gd name="T20" fmla="*/ 69 w 69"/>
                <a:gd name="T21" fmla="*/ 0 h 6"/>
                <a:gd name="T22" fmla="*/ 69 w 69"/>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6"/>
                <a:gd name="T38" fmla="*/ 69 w 69"/>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6">
                  <a:moveTo>
                    <a:pt x="69" y="0"/>
                  </a:moveTo>
                  <a:lnTo>
                    <a:pt x="0" y="0"/>
                  </a:lnTo>
                  <a:lnTo>
                    <a:pt x="1" y="2"/>
                  </a:lnTo>
                  <a:lnTo>
                    <a:pt x="8" y="4"/>
                  </a:lnTo>
                  <a:lnTo>
                    <a:pt x="16" y="6"/>
                  </a:lnTo>
                  <a:lnTo>
                    <a:pt x="28" y="6"/>
                  </a:lnTo>
                  <a:lnTo>
                    <a:pt x="40" y="6"/>
                  </a:lnTo>
                  <a:lnTo>
                    <a:pt x="51" y="6"/>
                  </a:lnTo>
                  <a:lnTo>
                    <a:pt x="61" y="4"/>
                  </a:lnTo>
                  <a:lnTo>
                    <a:pt x="67" y="2"/>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3" name="Freeform 1049"/>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9 w 69"/>
                <a:gd name="T21" fmla="*/ 7 h 7"/>
                <a:gd name="T22" fmla="*/ 0 w 69"/>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7"/>
                <a:gd name="T38" fmla="*/ 69 w 69"/>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7">
                  <a:moveTo>
                    <a:pt x="0" y="7"/>
                  </a:moveTo>
                  <a:lnTo>
                    <a:pt x="12" y="6"/>
                  </a:lnTo>
                  <a:lnTo>
                    <a:pt x="24" y="6"/>
                  </a:lnTo>
                  <a:lnTo>
                    <a:pt x="34" y="6"/>
                  </a:lnTo>
                  <a:lnTo>
                    <a:pt x="45" y="6"/>
                  </a:lnTo>
                  <a:lnTo>
                    <a:pt x="53" y="4"/>
                  </a:lnTo>
                  <a:lnTo>
                    <a:pt x="59" y="4"/>
                  </a:lnTo>
                  <a:lnTo>
                    <a:pt x="65" y="2"/>
                  </a:lnTo>
                  <a:lnTo>
                    <a:pt x="69" y="2"/>
                  </a:lnTo>
                  <a:lnTo>
                    <a:pt x="69" y="0"/>
                  </a:lnTo>
                  <a:lnTo>
                    <a:pt x="69" y="7"/>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4" name="Freeform 1050"/>
            <p:cNvSpPr/>
            <p:nvPr/>
          </p:nvSpPr>
          <p:spPr bwMode="auto">
            <a:xfrm>
              <a:off x="1019" y="3566"/>
              <a:ext cx="69" cy="7"/>
            </a:xfrm>
            <a:custGeom>
              <a:avLst/>
              <a:gdLst>
                <a:gd name="T0" fmla="*/ 0 w 69"/>
                <a:gd name="T1" fmla="*/ 7 h 7"/>
                <a:gd name="T2" fmla="*/ 12 w 69"/>
                <a:gd name="T3" fmla="*/ 6 h 7"/>
                <a:gd name="T4" fmla="*/ 24 w 69"/>
                <a:gd name="T5" fmla="*/ 6 h 7"/>
                <a:gd name="T6" fmla="*/ 34 w 69"/>
                <a:gd name="T7" fmla="*/ 6 h 7"/>
                <a:gd name="T8" fmla="*/ 45 w 69"/>
                <a:gd name="T9" fmla="*/ 6 h 7"/>
                <a:gd name="T10" fmla="*/ 53 w 69"/>
                <a:gd name="T11" fmla="*/ 4 h 7"/>
                <a:gd name="T12" fmla="*/ 59 w 69"/>
                <a:gd name="T13" fmla="*/ 4 h 7"/>
                <a:gd name="T14" fmla="*/ 65 w 69"/>
                <a:gd name="T15" fmla="*/ 2 h 7"/>
                <a:gd name="T16" fmla="*/ 69 w 69"/>
                <a:gd name="T17" fmla="*/ 2 h 7"/>
                <a:gd name="T18" fmla="*/ 69 w 69"/>
                <a:gd name="T19" fmla="*/ 0 h 7"/>
                <a:gd name="T20" fmla="*/ 66 w 69"/>
                <a:gd name="T21" fmla="*/ 0 h 7"/>
                <a:gd name="T22" fmla="*/ 65 w 69"/>
                <a:gd name="T23" fmla="*/ 2 h 7"/>
                <a:gd name="T24" fmla="*/ 61 w 69"/>
                <a:gd name="T25" fmla="*/ 2 h 7"/>
                <a:gd name="T26" fmla="*/ 54 w 69"/>
                <a:gd name="T27" fmla="*/ 4 h 7"/>
                <a:gd name="T28" fmla="*/ 46 w 69"/>
                <a:gd name="T29" fmla="*/ 4 h 7"/>
                <a:gd name="T30" fmla="*/ 36 w 69"/>
                <a:gd name="T31" fmla="*/ 6 h 7"/>
                <a:gd name="T32" fmla="*/ 25 w 69"/>
                <a:gd name="T33" fmla="*/ 6 h 7"/>
                <a:gd name="T34" fmla="*/ 12 w 69"/>
                <a:gd name="T35" fmla="*/ 6 h 7"/>
                <a:gd name="T36" fmla="*/ 0 w 69"/>
                <a:gd name="T37" fmla="*/ 6 h 7"/>
                <a:gd name="T38" fmla="*/ 0 w 69"/>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7"/>
                <a:gd name="T62" fmla="*/ 69 w 69"/>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7">
                  <a:moveTo>
                    <a:pt x="0" y="7"/>
                  </a:moveTo>
                  <a:lnTo>
                    <a:pt x="12" y="6"/>
                  </a:lnTo>
                  <a:lnTo>
                    <a:pt x="24" y="6"/>
                  </a:lnTo>
                  <a:lnTo>
                    <a:pt x="34" y="6"/>
                  </a:lnTo>
                  <a:lnTo>
                    <a:pt x="45" y="6"/>
                  </a:lnTo>
                  <a:lnTo>
                    <a:pt x="53" y="4"/>
                  </a:lnTo>
                  <a:lnTo>
                    <a:pt x="59" y="4"/>
                  </a:lnTo>
                  <a:lnTo>
                    <a:pt x="65" y="2"/>
                  </a:lnTo>
                  <a:lnTo>
                    <a:pt x="69" y="2"/>
                  </a:lnTo>
                  <a:lnTo>
                    <a:pt x="69" y="0"/>
                  </a:lnTo>
                  <a:lnTo>
                    <a:pt x="66" y="0"/>
                  </a:lnTo>
                  <a:lnTo>
                    <a:pt x="65" y="2"/>
                  </a:lnTo>
                  <a:lnTo>
                    <a:pt x="61" y="2"/>
                  </a:lnTo>
                  <a:lnTo>
                    <a:pt x="54" y="4"/>
                  </a:lnTo>
                  <a:lnTo>
                    <a:pt x="46" y="4"/>
                  </a:lnTo>
                  <a:lnTo>
                    <a:pt x="36" y="6"/>
                  </a:lnTo>
                  <a:lnTo>
                    <a:pt x="25" y="6"/>
                  </a:lnTo>
                  <a:lnTo>
                    <a:pt x="12" y="6"/>
                  </a:lnTo>
                  <a:lnTo>
                    <a:pt x="0" y="6"/>
                  </a:lnTo>
                  <a:lnTo>
                    <a:pt x="0"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5" name="Freeform 1051"/>
            <p:cNvSpPr/>
            <p:nvPr/>
          </p:nvSpPr>
          <p:spPr bwMode="auto">
            <a:xfrm>
              <a:off x="1019" y="3566"/>
              <a:ext cx="66" cy="6"/>
            </a:xfrm>
            <a:custGeom>
              <a:avLst/>
              <a:gdLst>
                <a:gd name="T0" fmla="*/ 0 w 66"/>
                <a:gd name="T1" fmla="*/ 6 h 6"/>
                <a:gd name="T2" fmla="*/ 12 w 66"/>
                <a:gd name="T3" fmla="*/ 6 h 6"/>
                <a:gd name="T4" fmla="*/ 25 w 66"/>
                <a:gd name="T5" fmla="*/ 6 h 6"/>
                <a:gd name="T6" fmla="*/ 36 w 66"/>
                <a:gd name="T7" fmla="*/ 6 h 6"/>
                <a:gd name="T8" fmla="*/ 46 w 66"/>
                <a:gd name="T9" fmla="*/ 4 h 6"/>
                <a:gd name="T10" fmla="*/ 54 w 66"/>
                <a:gd name="T11" fmla="*/ 4 h 6"/>
                <a:gd name="T12" fmla="*/ 61 w 66"/>
                <a:gd name="T13" fmla="*/ 2 h 6"/>
                <a:gd name="T14" fmla="*/ 65 w 66"/>
                <a:gd name="T15" fmla="*/ 2 h 6"/>
                <a:gd name="T16" fmla="*/ 66 w 66"/>
                <a:gd name="T17" fmla="*/ 0 h 6"/>
                <a:gd name="T18" fmla="*/ 62 w 66"/>
                <a:gd name="T19" fmla="*/ 0 h 6"/>
                <a:gd name="T20" fmla="*/ 61 w 66"/>
                <a:gd name="T21" fmla="*/ 2 h 6"/>
                <a:gd name="T22" fmla="*/ 57 w 66"/>
                <a:gd name="T23" fmla="*/ 2 h 6"/>
                <a:gd name="T24" fmla="*/ 51 w 66"/>
                <a:gd name="T25" fmla="*/ 4 h 6"/>
                <a:gd name="T26" fmla="*/ 43 w 66"/>
                <a:gd name="T27" fmla="*/ 4 h 6"/>
                <a:gd name="T28" fmla="*/ 34 w 66"/>
                <a:gd name="T29" fmla="*/ 6 h 6"/>
                <a:gd name="T30" fmla="*/ 24 w 66"/>
                <a:gd name="T31" fmla="*/ 6 h 6"/>
                <a:gd name="T32" fmla="*/ 12 w 66"/>
                <a:gd name="T33" fmla="*/ 6 h 6"/>
                <a:gd name="T34" fmla="*/ 0 w 66"/>
                <a:gd name="T35" fmla="*/ 6 h 6"/>
                <a:gd name="T36" fmla="*/ 0 w 66"/>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6"/>
                <a:gd name="T59" fmla="*/ 66 w 66"/>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6">
                  <a:moveTo>
                    <a:pt x="0" y="6"/>
                  </a:moveTo>
                  <a:lnTo>
                    <a:pt x="12" y="6"/>
                  </a:lnTo>
                  <a:lnTo>
                    <a:pt x="25" y="6"/>
                  </a:lnTo>
                  <a:lnTo>
                    <a:pt x="36" y="6"/>
                  </a:lnTo>
                  <a:lnTo>
                    <a:pt x="46" y="4"/>
                  </a:lnTo>
                  <a:lnTo>
                    <a:pt x="54" y="4"/>
                  </a:lnTo>
                  <a:lnTo>
                    <a:pt x="61" y="2"/>
                  </a:lnTo>
                  <a:lnTo>
                    <a:pt x="65" y="2"/>
                  </a:lnTo>
                  <a:lnTo>
                    <a:pt x="66" y="0"/>
                  </a:lnTo>
                  <a:lnTo>
                    <a:pt x="62" y="0"/>
                  </a:lnTo>
                  <a:lnTo>
                    <a:pt x="61" y="2"/>
                  </a:lnTo>
                  <a:lnTo>
                    <a:pt x="57" y="2"/>
                  </a:lnTo>
                  <a:lnTo>
                    <a:pt x="51" y="4"/>
                  </a:lnTo>
                  <a:lnTo>
                    <a:pt x="43" y="4"/>
                  </a:lnTo>
                  <a:lnTo>
                    <a:pt x="34" y="6"/>
                  </a:lnTo>
                  <a:lnTo>
                    <a:pt x="24" y="6"/>
                  </a:lnTo>
                  <a:lnTo>
                    <a:pt x="12" y="6"/>
                  </a:lnTo>
                  <a:lnTo>
                    <a:pt x="0" y="6"/>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6" name="Freeform 1052"/>
            <p:cNvSpPr/>
            <p:nvPr/>
          </p:nvSpPr>
          <p:spPr bwMode="auto">
            <a:xfrm>
              <a:off x="1019" y="3566"/>
              <a:ext cx="62" cy="6"/>
            </a:xfrm>
            <a:custGeom>
              <a:avLst/>
              <a:gdLst>
                <a:gd name="T0" fmla="*/ 0 w 62"/>
                <a:gd name="T1" fmla="*/ 6 h 6"/>
                <a:gd name="T2" fmla="*/ 12 w 62"/>
                <a:gd name="T3" fmla="*/ 6 h 6"/>
                <a:gd name="T4" fmla="*/ 24 w 62"/>
                <a:gd name="T5" fmla="*/ 6 h 6"/>
                <a:gd name="T6" fmla="*/ 34 w 62"/>
                <a:gd name="T7" fmla="*/ 6 h 6"/>
                <a:gd name="T8" fmla="*/ 43 w 62"/>
                <a:gd name="T9" fmla="*/ 4 h 6"/>
                <a:gd name="T10" fmla="*/ 51 w 62"/>
                <a:gd name="T11" fmla="*/ 4 h 6"/>
                <a:gd name="T12" fmla="*/ 57 w 62"/>
                <a:gd name="T13" fmla="*/ 2 h 6"/>
                <a:gd name="T14" fmla="*/ 61 w 62"/>
                <a:gd name="T15" fmla="*/ 2 h 6"/>
                <a:gd name="T16" fmla="*/ 62 w 62"/>
                <a:gd name="T17" fmla="*/ 0 h 6"/>
                <a:gd name="T18" fmla="*/ 58 w 62"/>
                <a:gd name="T19" fmla="*/ 0 h 6"/>
                <a:gd name="T20" fmla="*/ 57 w 62"/>
                <a:gd name="T21" fmla="*/ 0 h 6"/>
                <a:gd name="T22" fmla="*/ 53 w 62"/>
                <a:gd name="T23" fmla="*/ 2 h 6"/>
                <a:gd name="T24" fmla="*/ 47 w 62"/>
                <a:gd name="T25" fmla="*/ 4 h 6"/>
                <a:gd name="T26" fmla="*/ 41 w 62"/>
                <a:gd name="T27" fmla="*/ 4 h 6"/>
                <a:gd name="T28" fmla="*/ 32 w 62"/>
                <a:gd name="T29" fmla="*/ 4 h 6"/>
                <a:gd name="T30" fmla="*/ 22 w 62"/>
                <a:gd name="T31" fmla="*/ 6 h 6"/>
                <a:gd name="T32" fmla="*/ 10 w 62"/>
                <a:gd name="T33" fmla="*/ 6 h 6"/>
                <a:gd name="T34" fmla="*/ 0 w 62"/>
                <a:gd name="T35" fmla="*/ 6 h 6"/>
                <a:gd name="T36" fmla="*/ 0 w 62"/>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6"/>
                <a:gd name="T59" fmla="*/ 62 w 62"/>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6">
                  <a:moveTo>
                    <a:pt x="0" y="6"/>
                  </a:moveTo>
                  <a:lnTo>
                    <a:pt x="12" y="6"/>
                  </a:lnTo>
                  <a:lnTo>
                    <a:pt x="24" y="6"/>
                  </a:lnTo>
                  <a:lnTo>
                    <a:pt x="34" y="6"/>
                  </a:lnTo>
                  <a:lnTo>
                    <a:pt x="43" y="4"/>
                  </a:lnTo>
                  <a:lnTo>
                    <a:pt x="51" y="4"/>
                  </a:lnTo>
                  <a:lnTo>
                    <a:pt x="57" y="2"/>
                  </a:lnTo>
                  <a:lnTo>
                    <a:pt x="61" y="2"/>
                  </a:lnTo>
                  <a:lnTo>
                    <a:pt x="62" y="0"/>
                  </a:lnTo>
                  <a:lnTo>
                    <a:pt x="58" y="0"/>
                  </a:lnTo>
                  <a:lnTo>
                    <a:pt x="57" y="0"/>
                  </a:lnTo>
                  <a:lnTo>
                    <a:pt x="53" y="2"/>
                  </a:lnTo>
                  <a:lnTo>
                    <a:pt x="47" y="4"/>
                  </a:lnTo>
                  <a:lnTo>
                    <a:pt x="41" y="4"/>
                  </a:lnTo>
                  <a:lnTo>
                    <a:pt x="32" y="4"/>
                  </a:lnTo>
                  <a:lnTo>
                    <a:pt x="22" y="6"/>
                  </a:lnTo>
                  <a:lnTo>
                    <a:pt x="10" y="6"/>
                  </a:lnTo>
                  <a:lnTo>
                    <a:pt x="0" y="6"/>
                  </a:lnTo>
                  <a:close/>
                </a:path>
              </a:pathLst>
            </a:custGeom>
            <a:solidFill>
              <a:srgbClr val="B5B5B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7" name="Freeform 1053"/>
            <p:cNvSpPr/>
            <p:nvPr/>
          </p:nvSpPr>
          <p:spPr bwMode="auto">
            <a:xfrm>
              <a:off x="1019" y="3566"/>
              <a:ext cx="58" cy="6"/>
            </a:xfrm>
            <a:custGeom>
              <a:avLst/>
              <a:gdLst>
                <a:gd name="T0" fmla="*/ 0 w 58"/>
                <a:gd name="T1" fmla="*/ 6 h 6"/>
                <a:gd name="T2" fmla="*/ 10 w 58"/>
                <a:gd name="T3" fmla="*/ 6 h 6"/>
                <a:gd name="T4" fmla="*/ 22 w 58"/>
                <a:gd name="T5" fmla="*/ 6 h 6"/>
                <a:gd name="T6" fmla="*/ 32 w 58"/>
                <a:gd name="T7" fmla="*/ 4 h 6"/>
                <a:gd name="T8" fmla="*/ 41 w 58"/>
                <a:gd name="T9" fmla="*/ 4 h 6"/>
                <a:gd name="T10" fmla="*/ 47 w 58"/>
                <a:gd name="T11" fmla="*/ 4 h 6"/>
                <a:gd name="T12" fmla="*/ 53 w 58"/>
                <a:gd name="T13" fmla="*/ 2 h 6"/>
                <a:gd name="T14" fmla="*/ 57 w 58"/>
                <a:gd name="T15" fmla="*/ 0 h 6"/>
                <a:gd name="T16" fmla="*/ 58 w 58"/>
                <a:gd name="T17" fmla="*/ 0 h 6"/>
                <a:gd name="T18" fmla="*/ 54 w 58"/>
                <a:gd name="T19" fmla="*/ 0 h 6"/>
                <a:gd name="T20" fmla="*/ 53 w 58"/>
                <a:gd name="T21" fmla="*/ 0 h 6"/>
                <a:gd name="T22" fmla="*/ 50 w 58"/>
                <a:gd name="T23" fmla="*/ 2 h 6"/>
                <a:gd name="T24" fmla="*/ 45 w 58"/>
                <a:gd name="T25" fmla="*/ 2 h 6"/>
                <a:gd name="T26" fmla="*/ 38 w 58"/>
                <a:gd name="T27" fmla="*/ 4 h 6"/>
                <a:gd name="T28" fmla="*/ 30 w 58"/>
                <a:gd name="T29" fmla="*/ 4 h 6"/>
                <a:gd name="T30" fmla="*/ 20 w 58"/>
                <a:gd name="T31" fmla="*/ 6 h 6"/>
                <a:gd name="T32" fmla="*/ 10 w 58"/>
                <a:gd name="T33" fmla="*/ 6 h 6"/>
                <a:gd name="T34" fmla="*/ 0 w 58"/>
                <a:gd name="T35" fmla="*/ 6 h 6"/>
                <a:gd name="T36" fmla="*/ 0 w 58"/>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
                <a:gd name="T59" fmla="*/ 58 w 58"/>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
                  <a:moveTo>
                    <a:pt x="0" y="6"/>
                  </a:moveTo>
                  <a:lnTo>
                    <a:pt x="10" y="6"/>
                  </a:lnTo>
                  <a:lnTo>
                    <a:pt x="22" y="6"/>
                  </a:lnTo>
                  <a:lnTo>
                    <a:pt x="32" y="4"/>
                  </a:lnTo>
                  <a:lnTo>
                    <a:pt x="41" y="4"/>
                  </a:lnTo>
                  <a:lnTo>
                    <a:pt x="47" y="4"/>
                  </a:lnTo>
                  <a:lnTo>
                    <a:pt x="53" y="2"/>
                  </a:lnTo>
                  <a:lnTo>
                    <a:pt x="57" y="0"/>
                  </a:lnTo>
                  <a:lnTo>
                    <a:pt x="58" y="0"/>
                  </a:lnTo>
                  <a:lnTo>
                    <a:pt x="54" y="0"/>
                  </a:lnTo>
                  <a:lnTo>
                    <a:pt x="53" y="0"/>
                  </a:lnTo>
                  <a:lnTo>
                    <a:pt x="50" y="2"/>
                  </a:lnTo>
                  <a:lnTo>
                    <a:pt x="45" y="2"/>
                  </a:lnTo>
                  <a:lnTo>
                    <a:pt x="38" y="4"/>
                  </a:lnTo>
                  <a:lnTo>
                    <a:pt x="30" y="4"/>
                  </a:lnTo>
                  <a:lnTo>
                    <a:pt x="20" y="6"/>
                  </a:lnTo>
                  <a:lnTo>
                    <a:pt x="10" y="6"/>
                  </a:lnTo>
                  <a:lnTo>
                    <a:pt x="0" y="6"/>
                  </a:lnTo>
                  <a:close/>
                </a:path>
              </a:pathLst>
            </a:custGeom>
            <a:solidFill>
              <a:srgbClr val="B0B0B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8" name="Freeform 1054"/>
            <p:cNvSpPr/>
            <p:nvPr/>
          </p:nvSpPr>
          <p:spPr bwMode="auto">
            <a:xfrm>
              <a:off x="1019" y="3566"/>
              <a:ext cx="54" cy="6"/>
            </a:xfrm>
            <a:custGeom>
              <a:avLst/>
              <a:gdLst>
                <a:gd name="T0" fmla="*/ 0 w 54"/>
                <a:gd name="T1" fmla="*/ 6 h 6"/>
                <a:gd name="T2" fmla="*/ 10 w 54"/>
                <a:gd name="T3" fmla="*/ 6 h 6"/>
                <a:gd name="T4" fmla="*/ 20 w 54"/>
                <a:gd name="T5" fmla="*/ 6 h 6"/>
                <a:gd name="T6" fmla="*/ 30 w 54"/>
                <a:gd name="T7" fmla="*/ 4 h 6"/>
                <a:gd name="T8" fmla="*/ 38 w 54"/>
                <a:gd name="T9" fmla="*/ 4 h 6"/>
                <a:gd name="T10" fmla="*/ 45 w 54"/>
                <a:gd name="T11" fmla="*/ 2 h 6"/>
                <a:gd name="T12" fmla="*/ 50 w 54"/>
                <a:gd name="T13" fmla="*/ 2 h 6"/>
                <a:gd name="T14" fmla="*/ 53 w 54"/>
                <a:gd name="T15" fmla="*/ 0 h 6"/>
                <a:gd name="T16" fmla="*/ 54 w 54"/>
                <a:gd name="T17" fmla="*/ 0 h 6"/>
                <a:gd name="T18" fmla="*/ 50 w 54"/>
                <a:gd name="T19" fmla="*/ 0 h 6"/>
                <a:gd name="T20" fmla="*/ 49 w 54"/>
                <a:gd name="T21" fmla="*/ 0 h 6"/>
                <a:gd name="T22" fmla="*/ 45 w 54"/>
                <a:gd name="T23" fmla="*/ 2 h 6"/>
                <a:gd name="T24" fmla="*/ 40 w 54"/>
                <a:gd name="T25" fmla="*/ 4 h 6"/>
                <a:gd name="T26" fmla="*/ 30 w 54"/>
                <a:gd name="T27" fmla="*/ 4 h 6"/>
                <a:gd name="T28" fmla="*/ 21 w 54"/>
                <a:gd name="T29" fmla="*/ 4 h 6"/>
                <a:gd name="T30" fmla="*/ 10 w 54"/>
                <a:gd name="T31" fmla="*/ 4 h 6"/>
                <a:gd name="T32" fmla="*/ 0 w 54"/>
                <a:gd name="T33" fmla="*/ 6 h 6"/>
                <a:gd name="T34" fmla="*/ 0 w 54"/>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6"/>
                <a:gd name="T56" fmla="*/ 54 w 54"/>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6">
                  <a:moveTo>
                    <a:pt x="0" y="6"/>
                  </a:moveTo>
                  <a:lnTo>
                    <a:pt x="10" y="6"/>
                  </a:lnTo>
                  <a:lnTo>
                    <a:pt x="20" y="6"/>
                  </a:lnTo>
                  <a:lnTo>
                    <a:pt x="30" y="4"/>
                  </a:lnTo>
                  <a:lnTo>
                    <a:pt x="38" y="4"/>
                  </a:lnTo>
                  <a:lnTo>
                    <a:pt x="45" y="2"/>
                  </a:lnTo>
                  <a:lnTo>
                    <a:pt x="50" y="2"/>
                  </a:lnTo>
                  <a:lnTo>
                    <a:pt x="53" y="0"/>
                  </a:lnTo>
                  <a:lnTo>
                    <a:pt x="54" y="0"/>
                  </a:lnTo>
                  <a:lnTo>
                    <a:pt x="50" y="0"/>
                  </a:lnTo>
                  <a:lnTo>
                    <a:pt x="49" y="0"/>
                  </a:lnTo>
                  <a:lnTo>
                    <a:pt x="45" y="2"/>
                  </a:lnTo>
                  <a:lnTo>
                    <a:pt x="40" y="4"/>
                  </a:lnTo>
                  <a:lnTo>
                    <a:pt x="30" y="4"/>
                  </a:lnTo>
                  <a:lnTo>
                    <a:pt x="21" y="4"/>
                  </a:lnTo>
                  <a:lnTo>
                    <a:pt x="10" y="4"/>
                  </a:lnTo>
                  <a:lnTo>
                    <a:pt x="0" y="6"/>
                  </a:lnTo>
                  <a:close/>
                </a:path>
              </a:pathLst>
            </a:custGeom>
            <a:solidFill>
              <a:srgbClr val="A9A9A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19" name="Freeform 1055"/>
            <p:cNvSpPr/>
            <p:nvPr/>
          </p:nvSpPr>
          <p:spPr bwMode="auto">
            <a:xfrm>
              <a:off x="1019" y="3566"/>
              <a:ext cx="50" cy="6"/>
            </a:xfrm>
            <a:custGeom>
              <a:avLst/>
              <a:gdLst>
                <a:gd name="T0" fmla="*/ 0 w 50"/>
                <a:gd name="T1" fmla="*/ 6 h 6"/>
                <a:gd name="T2" fmla="*/ 10 w 50"/>
                <a:gd name="T3" fmla="*/ 4 h 6"/>
                <a:gd name="T4" fmla="*/ 21 w 50"/>
                <a:gd name="T5" fmla="*/ 4 h 6"/>
                <a:gd name="T6" fmla="*/ 30 w 50"/>
                <a:gd name="T7" fmla="*/ 4 h 6"/>
                <a:gd name="T8" fmla="*/ 40 w 50"/>
                <a:gd name="T9" fmla="*/ 4 h 6"/>
                <a:gd name="T10" fmla="*/ 45 w 50"/>
                <a:gd name="T11" fmla="*/ 2 h 6"/>
                <a:gd name="T12" fmla="*/ 49 w 50"/>
                <a:gd name="T13" fmla="*/ 0 h 6"/>
                <a:gd name="T14" fmla="*/ 50 w 50"/>
                <a:gd name="T15" fmla="*/ 0 h 6"/>
                <a:gd name="T16" fmla="*/ 46 w 50"/>
                <a:gd name="T17" fmla="*/ 0 h 6"/>
                <a:gd name="T18" fmla="*/ 45 w 50"/>
                <a:gd name="T19" fmla="*/ 0 h 6"/>
                <a:gd name="T20" fmla="*/ 41 w 50"/>
                <a:gd name="T21" fmla="*/ 2 h 6"/>
                <a:gd name="T22" fmla="*/ 36 w 50"/>
                <a:gd name="T23" fmla="*/ 2 h 6"/>
                <a:gd name="T24" fmla="*/ 29 w 50"/>
                <a:gd name="T25" fmla="*/ 4 h 6"/>
                <a:gd name="T26" fmla="*/ 20 w 50"/>
                <a:gd name="T27" fmla="*/ 4 h 6"/>
                <a:gd name="T28" fmla="*/ 10 w 50"/>
                <a:gd name="T29" fmla="*/ 4 h 6"/>
                <a:gd name="T30" fmla="*/ 0 w 50"/>
                <a:gd name="T31" fmla="*/ 4 h 6"/>
                <a:gd name="T32" fmla="*/ 0 w 50"/>
                <a:gd name="T33" fmla="*/ 6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6"/>
                <a:gd name="T53" fmla="*/ 50 w 50"/>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6">
                  <a:moveTo>
                    <a:pt x="0" y="6"/>
                  </a:moveTo>
                  <a:lnTo>
                    <a:pt x="10" y="4"/>
                  </a:lnTo>
                  <a:lnTo>
                    <a:pt x="21" y="4"/>
                  </a:lnTo>
                  <a:lnTo>
                    <a:pt x="30" y="4"/>
                  </a:lnTo>
                  <a:lnTo>
                    <a:pt x="40" y="4"/>
                  </a:lnTo>
                  <a:lnTo>
                    <a:pt x="45" y="2"/>
                  </a:lnTo>
                  <a:lnTo>
                    <a:pt x="49" y="0"/>
                  </a:lnTo>
                  <a:lnTo>
                    <a:pt x="50" y="0"/>
                  </a:lnTo>
                  <a:lnTo>
                    <a:pt x="46" y="0"/>
                  </a:lnTo>
                  <a:lnTo>
                    <a:pt x="45" y="0"/>
                  </a:lnTo>
                  <a:lnTo>
                    <a:pt x="41" y="2"/>
                  </a:lnTo>
                  <a:lnTo>
                    <a:pt x="36" y="2"/>
                  </a:lnTo>
                  <a:lnTo>
                    <a:pt x="29" y="4"/>
                  </a:lnTo>
                  <a:lnTo>
                    <a:pt x="20" y="4"/>
                  </a:lnTo>
                  <a:lnTo>
                    <a:pt x="10" y="4"/>
                  </a:lnTo>
                  <a:lnTo>
                    <a:pt x="0" y="4"/>
                  </a:lnTo>
                  <a:lnTo>
                    <a:pt x="0" y="6"/>
                  </a:lnTo>
                  <a:close/>
                </a:path>
              </a:pathLst>
            </a:custGeom>
            <a:solidFill>
              <a:srgbClr val="A3A3A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0" name="Freeform 1056"/>
            <p:cNvSpPr/>
            <p:nvPr/>
          </p:nvSpPr>
          <p:spPr bwMode="auto">
            <a:xfrm>
              <a:off x="1019" y="3566"/>
              <a:ext cx="46" cy="4"/>
            </a:xfrm>
            <a:custGeom>
              <a:avLst/>
              <a:gdLst>
                <a:gd name="T0" fmla="*/ 0 w 46"/>
                <a:gd name="T1" fmla="*/ 4 h 4"/>
                <a:gd name="T2" fmla="*/ 10 w 46"/>
                <a:gd name="T3" fmla="*/ 4 h 4"/>
                <a:gd name="T4" fmla="*/ 20 w 46"/>
                <a:gd name="T5" fmla="*/ 4 h 4"/>
                <a:gd name="T6" fmla="*/ 29 w 46"/>
                <a:gd name="T7" fmla="*/ 4 h 4"/>
                <a:gd name="T8" fmla="*/ 36 w 46"/>
                <a:gd name="T9" fmla="*/ 2 h 4"/>
                <a:gd name="T10" fmla="*/ 41 w 46"/>
                <a:gd name="T11" fmla="*/ 2 h 4"/>
                <a:gd name="T12" fmla="*/ 45 w 46"/>
                <a:gd name="T13" fmla="*/ 0 h 4"/>
                <a:gd name="T14" fmla="*/ 46 w 46"/>
                <a:gd name="T15" fmla="*/ 0 h 4"/>
                <a:gd name="T16" fmla="*/ 42 w 46"/>
                <a:gd name="T17" fmla="*/ 0 h 4"/>
                <a:gd name="T18" fmla="*/ 41 w 46"/>
                <a:gd name="T19" fmla="*/ 0 h 4"/>
                <a:gd name="T20" fmla="*/ 38 w 46"/>
                <a:gd name="T21" fmla="*/ 2 h 4"/>
                <a:gd name="T22" fmla="*/ 33 w 46"/>
                <a:gd name="T23" fmla="*/ 2 h 4"/>
                <a:gd name="T24" fmla="*/ 26 w 46"/>
                <a:gd name="T25" fmla="*/ 4 h 4"/>
                <a:gd name="T26" fmla="*/ 18 w 46"/>
                <a:gd name="T27" fmla="*/ 4 h 4"/>
                <a:gd name="T28" fmla="*/ 9 w 46"/>
                <a:gd name="T29" fmla="*/ 4 h 4"/>
                <a:gd name="T30" fmla="*/ 0 w 46"/>
                <a:gd name="T31" fmla="*/ 4 h 4"/>
                <a:gd name="T32" fmla="*/ 0 w 46"/>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6"/>
                <a:gd name="T52" fmla="*/ 0 h 4"/>
                <a:gd name="T53" fmla="*/ 46 w 46"/>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6" h="4">
                  <a:moveTo>
                    <a:pt x="0" y="4"/>
                  </a:moveTo>
                  <a:lnTo>
                    <a:pt x="10" y="4"/>
                  </a:lnTo>
                  <a:lnTo>
                    <a:pt x="20" y="4"/>
                  </a:lnTo>
                  <a:lnTo>
                    <a:pt x="29" y="4"/>
                  </a:lnTo>
                  <a:lnTo>
                    <a:pt x="36" y="2"/>
                  </a:lnTo>
                  <a:lnTo>
                    <a:pt x="41" y="2"/>
                  </a:lnTo>
                  <a:lnTo>
                    <a:pt x="45" y="0"/>
                  </a:lnTo>
                  <a:lnTo>
                    <a:pt x="46" y="0"/>
                  </a:lnTo>
                  <a:lnTo>
                    <a:pt x="42" y="0"/>
                  </a:lnTo>
                  <a:lnTo>
                    <a:pt x="41" y="0"/>
                  </a:lnTo>
                  <a:lnTo>
                    <a:pt x="38" y="2"/>
                  </a:lnTo>
                  <a:lnTo>
                    <a:pt x="33" y="2"/>
                  </a:lnTo>
                  <a:lnTo>
                    <a:pt x="26" y="4"/>
                  </a:lnTo>
                  <a:lnTo>
                    <a:pt x="18" y="4"/>
                  </a:lnTo>
                  <a:lnTo>
                    <a:pt x="9" y="4"/>
                  </a:lnTo>
                  <a:lnTo>
                    <a:pt x="0" y="4"/>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1" name="Freeform 1057"/>
            <p:cNvSpPr/>
            <p:nvPr/>
          </p:nvSpPr>
          <p:spPr bwMode="auto">
            <a:xfrm>
              <a:off x="1019" y="3566"/>
              <a:ext cx="42" cy="4"/>
            </a:xfrm>
            <a:custGeom>
              <a:avLst/>
              <a:gdLst>
                <a:gd name="T0" fmla="*/ 0 w 42"/>
                <a:gd name="T1" fmla="*/ 4 h 4"/>
                <a:gd name="T2" fmla="*/ 9 w 42"/>
                <a:gd name="T3" fmla="*/ 4 h 4"/>
                <a:gd name="T4" fmla="*/ 18 w 42"/>
                <a:gd name="T5" fmla="*/ 4 h 4"/>
                <a:gd name="T6" fmla="*/ 26 w 42"/>
                <a:gd name="T7" fmla="*/ 4 h 4"/>
                <a:gd name="T8" fmla="*/ 33 w 42"/>
                <a:gd name="T9" fmla="*/ 2 h 4"/>
                <a:gd name="T10" fmla="*/ 38 w 42"/>
                <a:gd name="T11" fmla="*/ 2 h 4"/>
                <a:gd name="T12" fmla="*/ 41 w 42"/>
                <a:gd name="T13" fmla="*/ 0 h 4"/>
                <a:gd name="T14" fmla="*/ 42 w 42"/>
                <a:gd name="T15" fmla="*/ 0 h 4"/>
                <a:gd name="T16" fmla="*/ 38 w 42"/>
                <a:gd name="T17" fmla="*/ 0 h 4"/>
                <a:gd name="T18" fmla="*/ 37 w 42"/>
                <a:gd name="T19" fmla="*/ 0 h 4"/>
                <a:gd name="T20" fmla="*/ 33 w 42"/>
                <a:gd name="T21" fmla="*/ 2 h 4"/>
                <a:gd name="T22" fmla="*/ 26 w 42"/>
                <a:gd name="T23" fmla="*/ 2 h 4"/>
                <a:gd name="T24" fmla="*/ 18 w 42"/>
                <a:gd name="T25" fmla="*/ 4 h 4"/>
                <a:gd name="T26" fmla="*/ 9 w 42"/>
                <a:gd name="T27" fmla="*/ 4 h 4"/>
                <a:gd name="T28" fmla="*/ 0 w 42"/>
                <a:gd name="T29" fmla="*/ 4 h 4"/>
                <a:gd name="T30" fmla="*/ 0 w 42"/>
                <a:gd name="T31" fmla="*/ 4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
                <a:gd name="T50" fmla="*/ 42 w 42"/>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
                  <a:moveTo>
                    <a:pt x="0" y="4"/>
                  </a:moveTo>
                  <a:lnTo>
                    <a:pt x="9" y="4"/>
                  </a:lnTo>
                  <a:lnTo>
                    <a:pt x="18" y="4"/>
                  </a:lnTo>
                  <a:lnTo>
                    <a:pt x="26" y="4"/>
                  </a:lnTo>
                  <a:lnTo>
                    <a:pt x="33" y="2"/>
                  </a:lnTo>
                  <a:lnTo>
                    <a:pt x="38" y="2"/>
                  </a:lnTo>
                  <a:lnTo>
                    <a:pt x="41" y="0"/>
                  </a:lnTo>
                  <a:lnTo>
                    <a:pt x="42" y="0"/>
                  </a:lnTo>
                  <a:lnTo>
                    <a:pt x="38" y="0"/>
                  </a:lnTo>
                  <a:lnTo>
                    <a:pt x="37" y="0"/>
                  </a:lnTo>
                  <a:lnTo>
                    <a:pt x="33" y="2"/>
                  </a:lnTo>
                  <a:lnTo>
                    <a:pt x="26" y="2"/>
                  </a:lnTo>
                  <a:lnTo>
                    <a:pt x="18" y="4"/>
                  </a:lnTo>
                  <a:lnTo>
                    <a:pt x="9" y="4"/>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2" name="Freeform 1058"/>
            <p:cNvSpPr/>
            <p:nvPr/>
          </p:nvSpPr>
          <p:spPr bwMode="auto">
            <a:xfrm>
              <a:off x="1019" y="3566"/>
              <a:ext cx="38" cy="4"/>
            </a:xfrm>
            <a:custGeom>
              <a:avLst/>
              <a:gdLst>
                <a:gd name="T0" fmla="*/ 0 w 38"/>
                <a:gd name="T1" fmla="*/ 4 h 4"/>
                <a:gd name="T2" fmla="*/ 9 w 38"/>
                <a:gd name="T3" fmla="*/ 4 h 4"/>
                <a:gd name="T4" fmla="*/ 18 w 38"/>
                <a:gd name="T5" fmla="*/ 4 h 4"/>
                <a:gd name="T6" fmla="*/ 26 w 38"/>
                <a:gd name="T7" fmla="*/ 2 h 4"/>
                <a:gd name="T8" fmla="*/ 33 w 38"/>
                <a:gd name="T9" fmla="*/ 2 h 4"/>
                <a:gd name="T10" fmla="*/ 37 w 38"/>
                <a:gd name="T11" fmla="*/ 0 h 4"/>
                <a:gd name="T12" fmla="*/ 38 w 38"/>
                <a:gd name="T13" fmla="*/ 0 h 4"/>
                <a:gd name="T14" fmla="*/ 34 w 38"/>
                <a:gd name="T15" fmla="*/ 0 h 4"/>
                <a:gd name="T16" fmla="*/ 33 w 38"/>
                <a:gd name="T17" fmla="*/ 0 h 4"/>
                <a:gd name="T18" fmla="*/ 30 w 38"/>
                <a:gd name="T19" fmla="*/ 2 h 4"/>
                <a:gd name="T20" fmla="*/ 24 w 38"/>
                <a:gd name="T21" fmla="*/ 2 h 4"/>
                <a:gd name="T22" fmla="*/ 17 w 38"/>
                <a:gd name="T23" fmla="*/ 2 h 4"/>
                <a:gd name="T24" fmla="*/ 9 w 38"/>
                <a:gd name="T25" fmla="*/ 4 h 4"/>
                <a:gd name="T26" fmla="*/ 0 w 38"/>
                <a:gd name="T27" fmla="*/ 4 h 4"/>
                <a:gd name="T28" fmla="*/ 0 w 38"/>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4"/>
                <a:gd name="T47" fmla="*/ 38 w 38"/>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4">
                  <a:moveTo>
                    <a:pt x="0" y="4"/>
                  </a:moveTo>
                  <a:lnTo>
                    <a:pt x="9" y="4"/>
                  </a:lnTo>
                  <a:lnTo>
                    <a:pt x="18" y="4"/>
                  </a:lnTo>
                  <a:lnTo>
                    <a:pt x="26" y="2"/>
                  </a:lnTo>
                  <a:lnTo>
                    <a:pt x="33" y="2"/>
                  </a:lnTo>
                  <a:lnTo>
                    <a:pt x="37" y="0"/>
                  </a:lnTo>
                  <a:lnTo>
                    <a:pt x="38" y="0"/>
                  </a:lnTo>
                  <a:lnTo>
                    <a:pt x="34" y="0"/>
                  </a:lnTo>
                  <a:lnTo>
                    <a:pt x="33" y="0"/>
                  </a:lnTo>
                  <a:lnTo>
                    <a:pt x="30" y="2"/>
                  </a:lnTo>
                  <a:lnTo>
                    <a:pt x="24" y="2"/>
                  </a:lnTo>
                  <a:lnTo>
                    <a:pt x="17" y="2"/>
                  </a:lnTo>
                  <a:lnTo>
                    <a:pt x="9" y="4"/>
                  </a:lnTo>
                  <a:lnTo>
                    <a:pt x="0" y="4"/>
                  </a:lnTo>
                  <a:close/>
                </a:path>
              </a:pathLst>
            </a:custGeom>
            <a:solidFill>
              <a:srgbClr val="8B8B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3" name="Freeform 1059"/>
            <p:cNvSpPr/>
            <p:nvPr/>
          </p:nvSpPr>
          <p:spPr bwMode="auto">
            <a:xfrm>
              <a:off x="1019" y="3566"/>
              <a:ext cx="34" cy="4"/>
            </a:xfrm>
            <a:custGeom>
              <a:avLst/>
              <a:gdLst>
                <a:gd name="T0" fmla="*/ 0 w 34"/>
                <a:gd name="T1" fmla="*/ 4 h 4"/>
                <a:gd name="T2" fmla="*/ 9 w 34"/>
                <a:gd name="T3" fmla="*/ 4 h 4"/>
                <a:gd name="T4" fmla="*/ 17 w 34"/>
                <a:gd name="T5" fmla="*/ 2 h 4"/>
                <a:gd name="T6" fmla="*/ 24 w 34"/>
                <a:gd name="T7" fmla="*/ 2 h 4"/>
                <a:gd name="T8" fmla="*/ 30 w 34"/>
                <a:gd name="T9" fmla="*/ 2 h 4"/>
                <a:gd name="T10" fmla="*/ 33 w 34"/>
                <a:gd name="T11" fmla="*/ 0 h 4"/>
                <a:gd name="T12" fmla="*/ 34 w 34"/>
                <a:gd name="T13" fmla="*/ 0 h 4"/>
                <a:gd name="T14" fmla="*/ 30 w 34"/>
                <a:gd name="T15" fmla="*/ 0 h 4"/>
                <a:gd name="T16" fmla="*/ 29 w 34"/>
                <a:gd name="T17" fmla="*/ 0 h 4"/>
                <a:gd name="T18" fmla="*/ 26 w 34"/>
                <a:gd name="T19" fmla="*/ 2 h 4"/>
                <a:gd name="T20" fmla="*/ 21 w 34"/>
                <a:gd name="T21" fmla="*/ 2 h 4"/>
                <a:gd name="T22" fmla="*/ 14 w 34"/>
                <a:gd name="T23" fmla="*/ 2 h 4"/>
                <a:gd name="T24" fmla="*/ 8 w 34"/>
                <a:gd name="T25" fmla="*/ 2 h 4"/>
                <a:gd name="T26" fmla="*/ 0 w 34"/>
                <a:gd name="T27" fmla="*/ 4 h 4"/>
                <a:gd name="T28" fmla="*/ 0 w 34"/>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
                <a:gd name="T47" fmla="*/ 34 w 3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
                  <a:moveTo>
                    <a:pt x="0" y="4"/>
                  </a:moveTo>
                  <a:lnTo>
                    <a:pt x="9" y="4"/>
                  </a:lnTo>
                  <a:lnTo>
                    <a:pt x="17" y="2"/>
                  </a:lnTo>
                  <a:lnTo>
                    <a:pt x="24" y="2"/>
                  </a:lnTo>
                  <a:lnTo>
                    <a:pt x="30" y="2"/>
                  </a:lnTo>
                  <a:lnTo>
                    <a:pt x="33" y="0"/>
                  </a:lnTo>
                  <a:lnTo>
                    <a:pt x="34" y="0"/>
                  </a:lnTo>
                  <a:lnTo>
                    <a:pt x="30" y="0"/>
                  </a:lnTo>
                  <a:lnTo>
                    <a:pt x="29" y="0"/>
                  </a:lnTo>
                  <a:lnTo>
                    <a:pt x="26" y="2"/>
                  </a:lnTo>
                  <a:lnTo>
                    <a:pt x="21" y="2"/>
                  </a:lnTo>
                  <a:lnTo>
                    <a:pt x="14" y="2"/>
                  </a:lnTo>
                  <a:lnTo>
                    <a:pt x="8" y="2"/>
                  </a:lnTo>
                  <a:lnTo>
                    <a:pt x="0" y="4"/>
                  </a:lnTo>
                  <a:close/>
                </a:path>
              </a:pathLst>
            </a:custGeom>
            <a:solidFill>
              <a:srgbClr val="83838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4" name="Freeform 1060"/>
            <p:cNvSpPr/>
            <p:nvPr/>
          </p:nvSpPr>
          <p:spPr bwMode="auto">
            <a:xfrm>
              <a:off x="1019" y="3566"/>
              <a:ext cx="30" cy="4"/>
            </a:xfrm>
            <a:custGeom>
              <a:avLst/>
              <a:gdLst>
                <a:gd name="T0" fmla="*/ 0 w 30"/>
                <a:gd name="T1" fmla="*/ 4 h 4"/>
                <a:gd name="T2" fmla="*/ 8 w 30"/>
                <a:gd name="T3" fmla="*/ 2 h 4"/>
                <a:gd name="T4" fmla="*/ 14 w 30"/>
                <a:gd name="T5" fmla="*/ 2 h 4"/>
                <a:gd name="T6" fmla="*/ 21 w 30"/>
                <a:gd name="T7" fmla="*/ 2 h 4"/>
                <a:gd name="T8" fmla="*/ 26 w 30"/>
                <a:gd name="T9" fmla="*/ 2 h 4"/>
                <a:gd name="T10" fmla="*/ 29 w 30"/>
                <a:gd name="T11" fmla="*/ 0 h 4"/>
                <a:gd name="T12" fmla="*/ 30 w 30"/>
                <a:gd name="T13" fmla="*/ 0 h 4"/>
                <a:gd name="T14" fmla="*/ 26 w 30"/>
                <a:gd name="T15" fmla="*/ 0 h 4"/>
                <a:gd name="T16" fmla="*/ 26 w 30"/>
                <a:gd name="T17" fmla="*/ 0 h 4"/>
                <a:gd name="T18" fmla="*/ 22 w 30"/>
                <a:gd name="T19" fmla="*/ 2 h 4"/>
                <a:gd name="T20" fmla="*/ 18 w 30"/>
                <a:gd name="T21" fmla="*/ 2 h 4"/>
                <a:gd name="T22" fmla="*/ 13 w 30"/>
                <a:gd name="T23" fmla="*/ 2 h 4"/>
                <a:gd name="T24" fmla="*/ 6 w 30"/>
                <a:gd name="T25" fmla="*/ 2 h 4"/>
                <a:gd name="T26" fmla="*/ 0 w 30"/>
                <a:gd name="T27" fmla="*/ 2 h 4"/>
                <a:gd name="T28" fmla="*/ 0 w 3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4"/>
                <a:gd name="T47" fmla="*/ 30 w 3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4">
                  <a:moveTo>
                    <a:pt x="0" y="4"/>
                  </a:moveTo>
                  <a:lnTo>
                    <a:pt x="8" y="2"/>
                  </a:lnTo>
                  <a:lnTo>
                    <a:pt x="14" y="2"/>
                  </a:lnTo>
                  <a:lnTo>
                    <a:pt x="21" y="2"/>
                  </a:lnTo>
                  <a:lnTo>
                    <a:pt x="26" y="2"/>
                  </a:lnTo>
                  <a:lnTo>
                    <a:pt x="29" y="0"/>
                  </a:lnTo>
                  <a:lnTo>
                    <a:pt x="30" y="0"/>
                  </a:lnTo>
                  <a:lnTo>
                    <a:pt x="26" y="0"/>
                  </a:lnTo>
                  <a:lnTo>
                    <a:pt x="22" y="2"/>
                  </a:lnTo>
                  <a:lnTo>
                    <a:pt x="18" y="2"/>
                  </a:lnTo>
                  <a:lnTo>
                    <a:pt x="13" y="2"/>
                  </a:lnTo>
                  <a:lnTo>
                    <a:pt x="6" y="2"/>
                  </a:lnTo>
                  <a:lnTo>
                    <a:pt x="0" y="2"/>
                  </a:lnTo>
                  <a:lnTo>
                    <a:pt x="0" y="4"/>
                  </a:lnTo>
                  <a:close/>
                </a:path>
              </a:pathLst>
            </a:custGeom>
            <a:solidFill>
              <a:srgbClr val="7D7D7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5" name="Freeform 1061"/>
            <p:cNvSpPr/>
            <p:nvPr/>
          </p:nvSpPr>
          <p:spPr bwMode="auto">
            <a:xfrm>
              <a:off x="1019" y="3566"/>
              <a:ext cx="26" cy="2"/>
            </a:xfrm>
            <a:custGeom>
              <a:avLst/>
              <a:gdLst>
                <a:gd name="T0" fmla="*/ 0 w 26"/>
                <a:gd name="T1" fmla="*/ 2 h 2"/>
                <a:gd name="T2" fmla="*/ 6 w 26"/>
                <a:gd name="T3" fmla="*/ 2 h 2"/>
                <a:gd name="T4" fmla="*/ 13 w 26"/>
                <a:gd name="T5" fmla="*/ 2 h 2"/>
                <a:gd name="T6" fmla="*/ 18 w 26"/>
                <a:gd name="T7" fmla="*/ 2 h 2"/>
                <a:gd name="T8" fmla="*/ 22 w 26"/>
                <a:gd name="T9" fmla="*/ 2 h 2"/>
                <a:gd name="T10" fmla="*/ 26 w 26"/>
                <a:gd name="T11" fmla="*/ 0 h 2"/>
                <a:gd name="T12" fmla="*/ 26 w 26"/>
                <a:gd name="T13" fmla="*/ 0 h 2"/>
                <a:gd name="T14" fmla="*/ 22 w 26"/>
                <a:gd name="T15" fmla="*/ 0 h 2"/>
                <a:gd name="T16" fmla="*/ 21 w 26"/>
                <a:gd name="T17" fmla="*/ 0 h 2"/>
                <a:gd name="T18" fmla="*/ 18 w 26"/>
                <a:gd name="T19" fmla="*/ 2 h 2"/>
                <a:gd name="T20" fmla="*/ 13 w 26"/>
                <a:gd name="T21" fmla="*/ 2 h 2"/>
                <a:gd name="T22" fmla="*/ 6 w 26"/>
                <a:gd name="T23" fmla="*/ 2 h 2"/>
                <a:gd name="T24" fmla="*/ 0 w 26"/>
                <a:gd name="T25" fmla="*/ 2 h 2"/>
                <a:gd name="T26" fmla="*/ 0 w 26"/>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2"/>
                <a:gd name="T44" fmla="*/ 26 w 26"/>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2">
                  <a:moveTo>
                    <a:pt x="0" y="2"/>
                  </a:moveTo>
                  <a:lnTo>
                    <a:pt x="6" y="2"/>
                  </a:lnTo>
                  <a:lnTo>
                    <a:pt x="13" y="2"/>
                  </a:lnTo>
                  <a:lnTo>
                    <a:pt x="18" y="2"/>
                  </a:lnTo>
                  <a:lnTo>
                    <a:pt x="22" y="2"/>
                  </a:lnTo>
                  <a:lnTo>
                    <a:pt x="26" y="0"/>
                  </a:lnTo>
                  <a:lnTo>
                    <a:pt x="22" y="0"/>
                  </a:lnTo>
                  <a:lnTo>
                    <a:pt x="21" y="0"/>
                  </a:lnTo>
                  <a:lnTo>
                    <a:pt x="18" y="2"/>
                  </a:lnTo>
                  <a:lnTo>
                    <a:pt x="13" y="2"/>
                  </a:lnTo>
                  <a:lnTo>
                    <a:pt x="6" y="2"/>
                  </a:lnTo>
                  <a:lnTo>
                    <a:pt x="0" y="2"/>
                  </a:lnTo>
                  <a:close/>
                </a:path>
              </a:pathLst>
            </a:custGeom>
            <a:solidFill>
              <a:srgbClr val="7777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6" name="Freeform 1062"/>
            <p:cNvSpPr/>
            <p:nvPr/>
          </p:nvSpPr>
          <p:spPr bwMode="auto">
            <a:xfrm>
              <a:off x="1019" y="3566"/>
              <a:ext cx="22" cy="2"/>
            </a:xfrm>
            <a:custGeom>
              <a:avLst/>
              <a:gdLst>
                <a:gd name="T0" fmla="*/ 0 w 22"/>
                <a:gd name="T1" fmla="*/ 2 h 2"/>
                <a:gd name="T2" fmla="*/ 6 w 22"/>
                <a:gd name="T3" fmla="*/ 2 h 2"/>
                <a:gd name="T4" fmla="*/ 13 w 22"/>
                <a:gd name="T5" fmla="*/ 2 h 2"/>
                <a:gd name="T6" fmla="*/ 18 w 22"/>
                <a:gd name="T7" fmla="*/ 2 h 2"/>
                <a:gd name="T8" fmla="*/ 21 w 22"/>
                <a:gd name="T9" fmla="*/ 0 h 2"/>
                <a:gd name="T10" fmla="*/ 22 w 22"/>
                <a:gd name="T11" fmla="*/ 0 h 2"/>
                <a:gd name="T12" fmla="*/ 18 w 22"/>
                <a:gd name="T13" fmla="*/ 0 h 2"/>
                <a:gd name="T14" fmla="*/ 18 w 22"/>
                <a:gd name="T15" fmla="*/ 0 h 2"/>
                <a:gd name="T16" fmla="*/ 16 w 22"/>
                <a:gd name="T17" fmla="*/ 0 h 2"/>
                <a:gd name="T18" fmla="*/ 10 w 22"/>
                <a:gd name="T19" fmla="*/ 2 h 2"/>
                <a:gd name="T20" fmla="*/ 5 w 22"/>
                <a:gd name="T21" fmla="*/ 2 h 2"/>
                <a:gd name="T22" fmla="*/ 0 w 22"/>
                <a:gd name="T23" fmla="*/ 2 h 2"/>
                <a:gd name="T24" fmla="*/ 0 w 2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
                <a:gd name="T41" fmla="*/ 22 w 2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
                  <a:moveTo>
                    <a:pt x="0" y="2"/>
                  </a:moveTo>
                  <a:lnTo>
                    <a:pt x="6" y="2"/>
                  </a:lnTo>
                  <a:lnTo>
                    <a:pt x="13" y="2"/>
                  </a:lnTo>
                  <a:lnTo>
                    <a:pt x="18" y="2"/>
                  </a:lnTo>
                  <a:lnTo>
                    <a:pt x="21" y="0"/>
                  </a:lnTo>
                  <a:lnTo>
                    <a:pt x="22" y="0"/>
                  </a:lnTo>
                  <a:lnTo>
                    <a:pt x="18" y="0"/>
                  </a:lnTo>
                  <a:lnTo>
                    <a:pt x="16" y="0"/>
                  </a:lnTo>
                  <a:lnTo>
                    <a:pt x="10" y="2"/>
                  </a:lnTo>
                  <a:lnTo>
                    <a:pt x="5" y="2"/>
                  </a:lnTo>
                  <a:lnTo>
                    <a:pt x="0" y="2"/>
                  </a:lnTo>
                  <a:close/>
                </a:path>
              </a:pathLst>
            </a:custGeom>
            <a:solidFill>
              <a:srgbClr val="73737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7" name="Freeform 1063"/>
            <p:cNvSpPr/>
            <p:nvPr/>
          </p:nvSpPr>
          <p:spPr bwMode="auto">
            <a:xfrm>
              <a:off x="1019" y="3566"/>
              <a:ext cx="18" cy="2"/>
            </a:xfrm>
            <a:custGeom>
              <a:avLst/>
              <a:gdLst>
                <a:gd name="T0" fmla="*/ 0 w 18"/>
                <a:gd name="T1" fmla="*/ 2 h 2"/>
                <a:gd name="T2" fmla="*/ 5 w 18"/>
                <a:gd name="T3" fmla="*/ 2 h 2"/>
                <a:gd name="T4" fmla="*/ 10 w 18"/>
                <a:gd name="T5" fmla="*/ 2 h 2"/>
                <a:gd name="T6" fmla="*/ 16 w 18"/>
                <a:gd name="T7" fmla="*/ 0 h 2"/>
                <a:gd name="T8" fmla="*/ 18 w 18"/>
                <a:gd name="T9" fmla="*/ 0 h 2"/>
                <a:gd name="T10" fmla="*/ 18 w 18"/>
                <a:gd name="T11" fmla="*/ 0 h 2"/>
                <a:gd name="T12" fmla="*/ 14 w 18"/>
                <a:gd name="T13" fmla="*/ 0 h 2"/>
                <a:gd name="T14" fmla="*/ 14 w 18"/>
                <a:gd name="T15" fmla="*/ 0 h 2"/>
                <a:gd name="T16" fmla="*/ 10 w 18"/>
                <a:gd name="T17" fmla="*/ 0 h 2"/>
                <a:gd name="T18" fmla="*/ 5 w 18"/>
                <a:gd name="T19" fmla="*/ 2 h 2"/>
                <a:gd name="T20" fmla="*/ 0 w 18"/>
                <a:gd name="T21" fmla="*/ 2 h 2"/>
                <a:gd name="T22" fmla="*/ 0 w 18"/>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
                <a:gd name="T38" fmla="*/ 18 w 18"/>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
                  <a:moveTo>
                    <a:pt x="0" y="2"/>
                  </a:moveTo>
                  <a:lnTo>
                    <a:pt x="5" y="2"/>
                  </a:lnTo>
                  <a:lnTo>
                    <a:pt x="10" y="2"/>
                  </a:lnTo>
                  <a:lnTo>
                    <a:pt x="16" y="0"/>
                  </a:lnTo>
                  <a:lnTo>
                    <a:pt x="18" y="0"/>
                  </a:lnTo>
                  <a:lnTo>
                    <a:pt x="14" y="0"/>
                  </a:lnTo>
                  <a:lnTo>
                    <a:pt x="10" y="0"/>
                  </a:lnTo>
                  <a:lnTo>
                    <a:pt x="5" y="2"/>
                  </a:lnTo>
                  <a:lnTo>
                    <a:pt x="0" y="2"/>
                  </a:lnTo>
                  <a:close/>
                </a:path>
              </a:pathLst>
            </a:custGeom>
            <a:solidFill>
              <a:srgbClr val="6F6F6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8" name="Freeform 1064"/>
            <p:cNvSpPr/>
            <p:nvPr/>
          </p:nvSpPr>
          <p:spPr bwMode="auto">
            <a:xfrm>
              <a:off x="1019" y="3566"/>
              <a:ext cx="14" cy="2"/>
            </a:xfrm>
            <a:custGeom>
              <a:avLst/>
              <a:gdLst>
                <a:gd name="T0" fmla="*/ 0 w 14"/>
                <a:gd name="T1" fmla="*/ 2 h 2"/>
                <a:gd name="T2" fmla="*/ 5 w 14"/>
                <a:gd name="T3" fmla="*/ 2 h 2"/>
                <a:gd name="T4" fmla="*/ 10 w 14"/>
                <a:gd name="T5" fmla="*/ 0 h 2"/>
                <a:gd name="T6" fmla="*/ 14 w 14"/>
                <a:gd name="T7" fmla="*/ 0 h 2"/>
                <a:gd name="T8" fmla="*/ 14 w 14"/>
                <a:gd name="T9" fmla="*/ 0 h 2"/>
                <a:gd name="T10" fmla="*/ 12 w 14"/>
                <a:gd name="T11" fmla="*/ 0 h 2"/>
                <a:gd name="T12" fmla="*/ 10 w 14"/>
                <a:gd name="T13" fmla="*/ 0 h 2"/>
                <a:gd name="T14" fmla="*/ 8 w 14"/>
                <a:gd name="T15" fmla="*/ 0 h 2"/>
                <a:gd name="T16" fmla="*/ 4 w 14"/>
                <a:gd name="T17" fmla="*/ 0 h 2"/>
                <a:gd name="T18" fmla="*/ 0 w 14"/>
                <a:gd name="T19" fmla="*/ 0 h 2"/>
                <a:gd name="T20" fmla="*/ 0 w 14"/>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
                <a:gd name="T35" fmla="*/ 14 w 1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
                  <a:moveTo>
                    <a:pt x="0" y="2"/>
                  </a:moveTo>
                  <a:lnTo>
                    <a:pt x="5" y="2"/>
                  </a:lnTo>
                  <a:lnTo>
                    <a:pt x="10" y="0"/>
                  </a:lnTo>
                  <a:lnTo>
                    <a:pt x="14" y="0"/>
                  </a:lnTo>
                  <a:lnTo>
                    <a:pt x="12" y="0"/>
                  </a:lnTo>
                  <a:lnTo>
                    <a:pt x="10" y="0"/>
                  </a:lnTo>
                  <a:lnTo>
                    <a:pt x="8" y="0"/>
                  </a:lnTo>
                  <a:lnTo>
                    <a:pt x="4" y="0"/>
                  </a:lnTo>
                  <a:lnTo>
                    <a:pt x="0" y="0"/>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29" name="Freeform 1065"/>
            <p:cNvSpPr/>
            <p:nvPr/>
          </p:nvSpPr>
          <p:spPr bwMode="auto">
            <a:xfrm>
              <a:off x="1019" y="3566"/>
              <a:ext cx="12" cy="1"/>
            </a:xfrm>
            <a:custGeom>
              <a:avLst/>
              <a:gdLst>
                <a:gd name="T0" fmla="*/ 0 w 12"/>
                <a:gd name="T1" fmla="*/ 0 h 1"/>
                <a:gd name="T2" fmla="*/ 4 w 12"/>
                <a:gd name="T3" fmla="*/ 0 h 1"/>
                <a:gd name="T4" fmla="*/ 8 w 12"/>
                <a:gd name="T5" fmla="*/ 0 h 1"/>
                <a:gd name="T6" fmla="*/ 10 w 12"/>
                <a:gd name="T7" fmla="*/ 0 h 1"/>
                <a:gd name="T8" fmla="*/ 12 w 12"/>
                <a:gd name="T9" fmla="*/ 0 h 1"/>
                <a:gd name="T10" fmla="*/ 8 w 12"/>
                <a:gd name="T11" fmla="*/ 0 h 1"/>
                <a:gd name="T12" fmla="*/ 6 w 12"/>
                <a:gd name="T13" fmla="*/ 0 h 1"/>
                <a:gd name="T14" fmla="*/ 4 w 12"/>
                <a:gd name="T15" fmla="*/ 0 h 1"/>
                <a:gd name="T16" fmla="*/ 0 w 12"/>
                <a:gd name="T17" fmla="*/ 0 h 1"/>
                <a:gd name="T18" fmla="*/ 0 w 1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
                <a:gd name="T32" fmla="*/ 12 w 1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
                  <a:moveTo>
                    <a:pt x="0" y="0"/>
                  </a:moveTo>
                  <a:lnTo>
                    <a:pt x="4" y="0"/>
                  </a:lnTo>
                  <a:lnTo>
                    <a:pt x="8" y="0"/>
                  </a:lnTo>
                  <a:lnTo>
                    <a:pt x="10" y="0"/>
                  </a:lnTo>
                  <a:lnTo>
                    <a:pt x="12" y="0"/>
                  </a:lnTo>
                  <a:lnTo>
                    <a:pt x="8" y="0"/>
                  </a:lnTo>
                  <a:lnTo>
                    <a:pt x="6" y="0"/>
                  </a:lnTo>
                  <a:lnTo>
                    <a:pt x="4" y="0"/>
                  </a:lnTo>
                  <a:lnTo>
                    <a:pt x="0" y="0"/>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30" name="Freeform 1066"/>
            <p:cNvSpPr/>
            <p:nvPr/>
          </p:nvSpPr>
          <p:spPr bwMode="auto">
            <a:xfrm>
              <a:off x="1019" y="3566"/>
              <a:ext cx="8" cy="1"/>
            </a:xfrm>
            <a:custGeom>
              <a:avLst/>
              <a:gdLst>
                <a:gd name="T0" fmla="*/ 0 w 8"/>
                <a:gd name="T1" fmla="*/ 0 h 1"/>
                <a:gd name="T2" fmla="*/ 4 w 8"/>
                <a:gd name="T3" fmla="*/ 0 h 1"/>
                <a:gd name="T4" fmla="*/ 6 w 8"/>
                <a:gd name="T5" fmla="*/ 0 h 1"/>
                <a:gd name="T6" fmla="*/ 8 w 8"/>
                <a:gd name="T7" fmla="*/ 0 h 1"/>
                <a:gd name="T8" fmla="*/ 4 w 8"/>
                <a:gd name="T9" fmla="*/ 0 h 1"/>
                <a:gd name="T10" fmla="*/ 2 w 8"/>
                <a:gd name="T11" fmla="*/ 0 h 1"/>
                <a:gd name="T12" fmla="*/ 0 w 8"/>
                <a:gd name="T13" fmla="*/ 0 h 1"/>
                <a:gd name="T14" fmla="*/ 0 w 8"/>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
                <a:gd name="T26" fmla="*/ 8 w 8"/>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
                  <a:moveTo>
                    <a:pt x="0" y="0"/>
                  </a:moveTo>
                  <a:lnTo>
                    <a:pt x="4" y="0"/>
                  </a:lnTo>
                  <a:lnTo>
                    <a:pt x="6" y="0"/>
                  </a:lnTo>
                  <a:lnTo>
                    <a:pt x="8" y="0"/>
                  </a:lnTo>
                  <a:lnTo>
                    <a:pt x="4"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31" name="Freeform 1067"/>
            <p:cNvSpPr/>
            <p:nvPr/>
          </p:nvSpPr>
          <p:spPr bwMode="auto">
            <a:xfrm>
              <a:off x="1019" y="3566"/>
              <a:ext cx="4" cy="1"/>
            </a:xfrm>
            <a:custGeom>
              <a:avLst/>
              <a:gdLst>
                <a:gd name="T0" fmla="*/ 0 w 4"/>
                <a:gd name="T1" fmla="*/ 0 h 1"/>
                <a:gd name="T2" fmla="*/ 2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0" y="0"/>
                  </a:moveTo>
                  <a:lnTo>
                    <a:pt x="2" y="0"/>
                  </a:lnTo>
                  <a:lnTo>
                    <a:pt x="4"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32" name="Freeform 1068"/>
            <p:cNvSpPr/>
            <p:nvPr/>
          </p:nvSpPr>
          <p:spPr bwMode="auto">
            <a:xfrm>
              <a:off x="1108" y="3554"/>
              <a:ext cx="16" cy="76"/>
            </a:xfrm>
            <a:custGeom>
              <a:avLst/>
              <a:gdLst>
                <a:gd name="T0" fmla="*/ 0 w 16"/>
                <a:gd name="T1" fmla="*/ 19 h 76"/>
                <a:gd name="T2" fmla="*/ 16 w 16"/>
                <a:gd name="T3" fmla="*/ 0 h 76"/>
                <a:gd name="T4" fmla="*/ 16 w 16"/>
                <a:gd name="T5" fmla="*/ 55 h 76"/>
                <a:gd name="T6" fmla="*/ 0 w 16"/>
                <a:gd name="T7" fmla="*/ 76 h 76"/>
                <a:gd name="T8" fmla="*/ 0 w 16"/>
                <a:gd name="T9" fmla="*/ 19 h 76"/>
                <a:gd name="T10" fmla="*/ 0 60000 65536"/>
                <a:gd name="T11" fmla="*/ 0 60000 65536"/>
                <a:gd name="T12" fmla="*/ 0 60000 65536"/>
                <a:gd name="T13" fmla="*/ 0 60000 65536"/>
                <a:gd name="T14" fmla="*/ 0 60000 65536"/>
                <a:gd name="T15" fmla="*/ 0 w 16"/>
                <a:gd name="T16" fmla="*/ 0 h 76"/>
                <a:gd name="T17" fmla="*/ 16 w 16"/>
                <a:gd name="T18" fmla="*/ 76 h 76"/>
              </a:gdLst>
              <a:ahLst/>
              <a:cxnLst>
                <a:cxn ang="T10">
                  <a:pos x="T0" y="T1"/>
                </a:cxn>
                <a:cxn ang="T11">
                  <a:pos x="T2" y="T3"/>
                </a:cxn>
                <a:cxn ang="T12">
                  <a:pos x="T4" y="T5"/>
                </a:cxn>
                <a:cxn ang="T13">
                  <a:pos x="T6" y="T7"/>
                </a:cxn>
                <a:cxn ang="T14">
                  <a:pos x="T8" y="T9"/>
                </a:cxn>
              </a:cxnLst>
              <a:rect l="T15" t="T16" r="T17" b="T18"/>
              <a:pathLst>
                <a:path w="16" h="76">
                  <a:moveTo>
                    <a:pt x="0" y="19"/>
                  </a:moveTo>
                  <a:lnTo>
                    <a:pt x="16" y="0"/>
                  </a:lnTo>
                  <a:lnTo>
                    <a:pt x="16" y="55"/>
                  </a:lnTo>
                  <a:lnTo>
                    <a:pt x="0" y="76"/>
                  </a:lnTo>
                  <a:lnTo>
                    <a:pt x="0" y="1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33" name="Rectangle 1069"/>
            <p:cNvSpPr>
              <a:spLocks noChangeArrowheads="1"/>
            </p:cNvSpPr>
            <p:nvPr/>
          </p:nvSpPr>
          <p:spPr bwMode="auto">
            <a:xfrm>
              <a:off x="983" y="3573"/>
              <a:ext cx="125" cy="4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134" name="Rectangle 1070"/>
            <p:cNvSpPr>
              <a:spLocks noChangeArrowheads="1"/>
            </p:cNvSpPr>
            <p:nvPr/>
          </p:nvSpPr>
          <p:spPr bwMode="auto">
            <a:xfrm>
              <a:off x="983" y="3573"/>
              <a:ext cx="125" cy="45"/>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135" name="Freeform 1071"/>
            <p:cNvSpPr/>
            <p:nvPr/>
          </p:nvSpPr>
          <p:spPr bwMode="auto">
            <a:xfrm>
              <a:off x="1023" y="3573"/>
              <a:ext cx="1" cy="45"/>
            </a:xfrm>
            <a:custGeom>
              <a:avLst/>
              <a:gdLst>
                <a:gd name="T0" fmla="*/ 1 w 1"/>
                <a:gd name="T1" fmla="*/ 0 h 45"/>
                <a:gd name="T2" fmla="*/ 0 w 1"/>
                <a:gd name="T3" fmla="*/ 23 h 45"/>
                <a:gd name="T4" fmla="*/ 1 w 1"/>
                <a:gd name="T5" fmla="*/ 45 h 45"/>
                <a:gd name="T6" fmla="*/ 0 60000 65536"/>
                <a:gd name="T7" fmla="*/ 0 60000 65536"/>
                <a:gd name="T8" fmla="*/ 0 60000 65536"/>
                <a:gd name="T9" fmla="*/ 0 w 1"/>
                <a:gd name="T10" fmla="*/ 0 h 45"/>
                <a:gd name="T11" fmla="*/ 1 w 1"/>
                <a:gd name="T12" fmla="*/ 45 h 45"/>
              </a:gdLst>
              <a:ahLst/>
              <a:cxnLst>
                <a:cxn ang="T6">
                  <a:pos x="T0" y="T1"/>
                </a:cxn>
                <a:cxn ang="T7">
                  <a:pos x="T2" y="T3"/>
                </a:cxn>
                <a:cxn ang="T8">
                  <a:pos x="T4" y="T5"/>
                </a:cxn>
              </a:cxnLst>
              <a:rect l="T9" t="T10" r="T11" b="T12"/>
              <a:pathLst>
                <a:path w="1" h="45">
                  <a:moveTo>
                    <a:pt x="1" y="0"/>
                  </a:moveTo>
                  <a:lnTo>
                    <a:pt x="0" y="23"/>
                  </a:lnTo>
                  <a:lnTo>
                    <a:pt x="1" y="4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136" name="Rectangle 1072"/>
            <p:cNvSpPr>
              <a:spLocks noChangeArrowheads="1"/>
            </p:cNvSpPr>
            <p:nvPr/>
          </p:nvSpPr>
          <p:spPr bwMode="auto">
            <a:xfrm>
              <a:off x="983" y="3618"/>
              <a:ext cx="125" cy="12"/>
            </a:xfrm>
            <a:prstGeom prst="rect">
              <a:avLst/>
            </a:prstGeom>
            <a:solidFill>
              <a:srgbClr val="9A9A9A"/>
            </a:solidFill>
            <a:ln w="1588">
              <a:solidFill>
                <a:srgbClr val="000000"/>
              </a:solidFill>
              <a:miter lim="800000"/>
            </a:ln>
          </p:spPr>
          <p:txBody>
            <a:bodyPr/>
            <a:lstStyle/>
            <a:p>
              <a:endParaRPr lang="zh-CN" altLang="en-US" b="1"/>
            </a:p>
          </p:txBody>
        </p:sp>
        <p:sp>
          <p:nvSpPr>
            <p:cNvPr id="76137" name="Rectangle 1073"/>
            <p:cNvSpPr>
              <a:spLocks noChangeArrowheads="1"/>
            </p:cNvSpPr>
            <p:nvPr/>
          </p:nvSpPr>
          <p:spPr bwMode="auto">
            <a:xfrm>
              <a:off x="1080" y="3587"/>
              <a:ext cx="4" cy="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138" name="Freeform 1074"/>
            <p:cNvSpPr>
              <a:spLocks noEditPoints="1"/>
            </p:cNvSpPr>
            <p:nvPr/>
          </p:nvSpPr>
          <p:spPr bwMode="auto">
            <a:xfrm>
              <a:off x="1028" y="3584"/>
              <a:ext cx="20" cy="3"/>
            </a:xfrm>
            <a:custGeom>
              <a:avLst/>
              <a:gdLst>
                <a:gd name="T0" fmla="*/ 0 w 20"/>
                <a:gd name="T1" fmla="*/ 3 h 3"/>
                <a:gd name="T2" fmla="*/ 5 w 20"/>
                <a:gd name="T3" fmla="*/ 3 h 3"/>
                <a:gd name="T4" fmla="*/ 5 w 20"/>
                <a:gd name="T5" fmla="*/ 0 h 3"/>
                <a:gd name="T6" fmla="*/ 0 w 20"/>
                <a:gd name="T7" fmla="*/ 0 h 3"/>
                <a:gd name="T8" fmla="*/ 0 w 20"/>
                <a:gd name="T9" fmla="*/ 3 h 3"/>
                <a:gd name="T10" fmla="*/ 9 w 20"/>
                <a:gd name="T11" fmla="*/ 3 h 3"/>
                <a:gd name="T12" fmla="*/ 12 w 20"/>
                <a:gd name="T13" fmla="*/ 3 h 3"/>
                <a:gd name="T14" fmla="*/ 12 w 20"/>
                <a:gd name="T15" fmla="*/ 0 h 3"/>
                <a:gd name="T16" fmla="*/ 9 w 20"/>
                <a:gd name="T17" fmla="*/ 0 h 3"/>
                <a:gd name="T18" fmla="*/ 9 w 20"/>
                <a:gd name="T19" fmla="*/ 3 h 3"/>
                <a:gd name="T20" fmla="*/ 15 w 20"/>
                <a:gd name="T21" fmla="*/ 3 h 3"/>
                <a:gd name="T22" fmla="*/ 20 w 20"/>
                <a:gd name="T23" fmla="*/ 3 h 3"/>
                <a:gd name="T24" fmla="*/ 20 w 20"/>
                <a:gd name="T25" fmla="*/ 0 h 3"/>
                <a:gd name="T26" fmla="*/ 15 w 20"/>
                <a:gd name="T27" fmla="*/ 0 h 3"/>
                <a:gd name="T28" fmla="*/ 15 w 20"/>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
                <a:gd name="T47" fmla="*/ 20 w 20"/>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
                  <a:moveTo>
                    <a:pt x="0" y="3"/>
                  </a:moveTo>
                  <a:lnTo>
                    <a:pt x="5" y="3"/>
                  </a:lnTo>
                  <a:lnTo>
                    <a:pt x="5" y="0"/>
                  </a:lnTo>
                  <a:lnTo>
                    <a:pt x="0" y="0"/>
                  </a:lnTo>
                  <a:lnTo>
                    <a:pt x="0" y="3"/>
                  </a:lnTo>
                  <a:close/>
                  <a:moveTo>
                    <a:pt x="9" y="3"/>
                  </a:moveTo>
                  <a:lnTo>
                    <a:pt x="12" y="3"/>
                  </a:lnTo>
                  <a:lnTo>
                    <a:pt x="12" y="0"/>
                  </a:lnTo>
                  <a:lnTo>
                    <a:pt x="9" y="0"/>
                  </a:lnTo>
                  <a:lnTo>
                    <a:pt x="9" y="3"/>
                  </a:lnTo>
                  <a:close/>
                  <a:moveTo>
                    <a:pt x="15" y="3"/>
                  </a:moveTo>
                  <a:lnTo>
                    <a:pt x="20" y="3"/>
                  </a:lnTo>
                  <a:lnTo>
                    <a:pt x="20" y="0"/>
                  </a:lnTo>
                  <a:lnTo>
                    <a:pt x="15" y="0"/>
                  </a:lnTo>
                  <a:lnTo>
                    <a:pt x="15" y="3"/>
                  </a:lnTo>
                  <a:close/>
                </a:path>
              </a:pathLst>
            </a:custGeom>
            <a:solidFill>
              <a:srgbClr val="C0C0C0"/>
            </a:solidFill>
            <a:ln w="1588">
              <a:solidFill>
                <a:srgbClr val="000000"/>
              </a:solidFill>
              <a:round/>
            </a:ln>
          </p:spPr>
          <p:txBody>
            <a:bodyPr/>
            <a:lstStyle/>
            <a:p>
              <a:endParaRPr lang="zh-CN" altLang="en-US"/>
            </a:p>
          </p:txBody>
        </p:sp>
        <p:sp>
          <p:nvSpPr>
            <p:cNvPr id="76139" name="Freeform 1075"/>
            <p:cNvSpPr>
              <a:spLocks noEditPoints="1"/>
            </p:cNvSpPr>
            <p:nvPr/>
          </p:nvSpPr>
          <p:spPr bwMode="auto">
            <a:xfrm>
              <a:off x="987" y="3578"/>
              <a:ext cx="90" cy="18"/>
            </a:xfrm>
            <a:custGeom>
              <a:avLst/>
              <a:gdLst>
                <a:gd name="T0" fmla="*/ 0 w 90"/>
                <a:gd name="T1" fmla="*/ 18 h 18"/>
                <a:gd name="T2" fmla="*/ 12 w 90"/>
                <a:gd name="T3" fmla="*/ 18 h 18"/>
                <a:gd name="T4" fmla="*/ 12 w 90"/>
                <a:gd name="T5" fmla="*/ 0 h 18"/>
                <a:gd name="T6" fmla="*/ 0 w 90"/>
                <a:gd name="T7" fmla="*/ 0 h 18"/>
                <a:gd name="T8" fmla="*/ 0 w 90"/>
                <a:gd name="T9" fmla="*/ 18 h 18"/>
                <a:gd name="T10" fmla="*/ 79 w 90"/>
                <a:gd name="T11" fmla="*/ 13 h 18"/>
                <a:gd name="T12" fmla="*/ 90 w 90"/>
                <a:gd name="T13" fmla="*/ 13 h 18"/>
                <a:gd name="T14" fmla="*/ 90 w 90"/>
                <a:gd name="T15" fmla="*/ 4 h 18"/>
                <a:gd name="T16" fmla="*/ 79 w 90"/>
                <a:gd name="T17" fmla="*/ 4 h 18"/>
                <a:gd name="T18" fmla="*/ 79 w 90"/>
                <a:gd name="T19" fmla="*/ 13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8"/>
                <a:gd name="T32" fmla="*/ 90 w 9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8">
                  <a:moveTo>
                    <a:pt x="0" y="18"/>
                  </a:moveTo>
                  <a:lnTo>
                    <a:pt x="12" y="18"/>
                  </a:lnTo>
                  <a:lnTo>
                    <a:pt x="12" y="0"/>
                  </a:lnTo>
                  <a:lnTo>
                    <a:pt x="0" y="0"/>
                  </a:lnTo>
                  <a:lnTo>
                    <a:pt x="0" y="18"/>
                  </a:lnTo>
                  <a:close/>
                  <a:moveTo>
                    <a:pt x="79" y="13"/>
                  </a:moveTo>
                  <a:lnTo>
                    <a:pt x="90" y="13"/>
                  </a:lnTo>
                  <a:lnTo>
                    <a:pt x="90" y="4"/>
                  </a:lnTo>
                  <a:lnTo>
                    <a:pt x="79" y="4"/>
                  </a:lnTo>
                  <a:lnTo>
                    <a:pt x="79"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40" name="Freeform 1076"/>
            <p:cNvSpPr>
              <a:spLocks noEditPoints="1"/>
            </p:cNvSpPr>
            <p:nvPr/>
          </p:nvSpPr>
          <p:spPr bwMode="auto">
            <a:xfrm>
              <a:off x="984" y="3577"/>
              <a:ext cx="122" cy="50"/>
            </a:xfrm>
            <a:custGeom>
              <a:avLst/>
              <a:gdLst>
                <a:gd name="T0" fmla="*/ 43 w 122"/>
                <a:gd name="T1" fmla="*/ 39 h 50"/>
                <a:gd name="T2" fmla="*/ 122 w 122"/>
                <a:gd name="T3" fmla="*/ 39 h 50"/>
                <a:gd name="T4" fmla="*/ 122 w 122"/>
                <a:gd name="T5" fmla="*/ 0 h 50"/>
                <a:gd name="T6" fmla="*/ 43 w 122"/>
                <a:gd name="T7" fmla="*/ 0 h 50"/>
                <a:gd name="T8" fmla="*/ 40 w 122"/>
                <a:gd name="T9" fmla="*/ 19 h 50"/>
                <a:gd name="T10" fmla="*/ 43 w 122"/>
                <a:gd name="T11" fmla="*/ 39 h 50"/>
                <a:gd name="T12" fmla="*/ 72 w 122"/>
                <a:gd name="T13" fmla="*/ 34 h 50"/>
                <a:gd name="T14" fmla="*/ 118 w 122"/>
                <a:gd name="T15" fmla="*/ 34 h 50"/>
                <a:gd name="T16" fmla="*/ 118 w 122"/>
                <a:gd name="T17" fmla="*/ 5 h 50"/>
                <a:gd name="T18" fmla="*/ 72 w 122"/>
                <a:gd name="T19" fmla="*/ 5 h 50"/>
                <a:gd name="T20" fmla="*/ 72 w 122"/>
                <a:gd name="T21" fmla="*/ 34 h 50"/>
                <a:gd name="T22" fmla="*/ 112 w 122"/>
                <a:gd name="T23" fmla="*/ 50 h 50"/>
                <a:gd name="T24" fmla="*/ 121 w 122"/>
                <a:gd name="T25" fmla="*/ 50 h 50"/>
                <a:gd name="T26" fmla="*/ 122 w 122"/>
                <a:gd name="T27" fmla="*/ 46 h 50"/>
                <a:gd name="T28" fmla="*/ 121 w 122"/>
                <a:gd name="T29" fmla="*/ 45 h 50"/>
                <a:gd name="T30" fmla="*/ 112 w 122"/>
                <a:gd name="T31" fmla="*/ 45 h 50"/>
                <a:gd name="T32" fmla="*/ 112 w 122"/>
                <a:gd name="T33" fmla="*/ 50 h 50"/>
                <a:gd name="T34" fmla="*/ 12 w 122"/>
                <a:gd name="T35" fmla="*/ 50 h 50"/>
                <a:gd name="T36" fmla="*/ 3 w 122"/>
                <a:gd name="T37" fmla="*/ 50 h 50"/>
                <a:gd name="T38" fmla="*/ 0 w 122"/>
                <a:gd name="T39" fmla="*/ 46 h 50"/>
                <a:gd name="T40" fmla="*/ 3 w 122"/>
                <a:gd name="T41" fmla="*/ 45 h 50"/>
                <a:gd name="T42" fmla="*/ 12 w 122"/>
                <a:gd name="T43" fmla="*/ 45 h 50"/>
                <a:gd name="T44" fmla="*/ 12 w 122"/>
                <a:gd name="T45" fmla="*/ 50 h 50"/>
                <a:gd name="T46" fmla="*/ 44 w 122"/>
                <a:gd name="T47" fmla="*/ 10 h 50"/>
                <a:gd name="T48" fmla="*/ 64 w 122"/>
                <a:gd name="T49" fmla="*/ 10 h 50"/>
                <a:gd name="T50" fmla="*/ 64 w 122"/>
                <a:gd name="T51" fmla="*/ 7 h 50"/>
                <a:gd name="T52" fmla="*/ 44 w 122"/>
                <a:gd name="T53" fmla="*/ 7 h 50"/>
                <a:gd name="T54" fmla="*/ 44 w 122"/>
                <a:gd name="T55" fmla="*/ 10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2"/>
                <a:gd name="T85" fmla="*/ 0 h 50"/>
                <a:gd name="T86" fmla="*/ 122 w 122"/>
                <a:gd name="T87" fmla="*/ 50 h 5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2" h="50">
                  <a:moveTo>
                    <a:pt x="43" y="39"/>
                  </a:moveTo>
                  <a:lnTo>
                    <a:pt x="122" y="39"/>
                  </a:lnTo>
                  <a:lnTo>
                    <a:pt x="122" y="0"/>
                  </a:lnTo>
                  <a:lnTo>
                    <a:pt x="43" y="0"/>
                  </a:lnTo>
                  <a:lnTo>
                    <a:pt x="40" y="19"/>
                  </a:lnTo>
                  <a:lnTo>
                    <a:pt x="43" y="39"/>
                  </a:lnTo>
                  <a:close/>
                  <a:moveTo>
                    <a:pt x="72" y="34"/>
                  </a:moveTo>
                  <a:lnTo>
                    <a:pt x="118" y="34"/>
                  </a:lnTo>
                  <a:lnTo>
                    <a:pt x="118" y="5"/>
                  </a:lnTo>
                  <a:lnTo>
                    <a:pt x="72" y="5"/>
                  </a:lnTo>
                  <a:lnTo>
                    <a:pt x="72" y="34"/>
                  </a:lnTo>
                  <a:close/>
                  <a:moveTo>
                    <a:pt x="112" y="50"/>
                  </a:moveTo>
                  <a:lnTo>
                    <a:pt x="121" y="50"/>
                  </a:lnTo>
                  <a:lnTo>
                    <a:pt x="122" y="46"/>
                  </a:lnTo>
                  <a:lnTo>
                    <a:pt x="121" y="45"/>
                  </a:lnTo>
                  <a:lnTo>
                    <a:pt x="112" y="45"/>
                  </a:lnTo>
                  <a:lnTo>
                    <a:pt x="112" y="50"/>
                  </a:lnTo>
                  <a:close/>
                  <a:moveTo>
                    <a:pt x="12" y="50"/>
                  </a:moveTo>
                  <a:lnTo>
                    <a:pt x="3" y="50"/>
                  </a:lnTo>
                  <a:lnTo>
                    <a:pt x="0" y="46"/>
                  </a:lnTo>
                  <a:lnTo>
                    <a:pt x="3" y="45"/>
                  </a:lnTo>
                  <a:lnTo>
                    <a:pt x="12" y="45"/>
                  </a:lnTo>
                  <a:lnTo>
                    <a:pt x="12" y="50"/>
                  </a:lnTo>
                  <a:close/>
                  <a:moveTo>
                    <a:pt x="44" y="10"/>
                  </a:moveTo>
                  <a:lnTo>
                    <a:pt x="64" y="10"/>
                  </a:lnTo>
                  <a:lnTo>
                    <a:pt x="64" y="7"/>
                  </a:lnTo>
                  <a:lnTo>
                    <a:pt x="44" y="7"/>
                  </a:lnTo>
                  <a:lnTo>
                    <a:pt x="44" y="1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41" name="Freeform 1077"/>
            <p:cNvSpPr/>
            <p:nvPr/>
          </p:nvSpPr>
          <p:spPr bwMode="auto">
            <a:xfrm>
              <a:off x="1024" y="3577"/>
              <a:ext cx="82" cy="39"/>
            </a:xfrm>
            <a:custGeom>
              <a:avLst/>
              <a:gdLst>
                <a:gd name="T0" fmla="*/ 3 w 82"/>
                <a:gd name="T1" fmla="*/ 39 h 39"/>
                <a:gd name="T2" fmla="*/ 82 w 82"/>
                <a:gd name="T3" fmla="*/ 39 h 39"/>
                <a:gd name="T4" fmla="*/ 82 w 82"/>
                <a:gd name="T5" fmla="*/ 0 h 39"/>
                <a:gd name="T6" fmla="*/ 3 w 82"/>
                <a:gd name="T7" fmla="*/ 0 h 39"/>
                <a:gd name="T8" fmla="*/ 0 w 82"/>
                <a:gd name="T9" fmla="*/ 19 h 39"/>
                <a:gd name="T10" fmla="*/ 3 w 82"/>
                <a:gd name="T11" fmla="*/ 39 h 39"/>
                <a:gd name="T12" fmla="*/ 0 60000 65536"/>
                <a:gd name="T13" fmla="*/ 0 60000 65536"/>
                <a:gd name="T14" fmla="*/ 0 60000 65536"/>
                <a:gd name="T15" fmla="*/ 0 60000 65536"/>
                <a:gd name="T16" fmla="*/ 0 60000 65536"/>
                <a:gd name="T17" fmla="*/ 0 60000 65536"/>
                <a:gd name="T18" fmla="*/ 0 w 82"/>
                <a:gd name="T19" fmla="*/ 0 h 39"/>
                <a:gd name="T20" fmla="*/ 82 w 82"/>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82" h="39">
                  <a:moveTo>
                    <a:pt x="3" y="39"/>
                  </a:moveTo>
                  <a:lnTo>
                    <a:pt x="82" y="39"/>
                  </a:lnTo>
                  <a:lnTo>
                    <a:pt x="82" y="0"/>
                  </a:lnTo>
                  <a:lnTo>
                    <a:pt x="3" y="0"/>
                  </a:lnTo>
                  <a:lnTo>
                    <a:pt x="0" y="19"/>
                  </a:lnTo>
                  <a:lnTo>
                    <a:pt x="3" y="39"/>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142" name="Line 1078"/>
            <p:cNvSpPr>
              <a:spLocks noChangeShapeType="1"/>
            </p:cNvSpPr>
            <p:nvPr/>
          </p:nvSpPr>
          <p:spPr bwMode="auto">
            <a:xfrm>
              <a:off x="1049" y="3577"/>
              <a:ext cx="1" cy="39"/>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43" name="Line 1079"/>
            <p:cNvSpPr>
              <a:spLocks noChangeShapeType="1"/>
            </p:cNvSpPr>
            <p:nvPr/>
          </p:nvSpPr>
          <p:spPr bwMode="auto">
            <a:xfrm flipH="1">
              <a:off x="1025" y="3589"/>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44" name="Line 1080"/>
            <p:cNvSpPr>
              <a:spLocks noChangeShapeType="1"/>
            </p:cNvSpPr>
            <p:nvPr/>
          </p:nvSpPr>
          <p:spPr bwMode="auto">
            <a:xfrm flipH="1">
              <a:off x="1025" y="3603"/>
              <a:ext cx="24"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45" name="Rectangle 1081"/>
            <p:cNvSpPr>
              <a:spLocks noChangeArrowheads="1"/>
            </p:cNvSpPr>
            <p:nvPr/>
          </p:nvSpPr>
          <p:spPr bwMode="auto">
            <a:xfrm>
              <a:off x="1056" y="3582"/>
              <a:ext cx="46" cy="29"/>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146" name="Line 1082"/>
            <p:cNvSpPr>
              <a:spLocks noChangeShapeType="1"/>
            </p:cNvSpPr>
            <p:nvPr/>
          </p:nvSpPr>
          <p:spPr bwMode="auto">
            <a:xfrm>
              <a:off x="1088" y="3582"/>
              <a:ext cx="1" cy="10"/>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47" name="Line 1083"/>
            <p:cNvSpPr>
              <a:spLocks noChangeShapeType="1"/>
            </p:cNvSpPr>
            <p:nvPr/>
          </p:nvSpPr>
          <p:spPr bwMode="auto">
            <a:xfrm>
              <a:off x="1056" y="3592"/>
              <a:ext cx="46" cy="1"/>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48" name="Freeform 1084"/>
            <p:cNvSpPr/>
            <p:nvPr/>
          </p:nvSpPr>
          <p:spPr bwMode="auto">
            <a:xfrm>
              <a:off x="1096" y="3622"/>
              <a:ext cx="10" cy="5"/>
            </a:xfrm>
            <a:custGeom>
              <a:avLst/>
              <a:gdLst>
                <a:gd name="T0" fmla="*/ 0 w 10"/>
                <a:gd name="T1" fmla="*/ 5 h 5"/>
                <a:gd name="T2" fmla="*/ 9 w 10"/>
                <a:gd name="T3" fmla="*/ 5 h 5"/>
                <a:gd name="T4" fmla="*/ 10 w 10"/>
                <a:gd name="T5" fmla="*/ 1 h 5"/>
                <a:gd name="T6" fmla="*/ 9 w 10"/>
                <a:gd name="T7" fmla="*/ 0 h 5"/>
                <a:gd name="T8" fmla="*/ 0 w 10"/>
                <a:gd name="T9" fmla="*/ 0 h 5"/>
                <a:gd name="T10" fmla="*/ 0 w 10"/>
                <a:gd name="T11" fmla="*/ 5 h 5"/>
                <a:gd name="T12" fmla="*/ 0 60000 65536"/>
                <a:gd name="T13" fmla="*/ 0 60000 65536"/>
                <a:gd name="T14" fmla="*/ 0 60000 65536"/>
                <a:gd name="T15" fmla="*/ 0 60000 65536"/>
                <a:gd name="T16" fmla="*/ 0 60000 65536"/>
                <a:gd name="T17" fmla="*/ 0 60000 65536"/>
                <a:gd name="T18" fmla="*/ 0 w 10"/>
                <a:gd name="T19" fmla="*/ 0 h 5"/>
                <a:gd name="T20" fmla="*/ 10 w 10"/>
                <a:gd name="T21" fmla="*/ 5 h 5"/>
              </a:gdLst>
              <a:ahLst/>
              <a:cxnLst>
                <a:cxn ang="T12">
                  <a:pos x="T0" y="T1"/>
                </a:cxn>
                <a:cxn ang="T13">
                  <a:pos x="T2" y="T3"/>
                </a:cxn>
                <a:cxn ang="T14">
                  <a:pos x="T4" y="T5"/>
                </a:cxn>
                <a:cxn ang="T15">
                  <a:pos x="T6" y="T7"/>
                </a:cxn>
                <a:cxn ang="T16">
                  <a:pos x="T8" y="T9"/>
                </a:cxn>
                <a:cxn ang="T17">
                  <a:pos x="T10" y="T11"/>
                </a:cxn>
              </a:cxnLst>
              <a:rect l="T18" t="T19" r="T20" b="T21"/>
              <a:pathLst>
                <a:path w="10" h="5">
                  <a:moveTo>
                    <a:pt x="0" y="5"/>
                  </a:moveTo>
                  <a:lnTo>
                    <a:pt x="9" y="5"/>
                  </a:lnTo>
                  <a:lnTo>
                    <a:pt x="10" y="1"/>
                  </a:lnTo>
                  <a:lnTo>
                    <a:pt x="9" y="0"/>
                  </a:lnTo>
                  <a:lnTo>
                    <a:pt x="0" y="0"/>
                  </a:lnTo>
                  <a:lnTo>
                    <a:pt x="0" y="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149" name="Freeform 1085"/>
            <p:cNvSpPr/>
            <p:nvPr/>
          </p:nvSpPr>
          <p:spPr bwMode="auto">
            <a:xfrm>
              <a:off x="984" y="3622"/>
              <a:ext cx="12" cy="5"/>
            </a:xfrm>
            <a:custGeom>
              <a:avLst/>
              <a:gdLst>
                <a:gd name="T0" fmla="*/ 12 w 12"/>
                <a:gd name="T1" fmla="*/ 5 h 5"/>
                <a:gd name="T2" fmla="*/ 3 w 12"/>
                <a:gd name="T3" fmla="*/ 5 h 5"/>
                <a:gd name="T4" fmla="*/ 0 w 12"/>
                <a:gd name="T5" fmla="*/ 1 h 5"/>
                <a:gd name="T6" fmla="*/ 3 w 12"/>
                <a:gd name="T7" fmla="*/ 0 h 5"/>
                <a:gd name="T8" fmla="*/ 12 w 12"/>
                <a:gd name="T9" fmla="*/ 0 h 5"/>
                <a:gd name="T10" fmla="*/ 12 w 12"/>
                <a:gd name="T11" fmla="*/ 5 h 5"/>
                <a:gd name="T12" fmla="*/ 0 60000 65536"/>
                <a:gd name="T13" fmla="*/ 0 60000 65536"/>
                <a:gd name="T14" fmla="*/ 0 60000 65536"/>
                <a:gd name="T15" fmla="*/ 0 60000 65536"/>
                <a:gd name="T16" fmla="*/ 0 60000 65536"/>
                <a:gd name="T17" fmla="*/ 0 60000 65536"/>
                <a:gd name="T18" fmla="*/ 0 w 12"/>
                <a:gd name="T19" fmla="*/ 0 h 5"/>
                <a:gd name="T20" fmla="*/ 12 w 12"/>
                <a:gd name="T21" fmla="*/ 5 h 5"/>
              </a:gdLst>
              <a:ahLst/>
              <a:cxnLst>
                <a:cxn ang="T12">
                  <a:pos x="T0" y="T1"/>
                </a:cxn>
                <a:cxn ang="T13">
                  <a:pos x="T2" y="T3"/>
                </a:cxn>
                <a:cxn ang="T14">
                  <a:pos x="T4" y="T5"/>
                </a:cxn>
                <a:cxn ang="T15">
                  <a:pos x="T6" y="T7"/>
                </a:cxn>
                <a:cxn ang="T16">
                  <a:pos x="T8" y="T9"/>
                </a:cxn>
                <a:cxn ang="T17">
                  <a:pos x="T10" y="T11"/>
                </a:cxn>
              </a:cxnLst>
              <a:rect l="T18" t="T19" r="T20" b="T21"/>
              <a:pathLst>
                <a:path w="12" h="5">
                  <a:moveTo>
                    <a:pt x="12" y="5"/>
                  </a:moveTo>
                  <a:lnTo>
                    <a:pt x="3" y="5"/>
                  </a:lnTo>
                  <a:lnTo>
                    <a:pt x="0" y="1"/>
                  </a:lnTo>
                  <a:lnTo>
                    <a:pt x="3" y="0"/>
                  </a:lnTo>
                  <a:lnTo>
                    <a:pt x="12" y="0"/>
                  </a:lnTo>
                  <a:lnTo>
                    <a:pt x="12" y="5"/>
                  </a:lnTo>
                </a:path>
              </a:pathLst>
            </a:custGeom>
            <a:noFill/>
            <a:ln w="1588">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150" name="Rectangle 1086"/>
            <p:cNvSpPr>
              <a:spLocks noChangeArrowheads="1"/>
            </p:cNvSpPr>
            <p:nvPr/>
          </p:nvSpPr>
          <p:spPr bwMode="auto">
            <a:xfrm>
              <a:off x="1028" y="3584"/>
              <a:ext cx="20" cy="3"/>
            </a:xfrm>
            <a:prstGeom prst="rect">
              <a:avLst/>
            </a:prstGeom>
            <a:noFill/>
            <a:ln w="15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76151" name="Line 1087"/>
            <p:cNvSpPr>
              <a:spLocks noChangeShapeType="1"/>
            </p:cNvSpPr>
            <p:nvPr/>
          </p:nvSpPr>
          <p:spPr bwMode="auto">
            <a:xfrm flipV="1">
              <a:off x="1028" y="3573"/>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2" name="Line 1088"/>
            <p:cNvSpPr>
              <a:spLocks noChangeShapeType="1"/>
            </p:cNvSpPr>
            <p:nvPr/>
          </p:nvSpPr>
          <p:spPr bwMode="auto">
            <a:xfrm flipV="1">
              <a:off x="1028" y="3616"/>
              <a:ext cx="1" cy="2"/>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3" name="Line 1089"/>
            <p:cNvSpPr>
              <a:spLocks noChangeShapeType="1"/>
            </p:cNvSpPr>
            <p:nvPr/>
          </p:nvSpPr>
          <p:spPr bwMode="auto">
            <a:xfrm>
              <a:off x="1029" y="3596"/>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4" name="Line 1090"/>
            <p:cNvSpPr>
              <a:spLocks noChangeShapeType="1"/>
            </p:cNvSpPr>
            <p:nvPr/>
          </p:nvSpPr>
          <p:spPr bwMode="auto">
            <a:xfrm>
              <a:off x="1029" y="3585"/>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5" name="Line 1091"/>
            <p:cNvSpPr>
              <a:spLocks noChangeShapeType="1"/>
            </p:cNvSpPr>
            <p:nvPr/>
          </p:nvSpPr>
          <p:spPr bwMode="auto">
            <a:xfrm>
              <a:off x="1044" y="3585"/>
              <a:ext cx="1"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6" name="Line 1092"/>
            <p:cNvSpPr>
              <a:spLocks noChangeShapeType="1"/>
            </p:cNvSpPr>
            <p:nvPr/>
          </p:nvSpPr>
          <p:spPr bwMode="auto">
            <a:xfrm>
              <a:off x="1062" y="3589"/>
              <a:ext cx="2" cy="1"/>
            </a:xfrm>
            <a:prstGeom prst="line">
              <a:avLst/>
            </a:prstGeom>
            <a:noFill/>
            <a:ln w="1588">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57" name="Freeform 1093"/>
            <p:cNvSpPr/>
            <p:nvPr/>
          </p:nvSpPr>
          <p:spPr bwMode="auto">
            <a:xfrm>
              <a:off x="1092" y="3448"/>
              <a:ext cx="16" cy="118"/>
            </a:xfrm>
            <a:custGeom>
              <a:avLst/>
              <a:gdLst>
                <a:gd name="T0" fmla="*/ 0 w 16"/>
                <a:gd name="T1" fmla="*/ 118 h 118"/>
                <a:gd name="T2" fmla="*/ 12 w 16"/>
                <a:gd name="T3" fmla="*/ 103 h 118"/>
                <a:gd name="T4" fmla="*/ 12 w 16"/>
                <a:gd name="T5" fmla="*/ 75 h 118"/>
                <a:gd name="T6" fmla="*/ 16 w 16"/>
                <a:gd name="T7" fmla="*/ 60 h 118"/>
                <a:gd name="T8" fmla="*/ 16 w 16"/>
                <a:gd name="T9" fmla="*/ 0 h 118"/>
                <a:gd name="T10" fmla="*/ 0 w 16"/>
                <a:gd name="T11" fmla="*/ 20 h 118"/>
                <a:gd name="T12" fmla="*/ 0 w 16"/>
                <a:gd name="T13" fmla="*/ 118 h 118"/>
                <a:gd name="T14" fmla="*/ 0 60000 65536"/>
                <a:gd name="T15" fmla="*/ 0 60000 65536"/>
                <a:gd name="T16" fmla="*/ 0 60000 65536"/>
                <a:gd name="T17" fmla="*/ 0 60000 65536"/>
                <a:gd name="T18" fmla="*/ 0 60000 65536"/>
                <a:gd name="T19" fmla="*/ 0 60000 65536"/>
                <a:gd name="T20" fmla="*/ 0 60000 65536"/>
                <a:gd name="T21" fmla="*/ 0 w 16"/>
                <a:gd name="T22" fmla="*/ 0 h 118"/>
                <a:gd name="T23" fmla="*/ 16 w 16"/>
                <a:gd name="T24" fmla="*/ 118 h 1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18">
                  <a:moveTo>
                    <a:pt x="0" y="118"/>
                  </a:moveTo>
                  <a:lnTo>
                    <a:pt x="12" y="103"/>
                  </a:lnTo>
                  <a:lnTo>
                    <a:pt x="12" y="75"/>
                  </a:lnTo>
                  <a:lnTo>
                    <a:pt x="16" y="60"/>
                  </a:lnTo>
                  <a:lnTo>
                    <a:pt x="16" y="0"/>
                  </a:lnTo>
                  <a:lnTo>
                    <a:pt x="0" y="20"/>
                  </a:lnTo>
                  <a:lnTo>
                    <a:pt x="0" y="11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58" name="Freeform 1094"/>
            <p:cNvSpPr/>
            <p:nvPr/>
          </p:nvSpPr>
          <p:spPr bwMode="auto">
            <a:xfrm>
              <a:off x="999" y="3448"/>
              <a:ext cx="109" cy="20"/>
            </a:xfrm>
            <a:custGeom>
              <a:avLst/>
              <a:gdLst>
                <a:gd name="T0" fmla="*/ 109 w 109"/>
                <a:gd name="T1" fmla="*/ 0 h 20"/>
                <a:gd name="T2" fmla="*/ 16 w 109"/>
                <a:gd name="T3" fmla="*/ 0 h 20"/>
                <a:gd name="T4" fmla="*/ 0 w 109"/>
                <a:gd name="T5" fmla="*/ 20 h 20"/>
                <a:gd name="T6" fmla="*/ 93 w 109"/>
                <a:gd name="T7" fmla="*/ 20 h 20"/>
                <a:gd name="T8" fmla="*/ 109 w 109"/>
                <a:gd name="T9" fmla="*/ 0 h 20"/>
                <a:gd name="T10" fmla="*/ 0 60000 65536"/>
                <a:gd name="T11" fmla="*/ 0 60000 65536"/>
                <a:gd name="T12" fmla="*/ 0 60000 65536"/>
                <a:gd name="T13" fmla="*/ 0 60000 65536"/>
                <a:gd name="T14" fmla="*/ 0 60000 65536"/>
                <a:gd name="T15" fmla="*/ 0 w 109"/>
                <a:gd name="T16" fmla="*/ 0 h 20"/>
                <a:gd name="T17" fmla="*/ 109 w 109"/>
                <a:gd name="T18" fmla="*/ 20 h 20"/>
              </a:gdLst>
              <a:ahLst/>
              <a:cxnLst>
                <a:cxn ang="T10">
                  <a:pos x="T0" y="T1"/>
                </a:cxn>
                <a:cxn ang="T11">
                  <a:pos x="T2" y="T3"/>
                </a:cxn>
                <a:cxn ang="T12">
                  <a:pos x="T4" y="T5"/>
                </a:cxn>
                <a:cxn ang="T13">
                  <a:pos x="T6" y="T7"/>
                </a:cxn>
                <a:cxn ang="T14">
                  <a:pos x="T8" y="T9"/>
                </a:cxn>
              </a:cxnLst>
              <a:rect l="T15" t="T16" r="T17" b="T18"/>
              <a:pathLst>
                <a:path w="109" h="20">
                  <a:moveTo>
                    <a:pt x="109" y="0"/>
                  </a:moveTo>
                  <a:lnTo>
                    <a:pt x="16" y="0"/>
                  </a:lnTo>
                  <a:lnTo>
                    <a:pt x="0" y="20"/>
                  </a:lnTo>
                  <a:lnTo>
                    <a:pt x="93" y="20"/>
                  </a:lnTo>
                  <a:lnTo>
                    <a:pt x="109"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59" name="Rectangle 1095"/>
            <p:cNvSpPr>
              <a:spLocks noChangeArrowheads="1"/>
            </p:cNvSpPr>
            <p:nvPr/>
          </p:nvSpPr>
          <p:spPr bwMode="auto">
            <a:xfrm>
              <a:off x="999" y="3468"/>
              <a:ext cx="93" cy="98"/>
            </a:xfrm>
            <a:prstGeom prst="rect">
              <a:avLst/>
            </a:prstGeom>
            <a:solidFill>
              <a:srgbClr val="C0C0C0"/>
            </a:solidFill>
            <a:ln w="1588">
              <a:solidFill>
                <a:srgbClr val="000000"/>
              </a:solidFill>
              <a:miter lim="800000"/>
            </a:ln>
          </p:spPr>
          <p:txBody>
            <a:bodyPr/>
            <a:lstStyle/>
            <a:p>
              <a:endParaRPr lang="zh-CN" altLang="en-US" b="1"/>
            </a:p>
          </p:txBody>
        </p:sp>
        <p:sp>
          <p:nvSpPr>
            <p:cNvPr id="76160" name="Rectangle 1096"/>
            <p:cNvSpPr>
              <a:spLocks noChangeArrowheads="1"/>
            </p:cNvSpPr>
            <p:nvPr/>
          </p:nvSpPr>
          <p:spPr bwMode="auto">
            <a:xfrm>
              <a:off x="1082" y="3554"/>
              <a:ext cx="6"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161" name="Freeform 1097"/>
            <p:cNvSpPr>
              <a:spLocks noEditPoints="1"/>
            </p:cNvSpPr>
            <p:nvPr/>
          </p:nvSpPr>
          <p:spPr bwMode="auto">
            <a:xfrm>
              <a:off x="1012" y="3484"/>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4 w 66"/>
                <a:gd name="T13" fmla="*/ 0 h 60"/>
                <a:gd name="T14" fmla="*/ 64 w 66"/>
                <a:gd name="T15" fmla="*/ 57 h 60"/>
                <a:gd name="T16" fmla="*/ 0 w 66"/>
                <a:gd name="T17" fmla="*/ 5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4" y="0"/>
                  </a:lnTo>
                  <a:lnTo>
                    <a:pt x="64" y="57"/>
                  </a:lnTo>
                  <a:lnTo>
                    <a:pt x="0" y="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2" name="Freeform 1098"/>
            <p:cNvSpPr>
              <a:spLocks noEditPoints="1"/>
            </p:cNvSpPr>
            <p:nvPr/>
          </p:nvSpPr>
          <p:spPr bwMode="auto">
            <a:xfrm>
              <a:off x="1012" y="3484"/>
              <a:ext cx="64" cy="57"/>
            </a:xfrm>
            <a:custGeom>
              <a:avLst/>
              <a:gdLst>
                <a:gd name="T0" fmla="*/ 0 w 64"/>
                <a:gd name="T1" fmla="*/ 0 h 57"/>
                <a:gd name="T2" fmla="*/ 64 w 64"/>
                <a:gd name="T3" fmla="*/ 0 h 57"/>
                <a:gd name="T4" fmla="*/ 64 w 64"/>
                <a:gd name="T5" fmla="*/ 57 h 57"/>
                <a:gd name="T6" fmla="*/ 0 w 64"/>
                <a:gd name="T7" fmla="*/ 57 h 57"/>
                <a:gd name="T8" fmla="*/ 0 w 64"/>
                <a:gd name="T9" fmla="*/ 0 h 57"/>
                <a:gd name="T10" fmla="*/ 0 w 64"/>
                <a:gd name="T11" fmla="*/ 0 h 57"/>
                <a:gd name="T12" fmla="*/ 61 w 64"/>
                <a:gd name="T13" fmla="*/ 0 h 57"/>
                <a:gd name="T14" fmla="*/ 61 w 64"/>
                <a:gd name="T15" fmla="*/ 55 h 57"/>
                <a:gd name="T16" fmla="*/ 0 w 64"/>
                <a:gd name="T17" fmla="*/ 55 h 57"/>
                <a:gd name="T18" fmla="*/ 0 w 64"/>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7"/>
                <a:gd name="T32" fmla="*/ 64 w 64"/>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7">
                  <a:moveTo>
                    <a:pt x="0" y="0"/>
                  </a:moveTo>
                  <a:lnTo>
                    <a:pt x="64" y="0"/>
                  </a:lnTo>
                  <a:lnTo>
                    <a:pt x="64" y="57"/>
                  </a:lnTo>
                  <a:lnTo>
                    <a:pt x="0" y="57"/>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3" name="Freeform 1099"/>
            <p:cNvSpPr>
              <a:spLocks noEditPoints="1"/>
            </p:cNvSpPr>
            <p:nvPr/>
          </p:nvSpPr>
          <p:spPr bwMode="auto">
            <a:xfrm>
              <a:off x="1012" y="3484"/>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1 h 55"/>
                <a:gd name="T16" fmla="*/ 0 w 61"/>
                <a:gd name="T17" fmla="*/ 51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1"/>
                  </a:lnTo>
                  <a:lnTo>
                    <a:pt x="0" y="51"/>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4" name="Freeform 1100"/>
            <p:cNvSpPr>
              <a:spLocks noEditPoints="1"/>
            </p:cNvSpPr>
            <p:nvPr/>
          </p:nvSpPr>
          <p:spPr bwMode="auto">
            <a:xfrm>
              <a:off x="1012" y="3484"/>
              <a:ext cx="58" cy="51"/>
            </a:xfrm>
            <a:custGeom>
              <a:avLst/>
              <a:gdLst>
                <a:gd name="T0" fmla="*/ 0 w 58"/>
                <a:gd name="T1" fmla="*/ 0 h 51"/>
                <a:gd name="T2" fmla="*/ 58 w 58"/>
                <a:gd name="T3" fmla="*/ 0 h 51"/>
                <a:gd name="T4" fmla="*/ 58 w 58"/>
                <a:gd name="T5" fmla="*/ 51 h 51"/>
                <a:gd name="T6" fmla="*/ 0 w 58"/>
                <a:gd name="T7" fmla="*/ 51 h 51"/>
                <a:gd name="T8" fmla="*/ 0 w 58"/>
                <a:gd name="T9" fmla="*/ 0 h 51"/>
                <a:gd name="T10" fmla="*/ 0 w 58"/>
                <a:gd name="T11" fmla="*/ 0 h 51"/>
                <a:gd name="T12" fmla="*/ 56 w 58"/>
                <a:gd name="T13" fmla="*/ 0 h 51"/>
                <a:gd name="T14" fmla="*/ 56 w 58"/>
                <a:gd name="T15" fmla="*/ 50 h 51"/>
                <a:gd name="T16" fmla="*/ 0 w 58"/>
                <a:gd name="T17" fmla="*/ 50 h 51"/>
                <a:gd name="T18" fmla="*/ 0 w 5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1"/>
                <a:gd name="T32" fmla="*/ 58 w 58"/>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1">
                  <a:moveTo>
                    <a:pt x="0" y="0"/>
                  </a:moveTo>
                  <a:lnTo>
                    <a:pt x="58" y="0"/>
                  </a:lnTo>
                  <a:lnTo>
                    <a:pt x="58" y="51"/>
                  </a:lnTo>
                  <a:lnTo>
                    <a:pt x="0" y="51"/>
                  </a:lnTo>
                  <a:lnTo>
                    <a:pt x="0" y="0"/>
                  </a:lnTo>
                  <a:close/>
                  <a:moveTo>
                    <a:pt x="0" y="0"/>
                  </a:moveTo>
                  <a:lnTo>
                    <a:pt x="56" y="0"/>
                  </a:lnTo>
                  <a:lnTo>
                    <a:pt x="56"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5" name="Freeform 1101"/>
            <p:cNvSpPr>
              <a:spLocks noEditPoints="1"/>
            </p:cNvSpPr>
            <p:nvPr/>
          </p:nvSpPr>
          <p:spPr bwMode="auto">
            <a:xfrm>
              <a:off x="1012" y="3484"/>
              <a:ext cx="56" cy="50"/>
            </a:xfrm>
            <a:custGeom>
              <a:avLst/>
              <a:gdLst>
                <a:gd name="T0" fmla="*/ 0 w 56"/>
                <a:gd name="T1" fmla="*/ 0 h 50"/>
                <a:gd name="T2" fmla="*/ 56 w 56"/>
                <a:gd name="T3" fmla="*/ 0 h 50"/>
                <a:gd name="T4" fmla="*/ 56 w 56"/>
                <a:gd name="T5" fmla="*/ 50 h 50"/>
                <a:gd name="T6" fmla="*/ 0 w 56"/>
                <a:gd name="T7" fmla="*/ 50 h 50"/>
                <a:gd name="T8" fmla="*/ 0 w 56"/>
                <a:gd name="T9" fmla="*/ 0 h 50"/>
                <a:gd name="T10" fmla="*/ 0 w 56"/>
                <a:gd name="T11" fmla="*/ 0 h 50"/>
                <a:gd name="T12" fmla="*/ 53 w 56"/>
                <a:gd name="T13" fmla="*/ 0 h 50"/>
                <a:gd name="T14" fmla="*/ 53 w 56"/>
                <a:gd name="T15" fmla="*/ 48 h 50"/>
                <a:gd name="T16" fmla="*/ 0 w 56"/>
                <a:gd name="T17" fmla="*/ 48 h 50"/>
                <a:gd name="T18" fmla="*/ 0 w 5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0"/>
                <a:gd name="T32" fmla="*/ 56 w 5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0">
                  <a:moveTo>
                    <a:pt x="0" y="0"/>
                  </a:moveTo>
                  <a:lnTo>
                    <a:pt x="56" y="0"/>
                  </a:lnTo>
                  <a:lnTo>
                    <a:pt x="56"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6" name="Freeform 1102"/>
            <p:cNvSpPr>
              <a:spLocks noEditPoints="1"/>
            </p:cNvSpPr>
            <p:nvPr/>
          </p:nvSpPr>
          <p:spPr bwMode="auto">
            <a:xfrm>
              <a:off x="1012" y="3484"/>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5 h 48"/>
                <a:gd name="T16" fmla="*/ 0 w 53"/>
                <a:gd name="T17" fmla="*/ 45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5"/>
                  </a:lnTo>
                  <a:lnTo>
                    <a:pt x="0" y="45"/>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7" name="Freeform 1103"/>
            <p:cNvSpPr>
              <a:spLocks noEditPoints="1"/>
            </p:cNvSpPr>
            <p:nvPr/>
          </p:nvSpPr>
          <p:spPr bwMode="auto">
            <a:xfrm>
              <a:off x="1012" y="3484"/>
              <a:ext cx="50" cy="45"/>
            </a:xfrm>
            <a:custGeom>
              <a:avLst/>
              <a:gdLst>
                <a:gd name="T0" fmla="*/ 0 w 50"/>
                <a:gd name="T1" fmla="*/ 0 h 45"/>
                <a:gd name="T2" fmla="*/ 50 w 50"/>
                <a:gd name="T3" fmla="*/ 0 h 45"/>
                <a:gd name="T4" fmla="*/ 50 w 50"/>
                <a:gd name="T5" fmla="*/ 45 h 45"/>
                <a:gd name="T6" fmla="*/ 0 w 50"/>
                <a:gd name="T7" fmla="*/ 45 h 45"/>
                <a:gd name="T8" fmla="*/ 0 w 50"/>
                <a:gd name="T9" fmla="*/ 0 h 45"/>
                <a:gd name="T10" fmla="*/ 0 w 50"/>
                <a:gd name="T11" fmla="*/ 0 h 45"/>
                <a:gd name="T12" fmla="*/ 48 w 50"/>
                <a:gd name="T13" fmla="*/ 0 h 45"/>
                <a:gd name="T14" fmla="*/ 48 w 50"/>
                <a:gd name="T15" fmla="*/ 43 h 45"/>
                <a:gd name="T16" fmla="*/ 0 w 50"/>
                <a:gd name="T17" fmla="*/ 43 h 45"/>
                <a:gd name="T18" fmla="*/ 0 w 50"/>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5"/>
                <a:gd name="T32" fmla="*/ 50 w 50"/>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5">
                  <a:moveTo>
                    <a:pt x="0" y="0"/>
                  </a:moveTo>
                  <a:lnTo>
                    <a:pt x="50" y="0"/>
                  </a:lnTo>
                  <a:lnTo>
                    <a:pt x="50" y="45"/>
                  </a:lnTo>
                  <a:lnTo>
                    <a:pt x="0" y="45"/>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8" name="Freeform 1104"/>
            <p:cNvSpPr>
              <a:spLocks noEditPoints="1"/>
            </p:cNvSpPr>
            <p:nvPr/>
          </p:nvSpPr>
          <p:spPr bwMode="auto">
            <a:xfrm>
              <a:off x="1012" y="3484"/>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39 h 43"/>
                <a:gd name="T16" fmla="*/ 0 w 48"/>
                <a:gd name="T17" fmla="*/ 39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39"/>
                  </a:lnTo>
                  <a:lnTo>
                    <a:pt x="0" y="3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69" name="Freeform 1105"/>
            <p:cNvSpPr>
              <a:spLocks noEditPoints="1"/>
            </p:cNvSpPr>
            <p:nvPr/>
          </p:nvSpPr>
          <p:spPr bwMode="auto">
            <a:xfrm>
              <a:off x="1012" y="3484"/>
              <a:ext cx="45" cy="39"/>
            </a:xfrm>
            <a:custGeom>
              <a:avLst/>
              <a:gdLst>
                <a:gd name="T0" fmla="*/ 0 w 45"/>
                <a:gd name="T1" fmla="*/ 0 h 39"/>
                <a:gd name="T2" fmla="*/ 45 w 45"/>
                <a:gd name="T3" fmla="*/ 0 h 39"/>
                <a:gd name="T4" fmla="*/ 45 w 45"/>
                <a:gd name="T5" fmla="*/ 39 h 39"/>
                <a:gd name="T6" fmla="*/ 0 w 45"/>
                <a:gd name="T7" fmla="*/ 39 h 39"/>
                <a:gd name="T8" fmla="*/ 0 w 45"/>
                <a:gd name="T9" fmla="*/ 0 h 39"/>
                <a:gd name="T10" fmla="*/ 0 w 45"/>
                <a:gd name="T11" fmla="*/ 0 h 39"/>
                <a:gd name="T12" fmla="*/ 43 w 45"/>
                <a:gd name="T13" fmla="*/ 0 h 39"/>
                <a:gd name="T14" fmla="*/ 43 w 45"/>
                <a:gd name="T15" fmla="*/ 38 h 39"/>
                <a:gd name="T16" fmla="*/ 0 w 45"/>
                <a:gd name="T17" fmla="*/ 38 h 39"/>
                <a:gd name="T18" fmla="*/ 0 w 4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39"/>
                <a:gd name="T32" fmla="*/ 45 w 45"/>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39">
                  <a:moveTo>
                    <a:pt x="0" y="0"/>
                  </a:moveTo>
                  <a:lnTo>
                    <a:pt x="45" y="0"/>
                  </a:lnTo>
                  <a:lnTo>
                    <a:pt x="45" y="39"/>
                  </a:lnTo>
                  <a:lnTo>
                    <a:pt x="0" y="39"/>
                  </a:lnTo>
                  <a:lnTo>
                    <a:pt x="0" y="0"/>
                  </a:lnTo>
                  <a:close/>
                  <a:moveTo>
                    <a:pt x="0" y="0"/>
                  </a:moveTo>
                  <a:lnTo>
                    <a:pt x="43" y="0"/>
                  </a:lnTo>
                  <a:lnTo>
                    <a:pt x="43"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0" name="Freeform 1106"/>
            <p:cNvSpPr>
              <a:spLocks noEditPoints="1"/>
            </p:cNvSpPr>
            <p:nvPr/>
          </p:nvSpPr>
          <p:spPr bwMode="auto">
            <a:xfrm>
              <a:off x="1012" y="3484"/>
              <a:ext cx="43" cy="38"/>
            </a:xfrm>
            <a:custGeom>
              <a:avLst/>
              <a:gdLst>
                <a:gd name="T0" fmla="*/ 0 w 43"/>
                <a:gd name="T1" fmla="*/ 0 h 38"/>
                <a:gd name="T2" fmla="*/ 43 w 43"/>
                <a:gd name="T3" fmla="*/ 0 h 38"/>
                <a:gd name="T4" fmla="*/ 43 w 43"/>
                <a:gd name="T5" fmla="*/ 38 h 38"/>
                <a:gd name="T6" fmla="*/ 0 w 43"/>
                <a:gd name="T7" fmla="*/ 38 h 38"/>
                <a:gd name="T8" fmla="*/ 0 w 43"/>
                <a:gd name="T9" fmla="*/ 0 h 38"/>
                <a:gd name="T10" fmla="*/ 0 w 43"/>
                <a:gd name="T11" fmla="*/ 0 h 38"/>
                <a:gd name="T12" fmla="*/ 40 w 43"/>
                <a:gd name="T13" fmla="*/ 0 h 38"/>
                <a:gd name="T14" fmla="*/ 40 w 43"/>
                <a:gd name="T15" fmla="*/ 36 h 38"/>
                <a:gd name="T16" fmla="*/ 0 w 43"/>
                <a:gd name="T17" fmla="*/ 36 h 38"/>
                <a:gd name="T18" fmla="*/ 0 w 43"/>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8"/>
                <a:gd name="T32" fmla="*/ 43 w 43"/>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8">
                  <a:moveTo>
                    <a:pt x="0" y="0"/>
                  </a:moveTo>
                  <a:lnTo>
                    <a:pt x="43" y="0"/>
                  </a:lnTo>
                  <a:lnTo>
                    <a:pt x="43"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1" name="Freeform 1107"/>
            <p:cNvSpPr>
              <a:spLocks noEditPoints="1"/>
            </p:cNvSpPr>
            <p:nvPr/>
          </p:nvSpPr>
          <p:spPr bwMode="auto">
            <a:xfrm>
              <a:off x="1012" y="3484"/>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3 h 36"/>
                <a:gd name="T16" fmla="*/ 0 w 40"/>
                <a:gd name="T17" fmla="*/ 33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3"/>
                  </a:lnTo>
                  <a:lnTo>
                    <a:pt x="0" y="33"/>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2" name="Freeform 1108"/>
            <p:cNvSpPr>
              <a:spLocks noEditPoints="1"/>
            </p:cNvSpPr>
            <p:nvPr/>
          </p:nvSpPr>
          <p:spPr bwMode="auto">
            <a:xfrm>
              <a:off x="1012" y="3484"/>
              <a:ext cx="37" cy="33"/>
            </a:xfrm>
            <a:custGeom>
              <a:avLst/>
              <a:gdLst>
                <a:gd name="T0" fmla="*/ 0 w 37"/>
                <a:gd name="T1" fmla="*/ 0 h 33"/>
                <a:gd name="T2" fmla="*/ 37 w 37"/>
                <a:gd name="T3" fmla="*/ 0 h 33"/>
                <a:gd name="T4" fmla="*/ 37 w 37"/>
                <a:gd name="T5" fmla="*/ 33 h 33"/>
                <a:gd name="T6" fmla="*/ 0 w 37"/>
                <a:gd name="T7" fmla="*/ 33 h 33"/>
                <a:gd name="T8" fmla="*/ 0 w 37"/>
                <a:gd name="T9" fmla="*/ 0 h 33"/>
                <a:gd name="T10" fmla="*/ 0 w 37"/>
                <a:gd name="T11" fmla="*/ 0 h 33"/>
                <a:gd name="T12" fmla="*/ 35 w 37"/>
                <a:gd name="T13" fmla="*/ 0 h 33"/>
                <a:gd name="T14" fmla="*/ 35 w 37"/>
                <a:gd name="T15" fmla="*/ 31 h 33"/>
                <a:gd name="T16" fmla="*/ 0 w 37"/>
                <a:gd name="T17" fmla="*/ 31 h 33"/>
                <a:gd name="T18" fmla="*/ 0 w 3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3"/>
                <a:gd name="T32" fmla="*/ 37 w 37"/>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3">
                  <a:moveTo>
                    <a:pt x="0" y="0"/>
                  </a:moveTo>
                  <a:lnTo>
                    <a:pt x="37" y="0"/>
                  </a:lnTo>
                  <a:lnTo>
                    <a:pt x="37" y="33"/>
                  </a:lnTo>
                  <a:lnTo>
                    <a:pt x="0" y="33"/>
                  </a:lnTo>
                  <a:lnTo>
                    <a:pt x="0" y="0"/>
                  </a:lnTo>
                  <a:close/>
                  <a:moveTo>
                    <a:pt x="0" y="0"/>
                  </a:moveTo>
                  <a:lnTo>
                    <a:pt x="35" y="0"/>
                  </a:lnTo>
                  <a:lnTo>
                    <a:pt x="35"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3" name="Freeform 1109"/>
            <p:cNvSpPr>
              <a:spLocks noEditPoints="1"/>
            </p:cNvSpPr>
            <p:nvPr/>
          </p:nvSpPr>
          <p:spPr bwMode="auto">
            <a:xfrm>
              <a:off x="1012" y="3484"/>
              <a:ext cx="35" cy="31"/>
            </a:xfrm>
            <a:custGeom>
              <a:avLst/>
              <a:gdLst>
                <a:gd name="T0" fmla="*/ 0 w 35"/>
                <a:gd name="T1" fmla="*/ 0 h 31"/>
                <a:gd name="T2" fmla="*/ 35 w 35"/>
                <a:gd name="T3" fmla="*/ 0 h 31"/>
                <a:gd name="T4" fmla="*/ 35 w 35"/>
                <a:gd name="T5" fmla="*/ 31 h 31"/>
                <a:gd name="T6" fmla="*/ 0 w 35"/>
                <a:gd name="T7" fmla="*/ 31 h 31"/>
                <a:gd name="T8" fmla="*/ 0 w 35"/>
                <a:gd name="T9" fmla="*/ 0 h 31"/>
                <a:gd name="T10" fmla="*/ 0 w 35"/>
                <a:gd name="T11" fmla="*/ 0 h 31"/>
                <a:gd name="T12" fmla="*/ 32 w 35"/>
                <a:gd name="T13" fmla="*/ 0 h 31"/>
                <a:gd name="T14" fmla="*/ 32 w 35"/>
                <a:gd name="T15" fmla="*/ 27 h 31"/>
                <a:gd name="T16" fmla="*/ 0 w 35"/>
                <a:gd name="T17" fmla="*/ 27 h 31"/>
                <a:gd name="T18" fmla="*/ 0 w 35"/>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1"/>
                <a:gd name="T32" fmla="*/ 35 w 3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1">
                  <a:moveTo>
                    <a:pt x="0" y="0"/>
                  </a:moveTo>
                  <a:lnTo>
                    <a:pt x="35" y="0"/>
                  </a:lnTo>
                  <a:lnTo>
                    <a:pt x="35" y="31"/>
                  </a:lnTo>
                  <a:lnTo>
                    <a:pt x="0" y="31"/>
                  </a:lnTo>
                  <a:lnTo>
                    <a:pt x="0" y="0"/>
                  </a:lnTo>
                  <a:close/>
                  <a:moveTo>
                    <a:pt x="0" y="0"/>
                  </a:moveTo>
                  <a:lnTo>
                    <a:pt x="32" y="0"/>
                  </a:lnTo>
                  <a:lnTo>
                    <a:pt x="32" y="27"/>
                  </a:lnTo>
                  <a:lnTo>
                    <a:pt x="0" y="27"/>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4" name="Freeform 1110"/>
            <p:cNvSpPr>
              <a:spLocks noEditPoints="1"/>
            </p:cNvSpPr>
            <p:nvPr/>
          </p:nvSpPr>
          <p:spPr bwMode="auto">
            <a:xfrm>
              <a:off x="1012" y="3484"/>
              <a:ext cx="32" cy="27"/>
            </a:xfrm>
            <a:custGeom>
              <a:avLst/>
              <a:gdLst>
                <a:gd name="T0" fmla="*/ 0 w 32"/>
                <a:gd name="T1" fmla="*/ 0 h 27"/>
                <a:gd name="T2" fmla="*/ 32 w 32"/>
                <a:gd name="T3" fmla="*/ 0 h 27"/>
                <a:gd name="T4" fmla="*/ 32 w 32"/>
                <a:gd name="T5" fmla="*/ 27 h 27"/>
                <a:gd name="T6" fmla="*/ 0 w 32"/>
                <a:gd name="T7" fmla="*/ 27 h 27"/>
                <a:gd name="T8" fmla="*/ 0 w 32"/>
                <a:gd name="T9" fmla="*/ 0 h 27"/>
                <a:gd name="T10" fmla="*/ 0 w 32"/>
                <a:gd name="T11" fmla="*/ 0 h 27"/>
                <a:gd name="T12" fmla="*/ 29 w 32"/>
                <a:gd name="T13" fmla="*/ 0 h 27"/>
                <a:gd name="T14" fmla="*/ 29 w 32"/>
                <a:gd name="T15" fmla="*/ 26 h 27"/>
                <a:gd name="T16" fmla="*/ 0 w 32"/>
                <a:gd name="T17" fmla="*/ 26 h 27"/>
                <a:gd name="T18" fmla="*/ 0 w 3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7"/>
                <a:gd name="T32" fmla="*/ 32 w 3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7">
                  <a:moveTo>
                    <a:pt x="0" y="0"/>
                  </a:moveTo>
                  <a:lnTo>
                    <a:pt x="32" y="0"/>
                  </a:lnTo>
                  <a:lnTo>
                    <a:pt x="32" y="27"/>
                  </a:lnTo>
                  <a:lnTo>
                    <a:pt x="0" y="27"/>
                  </a:lnTo>
                  <a:lnTo>
                    <a:pt x="0" y="0"/>
                  </a:lnTo>
                  <a:close/>
                  <a:moveTo>
                    <a:pt x="0" y="0"/>
                  </a:moveTo>
                  <a:lnTo>
                    <a:pt x="29" y="0"/>
                  </a:lnTo>
                  <a:lnTo>
                    <a:pt x="29" y="26"/>
                  </a:lnTo>
                  <a:lnTo>
                    <a:pt x="0" y="26"/>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5" name="Freeform 1111"/>
            <p:cNvSpPr>
              <a:spLocks noEditPoints="1"/>
            </p:cNvSpPr>
            <p:nvPr/>
          </p:nvSpPr>
          <p:spPr bwMode="auto">
            <a:xfrm>
              <a:off x="1012" y="3484"/>
              <a:ext cx="29" cy="26"/>
            </a:xfrm>
            <a:custGeom>
              <a:avLst/>
              <a:gdLst>
                <a:gd name="T0" fmla="*/ 0 w 29"/>
                <a:gd name="T1" fmla="*/ 0 h 26"/>
                <a:gd name="T2" fmla="*/ 29 w 29"/>
                <a:gd name="T3" fmla="*/ 0 h 26"/>
                <a:gd name="T4" fmla="*/ 29 w 29"/>
                <a:gd name="T5" fmla="*/ 26 h 26"/>
                <a:gd name="T6" fmla="*/ 0 w 29"/>
                <a:gd name="T7" fmla="*/ 26 h 26"/>
                <a:gd name="T8" fmla="*/ 0 w 29"/>
                <a:gd name="T9" fmla="*/ 0 h 26"/>
                <a:gd name="T10" fmla="*/ 0 w 29"/>
                <a:gd name="T11" fmla="*/ 0 h 26"/>
                <a:gd name="T12" fmla="*/ 27 w 29"/>
                <a:gd name="T13" fmla="*/ 0 h 26"/>
                <a:gd name="T14" fmla="*/ 27 w 29"/>
                <a:gd name="T15" fmla="*/ 24 h 26"/>
                <a:gd name="T16" fmla="*/ 0 w 29"/>
                <a:gd name="T17" fmla="*/ 24 h 26"/>
                <a:gd name="T18" fmla="*/ 0 w 29"/>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6"/>
                <a:gd name="T32" fmla="*/ 29 w 2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6">
                  <a:moveTo>
                    <a:pt x="0" y="0"/>
                  </a:moveTo>
                  <a:lnTo>
                    <a:pt x="29" y="0"/>
                  </a:lnTo>
                  <a:lnTo>
                    <a:pt x="29" y="26"/>
                  </a:lnTo>
                  <a:lnTo>
                    <a:pt x="0" y="26"/>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6" name="Freeform 1112"/>
            <p:cNvSpPr>
              <a:spLocks noEditPoints="1"/>
            </p:cNvSpPr>
            <p:nvPr/>
          </p:nvSpPr>
          <p:spPr bwMode="auto">
            <a:xfrm>
              <a:off x="1012" y="3484"/>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0 h 24"/>
                <a:gd name="T16" fmla="*/ 0 w 27"/>
                <a:gd name="T17" fmla="*/ 20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7" name="Freeform 1113"/>
            <p:cNvSpPr>
              <a:spLocks noEditPoints="1"/>
            </p:cNvSpPr>
            <p:nvPr/>
          </p:nvSpPr>
          <p:spPr bwMode="auto">
            <a:xfrm>
              <a:off x="1012" y="3484"/>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8" name="Freeform 1114"/>
            <p:cNvSpPr>
              <a:spLocks noEditPoints="1"/>
            </p:cNvSpPr>
            <p:nvPr/>
          </p:nvSpPr>
          <p:spPr bwMode="auto">
            <a:xfrm>
              <a:off x="1012" y="3484"/>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9 w 21"/>
                <a:gd name="T13" fmla="*/ 0 h 19"/>
                <a:gd name="T14" fmla="*/ 19 w 21"/>
                <a:gd name="T15" fmla="*/ 15 h 19"/>
                <a:gd name="T16" fmla="*/ 0 w 21"/>
                <a:gd name="T17" fmla="*/ 15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9" y="0"/>
                  </a:lnTo>
                  <a:lnTo>
                    <a:pt x="19" y="15"/>
                  </a:lnTo>
                  <a:lnTo>
                    <a:pt x="0" y="15"/>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79" name="Freeform 1115"/>
            <p:cNvSpPr>
              <a:spLocks noEditPoints="1"/>
            </p:cNvSpPr>
            <p:nvPr/>
          </p:nvSpPr>
          <p:spPr bwMode="auto">
            <a:xfrm>
              <a:off x="1012" y="3484"/>
              <a:ext cx="19" cy="15"/>
            </a:xfrm>
            <a:custGeom>
              <a:avLst/>
              <a:gdLst>
                <a:gd name="T0" fmla="*/ 0 w 19"/>
                <a:gd name="T1" fmla="*/ 0 h 15"/>
                <a:gd name="T2" fmla="*/ 19 w 19"/>
                <a:gd name="T3" fmla="*/ 0 h 15"/>
                <a:gd name="T4" fmla="*/ 19 w 19"/>
                <a:gd name="T5" fmla="*/ 15 h 15"/>
                <a:gd name="T6" fmla="*/ 0 w 19"/>
                <a:gd name="T7" fmla="*/ 15 h 15"/>
                <a:gd name="T8" fmla="*/ 0 w 19"/>
                <a:gd name="T9" fmla="*/ 0 h 15"/>
                <a:gd name="T10" fmla="*/ 0 w 19"/>
                <a:gd name="T11" fmla="*/ 0 h 15"/>
                <a:gd name="T12" fmla="*/ 16 w 19"/>
                <a:gd name="T13" fmla="*/ 0 h 15"/>
                <a:gd name="T14" fmla="*/ 16 w 19"/>
                <a:gd name="T15" fmla="*/ 14 h 15"/>
                <a:gd name="T16" fmla="*/ 0 w 19"/>
                <a:gd name="T17" fmla="*/ 14 h 15"/>
                <a:gd name="T18" fmla="*/ 0 w 19"/>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5"/>
                <a:gd name="T32" fmla="*/ 19 w 19"/>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5">
                  <a:moveTo>
                    <a:pt x="0" y="0"/>
                  </a:moveTo>
                  <a:lnTo>
                    <a:pt x="19" y="0"/>
                  </a:lnTo>
                  <a:lnTo>
                    <a:pt x="19" y="15"/>
                  </a:lnTo>
                  <a:lnTo>
                    <a:pt x="0" y="15"/>
                  </a:lnTo>
                  <a:lnTo>
                    <a:pt x="0" y="0"/>
                  </a:lnTo>
                  <a:close/>
                  <a:moveTo>
                    <a:pt x="0" y="0"/>
                  </a:moveTo>
                  <a:lnTo>
                    <a:pt x="16" y="0"/>
                  </a:lnTo>
                  <a:lnTo>
                    <a:pt x="16" y="14"/>
                  </a:lnTo>
                  <a:lnTo>
                    <a:pt x="0" y="1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0" name="Freeform 1116"/>
            <p:cNvSpPr>
              <a:spLocks noEditPoints="1"/>
            </p:cNvSpPr>
            <p:nvPr/>
          </p:nvSpPr>
          <p:spPr bwMode="auto">
            <a:xfrm>
              <a:off x="1012" y="3484"/>
              <a:ext cx="16" cy="14"/>
            </a:xfrm>
            <a:custGeom>
              <a:avLst/>
              <a:gdLst>
                <a:gd name="T0" fmla="*/ 0 w 16"/>
                <a:gd name="T1" fmla="*/ 0 h 14"/>
                <a:gd name="T2" fmla="*/ 16 w 16"/>
                <a:gd name="T3" fmla="*/ 0 h 14"/>
                <a:gd name="T4" fmla="*/ 16 w 16"/>
                <a:gd name="T5" fmla="*/ 14 h 14"/>
                <a:gd name="T6" fmla="*/ 0 w 16"/>
                <a:gd name="T7" fmla="*/ 14 h 14"/>
                <a:gd name="T8" fmla="*/ 0 w 16"/>
                <a:gd name="T9" fmla="*/ 0 h 14"/>
                <a:gd name="T10" fmla="*/ 0 w 16"/>
                <a:gd name="T11" fmla="*/ 0 h 14"/>
                <a:gd name="T12" fmla="*/ 13 w 16"/>
                <a:gd name="T13" fmla="*/ 0 h 14"/>
                <a:gd name="T14" fmla="*/ 13 w 16"/>
                <a:gd name="T15" fmla="*/ 12 h 14"/>
                <a:gd name="T16" fmla="*/ 0 w 16"/>
                <a:gd name="T17" fmla="*/ 12 h 14"/>
                <a:gd name="T18" fmla="*/ 0 w 16"/>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4"/>
                <a:gd name="T32" fmla="*/ 16 w 1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4">
                  <a:moveTo>
                    <a:pt x="0" y="0"/>
                  </a:moveTo>
                  <a:lnTo>
                    <a:pt x="16" y="0"/>
                  </a:lnTo>
                  <a:lnTo>
                    <a:pt x="16" y="14"/>
                  </a:lnTo>
                  <a:lnTo>
                    <a:pt x="0" y="14"/>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1" name="Freeform 1117"/>
            <p:cNvSpPr>
              <a:spLocks noEditPoints="1"/>
            </p:cNvSpPr>
            <p:nvPr/>
          </p:nvSpPr>
          <p:spPr bwMode="auto">
            <a:xfrm>
              <a:off x="1012" y="3484"/>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2" name="Freeform 1118"/>
            <p:cNvSpPr>
              <a:spLocks noEditPoints="1"/>
            </p:cNvSpPr>
            <p:nvPr/>
          </p:nvSpPr>
          <p:spPr bwMode="auto">
            <a:xfrm>
              <a:off x="1012" y="3484"/>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8 w 11"/>
                <a:gd name="T13" fmla="*/ 0 h 8"/>
                <a:gd name="T14" fmla="*/ 8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8"/>
                <a:gd name="T32" fmla="*/ 11 w 11"/>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8">
                  <a:moveTo>
                    <a:pt x="0" y="0"/>
                  </a:moveTo>
                  <a:lnTo>
                    <a:pt x="11" y="0"/>
                  </a:lnTo>
                  <a:lnTo>
                    <a:pt x="11"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3" name="Freeform 1119"/>
            <p:cNvSpPr>
              <a:spLocks noEditPoints="1"/>
            </p:cNvSpPr>
            <p:nvPr/>
          </p:nvSpPr>
          <p:spPr bwMode="auto">
            <a:xfrm>
              <a:off x="1012" y="3484"/>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3 h 7"/>
                <a:gd name="T16" fmla="*/ 0 w 8"/>
                <a:gd name="T17" fmla="*/ 3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3"/>
                  </a:lnTo>
                  <a:lnTo>
                    <a:pt x="0" y="3"/>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4" name="Freeform 1120"/>
            <p:cNvSpPr>
              <a:spLocks noEditPoints="1"/>
            </p:cNvSpPr>
            <p:nvPr/>
          </p:nvSpPr>
          <p:spPr bwMode="auto">
            <a:xfrm>
              <a:off x="1012" y="3484"/>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0" y="0"/>
                  </a:moveTo>
                  <a:lnTo>
                    <a:pt x="5" y="0"/>
                  </a:lnTo>
                  <a:lnTo>
                    <a:pt x="5" y="3"/>
                  </a:lnTo>
                  <a:lnTo>
                    <a:pt x="0" y="3"/>
                  </a:lnTo>
                  <a:lnTo>
                    <a:pt x="0" y="0"/>
                  </a:lnTo>
                  <a:close/>
                  <a:moveTo>
                    <a:pt x="0" y="0"/>
                  </a:moveTo>
                  <a:lnTo>
                    <a:pt x="3" y="0"/>
                  </a:lnTo>
                  <a:lnTo>
                    <a:pt x="3"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5" name="Freeform 1121"/>
            <p:cNvSpPr>
              <a:spLocks noEditPoints="1"/>
            </p:cNvSpPr>
            <p:nvPr/>
          </p:nvSpPr>
          <p:spPr bwMode="auto">
            <a:xfrm>
              <a:off x="1012" y="3484"/>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0 w 3"/>
                <a:gd name="T11" fmla="*/ 0 h 2"/>
                <a:gd name="T12" fmla="*/ 0 w 3"/>
                <a:gd name="T13" fmla="*/ 0 h 2"/>
                <a:gd name="T14" fmla="*/ 0 w 3"/>
                <a:gd name="T15" fmla="*/ 0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3" y="0"/>
                  </a:lnTo>
                  <a:lnTo>
                    <a:pt x="3"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6" name="Rectangle 1122"/>
            <p:cNvSpPr>
              <a:spLocks noChangeArrowheads="1"/>
            </p:cNvSpPr>
            <p:nvPr/>
          </p:nvSpPr>
          <p:spPr bwMode="auto">
            <a:xfrm>
              <a:off x="1012" y="3484"/>
              <a:ext cx="6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187" name="Freeform 1123"/>
            <p:cNvSpPr>
              <a:spLocks noEditPoints="1"/>
            </p:cNvSpPr>
            <p:nvPr/>
          </p:nvSpPr>
          <p:spPr bwMode="auto">
            <a:xfrm>
              <a:off x="1012" y="3484"/>
              <a:ext cx="66" cy="60"/>
            </a:xfrm>
            <a:custGeom>
              <a:avLst/>
              <a:gdLst>
                <a:gd name="T0" fmla="*/ 0 w 66"/>
                <a:gd name="T1" fmla="*/ 0 h 60"/>
                <a:gd name="T2" fmla="*/ 66 w 66"/>
                <a:gd name="T3" fmla="*/ 0 h 60"/>
                <a:gd name="T4" fmla="*/ 66 w 66"/>
                <a:gd name="T5" fmla="*/ 60 h 60"/>
                <a:gd name="T6" fmla="*/ 0 w 66"/>
                <a:gd name="T7" fmla="*/ 60 h 60"/>
                <a:gd name="T8" fmla="*/ 0 w 66"/>
                <a:gd name="T9" fmla="*/ 0 h 60"/>
                <a:gd name="T10" fmla="*/ 0 w 66"/>
                <a:gd name="T11" fmla="*/ 0 h 60"/>
                <a:gd name="T12" fmla="*/ 64 w 66"/>
                <a:gd name="T13" fmla="*/ 0 h 60"/>
                <a:gd name="T14" fmla="*/ 64 w 66"/>
                <a:gd name="T15" fmla="*/ 57 h 60"/>
                <a:gd name="T16" fmla="*/ 0 w 66"/>
                <a:gd name="T17" fmla="*/ 57 h 60"/>
                <a:gd name="T18" fmla="*/ 0 w 66"/>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60"/>
                <a:gd name="T32" fmla="*/ 66 w 66"/>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60">
                  <a:moveTo>
                    <a:pt x="0" y="0"/>
                  </a:moveTo>
                  <a:lnTo>
                    <a:pt x="66" y="0"/>
                  </a:lnTo>
                  <a:lnTo>
                    <a:pt x="66" y="60"/>
                  </a:lnTo>
                  <a:lnTo>
                    <a:pt x="0" y="60"/>
                  </a:lnTo>
                  <a:lnTo>
                    <a:pt x="0" y="0"/>
                  </a:lnTo>
                  <a:close/>
                  <a:moveTo>
                    <a:pt x="0" y="0"/>
                  </a:moveTo>
                  <a:lnTo>
                    <a:pt x="64" y="0"/>
                  </a:lnTo>
                  <a:lnTo>
                    <a:pt x="64" y="57"/>
                  </a:lnTo>
                  <a:lnTo>
                    <a:pt x="0" y="5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8" name="Freeform 1124"/>
            <p:cNvSpPr>
              <a:spLocks noEditPoints="1"/>
            </p:cNvSpPr>
            <p:nvPr/>
          </p:nvSpPr>
          <p:spPr bwMode="auto">
            <a:xfrm>
              <a:off x="1012" y="3484"/>
              <a:ext cx="64" cy="57"/>
            </a:xfrm>
            <a:custGeom>
              <a:avLst/>
              <a:gdLst>
                <a:gd name="T0" fmla="*/ 0 w 64"/>
                <a:gd name="T1" fmla="*/ 0 h 57"/>
                <a:gd name="T2" fmla="*/ 64 w 64"/>
                <a:gd name="T3" fmla="*/ 0 h 57"/>
                <a:gd name="T4" fmla="*/ 64 w 64"/>
                <a:gd name="T5" fmla="*/ 57 h 57"/>
                <a:gd name="T6" fmla="*/ 0 w 64"/>
                <a:gd name="T7" fmla="*/ 57 h 57"/>
                <a:gd name="T8" fmla="*/ 0 w 64"/>
                <a:gd name="T9" fmla="*/ 0 h 57"/>
                <a:gd name="T10" fmla="*/ 0 w 64"/>
                <a:gd name="T11" fmla="*/ 0 h 57"/>
                <a:gd name="T12" fmla="*/ 61 w 64"/>
                <a:gd name="T13" fmla="*/ 0 h 57"/>
                <a:gd name="T14" fmla="*/ 61 w 64"/>
                <a:gd name="T15" fmla="*/ 55 h 57"/>
                <a:gd name="T16" fmla="*/ 0 w 64"/>
                <a:gd name="T17" fmla="*/ 55 h 57"/>
                <a:gd name="T18" fmla="*/ 0 w 64"/>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57"/>
                <a:gd name="T32" fmla="*/ 64 w 64"/>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57">
                  <a:moveTo>
                    <a:pt x="0" y="0"/>
                  </a:moveTo>
                  <a:lnTo>
                    <a:pt x="64" y="0"/>
                  </a:lnTo>
                  <a:lnTo>
                    <a:pt x="64" y="57"/>
                  </a:lnTo>
                  <a:lnTo>
                    <a:pt x="0" y="57"/>
                  </a:lnTo>
                  <a:lnTo>
                    <a:pt x="0" y="0"/>
                  </a:lnTo>
                  <a:close/>
                  <a:moveTo>
                    <a:pt x="0" y="0"/>
                  </a:moveTo>
                  <a:lnTo>
                    <a:pt x="61" y="0"/>
                  </a:lnTo>
                  <a:lnTo>
                    <a:pt x="61" y="55"/>
                  </a:lnTo>
                  <a:lnTo>
                    <a:pt x="0" y="55"/>
                  </a:lnTo>
                  <a:lnTo>
                    <a:pt x="0" y="0"/>
                  </a:lnTo>
                  <a:close/>
                </a:path>
              </a:pathLst>
            </a:custGeom>
            <a:solidFill>
              <a:srgbClr val="0A0A0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89" name="Freeform 1125"/>
            <p:cNvSpPr>
              <a:spLocks noEditPoints="1"/>
            </p:cNvSpPr>
            <p:nvPr/>
          </p:nvSpPr>
          <p:spPr bwMode="auto">
            <a:xfrm>
              <a:off x="1012" y="3484"/>
              <a:ext cx="61" cy="55"/>
            </a:xfrm>
            <a:custGeom>
              <a:avLst/>
              <a:gdLst>
                <a:gd name="T0" fmla="*/ 0 w 61"/>
                <a:gd name="T1" fmla="*/ 0 h 55"/>
                <a:gd name="T2" fmla="*/ 61 w 61"/>
                <a:gd name="T3" fmla="*/ 0 h 55"/>
                <a:gd name="T4" fmla="*/ 61 w 61"/>
                <a:gd name="T5" fmla="*/ 55 h 55"/>
                <a:gd name="T6" fmla="*/ 0 w 61"/>
                <a:gd name="T7" fmla="*/ 55 h 55"/>
                <a:gd name="T8" fmla="*/ 0 w 61"/>
                <a:gd name="T9" fmla="*/ 0 h 55"/>
                <a:gd name="T10" fmla="*/ 0 w 61"/>
                <a:gd name="T11" fmla="*/ 0 h 55"/>
                <a:gd name="T12" fmla="*/ 58 w 61"/>
                <a:gd name="T13" fmla="*/ 0 h 55"/>
                <a:gd name="T14" fmla="*/ 58 w 61"/>
                <a:gd name="T15" fmla="*/ 51 h 55"/>
                <a:gd name="T16" fmla="*/ 0 w 61"/>
                <a:gd name="T17" fmla="*/ 51 h 55"/>
                <a:gd name="T18" fmla="*/ 0 w 61"/>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5"/>
                <a:gd name="T32" fmla="*/ 61 w 61"/>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5">
                  <a:moveTo>
                    <a:pt x="0" y="0"/>
                  </a:moveTo>
                  <a:lnTo>
                    <a:pt x="61" y="0"/>
                  </a:lnTo>
                  <a:lnTo>
                    <a:pt x="61" y="55"/>
                  </a:lnTo>
                  <a:lnTo>
                    <a:pt x="0" y="55"/>
                  </a:lnTo>
                  <a:lnTo>
                    <a:pt x="0" y="0"/>
                  </a:lnTo>
                  <a:close/>
                  <a:moveTo>
                    <a:pt x="0" y="0"/>
                  </a:moveTo>
                  <a:lnTo>
                    <a:pt x="58" y="0"/>
                  </a:lnTo>
                  <a:lnTo>
                    <a:pt x="58" y="51"/>
                  </a:lnTo>
                  <a:lnTo>
                    <a:pt x="0" y="51"/>
                  </a:lnTo>
                  <a:lnTo>
                    <a:pt x="0" y="0"/>
                  </a:lnTo>
                  <a:close/>
                </a:path>
              </a:pathLst>
            </a:custGeom>
            <a:solidFill>
              <a:srgbClr val="14141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0" name="Freeform 1126"/>
            <p:cNvSpPr>
              <a:spLocks noEditPoints="1"/>
            </p:cNvSpPr>
            <p:nvPr/>
          </p:nvSpPr>
          <p:spPr bwMode="auto">
            <a:xfrm>
              <a:off x="1012" y="3484"/>
              <a:ext cx="58" cy="51"/>
            </a:xfrm>
            <a:custGeom>
              <a:avLst/>
              <a:gdLst>
                <a:gd name="T0" fmla="*/ 0 w 58"/>
                <a:gd name="T1" fmla="*/ 0 h 51"/>
                <a:gd name="T2" fmla="*/ 58 w 58"/>
                <a:gd name="T3" fmla="*/ 0 h 51"/>
                <a:gd name="T4" fmla="*/ 58 w 58"/>
                <a:gd name="T5" fmla="*/ 51 h 51"/>
                <a:gd name="T6" fmla="*/ 0 w 58"/>
                <a:gd name="T7" fmla="*/ 51 h 51"/>
                <a:gd name="T8" fmla="*/ 0 w 58"/>
                <a:gd name="T9" fmla="*/ 0 h 51"/>
                <a:gd name="T10" fmla="*/ 0 w 58"/>
                <a:gd name="T11" fmla="*/ 0 h 51"/>
                <a:gd name="T12" fmla="*/ 56 w 58"/>
                <a:gd name="T13" fmla="*/ 0 h 51"/>
                <a:gd name="T14" fmla="*/ 56 w 58"/>
                <a:gd name="T15" fmla="*/ 50 h 51"/>
                <a:gd name="T16" fmla="*/ 0 w 58"/>
                <a:gd name="T17" fmla="*/ 50 h 51"/>
                <a:gd name="T18" fmla="*/ 0 w 5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51"/>
                <a:gd name="T32" fmla="*/ 58 w 58"/>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51">
                  <a:moveTo>
                    <a:pt x="0" y="0"/>
                  </a:moveTo>
                  <a:lnTo>
                    <a:pt x="58" y="0"/>
                  </a:lnTo>
                  <a:lnTo>
                    <a:pt x="58" y="51"/>
                  </a:lnTo>
                  <a:lnTo>
                    <a:pt x="0" y="51"/>
                  </a:lnTo>
                  <a:lnTo>
                    <a:pt x="0" y="0"/>
                  </a:lnTo>
                  <a:close/>
                  <a:moveTo>
                    <a:pt x="0" y="0"/>
                  </a:moveTo>
                  <a:lnTo>
                    <a:pt x="56" y="0"/>
                  </a:lnTo>
                  <a:lnTo>
                    <a:pt x="56" y="50"/>
                  </a:lnTo>
                  <a:lnTo>
                    <a:pt x="0" y="50"/>
                  </a:lnTo>
                  <a:lnTo>
                    <a:pt x="0" y="0"/>
                  </a:lnTo>
                  <a:close/>
                </a:path>
              </a:pathLst>
            </a:cu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1" name="Freeform 1127"/>
            <p:cNvSpPr>
              <a:spLocks noEditPoints="1"/>
            </p:cNvSpPr>
            <p:nvPr/>
          </p:nvSpPr>
          <p:spPr bwMode="auto">
            <a:xfrm>
              <a:off x="1012" y="3484"/>
              <a:ext cx="56" cy="50"/>
            </a:xfrm>
            <a:custGeom>
              <a:avLst/>
              <a:gdLst>
                <a:gd name="T0" fmla="*/ 0 w 56"/>
                <a:gd name="T1" fmla="*/ 0 h 50"/>
                <a:gd name="T2" fmla="*/ 56 w 56"/>
                <a:gd name="T3" fmla="*/ 0 h 50"/>
                <a:gd name="T4" fmla="*/ 56 w 56"/>
                <a:gd name="T5" fmla="*/ 50 h 50"/>
                <a:gd name="T6" fmla="*/ 0 w 56"/>
                <a:gd name="T7" fmla="*/ 50 h 50"/>
                <a:gd name="T8" fmla="*/ 0 w 56"/>
                <a:gd name="T9" fmla="*/ 0 h 50"/>
                <a:gd name="T10" fmla="*/ 0 w 56"/>
                <a:gd name="T11" fmla="*/ 0 h 50"/>
                <a:gd name="T12" fmla="*/ 53 w 56"/>
                <a:gd name="T13" fmla="*/ 0 h 50"/>
                <a:gd name="T14" fmla="*/ 53 w 56"/>
                <a:gd name="T15" fmla="*/ 48 h 50"/>
                <a:gd name="T16" fmla="*/ 0 w 56"/>
                <a:gd name="T17" fmla="*/ 48 h 50"/>
                <a:gd name="T18" fmla="*/ 0 w 5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0"/>
                <a:gd name="T32" fmla="*/ 56 w 5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0">
                  <a:moveTo>
                    <a:pt x="0" y="0"/>
                  </a:moveTo>
                  <a:lnTo>
                    <a:pt x="56" y="0"/>
                  </a:lnTo>
                  <a:lnTo>
                    <a:pt x="56" y="50"/>
                  </a:lnTo>
                  <a:lnTo>
                    <a:pt x="0" y="50"/>
                  </a:lnTo>
                  <a:lnTo>
                    <a:pt x="0" y="0"/>
                  </a:lnTo>
                  <a:close/>
                  <a:moveTo>
                    <a:pt x="0" y="0"/>
                  </a:moveTo>
                  <a:lnTo>
                    <a:pt x="53" y="0"/>
                  </a:lnTo>
                  <a:lnTo>
                    <a:pt x="53" y="48"/>
                  </a:lnTo>
                  <a:lnTo>
                    <a:pt x="0" y="48"/>
                  </a:lnTo>
                  <a:lnTo>
                    <a:pt x="0" y="0"/>
                  </a:lnTo>
                  <a:close/>
                </a:path>
              </a:pathLst>
            </a:custGeom>
            <a:solidFill>
              <a:srgbClr val="2B2B2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2" name="Freeform 1128"/>
            <p:cNvSpPr>
              <a:spLocks noEditPoints="1"/>
            </p:cNvSpPr>
            <p:nvPr/>
          </p:nvSpPr>
          <p:spPr bwMode="auto">
            <a:xfrm>
              <a:off x="1012" y="3484"/>
              <a:ext cx="53" cy="48"/>
            </a:xfrm>
            <a:custGeom>
              <a:avLst/>
              <a:gdLst>
                <a:gd name="T0" fmla="*/ 0 w 53"/>
                <a:gd name="T1" fmla="*/ 0 h 48"/>
                <a:gd name="T2" fmla="*/ 53 w 53"/>
                <a:gd name="T3" fmla="*/ 0 h 48"/>
                <a:gd name="T4" fmla="*/ 53 w 53"/>
                <a:gd name="T5" fmla="*/ 48 h 48"/>
                <a:gd name="T6" fmla="*/ 0 w 53"/>
                <a:gd name="T7" fmla="*/ 48 h 48"/>
                <a:gd name="T8" fmla="*/ 0 w 53"/>
                <a:gd name="T9" fmla="*/ 0 h 48"/>
                <a:gd name="T10" fmla="*/ 0 w 53"/>
                <a:gd name="T11" fmla="*/ 0 h 48"/>
                <a:gd name="T12" fmla="*/ 50 w 53"/>
                <a:gd name="T13" fmla="*/ 0 h 48"/>
                <a:gd name="T14" fmla="*/ 50 w 53"/>
                <a:gd name="T15" fmla="*/ 45 h 48"/>
                <a:gd name="T16" fmla="*/ 0 w 53"/>
                <a:gd name="T17" fmla="*/ 45 h 48"/>
                <a:gd name="T18" fmla="*/ 0 w 5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48"/>
                <a:gd name="T32" fmla="*/ 53 w 53"/>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48">
                  <a:moveTo>
                    <a:pt x="0" y="0"/>
                  </a:moveTo>
                  <a:lnTo>
                    <a:pt x="53" y="0"/>
                  </a:lnTo>
                  <a:lnTo>
                    <a:pt x="53" y="48"/>
                  </a:lnTo>
                  <a:lnTo>
                    <a:pt x="0" y="48"/>
                  </a:lnTo>
                  <a:lnTo>
                    <a:pt x="0" y="0"/>
                  </a:lnTo>
                  <a:close/>
                  <a:moveTo>
                    <a:pt x="0" y="0"/>
                  </a:moveTo>
                  <a:lnTo>
                    <a:pt x="50" y="0"/>
                  </a:lnTo>
                  <a:lnTo>
                    <a:pt x="50" y="45"/>
                  </a:lnTo>
                  <a:lnTo>
                    <a:pt x="0" y="45"/>
                  </a:lnTo>
                  <a:lnTo>
                    <a:pt x="0" y="0"/>
                  </a:lnTo>
                  <a:close/>
                </a:path>
              </a:pathLst>
            </a:custGeom>
            <a:solidFill>
              <a:srgbClr val="38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3" name="Freeform 1129"/>
            <p:cNvSpPr>
              <a:spLocks noEditPoints="1"/>
            </p:cNvSpPr>
            <p:nvPr/>
          </p:nvSpPr>
          <p:spPr bwMode="auto">
            <a:xfrm>
              <a:off x="1012" y="3484"/>
              <a:ext cx="50" cy="45"/>
            </a:xfrm>
            <a:custGeom>
              <a:avLst/>
              <a:gdLst>
                <a:gd name="T0" fmla="*/ 0 w 50"/>
                <a:gd name="T1" fmla="*/ 0 h 45"/>
                <a:gd name="T2" fmla="*/ 50 w 50"/>
                <a:gd name="T3" fmla="*/ 0 h 45"/>
                <a:gd name="T4" fmla="*/ 50 w 50"/>
                <a:gd name="T5" fmla="*/ 45 h 45"/>
                <a:gd name="T6" fmla="*/ 0 w 50"/>
                <a:gd name="T7" fmla="*/ 45 h 45"/>
                <a:gd name="T8" fmla="*/ 0 w 50"/>
                <a:gd name="T9" fmla="*/ 0 h 45"/>
                <a:gd name="T10" fmla="*/ 0 w 50"/>
                <a:gd name="T11" fmla="*/ 0 h 45"/>
                <a:gd name="T12" fmla="*/ 48 w 50"/>
                <a:gd name="T13" fmla="*/ 0 h 45"/>
                <a:gd name="T14" fmla="*/ 48 w 50"/>
                <a:gd name="T15" fmla="*/ 43 h 45"/>
                <a:gd name="T16" fmla="*/ 0 w 50"/>
                <a:gd name="T17" fmla="*/ 43 h 45"/>
                <a:gd name="T18" fmla="*/ 0 w 50"/>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5"/>
                <a:gd name="T32" fmla="*/ 50 w 50"/>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5">
                  <a:moveTo>
                    <a:pt x="0" y="0"/>
                  </a:moveTo>
                  <a:lnTo>
                    <a:pt x="50" y="0"/>
                  </a:lnTo>
                  <a:lnTo>
                    <a:pt x="50" y="45"/>
                  </a:lnTo>
                  <a:lnTo>
                    <a:pt x="0" y="45"/>
                  </a:lnTo>
                  <a:lnTo>
                    <a:pt x="0" y="0"/>
                  </a:lnTo>
                  <a:close/>
                  <a:moveTo>
                    <a:pt x="0" y="0"/>
                  </a:moveTo>
                  <a:lnTo>
                    <a:pt x="48" y="0"/>
                  </a:lnTo>
                  <a:lnTo>
                    <a:pt x="48" y="43"/>
                  </a:lnTo>
                  <a:lnTo>
                    <a:pt x="0" y="43"/>
                  </a:lnTo>
                  <a:lnTo>
                    <a:pt x="0" y="0"/>
                  </a:lnTo>
                  <a:close/>
                </a:path>
              </a:pathLst>
            </a:custGeom>
            <a:solidFill>
              <a:srgbClr val="45454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4" name="Freeform 1130"/>
            <p:cNvSpPr>
              <a:spLocks noEditPoints="1"/>
            </p:cNvSpPr>
            <p:nvPr/>
          </p:nvSpPr>
          <p:spPr bwMode="auto">
            <a:xfrm>
              <a:off x="1012" y="3484"/>
              <a:ext cx="48" cy="43"/>
            </a:xfrm>
            <a:custGeom>
              <a:avLst/>
              <a:gdLst>
                <a:gd name="T0" fmla="*/ 0 w 48"/>
                <a:gd name="T1" fmla="*/ 0 h 43"/>
                <a:gd name="T2" fmla="*/ 48 w 48"/>
                <a:gd name="T3" fmla="*/ 0 h 43"/>
                <a:gd name="T4" fmla="*/ 48 w 48"/>
                <a:gd name="T5" fmla="*/ 43 h 43"/>
                <a:gd name="T6" fmla="*/ 0 w 48"/>
                <a:gd name="T7" fmla="*/ 43 h 43"/>
                <a:gd name="T8" fmla="*/ 0 w 48"/>
                <a:gd name="T9" fmla="*/ 0 h 43"/>
                <a:gd name="T10" fmla="*/ 0 w 48"/>
                <a:gd name="T11" fmla="*/ 0 h 43"/>
                <a:gd name="T12" fmla="*/ 45 w 48"/>
                <a:gd name="T13" fmla="*/ 0 h 43"/>
                <a:gd name="T14" fmla="*/ 45 w 48"/>
                <a:gd name="T15" fmla="*/ 39 h 43"/>
                <a:gd name="T16" fmla="*/ 0 w 48"/>
                <a:gd name="T17" fmla="*/ 39 h 43"/>
                <a:gd name="T18" fmla="*/ 0 w 48"/>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3"/>
                <a:gd name="T32" fmla="*/ 48 w 48"/>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3">
                  <a:moveTo>
                    <a:pt x="0" y="0"/>
                  </a:moveTo>
                  <a:lnTo>
                    <a:pt x="48" y="0"/>
                  </a:lnTo>
                  <a:lnTo>
                    <a:pt x="48" y="43"/>
                  </a:lnTo>
                  <a:lnTo>
                    <a:pt x="0" y="43"/>
                  </a:lnTo>
                  <a:lnTo>
                    <a:pt x="0" y="0"/>
                  </a:lnTo>
                  <a:close/>
                  <a:moveTo>
                    <a:pt x="0" y="0"/>
                  </a:moveTo>
                  <a:lnTo>
                    <a:pt x="45" y="0"/>
                  </a:lnTo>
                  <a:lnTo>
                    <a:pt x="45" y="39"/>
                  </a:lnTo>
                  <a:lnTo>
                    <a:pt x="0" y="3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5" name="Freeform 1131"/>
            <p:cNvSpPr>
              <a:spLocks noEditPoints="1"/>
            </p:cNvSpPr>
            <p:nvPr/>
          </p:nvSpPr>
          <p:spPr bwMode="auto">
            <a:xfrm>
              <a:off x="1012" y="3484"/>
              <a:ext cx="45" cy="39"/>
            </a:xfrm>
            <a:custGeom>
              <a:avLst/>
              <a:gdLst>
                <a:gd name="T0" fmla="*/ 0 w 45"/>
                <a:gd name="T1" fmla="*/ 0 h 39"/>
                <a:gd name="T2" fmla="*/ 45 w 45"/>
                <a:gd name="T3" fmla="*/ 0 h 39"/>
                <a:gd name="T4" fmla="*/ 45 w 45"/>
                <a:gd name="T5" fmla="*/ 39 h 39"/>
                <a:gd name="T6" fmla="*/ 0 w 45"/>
                <a:gd name="T7" fmla="*/ 39 h 39"/>
                <a:gd name="T8" fmla="*/ 0 w 45"/>
                <a:gd name="T9" fmla="*/ 0 h 39"/>
                <a:gd name="T10" fmla="*/ 0 w 45"/>
                <a:gd name="T11" fmla="*/ 0 h 39"/>
                <a:gd name="T12" fmla="*/ 43 w 45"/>
                <a:gd name="T13" fmla="*/ 0 h 39"/>
                <a:gd name="T14" fmla="*/ 43 w 45"/>
                <a:gd name="T15" fmla="*/ 38 h 39"/>
                <a:gd name="T16" fmla="*/ 0 w 45"/>
                <a:gd name="T17" fmla="*/ 38 h 39"/>
                <a:gd name="T18" fmla="*/ 0 w 4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39"/>
                <a:gd name="T32" fmla="*/ 45 w 45"/>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39">
                  <a:moveTo>
                    <a:pt x="0" y="0"/>
                  </a:moveTo>
                  <a:lnTo>
                    <a:pt x="45" y="0"/>
                  </a:lnTo>
                  <a:lnTo>
                    <a:pt x="45" y="39"/>
                  </a:lnTo>
                  <a:lnTo>
                    <a:pt x="0" y="39"/>
                  </a:lnTo>
                  <a:lnTo>
                    <a:pt x="0" y="0"/>
                  </a:lnTo>
                  <a:close/>
                  <a:moveTo>
                    <a:pt x="0" y="0"/>
                  </a:moveTo>
                  <a:lnTo>
                    <a:pt x="43" y="0"/>
                  </a:lnTo>
                  <a:lnTo>
                    <a:pt x="43" y="38"/>
                  </a:lnTo>
                  <a:lnTo>
                    <a:pt x="0" y="38"/>
                  </a:lnTo>
                  <a:lnTo>
                    <a:pt x="0" y="0"/>
                  </a:lnTo>
                  <a:close/>
                </a:path>
              </a:pathLst>
            </a:custGeom>
            <a:solidFill>
              <a:srgbClr val="62626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6" name="Freeform 1132"/>
            <p:cNvSpPr>
              <a:spLocks noEditPoints="1"/>
            </p:cNvSpPr>
            <p:nvPr/>
          </p:nvSpPr>
          <p:spPr bwMode="auto">
            <a:xfrm>
              <a:off x="1012" y="3484"/>
              <a:ext cx="43" cy="38"/>
            </a:xfrm>
            <a:custGeom>
              <a:avLst/>
              <a:gdLst>
                <a:gd name="T0" fmla="*/ 0 w 43"/>
                <a:gd name="T1" fmla="*/ 0 h 38"/>
                <a:gd name="T2" fmla="*/ 43 w 43"/>
                <a:gd name="T3" fmla="*/ 0 h 38"/>
                <a:gd name="T4" fmla="*/ 43 w 43"/>
                <a:gd name="T5" fmla="*/ 38 h 38"/>
                <a:gd name="T6" fmla="*/ 0 w 43"/>
                <a:gd name="T7" fmla="*/ 38 h 38"/>
                <a:gd name="T8" fmla="*/ 0 w 43"/>
                <a:gd name="T9" fmla="*/ 0 h 38"/>
                <a:gd name="T10" fmla="*/ 0 w 43"/>
                <a:gd name="T11" fmla="*/ 0 h 38"/>
                <a:gd name="T12" fmla="*/ 40 w 43"/>
                <a:gd name="T13" fmla="*/ 0 h 38"/>
                <a:gd name="T14" fmla="*/ 40 w 43"/>
                <a:gd name="T15" fmla="*/ 36 h 38"/>
                <a:gd name="T16" fmla="*/ 0 w 43"/>
                <a:gd name="T17" fmla="*/ 36 h 38"/>
                <a:gd name="T18" fmla="*/ 0 w 43"/>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8"/>
                <a:gd name="T32" fmla="*/ 43 w 43"/>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8">
                  <a:moveTo>
                    <a:pt x="0" y="0"/>
                  </a:moveTo>
                  <a:lnTo>
                    <a:pt x="43" y="0"/>
                  </a:lnTo>
                  <a:lnTo>
                    <a:pt x="43" y="38"/>
                  </a:lnTo>
                  <a:lnTo>
                    <a:pt x="0" y="38"/>
                  </a:lnTo>
                  <a:lnTo>
                    <a:pt x="0" y="0"/>
                  </a:lnTo>
                  <a:close/>
                  <a:moveTo>
                    <a:pt x="0" y="0"/>
                  </a:moveTo>
                  <a:lnTo>
                    <a:pt x="40" y="0"/>
                  </a:lnTo>
                  <a:lnTo>
                    <a:pt x="40" y="36"/>
                  </a:lnTo>
                  <a:lnTo>
                    <a:pt x="0" y="36"/>
                  </a:ln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7" name="Freeform 1133"/>
            <p:cNvSpPr>
              <a:spLocks noEditPoints="1"/>
            </p:cNvSpPr>
            <p:nvPr/>
          </p:nvSpPr>
          <p:spPr bwMode="auto">
            <a:xfrm>
              <a:off x="1012" y="3484"/>
              <a:ext cx="40" cy="36"/>
            </a:xfrm>
            <a:custGeom>
              <a:avLst/>
              <a:gdLst>
                <a:gd name="T0" fmla="*/ 0 w 40"/>
                <a:gd name="T1" fmla="*/ 0 h 36"/>
                <a:gd name="T2" fmla="*/ 40 w 40"/>
                <a:gd name="T3" fmla="*/ 0 h 36"/>
                <a:gd name="T4" fmla="*/ 40 w 40"/>
                <a:gd name="T5" fmla="*/ 36 h 36"/>
                <a:gd name="T6" fmla="*/ 0 w 40"/>
                <a:gd name="T7" fmla="*/ 36 h 36"/>
                <a:gd name="T8" fmla="*/ 0 w 40"/>
                <a:gd name="T9" fmla="*/ 0 h 36"/>
                <a:gd name="T10" fmla="*/ 0 w 40"/>
                <a:gd name="T11" fmla="*/ 0 h 36"/>
                <a:gd name="T12" fmla="*/ 37 w 40"/>
                <a:gd name="T13" fmla="*/ 0 h 36"/>
                <a:gd name="T14" fmla="*/ 37 w 40"/>
                <a:gd name="T15" fmla="*/ 33 h 36"/>
                <a:gd name="T16" fmla="*/ 0 w 40"/>
                <a:gd name="T17" fmla="*/ 33 h 36"/>
                <a:gd name="T18" fmla="*/ 0 w 40"/>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6"/>
                <a:gd name="T32" fmla="*/ 40 w 40"/>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6">
                  <a:moveTo>
                    <a:pt x="0" y="0"/>
                  </a:moveTo>
                  <a:lnTo>
                    <a:pt x="40" y="0"/>
                  </a:lnTo>
                  <a:lnTo>
                    <a:pt x="40" y="36"/>
                  </a:lnTo>
                  <a:lnTo>
                    <a:pt x="0" y="36"/>
                  </a:lnTo>
                  <a:lnTo>
                    <a:pt x="0" y="0"/>
                  </a:lnTo>
                  <a:close/>
                  <a:moveTo>
                    <a:pt x="0" y="0"/>
                  </a:moveTo>
                  <a:lnTo>
                    <a:pt x="37" y="0"/>
                  </a:lnTo>
                  <a:lnTo>
                    <a:pt x="37" y="33"/>
                  </a:lnTo>
                  <a:lnTo>
                    <a:pt x="0" y="33"/>
                  </a:lnTo>
                  <a:lnTo>
                    <a:pt x="0" y="0"/>
                  </a:lnTo>
                  <a:close/>
                </a:path>
              </a:pathLst>
            </a:custGeom>
            <a:solidFill>
              <a:srgbClr val="8282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8" name="Freeform 1134"/>
            <p:cNvSpPr>
              <a:spLocks noEditPoints="1"/>
            </p:cNvSpPr>
            <p:nvPr/>
          </p:nvSpPr>
          <p:spPr bwMode="auto">
            <a:xfrm>
              <a:off x="1012" y="3484"/>
              <a:ext cx="37" cy="33"/>
            </a:xfrm>
            <a:custGeom>
              <a:avLst/>
              <a:gdLst>
                <a:gd name="T0" fmla="*/ 0 w 37"/>
                <a:gd name="T1" fmla="*/ 0 h 33"/>
                <a:gd name="T2" fmla="*/ 37 w 37"/>
                <a:gd name="T3" fmla="*/ 0 h 33"/>
                <a:gd name="T4" fmla="*/ 37 w 37"/>
                <a:gd name="T5" fmla="*/ 33 h 33"/>
                <a:gd name="T6" fmla="*/ 0 w 37"/>
                <a:gd name="T7" fmla="*/ 33 h 33"/>
                <a:gd name="T8" fmla="*/ 0 w 37"/>
                <a:gd name="T9" fmla="*/ 0 h 33"/>
                <a:gd name="T10" fmla="*/ 0 w 37"/>
                <a:gd name="T11" fmla="*/ 0 h 33"/>
                <a:gd name="T12" fmla="*/ 35 w 37"/>
                <a:gd name="T13" fmla="*/ 0 h 33"/>
                <a:gd name="T14" fmla="*/ 35 w 37"/>
                <a:gd name="T15" fmla="*/ 31 h 33"/>
                <a:gd name="T16" fmla="*/ 0 w 37"/>
                <a:gd name="T17" fmla="*/ 31 h 33"/>
                <a:gd name="T18" fmla="*/ 0 w 3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3"/>
                <a:gd name="T32" fmla="*/ 37 w 37"/>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3">
                  <a:moveTo>
                    <a:pt x="0" y="0"/>
                  </a:moveTo>
                  <a:lnTo>
                    <a:pt x="37" y="0"/>
                  </a:lnTo>
                  <a:lnTo>
                    <a:pt x="37" y="33"/>
                  </a:lnTo>
                  <a:lnTo>
                    <a:pt x="0" y="33"/>
                  </a:lnTo>
                  <a:lnTo>
                    <a:pt x="0" y="0"/>
                  </a:lnTo>
                  <a:close/>
                  <a:moveTo>
                    <a:pt x="0" y="0"/>
                  </a:moveTo>
                  <a:lnTo>
                    <a:pt x="35" y="0"/>
                  </a:lnTo>
                  <a:lnTo>
                    <a:pt x="35" y="31"/>
                  </a:lnTo>
                  <a:lnTo>
                    <a:pt x="0" y="31"/>
                  </a:lnTo>
                  <a:lnTo>
                    <a:pt x="0" y="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199" name="Freeform 1135"/>
            <p:cNvSpPr>
              <a:spLocks noEditPoints="1"/>
            </p:cNvSpPr>
            <p:nvPr/>
          </p:nvSpPr>
          <p:spPr bwMode="auto">
            <a:xfrm>
              <a:off x="1012" y="3484"/>
              <a:ext cx="35" cy="31"/>
            </a:xfrm>
            <a:custGeom>
              <a:avLst/>
              <a:gdLst>
                <a:gd name="T0" fmla="*/ 0 w 35"/>
                <a:gd name="T1" fmla="*/ 0 h 31"/>
                <a:gd name="T2" fmla="*/ 35 w 35"/>
                <a:gd name="T3" fmla="*/ 0 h 31"/>
                <a:gd name="T4" fmla="*/ 35 w 35"/>
                <a:gd name="T5" fmla="*/ 31 h 31"/>
                <a:gd name="T6" fmla="*/ 0 w 35"/>
                <a:gd name="T7" fmla="*/ 31 h 31"/>
                <a:gd name="T8" fmla="*/ 0 w 35"/>
                <a:gd name="T9" fmla="*/ 0 h 31"/>
                <a:gd name="T10" fmla="*/ 0 w 35"/>
                <a:gd name="T11" fmla="*/ 0 h 31"/>
                <a:gd name="T12" fmla="*/ 32 w 35"/>
                <a:gd name="T13" fmla="*/ 0 h 31"/>
                <a:gd name="T14" fmla="*/ 32 w 35"/>
                <a:gd name="T15" fmla="*/ 27 h 31"/>
                <a:gd name="T16" fmla="*/ 0 w 35"/>
                <a:gd name="T17" fmla="*/ 27 h 31"/>
                <a:gd name="T18" fmla="*/ 0 w 35"/>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1"/>
                <a:gd name="T32" fmla="*/ 35 w 35"/>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1">
                  <a:moveTo>
                    <a:pt x="0" y="0"/>
                  </a:moveTo>
                  <a:lnTo>
                    <a:pt x="35" y="0"/>
                  </a:lnTo>
                  <a:lnTo>
                    <a:pt x="35" y="31"/>
                  </a:lnTo>
                  <a:lnTo>
                    <a:pt x="0" y="31"/>
                  </a:lnTo>
                  <a:lnTo>
                    <a:pt x="0" y="0"/>
                  </a:lnTo>
                  <a:close/>
                  <a:moveTo>
                    <a:pt x="0" y="0"/>
                  </a:moveTo>
                  <a:lnTo>
                    <a:pt x="32" y="0"/>
                  </a:lnTo>
                  <a:lnTo>
                    <a:pt x="32" y="27"/>
                  </a:lnTo>
                  <a:lnTo>
                    <a:pt x="0" y="27"/>
                  </a:ln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0" name="Freeform 1136"/>
            <p:cNvSpPr>
              <a:spLocks noEditPoints="1"/>
            </p:cNvSpPr>
            <p:nvPr/>
          </p:nvSpPr>
          <p:spPr bwMode="auto">
            <a:xfrm>
              <a:off x="1012" y="3484"/>
              <a:ext cx="32" cy="27"/>
            </a:xfrm>
            <a:custGeom>
              <a:avLst/>
              <a:gdLst>
                <a:gd name="T0" fmla="*/ 0 w 32"/>
                <a:gd name="T1" fmla="*/ 0 h 27"/>
                <a:gd name="T2" fmla="*/ 32 w 32"/>
                <a:gd name="T3" fmla="*/ 0 h 27"/>
                <a:gd name="T4" fmla="*/ 32 w 32"/>
                <a:gd name="T5" fmla="*/ 27 h 27"/>
                <a:gd name="T6" fmla="*/ 0 w 32"/>
                <a:gd name="T7" fmla="*/ 27 h 27"/>
                <a:gd name="T8" fmla="*/ 0 w 32"/>
                <a:gd name="T9" fmla="*/ 0 h 27"/>
                <a:gd name="T10" fmla="*/ 0 w 32"/>
                <a:gd name="T11" fmla="*/ 0 h 27"/>
                <a:gd name="T12" fmla="*/ 29 w 32"/>
                <a:gd name="T13" fmla="*/ 0 h 27"/>
                <a:gd name="T14" fmla="*/ 29 w 32"/>
                <a:gd name="T15" fmla="*/ 26 h 27"/>
                <a:gd name="T16" fmla="*/ 0 w 32"/>
                <a:gd name="T17" fmla="*/ 26 h 27"/>
                <a:gd name="T18" fmla="*/ 0 w 3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7"/>
                <a:gd name="T32" fmla="*/ 32 w 3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7">
                  <a:moveTo>
                    <a:pt x="0" y="0"/>
                  </a:moveTo>
                  <a:lnTo>
                    <a:pt x="32" y="0"/>
                  </a:lnTo>
                  <a:lnTo>
                    <a:pt x="32" y="27"/>
                  </a:lnTo>
                  <a:lnTo>
                    <a:pt x="0" y="27"/>
                  </a:lnTo>
                  <a:lnTo>
                    <a:pt x="0" y="0"/>
                  </a:lnTo>
                  <a:close/>
                  <a:moveTo>
                    <a:pt x="0" y="0"/>
                  </a:moveTo>
                  <a:lnTo>
                    <a:pt x="29" y="0"/>
                  </a:lnTo>
                  <a:lnTo>
                    <a:pt x="29" y="26"/>
                  </a:lnTo>
                  <a:lnTo>
                    <a:pt x="0" y="26"/>
                  </a:lnTo>
                  <a:lnTo>
                    <a:pt x="0" y="0"/>
                  </a:lnTo>
                  <a:close/>
                </a:path>
              </a:pathLst>
            </a:custGeom>
            <a:solidFill>
              <a:srgbClr val="B4B4B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1" name="Freeform 1137"/>
            <p:cNvSpPr>
              <a:spLocks noEditPoints="1"/>
            </p:cNvSpPr>
            <p:nvPr/>
          </p:nvSpPr>
          <p:spPr bwMode="auto">
            <a:xfrm>
              <a:off x="1012" y="3484"/>
              <a:ext cx="29" cy="26"/>
            </a:xfrm>
            <a:custGeom>
              <a:avLst/>
              <a:gdLst>
                <a:gd name="T0" fmla="*/ 0 w 29"/>
                <a:gd name="T1" fmla="*/ 0 h 26"/>
                <a:gd name="T2" fmla="*/ 29 w 29"/>
                <a:gd name="T3" fmla="*/ 0 h 26"/>
                <a:gd name="T4" fmla="*/ 29 w 29"/>
                <a:gd name="T5" fmla="*/ 26 h 26"/>
                <a:gd name="T6" fmla="*/ 0 w 29"/>
                <a:gd name="T7" fmla="*/ 26 h 26"/>
                <a:gd name="T8" fmla="*/ 0 w 29"/>
                <a:gd name="T9" fmla="*/ 0 h 26"/>
                <a:gd name="T10" fmla="*/ 0 w 29"/>
                <a:gd name="T11" fmla="*/ 0 h 26"/>
                <a:gd name="T12" fmla="*/ 27 w 29"/>
                <a:gd name="T13" fmla="*/ 0 h 26"/>
                <a:gd name="T14" fmla="*/ 27 w 29"/>
                <a:gd name="T15" fmla="*/ 24 h 26"/>
                <a:gd name="T16" fmla="*/ 0 w 29"/>
                <a:gd name="T17" fmla="*/ 24 h 26"/>
                <a:gd name="T18" fmla="*/ 0 w 29"/>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6"/>
                <a:gd name="T32" fmla="*/ 29 w 29"/>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6">
                  <a:moveTo>
                    <a:pt x="0" y="0"/>
                  </a:moveTo>
                  <a:lnTo>
                    <a:pt x="29" y="0"/>
                  </a:lnTo>
                  <a:lnTo>
                    <a:pt x="29" y="26"/>
                  </a:lnTo>
                  <a:lnTo>
                    <a:pt x="0" y="26"/>
                  </a:lnTo>
                  <a:lnTo>
                    <a:pt x="0" y="0"/>
                  </a:lnTo>
                  <a:close/>
                  <a:moveTo>
                    <a:pt x="0" y="0"/>
                  </a:moveTo>
                  <a:lnTo>
                    <a:pt x="27" y="0"/>
                  </a:lnTo>
                  <a:lnTo>
                    <a:pt x="27" y="24"/>
                  </a:lnTo>
                  <a:lnTo>
                    <a:pt x="0" y="24"/>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2" name="Freeform 1138"/>
            <p:cNvSpPr>
              <a:spLocks noEditPoints="1"/>
            </p:cNvSpPr>
            <p:nvPr/>
          </p:nvSpPr>
          <p:spPr bwMode="auto">
            <a:xfrm>
              <a:off x="1012" y="3484"/>
              <a:ext cx="27" cy="24"/>
            </a:xfrm>
            <a:custGeom>
              <a:avLst/>
              <a:gdLst>
                <a:gd name="T0" fmla="*/ 0 w 27"/>
                <a:gd name="T1" fmla="*/ 0 h 24"/>
                <a:gd name="T2" fmla="*/ 27 w 27"/>
                <a:gd name="T3" fmla="*/ 0 h 24"/>
                <a:gd name="T4" fmla="*/ 27 w 27"/>
                <a:gd name="T5" fmla="*/ 24 h 24"/>
                <a:gd name="T6" fmla="*/ 0 w 27"/>
                <a:gd name="T7" fmla="*/ 24 h 24"/>
                <a:gd name="T8" fmla="*/ 0 w 27"/>
                <a:gd name="T9" fmla="*/ 0 h 24"/>
                <a:gd name="T10" fmla="*/ 0 w 27"/>
                <a:gd name="T11" fmla="*/ 0 h 24"/>
                <a:gd name="T12" fmla="*/ 24 w 27"/>
                <a:gd name="T13" fmla="*/ 0 h 24"/>
                <a:gd name="T14" fmla="*/ 24 w 27"/>
                <a:gd name="T15" fmla="*/ 20 h 24"/>
                <a:gd name="T16" fmla="*/ 0 w 27"/>
                <a:gd name="T17" fmla="*/ 20 h 24"/>
                <a:gd name="T18" fmla="*/ 0 w 2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4"/>
                <a:gd name="T32" fmla="*/ 27 w 2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4">
                  <a:moveTo>
                    <a:pt x="0" y="0"/>
                  </a:moveTo>
                  <a:lnTo>
                    <a:pt x="27" y="0"/>
                  </a:lnTo>
                  <a:lnTo>
                    <a:pt x="27" y="24"/>
                  </a:lnTo>
                  <a:lnTo>
                    <a:pt x="0" y="24"/>
                  </a:lnTo>
                  <a:lnTo>
                    <a:pt x="0" y="0"/>
                  </a:lnTo>
                  <a:close/>
                  <a:moveTo>
                    <a:pt x="0" y="0"/>
                  </a:moveTo>
                  <a:lnTo>
                    <a:pt x="24" y="0"/>
                  </a:lnTo>
                  <a:lnTo>
                    <a:pt x="24" y="20"/>
                  </a:lnTo>
                  <a:lnTo>
                    <a:pt x="0" y="2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3" name="Freeform 1139"/>
            <p:cNvSpPr>
              <a:spLocks noEditPoints="1"/>
            </p:cNvSpPr>
            <p:nvPr/>
          </p:nvSpPr>
          <p:spPr bwMode="auto">
            <a:xfrm>
              <a:off x="1012" y="3484"/>
              <a:ext cx="24" cy="20"/>
            </a:xfrm>
            <a:custGeom>
              <a:avLst/>
              <a:gdLst>
                <a:gd name="T0" fmla="*/ 0 w 24"/>
                <a:gd name="T1" fmla="*/ 0 h 20"/>
                <a:gd name="T2" fmla="*/ 24 w 24"/>
                <a:gd name="T3" fmla="*/ 0 h 20"/>
                <a:gd name="T4" fmla="*/ 24 w 24"/>
                <a:gd name="T5" fmla="*/ 20 h 20"/>
                <a:gd name="T6" fmla="*/ 0 w 24"/>
                <a:gd name="T7" fmla="*/ 20 h 20"/>
                <a:gd name="T8" fmla="*/ 0 w 24"/>
                <a:gd name="T9" fmla="*/ 0 h 20"/>
                <a:gd name="T10" fmla="*/ 0 w 24"/>
                <a:gd name="T11" fmla="*/ 0 h 20"/>
                <a:gd name="T12" fmla="*/ 21 w 24"/>
                <a:gd name="T13" fmla="*/ 0 h 20"/>
                <a:gd name="T14" fmla="*/ 21 w 24"/>
                <a:gd name="T15" fmla="*/ 19 h 20"/>
                <a:gd name="T16" fmla="*/ 0 w 24"/>
                <a:gd name="T17" fmla="*/ 19 h 20"/>
                <a:gd name="T18" fmla="*/ 0 w 24"/>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0" y="0"/>
                  </a:moveTo>
                  <a:lnTo>
                    <a:pt x="24" y="0"/>
                  </a:lnTo>
                  <a:lnTo>
                    <a:pt x="24" y="20"/>
                  </a:lnTo>
                  <a:lnTo>
                    <a:pt x="0" y="20"/>
                  </a:lnTo>
                  <a:lnTo>
                    <a:pt x="0" y="0"/>
                  </a:lnTo>
                  <a:close/>
                  <a:moveTo>
                    <a:pt x="0" y="0"/>
                  </a:moveTo>
                  <a:lnTo>
                    <a:pt x="21" y="0"/>
                  </a:lnTo>
                  <a:lnTo>
                    <a:pt x="21" y="19"/>
                  </a:lnTo>
                  <a:lnTo>
                    <a:pt x="0" y="19"/>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4" name="Freeform 1140"/>
            <p:cNvSpPr>
              <a:spLocks noEditPoints="1"/>
            </p:cNvSpPr>
            <p:nvPr/>
          </p:nvSpPr>
          <p:spPr bwMode="auto">
            <a:xfrm>
              <a:off x="1012" y="3484"/>
              <a:ext cx="21" cy="19"/>
            </a:xfrm>
            <a:custGeom>
              <a:avLst/>
              <a:gdLst>
                <a:gd name="T0" fmla="*/ 0 w 21"/>
                <a:gd name="T1" fmla="*/ 0 h 19"/>
                <a:gd name="T2" fmla="*/ 21 w 21"/>
                <a:gd name="T3" fmla="*/ 0 h 19"/>
                <a:gd name="T4" fmla="*/ 21 w 21"/>
                <a:gd name="T5" fmla="*/ 19 h 19"/>
                <a:gd name="T6" fmla="*/ 0 w 21"/>
                <a:gd name="T7" fmla="*/ 19 h 19"/>
                <a:gd name="T8" fmla="*/ 0 w 21"/>
                <a:gd name="T9" fmla="*/ 0 h 19"/>
                <a:gd name="T10" fmla="*/ 0 w 21"/>
                <a:gd name="T11" fmla="*/ 0 h 19"/>
                <a:gd name="T12" fmla="*/ 19 w 21"/>
                <a:gd name="T13" fmla="*/ 0 h 19"/>
                <a:gd name="T14" fmla="*/ 19 w 21"/>
                <a:gd name="T15" fmla="*/ 15 h 19"/>
                <a:gd name="T16" fmla="*/ 0 w 21"/>
                <a:gd name="T17" fmla="*/ 15 h 19"/>
                <a:gd name="T18" fmla="*/ 0 w 21"/>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0" y="0"/>
                  </a:moveTo>
                  <a:lnTo>
                    <a:pt x="21" y="0"/>
                  </a:lnTo>
                  <a:lnTo>
                    <a:pt x="21" y="19"/>
                  </a:lnTo>
                  <a:lnTo>
                    <a:pt x="0" y="19"/>
                  </a:lnTo>
                  <a:lnTo>
                    <a:pt x="0" y="0"/>
                  </a:lnTo>
                  <a:close/>
                  <a:moveTo>
                    <a:pt x="0" y="0"/>
                  </a:moveTo>
                  <a:lnTo>
                    <a:pt x="19" y="0"/>
                  </a:lnTo>
                  <a:lnTo>
                    <a:pt x="19" y="15"/>
                  </a:lnTo>
                  <a:lnTo>
                    <a:pt x="0" y="15"/>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5" name="Freeform 1141"/>
            <p:cNvSpPr>
              <a:spLocks noEditPoints="1"/>
            </p:cNvSpPr>
            <p:nvPr/>
          </p:nvSpPr>
          <p:spPr bwMode="auto">
            <a:xfrm>
              <a:off x="1012" y="3484"/>
              <a:ext cx="19" cy="15"/>
            </a:xfrm>
            <a:custGeom>
              <a:avLst/>
              <a:gdLst>
                <a:gd name="T0" fmla="*/ 0 w 19"/>
                <a:gd name="T1" fmla="*/ 0 h 15"/>
                <a:gd name="T2" fmla="*/ 19 w 19"/>
                <a:gd name="T3" fmla="*/ 0 h 15"/>
                <a:gd name="T4" fmla="*/ 19 w 19"/>
                <a:gd name="T5" fmla="*/ 15 h 15"/>
                <a:gd name="T6" fmla="*/ 0 w 19"/>
                <a:gd name="T7" fmla="*/ 15 h 15"/>
                <a:gd name="T8" fmla="*/ 0 w 19"/>
                <a:gd name="T9" fmla="*/ 0 h 15"/>
                <a:gd name="T10" fmla="*/ 0 w 19"/>
                <a:gd name="T11" fmla="*/ 0 h 15"/>
                <a:gd name="T12" fmla="*/ 16 w 19"/>
                <a:gd name="T13" fmla="*/ 0 h 15"/>
                <a:gd name="T14" fmla="*/ 16 w 19"/>
                <a:gd name="T15" fmla="*/ 14 h 15"/>
                <a:gd name="T16" fmla="*/ 0 w 19"/>
                <a:gd name="T17" fmla="*/ 14 h 15"/>
                <a:gd name="T18" fmla="*/ 0 w 19"/>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5"/>
                <a:gd name="T32" fmla="*/ 19 w 19"/>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5">
                  <a:moveTo>
                    <a:pt x="0" y="0"/>
                  </a:moveTo>
                  <a:lnTo>
                    <a:pt x="19" y="0"/>
                  </a:lnTo>
                  <a:lnTo>
                    <a:pt x="19" y="15"/>
                  </a:lnTo>
                  <a:lnTo>
                    <a:pt x="0" y="15"/>
                  </a:lnTo>
                  <a:lnTo>
                    <a:pt x="0" y="0"/>
                  </a:lnTo>
                  <a:close/>
                  <a:moveTo>
                    <a:pt x="0" y="0"/>
                  </a:moveTo>
                  <a:lnTo>
                    <a:pt x="16" y="0"/>
                  </a:lnTo>
                  <a:lnTo>
                    <a:pt x="16" y="14"/>
                  </a:lnTo>
                  <a:lnTo>
                    <a:pt x="0" y="14"/>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6" name="Freeform 1142"/>
            <p:cNvSpPr>
              <a:spLocks noEditPoints="1"/>
            </p:cNvSpPr>
            <p:nvPr/>
          </p:nvSpPr>
          <p:spPr bwMode="auto">
            <a:xfrm>
              <a:off x="1012" y="3484"/>
              <a:ext cx="16" cy="14"/>
            </a:xfrm>
            <a:custGeom>
              <a:avLst/>
              <a:gdLst>
                <a:gd name="T0" fmla="*/ 0 w 16"/>
                <a:gd name="T1" fmla="*/ 0 h 14"/>
                <a:gd name="T2" fmla="*/ 16 w 16"/>
                <a:gd name="T3" fmla="*/ 0 h 14"/>
                <a:gd name="T4" fmla="*/ 16 w 16"/>
                <a:gd name="T5" fmla="*/ 14 h 14"/>
                <a:gd name="T6" fmla="*/ 0 w 16"/>
                <a:gd name="T7" fmla="*/ 14 h 14"/>
                <a:gd name="T8" fmla="*/ 0 w 16"/>
                <a:gd name="T9" fmla="*/ 0 h 14"/>
                <a:gd name="T10" fmla="*/ 0 w 16"/>
                <a:gd name="T11" fmla="*/ 0 h 14"/>
                <a:gd name="T12" fmla="*/ 13 w 16"/>
                <a:gd name="T13" fmla="*/ 0 h 14"/>
                <a:gd name="T14" fmla="*/ 13 w 16"/>
                <a:gd name="T15" fmla="*/ 12 h 14"/>
                <a:gd name="T16" fmla="*/ 0 w 16"/>
                <a:gd name="T17" fmla="*/ 12 h 14"/>
                <a:gd name="T18" fmla="*/ 0 w 16"/>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4"/>
                <a:gd name="T32" fmla="*/ 16 w 16"/>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4">
                  <a:moveTo>
                    <a:pt x="0" y="0"/>
                  </a:moveTo>
                  <a:lnTo>
                    <a:pt x="16" y="0"/>
                  </a:lnTo>
                  <a:lnTo>
                    <a:pt x="16" y="14"/>
                  </a:lnTo>
                  <a:lnTo>
                    <a:pt x="0" y="14"/>
                  </a:lnTo>
                  <a:lnTo>
                    <a:pt x="0" y="0"/>
                  </a:lnTo>
                  <a:close/>
                  <a:moveTo>
                    <a:pt x="0" y="0"/>
                  </a:moveTo>
                  <a:lnTo>
                    <a:pt x="13" y="0"/>
                  </a:lnTo>
                  <a:lnTo>
                    <a:pt x="13" y="12"/>
                  </a:lnTo>
                  <a:lnTo>
                    <a:pt x="0" y="12"/>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7" name="Freeform 1143"/>
            <p:cNvSpPr>
              <a:spLocks noEditPoints="1"/>
            </p:cNvSpPr>
            <p:nvPr/>
          </p:nvSpPr>
          <p:spPr bwMode="auto">
            <a:xfrm>
              <a:off x="1012" y="3484"/>
              <a:ext cx="13" cy="12"/>
            </a:xfrm>
            <a:custGeom>
              <a:avLst/>
              <a:gdLst>
                <a:gd name="T0" fmla="*/ 0 w 13"/>
                <a:gd name="T1" fmla="*/ 0 h 12"/>
                <a:gd name="T2" fmla="*/ 13 w 13"/>
                <a:gd name="T3" fmla="*/ 0 h 12"/>
                <a:gd name="T4" fmla="*/ 13 w 13"/>
                <a:gd name="T5" fmla="*/ 12 h 12"/>
                <a:gd name="T6" fmla="*/ 0 w 13"/>
                <a:gd name="T7" fmla="*/ 12 h 12"/>
                <a:gd name="T8" fmla="*/ 0 w 13"/>
                <a:gd name="T9" fmla="*/ 0 h 12"/>
                <a:gd name="T10" fmla="*/ 0 w 13"/>
                <a:gd name="T11" fmla="*/ 0 h 12"/>
                <a:gd name="T12" fmla="*/ 11 w 13"/>
                <a:gd name="T13" fmla="*/ 0 h 12"/>
                <a:gd name="T14" fmla="*/ 11 w 13"/>
                <a:gd name="T15" fmla="*/ 8 h 12"/>
                <a:gd name="T16" fmla="*/ 0 w 13"/>
                <a:gd name="T17" fmla="*/ 8 h 12"/>
                <a:gd name="T18" fmla="*/ 0 w 13"/>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2"/>
                <a:gd name="T32" fmla="*/ 13 w 13"/>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2">
                  <a:moveTo>
                    <a:pt x="0" y="0"/>
                  </a:moveTo>
                  <a:lnTo>
                    <a:pt x="13" y="0"/>
                  </a:lnTo>
                  <a:lnTo>
                    <a:pt x="13" y="12"/>
                  </a:lnTo>
                  <a:lnTo>
                    <a:pt x="0" y="12"/>
                  </a:lnTo>
                  <a:lnTo>
                    <a:pt x="0" y="0"/>
                  </a:lnTo>
                  <a:close/>
                  <a:moveTo>
                    <a:pt x="0" y="0"/>
                  </a:moveTo>
                  <a:lnTo>
                    <a:pt x="11" y="0"/>
                  </a:lnTo>
                  <a:lnTo>
                    <a:pt x="11" y="8"/>
                  </a:lnTo>
                  <a:lnTo>
                    <a:pt x="0" y="8"/>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8" name="Freeform 1144"/>
            <p:cNvSpPr>
              <a:spLocks noEditPoints="1"/>
            </p:cNvSpPr>
            <p:nvPr/>
          </p:nvSpPr>
          <p:spPr bwMode="auto">
            <a:xfrm>
              <a:off x="1012" y="3484"/>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8 w 11"/>
                <a:gd name="T13" fmla="*/ 0 h 8"/>
                <a:gd name="T14" fmla="*/ 8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8"/>
                <a:gd name="T32" fmla="*/ 11 w 11"/>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8">
                  <a:moveTo>
                    <a:pt x="0" y="0"/>
                  </a:moveTo>
                  <a:lnTo>
                    <a:pt x="11" y="0"/>
                  </a:lnTo>
                  <a:lnTo>
                    <a:pt x="11" y="8"/>
                  </a:lnTo>
                  <a:lnTo>
                    <a:pt x="0" y="8"/>
                  </a:lnTo>
                  <a:lnTo>
                    <a:pt x="0" y="0"/>
                  </a:lnTo>
                  <a:close/>
                  <a:moveTo>
                    <a:pt x="0" y="0"/>
                  </a:moveTo>
                  <a:lnTo>
                    <a:pt x="8" y="0"/>
                  </a:lnTo>
                  <a:lnTo>
                    <a:pt x="8" y="7"/>
                  </a:lnTo>
                  <a:lnTo>
                    <a:pt x="0" y="7"/>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09" name="Freeform 1145"/>
            <p:cNvSpPr>
              <a:spLocks noEditPoints="1"/>
            </p:cNvSpPr>
            <p:nvPr/>
          </p:nvSpPr>
          <p:spPr bwMode="auto">
            <a:xfrm>
              <a:off x="1012" y="3484"/>
              <a:ext cx="8" cy="7"/>
            </a:xfrm>
            <a:custGeom>
              <a:avLst/>
              <a:gdLst>
                <a:gd name="T0" fmla="*/ 0 w 8"/>
                <a:gd name="T1" fmla="*/ 0 h 7"/>
                <a:gd name="T2" fmla="*/ 8 w 8"/>
                <a:gd name="T3" fmla="*/ 0 h 7"/>
                <a:gd name="T4" fmla="*/ 8 w 8"/>
                <a:gd name="T5" fmla="*/ 7 h 7"/>
                <a:gd name="T6" fmla="*/ 0 w 8"/>
                <a:gd name="T7" fmla="*/ 7 h 7"/>
                <a:gd name="T8" fmla="*/ 0 w 8"/>
                <a:gd name="T9" fmla="*/ 0 h 7"/>
                <a:gd name="T10" fmla="*/ 0 w 8"/>
                <a:gd name="T11" fmla="*/ 0 h 7"/>
                <a:gd name="T12" fmla="*/ 5 w 8"/>
                <a:gd name="T13" fmla="*/ 0 h 7"/>
                <a:gd name="T14" fmla="*/ 5 w 8"/>
                <a:gd name="T15" fmla="*/ 3 h 7"/>
                <a:gd name="T16" fmla="*/ 0 w 8"/>
                <a:gd name="T17" fmla="*/ 3 h 7"/>
                <a:gd name="T18" fmla="*/ 0 w 8"/>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0" y="0"/>
                  </a:moveTo>
                  <a:lnTo>
                    <a:pt x="8" y="0"/>
                  </a:lnTo>
                  <a:lnTo>
                    <a:pt x="8" y="7"/>
                  </a:lnTo>
                  <a:lnTo>
                    <a:pt x="0" y="7"/>
                  </a:lnTo>
                  <a:lnTo>
                    <a:pt x="0" y="0"/>
                  </a:lnTo>
                  <a:close/>
                  <a:moveTo>
                    <a:pt x="0" y="0"/>
                  </a:moveTo>
                  <a:lnTo>
                    <a:pt x="5" y="0"/>
                  </a:lnTo>
                  <a:lnTo>
                    <a:pt x="5" y="3"/>
                  </a:lnTo>
                  <a:lnTo>
                    <a:pt x="0" y="3"/>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0" name="Freeform 1146"/>
            <p:cNvSpPr>
              <a:spLocks noEditPoints="1"/>
            </p:cNvSpPr>
            <p:nvPr/>
          </p:nvSpPr>
          <p:spPr bwMode="auto">
            <a:xfrm>
              <a:off x="1012" y="3484"/>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0" y="0"/>
                  </a:moveTo>
                  <a:lnTo>
                    <a:pt x="5" y="0"/>
                  </a:lnTo>
                  <a:lnTo>
                    <a:pt x="5" y="3"/>
                  </a:lnTo>
                  <a:lnTo>
                    <a:pt x="0" y="3"/>
                  </a:lnTo>
                  <a:lnTo>
                    <a:pt x="0" y="0"/>
                  </a:lnTo>
                  <a:close/>
                  <a:moveTo>
                    <a:pt x="0" y="0"/>
                  </a:moveTo>
                  <a:lnTo>
                    <a:pt x="3" y="0"/>
                  </a:lnTo>
                  <a:lnTo>
                    <a:pt x="3"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1" name="Freeform 1147"/>
            <p:cNvSpPr>
              <a:spLocks noEditPoints="1"/>
            </p:cNvSpPr>
            <p:nvPr/>
          </p:nvSpPr>
          <p:spPr bwMode="auto">
            <a:xfrm>
              <a:off x="1012" y="3484"/>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0 w 3"/>
                <a:gd name="T11" fmla="*/ 0 h 2"/>
                <a:gd name="T12" fmla="*/ 0 w 3"/>
                <a:gd name="T13" fmla="*/ 0 h 2"/>
                <a:gd name="T14" fmla="*/ 0 w 3"/>
                <a:gd name="T15" fmla="*/ 0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0"/>
                  </a:moveTo>
                  <a:lnTo>
                    <a:pt x="3" y="0"/>
                  </a:lnTo>
                  <a:lnTo>
                    <a:pt x="3"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2" name="Freeform 1148"/>
            <p:cNvSpPr>
              <a:spLocks noEditPoints="1"/>
            </p:cNvSpPr>
            <p:nvPr/>
          </p:nvSpPr>
          <p:spPr bwMode="auto">
            <a:xfrm>
              <a:off x="1008" y="3477"/>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3" name="Freeform 1149"/>
            <p:cNvSpPr>
              <a:spLocks noEditPoints="1"/>
            </p:cNvSpPr>
            <p:nvPr/>
          </p:nvSpPr>
          <p:spPr bwMode="auto">
            <a:xfrm>
              <a:off x="1011" y="3480"/>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2 w 73"/>
                <a:gd name="T11" fmla="*/ 2 h 71"/>
                <a:gd name="T12" fmla="*/ 73 w 73"/>
                <a:gd name="T13" fmla="*/ 2 h 71"/>
                <a:gd name="T14" fmla="*/ 73 w 73"/>
                <a:gd name="T15" fmla="*/ 71 h 71"/>
                <a:gd name="T16" fmla="*/ 2 w 73"/>
                <a:gd name="T17" fmla="*/ 71 h 71"/>
                <a:gd name="T18" fmla="*/ 2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2" y="2"/>
                  </a:moveTo>
                  <a:lnTo>
                    <a:pt x="73" y="2"/>
                  </a:lnTo>
                  <a:lnTo>
                    <a:pt x="73" y="71"/>
                  </a:lnTo>
                  <a:lnTo>
                    <a:pt x="2" y="71"/>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4" name="Freeform 1150"/>
            <p:cNvSpPr>
              <a:spLocks noEditPoints="1"/>
            </p:cNvSpPr>
            <p:nvPr/>
          </p:nvSpPr>
          <p:spPr bwMode="auto">
            <a:xfrm>
              <a:off x="1013" y="3482"/>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3 w 71"/>
                <a:gd name="T11" fmla="*/ 4 h 69"/>
                <a:gd name="T12" fmla="*/ 71 w 71"/>
                <a:gd name="T13" fmla="*/ 4 h 69"/>
                <a:gd name="T14" fmla="*/ 71 w 71"/>
                <a:gd name="T15" fmla="*/ 69 h 69"/>
                <a:gd name="T16" fmla="*/ 3 w 71"/>
                <a:gd name="T17" fmla="*/ 69 h 69"/>
                <a:gd name="T18" fmla="*/ 3 w 71"/>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3" y="4"/>
                  </a:moveTo>
                  <a:lnTo>
                    <a:pt x="71" y="4"/>
                  </a:lnTo>
                  <a:lnTo>
                    <a:pt x="71"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5" name="Freeform 1151"/>
            <p:cNvSpPr>
              <a:spLocks noEditPoints="1"/>
            </p:cNvSpPr>
            <p:nvPr/>
          </p:nvSpPr>
          <p:spPr bwMode="auto">
            <a:xfrm>
              <a:off x="1016" y="3486"/>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6" name="Freeform 1152"/>
            <p:cNvSpPr>
              <a:spLocks noEditPoints="1"/>
            </p:cNvSpPr>
            <p:nvPr/>
          </p:nvSpPr>
          <p:spPr bwMode="auto">
            <a:xfrm>
              <a:off x="1019" y="3487"/>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2 w 65"/>
                <a:gd name="T11" fmla="*/ 4 h 64"/>
                <a:gd name="T12" fmla="*/ 65 w 65"/>
                <a:gd name="T13" fmla="*/ 4 h 64"/>
                <a:gd name="T14" fmla="*/ 65 w 65"/>
                <a:gd name="T15" fmla="*/ 64 h 64"/>
                <a:gd name="T16" fmla="*/ 2 w 65"/>
                <a:gd name="T17" fmla="*/ 64 h 64"/>
                <a:gd name="T18" fmla="*/ 2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2" y="4"/>
                  </a:moveTo>
                  <a:lnTo>
                    <a:pt x="65" y="4"/>
                  </a:lnTo>
                  <a:lnTo>
                    <a:pt x="65" y="64"/>
                  </a:lnTo>
                  <a:lnTo>
                    <a:pt x="2" y="64"/>
                  </a:lnTo>
                  <a:lnTo>
                    <a:pt x="2"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7" name="Freeform 1153"/>
            <p:cNvSpPr>
              <a:spLocks noEditPoints="1"/>
            </p:cNvSpPr>
            <p:nvPr/>
          </p:nvSpPr>
          <p:spPr bwMode="auto">
            <a:xfrm>
              <a:off x="1021" y="3491"/>
              <a:ext cx="63" cy="60"/>
            </a:xfrm>
            <a:custGeom>
              <a:avLst/>
              <a:gdLst>
                <a:gd name="T0" fmla="*/ 0 w 63"/>
                <a:gd name="T1" fmla="*/ 0 h 60"/>
                <a:gd name="T2" fmla="*/ 63 w 63"/>
                <a:gd name="T3" fmla="*/ 0 h 60"/>
                <a:gd name="T4" fmla="*/ 63 w 63"/>
                <a:gd name="T5" fmla="*/ 60 h 60"/>
                <a:gd name="T6" fmla="*/ 0 w 63"/>
                <a:gd name="T7" fmla="*/ 60 h 60"/>
                <a:gd name="T8" fmla="*/ 0 w 63"/>
                <a:gd name="T9" fmla="*/ 0 h 60"/>
                <a:gd name="T10" fmla="*/ 2 w 63"/>
                <a:gd name="T11" fmla="*/ 1 h 60"/>
                <a:gd name="T12" fmla="*/ 63 w 63"/>
                <a:gd name="T13" fmla="*/ 1 h 60"/>
                <a:gd name="T14" fmla="*/ 63 w 63"/>
                <a:gd name="T15" fmla="*/ 60 h 60"/>
                <a:gd name="T16" fmla="*/ 2 w 63"/>
                <a:gd name="T17" fmla="*/ 60 h 60"/>
                <a:gd name="T18" fmla="*/ 2 w 63"/>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0"/>
                <a:gd name="T32" fmla="*/ 63 w 6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0">
                  <a:moveTo>
                    <a:pt x="0" y="0"/>
                  </a:moveTo>
                  <a:lnTo>
                    <a:pt x="63" y="0"/>
                  </a:lnTo>
                  <a:lnTo>
                    <a:pt x="63" y="60"/>
                  </a:lnTo>
                  <a:lnTo>
                    <a:pt x="0" y="60"/>
                  </a:lnTo>
                  <a:lnTo>
                    <a:pt x="0" y="0"/>
                  </a:lnTo>
                  <a:close/>
                  <a:moveTo>
                    <a:pt x="2" y="1"/>
                  </a:moveTo>
                  <a:lnTo>
                    <a:pt x="63" y="1"/>
                  </a:lnTo>
                  <a:lnTo>
                    <a:pt x="63" y="60"/>
                  </a:lnTo>
                  <a:lnTo>
                    <a:pt x="2" y="60"/>
                  </a:lnTo>
                  <a:lnTo>
                    <a:pt x="2"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8" name="Freeform 1154"/>
            <p:cNvSpPr>
              <a:spLocks noEditPoints="1"/>
            </p:cNvSpPr>
            <p:nvPr/>
          </p:nvSpPr>
          <p:spPr bwMode="auto">
            <a:xfrm>
              <a:off x="1023" y="3492"/>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2 w 61"/>
                <a:gd name="T11" fmla="*/ 4 h 59"/>
                <a:gd name="T12" fmla="*/ 61 w 61"/>
                <a:gd name="T13" fmla="*/ 4 h 59"/>
                <a:gd name="T14" fmla="*/ 61 w 61"/>
                <a:gd name="T15" fmla="*/ 59 h 59"/>
                <a:gd name="T16" fmla="*/ 2 w 61"/>
                <a:gd name="T17" fmla="*/ 59 h 59"/>
                <a:gd name="T18" fmla="*/ 2 w 61"/>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2" y="4"/>
                  </a:moveTo>
                  <a:lnTo>
                    <a:pt x="61" y="4"/>
                  </a:lnTo>
                  <a:lnTo>
                    <a:pt x="61"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19" name="Freeform 1155"/>
            <p:cNvSpPr>
              <a:spLocks noEditPoints="1"/>
            </p:cNvSpPr>
            <p:nvPr/>
          </p:nvSpPr>
          <p:spPr bwMode="auto">
            <a:xfrm>
              <a:off x="1025" y="3496"/>
              <a:ext cx="59" cy="55"/>
            </a:xfrm>
            <a:custGeom>
              <a:avLst/>
              <a:gdLst>
                <a:gd name="T0" fmla="*/ 0 w 59"/>
                <a:gd name="T1" fmla="*/ 0 h 55"/>
                <a:gd name="T2" fmla="*/ 59 w 59"/>
                <a:gd name="T3" fmla="*/ 0 h 55"/>
                <a:gd name="T4" fmla="*/ 59 w 59"/>
                <a:gd name="T5" fmla="*/ 55 h 55"/>
                <a:gd name="T6" fmla="*/ 0 w 59"/>
                <a:gd name="T7" fmla="*/ 55 h 55"/>
                <a:gd name="T8" fmla="*/ 0 w 59"/>
                <a:gd name="T9" fmla="*/ 0 h 55"/>
                <a:gd name="T10" fmla="*/ 3 w 59"/>
                <a:gd name="T11" fmla="*/ 2 h 55"/>
                <a:gd name="T12" fmla="*/ 59 w 59"/>
                <a:gd name="T13" fmla="*/ 2 h 55"/>
                <a:gd name="T14" fmla="*/ 59 w 59"/>
                <a:gd name="T15" fmla="*/ 55 h 55"/>
                <a:gd name="T16" fmla="*/ 3 w 59"/>
                <a:gd name="T17" fmla="*/ 55 h 55"/>
                <a:gd name="T18" fmla="*/ 3 w 59"/>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5"/>
                <a:gd name="T32" fmla="*/ 59 w 59"/>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5">
                  <a:moveTo>
                    <a:pt x="0" y="0"/>
                  </a:moveTo>
                  <a:lnTo>
                    <a:pt x="59" y="0"/>
                  </a:lnTo>
                  <a:lnTo>
                    <a:pt x="59" y="55"/>
                  </a:lnTo>
                  <a:lnTo>
                    <a:pt x="0" y="55"/>
                  </a:lnTo>
                  <a:lnTo>
                    <a:pt x="0" y="0"/>
                  </a:lnTo>
                  <a:close/>
                  <a:moveTo>
                    <a:pt x="3" y="2"/>
                  </a:moveTo>
                  <a:lnTo>
                    <a:pt x="59" y="2"/>
                  </a:lnTo>
                  <a:lnTo>
                    <a:pt x="59" y="55"/>
                  </a:lnTo>
                  <a:lnTo>
                    <a:pt x="3" y="55"/>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0" name="Freeform 1156"/>
            <p:cNvSpPr>
              <a:spLocks noEditPoints="1"/>
            </p:cNvSpPr>
            <p:nvPr/>
          </p:nvSpPr>
          <p:spPr bwMode="auto">
            <a:xfrm>
              <a:off x="1028" y="3498"/>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1" name="Freeform 1157"/>
            <p:cNvSpPr>
              <a:spLocks noEditPoints="1"/>
            </p:cNvSpPr>
            <p:nvPr/>
          </p:nvSpPr>
          <p:spPr bwMode="auto">
            <a:xfrm>
              <a:off x="1031" y="3499"/>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2 w 53"/>
                <a:gd name="T11" fmla="*/ 4 h 52"/>
                <a:gd name="T12" fmla="*/ 53 w 53"/>
                <a:gd name="T13" fmla="*/ 4 h 52"/>
                <a:gd name="T14" fmla="*/ 53 w 53"/>
                <a:gd name="T15" fmla="*/ 52 h 52"/>
                <a:gd name="T16" fmla="*/ 2 w 53"/>
                <a:gd name="T17" fmla="*/ 52 h 52"/>
                <a:gd name="T18" fmla="*/ 2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2" y="4"/>
                  </a:moveTo>
                  <a:lnTo>
                    <a:pt x="53" y="4"/>
                  </a:lnTo>
                  <a:lnTo>
                    <a:pt x="53"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2" name="Freeform 1158"/>
            <p:cNvSpPr>
              <a:spLocks noEditPoints="1"/>
            </p:cNvSpPr>
            <p:nvPr/>
          </p:nvSpPr>
          <p:spPr bwMode="auto">
            <a:xfrm>
              <a:off x="1033" y="3503"/>
              <a:ext cx="51" cy="48"/>
            </a:xfrm>
            <a:custGeom>
              <a:avLst/>
              <a:gdLst>
                <a:gd name="T0" fmla="*/ 0 w 51"/>
                <a:gd name="T1" fmla="*/ 0 h 48"/>
                <a:gd name="T2" fmla="*/ 51 w 51"/>
                <a:gd name="T3" fmla="*/ 0 h 48"/>
                <a:gd name="T4" fmla="*/ 51 w 51"/>
                <a:gd name="T5" fmla="*/ 48 h 48"/>
                <a:gd name="T6" fmla="*/ 0 w 51"/>
                <a:gd name="T7" fmla="*/ 48 h 48"/>
                <a:gd name="T8" fmla="*/ 0 w 51"/>
                <a:gd name="T9" fmla="*/ 0 h 48"/>
                <a:gd name="T10" fmla="*/ 3 w 51"/>
                <a:gd name="T11" fmla="*/ 1 h 48"/>
                <a:gd name="T12" fmla="*/ 51 w 51"/>
                <a:gd name="T13" fmla="*/ 1 h 48"/>
                <a:gd name="T14" fmla="*/ 51 w 51"/>
                <a:gd name="T15" fmla="*/ 48 h 48"/>
                <a:gd name="T16" fmla="*/ 3 w 51"/>
                <a:gd name="T17" fmla="*/ 48 h 48"/>
                <a:gd name="T18" fmla="*/ 3 w 51"/>
                <a:gd name="T19" fmla="*/ 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8"/>
                <a:gd name="T32" fmla="*/ 51 w 51"/>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8">
                  <a:moveTo>
                    <a:pt x="0" y="0"/>
                  </a:moveTo>
                  <a:lnTo>
                    <a:pt x="51" y="0"/>
                  </a:lnTo>
                  <a:lnTo>
                    <a:pt x="51" y="48"/>
                  </a:lnTo>
                  <a:lnTo>
                    <a:pt x="0" y="48"/>
                  </a:lnTo>
                  <a:lnTo>
                    <a:pt x="0" y="0"/>
                  </a:lnTo>
                  <a:close/>
                  <a:moveTo>
                    <a:pt x="3" y="1"/>
                  </a:moveTo>
                  <a:lnTo>
                    <a:pt x="51" y="1"/>
                  </a:lnTo>
                  <a:lnTo>
                    <a:pt x="51" y="48"/>
                  </a:lnTo>
                  <a:lnTo>
                    <a:pt x="3" y="48"/>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3" name="Freeform 1159"/>
            <p:cNvSpPr>
              <a:spLocks noEditPoints="1"/>
            </p:cNvSpPr>
            <p:nvPr/>
          </p:nvSpPr>
          <p:spPr bwMode="auto">
            <a:xfrm>
              <a:off x="1036" y="3504"/>
              <a:ext cx="48" cy="4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3 w 48"/>
                <a:gd name="T11" fmla="*/ 4 h 47"/>
                <a:gd name="T12" fmla="*/ 48 w 48"/>
                <a:gd name="T13" fmla="*/ 4 h 47"/>
                <a:gd name="T14" fmla="*/ 48 w 48"/>
                <a:gd name="T15" fmla="*/ 47 h 47"/>
                <a:gd name="T16" fmla="*/ 3 w 48"/>
                <a:gd name="T17" fmla="*/ 47 h 47"/>
                <a:gd name="T18" fmla="*/ 3 w 48"/>
                <a:gd name="T19" fmla="*/ 4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7"/>
                <a:gd name="T32" fmla="*/ 48 w 48"/>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7">
                  <a:moveTo>
                    <a:pt x="0" y="0"/>
                  </a:moveTo>
                  <a:lnTo>
                    <a:pt x="48" y="0"/>
                  </a:lnTo>
                  <a:lnTo>
                    <a:pt x="48" y="47"/>
                  </a:lnTo>
                  <a:lnTo>
                    <a:pt x="0" y="47"/>
                  </a:lnTo>
                  <a:lnTo>
                    <a:pt x="0" y="0"/>
                  </a:lnTo>
                  <a:close/>
                  <a:moveTo>
                    <a:pt x="3" y="4"/>
                  </a:moveTo>
                  <a:lnTo>
                    <a:pt x="48" y="4"/>
                  </a:lnTo>
                  <a:lnTo>
                    <a:pt x="48" y="47"/>
                  </a:lnTo>
                  <a:lnTo>
                    <a:pt x="3" y="47"/>
                  </a:lnTo>
                  <a:lnTo>
                    <a:pt x="3" y="4"/>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4" name="Freeform 1160"/>
            <p:cNvSpPr>
              <a:spLocks noEditPoints="1"/>
            </p:cNvSpPr>
            <p:nvPr/>
          </p:nvSpPr>
          <p:spPr bwMode="auto">
            <a:xfrm>
              <a:off x="1039" y="3508"/>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2 w 45"/>
                <a:gd name="T11" fmla="*/ 2 h 43"/>
                <a:gd name="T12" fmla="*/ 45 w 45"/>
                <a:gd name="T13" fmla="*/ 2 h 43"/>
                <a:gd name="T14" fmla="*/ 45 w 45"/>
                <a:gd name="T15" fmla="*/ 43 h 43"/>
                <a:gd name="T16" fmla="*/ 2 w 45"/>
                <a:gd name="T17" fmla="*/ 43 h 43"/>
                <a:gd name="T18" fmla="*/ 2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2" y="2"/>
                  </a:moveTo>
                  <a:lnTo>
                    <a:pt x="45" y="2"/>
                  </a:lnTo>
                  <a:lnTo>
                    <a:pt x="45"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5" name="Freeform 1161"/>
            <p:cNvSpPr>
              <a:spLocks noEditPoints="1"/>
            </p:cNvSpPr>
            <p:nvPr/>
          </p:nvSpPr>
          <p:spPr bwMode="auto">
            <a:xfrm>
              <a:off x="1041" y="3510"/>
              <a:ext cx="43" cy="41"/>
            </a:xfrm>
            <a:custGeom>
              <a:avLst/>
              <a:gdLst>
                <a:gd name="T0" fmla="*/ 0 w 43"/>
                <a:gd name="T1" fmla="*/ 0 h 41"/>
                <a:gd name="T2" fmla="*/ 43 w 43"/>
                <a:gd name="T3" fmla="*/ 0 h 41"/>
                <a:gd name="T4" fmla="*/ 43 w 43"/>
                <a:gd name="T5" fmla="*/ 41 h 41"/>
                <a:gd name="T6" fmla="*/ 0 w 43"/>
                <a:gd name="T7" fmla="*/ 41 h 41"/>
                <a:gd name="T8" fmla="*/ 0 w 43"/>
                <a:gd name="T9" fmla="*/ 0 h 41"/>
                <a:gd name="T10" fmla="*/ 3 w 43"/>
                <a:gd name="T11" fmla="*/ 3 h 41"/>
                <a:gd name="T12" fmla="*/ 43 w 43"/>
                <a:gd name="T13" fmla="*/ 3 h 41"/>
                <a:gd name="T14" fmla="*/ 43 w 43"/>
                <a:gd name="T15" fmla="*/ 41 h 41"/>
                <a:gd name="T16" fmla="*/ 3 w 43"/>
                <a:gd name="T17" fmla="*/ 41 h 41"/>
                <a:gd name="T18" fmla="*/ 3 w 43"/>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1"/>
                <a:gd name="T32" fmla="*/ 43 w 43"/>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1">
                  <a:moveTo>
                    <a:pt x="0" y="0"/>
                  </a:moveTo>
                  <a:lnTo>
                    <a:pt x="43" y="0"/>
                  </a:lnTo>
                  <a:lnTo>
                    <a:pt x="43" y="41"/>
                  </a:lnTo>
                  <a:lnTo>
                    <a:pt x="0" y="41"/>
                  </a:lnTo>
                  <a:lnTo>
                    <a:pt x="0" y="0"/>
                  </a:lnTo>
                  <a:close/>
                  <a:moveTo>
                    <a:pt x="3" y="3"/>
                  </a:moveTo>
                  <a:lnTo>
                    <a:pt x="43" y="3"/>
                  </a:lnTo>
                  <a:lnTo>
                    <a:pt x="43"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6" name="Freeform 1162"/>
            <p:cNvSpPr>
              <a:spLocks noEditPoints="1"/>
            </p:cNvSpPr>
            <p:nvPr/>
          </p:nvSpPr>
          <p:spPr bwMode="auto">
            <a:xfrm>
              <a:off x="1044" y="3513"/>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7" name="Freeform 1163"/>
            <p:cNvSpPr>
              <a:spLocks noEditPoints="1"/>
            </p:cNvSpPr>
            <p:nvPr/>
          </p:nvSpPr>
          <p:spPr bwMode="auto">
            <a:xfrm>
              <a:off x="1047" y="3515"/>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2 w 37"/>
                <a:gd name="T11" fmla="*/ 3 h 36"/>
                <a:gd name="T12" fmla="*/ 37 w 37"/>
                <a:gd name="T13" fmla="*/ 3 h 36"/>
                <a:gd name="T14" fmla="*/ 37 w 37"/>
                <a:gd name="T15" fmla="*/ 36 h 36"/>
                <a:gd name="T16" fmla="*/ 2 w 37"/>
                <a:gd name="T17" fmla="*/ 36 h 36"/>
                <a:gd name="T18" fmla="*/ 2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2" y="3"/>
                  </a:moveTo>
                  <a:lnTo>
                    <a:pt x="37" y="3"/>
                  </a:lnTo>
                  <a:lnTo>
                    <a:pt x="37" y="36"/>
                  </a:lnTo>
                  <a:lnTo>
                    <a:pt x="2" y="36"/>
                  </a:lnTo>
                  <a:lnTo>
                    <a:pt x="2"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8" name="Freeform 1164"/>
            <p:cNvSpPr>
              <a:spLocks noEditPoints="1"/>
            </p:cNvSpPr>
            <p:nvPr/>
          </p:nvSpPr>
          <p:spPr bwMode="auto">
            <a:xfrm>
              <a:off x="1049" y="3518"/>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3 w 35"/>
                <a:gd name="T11" fmla="*/ 2 h 33"/>
                <a:gd name="T12" fmla="*/ 35 w 35"/>
                <a:gd name="T13" fmla="*/ 2 h 33"/>
                <a:gd name="T14" fmla="*/ 35 w 35"/>
                <a:gd name="T15" fmla="*/ 33 h 33"/>
                <a:gd name="T16" fmla="*/ 3 w 35"/>
                <a:gd name="T17" fmla="*/ 33 h 33"/>
                <a:gd name="T18" fmla="*/ 3 w 35"/>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3" y="2"/>
                  </a:moveTo>
                  <a:lnTo>
                    <a:pt x="35" y="2"/>
                  </a:lnTo>
                  <a:lnTo>
                    <a:pt x="35"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29" name="Freeform 1165"/>
            <p:cNvSpPr>
              <a:spLocks noEditPoints="1"/>
            </p:cNvSpPr>
            <p:nvPr/>
          </p:nvSpPr>
          <p:spPr bwMode="auto">
            <a:xfrm>
              <a:off x="1052" y="3520"/>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3 h 31"/>
                <a:gd name="T12" fmla="*/ 32 w 32"/>
                <a:gd name="T13" fmla="*/ 3 h 31"/>
                <a:gd name="T14" fmla="*/ 32 w 32"/>
                <a:gd name="T15" fmla="*/ 31 h 31"/>
                <a:gd name="T16" fmla="*/ 3 w 32"/>
                <a:gd name="T17" fmla="*/ 31 h 31"/>
                <a:gd name="T18" fmla="*/ 3 w 3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3"/>
                  </a:moveTo>
                  <a:lnTo>
                    <a:pt x="32" y="3"/>
                  </a:lnTo>
                  <a:lnTo>
                    <a:pt x="32" y="31"/>
                  </a:lnTo>
                  <a:lnTo>
                    <a:pt x="3" y="31"/>
                  </a:lnTo>
                  <a:lnTo>
                    <a:pt x="3"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0" name="Freeform 1166"/>
            <p:cNvSpPr>
              <a:spLocks noEditPoints="1"/>
            </p:cNvSpPr>
            <p:nvPr/>
          </p:nvSpPr>
          <p:spPr bwMode="auto">
            <a:xfrm>
              <a:off x="1055" y="3523"/>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2 w 29"/>
                <a:gd name="T11" fmla="*/ 2 h 28"/>
                <a:gd name="T12" fmla="*/ 29 w 29"/>
                <a:gd name="T13" fmla="*/ 2 h 28"/>
                <a:gd name="T14" fmla="*/ 29 w 29"/>
                <a:gd name="T15" fmla="*/ 28 h 28"/>
                <a:gd name="T16" fmla="*/ 2 w 29"/>
                <a:gd name="T17" fmla="*/ 28 h 28"/>
                <a:gd name="T18" fmla="*/ 2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2" y="2"/>
                  </a:moveTo>
                  <a:lnTo>
                    <a:pt x="29" y="2"/>
                  </a:lnTo>
                  <a:lnTo>
                    <a:pt x="29" y="28"/>
                  </a:lnTo>
                  <a:lnTo>
                    <a:pt x="2" y="28"/>
                  </a:lnTo>
                  <a:lnTo>
                    <a:pt x="2"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1" name="Freeform 1167"/>
            <p:cNvSpPr>
              <a:spLocks noEditPoints="1"/>
            </p:cNvSpPr>
            <p:nvPr/>
          </p:nvSpPr>
          <p:spPr bwMode="auto">
            <a:xfrm>
              <a:off x="1057" y="3525"/>
              <a:ext cx="27" cy="26"/>
            </a:xfrm>
            <a:custGeom>
              <a:avLst/>
              <a:gdLst>
                <a:gd name="T0" fmla="*/ 0 w 27"/>
                <a:gd name="T1" fmla="*/ 0 h 26"/>
                <a:gd name="T2" fmla="*/ 27 w 27"/>
                <a:gd name="T3" fmla="*/ 0 h 26"/>
                <a:gd name="T4" fmla="*/ 27 w 27"/>
                <a:gd name="T5" fmla="*/ 26 h 26"/>
                <a:gd name="T6" fmla="*/ 0 w 27"/>
                <a:gd name="T7" fmla="*/ 26 h 26"/>
                <a:gd name="T8" fmla="*/ 0 w 27"/>
                <a:gd name="T9" fmla="*/ 0 h 26"/>
                <a:gd name="T10" fmla="*/ 3 w 27"/>
                <a:gd name="T11" fmla="*/ 4 h 26"/>
                <a:gd name="T12" fmla="*/ 27 w 27"/>
                <a:gd name="T13" fmla="*/ 4 h 26"/>
                <a:gd name="T14" fmla="*/ 27 w 27"/>
                <a:gd name="T15" fmla="*/ 26 h 26"/>
                <a:gd name="T16" fmla="*/ 3 w 27"/>
                <a:gd name="T17" fmla="*/ 26 h 26"/>
                <a:gd name="T18" fmla="*/ 3 w 27"/>
                <a:gd name="T19" fmla="*/ 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6"/>
                <a:gd name="T32" fmla="*/ 27 w 2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6">
                  <a:moveTo>
                    <a:pt x="0" y="0"/>
                  </a:moveTo>
                  <a:lnTo>
                    <a:pt x="27" y="0"/>
                  </a:lnTo>
                  <a:lnTo>
                    <a:pt x="27" y="26"/>
                  </a:lnTo>
                  <a:lnTo>
                    <a:pt x="0" y="26"/>
                  </a:lnTo>
                  <a:lnTo>
                    <a:pt x="0" y="0"/>
                  </a:lnTo>
                  <a:close/>
                  <a:moveTo>
                    <a:pt x="3" y="4"/>
                  </a:moveTo>
                  <a:lnTo>
                    <a:pt x="27" y="4"/>
                  </a:lnTo>
                  <a:lnTo>
                    <a:pt x="27" y="26"/>
                  </a:lnTo>
                  <a:lnTo>
                    <a:pt x="3" y="26"/>
                  </a:lnTo>
                  <a:lnTo>
                    <a:pt x="3" y="4"/>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2" name="Freeform 1168"/>
            <p:cNvSpPr>
              <a:spLocks noEditPoints="1"/>
            </p:cNvSpPr>
            <p:nvPr/>
          </p:nvSpPr>
          <p:spPr bwMode="auto">
            <a:xfrm>
              <a:off x="1060" y="3529"/>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2 w 24"/>
                <a:gd name="T11" fmla="*/ 1 h 22"/>
                <a:gd name="T12" fmla="*/ 24 w 24"/>
                <a:gd name="T13" fmla="*/ 1 h 22"/>
                <a:gd name="T14" fmla="*/ 24 w 24"/>
                <a:gd name="T15" fmla="*/ 22 h 22"/>
                <a:gd name="T16" fmla="*/ 2 w 24"/>
                <a:gd name="T17" fmla="*/ 22 h 22"/>
                <a:gd name="T18" fmla="*/ 2 w 24"/>
                <a:gd name="T19" fmla="*/ 1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2" y="1"/>
                  </a:moveTo>
                  <a:lnTo>
                    <a:pt x="24" y="1"/>
                  </a:lnTo>
                  <a:lnTo>
                    <a:pt x="24" y="22"/>
                  </a:lnTo>
                  <a:lnTo>
                    <a:pt x="2" y="22"/>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3" name="Freeform 1169"/>
            <p:cNvSpPr>
              <a:spLocks noEditPoints="1"/>
            </p:cNvSpPr>
            <p:nvPr/>
          </p:nvSpPr>
          <p:spPr bwMode="auto">
            <a:xfrm>
              <a:off x="1062" y="3530"/>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3 w 22"/>
                <a:gd name="T11" fmla="*/ 4 h 21"/>
                <a:gd name="T12" fmla="*/ 22 w 22"/>
                <a:gd name="T13" fmla="*/ 4 h 21"/>
                <a:gd name="T14" fmla="*/ 22 w 22"/>
                <a:gd name="T15" fmla="*/ 21 h 21"/>
                <a:gd name="T16" fmla="*/ 3 w 22"/>
                <a:gd name="T17" fmla="*/ 21 h 21"/>
                <a:gd name="T18" fmla="*/ 3 w 22"/>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3" y="4"/>
                  </a:moveTo>
                  <a:lnTo>
                    <a:pt x="22" y="4"/>
                  </a:lnTo>
                  <a:lnTo>
                    <a:pt x="22"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4" name="Freeform 1170"/>
            <p:cNvSpPr>
              <a:spLocks noEditPoints="1"/>
            </p:cNvSpPr>
            <p:nvPr/>
          </p:nvSpPr>
          <p:spPr bwMode="auto">
            <a:xfrm>
              <a:off x="1065" y="3534"/>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3 w 19"/>
                <a:gd name="T11" fmla="*/ 1 h 17"/>
                <a:gd name="T12" fmla="*/ 19 w 19"/>
                <a:gd name="T13" fmla="*/ 1 h 17"/>
                <a:gd name="T14" fmla="*/ 19 w 19"/>
                <a:gd name="T15" fmla="*/ 17 h 17"/>
                <a:gd name="T16" fmla="*/ 3 w 19"/>
                <a:gd name="T17" fmla="*/ 17 h 17"/>
                <a:gd name="T18" fmla="*/ 3 w 19"/>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3" y="1"/>
                  </a:moveTo>
                  <a:lnTo>
                    <a:pt x="19" y="1"/>
                  </a:lnTo>
                  <a:lnTo>
                    <a:pt x="19" y="17"/>
                  </a:lnTo>
                  <a:lnTo>
                    <a:pt x="3" y="17"/>
                  </a:lnTo>
                  <a:lnTo>
                    <a:pt x="3"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5" name="Freeform 1171"/>
            <p:cNvSpPr>
              <a:spLocks noEditPoints="1"/>
            </p:cNvSpPr>
            <p:nvPr/>
          </p:nvSpPr>
          <p:spPr bwMode="auto">
            <a:xfrm>
              <a:off x="1068" y="353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2 w 16"/>
                <a:gd name="T11" fmla="*/ 2 h 16"/>
                <a:gd name="T12" fmla="*/ 16 w 16"/>
                <a:gd name="T13" fmla="*/ 2 h 16"/>
                <a:gd name="T14" fmla="*/ 16 w 16"/>
                <a:gd name="T15" fmla="*/ 16 h 16"/>
                <a:gd name="T16" fmla="*/ 2 w 16"/>
                <a:gd name="T17" fmla="*/ 16 h 16"/>
                <a:gd name="T18" fmla="*/ 2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2" y="2"/>
                  </a:moveTo>
                  <a:lnTo>
                    <a:pt x="16" y="2"/>
                  </a:lnTo>
                  <a:lnTo>
                    <a:pt x="16" y="16"/>
                  </a:lnTo>
                  <a:lnTo>
                    <a:pt x="2" y="16"/>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6" name="Freeform 1172"/>
            <p:cNvSpPr>
              <a:spLocks noEditPoints="1"/>
            </p:cNvSpPr>
            <p:nvPr/>
          </p:nvSpPr>
          <p:spPr bwMode="auto">
            <a:xfrm>
              <a:off x="1070" y="3537"/>
              <a:ext cx="14" cy="14"/>
            </a:xfrm>
            <a:custGeom>
              <a:avLst/>
              <a:gdLst>
                <a:gd name="T0" fmla="*/ 0 w 14"/>
                <a:gd name="T1" fmla="*/ 0 h 14"/>
                <a:gd name="T2" fmla="*/ 14 w 14"/>
                <a:gd name="T3" fmla="*/ 0 h 14"/>
                <a:gd name="T4" fmla="*/ 14 w 14"/>
                <a:gd name="T5" fmla="*/ 14 h 14"/>
                <a:gd name="T6" fmla="*/ 0 w 14"/>
                <a:gd name="T7" fmla="*/ 14 h 14"/>
                <a:gd name="T8" fmla="*/ 0 w 14"/>
                <a:gd name="T9" fmla="*/ 0 h 14"/>
                <a:gd name="T10" fmla="*/ 3 w 14"/>
                <a:gd name="T11" fmla="*/ 4 h 14"/>
                <a:gd name="T12" fmla="*/ 14 w 14"/>
                <a:gd name="T13" fmla="*/ 4 h 14"/>
                <a:gd name="T14" fmla="*/ 14 w 14"/>
                <a:gd name="T15" fmla="*/ 14 h 14"/>
                <a:gd name="T16" fmla="*/ 3 w 14"/>
                <a:gd name="T17" fmla="*/ 14 h 14"/>
                <a:gd name="T18" fmla="*/ 3 w 14"/>
                <a:gd name="T19" fmla="*/ 4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0" y="0"/>
                  </a:moveTo>
                  <a:lnTo>
                    <a:pt x="14" y="0"/>
                  </a:lnTo>
                  <a:lnTo>
                    <a:pt x="14" y="14"/>
                  </a:lnTo>
                  <a:lnTo>
                    <a:pt x="0" y="14"/>
                  </a:lnTo>
                  <a:lnTo>
                    <a:pt x="0" y="0"/>
                  </a:lnTo>
                  <a:close/>
                  <a:moveTo>
                    <a:pt x="3" y="4"/>
                  </a:moveTo>
                  <a:lnTo>
                    <a:pt x="14" y="4"/>
                  </a:lnTo>
                  <a:lnTo>
                    <a:pt x="14"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7" name="Freeform 1173"/>
            <p:cNvSpPr>
              <a:spLocks noEditPoints="1"/>
            </p:cNvSpPr>
            <p:nvPr/>
          </p:nvSpPr>
          <p:spPr bwMode="auto">
            <a:xfrm>
              <a:off x="1073" y="3541"/>
              <a:ext cx="11" cy="10"/>
            </a:xfrm>
            <a:custGeom>
              <a:avLst/>
              <a:gdLst>
                <a:gd name="T0" fmla="*/ 0 w 11"/>
                <a:gd name="T1" fmla="*/ 0 h 10"/>
                <a:gd name="T2" fmla="*/ 11 w 11"/>
                <a:gd name="T3" fmla="*/ 0 h 10"/>
                <a:gd name="T4" fmla="*/ 11 w 11"/>
                <a:gd name="T5" fmla="*/ 10 h 10"/>
                <a:gd name="T6" fmla="*/ 0 w 11"/>
                <a:gd name="T7" fmla="*/ 10 h 10"/>
                <a:gd name="T8" fmla="*/ 0 w 11"/>
                <a:gd name="T9" fmla="*/ 0 h 10"/>
                <a:gd name="T10" fmla="*/ 3 w 11"/>
                <a:gd name="T11" fmla="*/ 1 h 10"/>
                <a:gd name="T12" fmla="*/ 11 w 11"/>
                <a:gd name="T13" fmla="*/ 1 h 10"/>
                <a:gd name="T14" fmla="*/ 11 w 11"/>
                <a:gd name="T15" fmla="*/ 10 h 10"/>
                <a:gd name="T16" fmla="*/ 3 w 11"/>
                <a:gd name="T17" fmla="*/ 10 h 10"/>
                <a:gd name="T18" fmla="*/ 3 w 11"/>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8" name="Freeform 1174"/>
            <p:cNvSpPr>
              <a:spLocks noEditPoints="1"/>
            </p:cNvSpPr>
            <p:nvPr/>
          </p:nvSpPr>
          <p:spPr bwMode="auto">
            <a:xfrm>
              <a:off x="1076" y="3542"/>
              <a:ext cx="8" cy="9"/>
            </a:xfrm>
            <a:custGeom>
              <a:avLst/>
              <a:gdLst>
                <a:gd name="T0" fmla="*/ 0 w 8"/>
                <a:gd name="T1" fmla="*/ 0 h 9"/>
                <a:gd name="T2" fmla="*/ 8 w 8"/>
                <a:gd name="T3" fmla="*/ 0 h 9"/>
                <a:gd name="T4" fmla="*/ 8 w 8"/>
                <a:gd name="T5" fmla="*/ 9 h 9"/>
                <a:gd name="T6" fmla="*/ 0 w 8"/>
                <a:gd name="T7" fmla="*/ 9 h 9"/>
                <a:gd name="T8" fmla="*/ 0 w 8"/>
                <a:gd name="T9" fmla="*/ 0 h 9"/>
                <a:gd name="T10" fmla="*/ 2 w 8"/>
                <a:gd name="T11" fmla="*/ 4 h 9"/>
                <a:gd name="T12" fmla="*/ 8 w 8"/>
                <a:gd name="T13" fmla="*/ 4 h 9"/>
                <a:gd name="T14" fmla="*/ 8 w 8"/>
                <a:gd name="T15" fmla="*/ 9 h 9"/>
                <a:gd name="T16" fmla="*/ 2 w 8"/>
                <a:gd name="T17" fmla="*/ 9 h 9"/>
                <a:gd name="T18" fmla="*/ 2 w 8"/>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2" y="4"/>
                  </a:moveTo>
                  <a:lnTo>
                    <a:pt x="8" y="4"/>
                  </a:lnTo>
                  <a:lnTo>
                    <a:pt x="8" y="9"/>
                  </a:lnTo>
                  <a:lnTo>
                    <a:pt x="2" y="9"/>
                  </a:ln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39" name="Freeform 1175"/>
            <p:cNvSpPr>
              <a:spLocks noEditPoints="1"/>
            </p:cNvSpPr>
            <p:nvPr/>
          </p:nvSpPr>
          <p:spPr bwMode="auto">
            <a:xfrm>
              <a:off x="1078" y="3546"/>
              <a:ext cx="6" cy="5"/>
            </a:xfrm>
            <a:custGeom>
              <a:avLst/>
              <a:gdLst>
                <a:gd name="T0" fmla="*/ 0 w 6"/>
                <a:gd name="T1" fmla="*/ 0 h 5"/>
                <a:gd name="T2" fmla="*/ 6 w 6"/>
                <a:gd name="T3" fmla="*/ 0 h 5"/>
                <a:gd name="T4" fmla="*/ 6 w 6"/>
                <a:gd name="T5" fmla="*/ 5 h 5"/>
                <a:gd name="T6" fmla="*/ 0 w 6"/>
                <a:gd name="T7" fmla="*/ 5 h 5"/>
                <a:gd name="T8" fmla="*/ 0 w 6"/>
                <a:gd name="T9" fmla="*/ 0 h 5"/>
                <a:gd name="T10" fmla="*/ 3 w 6"/>
                <a:gd name="T11" fmla="*/ 2 h 5"/>
                <a:gd name="T12" fmla="*/ 6 w 6"/>
                <a:gd name="T13" fmla="*/ 2 h 5"/>
                <a:gd name="T14" fmla="*/ 6 w 6"/>
                <a:gd name="T15" fmla="*/ 5 h 5"/>
                <a:gd name="T16" fmla="*/ 3 w 6"/>
                <a:gd name="T17" fmla="*/ 5 h 5"/>
                <a:gd name="T18" fmla="*/ 3 w 6"/>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3" y="2"/>
                  </a:moveTo>
                  <a:lnTo>
                    <a:pt x="6" y="2"/>
                  </a:lnTo>
                  <a:lnTo>
                    <a:pt x="6"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0" name="Freeform 1176"/>
            <p:cNvSpPr>
              <a:spLocks noEditPoints="1"/>
            </p:cNvSpPr>
            <p:nvPr/>
          </p:nvSpPr>
          <p:spPr bwMode="auto">
            <a:xfrm>
              <a:off x="1081" y="3548"/>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3 w 3"/>
                <a:gd name="T11" fmla="*/ 3 h 3"/>
                <a:gd name="T12" fmla="*/ 3 w 3"/>
                <a:gd name="T13" fmla="*/ 3 h 3"/>
                <a:gd name="T14" fmla="*/ 3 w 3"/>
                <a:gd name="T15" fmla="*/ 3 h 3"/>
                <a:gd name="T16" fmla="*/ 3 w 3"/>
                <a:gd name="T17" fmla="*/ 3 h 3"/>
                <a:gd name="T18" fmla="*/ 3 w 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1" name="Freeform 1177"/>
            <p:cNvSpPr>
              <a:spLocks noEditPoints="1"/>
            </p:cNvSpPr>
            <p:nvPr/>
          </p:nvSpPr>
          <p:spPr bwMode="auto">
            <a:xfrm>
              <a:off x="1084" y="35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2" name="Freeform 1178"/>
            <p:cNvSpPr>
              <a:spLocks noEditPoints="1"/>
            </p:cNvSpPr>
            <p:nvPr/>
          </p:nvSpPr>
          <p:spPr bwMode="auto">
            <a:xfrm>
              <a:off x="1008" y="3477"/>
              <a:ext cx="76" cy="74"/>
            </a:xfrm>
            <a:custGeom>
              <a:avLst/>
              <a:gdLst>
                <a:gd name="T0" fmla="*/ 5 w 76"/>
                <a:gd name="T1" fmla="*/ 65 h 74"/>
                <a:gd name="T2" fmla="*/ 5 w 76"/>
                <a:gd name="T3" fmla="*/ 9 h 74"/>
                <a:gd name="T4" fmla="*/ 69 w 76"/>
                <a:gd name="T5" fmla="*/ 9 h 74"/>
                <a:gd name="T6" fmla="*/ 69 w 76"/>
                <a:gd name="T7" fmla="*/ 65 h 74"/>
                <a:gd name="T8" fmla="*/ 5 w 76"/>
                <a:gd name="T9" fmla="*/ 65 h 74"/>
                <a:gd name="T10" fmla="*/ 3 w 76"/>
                <a:gd name="T11" fmla="*/ 71 h 74"/>
                <a:gd name="T12" fmla="*/ 73 w 76"/>
                <a:gd name="T13" fmla="*/ 71 h 74"/>
                <a:gd name="T14" fmla="*/ 73 w 76"/>
                <a:gd name="T15" fmla="*/ 5 h 74"/>
                <a:gd name="T16" fmla="*/ 76 w 76"/>
                <a:gd name="T17" fmla="*/ 5 h 74"/>
                <a:gd name="T18" fmla="*/ 76 w 76"/>
                <a:gd name="T19" fmla="*/ 0 h 74"/>
                <a:gd name="T20" fmla="*/ 0 w 76"/>
                <a:gd name="T21" fmla="*/ 0 h 74"/>
                <a:gd name="T22" fmla="*/ 0 w 76"/>
                <a:gd name="T23" fmla="*/ 74 h 74"/>
                <a:gd name="T24" fmla="*/ 3 w 76"/>
                <a:gd name="T25" fmla="*/ 74 h 74"/>
                <a:gd name="T26" fmla="*/ 3 w 76"/>
                <a:gd name="T27" fmla="*/ 71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74"/>
                <a:gd name="T44" fmla="*/ 76 w 7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74">
                  <a:moveTo>
                    <a:pt x="5" y="65"/>
                  </a:moveTo>
                  <a:lnTo>
                    <a:pt x="5" y="9"/>
                  </a:lnTo>
                  <a:lnTo>
                    <a:pt x="69" y="9"/>
                  </a:lnTo>
                  <a:lnTo>
                    <a:pt x="69" y="65"/>
                  </a:lnTo>
                  <a:lnTo>
                    <a:pt x="5" y="65"/>
                  </a:lnTo>
                  <a:close/>
                  <a:moveTo>
                    <a:pt x="3" y="71"/>
                  </a:moveTo>
                  <a:lnTo>
                    <a:pt x="73" y="71"/>
                  </a:lnTo>
                  <a:lnTo>
                    <a:pt x="73" y="5"/>
                  </a:lnTo>
                  <a:lnTo>
                    <a:pt x="76" y="5"/>
                  </a:lnTo>
                  <a:lnTo>
                    <a:pt x="76" y="0"/>
                  </a:lnTo>
                  <a:lnTo>
                    <a:pt x="0" y="0"/>
                  </a:lnTo>
                  <a:lnTo>
                    <a:pt x="0" y="74"/>
                  </a:lnTo>
                  <a:lnTo>
                    <a:pt x="3" y="74"/>
                  </a:lnTo>
                  <a:lnTo>
                    <a:pt x="3" y="7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3" name="Freeform 1179"/>
            <p:cNvSpPr>
              <a:spLocks noEditPoints="1"/>
            </p:cNvSpPr>
            <p:nvPr/>
          </p:nvSpPr>
          <p:spPr bwMode="auto">
            <a:xfrm>
              <a:off x="1008" y="3477"/>
              <a:ext cx="76" cy="74"/>
            </a:xfrm>
            <a:custGeom>
              <a:avLst/>
              <a:gdLst>
                <a:gd name="T0" fmla="*/ 0 w 76"/>
                <a:gd name="T1" fmla="*/ 0 h 74"/>
                <a:gd name="T2" fmla="*/ 76 w 76"/>
                <a:gd name="T3" fmla="*/ 0 h 74"/>
                <a:gd name="T4" fmla="*/ 76 w 76"/>
                <a:gd name="T5" fmla="*/ 74 h 74"/>
                <a:gd name="T6" fmla="*/ 0 w 76"/>
                <a:gd name="T7" fmla="*/ 74 h 74"/>
                <a:gd name="T8" fmla="*/ 0 w 76"/>
                <a:gd name="T9" fmla="*/ 0 h 74"/>
                <a:gd name="T10" fmla="*/ 3 w 76"/>
                <a:gd name="T11" fmla="*/ 3 h 74"/>
                <a:gd name="T12" fmla="*/ 76 w 76"/>
                <a:gd name="T13" fmla="*/ 3 h 74"/>
                <a:gd name="T14" fmla="*/ 76 w 76"/>
                <a:gd name="T15" fmla="*/ 74 h 74"/>
                <a:gd name="T16" fmla="*/ 3 w 76"/>
                <a:gd name="T17" fmla="*/ 74 h 74"/>
                <a:gd name="T18" fmla="*/ 3 w 76"/>
                <a:gd name="T19" fmla="*/ 3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74"/>
                <a:gd name="T32" fmla="*/ 76 w 76"/>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74">
                  <a:moveTo>
                    <a:pt x="0" y="0"/>
                  </a:moveTo>
                  <a:lnTo>
                    <a:pt x="76" y="0"/>
                  </a:lnTo>
                  <a:lnTo>
                    <a:pt x="76" y="74"/>
                  </a:lnTo>
                  <a:lnTo>
                    <a:pt x="0" y="74"/>
                  </a:lnTo>
                  <a:lnTo>
                    <a:pt x="0" y="0"/>
                  </a:lnTo>
                  <a:close/>
                  <a:moveTo>
                    <a:pt x="3" y="3"/>
                  </a:moveTo>
                  <a:lnTo>
                    <a:pt x="76" y="3"/>
                  </a:lnTo>
                  <a:lnTo>
                    <a:pt x="76" y="74"/>
                  </a:lnTo>
                  <a:lnTo>
                    <a:pt x="3" y="74"/>
                  </a:lnTo>
                  <a:lnTo>
                    <a:pt x="3" y="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4" name="Freeform 1180"/>
            <p:cNvSpPr>
              <a:spLocks noEditPoints="1"/>
            </p:cNvSpPr>
            <p:nvPr/>
          </p:nvSpPr>
          <p:spPr bwMode="auto">
            <a:xfrm>
              <a:off x="1011" y="3480"/>
              <a:ext cx="73" cy="71"/>
            </a:xfrm>
            <a:custGeom>
              <a:avLst/>
              <a:gdLst>
                <a:gd name="T0" fmla="*/ 0 w 73"/>
                <a:gd name="T1" fmla="*/ 0 h 71"/>
                <a:gd name="T2" fmla="*/ 73 w 73"/>
                <a:gd name="T3" fmla="*/ 0 h 71"/>
                <a:gd name="T4" fmla="*/ 73 w 73"/>
                <a:gd name="T5" fmla="*/ 71 h 71"/>
                <a:gd name="T6" fmla="*/ 0 w 73"/>
                <a:gd name="T7" fmla="*/ 71 h 71"/>
                <a:gd name="T8" fmla="*/ 0 w 73"/>
                <a:gd name="T9" fmla="*/ 0 h 71"/>
                <a:gd name="T10" fmla="*/ 2 w 73"/>
                <a:gd name="T11" fmla="*/ 2 h 71"/>
                <a:gd name="T12" fmla="*/ 73 w 73"/>
                <a:gd name="T13" fmla="*/ 2 h 71"/>
                <a:gd name="T14" fmla="*/ 73 w 73"/>
                <a:gd name="T15" fmla="*/ 71 h 71"/>
                <a:gd name="T16" fmla="*/ 2 w 73"/>
                <a:gd name="T17" fmla="*/ 71 h 71"/>
                <a:gd name="T18" fmla="*/ 2 w 73"/>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71"/>
                <a:gd name="T32" fmla="*/ 73 w 73"/>
                <a:gd name="T33" fmla="*/ 71 h 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71">
                  <a:moveTo>
                    <a:pt x="0" y="0"/>
                  </a:moveTo>
                  <a:lnTo>
                    <a:pt x="73" y="0"/>
                  </a:lnTo>
                  <a:lnTo>
                    <a:pt x="73" y="71"/>
                  </a:lnTo>
                  <a:lnTo>
                    <a:pt x="0" y="71"/>
                  </a:lnTo>
                  <a:lnTo>
                    <a:pt x="0" y="0"/>
                  </a:lnTo>
                  <a:close/>
                  <a:moveTo>
                    <a:pt x="2" y="2"/>
                  </a:moveTo>
                  <a:lnTo>
                    <a:pt x="73" y="2"/>
                  </a:lnTo>
                  <a:lnTo>
                    <a:pt x="73" y="71"/>
                  </a:lnTo>
                  <a:lnTo>
                    <a:pt x="2" y="71"/>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5" name="Freeform 1181"/>
            <p:cNvSpPr>
              <a:spLocks noEditPoints="1"/>
            </p:cNvSpPr>
            <p:nvPr/>
          </p:nvSpPr>
          <p:spPr bwMode="auto">
            <a:xfrm>
              <a:off x="1013" y="3482"/>
              <a:ext cx="71" cy="69"/>
            </a:xfrm>
            <a:custGeom>
              <a:avLst/>
              <a:gdLst>
                <a:gd name="T0" fmla="*/ 0 w 71"/>
                <a:gd name="T1" fmla="*/ 0 h 69"/>
                <a:gd name="T2" fmla="*/ 71 w 71"/>
                <a:gd name="T3" fmla="*/ 0 h 69"/>
                <a:gd name="T4" fmla="*/ 71 w 71"/>
                <a:gd name="T5" fmla="*/ 69 h 69"/>
                <a:gd name="T6" fmla="*/ 0 w 71"/>
                <a:gd name="T7" fmla="*/ 69 h 69"/>
                <a:gd name="T8" fmla="*/ 0 w 71"/>
                <a:gd name="T9" fmla="*/ 0 h 69"/>
                <a:gd name="T10" fmla="*/ 3 w 71"/>
                <a:gd name="T11" fmla="*/ 4 h 69"/>
                <a:gd name="T12" fmla="*/ 71 w 71"/>
                <a:gd name="T13" fmla="*/ 4 h 69"/>
                <a:gd name="T14" fmla="*/ 71 w 71"/>
                <a:gd name="T15" fmla="*/ 69 h 69"/>
                <a:gd name="T16" fmla="*/ 3 w 71"/>
                <a:gd name="T17" fmla="*/ 69 h 69"/>
                <a:gd name="T18" fmla="*/ 3 w 71"/>
                <a:gd name="T19" fmla="*/ 4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9"/>
                <a:gd name="T32" fmla="*/ 71 w 7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9">
                  <a:moveTo>
                    <a:pt x="0" y="0"/>
                  </a:moveTo>
                  <a:lnTo>
                    <a:pt x="71" y="0"/>
                  </a:lnTo>
                  <a:lnTo>
                    <a:pt x="71" y="69"/>
                  </a:lnTo>
                  <a:lnTo>
                    <a:pt x="0" y="69"/>
                  </a:lnTo>
                  <a:lnTo>
                    <a:pt x="0" y="0"/>
                  </a:lnTo>
                  <a:close/>
                  <a:moveTo>
                    <a:pt x="3" y="4"/>
                  </a:moveTo>
                  <a:lnTo>
                    <a:pt x="71" y="4"/>
                  </a:lnTo>
                  <a:lnTo>
                    <a:pt x="71" y="69"/>
                  </a:lnTo>
                  <a:lnTo>
                    <a:pt x="3" y="69"/>
                  </a:lnTo>
                  <a:lnTo>
                    <a:pt x="3" y="4"/>
                  </a:lnTo>
                  <a:close/>
                </a:path>
              </a:pathLst>
            </a:custGeom>
            <a:solidFill>
              <a:srgbClr val="9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6" name="Freeform 1182"/>
            <p:cNvSpPr>
              <a:spLocks noEditPoints="1"/>
            </p:cNvSpPr>
            <p:nvPr/>
          </p:nvSpPr>
          <p:spPr bwMode="auto">
            <a:xfrm>
              <a:off x="1016" y="3486"/>
              <a:ext cx="68" cy="65"/>
            </a:xfrm>
            <a:custGeom>
              <a:avLst/>
              <a:gdLst>
                <a:gd name="T0" fmla="*/ 0 w 68"/>
                <a:gd name="T1" fmla="*/ 0 h 65"/>
                <a:gd name="T2" fmla="*/ 68 w 68"/>
                <a:gd name="T3" fmla="*/ 0 h 65"/>
                <a:gd name="T4" fmla="*/ 68 w 68"/>
                <a:gd name="T5" fmla="*/ 65 h 65"/>
                <a:gd name="T6" fmla="*/ 0 w 68"/>
                <a:gd name="T7" fmla="*/ 65 h 65"/>
                <a:gd name="T8" fmla="*/ 0 w 68"/>
                <a:gd name="T9" fmla="*/ 0 h 65"/>
                <a:gd name="T10" fmla="*/ 3 w 68"/>
                <a:gd name="T11" fmla="*/ 1 h 65"/>
                <a:gd name="T12" fmla="*/ 68 w 68"/>
                <a:gd name="T13" fmla="*/ 1 h 65"/>
                <a:gd name="T14" fmla="*/ 68 w 68"/>
                <a:gd name="T15" fmla="*/ 65 h 65"/>
                <a:gd name="T16" fmla="*/ 3 w 68"/>
                <a:gd name="T17" fmla="*/ 65 h 65"/>
                <a:gd name="T18" fmla="*/ 3 w 68"/>
                <a:gd name="T19" fmla="*/ 1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65"/>
                <a:gd name="T32" fmla="*/ 68 w 6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65">
                  <a:moveTo>
                    <a:pt x="0" y="0"/>
                  </a:moveTo>
                  <a:lnTo>
                    <a:pt x="68" y="0"/>
                  </a:lnTo>
                  <a:lnTo>
                    <a:pt x="68" y="65"/>
                  </a:lnTo>
                  <a:lnTo>
                    <a:pt x="0" y="65"/>
                  </a:lnTo>
                  <a:lnTo>
                    <a:pt x="0" y="0"/>
                  </a:lnTo>
                  <a:close/>
                  <a:moveTo>
                    <a:pt x="3" y="1"/>
                  </a:moveTo>
                  <a:lnTo>
                    <a:pt x="68" y="1"/>
                  </a:lnTo>
                  <a:lnTo>
                    <a:pt x="68" y="65"/>
                  </a:lnTo>
                  <a:lnTo>
                    <a:pt x="3" y="65"/>
                  </a:lnTo>
                  <a:lnTo>
                    <a:pt x="3" y="1"/>
                  </a:lnTo>
                  <a:close/>
                </a:path>
              </a:pathLst>
            </a:custGeom>
            <a:solidFill>
              <a:srgbClr val="A2A2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7" name="Freeform 1183"/>
            <p:cNvSpPr>
              <a:spLocks noEditPoints="1"/>
            </p:cNvSpPr>
            <p:nvPr/>
          </p:nvSpPr>
          <p:spPr bwMode="auto">
            <a:xfrm>
              <a:off x="1019" y="3487"/>
              <a:ext cx="65" cy="64"/>
            </a:xfrm>
            <a:custGeom>
              <a:avLst/>
              <a:gdLst>
                <a:gd name="T0" fmla="*/ 0 w 65"/>
                <a:gd name="T1" fmla="*/ 0 h 64"/>
                <a:gd name="T2" fmla="*/ 65 w 65"/>
                <a:gd name="T3" fmla="*/ 0 h 64"/>
                <a:gd name="T4" fmla="*/ 65 w 65"/>
                <a:gd name="T5" fmla="*/ 64 h 64"/>
                <a:gd name="T6" fmla="*/ 0 w 65"/>
                <a:gd name="T7" fmla="*/ 64 h 64"/>
                <a:gd name="T8" fmla="*/ 0 w 65"/>
                <a:gd name="T9" fmla="*/ 0 h 64"/>
                <a:gd name="T10" fmla="*/ 2 w 65"/>
                <a:gd name="T11" fmla="*/ 4 h 64"/>
                <a:gd name="T12" fmla="*/ 65 w 65"/>
                <a:gd name="T13" fmla="*/ 4 h 64"/>
                <a:gd name="T14" fmla="*/ 65 w 65"/>
                <a:gd name="T15" fmla="*/ 64 h 64"/>
                <a:gd name="T16" fmla="*/ 2 w 65"/>
                <a:gd name="T17" fmla="*/ 64 h 64"/>
                <a:gd name="T18" fmla="*/ 2 w 65"/>
                <a:gd name="T19" fmla="*/ 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0" y="0"/>
                  </a:moveTo>
                  <a:lnTo>
                    <a:pt x="65" y="0"/>
                  </a:lnTo>
                  <a:lnTo>
                    <a:pt x="65" y="64"/>
                  </a:lnTo>
                  <a:lnTo>
                    <a:pt x="0" y="64"/>
                  </a:lnTo>
                  <a:lnTo>
                    <a:pt x="0" y="0"/>
                  </a:lnTo>
                  <a:close/>
                  <a:moveTo>
                    <a:pt x="2" y="4"/>
                  </a:moveTo>
                  <a:lnTo>
                    <a:pt x="65" y="4"/>
                  </a:lnTo>
                  <a:lnTo>
                    <a:pt x="65" y="64"/>
                  </a:lnTo>
                  <a:lnTo>
                    <a:pt x="2" y="64"/>
                  </a:lnTo>
                  <a:lnTo>
                    <a:pt x="2" y="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8" name="Freeform 1184"/>
            <p:cNvSpPr>
              <a:spLocks noEditPoints="1"/>
            </p:cNvSpPr>
            <p:nvPr/>
          </p:nvSpPr>
          <p:spPr bwMode="auto">
            <a:xfrm>
              <a:off x="1021" y="3491"/>
              <a:ext cx="63" cy="60"/>
            </a:xfrm>
            <a:custGeom>
              <a:avLst/>
              <a:gdLst>
                <a:gd name="T0" fmla="*/ 0 w 63"/>
                <a:gd name="T1" fmla="*/ 0 h 60"/>
                <a:gd name="T2" fmla="*/ 63 w 63"/>
                <a:gd name="T3" fmla="*/ 0 h 60"/>
                <a:gd name="T4" fmla="*/ 63 w 63"/>
                <a:gd name="T5" fmla="*/ 60 h 60"/>
                <a:gd name="T6" fmla="*/ 0 w 63"/>
                <a:gd name="T7" fmla="*/ 60 h 60"/>
                <a:gd name="T8" fmla="*/ 0 w 63"/>
                <a:gd name="T9" fmla="*/ 0 h 60"/>
                <a:gd name="T10" fmla="*/ 2 w 63"/>
                <a:gd name="T11" fmla="*/ 1 h 60"/>
                <a:gd name="T12" fmla="*/ 63 w 63"/>
                <a:gd name="T13" fmla="*/ 1 h 60"/>
                <a:gd name="T14" fmla="*/ 63 w 63"/>
                <a:gd name="T15" fmla="*/ 60 h 60"/>
                <a:gd name="T16" fmla="*/ 2 w 63"/>
                <a:gd name="T17" fmla="*/ 60 h 60"/>
                <a:gd name="T18" fmla="*/ 2 w 63"/>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60"/>
                <a:gd name="T32" fmla="*/ 63 w 6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60">
                  <a:moveTo>
                    <a:pt x="0" y="0"/>
                  </a:moveTo>
                  <a:lnTo>
                    <a:pt x="63" y="0"/>
                  </a:lnTo>
                  <a:lnTo>
                    <a:pt x="63" y="60"/>
                  </a:lnTo>
                  <a:lnTo>
                    <a:pt x="0" y="60"/>
                  </a:lnTo>
                  <a:lnTo>
                    <a:pt x="0" y="0"/>
                  </a:lnTo>
                  <a:close/>
                  <a:moveTo>
                    <a:pt x="2" y="1"/>
                  </a:moveTo>
                  <a:lnTo>
                    <a:pt x="63" y="1"/>
                  </a:lnTo>
                  <a:lnTo>
                    <a:pt x="63" y="60"/>
                  </a:lnTo>
                  <a:lnTo>
                    <a:pt x="2" y="60"/>
                  </a:lnTo>
                  <a:lnTo>
                    <a:pt x="2" y="1"/>
                  </a:lnTo>
                  <a:close/>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49" name="Freeform 1185"/>
            <p:cNvSpPr>
              <a:spLocks noEditPoints="1"/>
            </p:cNvSpPr>
            <p:nvPr/>
          </p:nvSpPr>
          <p:spPr bwMode="auto">
            <a:xfrm>
              <a:off x="1023" y="3492"/>
              <a:ext cx="61" cy="59"/>
            </a:xfrm>
            <a:custGeom>
              <a:avLst/>
              <a:gdLst>
                <a:gd name="T0" fmla="*/ 0 w 61"/>
                <a:gd name="T1" fmla="*/ 0 h 59"/>
                <a:gd name="T2" fmla="*/ 61 w 61"/>
                <a:gd name="T3" fmla="*/ 0 h 59"/>
                <a:gd name="T4" fmla="*/ 61 w 61"/>
                <a:gd name="T5" fmla="*/ 59 h 59"/>
                <a:gd name="T6" fmla="*/ 0 w 61"/>
                <a:gd name="T7" fmla="*/ 59 h 59"/>
                <a:gd name="T8" fmla="*/ 0 w 61"/>
                <a:gd name="T9" fmla="*/ 0 h 59"/>
                <a:gd name="T10" fmla="*/ 2 w 61"/>
                <a:gd name="T11" fmla="*/ 4 h 59"/>
                <a:gd name="T12" fmla="*/ 61 w 61"/>
                <a:gd name="T13" fmla="*/ 4 h 59"/>
                <a:gd name="T14" fmla="*/ 61 w 61"/>
                <a:gd name="T15" fmla="*/ 59 h 59"/>
                <a:gd name="T16" fmla="*/ 2 w 61"/>
                <a:gd name="T17" fmla="*/ 59 h 59"/>
                <a:gd name="T18" fmla="*/ 2 w 61"/>
                <a:gd name="T19" fmla="*/ 4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59"/>
                <a:gd name="T32" fmla="*/ 61 w 61"/>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59">
                  <a:moveTo>
                    <a:pt x="0" y="0"/>
                  </a:moveTo>
                  <a:lnTo>
                    <a:pt x="61" y="0"/>
                  </a:lnTo>
                  <a:lnTo>
                    <a:pt x="61" y="59"/>
                  </a:lnTo>
                  <a:lnTo>
                    <a:pt x="0" y="59"/>
                  </a:lnTo>
                  <a:lnTo>
                    <a:pt x="0" y="0"/>
                  </a:lnTo>
                  <a:close/>
                  <a:moveTo>
                    <a:pt x="2" y="4"/>
                  </a:moveTo>
                  <a:lnTo>
                    <a:pt x="61" y="4"/>
                  </a:lnTo>
                  <a:lnTo>
                    <a:pt x="61" y="59"/>
                  </a:lnTo>
                  <a:lnTo>
                    <a:pt x="2" y="59"/>
                  </a:lnTo>
                  <a:lnTo>
                    <a:pt x="2" y="4"/>
                  </a:lnTo>
                  <a:close/>
                </a:path>
              </a:pathLst>
            </a:custGeom>
            <a:solidFill>
              <a:srgbClr val="ABABA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0" name="Freeform 1186"/>
            <p:cNvSpPr>
              <a:spLocks noEditPoints="1"/>
            </p:cNvSpPr>
            <p:nvPr/>
          </p:nvSpPr>
          <p:spPr bwMode="auto">
            <a:xfrm>
              <a:off x="1025" y="3496"/>
              <a:ext cx="59" cy="55"/>
            </a:xfrm>
            <a:custGeom>
              <a:avLst/>
              <a:gdLst>
                <a:gd name="T0" fmla="*/ 0 w 59"/>
                <a:gd name="T1" fmla="*/ 0 h 55"/>
                <a:gd name="T2" fmla="*/ 59 w 59"/>
                <a:gd name="T3" fmla="*/ 0 h 55"/>
                <a:gd name="T4" fmla="*/ 59 w 59"/>
                <a:gd name="T5" fmla="*/ 55 h 55"/>
                <a:gd name="T6" fmla="*/ 0 w 59"/>
                <a:gd name="T7" fmla="*/ 55 h 55"/>
                <a:gd name="T8" fmla="*/ 0 w 59"/>
                <a:gd name="T9" fmla="*/ 0 h 55"/>
                <a:gd name="T10" fmla="*/ 3 w 59"/>
                <a:gd name="T11" fmla="*/ 2 h 55"/>
                <a:gd name="T12" fmla="*/ 59 w 59"/>
                <a:gd name="T13" fmla="*/ 2 h 55"/>
                <a:gd name="T14" fmla="*/ 59 w 59"/>
                <a:gd name="T15" fmla="*/ 55 h 55"/>
                <a:gd name="T16" fmla="*/ 3 w 59"/>
                <a:gd name="T17" fmla="*/ 55 h 55"/>
                <a:gd name="T18" fmla="*/ 3 w 59"/>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5"/>
                <a:gd name="T32" fmla="*/ 59 w 59"/>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5">
                  <a:moveTo>
                    <a:pt x="0" y="0"/>
                  </a:moveTo>
                  <a:lnTo>
                    <a:pt x="59" y="0"/>
                  </a:lnTo>
                  <a:lnTo>
                    <a:pt x="59" y="55"/>
                  </a:lnTo>
                  <a:lnTo>
                    <a:pt x="0" y="55"/>
                  </a:lnTo>
                  <a:lnTo>
                    <a:pt x="0" y="0"/>
                  </a:lnTo>
                  <a:close/>
                  <a:moveTo>
                    <a:pt x="3" y="2"/>
                  </a:moveTo>
                  <a:lnTo>
                    <a:pt x="59" y="2"/>
                  </a:lnTo>
                  <a:lnTo>
                    <a:pt x="59" y="55"/>
                  </a:lnTo>
                  <a:lnTo>
                    <a:pt x="3" y="55"/>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1" name="Freeform 1187"/>
            <p:cNvSpPr>
              <a:spLocks noEditPoints="1"/>
            </p:cNvSpPr>
            <p:nvPr/>
          </p:nvSpPr>
          <p:spPr bwMode="auto">
            <a:xfrm>
              <a:off x="1028" y="3498"/>
              <a:ext cx="56" cy="53"/>
            </a:xfrm>
            <a:custGeom>
              <a:avLst/>
              <a:gdLst>
                <a:gd name="T0" fmla="*/ 0 w 56"/>
                <a:gd name="T1" fmla="*/ 0 h 53"/>
                <a:gd name="T2" fmla="*/ 56 w 56"/>
                <a:gd name="T3" fmla="*/ 0 h 53"/>
                <a:gd name="T4" fmla="*/ 56 w 56"/>
                <a:gd name="T5" fmla="*/ 53 h 53"/>
                <a:gd name="T6" fmla="*/ 0 w 56"/>
                <a:gd name="T7" fmla="*/ 53 h 53"/>
                <a:gd name="T8" fmla="*/ 0 w 56"/>
                <a:gd name="T9" fmla="*/ 0 h 53"/>
                <a:gd name="T10" fmla="*/ 3 w 56"/>
                <a:gd name="T11" fmla="*/ 1 h 53"/>
                <a:gd name="T12" fmla="*/ 56 w 56"/>
                <a:gd name="T13" fmla="*/ 1 h 53"/>
                <a:gd name="T14" fmla="*/ 56 w 56"/>
                <a:gd name="T15" fmla="*/ 53 h 53"/>
                <a:gd name="T16" fmla="*/ 3 w 56"/>
                <a:gd name="T17" fmla="*/ 53 h 53"/>
                <a:gd name="T18" fmla="*/ 3 w 56"/>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53"/>
                <a:gd name="T32" fmla="*/ 56 w 56"/>
                <a:gd name="T33" fmla="*/ 53 h 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53">
                  <a:moveTo>
                    <a:pt x="0" y="0"/>
                  </a:moveTo>
                  <a:lnTo>
                    <a:pt x="56" y="0"/>
                  </a:lnTo>
                  <a:lnTo>
                    <a:pt x="56" y="53"/>
                  </a:lnTo>
                  <a:lnTo>
                    <a:pt x="0" y="53"/>
                  </a:lnTo>
                  <a:lnTo>
                    <a:pt x="0" y="0"/>
                  </a:lnTo>
                  <a:close/>
                  <a:moveTo>
                    <a:pt x="3" y="1"/>
                  </a:moveTo>
                  <a:lnTo>
                    <a:pt x="56" y="1"/>
                  </a:lnTo>
                  <a:lnTo>
                    <a:pt x="56" y="53"/>
                  </a:lnTo>
                  <a:lnTo>
                    <a:pt x="3" y="53"/>
                  </a:lnTo>
                  <a:lnTo>
                    <a:pt x="3" y="1"/>
                  </a:lnTo>
                  <a:close/>
                </a:path>
              </a:pathLst>
            </a:custGeom>
            <a:solidFill>
              <a:srgbClr val="B2B2B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2" name="Freeform 1188"/>
            <p:cNvSpPr>
              <a:spLocks noEditPoints="1"/>
            </p:cNvSpPr>
            <p:nvPr/>
          </p:nvSpPr>
          <p:spPr bwMode="auto">
            <a:xfrm>
              <a:off x="1031" y="3499"/>
              <a:ext cx="53" cy="52"/>
            </a:xfrm>
            <a:custGeom>
              <a:avLst/>
              <a:gdLst>
                <a:gd name="T0" fmla="*/ 0 w 53"/>
                <a:gd name="T1" fmla="*/ 0 h 52"/>
                <a:gd name="T2" fmla="*/ 53 w 53"/>
                <a:gd name="T3" fmla="*/ 0 h 52"/>
                <a:gd name="T4" fmla="*/ 53 w 53"/>
                <a:gd name="T5" fmla="*/ 52 h 52"/>
                <a:gd name="T6" fmla="*/ 0 w 53"/>
                <a:gd name="T7" fmla="*/ 52 h 52"/>
                <a:gd name="T8" fmla="*/ 0 w 53"/>
                <a:gd name="T9" fmla="*/ 0 h 52"/>
                <a:gd name="T10" fmla="*/ 2 w 53"/>
                <a:gd name="T11" fmla="*/ 4 h 52"/>
                <a:gd name="T12" fmla="*/ 53 w 53"/>
                <a:gd name="T13" fmla="*/ 4 h 52"/>
                <a:gd name="T14" fmla="*/ 53 w 53"/>
                <a:gd name="T15" fmla="*/ 52 h 52"/>
                <a:gd name="T16" fmla="*/ 2 w 53"/>
                <a:gd name="T17" fmla="*/ 52 h 52"/>
                <a:gd name="T18" fmla="*/ 2 w 53"/>
                <a:gd name="T19" fmla="*/ 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52"/>
                <a:gd name="T32" fmla="*/ 53 w 53"/>
                <a:gd name="T33" fmla="*/ 52 h 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52">
                  <a:moveTo>
                    <a:pt x="0" y="0"/>
                  </a:moveTo>
                  <a:lnTo>
                    <a:pt x="53" y="0"/>
                  </a:lnTo>
                  <a:lnTo>
                    <a:pt x="53" y="52"/>
                  </a:lnTo>
                  <a:lnTo>
                    <a:pt x="0" y="52"/>
                  </a:lnTo>
                  <a:lnTo>
                    <a:pt x="0" y="0"/>
                  </a:lnTo>
                  <a:close/>
                  <a:moveTo>
                    <a:pt x="2" y="4"/>
                  </a:moveTo>
                  <a:lnTo>
                    <a:pt x="53" y="4"/>
                  </a:lnTo>
                  <a:lnTo>
                    <a:pt x="53" y="52"/>
                  </a:lnTo>
                  <a:lnTo>
                    <a:pt x="2" y="52"/>
                  </a:lnTo>
                  <a:lnTo>
                    <a:pt x="2" y="4"/>
                  </a:lnTo>
                  <a:close/>
                </a:path>
              </a:pathLst>
            </a:custGeom>
            <a:solidFill>
              <a:srgbClr val="B6B6B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3" name="Freeform 1189"/>
            <p:cNvSpPr>
              <a:spLocks noEditPoints="1"/>
            </p:cNvSpPr>
            <p:nvPr/>
          </p:nvSpPr>
          <p:spPr bwMode="auto">
            <a:xfrm>
              <a:off x="1033" y="3503"/>
              <a:ext cx="51" cy="48"/>
            </a:xfrm>
            <a:custGeom>
              <a:avLst/>
              <a:gdLst>
                <a:gd name="T0" fmla="*/ 0 w 51"/>
                <a:gd name="T1" fmla="*/ 0 h 48"/>
                <a:gd name="T2" fmla="*/ 51 w 51"/>
                <a:gd name="T3" fmla="*/ 0 h 48"/>
                <a:gd name="T4" fmla="*/ 51 w 51"/>
                <a:gd name="T5" fmla="*/ 48 h 48"/>
                <a:gd name="T6" fmla="*/ 0 w 51"/>
                <a:gd name="T7" fmla="*/ 48 h 48"/>
                <a:gd name="T8" fmla="*/ 0 w 51"/>
                <a:gd name="T9" fmla="*/ 0 h 48"/>
                <a:gd name="T10" fmla="*/ 3 w 51"/>
                <a:gd name="T11" fmla="*/ 1 h 48"/>
                <a:gd name="T12" fmla="*/ 51 w 51"/>
                <a:gd name="T13" fmla="*/ 1 h 48"/>
                <a:gd name="T14" fmla="*/ 51 w 51"/>
                <a:gd name="T15" fmla="*/ 48 h 48"/>
                <a:gd name="T16" fmla="*/ 3 w 51"/>
                <a:gd name="T17" fmla="*/ 48 h 48"/>
                <a:gd name="T18" fmla="*/ 3 w 51"/>
                <a:gd name="T19" fmla="*/ 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48"/>
                <a:gd name="T32" fmla="*/ 51 w 51"/>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48">
                  <a:moveTo>
                    <a:pt x="0" y="0"/>
                  </a:moveTo>
                  <a:lnTo>
                    <a:pt x="51" y="0"/>
                  </a:lnTo>
                  <a:lnTo>
                    <a:pt x="51" y="48"/>
                  </a:lnTo>
                  <a:lnTo>
                    <a:pt x="0" y="48"/>
                  </a:lnTo>
                  <a:lnTo>
                    <a:pt x="0" y="0"/>
                  </a:lnTo>
                  <a:close/>
                  <a:moveTo>
                    <a:pt x="3" y="1"/>
                  </a:moveTo>
                  <a:lnTo>
                    <a:pt x="51" y="1"/>
                  </a:lnTo>
                  <a:lnTo>
                    <a:pt x="51" y="48"/>
                  </a:lnTo>
                  <a:lnTo>
                    <a:pt x="3" y="48"/>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4" name="Freeform 1190"/>
            <p:cNvSpPr>
              <a:spLocks noEditPoints="1"/>
            </p:cNvSpPr>
            <p:nvPr/>
          </p:nvSpPr>
          <p:spPr bwMode="auto">
            <a:xfrm>
              <a:off x="1036" y="3504"/>
              <a:ext cx="48" cy="4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3 w 48"/>
                <a:gd name="T11" fmla="*/ 4 h 47"/>
                <a:gd name="T12" fmla="*/ 48 w 48"/>
                <a:gd name="T13" fmla="*/ 4 h 47"/>
                <a:gd name="T14" fmla="*/ 48 w 48"/>
                <a:gd name="T15" fmla="*/ 47 h 47"/>
                <a:gd name="T16" fmla="*/ 3 w 48"/>
                <a:gd name="T17" fmla="*/ 47 h 47"/>
                <a:gd name="T18" fmla="*/ 3 w 48"/>
                <a:gd name="T19" fmla="*/ 4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47"/>
                <a:gd name="T32" fmla="*/ 48 w 48"/>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47">
                  <a:moveTo>
                    <a:pt x="0" y="0"/>
                  </a:moveTo>
                  <a:lnTo>
                    <a:pt x="48" y="0"/>
                  </a:lnTo>
                  <a:lnTo>
                    <a:pt x="48" y="47"/>
                  </a:lnTo>
                  <a:lnTo>
                    <a:pt x="0" y="47"/>
                  </a:lnTo>
                  <a:lnTo>
                    <a:pt x="0" y="0"/>
                  </a:lnTo>
                  <a:close/>
                  <a:moveTo>
                    <a:pt x="3" y="4"/>
                  </a:moveTo>
                  <a:lnTo>
                    <a:pt x="48" y="4"/>
                  </a:lnTo>
                  <a:lnTo>
                    <a:pt x="48" y="47"/>
                  </a:lnTo>
                  <a:lnTo>
                    <a:pt x="3" y="47"/>
                  </a:lnTo>
                  <a:lnTo>
                    <a:pt x="3" y="4"/>
                  </a:lnTo>
                  <a:close/>
                </a:path>
              </a:pathLst>
            </a:custGeom>
            <a:solidFill>
              <a:srgbClr val="BEBEB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5" name="Freeform 1191"/>
            <p:cNvSpPr>
              <a:spLocks noEditPoints="1"/>
            </p:cNvSpPr>
            <p:nvPr/>
          </p:nvSpPr>
          <p:spPr bwMode="auto">
            <a:xfrm>
              <a:off x="1039" y="3508"/>
              <a:ext cx="45" cy="43"/>
            </a:xfrm>
            <a:custGeom>
              <a:avLst/>
              <a:gdLst>
                <a:gd name="T0" fmla="*/ 0 w 45"/>
                <a:gd name="T1" fmla="*/ 0 h 43"/>
                <a:gd name="T2" fmla="*/ 45 w 45"/>
                <a:gd name="T3" fmla="*/ 0 h 43"/>
                <a:gd name="T4" fmla="*/ 45 w 45"/>
                <a:gd name="T5" fmla="*/ 43 h 43"/>
                <a:gd name="T6" fmla="*/ 0 w 45"/>
                <a:gd name="T7" fmla="*/ 43 h 43"/>
                <a:gd name="T8" fmla="*/ 0 w 45"/>
                <a:gd name="T9" fmla="*/ 0 h 43"/>
                <a:gd name="T10" fmla="*/ 2 w 45"/>
                <a:gd name="T11" fmla="*/ 2 h 43"/>
                <a:gd name="T12" fmla="*/ 45 w 45"/>
                <a:gd name="T13" fmla="*/ 2 h 43"/>
                <a:gd name="T14" fmla="*/ 45 w 45"/>
                <a:gd name="T15" fmla="*/ 43 h 43"/>
                <a:gd name="T16" fmla="*/ 2 w 45"/>
                <a:gd name="T17" fmla="*/ 43 h 43"/>
                <a:gd name="T18" fmla="*/ 2 w 45"/>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
                <a:gd name="T31" fmla="*/ 0 h 43"/>
                <a:gd name="T32" fmla="*/ 45 w 45"/>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 h="43">
                  <a:moveTo>
                    <a:pt x="0" y="0"/>
                  </a:moveTo>
                  <a:lnTo>
                    <a:pt x="45" y="0"/>
                  </a:lnTo>
                  <a:lnTo>
                    <a:pt x="45" y="43"/>
                  </a:lnTo>
                  <a:lnTo>
                    <a:pt x="0" y="43"/>
                  </a:lnTo>
                  <a:lnTo>
                    <a:pt x="0" y="0"/>
                  </a:lnTo>
                  <a:close/>
                  <a:moveTo>
                    <a:pt x="2" y="2"/>
                  </a:moveTo>
                  <a:lnTo>
                    <a:pt x="45" y="2"/>
                  </a:lnTo>
                  <a:lnTo>
                    <a:pt x="45" y="43"/>
                  </a:lnTo>
                  <a:lnTo>
                    <a:pt x="2" y="43"/>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6" name="Freeform 1192"/>
            <p:cNvSpPr>
              <a:spLocks noEditPoints="1"/>
            </p:cNvSpPr>
            <p:nvPr/>
          </p:nvSpPr>
          <p:spPr bwMode="auto">
            <a:xfrm>
              <a:off x="1041" y="3510"/>
              <a:ext cx="43" cy="41"/>
            </a:xfrm>
            <a:custGeom>
              <a:avLst/>
              <a:gdLst>
                <a:gd name="T0" fmla="*/ 0 w 43"/>
                <a:gd name="T1" fmla="*/ 0 h 41"/>
                <a:gd name="T2" fmla="*/ 43 w 43"/>
                <a:gd name="T3" fmla="*/ 0 h 41"/>
                <a:gd name="T4" fmla="*/ 43 w 43"/>
                <a:gd name="T5" fmla="*/ 41 h 41"/>
                <a:gd name="T6" fmla="*/ 0 w 43"/>
                <a:gd name="T7" fmla="*/ 41 h 41"/>
                <a:gd name="T8" fmla="*/ 0 w 43"/>
                <a:gd name="T9" fmla="*/ 0 h 41"/>
                <a:gd name="T10" fmla="*/ 3 w 43"/>
                <a:gd name="T11" fmla="*/ 3 h 41"/>
                <a:gd name="T12" fmla="*/ 43 w 43"/>
                <a:gd name="T13" fmla="*/ 3 h 41"/>
                <a:gd name="T14" fmla="*/ 43 w 43"/>
                <a:gd name="T15" fmla="*/ 41 h 41"/>
                <a:gd name="T16" fmla="*/ 3 w 43"/>
                <a:gd name="T17" fmla="*/ 41 h 41"/>
                <a:gd name="T18" fmla="*/ 3 w 43"/>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1"/>
                <a:gd name="T32" fmla="*/ 43 w 43"/>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1">
                  <a:moveTo>
                    <a:pt x="0" y="0"/>
                  </a:moveTo>
                  <a:lnTo>
                    <a:pt x="43" y="0"/>
                  </a:lnTo>
                  <a:lnTo>
                    <a:pt x="43" y="41"/>
                  </a:lnTo>
                  <a:lnTo>
                    <a:pt x="0" y="41"/>
                  </a:lnTo>
                  <a:lnTo>
                    <a:pt x="0" y="0"/>
                  </a:lnTo>
                  <a:close/>
                  <a:moveTo>
                    <a:pt x="3" y="3"/>
                  </a:moveTo>
                  <a:lnTo>
                    <a:pt x="43" y="3"/>
                  </a:lnTo>
                  <a:lnTo>
                    <a:pt x="43" y="41"/>
                  </a:lnTo>
                  <a:lnTo>
                    <a:pt x="3" y="41"/>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7" name="Freeform 1193"/>
            <p:cNvSpPr>
              <a:spLocks noEditPoints="1"/>
            </p:cNvSpPr>
            <p:nvPr/>
          </p:nvSpPr>
          <p:spPr bwMode="auto">
            <a:xfrm>
              <a:off x="1044" y="3513"/>
              <a:ext cx="40" cy="38"/>
            </a:xfrm>
            <a:custGeom>
              <a:avLst/>
              <a:gdLst>
                <a:gd name="T0" fmla="*/ 0 w 40"/>
                <a:gd name="T1" fmla="*/ 0 h 38"/>
                <a:gd name="T2" fmla="*/ 40 w 40"/>
                <a:gd name="T3" fmla="*/ 0 h 38"/>
                <a:gd name="T4" fmla="*/ 40 w 40"/>
                <a:gd name="T5" fmla="*/ 38 h 38"/>
                <a:gd name="T6" fmla="*/ 0 w 40"/>
                <a:gd name="T7" fmla="*/ 38 h 38"/>
                <a:gd name="T8" fmla="*/ 0 w 40"/>
                <a:gd name="T9" fmla="*/ 0 h 38"/>
                <a:gd name="T10" fmla="*/ 3 w 40"/>
                <a:gd name="T11" fmla="*/ 2 h 38"/>
                <a:gd name="T12" fmla="*/ 40 w 40"/>
                <a:gd name="T13" fmla="*/ 2 h 38"/>
                <a:gd name="T14" fmla="*/ 40 w 40"/>
                <a:gd name="T15" fmla="*/ 38 h 38"/>
                <a:gd name="T16" fmla="*/ 3 w 40"/>
                <a:gd name="T17" fmla="*/ 38 h 38"/>
                <a:gd name="T18" fmla="*/ 3 w 40"/>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38"/>
                <a:gd name="T32" fmla="*/ 40 w 40"/>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38">
                  <a:moveTo>
                    <a:pt x="0" y="0"/>
                  </a:moveTo>
                  <a:lnTo>
                    <a:pt x="40" y="0"/>
                  </a:lnTo>
                  <a:lnTo>
                    <a:pt x="40" y="38"/>
                  </a:lnTo>
                  <a:lnTo>
                    <a:pt x="0" y="38"/>
                  </a:lnTo>
                  <a:lnTo>
                    <a:pt x="0" y="0"/>
                  </a:lnTo>
                  <a:close/>
                  <a:moveTo>
                    <a:pt x="3" y="2"/>
                  </a:moveTo>
                  <a:lnTo>
                    <a:pt x="40" y="2"/>
                  </a:lnTo>
                  <a:lnTo>
                    <a:pt x="40" y="38"/>
                  </a:lnTo>
                  <a:lnTo>
                    <a:pt x="3" y="38"/>
                  </a:lnTo>
                  <a:lnTo>
                    <a:pt x="3" y="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8" name="Freeform 1194"/>
            <p:cNvSpPr>
              <a:spLocks noEditPoints="1"/>
            </p:cNvSpPr>
            <p:nvPr/>
          </p:nvSpPr>
          <p:spPr bwMode="auto">
            <a:xfrm>
              <a:off x="1047" y="3515"/>
              <a:ext cx="37" cy="36"/>
            </a:xfrm>
            <a:custGeom>
              <a:avLst/>
              <a:gdLst>
                <a:gd name="T0" fmla="*/ 0 w 37"/>
                <a:gd name="T1" fmla="*/ 0 h 36"/>
                <a:gd name="T2" fmla="*/ 37 w 37"/>
                <a:gd name="T3" fmla="*/ 0 h 36"/>
                <a:gd name="T4" fmla="*/ 37 w 37"/>
                <a:gd name="T5" fmla="*/ 36 h 36"/>
                <a:gd name="T6" fmla="*/ 0 w 37"/>
                <a:gd name="T7" fmla="*/ 36 h 36"/>
                <a:gd name="T8" fmla="*/ 0 w 37"/>
                <a:gd name="T9" fmla="*/ 0 h 36"/>
                <a:gd name="T10" fmla="*/ 2 w 37"/>
                <a:gd name="T11" fmla="*/ 3 h 36"/>
                <a:gd name="T12" fmla="*/ 37 w 37"/>
                <a:gd name="T13" fmla="*/ 3 h 36"/>
                <a:gd name="T14" fmla="*/ 37 w 37"/>
                <a:gd name="T15" fmla="*/ 36 h 36"/>
                <a:gd name="T16" fmla="*/ 2 w 37"/>
                <a:gd name="T17" fmla="*/ 36 h 36"/>
                <a:gd name="T18" fmla="*/ 2 w 37"/>
                <a:gd name="T19" fmla="*/ 3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
                <a:gd name="T31" fmla="*/ 0 h 36"/>
                <a:gd name="T32" fmla="*/ 37 w 37"/>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 h="36">
                  <a:moveTo>
                    <a:pt x="0" y="0"/>
                  </a:moveTo>
                  <a:lnTo>
                    <a:pt x="37" y="0"/>
                  </a:lnTo>
                  <a:lnTo>
                    <a:pt x="37" y="36"/>
                  </a:lnTo>
                  <a:lnTo>
                    <a:pt x="0" y="36"/>
                  </a:lnTo>
                  <a:lnTo>
                    <a:pt x="0" y="0"/>
                  </a:lnTo>
                  <a:close/>
                  <a:moveTo>
                    <a:pt x="2" y="3"/>
                  </a:moveTo>
                  <a:lnTo>
                    <a:pt x="37" y="3"/>
                  </a:lnTo>
                  <a:lnTo>
                    <a:pt x="37" y="36"/>
                  </a:lnTo>
                  <a:lnTo>
                    <a:pt x="2" y="36"/>
                  </a:lnTo>
                  <a:lnTo>
                    <a:pt x="2" y="3"/>
                  </a:ln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59" name="Freeform 1195"/>
            <p:cNvSpPr>
              <a:spLocks noEditPoints="1"/>
            </p:cNvSpPr>
            <p:nvPr/>
          </p:nvSpPr>
          <p:spPr bwMode="auto">
            <a:xfrm>
              <a:off x="1049" y="3518"/>
              <a:ext cx="35" cy="33"/>
            </a:xfrm>
            <a:custGeom>
              <a:avLst/>
              <a:gdLst>
                <a:gd name="T0" fmla="*/ 0 w 35"/>
                <a:gd name="T1" fmla="*/ 0 h 33"/>
                <a:gd name="T2" fmla="*/ 35 w 35"/>
                <a:gd name="T3" fmla="*/ 0 h 33"/>
                <a:gd name="T4" fmla="*/ 35 w 35"/>
                <a:gd name="T5" fmla="*/ 33 h 33"/>
                <a:gd name="T6" fmla="*/ 0 w 35"/>
                <a:gd name="T7" fmla="*/ 33 h 33"/>
                <a:gd name="T8" fmla="*/ 0 w 35"/>
                <a:gd name="T9" fmla="*/ 0 h 33"/>
                <a:gd name="T10" fmla="*/ 3 w 35"/>
                <a:gd name="T11" fmla="*/ 2 h 33"/>
                <a:gd name="T12" fmla="*/ 35 w 35"/>
                <a:gd name="T13" fmla="*/ 2 h 33"/>
                <a:gd name="T14" fmla="*/ 35 w 35"/>
                <a:gd name="T15" fmla="*/ 33 h 33"/>
                <a:gd name="T16" fmla="*/ 3 w 35"/>
                <a:gd name="T17" fmla="*/ 33 h 33"/>
                <a:gd name="T18" fmla="*/ 3 w 35"/>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3"/>
                <a:gd name="T32" fmla="*/ 35 w 35"/>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3">
                  <a:moveTo>
                    <a:pt x="0" y="0"/>
                  </a:moveTo>
                  <a:lnTo>
                    <a:pt x="35" y="0"/>
                  </a:lnTo>
                  <a:lnTo>
                    <a:pt x="35" y="33"/>
                  </a:lnTo>
                  <a:lnTo>
                    <a:pt x="0" y="33"/>
                  </a:lnTo>
                  <a:lnTo>
                    <a:pt x="0" y="0"/>
                  </a:lnTo>
                  <a:close/>
                  <a:moveTo>
                    <a:pt x="3" y="2"/>
                  </a:moveTo>
                  <a:lnTo>
                    <a:pt x="35" y="2"/>
                  </a:lnTo>
                  <a:lnTo>
                    <a:pt x="35" y="33"/>
                  </a:lnTo>
                  <a:lnTo>
                    <a:pt x="3" y="33"/>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0" name="Freeform 1196"/>
            <p:cNvSpPr>
              <a:spLocks noEditPoints="1"/>
            </p:cNvSpPr>
            <p:nvPr/>
          </p:nvSpPr>
          <p:spPr bwMode="auto">
            <a:xfrm>
              <a:off x="1052" y="3520"/>
              <a:ext cx="32" cy="31"/>
            </a:xfrm>
            <a:custGeom>
              <a:avLst/>
              <a:gdLst>
                <a:gd name="T0" fmla="*/ 0 w 32"/>
                <a:gd name="T1" fmla="*/ 0 h 31"/>
                <a:gd name="T2" fmla="*/ 32 w 32"/>
                <a:gd name="T3" fmla="*/ 0 h 31"/>
                <a:gd name="T4" fmla="*/ 32 w 32"/>
                <a:gd name="T5" fmla="*/ 31 h 31"/>
                <a:gd name="T6" fmla="*/ 0 w 32"/>
                <a:gd name="T7" fmla="*/ 31 h 31"/>
                <a:gd name="T8" fmla="*/ 0 w 32"/>
                <a:gd name="T9" fmla="*/ 0 h 31"/>
                <a:gd name="T10" fmla="*/ 3 w 32"/>
                <a:gd name="T11" fmla="*/ 3 h 31"/>
                <a:gd name="T12" fmla="*/ 32 w 32"/>
                <a:gd name="T13" fmla="*/ 3 h 31"/>
                <a:gd name="T14" fmla="*/ 32 w 32"/>
                <a:gd name="T15" fmla="*/ 31 h 31"/>
                <a:gd name="T16" fmla="*/ 3 w 32"/>
                <a:gd name="T17" fmla="*/ 31 h 31"/>
                <a:gd name="T18" fmla="*/ 3 w 3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1"/>
                <a:gd name="T32" fmla="*/ 32 w 32"/>
                <a:gd name="T33" fmla="*/ 31 h 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1">
                  <a:moveTo>
                    <a:pt x="0" y="0"/>
                  </a:moveTo>
                  <a:lnTo>
                    <a:pt x="32" y="0"/>
                  </a:lnTo>
                  <a:lnTo>
                    <a:pt x="32" y="31"/>
                  </a:lnTo>
                  <a:lnTo>
                    <a:pt x="0" y="31"/>
                  </a:lnTo>
                  <a:lnTo>
                    <a:pt x="0" y="0"/>
                  </a:lnTo>
                  <a:close/>
                  <a:moveTo>
                    <a:pt x="3" y="3"/>
                  </a:moveTo>
                  <a:lnTo>
                    <a:pt x="32" y="3"/>
                  </a:lnTo>
                  <a:lnTo>
                    <a:pt x="32" y="31"/>
                  </a:lnTo>
                  <a:lnTo>
                    <a:pt x="3" y="31"/>
                  </a:lnTo>
                  <a:lnTo>
                    <a:pt x="3" y="3"/>
                  </a:lnTo>
                  <a:close/>
                </a:path>
              </a:pathLst>
            </a:custGeom>
            <a:solidFill>
              <a:srgbClr val="D6D6D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1" name="Freeform 1197"/>
            <p:cNvSpPr>
              <a:spLocks noEditPoints="1"/>
            </p:cNvSpPr>
            <p:nvPr/>
          </p:nvSpPr>
          <p:spPr bwMode="auto">
            <a:xfrm>
              <a:off x="1055" y="3523"/>
              <a:ext cx="29" cy="28"/>
            </a:xfrm>
            <a:custGeom>
              <a:avLst/>
              <a:gdLst>
                <a:gd name="T0" fmla="*/ 0 w 29"/>
                <a:gd name="T1" fmla="*/ 0 h 28"/>
                <a:gd name="T2" fmla="*/ 29 w 29"/>
                <a:gd name="T3" fmla="*/ 0 h 28"/>
                <a:gd name="T4" fmla="*/ 29 w 29"/>
                <a:gd name="T5" fmla="*/ 28 h 28"/>
                <a:gd name="T6" fmla="*/ 0 w 29"/>
                <a:gd name="T7" fmla="*/ 28 h 28"/>
                <a:gd name="T8" fmla="*/ 0 w 29"/>
                <a:gd name="T9" fmla="*/ 0 h 28"/>
                <a:gd name="T10" fmla="*/ 2 w 29"/>
                <a:gd name="T11" fmla="*/ 2 h 28"/>
                <a:gd name="T12" fmla="*/ 29 w 29"/>
                <a:gd name="T13" fmla="*/ 2 h 28"/>
                <a:gd name="T14" fmla="*/ 29 w 29"/>
                <a:gd name="T15" fmla="*/ 28 h 28"/>
                <a:gd name="T16" fmla="*/ 2 w 29"/>
                <a:gd name="T17" fmla="*/ 28 h 28"/>
                <a:gd name="T18" fmla="*/ 2 w 29"/>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0"/>
                  </a:moveTo>
                  <a:lnTo>
                    <a:pt x="29" y="0"/>
                  </a:lnTo>
                  <a:lnTo>
                    <a:pt x="29" y="28"/>
                  </a:lnTo>
                  <a:lnTo>
                    <a:pt x="0" y="28"/>
                  </a:lnTo>
                  <a:lnTo>
                    <a:pt x="0" y="0"/>
                  </a:lnTo>
                  <a:close/>
                  <a:moveTo>
                    <a:pt x="2" y="2"/>
                  </a:moveTo>
                  <a:lnTo>
                    <a:pt x="29" y="2"/>
                  </a:lnTo>
                  <a:lnTo>
                    <a:pt x="29" y="28"/>
                  </a:lnTo>
                  <a:lnTo>
                    <a:pt x="2" y="28"/>
                  </a:lnTo>
                  <a:lnTo>
                    <a:pt x="2" y="2"/>
                  </a:lnTo>
                  <a:close/>
                </a:path>
              </a:pathLst>
            </a:custGeom>
            <a:solidFill>
              <a:srgbClr val="D8D8D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2" name="Freeform 1198"/>
            <p:cNvSpPr>
              <a:spLocks noEditPoints="1"/>
            </p:cNvSpPr>
            <p:nvPr/>
          </p:nvSpPr>
          <p:spPr bwMode="auto">
            <a:xfrm>
              <a:off x="1057" y="3525"/>
              <a:ext cx="27" cy="26"/>
            </a:xfrm>
            <a:custGeom>
              <a:avLst/>
              <a:gdLst>
                <a:gd name="T0" fmla="*/ 0 w 27"/>
                <a:gd name="T1" fmla="*/ 0 h 26"/>
                <a:gd name="T2" fmla="*/ 27 w 27"/>
                <a:gd name="T3" fmla="*/ 0 h 26"/>
                <a:gd name="T4" fmla="*/ 27 w 27"/>
                <a:gd name="T5" fmla="*/ 26 h 26"/>
                <a:gd name="T6" fmla="*/ 0 w 27"/>
                <a:gd name="T7" fmla="*/ 26 h 26"/>
                <a:gd name="T8" fmla="*/ 0 w 27"/>
                <a:gd name="T9" fmla="*/ 0 h 26"/>
                <a:gd name="T10" fmla="*/ 3 w 27"/>
                <a:gd name="T11" fmla="*/ 4 h 26"/>
                <a:gd name="T12" fmla="*/ 27 w 27"/>
                <a:gd name="T13" fmla="*/ 4 h 26"/>
                <a:gd name="T14" fmla="*/ 27 w 27"/>
                <a:gd name="T15" fmla="*/ 26 h 26"/>
                <a:gd name="T16" fmla="*/ 3 w 27"/>
                <a:gd name="T17" fmla="*/ 26 h 26"/>
                <a:gd name="T18" fmla="*/ 3 w 27"/>
                <a:gd name="T19" fmla="*/ 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6"/>
                <a:gd name="T32" fmla="*/ 27 w 2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6">
                  <a:moveTo>
                    <a:pt x="0" y="0"/>
                  </a:moveTo>
                  <a:lnTo>
                    <a:pt x="27" y="0"/>
                  </a:lnTo>
                  <a:lnTo>
                    <a:pt x="27" y="26"/>
                  </a:lnTo>
                  <a:lnTo>
                    <a:pt x="0" y="26"/>
                  </a:lnTo>
                  <a:lnTo>
                    <a:pt x="0" y="0"/>
                  </a:lnTo>
                  <a:close/>
                  <a:moveTo>
                    <a:pt x="3" y="4"/>
                  </a:moveTo>
                  <a:lnTo>
                    <a:pt x="27" y="4"/>
                  </a:lnTo>
                  <a:lnTo>
                    <a:pt x="27" y="26"/>
                  </a:lnTo>
                  <a:lnTo>
                    <a:pt x="3" y="26"/>
                  </a:lnTo>
                  <a:lnTo>
                    <a:pt x="3" y="4"/>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3" name="Freeform 1199"/>
            <p:cNvSpPr>
              <a:spLocks noEditPoints="1"/>
            </p:cNvSpPr>
            <p:nvPr/>
          </p:nvSpPr>
          <p:spPr bwMode="auto">
            <a:xfrm>
              <a:off x="1060" y="3529"/>
              <a:ext cx="24" cy="22"/>
            </a:xfrm>
            <a:custGeom>
              <a:avLst/>
              <a:gdLst>
                <a:gd name="T0" fmla="*/ 0 w 24"/>
                <a:gd name="T1" fmla="*/ 0 h 22"/>
                <a:gd name="T2" fmla="*/ 24 w 24"/>
                <a:gd name="T3" fmla="*/ 0 h 22"/>
                <a:gd name="T4" fmla="*/ 24 w 24"/>
                <a:gd name="T5" fmla="*/ 22 h 22"/>
                <a:gd name="T6" fmla="*/ 0 w 24"/>
                <a:gd name="T7" fmla="*/ 22 h 22"/>
                <a:gd name="T8" fmla="*/ 0 w 24"/>
                <a:gd name="T9" fmla="*/ 0 h 22"/>
                <a:gd name="T10" fmla="*/ 2 w 24"/>
                <a:gd name="T11" fmla="*/ 1 h 22"/>
                <a:gd name="T12" fmla="*/ 24 w 24"/>
                <a:gd name="T13" fmla="*/ 1 h 22"/>
                <a:gd name="T14" fmla="*/ 24 w 24"/>
                <a:gd name="T15" fmla="*/ 22 h 22"/>
                <a:gd name="T16" fmla="*/ 2 w 24"/>
                <a:gd name="T17" fmla="*/ 22 h 22"/>
                <a:gd name="T18" fmla="*/ 2 w 24"/>
                <a:gd name="T19" fmla="*/ 1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2"/>
                <a:gd name="T32" fmla="*/ 24 w 24"/>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2">
                  <a:moveTo>
                    <a:pt x="0" y="0"/>
                  </a:moveTo>
                  <a:lnTo>
                    <a:pt x="24" y="0"/>
                  </a:lnTo>
                  <a:lnTo>
                    <a:pt x="24" y="22"/>
                  </a:lnTo>
                  <a:lnTo>
                    <a:pt x="0" y="22"/>
                  </a:lnTo>
                  <a:lnTo>
                    <a:pt x="0" y="0"/>
                  </a:lnTo>
                  <a:close/>
                  <a:moveTo>
                    <a:pt x="2" y="1"/>
                  </a:moveTo>
                  <a:lnTo>
                    <a:pt x="24" y="1"/>
                  </a:lnTo>
                  <a:lnTo>
                    <a:pt x="24" y="22"/>
                  </a:lnTo>
                  <a:lnTo>
                    <a:pt x="2" y="22"/>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4" name="Freeform 1200"/>
            <p:cNvSpPr>
              <a:spLocks noEditPoints="1"/>
            </p:cNvSpPr>
            <p:nvPr/>
          </p:nvSpPr>
          <p:spPr bwMode="auto">
            <a:xfrm>
              <a:off x="1062" y="3530"/>
              <a:ext cx="22" cy="21"/>
            </a:xfrm>
            <a:custGeom>
              <a:avLst/>
              <a:gdLst>
                <a:gd name="T0" fmla="*/ 0 w 22"/>
                <a:gd name="T1" fmla="*/ 0 h 21"/>
                <a:gd name="T2" fmla="*/ 22 w 22"/>
                <a:gd name="T3" fmla="*/ 0 h 21"/>
                <a:gd name="T4" fmla="*/ 22 w 22"/>
                <a:gd name="T5" fmla="*/ 21 h 21"/>
                <a:gd name="T6" fmla="*/ 0 w 22"/>
                <a:gd name="T7" fmla="*/ 21 h 21"/>
                <a:gd name="T8" fmla="*/ 0 w 22"/>
                <a:gd name="T9" fmla="*/ 0 h 21"/>
                <a:gd name="T10" fmla="*/ 3 w 22"/>
                <a:gd name="T11" fmla="*/ 4 h 21"/>
                <a:gd name="T12" fmla="*/ 22 w 22"/>
                <a:gd name="T13" fmla="*/ 4 h 21"/>
                <a:gd name="T14" fmla="*/ 22 w 22"/>
                <a:gd name="T15" fmla="*/ 21 h 21"/>
                <a:gd name="T16" fmla="*/ 3 w 22"/>
                <a:gd name="T17" fmla="*/ 21 h 21"/>
                <a:gd name="T18" fmla="*/ 3 w 22"/>
                <a:gd name="T19" fmla="*/ 4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1"/>
                <a:gd name="T32" fmla="*/ 22 w 22"/>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1">
                  <a:moveTo>
                    <a:pt x="0" y="0"/>
                  </a:moveTo>
                  <a:lnTo>
                    <a:pt x="22" y="0"/>
                  </a:lnTo>
                  <a:lnTo>
                    <a:pt x="22" y="21"/>
                  </a:lnTo>
                  <a:lnTo>
                    <a:pt x="0" y="21"/>
                  </a:lnTo>
                  <a:lnTo>
                    <a:pt x="0" y="0"/>
                  </a:lnTo>
                  <a:close/>
                  <a:moveTo>
                    <a:pt x="3" y="4"/>
                  </a:moveTo>
                  <a:lnTo>
                    <a:pt x="22" y="4"/>
                  </a:lnTo>
                  <a:lnTo>
                    <a:pt x="22" y="21"/>
                  </a:lnTo>
                  <a:lnTo>
                    <a:pt x="3" y="21"/>
                  </a:lnTo>
                  <a:lnTo>
                    <a:pt x="3" y="4"/>
                  </a:lnTo>
                  <a:close/>
                </a:path>
              </a:pathLst>
            </a:custGeom>
            <a:solidFill>
              <a:srgbClr val="DFDFD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5" name="Freeform 1201"/>
            <p:cNvSpPr>
              <a:spLocks noEditPoints="1"/>
            </p:cNvSpPr>
            <p:nvPr/>
          </p:nvSpPr>
          <p:spPr bwMode="auto">
            <a:xfrm>
              <a:off x="1065" y="3534"/>
              <a:ext cx="19" cy="17"/>
            </a:xfrm>
            <a:custGeom>
              <a:avLst/>
              <a:gdLst>
                <a:gd name="T0" fmla="*/ 0 w 19"/>
                <a:gd name="T1" fmla="*/ 0 h 17"/>
                <a:gd name="T2" fmla="*/ 19 w 19"/>
                <a:gd name="T3" fmla="*/ 0 h 17"/>
                <a:gd name="T4" fmla="*/ 19 w 19"/>
                <a:gd name="T5" fmla="*/ 17 h 17"/>
                <a:gd name="T6" fmla="*/ 0 w 19"/>
                <a:gd name="T7" fmla="*/ 17 h 17"/>
                <a:gd name="T8" fmla="*/ 0 w 19"/>
                <a:gd name="T9" fmla="*/ 0 h 17"/>
                <a:gd name="T10" fmla="*/ 3 w 19"/>
                <a:gd name="T11" fmla="*/ 1 h 17"/>
                <a:gd name="T12" fmla="*/ 19 w 19"/>
                <a:gd name="T13" fmla="*/ 1 h 17"/>
                <a:gd name="T14" fmla="*/ 19 w 19"/>
                <a:gd name="T15" fmla="*/ 17 h 17"/>
                <a:gd name="T16" fmla="*/ 3 w 19"/>
                <a:gd name="T17" fmla="*/ 17 h 17"/>
                <a:gd name="T18" fmla="*/ 3 w 19"/>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0" y="0"/>
                  </a:moveTo>
                  <a:lnTo>
                    <a:pt x="19" y="0"/>
                  </a:lnTo>
                  <a:lnTo>
                    <a:pt x="19" y="17"/>
                  </a:lnTo>
                  <a:lnTo>
                    <a:pt x="0" y="17"/>
                  </a:lnTo>
                  <a:lnTo>
                    <a:pt x="0" y="0"/>
                  </a:lnTo>
                  <a:close/>
                  <a:moveTo>
                    <a:pt x="3" y="1"/>
                  </a:moveTo>
                  <a:lnTo>
                    <a:pt x="19" y="1"/>
                  </a:lnTo>
                  <a:lnTo>
                    <a:pt x="19" y="17"/>
                  </a:lnTo>
                  <a:lnTo>
                    <a:pt x="3" y="17"/>
                  </a:lnTo>
                  <a:lnTo>
                    <a:pt x="3" y="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266" name="Freeform 1202"/>
            <p:cNvSpPr>
              <a:spLocks noEditPoints="1"/>
            </p:cNvSpPr>
            <p:nvPr/>
          </p:nvSpPr>
          <p:spPr bwMode="auto">
            <a:xfrm>
              <a:off x="1068" y="3535"/>
              <a:ext cx="16" cy="16"/>
            </a:xfrm>
            <a:custGeom>
              <a:avLst/>
              <a:gdLst>
                <a:gd name="T0" fmla="*/ 0 w 16"/>
                <a:gd name="T1" fmla="*/ 0 h 16"/>
                <a:gd name="T2" fmla="*/ 16 w 16"/>
                <a:gd name="T3" fmla="*/ 0 h 16"/>
                <a:gd name="T4" fmla="*/ 16 w 16"/>
                <a:gd name="T5" fmla="*/ 16 h 16"/>
                <a:gd name="T6" fmla="*/ 0 w 16"/>
                <a:gd name="T7" fmla="*/ 16 h 16"/>
                <a:gd name="T8" fmla="*/ 0 w 16"/>
                <a:gd name="T9" fmla="*/ 0 h 16"/>
                <a:gd name="T10" fmla="*/ 2 w 16"/>
                <a:gd name="T11" fmla="*/ 2 h 16"/>
                <a:gd name="T12" fmla="*/ 16 w 16"/>
                <a:gd name="T13" fmla="*/ 2 h 16"/>
                <a:gd name="T14" fmla="*/ 16 w 16"/>
                <a:gd name="T15" fmla="*/ 16 h 16"/>
                <a:gd name="T16" fmla="*/ 2 w 16"/>
                <a:gd name="T17" fmla="*/ 16 h 16"/>
                <a:gd name="T18" fmla="*/ 2 w 16"/>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0" y="0"/>
                  </a:moveTo>
                  <a:lnTo>
                    <a:pt x="16" y="0"/>
                  </a:lnTo>
                  <a:lnTo>
                    <a:pt x="16" y="16"/>
                  </a:lnTo>
                  <a:lnTo>
                    <a:pt x="0" y="16"/>
                  </a:lnTo>
                  <a:lnTo>
                    <a:pt x="0" y="0"/>
                  </a:lnTo>
                  <a:close/>
                  <a:moveTo>
                    <a:pt x="2" y="2"/>
                  </a:moveTo>
                  <a:lnTo>
                    <a:pt x="16" y="2"/>
                  </a:lnTo>
                  <a:lnTo>
                    <a:pt x="16" y="16"/>
                  </a:lnTo>
                  <a:lnTo>
                    <a:pt x="2" y="16"/>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5980" name="Freeform 1203"/>
          <p:cNvSpPr>
            <a:spLocks noEditPoints="1"/>
          </p:cNvSpPr>
          <p:nvPr/>
        </p:nvSpPr>
        <p:spPr bwMode="auto">
          <a:xfrm>
            <a:off x="3778250" y="6575425"/>
            <a:ext cx="22225" cy="22225"/>
          </a:xfrm>
          <a:custGeom>
            <a:avLst/>
            <a:gdLst>
              <a:gd name="T0" fmla="*/ 0 w 14"/>
              <a:gd name="T1" fmla="*/ 0 h 14"/>
              <a:gd name="T2" fmla="*/ 2147483647 w 14"/>
              <a:gd name="T3" fmla="*/ 0 h 14"/>
              <a:gd name="T4" fmla="*/ 2147483647 w 14"/>
              <a:gd name="T5" fmla="*/ 2147483647 h 14"/>
              <a:gd name="T6" fmla="*/ 0 w 14"/>
              <a:gd name="T7" fmla="*/ 2147483647 h 14"/>
              <a:gd name="T8" fmla="*/ 0 w 14"/>
              <a:gd name="T9" fmla="*/ 0 h 14"/>
              <a:gd name="T10" fmla="*/ 2147483647 w 14"/>
              <a:gd name="T11" fmla="*/ 2147483647 h 14"/>
              <a:gd name="T12" fmla="*/ 2147483647 w 14"/>
              <a:gd name="T13" fmla="*/ 2147483647 h 14"/>
              <a:gd name="T14" fmla="*/ 2147483647 w 14"/>
              <a:gd name="T15" fmla="*/ 2147483647 h 14"/>
              <a:gd name="T16" fmla="*/ 2147483647 w 14"/>
              <a:gd name="T17" fmla="*/ 2147483647 h 14"/>
              <a:gd name="T18" fmla="*/ 2147483647 w 14"/>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0" y="0"/>
                </a:moveTo>
                <a:lnTo>
                  <a:pt x="14" y="0"/>
                </a:lnTo>
                <a:lnTo>
                  <a:pt x="14" y="14"/>
                </a:lnTo>
                <a:lnTo>
                  <a:pt x="0" y="14"/>
                </a:lnTo>
                <a:lnTo>
                  <a:pt x="0" y="0"/>
                </a:lnTo>
                <a:close/>
                <a:moveTo>
                  <a:pt x="3" y="4"/>
                </a:moveTo>
                <a:lnTo>
                  <a:pt x="14" y="4"/>
                </a:lnTo>
                <a:lnTo>
                  <a:pt x="14" y="14"/>
                </a:lnTo>
                <a:lnTo>
                  <a:pt x="3" y="14"/>
                </a:lnTo>
                <a:lnTo>
                  <a:pt x="3" y="4"/>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1" name="Freeform 1204"/>
          <p:cNvSpPr>
            <a:spLocks noEditPoints="1"/>
          </p:cNvSpPr>
          <p:nvPr/>
        </p:nvSpPr>
        <p:spPr bwMode="auto">
          <a:xfrm>
            <a:off x="3783013" y="6581775"/>
            <a:ext cx="17462" cy="15875"/>
          </a:xfrm>
          <a:custGeom>
            <a:avLst/>
            <a:gdLst>
              <a:gd name="T0" fmla="*/ 0 w 11"/>
              <a:gd name="T1" fmla="*/ 0 h 10"/>
              <a:gd name="T2" fmla="*/ 2147483647 w 11"/>
              <a:gd name="T3" fmla="*/ 0 h 10"/>
              <a:gd name="T4" fmla="*/ 2147483647 w 11"/>
              <a:gd name="T5" fmla="*/ 2147483647 h 10"/>
              <a:gd name="T6" fmla="*/ 0 w 11"/>
              <a:gd name="T7" fmla="*/ 2147483647 h 10"/>
              <a:gd name="T8" fmla="*/ 0 w 11"/>
              <a:gd name="T9" fmla="*/ 0 h 10"/>
              <a:gd name="T10" fmla="*/ 2147483647 w 11"/>
              <a:gd name="T11" fmla="*/ 2147483647 h 10"/>
              <a:gd name="T12" fmla="*/ 2147483647 w 11"/>
              <a:gd name="T13" fmla="*/ 2147483647 h 10"/>
              <a:gd name="T14" fmla="*/ 2147483647 w 11"/>
              <a:gd name="T15" fmla="*/ 2147483647 h 10"/>
              <a:gd name="T16" fmla="*/ 2147483647 w 11"/>
              <a:gd name="T17" fmla="*/ 2147483647 h 10"/>
              <a:gd name="T18" fmla="*/ 2147483647 w 11"/>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0"/>
              <a:gd name="T32" fmla="*/ 11 w 11"/>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0">
                <a:moveTo>
                  <a:pt x="0" y="0"/>
                </a:moveTo>
                <a:lnTo>
                  <a:pt x="11" y="0"/>
                </a:lnTo>
                <a:lnTo>
                  <a:pt x="11" y="10"/>
                </a:lnTo>
                <a:lnTo>
                  <a:pt x="0" y="10"/>
                </a:lnTo>
                <a:lnTo>
                  <a:pt x="0" y="0"/>
                </a:lnTo>
                <a:close/>
                <a:moveTo>
                  <a:pt x="3" y="1"/>
                </a:moveTo>
                <a:lnTo>
                  <a:pt x="11" y="1"/>
                </a:lnTo>
                <a:lnTo>
                  <a:pt x="11" y="10"/>
                </a:lnTo>
                <a:lnTo>
                  <a:pt x="3" y="10"/>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2" name="Freeform 1205"/>
          <p:cNvSpPr>
            <a:spLocks noEditPoints="1"/>
          </p:cNvSpPr>
          <p:nvPr/>
        </p:nvSpPr>
        <p:spPr bwMode="auto">
          <a:xfrm>
            <a:off x="3787775" y="6583363"/>
            <a:ext cx="12700" cy="14287"/>
          </a:xfrm>
          <a:custGeom>
            <a:avLst/>
            <a:gdLst>
              <a:gd name="T0" fmla="*/ 0 w 8"/>
              <a:gd name="T1" fmla="*/ 0 h 9"/>
              <a:gd name="T2" fmla="*/ 2147483647 w 8"/>
              <a:gd name="T3" fmla="*/ 0 h 9"/>
              <a:gd name="T4" fmla="*/ 2147483647 w 8"/>
              <a:gd name="T5" fmla="*/ 2147483647 h 9"/>
              <a:gd name="T6" fmla="*/ 0 w 8"/>
              <a:gd name="T7" fmla="*/ 2147483647 h 9"/>
              <a:gd name="T8" fmla="*/ 0 w 8"/>
              <a:gd name="T9" fmla="*/ 0 h 9"/>
              <a:gd name="T10" fmla="*/ 2147483647 w 8"/>
              <a:gd name="T11" fmla="*/ 2147483647 h 9"/>
              <a:gd name="T12" fmla="*/ 2147483647 w 8"/>
              <a:gd name="T13" fmla="*/ 2147483647 h 9"/>
              <a:gd name="T14" fmla="*/ 2147483647 w 8"/>
              <a:gd name="T15" fmla="*/ 2147483647 h 9"/>
              <a:gd name="T16" fmla="*/ 2147483647 w 8"/>
              <a:gd name="T17" fmla="*/ 2147483647 h 9"/>
              <a:gd name="T18" fmla="*/ 2147483647 w 8"/>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0"/>
                </a:moveTo>
                <a:lnTo>
                  <a:pt x="8" y="0"/>
                </a:lnTo>
                <a:lnTo>
                  <a:pt x="8" y="9"/>
                </a:lnTo>
                <a:lnTo>
                  <a:pt x="0" y="9"/>
                </a:lnTo>
                <a:lnTo>
                  <a:pt x="0" y="0"/>
                </a:lnTo>
                <a:close/>
                <a:moveTo>
                  <a:pt x="2" y="4"/>
                </a:moveTo>
                <a:lnTo>
                  <a:pt x="8" y="4"/>
                </a:lnTo>
                <a:lnTo>
                  <a:pt x="8" y="9"/>
                </a:lnTo>
                <a:lnTo>
                  <a:pt x="2" y="9"/>
                </a:lnTo>
                <a:lnTo>
                  <a:pt x="2" y="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3" name="Freeform 1206"/>
          <p:cNvSpPr>
            <a:spLocks noEditPoints="1"/>
          </p:cNvSpPr>
          <p:nvPr/>
        </p:nvSpPr>
        <p:spPr bwMode="auto">
          <a:xfrm>
            <a:off x="3790950" y="6589713"/>
            <a:ext cx="9525" cy="7937"/>
          </a:xfrm>
          <a:custGeom>
            <a:avLst/>
            <a:gdLst>
              <a:gd name="T0" fmla="*/ 0 w 6"/>
              <a:gd name="T1" fmla="*/ 0 h 5"/>
              <a:gd name="T2" fmla="*/ 2147483647 w 6"/>
              <a:gd name="T3" fmla="*/ 0 h 5"/>
              <a:gd name="T4" fmla="*/ 2147483647 w 6"/>
              <a:gd name="T5" fmla="*/ 2147483647 h 5"/>
              <a:gd name="T6" fmla="*/ 0 w 6"/>
              <a:gd name="T7" fmla="*/ 2147483647 h 5"/>
              <a:gd name="T8" fmla="*/ 0 w 6"/>
              <a:gd name="T9" fmla="*/ 0 h 5"/>
              <a:gd name="T10" fmla="*/ 2147483647 w 6"/>
              <a:gd name="T11" fmla="*/ 2147483647 h 5"/>
              <a:gd name="T12" fmla="*/ 2147483647 w 6"/>
              <a:gd name="T13" fmla="*/ 2147483647 h 5"/>
              <a:gd name="T14" fmla="*/ 2147483647 w 6"/>
              <a:gd name="T15" fmla="*/ 2147483647 h 5"/>
              <a:gd name="T16" fmla="*/ 2147483647 w 6"/>
              <a:gd name="T17" fmla="*/ 2147483647 h 5"/>
              <a:gd name="T18" fmla="*/ 2147483647 w 6"/>
              <a:gd name="T19" fmla="*/ 2147483647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0" y="0"/>
                </a:moveTo>
                <a:lnTo>
                  <a:pt x="6" y="0"/>
                </a:lnTo>
                <a:lnTo>
                  <a:pt x="6" y="5"/>
                </a:lnTo>
                <a:lnTo>
                  <a:pt x="0" y="5"/>
                </a:lnTo>
                <a:lnTo>
                  <a:pt x="0" y="0"/>
                </a:lnTo>
                <a:close/>
                <a:moveTo>
                  <a:pt x="3" y="2"/>
                </a:moveTo>
                <a:lnTo>
                  <a:pt x="6" y="2"/>
                </a:lnTo>
                <a:lnTo>
                  <a:pt x="6" y="5"/>
                </a:lnTo>
                <a:lnTo>
                  <a:pt x="3" y="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4" name="Freeform 1207"/>
          <p:cNvSpPr>
            <a:spLocks noEditPoints="1"/>
          </p:cNvSpPr>
          <p:nvPr/>
        </p:nvSpPr>
        <p:spPr bwMode="auto">
          <a:xfrm>
            <a:off x="3795713" y="6592888"/>
            <a:ext cx="4762" cy="4762"/>
          </a:xfrm>
          <a:custGeom>
            <a:avLst/>
            <a:gdLst>
              <a:gd name="T0" fmla="*/ 0 w 3"/>
              <a:gd name="T1" fmla="*/ 0 h 3"/>
              <a:gd name="T2" fmla="*/ 2147483647 w 3"/>
              <a:gd name="T3" fmla="*/ 0 h 3"/>
              <a:gd name="T4" fmla="*/ 2147483647 w 3"/>
              <a:gd name="T5" fmla="*/ 2147483647 h 3"/>
              <a:gd name="T6" fmla="*/ 0 w 3"/>
              <a:gd name="T7" fmla="*/ 2147483647 h 3"/>
              <a:gd name="T8" fmla="*/ 0 w 3"/>
              <a:gd name="T9" fmla="*/ 0 h 3"/>
              <a:gd name="T10" fmla="*/ 2147483647 w 3"/>
              <a:gd name="T11" fmla="*/ 2147483647 h 3"/>
              <a:gd name="T12" fmla="*/ 2147483647 w 3"/>
              <a:gd name="T13" fmla="*/ 2147483647 h 3"/>
              <a:gd name="T14" fmla="*/ 2147483647 w 3"/>
              <a:gd name="T15" fmla="*/ 2147483647 h 3"/>
              <a:gd name="T16" fmla="*/ 2147483647 w 3"/>
              <a:gd name="T17" fmla="*/ 2147483647 h 3"/>
              <a:gd name="T18" fmla="*/ 2147483647 w 3"/>
              <a:gd name="T19" fmla="*/ 2147483647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0" y="0"/>
                </a:moveTo>
                <a:lnTo>
                  <a:pt x="3" y="0"/>
                </a:lnTo>
                <a:lnTo>
                  <a:pt x="3" y="3"/>
                </a:lnTo>
                <a:lnTo>
                  <a:pt x="0" y="3"/>
                </a:lnTo>
                <a:lnTo>
                  <a:pt x="0" y="0"/>
                </a:lnTo>
                <a:close/>
                <a:moveTo>
                  <a:pt x="3" y="3"/>
                </a:moveTo>
                <a:lnTo>
                  <a:pt x="3" y="3"/>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5" name="Freeform 1208"/>
          <p:cNvSpPr>
            <a:spLocks noEditPoints="1"/>
          </p:cNvSpPr>
          <p:nvPr/>
        </p:nvSpPr>
        <p:spPr bwMode="auto">
          <a:xfrm>
            <a:off x="3800475" y="6597650"/>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w 1588"/>
              <a:gd name="T15" fmla="*/ 0 h 1588"/>
              <a:gd name="T16" fmla="*/ 0 w 1588"/>
              <a:gd name="T17" fmla="*/ 0 h 1588"/>
              <a:gd name="T18" fmla="*/ 0 w 1588"/>
              <a:gd name="T19" fmla="*/ 0 h 1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8"/>
              <a:gd name="T31" fmla="*/ 0 h 1588"/>
              <a:gd name="T32" fmla="*/ 1588 w 1588"/>
              <a:gd name="T33" fmla="*/ 1588 h 15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8" h="1588">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86" name="Line 1209"/>
          <p:cNvSpPr>
            <a:spLocks noChangeShapeType="1"/>
          </p:cNvSpPr>
          <p:nvPr/>
        </p:nvSpPr>
        <p:spPr bwMode="auto">
          <a:xfrm>
            <a:off x="3705225" y="6611938"/>
            <a:ext cx="1588"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87" name="Line 1210"/>
          <p:cNvSpPr>
            <a:spLocks noChangeShapeType="1"/>
          </p:cNvSpPr>
          <p:nvPr/>
        </p:nvSpPr>
        <p:spPr bwMode="auto">
          <a:xfrm>
            <a:off x="3687763" y="6611938"/>
            <a:ext cx="1587" cy="9525"/>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88" name="Line 1211"/>
          <p:cNvSpPr>
            <a:spLocks noChangeShapeType="1"/>
          </p:cNvSpPr>
          <p:nvPr/>
        </p:nvSpPr>
        <p:spPr bwMode="auto">
          <a:xfrm>
            <a:off x="3665538" y="6611938"/>
            <a:ext cx="147637" cy="1587"/>
          </a:xfrm>
          <a:prstGeom prst="line">
            <a:avLst/>
          </a:prstGeom>
          <a:noFill/>
          <a:ln w="15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89" name="Freeform 1212"/>
          <p:cNvSpPr>
            <a:spLocks noEditPoints="1"/>
          </p:cNvSpPr>
          <p:nvPr/>
        </p:nvSpPr>
        <p:spPr bwMode="auto">
          <a:xfrm>
            <a:off x="3778250" y="6646863"/>
            <a:ext cx="17463" cy="11112"/>
          </a:xfrm>
          <a:custGeom>
            <a:avLst/>
            <a:gdLst>
              <a:gd name="T0" fmla="*/ 0 w 11"/>
              <a:gd name="T1" fmla="*/ 0 h 7"/>
              <a:gd name="T2" fmla="*/ 2147483647 w 11"/>
              <a:gd name="T3" fmla="*/ 0 h 7"/>
              <a:gd name="T4" fmla="*/ 2147483647 w 11"/>
              <a:gd name="T5" fmla="*/ 2147483647 h 7"/>
              <a:gd name="T6" fmla="*/ 0 w 11"/>
              <a:gd name="T7" fmla="*/ 2147483647 h 7"/>
              <a:gd name="T8" fmla="*/ 0 w 11"/>
              <a:gd name="T9" fmla="*/ 0 h 7"/>
              <a:gd name="T10" fmla="*/ 0 w 11"/>
              <a:gd name="T11" fmla="*/ 0 h 7"/>
              <a:gd name="T12" fmla="*/ 2147483647 w 11"/>
              <a:gd name="T13" fmla="*/ 0 h 7"/>
              <a:gd name="T14" fmla="*/ 2147483647 w 11"/>
              <a:gd name="T15" fmla="*/ 2147483647 h 7"/>
              <a:gd name="T16" fmla="*/ 0 w 11"/>
              <a:gd name="T17" fmla="*/ 2147483647 h 7"/>
              <a:gd name="T18" fmla="*/ 0 w 11"/>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0" y="0"/>
                </a:moveTo>
                <a:lnTo>
                  <a:pt x="11" y="0"/>
                </a:lnTo>
                <a:lnTo>
                  <a:pt x="11" y="7"/>
                </a:lnTo>
                <a:lnTo>
                  <a:pt x="0" y="7"/>
                </a:lnTo>
                <a:lnTo>
                  <a:pt x="0" y="0"/>
                </a:lnTo>
                <a:close/>
                <a:moveTo>
                  <a:pt x="0" y="0"/>
                </a:moveTo>
                <a:lnTo>
                  <a:pt x="11" y="0"/>
                </a:lnTo>
                <a:lnTo>
                  <a:pt x="11"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0" name="Freeform 1213"/>
          <p:cNvSpPr>
            <a:spLocks noEditPoints="1"/>
          </p:cNvSpPr>
          <p:nvPr/>
        </p:nvSpPr>
        <p:spPr bwMode="auto">
          <a:xfrm>
            <a:off x="3778250" y="6646863"/>
            <a:ext cx="17463" cy="4762"/>
          </a:xfrm>
          <a:custGeom>
            <a:avLst/>
            <a:gdLst>
              <a:gd name="T0" fmla="*/ 0 w 11"/>
              <a:gd name="T1" fmla="*/ 0 h 3"/>
              <a:gd name="T2" fmla="*/ 2147483647 w 11"/>
              <a:gd name="T3" fmla="*/ 0 h 3"/>
              <a:gd name="T4" fmla="*/ 2147483647 w 11"/>
              <a:gd name="T5" fmla="*/ 2147483647 h 3"/>
              <a:gd name="T6" fmla="*/ 0 w 11"/>
              <a:gd name="T7" fmla="*/ 2147483647 h 3"/>
              <a:gd name="T8" fmla="*/ 0 w 11"/>
              <a:gd name="T9" fmla="*/ 0 h 3"/>
              <a:gd name="T10" fmla="*/ 0 w 11"/>
              <a:gd name="T11" fmla="*/ 0 h 3"/>
              <a:gd name="T12" fmla="*/ 2147483647 w 11"/>
              <a:gd name="T13" fmla="*/ 0 h 3"/>
              <a:gd name="T14" fmla="*/ 2147483647 w 11"/>
              <a:gd name="T15" fmla="*/ 0 h 3"/>
              <a:gd name="T16" fmla="*/ 0 w 11"/>
              <a:gd name="T17" fmla="*/ 0 h 3"/>
              <a:gd name="T18" fmla="*/ 0 w 1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3"/>
              <a:gd name="T32" fmla="*/ 11 w 1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3">
                <a:moveTo>
                  <a:pt x="0" y="0"/>
                </a:moveTo>
                <a:lnTo>
                  <a:pt x="11" y="0"/>
                </a:lnTo>
                <a:lnTo>
                  <a:pt x="11" y="3"/>
                </a:lnTo>
                <a:lnTo>
                  <a:pt x="0" y="3"/>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1" name="Rectangle 1214"/>
          <p:cNvSpPr>
            <a:spLocks noChangeArrowheads="1"/>
          </p:cNvSpPr>
          <p:nvPr/>
        </p:nvSpPr>
        <p:spPr bwMode="auto">
          <a:xfrm>
            <a:off x="3778250" y="6545263"/>
            <a:ext cx="17463"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5992" name="Freeform 1215"/>
          <p:cNvSpPr>
            <a:spLocks noEditPoints="1"/>
          </p:cNvSpPr>
          <p:nvPr/>
        </p:nvSpPr>
        <p:spPr bwMode="auto">
          <a:xfrm>
            <a:off x="3778250" y="6646863"/>
            <a:ext cx="17463" cy="11112"/>
          </a:xfrm>
          <a:custGeom>
            <a:avLst/>
            <a:gdLst>
              <a:gd name="T0" fmla="*/ 0 w 11"/>
              <a:gd name="T1" fmla="*/ 0 h 7"/>
              <a:gd name="T2" fmla="*/ 2147483647 w 11"/>
              <a:gd name="T3" fmla="*/ 0 h 7"/>
              <a:gd name="T4" fmla="*/ 2147483647 w 11"/>
              <a:gd name="T5" fmla="*/ 2147483647 h 7"/>
              <a:gd name="T6" fmla="*/ 0 w 11"/>
              <a:gd name="T7" fmla="*/ 2147483647 h 7"/>
              <a:gd name="T8" fmla="*/ 0 w 11"/>
              <a:gd name="T9" fmla="*/ 0 h 7"/>
              <a:gd name="T10" fmla="*/ 0 w 11"/>
              <a:gd name="T11" fmla="*/ 0 h 7"/>
              <a:gd name="T12" fmla="*/ 2147483647 w 11"/>
              <a:gd name="T13" fmla="*/ 0 h 7"/>
              <a:gd name="T14" fmla="*/ 2147483647 w 11"/>
              <a:gd name="T15" fmla="*/ 2147483647 h 7"/>
              <a:gd name="T16" fmla="*/ 0 w 11"/>
              <a:gd name="T17" fmla="*/ 2147483647 h 7"/>
              <a:gd name="T18" fmla="*/ 0 w 11"/>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0" y="0"/>
                </a:moveTo>
                <a:lnTo>
                  <a:pt x="11" y="0"/>
                </a:lnTo>
                <a:lnTo>
                  <a:pt x="11" y="7"/>
                </a:lnTo>
                <a:lnTo>
                  <a:pt x="0" y="7"/>
                </a:lnTo>
                <a:lnTo>
                  <a:pt x="0" y="0"/>
                </a:lnTo>
                <a:close/>
                <a:moveTo>
                  <a:pt x="0" y="0"/>
                </a:moveTo>
                <a:lnTo>
                  <a:pt x="11" y="0"/>
                </a:lnTo>
                <a:lnTo>
                  <a:pt x="11" y="3"/>
                </a:lnTo>
                <a:lnTo>
                  <a:pt x="0" y="3"/>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3" name="Freeform 1216"/>
          <p:cNvSpPr>
            <a:spLocks noEditPoints="1"/>
          </p:cNvSpPr>
          <p:nvPr/>
        </p:nvSpPr>
        <p:spPr bwMode="auto">
          <a:xfrm>
            <a:off x="3778250" y="6646863"/>
            <a:ext cx="17463" cy="4762"/>
          </a:xfrm>
          <a:custGeom>
            <a:avLst/>
            <a:gdLst>
              <a:gd name="T0" fmla="*/ 0 w 11"/>
              <a:gd name="T1" fmla="*/ 0 h 3"/>
              <a:gd name="T2" fmla="*/ 2147483647 w 11"/>
              <a:gd name="T3" fmla="*/ 0 h 3"/>
              <a:gd name="T4" fmla="*/ 2147483647 w 11"/>
              <a:gd name="T5" fmla="*/ 2147483647 h 3"/>
              <a:gd name="T6" fmla="*/ 0 w 11"/>
              <a:gd name="T7" fmla="*/ 2147483647 h 3"/>
              <a:gd name="T8" fmla="*/ 0 w 11"/>
              <a:gd name="T9" fmla="*/ 0 h 3"/>
              <a:gd name="T10" fmla="*/ 0 w 11"/>
              <a:gd name="T11" fmla="*/ 0 h 3"/>
              <a:gd name="T12" fmla="*/ 2147483647 w 11"/>
              <a:gd name="T13" fmla="*/ 0 h 3"/>
              <a:gd name="T14" fmla="*/ 2147483647 w 11"/>
              <a:gd name="T15" fmla="*/ 0 h 3"/>
              <a:gd name="T16" fmla="*/ 0 w 11"/>
              <a:gd name="T17" fmla="*/ 0 h 3"/>
              <a:gd name="T18" fmla="*/ 0 w 1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3"/>
              <a:gd name="T32" fmla="*/ 11 w 1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3">
                <a:moveTo>
                  <a:pt x="0" y="0"/>
                </a:moveTo>
                <a:lnTo>
                  <a:pt x="11" y="0"/>
                </a:lnTo>
                <a:lnTo>
                  <a:pt x="11" y="3"/>
                </a:lnTo>
                <a:lnTo>
                  <a:pt x="0" y="3"/>
                </a:lnTo>
                <a:lnTo>
                  <a:pt x="0" y="0"/>
                </a:lnTo>
                <a:close/>
                <a:moveTo>
                  <a:pt x="0" y="0"/>
                </a:moveTo>
                <a:lnTo>
                  <a:pt x="11"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4" name="Line 1217"/>
          <p:cNvSpPr>
            <a:spLocks noChangeShapeType="1"/>
          </p:cNvSpPr>
          <p:nvPr/>
        </p:nvSpPr>
        <p:spPr bwMode="auto">
          <a:xfrm>
            <a:off x="3738563" y="6594475"/>
            <a:ext cx="12700" cy="128588"/>
          </a:xfrm>
          <a:prstGeom prst="line">
            <a:avLst/>
          </a:prstGeom>
          <a:noFill/>
          <a:ln w="476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95" name="Freeform 1218"/>
          <p:cNvSpPr>
            <a:spLocks noEditPoints="1"/>
          </p:cNvSpPr>
          <p:nvPr/>
        </p:nvSpPr>
        <p:spPr bwMode="auto">
          <a:xfrm>
            <a:off x="3646488" y="6640513"/>
            <a:ext cx="22225" cy="17462"/>
          </a:xfrm>
          <a:custGeom>
            <a:avLst/>
            <a:gdLst>
              <a:gd name="T0" fmla="*/ 0 w 14"/>
              <a:gd name="T1" fmla="*/ 0 h 11"/>
              <a:gd name="T2" fmla="*/ 2147483647 w 14"/>
              <a:gd name="T3" fmla="*/ 0 h 11"/>
              <a:gd name="T4" fmla="*/ 2147483647 w 14"/>
              <a:gd name="T5" fmla="*/ 2147483647 h 11"/>
              <a:gd name="T6" fmla="*/ 0 w 14"/>
              <a:gd name="T7" fmla="*/ 2147483647 h 11"/>
              <a:gd name="T8" fmla="*/ 0 w 14"/>
              <a:gd name="T9" fmla="*/ 0 h 11"/>
              <a:gd name="T10" fmla="*/ 2147483647 w 14"/>
              <a:gd name="T11" fmla="*/ 0 h 11"/>
              <a:gd name="T12" fmla="*/ 2147483647 w 14"/>
              <a:gd name="T13" fmla="*/ 0 h 11"/>
              <a:gd name="T14" fmla="*/ 2147483647 w 14"/>
              <a:gd name="T15" fmla="*/ 2147483647 h 11"/>
              <a:gd name="T16" fmla="*/ 2147483647 w 14"/>
              <a:gd name="T17" fmla="*/ 2147483647 h 11"/>
              <a:gd name="T18" fmla="*/ 2147483647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3" y="0"/>
                </a:moveTo>
                <a:lnTo>
                  <a:pt x="12" y="0"/>
                </a:lnTo>
                <a:lnTo>
                  <a:pt x="12" y="11"/>
                </a:lnTo>
                <a:lnTo>
                  <a:pt x="3" y="11"/>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6" name="Freeform 1219"/>
          <p:cNvSpPr>
            <a:spLocks noEditPoints="1"/>
          </p:cNvSpPr>
          <p:nvPr/>
        </p:nvSpPr>
        <p:spPr bwMode="auto">
          <a:xfrm>
            <a:off x="3651250" y="6640513"/>
            <a:ext cx="14288" cy="17462"/>
          </a:xfrm>
          <a:custGeom>
            <a:avLst/>
            <a:gdLst>
              <a:gd name="T0" fmla="*/ 0 w 9"/>
              <a:gd name="T1" fmla="*/ 0 h 11"/>
              <a:gd name="T2" fmla="*/ 2147483647 w 9"/>
              <a:gd name="T3" fmla="*/ 0 h 11"/>
              <a:gd name="T4" fmla="*/ 2147483647 w 9"/>
              <a:gd name="T5" fmla="*/ 2147483647 h 11"/>
              <a:gd name="T6" fmla="*/ 0 w 9"/>
              <a:gd name="T7" fmla="*/ 2147483647 h 11"/>
              <a:gd name="T8" fmla="*/ 0 w 9"/>
              <a:gd name="T9" fmla="*/ 0 h 11"/>
              <a:gd name="T10" fmla="*/ 2147483647 w 9"/>
              <a:gd name="T11" fmla="*/ 0 h 11"/>
              <a:gd name="T12" fmla="*/ 2147483647 w 9"/>
              <a:gd name="T13" fmla="*/ 0 h 11"/>
              <a:gd name="T14" fmla="*/ 2147483647 w 9"/>
              <a:gd name="T15" fmla="*/ 2147483647 h 11"/>
              <a:gd name="T16" fmla="*/ 2147483647 w 9"/>
              <a:gd name="T17" fmla="*/ 2147483647 h 11"/>
              <a:gd name="T18" fmla="*/ 2147483647 w 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1"/>
              <a:gd name="T32" fmla="*/ 9 w 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1">
                <a:moveTo>
                  <a:pt x="0" y="0"/>
                </a:moveTo>
                <a:lnTo>
                  <a:pt x="9" y="0"/>
                </a:lnTo>
                <a:lnTo>
                  <a:pt x="9" y="11"/>
                </a:lnTo>
                <a:lnTo>
                  <a:pt x="0" y="11"/>
                </a:lnTo>
                <a:lnTo>
                  <a:pt x="0" y="0"/>
                </a:lnTo>
                <a:close/>
                <a:moveTo>
                  <a:pt x="2" y="0"/>
                </a:moveTo>
                <a:lnTo>
                  <a:pt x="8" y="0"/>
                </a:lnTo>
                <a:lnTo>
                  <a:pt x="8" y="11"/>
                </a:lnTo>
                <a:lnTo>
                  <a:pt x="2" y="11"/>
                </a:lnTo>
                <a:lnTo>
                  <a:pt x="2"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7" name="Freeform 1220"/>
          <p:cNvSpPr>
            <a:spLocks noEditPoints="1"/>
          </p:cNvSpPr>
          <p:nvPr/>
        </p:nvSpPr>
        <p:spPr bwMode="auto">
          <a:xfrm>
            <a:off x="3654425" y="6640513"/>
            <a:ext cx="9525" cy="17462"/>
          </a:xfrm>
          <a:custGeom>
            <a:avLst/>
            <a:gdLst>
              <a:gd name="T0" fmla="*/ 0 w 6"/>
              <a:gd name="T1" fmla="*/ 0 h 11"/>
              <a:gd name="T2" fmla="*/ 2147483647 w 6"/>
              <a:gd name="T3" fmla="*/ 0 h 11"/>
              <a:gd name="T4" fmla="*/ 2147483647 w 6"/>
              <a:gd name="T5" fmla="*/ 2147483647 h 11"/>
              <a:gd name="T6" fmla="*/ 0 w 6"/>
              <a:gd name="T7" fmla="*/ 2147483647 h 11"/>
              <a:gd name="T8" fmla="*/ 0 w 6"/>
              <a:gd name="T9" fmla="*/ 0 h 11"/>
              <a:gd name="T10" fmla="*/ 2147483647 w 6"/>
              <a:gd name="T11" fmla="*/ 0 h 11"/>
              <a:gd name="T12" fmla="*/ 2147483647 w 6"/>
              <a:gd name="T13" fmla="*/ 0 h 11"/>
              <a:gd name="T14" fmla="*/ 2147483647 w 6"/>
              <a:gd name="T15" fmla="*/ 2147483647 h 11"/>
              <a:gd name="T16" fmla="*/ 2147483647 w 6"/>
              <a:gd name="T17" fmla="*/ 2147483647 h 11"/>
              <a:gd name="T18" fmla="*/ 2147483647 w 6"/>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1"/>
              <a:gd name="T32" fmla="*/ 6 w 6"/>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1">
                <a:moveTo>
                  <a:pt x="0" y="0"/>
                </a:moveTo>
                <a:lnTo>
                  <a:pt x="6" y="0"/>
                </a:lnTo>
                <a:lnTo>
                  <a:pt x="6"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8" name="Freeform 1221"/>
          <p:cNvSpPr>
            <a:spLocks noEditPoints="1"/>
          </p:cNvSpPr>
          <p:nvPr/>
        </p:nvSpPr>
        <p:spPr bwMode="auto">
          <a:xfrm>
            <a:off x="3659188" y="6640513"/>
            <a:ext cx="1587" cy="17462"/>
          </a:xfrm>
          <a:custGeom>
            <a:avLst/>
            <a:gdLst>
              <a:gd name="T0" fmla="*/ 0 w 1587"/>
              <a:gd name="T1" fmla="*/ 0 h 11"/>
              <a:gd name="T2" fmla="*/ 0 w 1587"/>
              <a:gd name="T3" fmla="*/ 0 h 11"/>
              <a:gd name="T4" fmla="*/ 0 w 1587"/>
              <a:gd name="T5" fmla="*/ 2147483647 h 11"/>
              <a:gd name="T6" fmla="*/ 0 w 1587"/>
              <a:gd name="T7" fmla="*/ 2147483647 h 11"/>
              <a:gd name="T8" fmla="*/ 0 w 1587"/>
              <a:gd name="T9" fmla="*/ 0 h 11"/>
              <a:gd name="T10" fmla="*/ 0 w 1587"/>
              <a:gd name="T11" fmla="*/ 0 h 11"/>
              <a:gd name="T12" fmla="*/ 0 w 1587"/>
              <a:gd name="T13" fmla="*/ 0 h 11"/>
              <a:gd name="T14" fmla="*/ 0 w 1587"/>
              <a:gd name="T15" fmla="*/ 2147483647 h 11"/>
              <a:gd name="T16" fmla="*/ 0 w 1587"/>
              <a:gd name="T17" fmla="*/ 2147483647 h 11"/>
              <a:gd name="T18" fmla="*/ 0 w 158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7"/>
              <a:gd name="T31" fmla="*/ 0 h 11"/>
              <a:gd name="T32" fmla="*/ 1587 w 158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7"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999" name="Rectangle 1222"/>
          <p:cNvSpPr>
            <a:spLocks noChangeArrowheads="1"/>
          </p:cNvSpPr>
          <p:nvPr/>
        </p:nvSpPr>
        <p:spPr bwMode="auto">
          <a:xfrm>
            <a:off x="3646488" y="6640513"/>
            <a:ext cx="2222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a:p>
        </p:txBody>
      </p:sp>
      <p:sp>
        <p:nvSpPr>
          <p:cNvPr id="76000" name="Freeform 1223"/>
          <p:cNvSpPr>
            <a:spLocks noEditPoints="1"/>
          </p:cNvSpPr>
          <p:nvPr/>
        </p:nvSpPr>
        <p:spPr bwMode="auto">
          <a:xfrm>
            <a:off x="3646488" y="6640513"/>
            <a:ext cx="22225" cy="17462"/>
          </a:xfrm>
          <a:custGeom>
            <a:avLst/>
            <a:gdLst>
              <a:gd name="T0" fmla="*/ 0 w 14"/>
              <a:gd name="T1" fmla="*/ 0 h 11"/>
              <a:gd name="T2" fmla="*/ 2147483647 w 14"/>
              <a:gd name="T3" fmla="*/ 0 h 11"/>
              <a:gd name="T4" fmla="*/ 2147483647 w 14"/>
              <a:gd name="T5" fmla="*/ 2147483647 h 11"/>
              <a:gd name="T6" fmla="*/ 0 w 14"/>
              <a:gd name="T7" fmla="*/ 2147483647 h 11"/>
              <a:gd name="T8" fmla="*/ 0 w 14"/>
              <a:gd name="T9" fmla="*/ 0 h 11"/>
              <a:gd name="T10" fmla="*/ 2147483647 w 14"/>
              <a:gd name="T11" fmla="*/ 0 h 11"/>
              <a:gd name="T12" fmla="*/ 2147483647 w 14"/>
              <a:gd name="T13" fmla="*/ 0 h 11"/>
              <a:gd name="T14" fmla="*/ 2147483647 w 14"/>
              <a:gd name="T15" fmla="*/ 2147483647 h 11"/>
              <a:gd name="T16" fmla="*/ 2147483647 w 14"/>
              <a:gd name="T17" fmla="*/ 2147483647 h 11"/>
              <a:gd name="T18" fmla="*/ 2147483647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1"/>
              <a:gd name="T32" fmla="*/ 14 w 14"/>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1">
                <a:moveTo>
                  <a:pt x="0" y="0"/>
                </a:moveTo>
                <a:lnTo>
                  <a:pt x="14" y="0"/>
                </a:lnTo>
                <a:lnTo>
                  <a:pt x="14" y="11"/>
                </a:lnTo>
                <a:lnTo>
                  <a:pt x="0" y="11"/>
                </a:lnTo>
                <a:lnTo>
                  <a:pt x="0" y="0"/>
                </a:lnTo>
                <a:close/>
                <a:moveTo>
                  <a:pt x="3" y="0"/>
                </a:moveTo>
                <a:lnTo>
                  <a:pt x="12" y="0"/>
                </a:lnTo>
                <a:lnTo>
                  <a:pt x="12" y="11"/>
                </a:lnTo>
                <a:lnTo>
                  <a:pt x="3" y="11"/>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01" name="Freeform 1224"/>
          <p:cNvSpPr>
            <a:spLocks noEditPoints="1"/>
          </p:cNvSpPr>
          <p:nvPr/>
        </p:nvSpPr>
        <p:spPr bwMode="auto">
          <a:xfrm>
            <a:off x="3651250" y="6640513"/>
            <a:ext cx="14288" cy="17462"/>
          </a:xfrm>
          <a:custGeom>
            <a:avLst/>
            <a:gdLst>
              <a:gd name="T0" fmla="*/ 0 w 9"/>
              <a:gd name="T1" fmla="*/ 0 h 11"/>
              <a:gd name="T2" fmla="*/ 2147483647 w 9"/>
              <a:gd name="T3" fmla="*/ 0 h 11"/>
              <a:gd name="T4" fmla="*/ 2147483647 w 9"/>
              <a:gd name="T5" fmla="*/ 2147483647 h 11"/>
              <a:gd name="T6" fmla="*/ 0 w 9"/>
              <a:gd name="T7" fmla="*/ 2147483647 h 11"/>
              <a:gd name="T8" fmla="*/ 0 w 9"/>
              <a:gd name="T9" fmla="*/ 0 h 11"/>
              <a:gd name="T10" fmla="*/ 2147483647 w 9"/>
              <a:gd name="T11" fmla="*/ 0 h 11"/>
              <a:gd name="T12" fmla="*/ 2147483647 w 9"/>
              <a:gd name="T13" fmla="*/ 0 h 11"/>
              <a:gd name="T14" fmla="*/ 2147483647 w 9"/>
              <a:gd name="T15" fmla="*/ 2147483647 h 11"/>
              <a:gd name="T16" fmla="*/ 2147483647 w 9"/>
              <a:gd name="T17" fmla="*/ 2147483647 h 11"/>
              <a:gd name="T18" fmla="*/ 2147483647 w 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1"/>
              <a:gd name="T32" fmla="*/ 9 w 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1">
                <a:moveTo>
                  <a:pt x="0" y="0"/>
                </a:moveTo>
                <a:lnTo>
                  <a:pt x="9" y="0"/>
                </a:lnTo>
                <a:lnTo>
                  <a:pt x="9" y="11"/>
                </a:lnTo>
                <a:lnTo>
                  <a:pt x="0" y="11"/>
                </a:lnTo>
                <a:lnTo>
                  <a:pt x="0" y="0"/>
                </a:lnTo>
                <a:close/>
                <a:moveTo>
                  <a:pt x="2" y="0"/>
                </a:moveTo>
                <a:lnTo>
                  <a:pt x="8" y="0"/>
                </a:lnTo>
                <a:lnTo>
                  <a:pt x="8" y="11"/>
                </a:lnTo>
                <a:lnTo>
                  <a:pt x="2" y="11"/>
                </a:lnTo>
                <a:lnTo>
                  <a:pt x="2" y="0"/>
                </a:lnTo>
                <a:close/>
              </a:path>
            </a:pathLst>
          </a:custGeom>
          <a:solidFill>
            <a:srgbClr val="D5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02" name="Freeform 1225"/>
          <p:cNvSpPr>
            <a:spLocks noEditPoints="1"/>
          </p:cNvSpPr>
          <p:nvPr/>
        </p:nvSpPr>
        <p:spPr bwMode="auto">
          <a:xfrm>
            <a:off x="3654425" y="6640513"/>
            <a:ext cx="9525" cy="17462"/>
          </a:xfrm>
          <a:custGeom>
            <a:avLst/>
            <a:gdLst>
              <a:gd name="T0" fmla="*/ 0 w 6"/>
              <a:gd name="T1" fmla="*/ 0 h 11"/>
              <a:gd name="T2" fmla="*/ 2147483647 w 6"/>
              <a:gd name="T3" fmla="*/ 0 h 11"/>
              <a:gd name="T4" fmla="*/ 2147483647 w 6"/>
              <a:gd name="T5" fmla="*/ 2147483647 h 11"/>
              <a:gd name="T6" fmla="*/ 0 w 6"/>
              <a:gd name="T7" fmla="*/ 2147483647 h 11"/>
              <a:gd name="T8" fmla="*/ 0 w 6"/>
              <a:gd name="T9" fmla="*/ 0 h 11"/>
              <a:gd name="T10" fmla="*/ 2147483647 w 6"/>
              <a:gd name="T11" fmla="*/ 0 h 11"/>
              <a:gd name="T12" fmla="*/ 2147483647 w 6"/>
              <a:gd name="T13" fmla="*/ 0 h 11"/>
              <a:gd name="T14" fmla="*/ 2147483647 w 6"/>
              <a:gd name="T15" fmla="*/ 2147483647 h 11"/>
              <a:gd name="T16" fmla="*/ 2147483647 w 6"/>
              <a:gd name="T17" fmla="*/ 2147483647 h 11"/>
              <a:gd name="T18" fmla="*/ 2147483647 w 6"/>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1"/>
              <a:gd name="T32" fmla="*/ 6 w 6"/>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1">
                <a:moveTo>
                  <a:pt x="0" y="0"/>
                </a:moveTo>
                <a:lnTo>
                  <a:pt x="6" y="0"/>
                </a:lnTo>
                <a:lnTo>
                  <a:pt x="6" y="11"/>
                </a:lnTo>
                <a:lnTo>
                  <a:pt x="0" y="11"/>
                </a:lnTo>
                <a:lnTo>
                  <a:pt x="0" y="0"/>
                </a:lnTo>
                <a:close/>
                <a:moveTo>
                  <a:pt x="3" y="0"/>
                </a:moveTo>
                <a:lnTo>
                  <a:pt x="3" y="0"/>
                </a:lnTo>
                <a:lnTo>
                  <a:pt x="3" y="11"/>
                </a:lnTo>
                <a:lnTo>
                  <a:pt x="3" y="0"/>
                </a:lnTo>
                <a:close/>
              </a:path>
            </a:pathLst>
          </a:custGeom>
          <a:solidFill>
            <a:srgbClr val="EC383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03" name="Freeform 1226"/>
          <p:cNvSpPr>
            <a:spLocks noEditPoints="1"/>
          </p:cNvSpPr>
          <p:nvPr/>
        </p:nvSpPr>
        <p:spPr bwMode="auto">
          <a:xfrm>
            <a:off x="3659188" y="6640513"/>
            <a:ext cx="1587" cy="17462"/>
          </a:xfrm>
          <a:custGeom>
            <a:avLst/>
            <a:gdLst>
              <a:gd name="T0" fmla="*/ 0 w 1587"/>
              <a:gd name="T1" fmla="*/ 0 h 11"/>
              <a:gd name="T2" fmla="*/ 0 w 1587"/>
              <a:gd name="T3" fmla="*/ 0 h 11"/>
              <a:gd name="T4" fmla="*/ 0 w 1587"/>
              <a:gd name="T5" fmla="*/ 2147483647 h 11"/>
              <a:gd name="T6" fmla="*/ 0 w 1587"/>
              <a:gd name="T7" fmla="*/ 2147483647 h 11"/>
              <a:gd name="T8" fmla="*/ 0 w 1587"/>
              <a:gd name="T9" fmla="*/ 0 h 11"/>
              <a:gd name="T10" fmla="*/ 0 w 1587"/>
              <a:gd name="T11" fmla="*/ 0 h 11"/>
              <a:gd name="T12" fmla="*/ 0 w 1587"/>
              <a:gd name="T13" fmla="*/ 0 h 11"/>
              <a:gd name="T14" fmla="*/ 0 w 1587"/>
              <a:gd name="T15" fmla="*/ 2147483647 h 11"/>
              <a:gd name="T16" fmla="*/ 0 w 1587"/>
              <a:gd name="T17" fmla="*/ 2147483647 h 11"/>
              <a:gd name="T18" fmla="*/ 0 w 158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87"/>
              <a:gd name="T31" fmla="*/ 0 h 11"/>
              <a:gd name="T32" fmla="*/ 1587 w 158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87" h="11">
                <a:moveTo>
                  <a:pt x="0" y="0"/>
                </a:moveTo>
                <a:lnTo>
                  <a:pt x="0" y="0"/>
                </a:lnTo>
                <a:lnTo>
                  <a:pt x="0" y="11"/>
                </a:lnTo>
                <a:lnTo>
                  <a:pt x="0" y="0"/>
                </a:lnTo>
                <a:close/>
                <a:moveTo>
                  <a:pt x="0" y="0"/>
                </a:moveTo>
                <a:lnTo>
                  <a:pt x="0" y="0"/>
                </a:lnTo>
                <a:lnTo>
                  <a:pt x="0" y="1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004" name="Freeform 1227"/>
          <p:cNvSpPr/>
          <p:nvPr/>
        </p:nvSpPr>
        <p:spPr bwMode="auto">
          <a:xfrm>
            <a:off x="3640138" y="6434138"/>
            <a:ext cx="223837" cy="288925"/>
          </a:xfrm>
          <a:custGeom>
            <a:avLst/>
            <a:gdLst>
              <a:gd name="T0" fmla="*/ 0 w 141"/>
              <a:gd name="T1" fmla="*/ 2147483647 h 182"/>
              <a:gd name="T2" fmla="*/ 0 w 141"/>
              <a:gd name="T3" fmla="*/ 2147483647 h 182"/>
              <a:gd name="T4" fmla="*/ 2147483647 w 141"/>
              <a:gd name="T5" fmla="*/ 2147483647 h 182"/>
              <a:gd name="T6" fmla="*/ 2147483647 w 141"/>
              <a:gd name="T7" fmla="*/ 2147483647 h 182"/>
              <a:gd name="T8" fmla="*/ 2147483647 w 141"/>
              <a:gd name="T9" fmla="*/ 2147483647 h 182"/>
              <a:gd name="T10" fmla="*/ 2147483647 w 141"/>
              <a:gd name="T11" fmla="*/ 0 h 182"/>
              <a:gd name="T12" fmla="*/ 2147483647 w 141"/>
              <a:gd name="T13" fmla="*/ 0 h 182"/>
              <a:gd name="T14" fmla="*/ 2147483647 w 141"/>
              <a:gd name="T15" fmla="*/ 2147483647 h 182"/>
              <a:gd name="T16" fmla="*/ 2147483647 w 141"/>
              <a:gd name="T17" fmla="*/ 2147483647 h 182"/>
              <a:gd name="T18" fmla="*/ 2147483647 w 141"/>
              <a:gd name="T19" fmla="*/ 2147483647 h 182"/>
              <a:gd name="T20" fmla="*/ 2147483647 w 141"/>
              <a:gd name="T21" fmla="*/ 2147483647 h 182"/>
              <a:gd name="T22" fmla="*/ 2147483647 w 141"/>
              <a:gd name="T23" fmla="*/ 2147483647 h 182"/>
              <a:gd name="T24" fmla="*/ 2147483647 w 141"/>
              <a:gd name="T25" fmla="*/ 2147483647 h 182"/>
              <a:gd name="T26" fmla="*/ 2147483647 w 141"/>
              <a:gd name="T27" fmla="*/ 2147483647 h 182"/>
              <a:gd name="T28" fmla="*/ 0 w 141"/>
              <a:gd name="T29" fmla="*/ 2147483647 h 1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1"/>
              <a:gd name="T46" fmla="*/ 0 h 182"/>
              <a:gd name="T47" fmla="*/ 141 w 141"/>
              <a:gd name="T48" fmla="*/ 182 h 18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1" h="182">
                <a:moveTo>
                  <a:pt x="0" y="182"/>
                </a:moveTo>
                <a:lnTo>
                  <a:pt x="0" y="125"/>
                </a:lnTo>
                <a:lnTo>
                  <a:pt x="15" y="106"/>
                </a:lnTo>
                <a:lnTo>
                  <a:pt x="16" y="106"/>
                </a:lnTo>
                <a:lnTo>
                  <a:pt x="16" y="20"/>
                </a:lnTo>
                <a:lnTo>
                  <a:pt x="32" y="0"/>
                </a:lnTo>
                <a:lnTo>
                  <a:pt x="125" y="0"/>
                </a:lnTo>
                <a:lnTo>
                  <a:pt x="125" y="60"/>
                </a:lnTo>
                <a:lnTo>
                  <a:pt x="121" y="75"/>
                </a:lnTo>
                <a:lnTo>
                  <a:pt x="121" y="103"/>
                </a:lnTo>
                <a:lnTo>
                  <a:pt x="119" y="106"/>
                </a:lnTo>
                <a:lnTo>
                  <a:pt x="141" y="106"/>
                </a:lnTo>
                <a:lnTo>
                  <a:pt x="141" y="161"/>
                </a:lnTo>
                <a:lnTo>
                  <a:pt x="125" y="182"/>
                </a:lnTo>
                <a:lnTo>
                  <a:pt x="0" y="182"/>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05" name="Rectangle 1228"/>
          <p:cNvSpPr>
            <a:spLocks noChangeArrowheads="1"/>
          </p:cNvSpPr>
          <p:nvPr/>
        </p:nvSpPr>
        <p:spPr bwMode="auto">
          <a:xfrm>
            <a:off x="3587750" y="6751638"/>
            <a:ext cx="35560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700" b="1">
                <a:solidFill>
                  <a:srgbClr val="000000"/>
                </a:solidFill>
                <a:latin typeface="宋体" panose="02010600030101010101" pitchFamily="2" charset="-122"/>
              </a:rPr>
              <a:t>Computer</a:t>
            </a:r>
            <a:endParaRPr lang="en-US" altLang="zh-CN"/>
          </a:p>
        </p:txBody>
      </p:sp>
      <p:sp>
        <p:nvSpPr>
          <p:cNvPr id="76006" name="Freeform 1229"/>
          <p:cNvSpPr/>
          <p:nvPr/>
        </p:nvSpPr>
        <p:spPr bwMode="auto">
          <a:xfrm>
            <a:off x="3851275" y="6362700"/>
            <a:ext cx="125413" cy="307975"/>
          </a:xfrm>
          <a:custGeom>
            <a:avLst/>
            <a:gdLst>
              <a:gd name="T0" fmla="*/ 2147483647 w 79"/>
              <a:gd name="T1" fmla="*/ 0 h 194"/>
              <a:gd name="T2" fmla="*/ 2147483647 w 79"/>
              <a:gd name="T3" fmla="*/ 2147483647 h 194"/>
              <a:gd name="T4" fmla="*/ 0 w 79"/>
              <a:gd name="T5" fmla="*/ 2147483647 h 194"/>
              <a:gd name="T6" fmla="*/ 0 60000 65536"/>
              <a:gd name="T7" fmla="*/ 0 60000 65536"/>
              <a:gd name="T8" fmla="*/ 0 60000 65536"/>
              <a:gd name="T9" fmla="*/ 0 w 79"/>
              <a:gd name="T10" fmla="*/ 0 h 194"/>
              <a:gd name="T11" fmla="*/ 79 w 79"/>
              <a:gd name="T12" fmla="*/ 194 h 194"/>
            </a:gdLst>
            <a:ahLst/>
            <a:cxnLst>
              <a:cxn ang="T6">
                <a:pos x="T0" y="T1"/>
              </a:cxn>
              <a:cxn ang="T7">
                <a:pos x="T2" y="T3"/>
              </a:cxn>
              <a:cxn ang="T8">
                <a:pos x="T4" y="T5"/>
              </a:cxn>
            </a:cxnLst>
            <a:rect l="T9" t="T10" r="T11" b="T12"/>
            <a:pathLst>
              <a:path w="79" h="194">
                <a:moveTo>
                  <a:pt x="79" y="0"/>
                </a:moveTo>
                <a:lnTo>
                  <a:pt x="79" y="194"/>
                </a:lnTo>
                <a:lnTo>
                  <a:pt x="0" y="189"/>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07" name="Freeform 1230"/>
          <p:cNvSpPr/>
          <p:nvPr/>
        </p:nvSpPr>
        <p:spPr bwMode="auto">
          <a:xfrm>
            <a:off x="3225800" y="3697288"/>
            <a:ext cx="236538" cy="306387"/>
          </a:xfrm>
          <a:custGeom>
            <a:avLst/>
            <a:gdLst>
              <a:gd name="T0" fmla="*/ 0 w 149"/>
              <a:gd name="T1" fmla="*/ 2147483647 h 193"/>
              <a:gd name="T2" fmla="*/ 2147483647 w 149"/>
              <a:gd name="T3" fmla="*/ 2147483647 h 193"/>
              <a:gd name="T4" fmla="*/ 2147483647 w 149"/>
              <a:gd name="T5" fmla="*/ 2147483647 h 193"/>
              <a:gd name="T6" fmla="*/ 2147483647 w 149"/>
              <a:gd name="T7" fmla="*/ 2147483647 h 193"/>
              <a:gd name="T8" fmla="*/ 2147483647 w 149"/>
              <a:gd name="T9" fmla="*/ 2147483647 h 193"/>
              <a:gd name="T10" fmla="*/ 2147483647 w 149"/>
              <a:gd name="T11" fmla="*/ 2147483647 h 193"/>
              <a:gd name="T12" fmla="*/ 2147483647 w 149"/>
              <a:gd name="T13" fmla="*/ 0 h 193"/>
              <a:gd name="T14" fmla="*/ 2147483647 w 149"/>
              <a:gd name="T15" fmla="*/ 2147483647 h 193"/>
              <a:gd name="T16" fmla="*/ 2147483647 w 149"/>
              <a:gd name="T17" fmla="*/ 2147483647 h 193"/>
              <a:gd name="T18" fmla="*/ 2147483647 w 149"/>
              <a:gd name="T19" fmla="*/ 2147483647 h 193"/>
              <a:gd name="T20" fmla="*/ 2147483647 w 149"/>
              <a:gd name="T21" fmla="*/ 2147483647 h 193"/>
              <a:gd name="T22" fmla="*/ 2147483647 w 149"/>
              <a:gd name="T23" fmla="*/ 2147483647 h 193"/>
              <a:gd name="T24" fmla="*/ 2147483647 w 149"/>
              <a:gd name="T25" fmla="*/ 2147483647 h 193"/>
              <a:gd name="T26" fmla="*/ 2147483647 w 149"/>
              <a:gd name="T27" fmla="*/ 2147483647 h 193"/>
              <a:gd name="T28" fmla="*/ 2147483647 w 149"/>
              <a:gd name="T29" fmla="*/ 2147483647 h 193"/>
              <a:gd name="T30" fmla="*/ 2147483647 w 149"/>
              <a:gd name="T31" fmla="*/ 2147483647 h 193"/>
              <a:gd name="T32" fmla="*/ 2147483647 w 149"/>
              <a:gd name="T33" fmla="*/ 2147483647 h 193"/>
              <a:gd name="T34" fmla="*/ 2147483647 w 149"/>
              <a:gd name="T35" fmla="*/ 2147483647 h 193"/>
              <a:gd name="T36" fmla="*/ 2147483647 w 149"/>
              <a:gd name="T37" fmla="*/ 2147483647 h 193"/>
              <a:gd name="T38" fmla="*/ 2147483647 w 149"/>
              <a:gd name="T39" fmla="*/ 2147483647 h 193"/>
              <a:gd name="T40" fmla="*/ 2147483647 w 149"/>
              <a:gd name="T41" fmla="*/ 2147483647 h 193"/>
              <a:gd name="T42" fmla="*/ 2147483647 w 149"/>
              <a:gd name="T43" fmla="*/ 2147483647 h 193"/>
              <a:gd name="T44" fmla="*/ 2147483647 w 149"/>
              <a:gd name="T45" fmla="*/ 2147483647 h 193"/>
              <a:gd name="T46" fmla="*/ 2147483647 w 149"/>
              <a:gd name="T47" fmla="*/ 2147483647 h 193"/>
              <a:gd name="T48" fmla="*/ 0 w 149"/>
              <a:gd name="T49" fmla="*/ 2147483647 h 1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9"/>
              <a:gd name="T76" fmla="*/ 0 h 193"/>
              <a:gd name="T77" fmla="*/ 149 w 149"/>
              <a:gd name="T78" fmla="*/ 193 h 1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9" h="193">
                <a:moveTo>
                  <a:pt x="0" y="97"/>
                </a:moveTo>
                <a:lnTo>
                  <a:pt x="2" y="73"/>
                </a:lnTo>
                <a:lnTo>
                  <a:pt x="10" y="49"/>
                </a:lnTo>
                <a:lnTo>
                  <a:pt x="22" y="28"/>
                </a:lnTo>
                <a:lnTo>
                  <a:pt x="38" y="12"/>
                </a:lnTo>
                <a:lnTo>
                  <a:pt x="55" y="4"/>
                </a:lnTo>
                <a:lnTo>
                  <a:pt x="75" y="0"/>
                </a:lnTo>
                <a:lnTo>
                  <a:pt x="94" y="4"/>
                </a:lnTo>
                <a:lnTo>
                  <a:pt x="112" y="12"/>
                </a:lnTo>
                <a:lnTo>
                  <a:pt x="127" y="28"/>
                </a:lnTo>
                <a:lnTo>
                  <a:pt x="139" y="49"/>
                </a:lnTo>
                <a:lnTo>
                  <a:pt x="147" y="73"/>
                </a:lnTo>
                <a:lnTo>
                  <a:pt x="149" y="97"/>
                </a:lnTo>
                <a:lnTo>
                  <a:pt x="147" y="123"/>
                </a:lnTo>
                <a:lnTo>
                  <a:pt x="139" y="145"/>
                </a:lnTo>
                <a:lnTo>
                  <a:pt x="127" y="166"/>
                </a:lnTo>
                <a:lnTo>
                  <a:pt x="112" y="181"/>
                </a:lnTo>
                <a:lnTo>
                  <a:pt x="94" y="191"/>
                </a:lnTo>
                <a:lnTo>
                  <a:pt x="75" y="193"/>
                </a:lnTo>
                <a:lnTo>
                  <a:pt x="55" y="191"/>
                </a:lnTo>
                <a:lnTo>
                  <a:pt x="38" y="181"/>
                </a:lnTo>
                <a:lnTo>
                  <a:pt x="22" y="166"/>
                </a:lnTo>
                <a:lnTo>
                  <a:pt x="10" y="145"/>
                </a:lnTo>
                <a:lnTo>
                  <a:pt x="2" y="123"/>
                </a:lnTo>
                <a:lnTo>
                  <a:pt x="0" y="97"/>
                </a:lnTo>
                <a:close/>
              </a:path>
            </a:pathLst>
          </a:custGeom>
          <a:solidFill>
            <a:srgbClr val="FFFFFF"/>
          </a:solidFill>
          <a:ln w="1588">
            <a:solidFill>
              <a:srgbClr val="000000"/>
            </a:solidFill>
            <a:round/>
          </a:ln>
        </p:spPr>
        <p:txBody>
          <a:bodyPr/>
          <a:lstStyle/>
          <a:p>
            <a:endParaRPr lang="zh-CN" altLang="en-US"/>
          </a:p>
        </p:txBody>
      </p:sp>
      <p:sp>
        <p:nvSpPr>
          <p:cNvPr id="76008" name="Rectangle 1231"/>
          <p:cNvSpPr>
            <a:spLocks noChangeArrowheads="1"/>
          </p:cNvSpPr>
          <p:nvPr/>
        </p:nvSpPr>
        <p:spPr bwMode="auto">
          <a:xfrm>
            <a:off x="3317875" y="3775075"/>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B</a:t>
            </a:r>
            <a:endParaRPr lang="en-US" altLang="zh-CN"/>
          </a:p>
        </p:txBody>
      </p:sp>
      <p:sp>
        <p:nvSpPr>
          <p:cNvPr id="76009" name="Freeform 1232"/>
          <p:cNvSpPr/>
          <p:nvPr/>
        </p:nvSpPr>
        <p:spPr bwMode="auto">
          <a:xfrm>
            <a:off x="2635250" y="4878388"/>
            <a:ext cx="238125" cy="309562"/>
          </a:xfrm>
          <a:custGeom>
            <a:avLst/>
            <a:gdLst>
              <a:gd name="T0" fmla="*/ 0 w 150"/>
              <a:gd name="T1" fmla="*/ 2147483647 h 195"/>
              <a:gd name="T2" fmla="*/ 2147483647 w 150"/>
              <a:gd name="T3" fmla="*/ 2147483647 h 195"/>
              <a:gd name="T4" fmla="*/ 2147483647 w 150"/>
              <a:gd name="T5" fmla="*/ 2147483647 h 195"/>
              <a:gd name="T6" fmla="*/ 2147483647 w 150"/>
              <a:gd name="T7" fmla="*/ 2147483647 h 195"/>
              <a:gd name="T8" fmla="*/ 2147483647 w 150"/>
              <a:gd name="T9" fmla="*/ 2147483647 h 195"/>
              <a:gd name="T10" fmla="*/ 2147483647 w 150"/>
              <a:gd name="T11" fmla="*/ 2147483647 h 195"/>
              <a:gd name="T12" fmla="*/ 2147483647 w 150"/>
              <a:gd name="T13" fmla="*/ 0 h 195"/>
              <a:gd name="T14" fmla="*/ 2147483647 w 150"/>
              <a:gd name="T15" fmla="*/ 2147483647 h 195"/>
              <a:gd name="T16" fmla="*/ 2147483647 w 150"/>
              <a:gd name="T17" fmla="*/ 2147483647 h 195"/>
              <a:gd name="T18" fmla="*/ 2147483647 w 150"/>
              <a:gd name="T19" fmla="*/ 2147483647 h 195"/>
              <a:gd name="T20" fmla="*/ 2147483647 w 150"/>
              <a:gd name="T21" fmla="*/ 2147483647 h 195"/>
              <a:gd name="T22" fmla="*/ 2147483647 w 150"/>
              <a:gd name="T23" fmla="*/ 2147483647 h 195"/>
              <a:gd name="T24" fmla="*/ 2147483647 w 150"/>
              <a:gd name="T25" fmla="*/ 2147483647 h 195"/>
              <a:gd name="T26" fmla="*/ 2147483647 w 150"/>
              <a:gd name="T27" fmla="*/ 2147483647 h 195"/>
              <a:gd name="T28" fmla="*/ 2147483647 w 150"/>
              <a:gd name="T29" fmla="*/ 2147483647 h 195"/>
              <a:gd name="T30" fmla="*/ 2147483647 w 150"/>
              <a:gd name="T31" fmla="*/ 2147483647 h 195"/>
              <a:gd name="T32" fmla="*/ 2147483647 w 150"/>
              <a:gd name="T33" fmla="*/ 2147483647 h 195"/>
              <a:gd name="T34" fmla="*/ 2147483647 w 150"/>
              <a:gd name="T35" fmla="*/ 2147483647 h 195"/>
              <a:gd name="T36" fmla="*/ 2147483647 w 150"/>
              <a:gd name="T37" fmla="*/ 2147483647 h 195"/>
              <a:gd name="T38" fmla="*/ 2147483647 w 150"/>
              <a:gd name="T39" fmla="*/ 2147483647 h 195"/>
              <a:gd name="T40" fmla="*/ 2147483647 w 150"/>
              <a:gd name="T41" fmla="*/ 2147483647 h 195"/>
              <a:gd name="T42" fmla="*/ 2147483647 w 150"/>
              <a:gd name="T43" fmla="*/ 2147483647 h 195"/>
              <a:gd name="T44" fmla="*/ 2147483647 w 150"/>
              <a:gd name="T45" fmla="*/ 2147483647 h 195"/>
              <a:gd name="T46" fmla="*/ 2147483647 w 150"/>
              <a:gd name="T47" fmla="*/ 2147483647 h 195"/>
              <a:gd name="T48" fmla="*/ 0 w 150"/>
              <a:gd name="T49" fmla="*/ 2147483647 h 1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195"/>
              <a:gd name="T77" fmla="*/ 150 w 150"/>
              <a:gd name="T78" fmla="*/ 195 h 19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195">
                <a:moveTo>
                  <a:pt x="0" y="98"/>
                </a:moveTo>
                <a:lnTo>
                  <a:pt x="3" y="72"/>
                </a:lnTo>
                <a:lnTo>
                  <a:pt x="11" y="50"/>
                </a:lnTo>
                <a:lnTo>
                  <a:pt x="23" y="29"/>
                </a:lnTo>
                <a:lnTo>
                  <a:pt x="37" y="14"/>
                </a:lnTo>
                <a:lnTo>
                  <a:pt x="56" y="4"/>
                </a:lnTo>
                <a:lnTo>
                  <a:pt x="76" y="0"/>
                </a:lnTo>
                <a:lnTo>
                  <a:pt x="94" y="4"/>
                </a:lnTo>
                <a:lnTo>
                  <a:pt x="113" y="14"/>
                </a:lnTo>
                <a:lnTo>
                  <a:pt x="128" y="29"/>
                </a:lnTo>
                <a:lnTo>
                  <a:pt x="139" y="50"/>
                </a:lnTo>
                <a:lnTo>
                  <a:pt x="147" y="72"/>
                </a:lnTo>
                <a:lnTo>
                  <a:pt x="150" y="98"/>
                </a:lnTo>
                <a:lnTo>
                  <a:pt x="147" y="122"/>
                </a:lnTo>
                <a:lnTo>
                  <a:pt x="139" y="146"/>
                </a:lnTo>
                <a:lnTo>
                  <a:pt x="128" y="167"/>
                </a:lnTo>
                <a:lnTo>
                  <a:pt x="113" y="181"/>
                </a:lnTo>
                <a:lnTo>
                  <a:pt x="94" y="191"/>
                </a:lnTo>
                <a:lnTo>
                  <a:pt x="76" y="195"/>
                </a:lnTo>
                <a:lnTo>
                  <a:pt x="56" y="191"/>
                </a:lnTo>
                <a:lnTo>
                  <a:pt x="37" y="181"/>
                </a:lnTo>
                <a:lnTo>
                  <a:pt x="23" y="167"/>
                </a:lnTo>
                <a:lnTo>
                  <a:pt x="11" y="146"/>
                </a:lnTo>
                <a:lnTo>
                  <a:pt x="3" y="122"/>
                </a:lnTo>
                <a:lnTo>
                  <a:pt x="0" y="98"/>
                </a:lnTo>
                <a:close/>
              </a:path>
            </a:pathLst>
          </a:custGeom>
          <a:solidFill>
            <a:srgbClr val="FFFFFF"/>
          </a:solidFill>
          <a:ln w="1588">
            <a:solidFill>
              <a:srgbClr val="000000"/>
            </a:solidFill>
            <a:round/>
          </a:ln>
        </p:spPr>
        <p:txBody>
          <a:bodyPr/>
          <a:lstStyle/>
          <a:p>
            <a:endParaRPr lang="zh-CN" altLang="en-US"/>
          </a:p>
        </p:txBody>
      </p:sp>
      <p:sp>
        <p:nvSpPr>
          <p:cNvPr id="76010" name="Rectangle 1233"/>
          <p:cNvSpPr>
            <a:spLocks noChangeArrowheads="1"/>
          </p:cNvSpPr>
          <p:nvPr/>
        </p:nvSpPr>
        <p:spPr bwMode="auto">
          <a:xfrm>
            <a:off x="2728913" y="495776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A</a:t>
            </a:r>
            <a:endParaRPr lang="en-US" altLang="zh-CN"/>
          </a:p>
        </p:txBody>
      </p:sp>
      <p:sp>
        <p:nvSpPr>
          <p:cNvPr id="76011" name="Freeform 1234"/>
          <p:cNvSpPr/>
          <p:nvPr/>
        </p:nvSpPr>
        <p:spPr bwMode="auto">
          <a:xfrm>
            <a:off x="3859213" y="6056313"/>
            <a:ext cx="234950" cy="306387"/>
          </a:xfrm>
          <a:custGeom>
            <a:avLst/>
            <a:gdLst>
              <a:gd name="T0" fmla="*/ 0 w 148"/>
              <a:gd name="T1" fmla="*/ 2147483647 h 193"/>
              <a:gd name="T2" fmla="*/ 2147483647 w 148"/>
              <a:gd name="T3" fmla="*/ 2147483647 h 193"/>
              <a:gd name="T4" fmla="*/ 2147483647 w 148"/>
              <a:gd name="T5" fmla="*/ 2147483647 h 193"/>
              <a:gd name="T6" fmla="*/ 2147483647 w 148"/>
              <a:gd name="T7" fmla="*/ 2147483647 h 193"/>
              <a:gd name="T8" fmla="*/ 2147483647 w 148"/>
              <a:gd name="T9" fmla="*/ 2147483647 h 193"/>
              <a:gd name="T10" fmla="*/ 2147483647 w 148"/>
              <a:gd name="T11" fmla="*/ 2147483647 h 193"/>
              <a:gd name="T12" fmla="*/ 2147483647 w 148"/>
              <a:gd name="T13" fmla="*/ 0 h 193"/>
              <a:gd name="T14" fmla="*/ 2147483647 w 148"/>
              <a:gd name="T15" fmla="*/ 2147483647 h 193"/>
              <a:gd name="T16" fmla="*/ 2147483647 w 148"/>
              <a:gd name="T17" fmla="*/ 2147483647 h 193"/>
              <a:gd name="T18" fmla="*/ 2147483647 w 148"/>
              <a:gd name="T19" fmla="*/ 2147483647 h 193"/>
              <a:gd name="T20" fmla="*/ 2147483647 w 148"/>
              <a:gd name="T21" fmla="*/ 2147483647 h 193"/>
              <a:gd name="T22" fmla="*/ 2147483647 w 148"/>
              <a:gd name="T23" fmla="*/ 2147483647 h 193"/>
              <a:gd name="T24" fmla="*/ 2147483647 w 148"/>
              <a:gd name="T25" fmla="*/ 2147483647 h 193"/>
              <a:gd name="T26" fmla="*/ 2147483647 w 148"/>
              <a:gd name="T27" fmla="*/ 2147483647 h 193"/>
              <a:gd name="T28" fmla="*/ 2147483647 w 148"/>
              <a:gd name="T29" fmla="*/ 2147483647 h 193"/>
              <a:gd name="T30" fmla="*/ 2147483647 w 148"/>
              <a:gd name="T31" fmla="*/ 2147483647 h 193"/>
              <a:gd name="T32" fmla="*/ 2147483647 w 148"/>
              <a:gd name="T33" fmla="*/ 2147483647 h 193"/>
              <a:gd name="T34" fmla="*/ 2147483647 w 148"/>
              <a:gd name="T35" fmla="*/ 2147483647 h 193"/>
              <a:gd name="T36" fmla="*/ 2147483647 w 148"/>
              <a:gd name="T37" fmla="*/ 2147483647 h 193"/>
              <a:gd name="T38" fmla="*/ 2147483647 w 148"/>
              <a:gd name="T39" fmla="*/ 2147483647 h 193"/>
              <a:gd name="T40" fmla="*/ 2147483647 w 148"/>
              <a:gd name="T41" fmla="*/ 2147483647 h 193"/>
              <a:gd name="T42" fmla="*/ 2147483647 w 148"/>
              <a:gd name="T43" fmla="*/ 2147483647 h 193"/>
              <a:gd name="T44" fmla="*/ 2147483647 w 148"/>
              <a:gd name="T45" fmla="*/ 2147483647 h 193"/>
              <a:gd name="T46" fmla="*/ 2147483647 w 148"/>
              <a:gd name="T47" fmla="*/ 2147483647 h 193"/>
              <a:gd name="T48" fmla="*/ 0 w 148"/>
              <a:gd name="T49" fmla="*/ 2147483647 h 1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193"/>
              <a:gd name="T77" fmla="*/ 148 w 148"/>
              <a:gd name="T78" fmla="*/ 193 h 1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193">
                <a:moveTo>
                  <a:pt x="0" y="96"/>
                </a:moveTo>
                <a:lnTo>
                  <a:pt x="1" y="71"/>
                </a:lnTo>
                <a:lnTo>
                  <a:pt x="9" y="48"/>
                </a:lnTo>
                <a:lnTo>
                  <a:pt x="21" y="28"/>
                </a:lnTo>
                <a:lnTo>
                  <a:pt x="37" y="12"/>
                </a:lnTo>
                <a:lnTo>
                  <a:pt x="54" y="4"/>
                </a:lnTo>
                <a:lnTo>
                  <a:pt x="74" y="0"/>
                </a:lnTo>
                <a:lnTo>
                  <a:pt x="93" y="4"/>
                </a:lnTo>
                <a:lnTo>
                  <a:pt x="111" y="12"/>
                </a:lnTo>
                <a:lnTo>
                  <a:pt x="127" y="28"/>
                </a:lnTo>
                <a:lnTo>
                  <a:pt x="139" y="48"/>
                </a:lnTo>
                <a:lnTo>
                  <a:pt x="146" y="71"/>
                </a:lnTo>
                <a:lnTo>
                  <a:pt x="148" y="96"/>
                </a:lnTo>
                <a:lnTo>
                  <a:pt x="146" y="122"/>
                </a:lnTo>
                <a:lnTo>
                  <a:pt x="139" y="145"/>
                </a:lnTo>
                <a:lnTo>
                  <a:pt x="127" y="165"/>
                </a:lnTo>
                <a:lnTo>
                  <a:pt x="111" y="181"/>
                </a:lnTo>
                <a:lnTo>
                  <a:pt x="93" y="189"/>
                </a:lnTo>
                <a:lnTo>
                  <a:pt x="74" y="193"/>
                </a:lnTo>
                <a:lnTo>
                  <a:pt x="54" y="189"/>
                </a:lnTo>
                <a:lnTo>
                  <a:pt x="37" y="181"/>
                </a:lnTo>
                <a:lnTo>
                  <a:pt x="21" y="165"/>
                </a:lnTo>
                <a:lnTo>
                  <a:pt x="9" y="145"/>
                </a:lnTo>
                <a:lnTo>
                  <a:pt x="1" y="122"/>
                </a:lnTo>
                <a:lnTo>
                  <a:pt x="0" y="96"/>
                </a:lnTo>
                <a:close/>
              </a:path>
            </a:pathLst>
          </a:custGeom>
          <a:solidFill>
            <a:srgbClr val="FFFFFF"/>
          </a:solidFill>
          <a:ln w="1588">
            <a:solidFill>
              <a:srgbClr val="000000"/>
            </a:solidFill>
            <a:round/>
          </a:ln>
        </p:spPr>
        <p:txBody>
          <a:bodyPr/>
          <a:lstStyle/>
          <a:p>
            <a:endParaRPr lang="zh-CN" altLang="en-US"/>
          </a:p>
        </p:txBody>
      </p:sp>
      <p:sp>
        <p:nvSpPr>
          <p:cNvPr id="76012" name="Rectangle 1235"/>
          <p:cNvSpPr>
            <a:spLocks noChangeArrowheads="1"/>
          </p:cNvSpPr>
          <p:nvPr/>
        </p:nvSpPr>
        <p:spPr bwMode="auto">
          <a:xfrm>
            <a:off x="3949700" y="61325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C</a:t>
            </a:r>
            <a:endParaRPr lang="en-US" altLang="zh-CN"/>
          </a:p>
        </p:txBody>
      </p:sp>
      <p:sp>
        <p:nvSpPr>
          <p:cNvPr id="76013" name="Freeform 1236"/>
          <p:cNvSpPr/>
          <p:nvPr/>
        </p:nvSpPr>
        <p:spPr bwMode="auto">
          <a:xfrm>
            <a:off x="4492625" y="3290888"/>
            <a:ext cx="236538" cy="307975"/>
          </a:xfrm>
          <a:custGeom>
            <a:avLst/>
            <a:gdLst>
              <a:gd name="T0" fmla="*/ 0 w 149"/>
              <a:gd name="T1" fmla="*/ 2147483647 h 194"/>
              <a:gd name="T2" fmla="*/ 2147483647 w 149"/>
              <a:gd name="T3" fmla="*/ 2147483647 h 194"/>
              <a:gd name="T4" fmla="*/ 2147483647 w 149"/>
              <a:gd name="T5" fmla="*/ 2147483647 h 194"/>
              <a:gd name="T6" fmla="*/ 2147483647 w 149"/>
              <a:gd name="T7" fmla="*/ 2147483647 h 194"/>
              <a:gd name="T8" fmla="*/ 2147483647 w 149"/>
              <a:gd name="T9" fmla="*/ 2147483647 h 194"/>
              <a:gd name="T10" fmla="*/ 2147483647 w 149"/>
              <a:gd name="T11" fmla="*/ 2147483647 h 194"/>
              <a:gd name="T12" fmla="*/ 2147483647 w 149"/>
              <a:gd name="T13" fmla="*/ 0 h 194"/>
              <a:gd name="T14" fmla="*/ 2147483647 w 149"/>
              <a:gd name="T15" fmla="*/ 2147483647 h 194"/>
              <a:gd name="T16" fmla="*/ 2147483647 w 149"/>
              <a:gd name="T17" fmla="*/ 2147483647 h 194"/>
              <a:gd name="T18" fmla="*/ 2147483647 w 149"/>
              <a:gd name="T19" fmla="*/ 2147483647 h 194"/>
              <a:gd name="T20" fmla="*/ 2147483647 w 149"/>
              <a:gd name="T21" fmla="*/ 2147483647 h 194"/>
              <a:gd name="T22" fmla="*/ 2147483647 w 149"/>
              <a:gd name="T23" fmla="*/ 2147483647 h 194"/>
              <a:gd name="T24" fmla="*/ 2147483647 w 149"/>
              <a:gd name="T25" fmla="*/ 2147483647 h 194"/>
              <a:gd name="T26" fmla="*/ 2147483647 w 149"/>
              <a:gd name="T27" fmla="*/ 2147483647 h 194"/>
              <a:gd name="T28" fmla="*/ 2147483647 w 149"/>
              <a:gd name="T29" fmla="*/ 2147483647 h 194"/>
              <a:gd name="T30" fmla="*/ 2147483647 w 149"/>
              <a:gd name="T31" fmla="*/ 2147483647 h 194"/>
              <a:gd name="T32" fmla="*/ 2147483647 w 149"/>
              <a:gd name="T33" fmla="*/ 2147483647 h 194"/>
              <a:gd name="T34" fmla="*/ 2147483647 w 149"/>
              <a:gd name="T35" fmla="*/ 2147483647 h 194"/>
              <a:gd name="T36" fmla="*/ 2147483647 w 149"/>
              <a:gd name="T37" fmla="*/ 2147483647 h 194"/>
              <a:gd name="T38" fmla="*/ 2147483647 w 149"/>
              <a:gd name="T39" fmla="*/ 2147483647 h 194"/>
              <a:gd name="T40" fmla="*/ 2147483647 w 149"/>
              <a:gd name="T41" fmla="*/ 2147483647 h 194"/>
              <a:gd name="T42" fmla="*/ 2147483647 w 149"/>
              <a:gd name="T43" fmla="*/ 2147483647 h 194"/>
              <a:gd name="T44" fmla="*/ 2147483647 w 149"/>
              <a:gd name="T45" fmla="*/ 2147483647 h 194"/>
              <a:gd name="T46" fmla="*/ 2147483647 w 149"/>
              <a:gd name="T47" fmla="*/ 2147483647 h 194"/>
              <a:gd name="T48" fmla="*/ 0 w 149"/>
              <a:gd name="T49" fmla="*/ 2147483647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9"/>
              <a:gd name="T76" fmla="*/ 0 h 194"/>
              <a:gd name="T77" fmla="*/ 149 w 149"/>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9" h="194">
                <a:moveTo>
                  <a:pt x="0" y="96"/>
                </a:moveTo>
                <a:lnTo>
                  <a:pt x="3" y="72"/>
                </a:lnTo>
                <a:lnTo>
                  <a:pt x="9" y="48"/>
                </a:lnTo>
                <a:lnTo>
                  <a:pt x="21" y="27"/>
                </a:lnTo>
                <a:lnTo>
                  <a:pt x="37" y="14"/>
                </a:lnTo>
                <a:lnTo>
                  <a:pt x="55" y="3"/>
                </a:lnTo>
                <a:lnTo>
                  <a:pt x="74" y="0"/>
                </a:lnTo>
                <a:lnTo>
                  <a:pt x="94" y="3"/>
                </a:lnTo>
                <a:lnTo>
                  <a:pt x="112" y="14"/>
                </a:lnTo>
                <a:lnTo>
                  <a:pt x="127" y="27"/>
                </a:lnTo>
                <a:lnTo>
                  <a:pt x="139" y="48"/>
                </a:lnTo>
                <a:lnTo>
                  <a:pt x="146" y="72"/>
                </a:lnTo>
                <a:lnTo>
                  <a:pt x="149" y="96"/>
                </a:lnTo>
                <a:lnTo>
                  <a:pt x="146" y="122"/>
                </a:lnTo>
                <a:lnTo>
                  <a:pt x="139" y="144"/>
                </a:lnTo>
                <a:lnTo>
                  <a:pt x="127" y="165"/>
                </a:lnTo>
                <a:lnTo>
                  <a:pt x="112" y="181"/>
                </a:lnTo>
                <a:lnTo>
                  <a:pt x="94" y="191"/>
                </a:lnTo>
                <a:lnTo>
                  <a:pt x="74" y="194"/>
                </a:lnTo>
                <a:lnTo>
                  <a:pt x="55" y="191"/>
                </a:lnTo>
                <a:lnTo>
                  <a:pt x="37" y="181"/>
                </a:lnTo>
                <a:lnTo>
                  <a:pt x="21" y="165"/>
                </a:lnTo>
                <a:lnTo>
                  <a:pt x="9" y="144"/>
                </a:lnTo>
                <a:lnTo>
                  <a:pt x="3" y="122"/>
                </a:lnTo>
                <a:lnTo>
                  <a:pt x="0" y="96"/>
                </a:lnTo>
                <a:close/>
              </a:path>
            </a:pathLst>
          </a:custGeom>
          <a:solidFill>
            <a:srgbClr val="FFFFFF"/>
          </a:solidFill>
          <a:ln w="1588">
            <a:solidFill>
              <a:srgbClr val="000000"/>
            </a:solidFill>
            <a:round/>
          </a:ln>
        </p:spPr>
        <p:txBody>
          <a:bodyPr/>
          <a:lstStyle/>
          <a:p>
            <a:endParaRPr lang="zh-CN" altLang="en-US"/>
          </a:p>
        </p:txBody>
      </p:sp>
      <p:sp>
        <p:nvSpPr>
          <p:cNvPr id="76014" name="Rectangle 1237"/>
          <p:cNvSpPr>
            <a:spLocks noChangeArrowheads="1"/>
          </p:cNvSpPr>
          <p:nvPr/>
        </p:nvSpPr>
        <p:spPr bwMode="auto">
          <a:xfrm>
            <a:off x="4583113" y="3367088"/>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D</a:t>
            </a:r>
            <a:endParaRPr lang="en-US" altLang="zh-CN"/>
          </a:p>
        </p:txBody>
      </p:sp>
      <p:sp>
        <p:nvSpPr>
          <p:cNvPr id="76015" name="Freeform 1238"/>
          <p:cNvSpPr/>
          <p:nvPr/>
        </p:nvSpPr>
        <p:spPr bwMode="auto">
          <a:xfrm>
            <a:off x="5516563" y="4570413"/>
            <a:ext cx="238125" cy="304800"/>
          </a:xfrm>
          <a:custGeom>
            <a:avLst/>
            <a:gdLst>
              <a:gd name="T0" fmla="*/ 0 w 150"/>
              <a:gd name="T1" fmla="*/ 2147483647 h 192"/>
              <a:gd name="T2" fmla="*/ 2147483647 w 150"/>
              <a:gd name="T3" fmla="*/ 2147483647 h 192"/>
              <a:gd name="T4" fmla="*/ 2147483647 w 150"/>
              <a:gd name="T5" fmla="*/ 2147483647 h 192"/>
              <a:gd name="T6" fmla="*/ 2147483647 w 150"/>
              <a:gd name="T7" fmla="*/ 2147483647 h 192"/>
              <a:gd name="T8" fmla="*/ 2147483647 w 150"/>
              <a:gd name="T9" fmla="*/ 2147483647 h 192"/>
              <a:gd name="T10" fmla="*/ 2147483647 w 150"/>
              <a:gd name="T11" fmla="*/ 2147483647 h 192"/>
              <a:gd name="T12" fmla="*/ 2147483647 w 150"/>
              <a:gd name="T13" fmla="*/ 0 h 192"/>
              <a:gd name="T14" fmla="*/ 2147483647 w 150"/>
              <a:gd name="T15" fmla="*/ 2147483647 h 192"/>
              <a:gd name="T16" fmla="*/ 2147483647 w 150"/>
              <a:gd name="T17" fmla="*/ 2147483647 h 192"/>
              <a:gd name="T18" fmla="*/ 2147483647 w 150"/>
              <a:gd name="T19" fmla="*/ 2147483647 h 192"/>
              <a:gd name="T20" fmla="*/ 2147483647 w 150"/>
              <a:gd name="T21" fmla="*/ 2147483647 h 192"/>
              <a:gd name="T22" fmla="*/ 2147483647 w 150"/>
              <a:gd name="T23" fmla="*/ 2147483647 h 192"/>
              <a:gd name="T24" fmla="*/ 2147483647 w 150"/>
              <a:gd name="T25" fmla="*/ 2147483647 h 192"/>
              <a:gd name="T26" fmla="*/ 2147483647 w 150"/>
              <a:gd name="T27" fmla="*/ 2147483647 h 192"/>
              <a:gd name="T28" fmla="*/ 2147483647 w 150"/>
              <a:gd name="T29" fmla="*/ 2147483647 h 192"/>
              <a:gd name="T30" fmla="*/ 2147483647 w 150"/>
              <a:gd name="T31" fmla="*/ 2147483647 h 192"/>
              <a:gd name="T32" fmla="*/ 2147483647 w 150"/>
              <a:gd name="T33" fmla="*/ 2147483647 h 192"/>
              <a:gd name="T34" fmla="*/ 2147483647 w 150"/>
              <a:gd name="T35" fmla="*/ 2147483647 h 192"/>
              <a:gd name="T36" fmla="*/ 2147483647 w 150"/>
              <a:gd name="T37" fmla="*/ 2147483647 h 192"/>
              <a:gd name="T38" fmla="*/ 2147483647 w 150"/>
              <a:gd name="T39" fmla="*/ 2147483647 h 192"/>
              <a:gd name="T40" fmla="*/ 2147483647 w 150"/>
              <a:gd name="T41" fmla="*/ 2147483647 h 192"/>
              <a:gd name="T42" fmla="*/ 2147483647 w 150"/>
              <a:gd name="T43" fmla="*/ 2147483647 h 192"/>
              <a:gd name="T44" fmla="*/ 2147483647 w 150"/>
              <a:gd name="T45" fmla="*/ 2147483647 h 192"/>
              <a:gd name="T46" fmla="*/ 2147483647 w 150"/>
              <a:gd name="T47" fmla="*/ 2147483647 h 192"/>
              <a:gd name="T48" fmla="*/ 0 w 150"/>
              <a:gd name="T49" fmla="*/ 2147483647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0"/>
              <a:gd name="T76" fmla="*/ 0 h 192"/>
              <a:gd name="T77" fmla="*/ 150 w 150"/>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0" h="192">
                <a:moveTo>
                  <a:pt x="0" y="96"/>
                </a:moveTo>
                <a:lnTo>
                  <a:pt x="2" y="70"/>
                </a:lnTo>
                <a:lnTo>
                  <a:pt x="10" y="48"/>
                </a:lnTo>
                <a:lnTo>
                  <a:pt x="22" y="27"/>
                </a:lnTo>
                <a:lnTo>
                  <a:pt x="37" y="12"/>
                </a:lnTo>
                <a:lnTo>
                  <a:pt x="56" y="3"/>
                </a:lnTo>
                <a:lnTo>
                  <a:pt x="75" y="0"/>
                </a:lnTo>
                <a:lnTo>
                  <a:pt x="94" y="3"/>
                </a:lnTo>
                <a:lnTo>
                  <a:pt x="113" y="12"/>
                </a:lnTo>
                <a:lnTo>
                  <a:pt x="127" y="27"/>
                </a:lnTo>
                <a:lnTo>
                  <a:pt x="139" y="48"/>
                </a:lnTo>
                <a:lnTo>
                  <a:pt x="147" y="70"/>
                </a:lnTo>
                <a:lnTo>
                  <a:pt x="150" y="96"/>
                </a:lnTo>
                <a:lnTo>
                  <a:pt x="147" y="122"/>
                </a:lnTo>
                <a:lnTo>
                  <a:pt x="139" y="144"/>
                </a:lnTo>
                <a:lnTo>
                  <a:pt x="127" y="165"/>
                </a:lnTo>
                <a:lnTo>
                  <a:pt x="113" y="180"/>
                </a:lnTo>
                <a:lnTo>
                  <a:pt x="94" y="189"/>
                </a:lnTo>
                <a:lnTo>
                  <a:pt x="75" y="192"/>
                </a:lnTo>
                <a:lnTo>
                  <a:pt x="56" y="189"/>
                </a:lnTo>
                <a:lnTo>
                  <a:pt x="37" y="180"/>
                </a:lnTo>
                <a:lnTo>
                  <a:pt x="22" y="165"/>
                </a:lnTo>
                <a:lnTo>
                  <a:pt x="10" y="144"/>
                </a:lnTo>
                <a:lnTo>
                  <a:pt x="2" y="122"/>
                </a:lnTo>
                <a:lnTo>
                  <a:pt x="0" y="96"/>
                </a:lnTo>
                <a:close/>
              </a:path>
            </a:pathLst>
          </a:custGeom>
          <a:solidFill>
            <a:srgbClr val="FFFFFF"/>
          </a:solidFill>
          <a:ln w="1588">
            <a:solidFill>
              <a:srgbClr val="000000"/>
            </a:solidFill>
            <a:round/>
          </a:ln>
        </p:spPr>
        <p:txBody>
          <a:bodyPr/>
          <a:lstStyle/>
          <a:p>
            <a:endParaRPr lang="zh-CN" altLang="en-US"/>
          </a:p>
        </p:txBody>
      </p:sp>
      <p:sp>
        <p:nvSpPr>
          <p:cNvPr id="76016" name="Rectangle 1239"/>
          <p:cNvSpPr>
            <a:spLocks noChangeArrowheads="1"/>
          </p:cNvSpPr>
          <p:nvPr/>
        </p:nvSpPr>
        <p:spPr bwMode="auto">
          <a:xfrm>
            <a:off x="5608638" y="4646613"/>
            <a:ext cx="69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1">
                <a:solidFill>
                  <a:srgbClr val="000000"/>
                </a:solidFill>
                <a:latin typeface="宋体" panose="02010600030101010101" pitchFamily="2" charset="-122"/>
              </a:rPr>
              <a:t>E</a:t>
            </a:r>
            <a:endParaRPr lang="en-US" altLang="zh-CN"/>
          </a:p>
        </p:txBody>
      </p:sp>
      <p:sp>
        <p:nvSpPr>
          <p:cNvPr id="76017" name="Line 1240"/>
          <p:cNvSpPr>
            <a:spLocks noChangeShapeType="1"/>
          </p:cNvSpPr>
          <p:nvPr/>
        </p:nvSpPr>
        <p:spPr bwMode="auto">
          <a:xfrm flipH="1">
            <a:off x="5732463" y="4260850"/>
            <a:ext cx="468312" cy="37465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18" name="Line 1241"/>
          <p:cNvSpPr>
            <a:spLocks noChangeShapeType="1"/>
          </p:cNvSpPr>
          <p:nvPr/>
        </p:nvSpPr>
        <p:spPr bwMode="auto">
          <a:xfrm flipV="1">
            <a:off x="4094163" y="4875213"/>
            <a:ext cx="1541462" cy="133350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19" name="Line 1242"/>
          <p:cNvSpPr>
            <a:spLocks noChangeShapeType="1"/>
          </p:cNvSpPr>
          <p:nvPr/>
        </p:nvSpPr>
        <p:spPr bwMode="auto">
          <a:xfrm>
            <a:off x="2838450" y="5143500"/>
            <a:ext cx="1020763" cy="1065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20" name="Line 1243"/>
          <p:cNvSpPr>
            <a:spLocks noChangeShapeType="1"/>
          </p:cNvSpPr>
          <p:nvPr/>
        </p:nvSpPr>
        <p:spPr bwMode="auto">
          <a:xfrm>
            <a:off x="3344863" y="4003675"/>
            <a:ext cx="631825" cy="2052638"/>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21" name="Line 1244"/>
          <p:cNvSpPr>
            <a:spLocks noChangeShapeType="1"/>
          </p:cNvSpPr>
          <p:nvPr/>
        </p:nvSpPr>
        <p:spPr bwMode="auto">
          <a:xfrm flipV="1">
            <a:off x="3462338" y="3443288"/>
            <a:ext cx="1030287" cy="40798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22" name="Line 1245"/>
          <p:cNvSpPr>
            <a:spLocks noChangeShapeType="1"/>
          </p:cNvSpPr>
          <p:nvPr/>
        </p:nvSpPr>
        <p:spPr bwMode="auto">
          <a:xfrm>
            <a:off x="4697413" y="3548063"/>
            <a:ext cx="938212" cy="102235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1246"/>
          <p:cNvGrpSpPr/>
          <p:nvPr/>
        </p:nvGrpSpPr>
        <p:grpSpPr bwMode="auto">
          <a:xfrm>
            <a:off x="2849563" y="3905250"/>
            <a:ext cx="384175" cy="1036638"/>
            <a:chOff x="1795" y="2396"/>
            <a:chExt cx="242" cy="653"/>
          </a:xfrm>
        </p:grpSpPr>
        <p:grpSp>
          <p:nvGrpSpPr>
            <p:cNvPr id="76063" name="Group 1247"/>
            <p:cNvGrpSpPr/>
            <p:nvPr/>
          </p:nvGrpSpPr>
          <p:grpSpPr bwMode="auto">
            <a:xfrm>
              <a:off x="1795" y="2396"/>
              <a:ext cx="242" cy="653"/>
              <a:chOff x="1795" y="2396"/>
              <a:chExt cx="242" cy="653"/>
            </a:xfrm>
          </p:grpSpPr>
          <p:sp>
            <p:nvSpPr>
              <p:cNvPr id="76065" name="Line 1248"/>
              <p:cNvSpPr>
                <a:spLocks noChangeShapeType="1"/>
              </p:cNvSpPr>
              <p:nvPr/>
            </p:nvSpPr>
            <p:spPr bwMode="auto">
              <a:xfrm flipH="1">
                <a:off x="1795" y="2396"/>
                <a:ext cx="242" cy="653"/>
              </a:xfrm>
              <a:prstGeom prst="line">
                <a:avLst/>
              </a:prstGeom>
              <a:noFill/>
              <a:ln w="46101">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66" name="Rectangle 1249"/>
              <p:cNvSpPr>
                <a:spLocks noChangeArrowheads="1"/>
              </p:cNvSpPr>
              <p:nvPr/>
            </p:nvSpPr>
            <p:spPr bwMode="auto">
              <a:xfrm>
                <a:off x="1932" y="2784"/>
                <a:ext cx="51" cy="175"/>
              </a:xfrm>
              <a:prstGeom prst="rect">
                <a:avLst/>
              </a:prstGeom>
              <a:solidFill>
                <a:srgbClr val="00FF00"/>
              </a:solidFill>
              <a:ln w="1588">
                <a:solidFill>
                  <a:srgbClr val="000000"/>
                </a:solidFill>
                <a:miter lim="800000"/>
              </a:ln>
            </p:spPr>
            <p:txBody>
              <a:bodyPr/>
              <a:lstStyle/>
              <a:p>
                <a:endParaRPr lang="zh-CN" altLang="en-US" b="1"/>
              </a:p>
            </p:txBody>
          </p:sp>
        </p:grpSp>
        <p:sp>
          <p:nvSpPr>
            <p:cNvPr id="76064" name="Freeform 1250"/>
            <p:cNvSpPr/>
            <p:nvPr/>
          </p:nvSpPr>
          <p:spPr bwMode="auto">
            <a:xfrm>
              <a:off x="1932" y="2716"/>
              <a:ext cx="51" cy="68"/>
            </a:xfrm>
            <a:custGeom>
              <a:avLst/>
              <a:gdLst>
                <a:gd name="T0" fmla="*/ 25 w 51"/>
                <a:gd name="T1" fmla="*/ 0 h 68"/>
                <a:gd name="T2" fmla="*/ 51 w 51"/>
                <a:gd name="T3" fmla="*/ 31 h 68"/>
                <a:gd name="T4" fmla="*/ 35 w 51"/>
                <a:gd name="T5" fmla="*/ 31 h 68"/>
                <a:gd name="T6" fmla="*/ 35 w 51"/>
                <a:gd name="T7" fmla="*/ 68 h 68"/>
                <a:gd name="T8" fmla="*/ 17 w 51"/>
                <a:gd name="T9" fmla="*/ 68 h 68"/>
                <a:gd name="T10" fmla="*/ 17 w 51"/>
                <a:gd name="T11" fmla="*/ 31 h 68"/>
                <a:gd name="T12" fmla="*/ 0 w 51"/>
                <a:gd name="T13" fmla="*/ 31 h 68"/>
                <a:gd name="T14" fmla="*/ 25 w 51"/>
                <a:gd name="T15" fmla="*/ 0 h 68"/>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8"/>
                <a:gd name="T26" fmla="*/ 51 w 51"/>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8">
                  <a:moveTo>
                    <a:pt x="25" y="0"/>
                  </a:moveTo>
                  <a:lnTo>
                    <a:pt x="51" y="31"/>
                  </a:lnTo>
                  <a:lnTo>
                    <a:pt x="35" y="31"/>
                  </a:lnTo>
                  <a:lnTo>
                    <a:pt x="35" y="68"/>
                  </a:lnTo>
                  <a:lnTo>
                    <a:pt x="17" y="68"/>
                  </a:lnTo>
                  <a:lnTo>
                    <a:pt x="17" y="31"/>
                  </a:lnTo>
                  <a:lnTo>
                    <a:pt x="0" y="31"/>
                  </a:lnTo>
                  <a:lnTo>
                    <a:pt x="25" y="0"/>
                  </a:lnTo>
                  <a:close/>
                </a:path>
              </a:pathLst>
            </a:custGeom>
            <a:solidFill>
              <a:srgbClr val="00FF00"/>
            </a:solidFill>
            <a:ln w="1588">
              <a:solidFill>
                <a:srgbClr val="000000"/>
              </a:solidFill>
              <a:round/>
            </a:ln>
          </p:spPr>
          <p:txBody>
            <a:bodyPr/>
            <a:lstStyle/>
            <a:p>
              <a:endParaRPr lang="zh-CN" altLang="en-US"/>
            </a:p>
          </p:txBody>
        </p:sp>
      </p:grpSp>
      <p:grpSp>
        <p:nvGrpSpPr>
          <p:cNvPr id="9" name="Group 1251"/>
          <p:cNvGrpSpPr/>
          <p:nvPr/>
        </p:nvGrpSpPr>
        <p:grpSpPr bwMode="auto">
          <a:xfrm>
            <a:off x="3446463" y="3932238"/>
            <a:ext cx="2070100" cy="790575"/>
            <a:chOff x="2171" y="2413"/>
            <a:chExt cx="1304" cy="498"/>
          </a:xfrm>
        </p:grpSpPr>
        <p:grpSp>
          <p:nvGrpSpPr>
            <p:cNvPr id="76059" name="Group 1252"/>
            <p:cNvGrpSpPr/>
            <p:nvPr/>
          </p:nvGrpSpPr>
          <p:grpSpPr bwMode="auto">
            <a:xfrm>
              <a:off x="2171" y="2413"/>
              <a:ext cx="1304" cy="498"/>
              <a:chOff x="2171" y="2413"/>
              <a:chExt cx="1304" cy="498"/>
            </a:xfrm>
          </p:grpSpPr>
          <p:sp>
            <p:nvSpPr>
              <p:cNvPr id="76061" name="Line 1253"/>
              <p:cNvSpPr>
                <a:spLocks noChangeShapeType="1"/>
              </p:cNvSpPr>
              <p:nvPr/>
            </p:nvSpPr>
            <p:spPr bwMode="auto">
              <a:xfrm>
                <a:off x="2171" y="2413"/>
                <a:ext cx="1304" cy="498"/>
              </a:xfrm>
              <a:prstGeom prst="line">
                <a:avLst/>
              </a:prstGeom>
              <a:noFill/>
              <a:ln w="4292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62" name="Rectangle 1254"/>
              <p:cNvSpPr>
                <a:spLocks noChangeArrowheads="1"/>
              </p:cNvSpPr>
              <p:nvPr/>
            </p:nvSpPr>
            <p:spPr bwMode="auto">
              <a:xfrm>
                <a:off x="2536" y="2692"/>
                <a:ext cx="136" cy="66"/>
              </a:xfrm>
              <a:prstGeom prst="rect">
                <a:avLst/>
              </a:prstGeom>
              <a:solidFill>
                <a:srgbClr val="00FF00"/>
              </a:solidFill>
              <a:ln w="1588">
                <a:solidFill>
                  <a:srgbClr val="000000"/>
                </a:solidFill>
                <a:miter lim="800000"/>
              </a:ln>
            </p:spPr>
            <p:txBody>
              <a:bodyPr/>
              <a:lstStyle/>
              <a:p>
                <a:endParaRPr lang="zh-CN" altLang="en-US" b="1"/>
              </a:p>
            </p:txBody>
          </p:sp>
        </p:grpSp>
        <p:sp>
          <p:nvSpPr>
            <p:cNvPr id="76060" name="Freeform 1255"/>
            <p:cNvSpPr/>
            <p:nvPr/>
          </p:nvSpPr>
          <p:spPr bwMode="auto">
            <a:xfrm>
              <a:off x="2672" y="2692"/>
              <a:ext cx="51" cy="66"/>
            </a:xfrm>
            <a:custGeom>
              <a:avLst/>
              <a:gdLst>
                <a:gd name="T0" fmla="*/ 51 w 51"/>
                <a:gd name="T1" fmla="*/ 33 h 66"/>
                <a:gd name="T2" fmla="*/ 28 w 51"/>
                <a:gd name="T3" fmla="*/ 66 h 66"/>
                <a:gd name="T4" fmla="*/ 28 w 51"/>
                <a:gd name="T5" fmla="*/ 45 h 66"/>
                <a:gd name="T6" fmla="*/ 0 w 51"/>
                <a:gd name="T7" fmla="*/ 45 h 66"/>
                <a:gd name="T8" fmla="*/ 0 w 51"/>
                <a:gd name="T9" fmla="*/ 23 h 66"/>
                <a:gd name="T10" fmla="*/ 28 w 51"/>
                <a:gd name="T11" fmla="*/ 23 h 66"/>
                <a:gd name="T12" fmla="*/ 28 w 51"/>
                <a:gd name="T13" fmla="*/ 0 h 66"/>
                <a:gd name="T14" fmla="*/ 51 w 51"/>
                <a:gd name="T15" fmla="*/ 33 h 6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6"/>
                <a:gd name="T26" fmla="*/ 51 w 51"/>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6">
                  <a:moveTo>
                    <a:pt x="51" y="33"/>
                  </a:moveTo>
                  <a:lnTo>
                    <a:pt x="28" y="66"/>
                  </a:lnTo>
                  <a:lnTo>
                    <a:pt x="28" y="45"/>
                  </a:lnTo>
                  <a:lnTo>
                    <a:pt x="0" y="45"/>
                  </a:lnTo>
                  <a:lnTo>
                    <a:pt x="0" y="23"/>
                  </a:lnTo>
                  <a:lnTo>
                    <a:pt x="28" y="23"/>
                  </a:lnTo>
                  <a:lnTo>
                    <a:pt x="28" y="0"/>
                  </a:lnTo>
                  <a:lnTo>
                    <a:pt x="51" y="33"/>
                  </a:lnTo>
                  <a:close/>
                </a:path>
              </a:pathLst>
            </a:custGeom>
            <a:solidFill>
              <a:srgbClr val="00FF00"/>
            </a:solidFill>
            <a:ln w="1588">
              <a:solidFill>
                <a:srgbClr val="000000"/>
              </a:solidFill>
              <a:round/>
            </a:ln>
          </p:spPr>
          <p:txBody>
            <a:bodyPr/>
            <a:lstStyle/>
            <a:p>
              <a:endParaRPr lang="zh-CN" altLang="en-US"/>
            </a:p>
          </p:txBody>
        </p:sp>
      </p:grpSp>
      <p:sp>
        <p:nvSpPr>
          <p:cNvPr id="76025" name="Rectangle 1256"/>
          <p:cNvSpPr>
            <a:spLocks noChangeArrowheads="1"/>
          </p:cNvSpPr>
          <p:nvPr/>
        </p:nvSpPr>
        <p:spPr bwMode="auto">
          <a:xfrm>
            <a:off x="5645150" y="4979988"/>
            <a:ext cx="215900" cy="100012"/>
          </a:xfrm>
          <a:prstGeom prst="rect">
            <a:avLst/>
          </a:prstGeom>
          <a:solidFill>
            <a:srgbClr val="00FF00"/>
          </a:solidFill>
          <a:ln w="1588">
            <a:solidFill>
              <a:srgbClr val="000000"/>
            </a:solidFill>
            <a:miter lim="800000"/>
          </a:ln>
        </p:spPr>
        <p:txBody>
          <a:bodyPr/>
          <a:lstStyle/>
          <a:p>
            <a:endParaRPr lang="zh-CN" altLang="en-US" b="1"/>
          </a:p>
        </p:txBody>
      </p:sp>
      <p:sp>
        <p:nvSpPr>
          <p:cNvPr id="76026" name="Freeform 1257"/>
          <p:cNvSpPr/>
          <p:nvPr/>
        </p:nvSpPr>
        <p:spPr bwMode="auto">
          <a:xfrm>
            <a:off x="5861050" y="4979988"/>
            <a:ext cx="80963" cy="100012"/>
          </a:xfrm>
          <a:custGeom>
            <a:avLst/>
            <a:gdLst>
              <a:gd name="T0" fmla="*/ 2147483647 w 51"/>
              <a:gd name="T1" fmla="*/ 2147483647 h 63"/>
              <a:gd name="T2" fmla="*/ 2147483647 w 51"/>
              <a:gd name="T3" fmla="*/ 2147483647 h 63"/>
              <a:gd name="T4" fmla="*/ 2147483647 w 51"/>
              <a:gd name="T5" fmla="*/ 2147483647 h 63"/>
              <a:gd name="T6" fmla="*/ 0 w 51"/>
              <a:gd name="T7" fmla="*/ 2147483647 h 63"/>
              <a:gd name="T8" fmla="*/ 0 w 51"/>
              <a:gd name="T9" fmla="*/ 2147483647 h 63"/>
              <a:gd name="T10" fmla="*/ 2147483647 w 51"/>
              <a:gd name="T11" fmla="*/ 2147483647 h 63"/>
              <a:gd name="T12" fmla="*/ 2147483647 w 51"/>
              <a:gd name="T13" fmla="*/ 0 h 63"/>
              <a:gd name="T14" fmla="*/ 2147483647 w 51"/>
              <a:gd name="T15" fmla="*/ 2147483647 h 63"/>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3"/>
              <a:gd name="T26" fmla="*/ 51 w 5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3">
                <a:moveTo>
                  <a:pt x="51" y="32"/>
                </a:moveTo>
                <a:lnTo>
                  <a:pt x="28" y="63"/>
                </a:lnTo>
                <a:lnTo>
                  <a:pt x="28" y="43"/>
                </a:lnTo>
                <a:lnTo>
                  <a:pt x="0" y="43"/>
                </a:lnTo>
                <a:lnTo>
                  <a:pt x="0" y="20"/>
                </a:lnTo>
                <a:lnTo>
                  <a:pt x="28" y="20"/>
                </a:lnTo>
                <a:lnTo>
                  <a:pt x="28" y="0"/>
                </a:lnTo>
                <a:lnTo>
                  <a:pt x="51" y="32"/>
                </a:lnTo>
                <a:close/>
              </a:path>
            </a:pathLst>
          </a:custGeom>
          <a:solidFill>
            <a:srgbClr val="00FF00"/>
          </a:solidFill>
          <a:ln w="1588">
            <a:solidFill>
              <a:srgbClr val="000000"/>
            </a:solidFill>
            <a:round/>
          </a:ln>
        </p:spPr>
        <p:txBody>
          <a:bodyPr/>
          <a:lstStyle/>
          <a:p>
            <a:endParaRPr lang="zh-CN" altLang="en-US"/>
          </a:p>
        </p:txBody>
      </p:sp>
      <p:sp>
        <p:nvSpPr>
          <p:cNvPr id="76027" name="Rectangle 1258"/>
          <p:cNvSpPr>
            <a:spLocks noChangeArrowheads="1"/>
          </p:cNvSpPr>
          <p:nvPr/>
        </p:nvSpPr>
        <p:spPr bwMode="auto">
          <a:xfrm>
            <a:off x="2397125" y="4875213"/>
            <a:ext cx="215900" cy="104775"/>
          </a:xfrm>
          <a:prstGeom prst="rect">
            <a:avLst/>
          </a:prstGeom>
          <a:solidFill>
            <a:srgbClr val="00FF00"/>
          </a:solidFill>
          <a:ln w="1588">
            <a:solidFill>
              <a:srgbClr val="000000"/>
            </a:solidFill>
            <a:miter lim="800000"/>
          </a:ln>
        </p:spPr>
        <p:txBody>
          <a:bodyPr/>
          <a:lstStyle/>
          <a:p>
            <a:endParaRPr lang="zh-CN" altLang="en-US" b="1"/>
          </a:p>
        </p:txBody>
      </p:sp>
      <p:sp>
        <p:nvSpPr>
          <p:cNvPr id="76028" name="Freeform 1259"/>
          <p:cNvSpPr/>
          <p:nvPr/>
        </p:nvSpPr>
        <p:spPr bwMode="auto">
          <a:xfrm>
            <a:off x="2613025" y="4875213"/>
            <a:ext cx="79375" cy="104775"/>
          </a:xfrm>
          <a:custGeom>
            <a:avLst/>
            <a:gdLst>
              <a:gd name="T0" fmla="*/ 2147483647 w 50"/>
              <a:gd name="T1" fmla="*/ 2147483647 h 66"/>
              <a:gd name="T2" fmla="*/ 2147483647 w 50"/>
              <a:gd name="T3" fmla="*/ 2147483647 h 66"/>
              <a:gd name="T4" fmla="*/ 2147483647 w 50"/>
              <a:gd name="T5" fmla="*/ 2147483647 h 66"/>
              <a:gd name="T6" fmla="*/ 0 w 50"/>
              <a:gd name="T7" fmla="*/ 2147483647 h 66"/>
              <a:gd name="T8" fmla="*/ 0 w 50"/>
              <a:gd name="T9" fmla="*/ 2147483647 h 66"/>
              <a:gd name="T10" fmla="*/ 2147483647 w 50"/>
              <a:gd name="T11" fmla="*/ 2147483647 h 66"/>
              <a:gd name="T12" fmla="*/ 2147483647 w 50"/>
              <a:gd name="T13" fmla="*/ 0 h 66"/>
              <a:gd name="T14" fmla="*/ 2147483647 w 5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6"/>
              <a:gd name="T26" fmla="*/ 50 w 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6">
                <a:moveTo>
                  <a:pt x="50" y="33"/>
                </a:moveTo>
                <a:lnTo>
                  <a:pt x="27" y="66"/>
                </a:lnTo>
                <a:lnTo>
                  <a:pt x="27" y="43"/>
                </a:lnTo>
                <a:lnTo>
                  <a:pt x="0" y="43"/>
                </a:lnTo>
                <a:lnTo>
                  <a:pt x="0" y="23"/>
                </a:lnTo>
                <a:lnTo>
                  <a:pt x="27" y="23"/>
                </a:lnTo>
                <a:lnTo>
                  <a:pt x="27" y="0"/>
                </a:lnTo>
                <a:lnTo>
                  <a:pt x="50" y="33"/>
                </a:lnTo>
                <a:close/>
              </a:path>
            </a:pathLst>
          </a:custGeom>
          <a:solidFill>
            <a:srgbClr val="00FF00"/>
          </a:solidFill>
          <a:ln w="1588">
            <a:solidFill>
              <a:srgbClr val="000000"/>
            </a:solidFill>
            <a:round/>
          </a:ln>
        </p:spPr>
        <p:txBody>
          <a:bodyPr/>
          <a:lstStyle/>
          <a:p>
            <a:endParaRPr lang="zh-CN" altLang="en-US"/>
          </a:p>
        </p:txBody>
      </p:sp>
      <p:sp>
        <p:nvSpPr>
          <p:cNvPr id="76029" name="Rectangle 1260"/>
          <p:cNvSpPr>
            <a:spLocks noChangeArrowheads="1"/>
          </p:cNvSpPr>
          <p:nvPr/>
        </p:nvSpPr>
        <p:spPr bwMode="auto">
          <a:xfrm>
            <a:off x="3976688" y="4003675"/>
            <a:ext cx="214312" cy="104775"/>
          </a:xfrm>
          <a:prstGeom prst="rect">
            <a:avLst/>
          </a:prstGeom>
          <a:solidFill>
            <a:srgbClr val="FFFFFF"/>
          </a:solidFill>
          <a:ln w="1588">
            <a:solidFill>
              <a:srgbClr val="000000"/>
            </a:solidFill>
            <a:miter lim="800000"/>
          </a:ln>
        </p:spPr>
        <p:txBody>
          <a:bodyPr/>
          <a:lstStyle/>
          <a:p>
            <a:endParaRPr lang="zh-CN" altLang="en-US" b="1"/>
          </a:p>
        </p:txBody>
      </p:sp>
      <p:sp>
        <p:nvSpPr>
          <p:cNvPr id="76030" name="Freeform 1261"/>
          <p:cNvSpPr/>
          <p:nvPr/>
        </p:nvSpPr>
        <p:spPr bwMode="auto">
          <a:xfrm>
            <a:off x="4191000" y="4003675"/>
            <a:ext cx="80963" cy="104775"/>
          </a:xfrm>
          <a:custGeom>
            <a:avLst/>
            <a:gdLst>
              <a:gd name="T0" fmla="*/ 2147483647 w 51"/>
              <a:gd name="T1" fmla="*/ 2147483647 h 66"/>
              <a:gd name="T2" fmla="*/ 2147483647 w 51"/>
              <a:gd name="T3" fmla="*/ 2147483647 h 66"/>
              <a:gd name="T4" fmla="*/ 2147483647 w 51"/>
              <a:gd name="T5" fmla="*/ 2147483647 h 66"/>
              <a:gd name="T6" fmla="*/ 0 w 51"/>
              <a:gd name="T7" fmla="*/ 2147483647 h 66"/>
              <a:gd name="T8" fmla="*/ 0 w 51"/>
              <a:gd name="T9" fmla="*/ 2147483647 h 66"/>
              <a:gd name="T10" fmla="*/ 2147483647 w 51"/>
              <a:gd name="T11" fmla="*/ 2147483647 h 66"/>
              <a:gd name="T12" fmla="*/ 2147483647 w 51"/>
              <a:gd name="T13" fmla="*/ 0 h 66"/>
              <a:gd name="T14" fmla="*/ 2147483647 w 51"/>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6"/>
              <a:gd name="T26" fmla="*/ 51 w 51"/>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6">
                <a:moveTo>
                  <a:pt x="51" y="33"/>
                </a:moveTo>
                <a:lnTo>
                  <a:pt x="28" y="66"/>
                </a:lnTo>
                <a:lnTo>
                  <a:pt x="28" y="45"/>
                </a:lnTo>
                <a:lnTo>
                  <a:pt x="0" y="45"/>
                </a:lnTo>
                <a:lnTo>
                  <a:pt x="0" y="23"/>
                </a:lnTo>
                <a:lnTo>
                  <a:pt x="28" y="23"/>
                </a:lnTo>
                <a:lnTo>
                  <a:pt x="28" y="0"/>
                </a:lnTo>
                <a:lnTo>
                  <a:pt x="51" y="33"/>
                </a:lnTo>
                <a:close/>
              </a:path>
            </a:pathLst>
          </a:custGeom>
          <a:solidFill>
            <a:srgbClr val="FFFFFF"/>
          </a:solidFill>
          <a:ln w="1588">
            <a:solidFill>
              <a:srgbClr val="000000"/>
            </a:solidFill>
            <a:round/>
          </a:ln>
        </p:spPr>
        <p:txBody>
          <a:bodyPr/>
          <a:lstStyle/>
          <a:p>
            <a:endParaRPr lang="zh-CN" altLang="en-US"/>
          </a:p>
        </p:txBody>
      </p:sp>
      <p:sp>
        <p:nvSpPr>
          <p:cNvPr id="76031" name="Rectangle 1262"/>
          <p:cNvSpPr>
            <a:spLocks noChangeArrowheads="1"/>
          </p:cNvSpPr>
          <p:nvPr/>
        </p:nvSpPr>
        <p:spPr bwMode="auto">
          <a:xfrm>
            <a:off x="5654675" y="4364038"/>
            <a:ext cx="215900" cy="101600"/>
          </a:xfrm>
          <a:prstGeom prst="rect">
            <a:avLst/>
          </a:prstGeom>
          <a:solidFill>
            <a:srgbClr val="FFFFFF"/>
          </a:solidFill>
          <a:ln w="1588">
            <a:solidFill>
              <a:srgbClr val="000000"/>
            </a:solidFill>
            <a:miter lim="800000"/>
          </a:ln>
        </p:spPr>
        <p:txBody>
          <a:bodyPr/>
          <a:lstStyle/>
          <a:p>
            <a:endParaRPr lang="zh-CN" altLang="en-US" b="1"/>
          </a:p>
        </p:txBody>
      </p:sp>
      <p:sp>
        <p:nvSpPr>
          <p:cNvPr id="76032" name="Freeform 1263"/>
          <p:cNvSpPr/>
          <p:nvPr/>
        </p:nvSpPr>
        <p:spPr bwMode="auto">
          <a:xfrm>
            <a:off x="5870575" y="4364038"/>
            <a:ext cx="80963" cy="101600"/>
          </a:xfrm>
          <a:custGeom>
            <a:avLst/>
            <a:gdLst>
              <a:gd name="T0" fmla="*/ 2147483647 w 51"/>
              <a:gd name="T1" fmla="*/ 2147483647 h 64"/>
              <a:gd name="T2" fmla="*/ 2147483647 w 51"/>
              <a:gd name="T3" fmla="*/ 2147483647 h 64"/>
              <a:gd name="T4" fmla="*/ 2147483647 w 51"/>
              <a:gd name="T5" fmla="*/ 2147483647 h 64"/>
              <a:gd name="T6" fmla="*/ 0 w 51"/>
              <a:gd name="T7" fmla="*/ 2147483647 h 64"/>
              <a:gd name="T8" fmla="*/ 0 w 51"/>
              <a:gd name="T9" fmla="*/ 2147483647 h 64"/>
              <a:gd name="T10" fmla="*/ 2147483647 w 51"/>
              <a:gd name="T11" fmla="*/ 2147483647 h 64"/>
              <a:gd name="T12" fmla="*/ 2147483647 w 51"/>
              <a:gd name="T13" fmla="*/ 0 h 64"/>
              <a:gd name="T14" fmla="*/ 2147483647 w 51"/>
              <a:gd name="T15" fmla="*/ 2147483647 h 64"/>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64"/>
              <a:gd name="T26" fmla="*/ 51 w 51"/>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64">
                <a:moveTo>
                  <a:pt x="51" y="31"/>
                </a:moveTo>
                <a:lnTo>
                  <a:pt x="27" y="64"/>
                </a:lnTo>
                <a:lnTo>
                  <a:pt x="27" y="43"/>
                </a:lnTo>
                <a:lnTo>
                  <a:pt x="0" y="43"/>
                </a:lnTo>
                <a:lnTo>
                  <a:pt x="0" y="21"/>
                </a:lnTo>
                <a:lnTo>
                  <a:pt x="27" y="21"/>
                </a:lnTo>
                <a:lnTo>
                  <a:pt x="27" y="0"/>
                </a:lnTo>
                <a:lnTo>
                  <a:pt x="51" y="31"/>
                </a:lnTo>
                <a:close/>
              </a:path>
            </a:pathLst>
          </a:custGeom>
          <a:solidFill>
            <a:srgbClr val="FFFFFF"/>
          </a:solidFill>
          <a:ln w="1588">
            <a:solidFill>
              <a:srgbClr val="000000"/>
            </a:solidFill>
            <a:round/>
          </a:ln>
        </p:spPr>
        <p:txBody>
          <a:bodyPr/>
          <a:lstStyle/>
          <a:p>
            <a:endParaRPr lang="zh-CN" altLang="en-US"/>
          </a:p>
        </p:txBody>
      </p:sp>
      <p:sp>
        <p:nvSpPr>
          <p:cNvPr id="76033" name="Rectangle 1264"/>
          <p:cNvSpPr>
            <a:spLocks noChangeArrowheads="1"/>
          </p:cNvSpPr>
          <p:nvPr/>
        </p:nvSpPr>
        <p:spPr bwMode="auto">
          <a:xfrm>
            <a:off x="3148013" y="3389313"/>
            <a:ext cx="77787" cy="280987"/>
          </a:xfrm>
          <a:prstGeom prst="rect">
            <a:avLst/>
          </a:prstGeom>
          <a:solidFill>
            <a:srgbClr val="FFFFFF"/>
          </a:solidFill>
          <a:ln w="1588">
            <a:solidFill>
              <a:srgbClr val="000000"/>
            </a:solidFill>
            <a:miter lim="800000"/>
          </a:ln>
        </p:spPr>
        <p:txBody>
          <a:bodyPr/>
          <a:lstStyle/>
          <a:p>
            <a:endParaRPr lang="zh-CN" altLang="en-US" b="1"/>
          </a:p>
        </p:txBody>
      </p:sp>
      <p:sp>
        <p:nvSpPr>
          <p:cNvPr id="76034" name="Freeform 1265"/>
          <p:cNvSpPr/>
          <p:nvPr/>
        </p:nvSpPr>
        <p:spPr bwMode="auto">
          <a:xfrm>
            <a:off x="3148013" y="3670300"/>
            <a:ext cx="77787" cy="104775"/>
          </a:xfrm>
          <a:custGeom>
            <a:avLst/>
            <a:gdLst>
              <a:gd name="T0" fmla="*/ 2147483647 w 49"/>
              <a:gd name="T1" fmla="*/ 2147483647 h 66"/>
              <a:gd name="T2" fmla="*/ 0 w 49"/>
              <a:gd name="T3" fmla="*/ 2147483647 h 66"/>
              <a:gd name="T4" fmla="*/ 2147483647 w 49"/>
              <a:gd name="T5" fmla="*/ 2147483647 h 66"/>
              <a:gd name="T6" fmla="*/ 2147483647 w 49"/>
              <a:gd name="T7" fmla="*/ 0 h 66"/>
              <a:gd name="T8" fmla="*/ 2147483647 w 49"/>
              <a:gd name="T9" fmla="*/ 0 h 66"/>
              <a:gd name="T10" fmla="*/ 2147483647 w 49"/>
              <a:gd name="T11" fmla="*/ 2147483647 h 66"/>
              <a:gd name="T12" fmla="*/ 2147483647 w 49"/>
              <a:gd name="T13" fmla="*/ 2147483647 h 66"/>
              <a:gd name="T14" fmla="*/ 2147483647 w 49"/>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66"/>
              <a:gd name="T26" fmla="*/ 49 w 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66">
                <a:moveTo>
                  <a:pt x="25" y="66"/>
                </a:moveTo>
                <a:lnTo>
                  <a:pt x="0" y="36"/>
                </a:lnTo>
                <a:lnTo>
                  <a:pt x="15" y="36"/>
                </a:lnTo>
                <a:lnTo>
                  <a:pt x="15" y="0"/>
                </a:lnTo>
                <a:lnTo>
                  <a:pt x="33" y="0"/>
                </a:lnTo>
                <a:lnTo>
                  <a:pt x="33" y="36"/>
                </a:lnTo>
                <a:lnTo>
                  <a:pt x="49" y="36"/>
                </a:lnTo>
                <a:lnTo>
                  <a:pt x="25" y="66"/>
                </a:lnTo>
                <a:close/>
              </a:path>
            </a:pathLst>
          </a:custGeom>
          <a:solidFill>
            <a:srgbClr val="FFFFFF"/>
          </a:solidFill>
          <a:ln w="1588">
            <a:solidFill>
              <a:srgbClr val="000000"/>
            </a:solidFill>
            <a:round/>
          </a:ln>
        </p:spPr>
        <p:txBody>
          <a:bodyPr/>
          <a:lstStyle/>
          <a:p>
            <a:endParaRPr lang="zh-CN" altLang="en-US"/>
          </a:p>
        </p:txBody>
      </p:sp>
      <p:sp>
        <p:nvSpPr>
          <p:cNvPr id="76035" name="Freeform 1266"/>
          <p:cNvSpPr/>
          <p:nvPr/>
        </p:nvSpPr>
        <p:spPr bwMode="auto">
          <a:xfrm>
            <a:off x="2439988" y="4605338"/>
            <a:ext cx="501650" cy="644525"/>
          </a:xfrm>
          <a:custGeom>
            <a:avLst/>
            <a:gdLst>
              <a:gd name="T0" fmla="*/ 2147483647 w 316"/>
              <a:gd name="T1" fmla="*/ 0 h 406"/>
              <a:gd name="T2" fmla="*/ 2147483647 w 316"/>
              <a:gd name="T3" fmla="*/ 2147483647 h 406"/>
              <a:gd name="T4" fmla="*/ 2147483647 w 316"/>
              <a:gd name="T5" fmla="*/ 2147483647 h 406"/>
              <a:gd name="T6" fmla="*/ 2147483647 w 316"/>
              <a:gd name="T7" fmla="*/ 2147483647 h 406"/>
              <a:gd name="T8" fmla="*/ 2147483647 w 316"/>
              <a:gd name="T9" fmla="*/ 2147483647 h 406"/>
              <a:gd name="T10" fmla="*/ 2147483647 w 316"/>
              <a:gd name="T11" fmla="*/ 2147483647 h 406"/>
              <a:gd name="T12" fmla="*/ 2147483647 w 316"/>
              <a:gd name="T13" fmla="*/ 2147483647 h 406"/>
              <a:gd name="T14" fmla="*/ 2147483647 w 316"/>
              <a:gd name="T15" fmla="*/ 2147483647 h 406"/>
              <a:gd name="T16" fmla="*/ 2147483647 w 316"/>
              <a:gd name="T17" fmla="*/ 2147483647 h 406"/>
              <a:gd name="T18" fmla="*/ 2147483647 w 316"/>
              <a:gd name="T19" fmla="*/ 2147483647 h 406"/>
              <a:gd name="T20" fmla="*/ 2147483647 w 316"/>
              <a:gd name="T21" fmla="*/ 2147483647 h 406"/>
              <a:gd name="T22" fmla="*/ 2147483647 w 316"/>
              <a:gd name="T23" fmla="*/ 2147483647 h 406"/>
              <a:gd name="T24" fmla="*/ 2147483647 w 316"/>
              <a:gd name="T25" fmla="*/ 2147483647 h 406"/>
              <a:gd name="T26" fmla="*/ 0 w 316"/>
              <a:gd name="T27" fmla="*/ 2147483647 h 406"/>
              <a:gd name="T28" fmla="*/ 2147483647 w 316"/>
              <a:gd name="T29" fmla="*/ 2147483647 h 4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6"/>
              <a:gd name="T46" fmla="*/ 0 h 406"/>
              <a:gd name="T47" fmla="*/ 316 w 316"/>
              <a:gd name="T48" fmla="*/ 406 h 4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6" h="406">
                <a:moveTo>
                  <a:pt x="316" y="0"/>
                </a:moveTo>
                <a:lnTo>
                  <a:pt x="269" y="24"/>
                </a:lnTo>
                <a:lnTo>
                  <a:pt x="225" y="48"/>
                </a:lnTo>
                <a:lnTo>
                  <a:pt x="186" y="72"/>
                </a:lnTo>
                <a:lnTo>
                  <a:pt x="150" y="98"/>
                </a:lnTo>
                <a:lnTo>
                  <a:pt x="117" y="126"/>
                </a:lnTo>
                <a:lnTo>
                  <a:pt x="89" y="153"/>
                </a:lnTo>
                <a:lnTo>
                  <a:pt x="65" y="182"/>
                </a:lnTo>
                <a:lnTo>
                  <a:pt x="44" y="212"/>
                </a:lnTo>
                <a:lnTo>
                  <a:pt x="28" y="243"/>
                </a:lnTo>
                <a:lnTo>
                  <a:pt x="14" y="274"/>
                </a:lnTo>
                <a:lnTo>
                  <a:pt x="6" y="305"/>
                </a:lnTo>
                <a:lnTo>
                  <a:pt x="1" y="337"/>
                </a:lnTo>
                <a:lnTo>
                  <a:pt x="0" y="372"/>
                </a:lnTo>
                <a:lnTo>
                  <a:pt x="2" y="406"/>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36" name="Freeform 1267"/>
          <p:cNvSpPr/>
          <p:nvPr/>
        </p:nvSpPr>
        <p:spPr bwMode="auto">
          <a:xfrm>
            <a:off x="2924175" y="3549650"/>
            <a:ext cx="417513" cy="1120775"/>
          </a:xfrm>
          <a:custGeom>
            <a:avLst/>
            <a:gdLst>
              <a:gd name="T0" fmla="*/ 2147483647 w 263"/>
              <a:gd name="T1" fmla="*/ 0 h 706"/>
              <a:gd name="T2" fmla="*/ 2147483647 w 263"/>
              <a:gd name="T3" fmla="*/ 2147483647 h 706"/>
              <a:gd name="T4" fmla="*/ 2147483647 w 263"/>
              <a:gd name="T5" fmla="*/ 2147483647 h 706"/>
              <a:gd name="T6" fmla="*/ 2147483647 w 263"/>
              <a:gd name="T7" fmla="*/ 2147483647 h 706"/>
              <a:gd name="T8" fmla="*/ 2147483647 w 263"/>
              <a:gd name="T9" fmla="*/ 2147483647 h 706"/>
              <a:gd name="T10" fmla="*/ 2147483647 w 263"/>
              <a:gd name="T11" fmla="*/ 2147483647 h 706"/>
              <a:gd name="T12" fmla="*/ 2147483647 w 263"/>
              <a:gd name="T13" fmla="*/ 2147483647 h 706"/>
              <a:gd name="T14" fmla="*/ 2147483647 w 263"/>
              <a:gd name="T15" fmla="*/ 2147483647 h 706"/>
              <a:gd name="T16" fmla="*/ 2147483647 w 263"/>
              <a:gd name="T17" fmla="*/ 2147483647 h 706"/>
              <a:gd name="T18" fmla="*/ 2147483647 w 263"/>
              <a:gd name="T19" fmla="*/ 2147483647 h 706"/>
              <a:gd name="T20" fmla="*/ 2147483647 w 263"/>
              <a:gd name="T21" fmla="*/ 2147483647 h 706"/>
              <a:gd name="T22" fmla="*/ 0 w 263"/>
              <a:gd name="T23" fmla="*/ 2147483647 h 706"/>
              <a:gd name="T24" fmla="*/ 2147483647 w 263"/>
              <a:gd name="T25" fmla="*/ 2147483647 h 706"/>
              <a:gd name="T26" fmla="*/ 2147483647 w 263"/>
              <a:gd name="T27" fmla="*/ 2147483647 h 706"/>
              <a:gd name="T28" fmla="*/ 2147483647 w 263"/>
              <a:gd name="T29" fmla="*/ 2147483647 h 70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3"/>
              <a:gd name="T46" fmla="*/ 0 h 706"/>
              <a:gd name="T47" fmla="*/ 263 w 263"/>
              <a:gd name="T48" fmla="*/ 706 h 70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3" h="706">
                <a:moveTo>
                  <a:pt x="263" y="0"/>
                </a:moveTo>
                <a:lnTo>
                  <a:pt x="217" y="62"/>
                </a:lnTo>
                <a:lnTo>
                  <a:pt x="178" y="124"/>
                </a:lnTo>
                <a:lnTo>
                  <a:pt x="141" y="183"/>
                </a:lnTo>
                <a:lnTo>
                  <a:pt x="109" y="240"/>
                </a:lnTo>
                <a:lnTo>
                  <a:pt x="81" y="295"/>
                </a:lnTo>
                <a:lnTo>
                  <a:pt x="57" y="348"/>
                </a:lnTo>
                <a:lnTo>
                  <a:pt x="37" y="400"/>
                </a:lnTo>
                <a:lnTo>
                  <a:pt x="21" y="450"/>
                </a:lnTo>
                <a:lnTo>
                  <a:pt x="11" y="498"/>
                </a:lnTo>
                <a:lnTo>
                  <a:pt x="3" y="543"/>
                </a:lnTo>
                <a:lnTo>
                  <a:pt x="0" y="587"/>
                </a:lnTo>
                <a:lnTo>
                  <a:pt x="1" y="629"/>
                </a:lnTo>
                <a:lnTo>
                  <a:pt x="7" y="668"/>
                </a:lnTo>
                <a:lnTo>
                  <a:pt x="16" y="706"/>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37" name="Freeform 1268"/>
          <p:cNvSpPr/>
          <p:nvPr/>
        </p:nvSpPr>
        <p:spPr bwMode="auto">
          <a:xfrm>
            <a:off x="3297238" y="3233738"/>
            <a:ext cx="1704975" cy="376237"/>
          </a:xfrm>
          <a:custGeom>
            <a:avLst/>
            <a:gdLst>
              <a:gd name="T0" fmla="*/ 2147483647 w 1074"/>
              <a:gd name="T1" fmla="*/ 2147483647 h 237"/>
              <a:gd name="T2" fmla="*/ 2147483647 w 1074"/>
              <a:gd name="T3" fmla="*/ 0 h 237"/>
              <a:gd name="T4" fmla="*/ 2147483647 w 1074"/>
              <a:gd name="T5" fmla="*/ 0 h 237"/>
              <a:gd name="T6" fmla="*/ 2147483647 w 1074"/>
              <a:gd name="T7" fmla="*/ 2147483647 h 237"/>
              <a:gd name="T8" fmla="*/ 2147483647 w 1074"/>
              <a:gd name="T9" fmla="*/ 2147483647 h 237"/>
              <a:gd name="T10" fmla="*/ 2147483647 w 1074"/>
              <a:gd name="T11" fmla="*/ 2147483647 h 237"/>
              <a:gd name="T12" fmla="*/ 2147483647 w 1074"/>
              <a:gd name="T13" fmla="*/ 2147483647 h 237"/>
              <a:gd name="T14" fmla="*/ 2147483647 w 1074"/>
              <a:gd name="T15" fmla="*/ 2147483647 h 237"/>
              <a:gd name="T16" fmla="*/ 2147483647 w 1074"/>
              <a:gd name="T17" fmla="*/ 2147483647 h 237"/>
              <a:gd name="T18" fmla="*/ 2147483647 w 1074"/>
              <a:gd name="T19" fmla="*/ 2147483647 h 237"/>
              <a:gd name="T20" fmla="*/ 2147483647 w 1074"/>
              <a:gd name="T21" fmla="*/ 2147483647 h 237"/>
              <a:gd name="T22" fmla="*/ 2147483647 w 1074"/>
              <a:gd name="T23" fmla="*/ 2147483647 h 237"/>
              <a:gd name="T24" fmla="*/ 2147483647 w 1074"/>
              <a:gd name="T25" fmla="*/ 2147483647 h 237"/>
              <a:gd name="T26" fmla="*/ 2147483647 w 1074"/>
              <a:gd name="T27" fmla="*/ 2147483647 h 237"/>
              <a:gd name="T28" fmla="*/ 2147483647 w 1074"/>
              <a:gd name="T29" fmla="*/ 2147483647 h 237"/>
              <a:gd name="T30" fmla="*/ 2147483647 w 1074"/>
              <a:gd name="T31" fmla="*/ 2147483647 h 237"/>
              <a:gd name="T32" fmla="*/ 2147483647 w 1074"/>
              <a:gd name="T33" fmla="*/ 2147483647 h 237"/>
              <a:gd name="T34" fmla="*/ 0 w 1074"/>
              <a:gd name="T35" fmla="*/ 2147483647 h 2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74"/>
              <a:gd name="T55" fmla="*/ 0 h 237"/>
              <a:gd name="T56" fmla="*/ 1074 w 1074"/>
              <a:gd name="T57" fmla="*/ 237 h 2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74" h="237">
                <a:moveTo>
                  <a:pt x="1074" y="1"/>
                </a:moveTo>
                <a:lnTo>
                  <a:pt x="979" y="0"/>
                </a:lnTo>
                <a:lnTo>
                  <a:pt x="887" y="0"/>
                </a:lnTo>
                <a:lnTo>
                  <a:pt x="800" y="1"/>
                </a:lnTo>
                <a:lnTo>
                  <a:pt x="716" y="7"/>
                </a:lnTo>
                <a:lnTo>
                  <a:pt x="636" y="12"/>
                </a:lnTo>
                <a:lnTo>
                  <a:pt x="561" y="20"/>
                </a:lnTo>
                <a:lnTo>
                  <a:pt x="489" y="29"/>
                </a:lnTo>
                <a:lnTo>
                  <a:pt x="423" y="41"/>
                </a:lnTo>
                <a:lnTo>
                  <a:pt x="359" y="55"/>
                </a:lnTo>
                <a:lnTo>
                  <a:pt x="299" y="72"/>
                </a:lnTo>
                <a:lnTo>
                  <a:pt x="245" y="89"/>
                </a:lnTo>
                <a:lnTo>
                  <a:pt x="193" y="108"/>
                </a:lnTo>
                <a:lnTo>
                  <a:pt x="147" y="130"/>
                </a:lnTo>
                <a:lnTo>
                  <a:pt x="104" y="155"/>
                </a:lnTo>
                <a:lnTo>
                  <a:pt x="66" y="180"/>
                </a:lnTo>
                <a:lnTo>
                  <a:pt x="30" y="208"/>
                </a:lnTo>
                <a:lnTo>
                  <a:pt x="0" y="237"/>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38" name="Freeform 1269"/>
          <p:cNvSpPr/>
          <p:nvPr/>
        </p:nvSpPr>
        <p:spPr bwMode="auto">
          <a:xfrm>
            <a:off x="4994275" y="3222625"/>
            <a:ext cx="446088" cy="909638"/>
          </a:xfrm>
          <a:custGeom>
            <a:avLst/>
            <a:gdLst>
              <a:gd name="T0" fmla="*/ 2147483647 w 281"/>
              <a:gd name="T1" fmla="*/ 2147483647 h 573"/>
              <a:gd name="T2" fmla="*/ 2147483647 w 281"/>
              <a:gd name="T3" fmla="*/ 2147483647 h 573"/>
              <a:gd name="T4" fmla="*/ 2147483647 w 281"/>
              <a:gd name="T5" fmla="*/ 2147483647 h 573"/>
              <a:gd name="T6" fmla="*/ 2147483647 w 281"/>
              <a:gd name="T7" fmla="*/ 2147483647 h 573"/>
              <a:gd name="T8" fmla="*/ 2147483647 w 281"/>
              <a:gd name="T9" fmla="*/ 2147483647 h 573"/>
              <a:gd name="T10" fmla="*/ 2147483647 w 281"/>
              <a:gd name="T11" fmla="*/ 2147483647 h 573"/>
              <a:gd name="T12" fmla="*/ 2147483647 w 281"/>
              <a:gd name="T13" fmla="*/ 2147483647 h 573"/>
              <a:gd name="T14" fmla="*/ 2147483647 w 281"/>
              <a:gd name="T15" fmla="*/ 2147483647 h 573"/>
              <a:gd name="T16" fmla="*/ 2147483647 w 281"/>
              <a:gd name="T17" fmla="*/ 2147483647 h 573"/>
              <a:gd name="T18" fmla="*/ 2147483647 w 281"/>
              <a:gd name="T19" fmla="*/ 2147483647 h 573"/>
              <a:gd name="T20" fmla="*/ 2147483647 w 281"/>
              <a:gd name="T21" fmla="*/ 2147483647 h 573"/>
              <a:gd name="T22" fmla="*/ 2147483647 w 281"/>
              <a:gd name="T23" fmla="*/ 2147483647 h 573"/>
              <a:gd name="T24" fmla="*/ 2147483647 w 281"/>
              <a:gd name="T25" fmla="*/ 2147483647 h 573"/>
              <a:gd name="T26" fmla="*/ 2147483647 w 281"/>
              <a:gd name="T27" fmla="*/ 2147483647 h 573"/>
              <a:gd name="T28" fmla="*/ 2147483647 w 281"/>
              <a:gd name="T29" fmla="*/ 2147483647 h 573"/>
              <a:gd name="T30" fmla="*/ 2147483647 w 281"/>
              <a:gd name="T31" fmla="*/ 2147483647 h 573"/>
              <a:gd name="T32" fmla="*/ 2147483647 w 281"/>
              <a:gd name="T33" fmla="*/ 0 h 573"/>
              <a:gd name="T34" fmla="*/ 2147483647 w 281"/>
              <a:gd name="T35" fmla="*/ 2147483647 h 573"/>
              <a:gd name="T36" fmla="*/ 0 w 281"/>
              <a:gd name="T37" fmla="*/ 2147483647 h 5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1"/>
              <a:gd name="T58" fmla="*/ 0 h 573"/>
              <a:gd name="T59" fmla="*/ 281 w 281"/>
              <a:gd name="T60" fmla="*/ 573 h 5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1" h="573">
                <a:moveTo>
                  <a:pt x="255" y="573"/>
                </a:moveTo>
                <a:lnTo>
                  <a:pt x="265" y="504"/>
                </a:lnTo>
                <a:lnTo>
                  <a:pt x="274" y="439"/>
                </a:lnTo>
                <a:lnTo>
                  <a:pt x="278" y="379"/>
                </a:lnTo>
                <a:lnTo>
                  <a:pt x="281" y="322"/>
                </a:lnTo>
                <a:lnTo>
                  <a:pt x="280" y="270"/>
                </a:lnTo>
                <a:lnTo>
                  <a:pt x="277" y="224"/>
                </a:lnTo>
                <a:lnTo>
                  <a:pt x="270" y="181"/>
                </a:lnTo>
                <a:lnTo>
                  <a:pt x="260" y="143"/>
                </a:lnTo>
                <a:lnTo>
                  <a:pt x="248" y="108"/>
                </a:lnTo>
                <a:lnTo>
                  <a:pt x="232" y="79"/>
                </a:lnTo>
                <a:lnTo>
                  <a:pt x="213" y="55"/>
                </a:lnTo>
                <a:lnTo>
                  <a:pt x="192" y="34"/>
                </a:lnTo>
                <a:lnTo>
                  <a:pt x="167" y="19"/>
                </a:lnTo>
                <a:lnTo>
                  <a:pt x="139" y="8"/>
                </a:lnTo>
                <a:lnTo>
                  <a:pt x="109" y="1"/>
                </a:lnTo>
                <a:lnTo>
                  <a:pt x="75" y="0"/>
                </a:lnTo>
                <a:lnTo>
                  <a:pt x="38" y="1"/>
                </a:lnTo>
                <a:lnTo>
                  <a:pt x="0" y="8"/>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39" name="Freeform 1270"/>
          <p:cNvSpPr/>
          <p:nvPr/>
        </p:nvSpPr>
        <p:spPr bwMode="auto">
          <a:xfrm>
            <a:off x="5400675" y="4117975"/>
            <a:ext cx="419100" cy="1219200"/>
          </a:xfrm>
          <a:custGeom>
            <a:avLst/>
            <a:gdLst>
              <a:gd name="T0" fmla="*/ 2147483647 w 264"/>
              <a:gd name="T1" fmla="*/ 2147483647 h 768"/>
              <a:gd name="T2" fmla="*/ 2147483647 w 264"/>
              <a:gd name="T3" fmla="*/ 2147483647 h 768"/>
              <a:gd name="T4" fmla="*/ 2147483647 w 264"/>
              <a:gd name="T5" fmla="*/ 2147483647 h 768"/>
              <a:gd name="T6" fmla="*/ 2147483647 w 264"/>
              <a:gd name="T7" fmla="*/ 2147483647 h 768"/>
              <a:gd name="T8" fmla="*/ 2147483647 w 264"/>
              <a:gd name="T9" fmla="*/ 2147483647 h 768"/>
              <a:gd name="T10" fmla="*/ 2147483647 w 264"/>
              <a:gd name="T11" fmla="*/ 2147483647 h 768"/>
              <a:gd name="T12" fmla="*/ 2147483647 w 264"/>
              <a:gd name="T13" fmla="*/ 2147483647 h 768"/>
              <a:gd name="T14" fmla="*/ 2147483647 w 264"/>
              <a:gd name="T15" fmla="*/ 2147483647 h 768"/>
              <a:gd name="T16" fmla="*/ 2147483647 w 264"/>
              <a:gd name="T17" fmla="*/ 2147483647 h 768"/>
              <a:gd name="T18" fmla="*/ 2147483647 w 264"/>
              <a:gd name="T19" fmla="*/ 2147483647 h 768"/>
              <a:gd name="T20" fmla="*/ 2147483647 w 264"/>
              <a:gd name="T21" fmla="*/ 2147483647 h 768"/>
              <a:gd name="T22" fmla="*/ 2147483647 w 264"/>
              <a:gd name="T23" fmla="*/ 2147483647 h 768"/>
              <a:gd name="T24" fmla="*/ 2147483647 w 264"/>
              <a:gd name="T25" fmla="*/ 2147483647 h 768"/>
              <a:gd name="T26" fmla="*/ 2147483647 w 264"/>
              <a:gd name="T27" fmla="*/ 2147483647 h 768"/>
              <a:gd name="T28" fmla="*/ 2147483647 w 264"/>
              <a:gd name="T29" fmla="*/ 2147483647 h 768"/>
              <a:gd name="T30" fmla="*/ 2147483647 w 264"/>
              <a:gd name="T31" fmla="*/ 2147483647 h 768"/>
              <a:gd name="T32" fmla="*/ 2147483647 w 264"/>
              <a:gd name="T33" fmla="*/ 2147483647 h 768"/>
              <a:gd name="T34" fmla="*/ 2147483647 w 264"/>
              <a:gd name="T35" fmla="*/ 2147483647 h 768"/>
              <a:gd name="T36" fmla="*/ 0 w 264"/>
              <a:gd name="T37" fmla="*/ 0 h 7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4"/>
              <a:gd name="T58" fmla="*/ 0 h 768"/>
              <a:gd name="T59" fmla="*/ 264 w 264"/>
              <a:gd name="T60" fmla="*/ 768 h 7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4" h="768">
                <a:moveTo>
                  <a:pt x="248" y="768"/>
                </a:moveTo>
                <a:lnTo>
                  <a:pt x="255" y="686"/>
                </a:lnTo>
                <a:lnTo>
                  <a:pt x="260" y="606"/>
                </a:lnTo>
                <a:lnTo>
                  <a:pt x="264" y="534"/>
                </a:lnTo>
                <a:lnTo>
                  <a:pt x="264" y="465"/>
                </a:lnTo>
                <a:lnTo>
                  <a:pt x="261" y="400"/>
                </a:lnTo>
                <a:lnTo>
                  <a:pt x="256" y="341"/>
                </a:lnTo>
                <a:lnTo>
                  <a:pt x="249" y="286"/>
                </a:lnTo>
                <a:lnTo>
                  <a:pt x="239" y="236"/>
                </a:lnTo>
                <a:lnTo>
                  <a:pt x="227" y="192"/>
                </a:lnTo>
                <a:lnTo>
                  <a:pt x="212" y="152"/>
                </a:lnTo>
                <a:lnTo>
                  <a:pt x="193" y="116"/>
                </a:lnTo>
                <a:lnTo>
                  <a:pt x="174" y="85"/>
                </a:lnTo>
                <a:lnTo>
                  <a:pt x="151" y="59"/>
                </a:lnTo>
                <a:lnTo>
                  <a:pt x="126" y="38"/>
                </a:lnTo>
                <a:lnTo>
                  <a:pt x="98" y="21"/>
                </a:lnTo>
                <a:lnTo>
                  <a:pt x="69" y="9"/>
                </a:lnTo>
                <a:lnTo>
                  <a:pt x="36" y="2"/>
                </a:lnTo>
                <a:lnTo>
                  <a:pt x="0" y="0"/>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40" name="Freeform 1271"/>
          <p:cNvSpPr/>
          <p:nvPr/>
        </p:nvSpPr>
        <p:spPr bwMode="auto">
          <a:xfrm>
            <a:off x="4370388" y="5321300"/>
            <a:ext cx="1423987" cy="1041400"/>
          </a:xfrm>
          <a:custGeom>
            <a:avLst/>
            <a:gdLst>
              <a:gd name="T0" fmla="*/ 0 w 897"/>
              <a:gd name="T1" fmla="*/ 2147483647 h 656"/>
              <a:gd name="T2" fmla="*/ 2147483647 w 897"/>
              <a:gd name="T3" fmla="*/ 2147483647 h 656"/>
              <a:gd name="T4" fmla="*/ 2147483647 w 897"/>
              <a:gd name="T5" fmla="*/ 2147483647 h 656"/>
              <a:gd name="T6" fmla="*/ 2147483647 w 897"/>
              <a:gd name="T7" fmla="*/ 2147483647 h 656"/>
              <a:gd name="T8" fmla="*/ 2147483647 w 897"/>
              <a:gd name="T9" fmla="*/ 2147483647 h 656"/>
              <a:gd name="T10" fmla="*/ 2147483647 w 897"/>
              <a:gd name="T11" fmla="*/ 2147483647 h 656"/>
              <a:gd name="T12" fmla="*/ 2147483647 w 897"/>
              <a:gd name="T13" fmla="*/ 2147483647 h 656"/>
              <a:gd name="T14" fmla="*/ 2147483647 w 897"/>
              <a:gd name="T15" fmla="*/ 2147483647 h 656"/>
              <a:gd name="T16" fmla="*/ 2147483647 w 897"/>
              <a:gd name="T17" fmla="*/ 2147483647 h 656"/>
              <a:gd name="T18" fmla="*/ 2147483647 w 897"/>
              <a:gd name="T19" fmla="*/ 2147483647 h 656"/>
              <a:gd name="T20" fmla="*/ 2147483647 w 897"/>
              <a:gd name="T21" fmla="*/ 2147483647 h 656"/>
              <a:gd name="T22" fmla="*/ 2147483647 w 897"/>
              <a:gd name="T23" fmla="*/ 2147483647 h 656"/>
              <a:gd name="T24" fmla="*/ 2147483647 w 897"/>
              <a:gd name="T25" fmla="*/ 2147483647 h 656"/>
              <a:gd name="T26" fmla="*/ 2147483647 w 897"/>
              <a:gd name="T27" fmla="*/ 2147483647 h 656"/>
              <a:gd name="T28" fmla="*/ 2147483647 w 897"/>
              <a:gd name="T29" fmla="*/ 2147483647 h 656"/>
              <a:gd name="T30" fmla="*/ 2147483647 w 897"/>
              <a:gd name="T31" fmla="*/ 2147483647 h 656"/>
              <a:gd name="T32" fmla="*/ 2147483647 w 897"/>
              <a:gd name="T33" fmla="*/ 2147483647 h 656"/>
              <a:gd name="T34" fmla="*/ 2147483647 w 897"/>
              <a:gd name="T35" fmla="*/ 0 h 6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7"/>
              <a:gd name="T55" fmla="*/ 0 h 656"/>
              <a:gd name="T56" fmla="*/ 897 w 897"/>
              <a:gd name="T57" fmla="*/ 656 h 6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7" h="656">
                <a:moveTo>
                  <a:pt x="0" y="656"/>
                </a:moveTo>
                <a:lnTo>
                  <a:pt x="86" y="620"/>
                </a:lnTo>
                <a:lnTo>
                  <a:pt x="169" y="582"/>
                </a:lnTo>
                <a:lnTo>
                  <a:pt x="247" y="544"/>
                </a:lnTo>
                <a:lnTo>
                  <a:pt x="320" y="506"/>
                </a:lnTo>
                <a:lnTo>
                  <a:pt x="389" y="468"/>
                </a:lnTo>
                <a:lnTo>
                  <a:pt x="455" y="430"/>
                </a:lnTo>
                <a:lnTo>
                  <a:pt x="516" y="392"/>
                </a:lnTo>
                <a:lnTo>
                  <a:pt x="573" y="355"/>
                </a:lnTo>
                <a:lnTo>
                  <a:pt x="625" y="315"/>
                </a:lnTo>
                <a:lnTo>
                  <a:pt x="674" y="277"/>
                </a:lnTo>
                <a:lnTo>
                  <a:pt x="718" y="238"/>
                </a:lnTo>
                <a:lnTo>
                  <a:pt x="759" y="198"/>
                </a:lnTo>
                <a:lnTo>
                  <a:pt x="795" y="160"/>
                </a:lnTo>
                <a:lnTo>
                  <a:pt x="827" y="120"/>
                </a:lnTo>
                <a:lnTo>
                  <a:pt x="854" y="81"/>
                </a:lnTo>
                <a:lnTo>
                  <a:pt x="878" y="40"/>
                </a:lnTo>
                <a:lnTo>
                  <a:pt x="897" y="0"/>
                </a:lnTo>
              </a:path>
            </a:pathLst>
          </a:custGeom>
          <a:noFill/>
          <a:ln w="1651">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41" name="Freeform 1272"/>
          <p:cNvSpPr/>
          <p:nvPr/>
        </p:nvSpPr>
        <p:spPr bwMode="auto">
          <a:xfrm>
            <a:off x="3265488" y="5851525"/>
            <a:ext cx="1109662" cy="579438"/>
          </a:xfrm>
          <a:custGeom>
            <a:avLst/>
            <a:gdLst>
              <a:gd name="T0" fmla="*/ 0 w 699"/>
              <a:gd name="T1" fmla="*/ 0 h 365"/>
              <a:gd name="T2" fmla="*/ 2147483647 w 699"/>
              <a:gd name="T3" fmla="*/ 2147483647 h 365"/>
              <a:gd name="T4" fmla="*/ 2147483647 w 699"/>
              <a:gd name="T5" fmla="*/ 2147483647 h 365"/>
              <a:gd name="T6" fmla="*/ 2147483647 w 699"/>
              <a:gd name="T7" fmla="*/ 2147483647 h 365"/>
              <a:gd name="T8" fmla="*/ 2147483647 w 699"/>
              <a:gd name="T9" fmla="*/ 2147483647 h 365"/>
              <a:gd name="T10" fmla="*/ 2147483647 w 699"/>
              <a:gd name="T11" fmla="*/ 2147483647 h 365"/>
              <a:gd name="T12" fmla="*/ 2147483647 w 699"/>
              <a:gd name="T13" fmla="*/ 2147483647 h 365"/>
              <a:gd name="T14" fmla="*/ 2147483647 w 699"/>
              <a:gd name="T15" fmla="*/ 2147483647 h 365"/>
              <a:gd name="T16" fmla="*/ 2147483647 w 699"/>
              <a:gd name="T17" fmla="*/ 2147483647 h 365"/>
              <a:gd name="T18" fmla="*/ 2147483647 w 699"/>
              <a:gd name="T19" fmla="*/ 2147483647 h 365"/>
              <a:gd name="T20" fmla="*/ 2147483647 w 699"/>
              <a:gd name="T21" fmla="*/ 2147483647 h 365"/>
              <a:gd name="T22" fmla="*/ 2147483647 w 699"/>
              <a:gd name="T23" fmla="*/ 2147483647 h 365"/>
              <a:gd name="T24" fmla="*/ 2147483647 w 699"/>
              <a:gd name="T25" fmla="*/ 2147483647 h 365"/>
              <a:gd name="T26" fmla="*/ 2147483647 w 699"/>
              <a:gd name="T27" fmla="*/ 2147483647 h 365"/>
              <a:gd name="T28" fmla="*/ 2147483647 w 699"/>
              <a:gd name="T29" fmla="*/ 2147483647 h 365"/>
              <a:gd name="T30" fmla="*/ 2147483647 w 699"/>
              <a:gd name="T31" fmla="*/ 2147483647 h 3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99"/>
              <a:gd name="T49" fmla="*/ 0 h 365"/>
              <a:gd name="T50" fmla="*/ 699 w 699"/>
              <a:gd name="T51" fmla="*/ 365 h 3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99" h="365">
                <a:moveTo>
                  <a:pt x="0" y="0"/>
                </a:moveTo>
                <a:lnTo>
                  <a:pt x="41" y="62"/>
                </a:lnTo>
                <a:lnTo>
                  <a:pt x="83" y="119"/>
                </a:lnTo>
                <a:lnTo>
                  <a:pt x="126" y="169"/>
                </a:lnTo>
                <a:lnTo>
                  <a:pt x="168" y="215"/>
                </a:lnTo>
                <a:lnTo>
                  <a:pt x="213" y="253"/>
                </a:lnTo>
                <a:lnTo>
                  <a:pt x="258" y="287"/>
                </a:lnTo>
                <a:lnTo>
                  <a:pt x="304" y="313"/>
                </a:lnTo>
                <a:lnTo>
                  <a:pt x="350" y="336"/>
                </a:lnTo>
                <a:lnTo>
                  <a:pt x="398" y="351"/>
                </a:lnTo>
                <a:lnTo>
                  <a:pt x="445" y="361"/>
                </a:lnTo>
                <a:lnTo>
                  <a:pt x="495" y="365"/>
                </a:lnTo>
                <a:lnTo>
                  <a:pt x="545" y="363"/>
                </a:lnTo>
                <a:lnTo>
                  <a:pt x="595" y="355"/>
                </a:lnTo>
                <a:lnTo>
                  <a:pt x="646" y="341"/>
                </a:lnTo>
                <a:lnTo>
                  <a:pt x="699" y="322"/>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42" name="Freeform 1273"/>
          <p:cNvSpPr/>
          <p:nvPr/>
        </p:nvSpPr>
        <p:spPr bwMode="auto">
          <a:xfrm>
            <a:off x="2443163" y="5249863"/>
            <a:ext cx="822325" cy="604837"/>
          </a:xfrm>
          <a:custGeom>
            <a:avLst/>
            <a:gdLst>
              <a:gd name="T0" fmla="*/ 0 w 518"/>
              <a:gd name="T1" fmla="*/ 0 h 381"/>
              <a:gd name="T2" fmla="*/ 2147483647 w 518"/>
              <a:gd name="T3" fmla="*/ 2147483647 h 381"/>
              <a:gd name="T4" fmla="*/ 2147483647 w 518"/>
              <a:gd name="T5" fmla="*/ 2147483647 h 381"/>
              <a:gd name="T6" fmla="*/ 2147483647 w 518"/>
              <a:gd name="T7" fmla="*/ 2147483647 h 381"/>
              <a:gd name="T8" fmla="*/ 2147483647 w 518"/>
              <a:gd name="T9" fmla="*/ 2147483647 h 381"/>
              <a:gd name="T10" fmla="*/ 2147483647 w 518"/>
              <a:gd name="T11" fmla="*/ 2147483647 h 381"/>
              <a:gd name="T12" fmla="*/ 2147483647 w 518"/>
              <a:gd name="T13" fmla="*/ 2147483647 h 381"/>
              <a:gd name="T14" fmla="*/ 2147483647 w 518"/>
              <a:gd name="T15" fmla="*/ 2147483647 h 381"/>
              <a:gd name="T16" fmla="*/ 2147483647 w 518"/>
              <a:gd name="T17" fmla="*/ 2147483647 h 381"/>
              <a:gd name="T18" fmla="*/ 2147483647 w 518"/>
              <a:gd name="T19" fmla="*/ 2147483647 h 381"/>
              <a:gd name="T20" fmla="*/ 2147483647 w 518"/>
              <a:gd name="T21" fmla="*/ 2147483647 h 381"/>
              <a:gd name="T22" fmla="*/ 2147483647 w 518"/>
              <a:gd name="T23" fmla="*/ 2147483647 h 381"/>
              <a:gd name="T24" fmla="*/ 2147483647 w 518"/>
              <a:gd name="T25" fmla="*/ 2147483647 h 381"/>
              <a:gd name="T26" fmla="*/ 2147483647 w 518"/>
              <a:gd name="T27" fmla="*/ 2147483647 h 3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8"/>
              <a:gd name="T43" fmla="*/ 0 h 381"/>
              <a:gd name="T44" fmla="*/ 518 w 518"/>
              <a:gd name="T45" fmla="*/ 381 h 3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8" h="381">
                <a:moveTo>
                  <a:pt x="0" y="0"/>
                </a:moveTo>
                <a:lnTo>
                  <a:pt x="39" y="62"/>
                </a:lnTo>
                <a:lnTo>
                  <a:pt x="77" y="117"/>
                </a:lnTo>
                <a:lnTo>
                  <a:pt x="116" y="167"/>
                </a:lnTo>
                <a:lnTo>
                  <a:pt x="154" y="214"/>
                </a:lnTo>
                <a:lnTo>
                  <a:pt x="194" y="253"/>
                </a:lnTo>
                <a:lnTo>
                  <a:pt x="234" y="288"/>
                </a:lnTo>
                <a:lnTo>
                  <a:pt x="274" y="315"/>
                </a:lnTo>
                <a:lnTo>
                  <a:pt x="314" y="339"/>
                </a:lnTo>
                <a:lnTo>
                  <a:pt x="353" y="358"/>
                </a:lnTo>
                <a:lnTo>
                  <a:pt x="394" y="372"/>
                </a:lnTo>
                <a:lnTo>
                  <a:pt x="436" y="379"/>
                </a:lnTo>
                <a:lnTo>
                  <a:pt x="477" y="381"/>
                </a:lnTo>
                <a:lnTo>
                  <a:pt x="518" y="379"/>
                </a:lnTo>
              </a:path>
            </a:pathLst>
          </a:custGeom>
          <a:noFill/>
          <a:ln w="1588">
            <a:solidFill>
              <a:srgbClr val="FF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043" name="Rectangle 1274"/>
          <p:cNvSpPr>
            <a:spLocks noChangeArrowheads="1"/>
          </p:cNvSpPr>
          <p:nvPr/>
        </p:nvSpPr>
        <p:spPr bwMode="auto">
          <a:xfrm>
            <a:off x="6118225" y="5303838"/>
            <a:ext cx="51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a:solidFill>
                  <a:srgbClr val="000000"/>
                </a:solidFill>
                <a:latin typeface="宋体" panose="02010600030101010101" pitchFamily="2" charset="-122"/>
              </a:rPr>
              <a:t>主机</a:t>
            </a:r>
            <a:endParaRPr lang="zh-CN" altLang="en-US" sz="2000"/>
          </a:p>
        </p:txBody>
      </p:sp>
      <p:sp>
        <p:nvSpPr>
          <p:cNvPr id="76044" name="Line 1275"/>
          <p:cNvSpPr>
            <a:spLocks noChangeShapeType="1"/>
          </p:cNvSpPr>
          <p:nvPr/>
        </p:nvSpPr>
        <p:spPr bwMode="auto">
          <a:xfrm>
            <a:off x="6188075" y="5237163"/>
            <a:ext cx="71438" cy="128587"/>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45" name="Freeform 1276"/>
          <p:cNvSpPr/>
          <p:nvPr/>
        </p:nvSpPr>
        <p:spPr bwMode="auto">
          <a:xfrm>
            <a:off x="6181725" y="5237163"/>
            <a:ext cx="52388" cy="58737"/>
          </a:xfrm>
          <a:custGeom>
            <a:avLst/>
            <a:gdLst>
              <a:gd name="T0" fmla="*/ 2147483647 w 33"/>
              <a:gd name="T1" fmla="*/ 2147483647 h 37"/>
              <a:gd name="T2" fmla="*/ 2147483647 w 33"/>
              <a:gd name="T3" fmla="*/ 0 h 37"/>
              <a:gd name="T4" fmla="*/ 0 w 33"/>
              <a:gd name="T5" fmla="*/ 2147483647 h 37"/>
              <a:gd name="T6" fmla="*/ 0 60000 65536"/>
              <a:gd name="T7" fmla="*/ 0 60000 65536"/>
              <a:gd name="T8" fmla="*/ 0 60000 65536"/>
              <a:gd name="T9" fmla="*/ 0 w 33"/>
              <a:gd name="T10" fmla="*/ 0 h 37"/>
              <a:gd name="T11" fmla="*/ 33 w 33"/>
              <a:gd name="T12" fmla="*/ 37 h 37"/>
            </a:gdLst>
            <a:ahLst/>
            <a:cxnLst>
              <a:cxn ang="T6">
                <a:pos x="T0" y="T1"/>
              </a:cxn>
              <a:cxn ang="T7">
                <a:pos x="T2" y="T3"/>
              </a:cxn>
              <a:cxn ang="T8">
                <a:pos x="T4" y="T5"/>
              </a:cxn>
            </a:cxnLst>
            <a:rect l="T9" t="T10" r="T11" b="T12"/>
            <a:pathLst>
              <a:path w="33" h="37">
                <a:moveTo>
                  <a:pt x="33" y="5"/>
                </a:moveTo>
                <a:lnTo>
                  <a:pt x="4" y="0"/>
                </a:lnTo>
                <a:lnTo>
                  <a:pt x="0" y="37"/>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 name="Group 1277"/>
          <p:cNvGrpSpPr/>
          <p:nvPr/>
        </p:nvGrpSpPr>
        <p:grpSpPr bwMode="auto">
          <a:xfrm>
            <a:off x="2762250" y="5067300"/>
            <a:ext cx="1020763" cy="1065213"/>
            <a:chOff x="430" y="2587"/>
            <a:chExt cx="643" cy="671"/>
          </a:xfrm>
        </p:grpSpPr>
        <p:sp>
          <p:nvSpPr>
            <p:cNvPr id="76055" name="Freeform 1278"/>
            <p:cNvSpPr/>
            <p:nvPr/>
          </p:nvSpPr>
          <p:spPr bwMode="auto">
            <a:xfrm>
              <a:off x="641" y="2854"/>
              <a:ext cx="50" cy="65"/>
            </a:xfrm>
            <a:custGeom>
              <a:avLst/>
              <a:gdLst>
                <a:gd name="T0" fmla="*/ 50 w 50"/>
                <a:gd name="T1" fmla="*/ 32 h 65"/>
                <a:gd name="T2" fmla="*/ 28 w 50"/>
                <a:gd name="T3" fmla="*/ 65 h 65"/>
                <a:gd name="T4" fmla="*/ 28 w 50"/>
                <a:gd name="T5" fmla="*/ 43 h 65"/>
                <a:gd name="T6" fmla="*/ 0 w 50"/>
                <a:gd name="T7" fmla="*/ 43 h 65"/>
                <a:gd name="T8" fmla="*/ 0 w 50"/>
                <a:gd name="T9" fmla="*/ 22 h 65"/>
                <a:gd name="T10" fmla="*/ 28 w 50"/>
                <a:gd name="T11" fmla="*/ 22 h 65"/>
                <a:gd name="T12" fmla="*/ 28 w 50"/>
                <a:gd name="T13" fmla="*/ 0 h 65"/>
                <a:gd name="T14" fmla="*/ 50 w 50"/>
                <a:gd name="T15" fmla="*/ 32 h 65"/>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5"/>
                <a:gd name="T26" fmla="*/ 50 w 50"/>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5">
                  <a:moveTo>
                    <a:pt x="50" y="32"/>
                  </a:moveTo>
                  <a:lnTo>
                    <a:pt x="28" y="65"/>
                  </a:lnTo>
                  <a:lnTo>
                    <a:pt x="28" y="43"/>
                  </a:lnTo>
                  <a:lnTo>
                    <a:pt x="0" y="43"/>
                  </a:lnTo>
                  <a:lnTo>
                    <a:pt x="0" y="22"/>
                  </a:lnTo>
                  <a:lnTo>
                    <a:pt x="28" y="22"/>
                  </a:lnTo>
                  <a:lnTo>
                    <a:pt x="28" y="0"/>
                  </a:lnTo>
                  <a:lnTo>
                    <a:pt x="50" y="32"/>
                  </a:lnTo>
                  <a:close/>
                </a:path>
              </a:pathLst>
            </a:custGeom>
            <a:solidFill>
              <a:srgbClr val="00FF00"/>
            </a:solidFill>
            <a:ln w="1588">
              <a:solidFill>
                <a:srgbClr val="000000"/>
              </a:solidFill>
              <a:round/>
            </a:ln>
          </p:spPr>
          <p:txBody>
            <a:bodyPr/>
            <a:lstStyle/>
            <a:p>
              <a:endParaRPr lang="zh-CN" altLang="en-US"/>
            </a:p>
          </p:txBody>
        </p:sp>
        <p:grpSp>
          <p:nvGrpSpPr>
            <p:cNvPr id="76056" name="Group 1279"/>
            <p:cNvGrpSpPr/>
            <p:nvPr/>
          </p:nvGrpSpPr>
          <p:grpSpPr bwMode="auto">
            <a:xfrm>
              <a:off x="430" y="2587"/>
              <a:ext cx="643" cy="671"/>
              <a:chOff x="430" y="2587"/>
              <a:chExt cx="643" cy="671"/>
            </a:xfrm>
          </p:grpSpPr>
          <p:sp>
            <p:nvSpPr>
              <p:cNvPr id="76057" name="Rectangle 1280"/>
              <p:cNvSpPr>
                <a:spLocks noChangeArrowheads="1"/>
              </p:cNvSpPr>
              <p:nvPr/>
            </p:nvSpPr>
            <p:spPr bwMode="auto">
              <a:xfrm>
                <a:off x="504" y="2854"/>
                <a:ext cx="137" cy="65"/>
              </a:xfrm>
              <a:prstGeom prst="rect">
                <a:avLst/>
              </a:prstGeom>
              <a:solidFill>
                <a:srgbClr val="00FF00"/>
              </a:solidFill>
              <a:ln w="1588">
                <a:solidFill>
                  <a:srgbClr val="000000"/>
                </a:solidFill>
                <a:miter lim="800000"/>
              </a:ln>
            </p:spPr>
            <p:txBody>
              <a:bodyPr/>
              <a:lstStyle/>
              <a:p>
                <a:endParaRPr lang="zh-CN" altLang="en-US" b="1"/>
              </a:p>
            </p:txBody>
          </p:sp>
          <p:sp>
            <p:nvSpPr>
              <p:cNvPr id="76058" name="Line 1281"/>
              <p:cNvSpPr>
                <a:spLocks noChangeShapeType="1"/>
              </p:cNvSpPr>
              <p:nvPr/>
            </p:nvSpPr>
            <p:spPr bwMode="auto">
              <a:xfrm>
                <a:off x="430" y="2587"/>
                <a:ext cx="643" cy="671"/>
              </a:xfrm>
              <a:prstGeom prst="line">
                <a:avLst/>
              </a:prstGeom>
              <a:noFill/>
              <a:ln w="3657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3" name="Group 1282"/>
          <p:cNvGrpSpPr/>
          <p:nvPr/>
        </p:nvGrpSpPr>
        <p:grpSpPr bwMode="auto">
          <a:xfrm>
            <a:off x="4094163" y="4894263"/>
            <a:ext cx="1541462" cy="1333500"/>
            <a:chOff x="1269" y="2478"/>
            <a:chExt cx="971" cy="840"/>
          </a:xfrm>
        </p:grpSpPr>
        <p:sp>
          <p:nvSpPr>
            <p:cNvPr id="76051" name="Freeform 1283"/>
            <p:cNvSpPr/>
            <p:nvPr/>
          </p:nvSpPr>
          <p:spPr bwMode="auto">
            <a:xfrm>
              <a:off x="1735" y="2790"/>
              <a:ext cx="50" cy="64"/>
            </a:xfrm>
            <a:custGeom>
              <a:avLst/>
              <a:gdLst>
                <a:gd name="T0" fmla="*/ 50 w 50"/>
                <a:gd name="T1" fmla="*/ 33 h 64"/>
                <a:gd name="T2" fmla="*/ 28 w 50"/>
                <a:gd name="T3" fmla="*/ 64 h 64"/>
                <a:gd name="T4" fmla="*/ 28 w 50"/>
                <a:gd name="T5" fmla="*/ 43 h 64"/>
                <a:gd name="T6" fmla="*/ 0 w 50"/>
                <a:gd name="T7" fmla="*/ 43 h 64"/>
                <a:gd name="T8" fmla="*/ 0 w 50"/>
                <a:gd name="T9" fmla="*/ 21 h 64"/>
                <a:gd name="T10" fmla="*/ 28 w 50"/>
                <a:gd name="T11" fmla="*/ 21 h 64"/>
                <a:gd name="T12" fmla="*/ 28 w 50"/>
                <a:gd name="T13" fmla="*/ 0 h 64"/>
                <a:gd name="T14" fmla="*/ 50 w 50"/>
                <a:gd name="T15" fmla="*/ 33 h 64"/>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64"/>
                <a:gd name="T26" fmla="*/ 50 w 50"/>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64">
                  <a:moveTo>
                    <a:pt x="50" y="33"/>
                  </a:moveTo>
                  <a:lnTo>
                    <a:pt x="28" y="64"/>
                  </a:lnTo>
                  <a:lnTo>
                    <a:pt x="28" y="43"/>
                  </a:lnTo>
                  <a:lnTo>
                    <a:pt x="0" y="43"/>
                  </a:lnTo>
                  <a:lnTo>
                    <a:pt x="0" y="21"/>
                  </a:lnTo>
                  <a:lnTo>
                    <a:pt x="28" y="21"/>
                  </a:lnTo>
                  <a:lnTo>
                    <a:pt x="28" y="0"/>
                  </a:lnTo>
                  <a:lnTo>
                    <a:pt x="50" y="33"/>
                  </a:lnTo>
                  <a:close/>
                </a:path>
              </a:pathLst>
            </a:custGeom>
            <a:solidFill>
              <a:srgbClr val="00FF00"/>
            </a:solidFill>
            <a:ln w="1588">
              <a:solidFill>
                <a:srgbClr val="000000"/>
              </a:solidFill>
              <a:round/>
            </a:ln>
          </p:spPr>
          <p:txBody>
            <a:bodyPr/>
            <a:lstStyle/>
            <a:p>
              <a:endParaRPr lang="zh-CN" altLang="en-US"/>
            </a:p>
          </p:txBody>
        </p:sp>
        <p:grpSp>
          <p:nvGrpSpPr>
            <p:cNvPr id="76052" name="Group 1284"/>
            <p:cNvGrpSpPr/>
            <p:nvPr/>
          </p:nvGrpSpPr>
          <p:grpSpPr bwMode="auto">
            <a:xfrm>
              <a:off x="1269" y="2478"/>
              <a:ext cx="971" cy="840"/>
              <a:chOff x="1269" y="2478"/>
              <a:chExt cx="971" cy="840"/>
            </a:xfrm>
          </p:grpSpPr>
          <p:sp>
            <p:nvSpPr>
              <p:cNvPr id="76053" name="Rectangle 1285"/>
              <p:cNvSpPr>
                <a:spLocks noChangeArrowheads="1"/>
              </p:cNvSpPr>
              <p:nvPr/>
            </p:nvSpPr>
            <p:spPr bwMode="auto">
              <a:xfrm>
                <a:off x="1600" y="2790"/>
                <a:ext cx="135" cy="64"/>
              </a:xfrm>
              <a:prstGeom prst="rect">
                <a:avLst/>
              </a:prstGeom>
              <a:solidFill>
                <a:srgbClr val="00FF00"/>
              </a:solidFill>
              <a:ln w="1588">
                <a:solidFill>
                  <a:srgbClr val="000000"/>
                </a:solidFill>
                <a:miter lim="800000"/>
              </a:ln>
            </p:spPr>
            <p:txBody>
              <a:bodyPr/>
              <a:lstStyle/>
              <a:p>
                <a:endParaRPr lang="zh-CN" altLang="en-US" b="1"/>
              </a:p>
            </p:txBody>
          </p:sp>
          <p:sp>
            <p:nvSpPr>
              <p:cNvPr id="76054" name="Line 1286"/>
              <p:cNvSpPr>
                <a:spLocks noChangeShapeType="1"/>
              </p:cNvSpPr>
              <p:nvPr/>
            </p:nvSpPr>
            <p:spPr bwMode="auto">
              <a:xfrm flipV="1">
                <a:off x="1269" y="2478"/>
                <a:ext cx="971" cy="840"/>
              </a:xfrm>
              <a:prstGeom prst="line">
                <a:avLst/>
              </a:prstGeom>
              <a:noFill/>
              <a:ln w="42926">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76048" name="Line 1287"/>
          <p:cNvSpPr>
            <a:spLocks noChangeShapeType="1"/>
          </p:cNvSpPr>
          <p:nvPr/>
        </p:nvSpPr>
        <p:spPr bwMode="auto">
          <a:xfrm flipV="1">
            <a:off x="2838450" y="3949700"/>
            <a:ext cx="41910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049" name="Line 1288"/>
          <p:cNvSpPr>
            <a:spLocks noChangeShapeType="1"/>
          </p:cNvSpPr>
          <p:nvPr/>
        </p:nvSpPr>
        <p:spPr bwMode="auto">
          <a:xfrm>
            <a:off x="3429000" y="3911600"/>
            <a:ext cx="2133600" cy="838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1890" name="Rectangle 1289"/>
          <p:cNvSpPr>
            <a:spLocks noGrp="1" noChangeArrowheads="1"/>
          </p:cNvSpPr>
          <p:nvPr>
            <p:ph type="title" idx="4294967295"/>
          </p:nvPr>
        </p:nvSpPr>
        <p:spPr>
          <a:xfrm>
            <a:off x="152400" y="260350"/>
            <a:ext cx="8686800" cy="609600"/>
          </a:xfrm>
        </p:spPr>
        <p:txBody>
          <a:bodyPr lIns="0" tIns="0" rIns="0" bIns="0" anchor="b"/>
          <a:lstStyle/>
          <a:p>
            <a:pPr eaLnBrk="1" hangingPunct="1">
              <a:lnSpc>
                <a:spcPct val="90000"/>
              </a:lnSpc>
              <a:defRPr/>
            </a:pPr>
            <a:r>
              <a:rPr lang="zh-CN" altLang="en-US" sz="3200" dirty="0" smtClean="0"/>
              <a:t>分组交换的两种形式：</a:t>
            </a:r>
            <a:r>
              <a:rPr lang="zh-CN" altLang="en-US" sz="3200" dirty="0" smtClean="0">
                <a:solidFill>
                  <a:schemeClr val="hlink"/>
                </a:solidFill>
              </a:rPr>
              <a:t>数据报服务和虚电路服务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5970">
                                            <p:txEl>
                                              <p:pRg st="0" end="0"/>
                                            </p:txEl>
                                          </p:spTgt>
                                        </p:tgtEl>
                                        <p:attrNameLst>
                                          <p:attrName>style.visibility</p:attrName>
                                        </p:attrNameLst>
                                      </p:cBhvr>
                                      <p:to>
                                        <p:strVal val="visible"/>
                                      </p:to>
                                    </p:set>
                                    <p:animEffect transition="in" filter="wipe(left)">
                                      <p:cBhvr>
                                        <p:cTn id="7" dur="500"/>
                                        <p:tgtEl>
                                          <p:spTgt spid="5959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0"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7BA5344-3825-4FAE-B787-E505C7E93924}" type="slidenum">
              <a:rPr kumimoji="1" lang="en-US" altLang="zh-CN" sz="1400" b="1">
                <a:latin typeface="Times New Roman" panose="02020603050405020304" pitchFamily="18" charset="0"/>
              </a:rPr>
              <a:t>119</a:t>
            </a:fld>
            <a:endParaRPr kumimoji="1" lang="en-US" altLang="zh-CN" sz="1400" b="1">
              <a:latin typeface="Times New Roman" panose="02020603050405020304" pitchFamily="18" charset="0"/>
            </a:endParaRPr>
          </a:p>
        </p:txBody>
      </p:sp>
      <p:sp>
        <p:nvSpPr>
          <p:cNvPr id="602114" name="Text Box 2"/>
          <p:cNvSpPr>
            <a:spLocks noGrp="1" noChangeArrowheads="1"/>
          </p:cNvSpPr>
          <p:nvPr>
            <p:ph type="title" idx="4294967295"/>
          </p:nvPr>
        </p:nvSpPr>
        <p:spPr>
          <a:xfrm>
            <a:off x="762000" y="0"/>
            <a:ext cx="7772400" cy="609600"/>
          </a:xfrm>
        </p:spPr>
        <p:txBody>
          <a:bodyPr anchor="b"/>
          <a:lstStyle/>
          <a:p>
            <a:pPr eaLnBrk="1" hangingPunct="1">
              <a:spcBef>
                <a:spcPct val="50000"/>
              </a:spcBef>
              <a:defRPr/>
            </a:pPr>
            <a:r>
              <a:rPr lang="en-US" altLang="zh-CN" sz="4000" smtClean="0">
                <a:solidFill>
                  <a:srgbClr val="990000"/>
                </a:solidFill>
                <a:latin typeface="楷体_GB2312" panose="02010609030101010101" pitchFamily="49" charset="-122"/>
              </a:rPr>
              <a:t>II.</a:t>
            </a:r>
            <a:r>
              <a:rPr lang="zh-CN" altLang="en-US" sz="4000" smtClean="0">
                <a:solidFill>
                  <a:srgbClr val="990000"/>
                </a:solidFill>
                <a:latin typeface="楷体_GB2312" panose="02010609030101010101" pitchFamily="49" charset="-122"/>
              </a:rPr>
              <a:t>虚电路</a:t>
            </a:r>
            <a:r>
              <a:rPr lang="zh-CN" altLang="en-US" sz="4000" smtClean="0"/>
              <a:t>（</a:t>
            </a:r>
            <a:r>
              <a:rPr lang="en-US" altLang="zh-CN" sz="4000" smtClean="0"/>
              <a:t>Virtual Circuit</a:t>
            </a:r>
            <a:r>
              <a:rPr lang="zh-CN" altLang="en-US" sz="4000" smtClean="0"/>
              <a:t>）</a:t>
            </a:r>
          </a:p>
        </p:txBody>
      </p:sp>
      <p:grpSp>
        <p:nvGrpSpPr>
          <p:cNvPr id="77828" name="Group 3"/>
          <p:cNvGrpSpPr/>
          <p:nvPr/>
        </p:nvGrpSpPr>
        <p:grpSpPr bwMode="auto">
          <a:xfrm>
            <a:off x="2487613" y="2820988"/>
            <a:ext cx="4387850" cy="3851275"/>
            <a:chOff x="1746" y="2024"/>
            <a:chExt cx="1678" cy="1451"/>
          </a:xfrm>
        </p:grpSpPr>
        <p:sp>
          <p:nvSpPr>
            <p:cNvPr id="77870" name="Oval 4"/>
            <p:cNvSpPr>
              <a:spLocks noChangeArrowheads="1"/>
            </p:cNvSpPr>
            <p:nvPr/>
          </p:nvSpPr>
          <p:spPr bwMode="auto">
            <a:xfrm>
              <a:off x="2333" y="2052"/>
              <a:ext cx="717" cy="571"/>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1" name="Oval 5"/>
            <p:cNvSpPr>
              <a:spLocks noChangeArrowheads="1"/>
            </p:cNvSpPr>
            <p:nvPr/>
          </p:nvSpPr>
          <p:spPr bwMode="auto">
            <a:xfrm>
              <a:off x="1928" y="2209"/>
              <a:ext cx="546" cy="570"/>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2" name="Oval 6"/>
            <p:cNvSpPr>
              <a:spLocks noChangeArrowheads="1"/>
            </p:cNvSpPr>
            <p:nvPr/>
          </p:nvSpPr>
          <p:spPr bwMode="auto">
            <a:xfrm>
              <a:off x="1756" y="2566"/>
              <a:ext cx="364" cy="456"/>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3" name="Oval 7"/>
            <p:cNvSpPr>
              <a:spLocks noChangeArrowheads="1"/>
            </p:cNvSpPr>
            <p:nvPr/>
          </p:nvSpPr>
          <p:spPr bwMode="auto">
            <a:xfrm>
              <a:off x="1867" y="2779"/>
              <a:ext cx="556" cy="500"/>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4" name="Oval 8"/>
            <p:cNvSpPr>
              <a:spLocks noChangeArrowheads="1"/>
            </p:cNvSpPr>
            <p:nvPr/>
          </p:nvSpPr>
          <p:spPr bwMode="auto">
            <a:xfrm>
              <a:off x="2272" y="2865"/>
              <a:ext cx="839" cy="599"/>
            </a:xfrm>
            <a:prstGeom prst="ellipse">
              <a:avLst/>
            </a:prstGeom>
            <a:solidFill>
              <a:srgbClr val="000000"/>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5" name="Oval 9"/>
            <p:cNvSpPr>
              <a:spLocks noChangeArrowheads="1"/>
            </p:cNvSpPr>
            <p:nvPr/>
          </p:nvSpPr>
          <p:spPr bwMode="auto">
            <a:xfrm>
              <a:off x="2818" y="2224"/>
              <a:ext cx="525" cy="4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6" name="Oval 10"/>
            <p:cNvSpPr>
              <a:spLocks noChangeArrowheads="1"/>
            </p:cNvSpPr>
            <p:nvPr/>
          </p:nvSpPr>
          <p:spPr bwMode="auto">
            <a:xfrm>
              <a:off x="2898" y="2523"/>
              <a:ext cx="526" cy="4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7" name="Oval 11"/>
            <p:cNvSpPr>
              <a:spLocks noChangeArrowheads="1"/>
            </p:cNvSpPr>
            <p:nvPr/>
          </p:nvSpPr>
          <p:spPr bwMode="auto">
            <a:xfrm rot="1140760">
              <a:off x="2848" y="2623"/>
              <a:ext cx="526" cy="741"/>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8" name="Oval 12"/>
            <p:cNvSpPr>
              <a:spLocks noChangeArrowheads="1"/>
            </p:cNvSpPr>
            <p:nvPr/>
          </p:nvSpPr>
          <p:spPr bwMode="auto">
            <a:xfrm>
              <a:off x="2059" y="2395"/>
              <a:ext cx="1082" cy="741"/>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79" name="Oval 13"/>
            <p:cNvSpPr>
              <a:spLocks noChangeArrowheads="1"/>
            </p:cNvSpPr>
            <p:nvPr/>
          </p:nvSpPr>
          <p:spPr bwMode="auto">
            <a:xfrm>
              <a:off x="2322" y="2024"/>
              <a:ext cx="718" cy="570"/>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0" name="Oval 14"/>
            <p:cNvSpPr>
              <a:spLocks noChangeArrowheads="1"/>
            </p:cNvSpPr>
            <p:nvPr/>
          </p:nvSpPr>
          <p:spPr bwMode="auto">
            <a:xfrm>
              <a:off x="1918" y="2181"/>
              <a:ext cx="546" cy="571"/>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1" name="Oval 15"/>
            <p:cNvSpPr>
              <a:spLocks noChangeArrowheads="1"/>
            </p:cNvSpPr>
            <p:nvPr/>
          </p:nvSpPr>
          <p:spPr bwMode="auto">
            <a:xfrm>
              <a:off x="1746" y="2538"/>
              <a:ext cx="364" cy="455"/>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2" name="Oval 16"/>
            <p:cNvSpPr>
              <a:spLocks noChangeArrowheads="1"/>
            </p:cNvSpPr>
            <p:nvPr/>
          </p:nvSpPr>
          <p:spPr bwMode="auto">
            <a:xfrm>
              <a:off x="1857" y="2751"/>
              <a:ext cx="556" cy="499"/>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3" name="Oval 17"/>
            <p:cNvSpPr>
              <a:spLocks noChangeArrowheads="1"/>
            </p:cNvSpPr>
            <p:nvPr/>
          </p:nvSpPr>
          <p:spPr bwMode="auto">
            <a:xfrm>
              <a:off x="2261" y="2876"/>
              <a:ext cx="839" cy="599"/>
            </a:xfrm>
            <a:prstGeom prst="ellipse">
              <a:avLst/>
            </a:prstGeom>
            <a:solidFill>
              <a:srgbClr val="DDDDDD"/>
            </a:solidFill>
            <a:ln>
              <a:noFill/>
            </a:ln>
            <a:effectLst>
              <a:outerShdw dist="28398" dir="20006097"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4" name="Oval 18"/>
            <p:cNvSpPr>
              <a:spLocks noChangeArrowheads="1"/>
            </p:cNvSpPr>
            <p:nvPr/>
          </p:nvSpPr>
          <p:spPr bwMode="auto">
            <a:xfrm>
              <a:off x="2807" y="2195"/>
              <a:ext cx="526" cy="4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5" name="Oval 19"/>
            <p:cNvSpPr>
              <a:spLocks noChangeArrowheads="1"/>
            </p:cNvSpPr>
            <p:nvPr/>
          </p:nvSpPr>
          <p:spPr bwMode="auto">
            <a:xfrm>
              <a:off x="2888" y="2495"/>
              <a:ext cx="526" cy="4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6" name="Oval 20"/>
            <p:cNvSpPr>
              <a:spLocks noChangeArrowheads="1"/>
            </p:cNvSpPr>
            <p:nvPr/>
          </p:nvSpPr>
          <p:spPr bwMode="auto">
            <a:xfrm rot="1336630">
              <a:off x="2837" y="2594"/>
              <a:ext cx="526" cy="7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sp>
          <p:nvSpPr>
            <p:cNvPr id="77887" name="Oval 21"/>
            <p:cNvSpPr>
              <a:spLocks noChangeArrowheads="1"/>
            </p:cNvSpPr>
            <p:nvPr/>
          </p:nvSpPr>
          <p:spPr bwMode="auto">
            <a:xfrm>
              <a:off x="2049" y="2366"/>
              <a:ext cx="1082" cy="742"/>
            </a:xfrm>
            <a:prstGeom prst="ellipse">
              <a:avLst/>
            </a:prstGeom>
            <a:solidFill>
              <a:srgbClr val="DDDDDD"/>
            </a:solidFill>
            <a:ln>
              <a:noFill/>
            </a:ln>
            <a:effectLst>
              <a:outerShdw dist="35921" dir="2700000" algn="ctr" rotWithShape="0">
                <a:srgbClr val="DDDDDD"/>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b="1"/>
            </a:p>
          </p:txBody>
        </p:sp>
      </p:grpSp>
      <p:sp>
        <p:nvSpPr>
          <p:cNvPr id="77829" name="Line 22"/>
          <p:cNvSpPr>
            <a:spLocks noChangeShapeType="1"/>
          </p:cNvSpPr>
          <p:nvPr/>
        </p:nvSpPr>
        <p:spPr bwMode="auto">
          <a:xfrm flipV="1">
            <a:off x="3832225" y="3090863"/>
            <a:ext cx="1349375" cy="539750"/>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23"/>
          <p:cNvSpPr>
            <a:spLocks noChangeShapeType="1"/>
          </p:cNvSpPr>
          <p:nvPr/>
        </p:nvSpPr>
        <p:spPr bwMode="auto">
          <a:xfrm>
            <a:off x="5348288" y="3163888"/>
            <a:ext cx="798512" cy="1357312"/>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24"/>
          <p:cNvSpPr>
            <a:spLocks noChangeShapeType="1"/>
          </p:cNvSpPr>
          <p:nvPr/>
        </p:nvSpPr>
        <p:spPr bwMode="auto">
          <a:xfrm flipH="1">
            <a:off x="3033713" y="3721100"/>
            <a:ext cx="701675" cy="1220788"/>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25"/>
          <p:cNvSpPr>
            <a:spLocks noChangeShapeType="1"/>
          </p:cNvSpPr>
          <p:nvPr/>
        </p:nvSpPr>
        <p:spPr bwMode="auto">
          <a:xfrm>
            <a:off x="3074988" y="5111750"/>
            <a:ext cx="1608137" cy="858838"/>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6"/>
          <p:cNvSpPr>
            <a:spLocks noChangeShapeType="1"/>
          </p:cNvSpPr>
          <p:nvPr/>
        </p:nvSpPr>
        <p:spPr bwMode="auto">
          <a:xfrm flipV="1">
            <a:off x="4749800" y="4789488"/>
            <a:ext cx="1397000" cy="1270000"/>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7"/>
          <p:cNvSpPr>
            <a:spLocks noChangeShapeType="1"/>
          </p:cNvSpPr>
          <p:nvPr/>
        </p:nvSpPr>
        <p:spPr bwMode="auto">
          <a:xfrm>
            <a:off x="3884613" y="3725863"/>
            <a:ext cx="2246312" cy="917575"/>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8"/>
          <p:cNvSpPr>
            <a:spLocks noChangeShapeType="1"/>
          </p:cNvSpPr>
          <p:nvPr/>
        </p:nvSpPr>
        <p:spPr bwMode="auto">
          <a:xfrm>
            <a:off x="3779838" y="3568700"/>
            <a:ext cx="1054100" cy="239871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9"/>
          <p:cNvSpPr>
            <a:spLocks noChangeShapeType="1"/>
          </p:cNvSpPr>
          <p:nvPr/>
        </p:nvSpPr>
        <p:spPr bwMode="auto">
          <a:xfrm flipV="1">
            <a:off x="4119563" y="6037263"/>
            <a:ext cx="677862" cy="5349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30"/>
          <p:cNvSpPr>
            <a:spLocks noChangeShapeType="1"/>
          </p:cNvSpPr>
          <p:nvPr/>
        </p:nvSpPr>
        <p:spPr bwMode="auto">
          <a:xfrm rot="-5400000">
            <a:off x="5110956" y="2785269"/>
            <a:ext cx="327025" cy="15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31"/>
          <p:cNvSpPr>
            <a:spLocks noChangeShapeType="1"/>
          </p:cNvSpPr>
          <p:nvPr/>
        </p:nvSpPr>
        <p:spPr bwMode="auto">
          <a:xfrm>
            <a:off x="6245225" y="4789488"/>
            <a:ext cx="722313" cy="10826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9" name="Line 32"/>
          <p:cNvSpPr>
            <a:spLocks noChangeShapeType="1"/>
          </p:cNvSpPr>
          <p:nvPr/>
        </p:nvSpPr>
        <p:spPr bwMode="auto">
          <a:xfrm flipV="1">
            <a:off x="2227263" y="5038725"/>
            <a:ext cx="560387" cy="31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0" name="Line 33"/>
          <p:cNvSpPr>
            <a:spLocks noChangeShapeType="1"/>
          </p:cNvSpPr>
          <p:nvPr/>
        </p:nvSpPr>
        <p:spPr bwMode="auto">
          <a:xfrm rot="5400000" flipH="1">
            <a:off x="3361532" y="3202781"/>
            <a:ext cx="749300" cy="15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Text Box 34"/>
          <p:cNvSpPr txBox="1">
            <a:spLocks noChangeArrowheads="1"/>
          </p:cNvSpPr>
          <p:nvPr/>
        </p:nvSpPr>
        <p:spPr bwMode="auto">
          <a:xfrm>
            <a:off x="1492250" y="4654550"/>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1</a:t>
            </a:r>
            <a:endParaRPr kumimoji="1" lang="en-US" altLang="zh-CN" sz="2000">
              <a:solidFill>
                <a:srgbClr val="333399"/>
              </a:solidFill>
              <a:ea typeface="黑体" panose="02010609060101010101" pitchFamily="49" charset="-122"/>
            </a:endParaRPr>
          </a:p>
        </p:txBody>
      </p:sp>
      <p:sp>
        <p:nvSpPr>
          <p:cNvPr id="77842" name="Text Box 35"/>
          <p:cNvSpPr txBox="1">
            <a:spLocks noChangeArrowheads="1"/>
          </p:cNvSpPr>
          <p:nvPr/>
        </p:nvSpPr>
        <p:spPr bwMode="auto">
          <a:xfrm>
            <a:off x="7208838" y="5483225"/>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5</a:t>
            </a:r>
            <a:endParaRPr kumimoji="1" lang="en-US" altLang="zh-CN" sz="2000">
              <a:solidFill>
                <a:srgbClr val="333399"/>
              </a:solidFill>
              <a:ea typeface="黑体" panose="02010609060101010101" pitchFamily="49" charset="-122"/>
            </a:endParaRPr>
          </a:p>
        </p:txBody>
      </p:sp>
      <p:sp>
        <p:nvSpPr>
          <p:cNvPr id="77843" name="Text Box 36"/>
          <p:cNvSpPr txBox="1">
            <a:spLocks noChangeArrowheads="1"/>
          </p:cNvSpPr>
          <p:nvPr/>
        </p:nvSpPr>
        <p:spPr bwMode="auto">
          <a:xfrm>
            <a:off x="3148013" y="2314575"/>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2</a:t>
            </a:r>
            <a:endParaRPr kumimoji="1" lang="en-US" altLang="zh-CN" sz="2000">
              <a:solidFill>
                <a:srgbClr val="333399"/>
              </a:solidFill>
              <a:ea typeface="黑体" panose="02010609060101010101" pitchFamily="49" charset="-122"/>
            </a:endParaRPr>
          </a:p>
        </p:txBody>
      </p:sp>
      <p:sp>
        <p:nvSpPr>
          <p:cNvPr id="77844" name="Text Box 37"/>
          <p:cNvSpPr txBox="1">
            <a:spLocks noChangeArrowheads="1"/>
          </p:cNvSpPr>
          <p:nvPr/>
        </p:nvSpPr>
        <p:spPr bwMode="auto">
          <a:xfrm>
            <a:off x="5453063" y="2278063"/>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4</a:t>
            </a:r>
            <a:endParaRPr kumimoji="1" lang="en-US" altLang="zh-CN" sz="2000">
              <a:solidFill>
                <a:srgbClr val="333399"/>
              </a:solidFill>
              <a:ea typeface="黑体" panose="02010609060101010101" pitchFamily="49" charset="-122"/>
            </a:endParaRPr>
          </a:p>
        </p:txBody>
      </p:sp>
      <p:sp>
        <p:nvSpPr>
          <p:cNvPr id="77845" name="Text Box 38"/>
          <p:cNvSpPr txBox="1">
            <a:spLocks noChangeArrowheads="1"/>
          </p:cNvSpPr>
          <p:nvPr/>
        </p:nvSpPr>
        <p:spPr bwMode="auto">
          <a:xfrm>
            <a:off x="3436938" y="6310313"/>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3</a:t>
            </a:r>
            <a:endParaRPr kumimoji="1" lang="en-US" altLang="zh-CN" sz="2000">
              <a:solidFill>
                <a:srgbClr val="333399"/>
              </a:solidFill>
              <a:ea typeface="黑体" panose="02010609060101010101" pitchFamily="49" charset="-122"/>
            </a:endParaRPr>
          </a:p>
        </p:txBody>
      </p:sp>
      <p:sp>
        <p:nvSpPr>
          <p:cNvPr id="77846" name="Oval 39"/>
          <p:cNvSpPr>
            <a:spLocks noChangeArrowheads="1"/>
          </p:cNvSpPr>
          <p:nvPr/>
        </p:nvSpPr>
        <p:spPr bwMode="auto">
          <a:xfrm>
            <a:off x="2770188" y="4789488"/>
            <a:ext cx="481012" cy="444500"/>
          </a:xfrm>
          <a:prstGeom prst="ellipse">
            <a:avLst/>
          </a:prstGeom>
          <a:solidFill>
            <a:schemeClr val="bg1"/>
          </a:solidFill>
          <a:ln w="19050">
            <a:solidFill>
              <a:schemeClr val="tx1"/>
            </a:solidFill>
            <a:round/>
          </a:ln>
        </p:spPr>
        <p:txBody>
          <a:bodyPr wrap="none" anchor="ctr"/>
          <a:lstStyle/>
          <a:p>
            <a:pPr algn="ctr"/>
            <a:r>
              <a:rPr lang="en-US" altLang="zh-CN" sz="2000">
                <a:solidFill>
                  <a:srgbClr val="333399"/>
                </a:solidFill>
                <a:ea typeface="黑体" panose="02010609060101010101" pitchFamily="49" charset="-122"/>
              </a:rPr>
              <a:t>A</a:t>
            </a:r>
          </a:p>
        </p:txBody>
      </p:sp>
      <p:sp>
        <p:nvSpPr>
          <p:cNvPr id="77847" name="Oval 40"/>
          <p:cNvSpPr>
            <a:spLocks noChangeArrowheads="1"/>
          </p:cNvSpPr>
          <p:nvPr/>
        </p:nvSpPr>
        <p:spPr bwMode="auto">
          <a:xfrm>
            <a:off x="4603750" y="5770563"/>
            <a:ext cx="481013" cy="444500"/>
          </a:xfrm>
          <a:prstGeom prst="ellipse">
            <a:avLst/>
          </a:prstGeom>
          <a:solidFill>
            <a:schemeClr val="bg1"/>
          </a:solidFill>
          <a:ln w="19050">
            <a:solidFill>
              <a:schemeClr val="tx1"/>
            </a:solidFill>
            <a:round/>
          </a:ln>
        </p:spPr>
        <p:txBody>
          <a:bodyPr wrap="none" anchor="ctr"/>
          <a:lstStyle/>
          <a:p>
            <a:pPr algn="ctr"/>
            <a:r>
              <a:rPr lang="en-US" altLang="zh-CN" sz="2000">
                <a:solidFill>
                  <a:srgbClr val="333399"/>
                </a:solidFill>
                <a:ea typeface="黑体" panose="02010609060101010101" pitchFamily="49" charset="-122"/>
              </a:rPr>
              <a:t>C</a:t>
            </a:r>
          </a:p>
        </p:txBody>
      </p:sp>
      <p:sp>
        <p:nvSpPr>
          <p:cNvPr id="77848" name="Oval 41"/>
          <p:cNvSpPr>
            <a:spLocks noChangeArrowheads="1"/>
          </p:cNvSpPr>
          <p:nvPr/>
        </p:nvSpPr>
        <p:spPr bwMode="auto">
          <a:xfrm>
            <a:off x="4991100" y="2919413"/>
            <a:ext cx="481013" cy="444500"/>
          </a:xfrm>
          <a:prstGeom prst="ellipse">
            <a:avLst/>
          </a:prstGeom>
          <a:solidFill>
            <a:schemeClr val="bg1"/>
          </a:solidFill>
          <a:ln w="19050">
            <a:solidFill>
              <a:schemeClr val="tx1"/>
            </a:solidFill>
            <a:round/>
          </a:ln>
        </p:spPr>
        <p:txBody>
          <a:bodyPr wrap="none" anchor="ctr"/>
          <a:lstStyle/>
          <a:p>
            <a:pPr algn="ctr"/>
            <a:r>
              <a:rPr lang="en-US" altLang="zh-CN" sz="2000">
                <a:solidFill>
                  <a:srgbClr val="333399"/>
                </a:solidFill>
                <a:ea typeface="黑体" panose="02010609060101010101" pitchFamily="49" charset="-122"/>
              </a:rPr>
              <a:t>D</a:t>
            </a:r>
          </a:p>
        </p:txBody>
      </p:sp>
      <p:sp>
        <p:nvSpPr>
          <p:cNvPr id="77849" name="Oval 42"/>
          <p:cNvSpPr>
            <a:spLocks noChangeArrowheads="1"/>
          </p:cNvSpPr>
          <p:nvPr/>
        </p:nvSpPr>
        <p:spPr bwMode="auto">
          <a:xfrm>
            <a:off x="3541713" y="3452813"/>
            <a:ext cx="484187" cy="444500"/>
          </a:xfrm>
          <a:prstGeom prst="ellipse">
            <a:avLst/>
          </a:prstGeom>
          <a:solidFill>
            <a:schemeClr val="bg1"/>
          </a:solidFill>
          <a:ln w="19050">
            <a:solidFill>
              <a:schemeClr val="tx1"/>
            </a:solidFill>
            <a:round/>
          </a:ln>
        </p:spPr>
        <p:txBody>
          <a:bodyPr wrap="none" anchor="ctr"/>
          <a:lstStyle/>
          <a:p>
            <a:pPr algn="ctr"/>
            <a:r>
              <a:rPr lang="en-US" altLang="zh-CN" sz="2000">
                <a:solidFill>
                  <a:srgbClr val="333399"/>
                </a:solidFill>
                <a:ea typeface="黑体" panose="02010609060101010101" pitchFamily="49" charset="-122"/>
              </a:rPr>
              <a:t>B</a:t>
            </a:r>
          </a:p>
        </p:txBody>
      </p:sp>
      <p:sp>
        <p:nvSpPr>
          <p:cNvPr id="77850" name="Line 43"/>
          <p:cNvSpPr>
            <a:spLocks noChangeShapeType="1"/>
          </p:cNvSpPr>
          <p:nvPr/>
        </p:nvSpPr>
        <p:spPr bwMode="auto">
          <a:xfrm flipV="1">
            <a:off x="6245225" y="4210050"/>
            <a:ext cx="850900" cy="3984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1" name="Text Box 44"/>
          <p:cNvSpPr txBox="1">
            <a:spLocks noChangeArrowheads="1"/>
          </p:cNvSpPr>
          <p:nvPr/>
        </p:nvSpPr>
        <p:spPr bwMode="auto">
          <a:xfrm>
            <a:off x="7281863" y="3898900"/>
            <a:ext cx="460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333399"/>
                </a:solidFill>
                <a:ea typeface="黑体" panose="02010609060101010101" pitchFamily="49" charset="-122"/>
              </a:rPr>
              <a:t>H</a:t>
            </a:r>
            <a:r>
              <a:rPr kumimoji="1" lang="en-US" altLang="zh-CN" sz="2000" baseline="-25000">
                <a:solidFill>
                  <a:srgbClr val="333399"/>
                </a:solidFill>
                <a:ea typeface="黑体" panose="02010609060101010101" pitchFamily="49" charset="-122"/>
              </a:rPr>
              <a:t>6</a:t>
            </a:r>
            <a:endParaRPr kumimoji="1" lang="en-US" altLang="zh-CN" sz="2000">
              <a:solidFill>
                <a:srgbClr val="333399"/>
              </a:solidFill>
              <a:ea typeface="黑体" panose="02010609060101010101" pitchFamily="49" charset="-122"/>
            </a:endParaRPr>
          </a:p>
        </p:txBody>
      </p:sp>
      <p:sp>
        <p:nvSpPr>
          <p:cNvPr id="77852" name="Oval 45"/>
          <p:cNvSpPr>
            <a:spLocks noChangeArrowheads="1"/>
          </p:cNvSpPr>
          <p:nvPr/>
        </p:nvSpPr>
        <p:spPr bwMode="auto">
          <a:xfrm>
            <a:off x="5954713" y="4432300"/>
            <a:ext cx="482600" cy="444500"/>
          </a:xfrm>
          <a:prstGeom prst="ellipse">
            <a:avLst/>
          </a:prstGeom>
          <a:solidFill>
            <a:schemeClr val="bg1"/>
          </a:solidFill>
          <a:ln w="19050">
            <a:solidFill>
              <a:schemeClr val="tx1"/>
            </a:solidFill>
            <a:round/>
          </a:ln>
        </p:spPr>
        <p:txBody>
          <a:bodyPr wrap="none" anchor="ctr"/>
          <a:lstStyle/>
          <a:p>
            <a:pPr algn="ctr"/>
            <a:r>
              <a:rPr lang="en-US" altLang="zh-CN" sz="2000">
                <a:solidFill>
                  <a:srgbClr val="333399"/>
                </a:solidFill>
                <a:ea typeface="黑体" panose="02010609060101010101" pitchFamily="49" charset="-122"/>
              </a:rPr>
              <a:t>E</a:t>
            </a:r>
          </a:p>
        </p:txBody>
      </p:sp>
      <p:sp>
        <p:nvSpPr>
          <p:cNvPr id="77853" name="AutoShape 46"/>
          <p:cNvSpPr>
            <a:spLocks noChangeArrowheads="1"/>
          </p:cNvSpPr>
          <p:nvPr/>
        </p:nvSpPr>
        <p:spPr bwMode="auto">
          <a:xfrm>
            <a:off x="6127750" y="6432550"/>
            <a:ext cx="1598613" cy="365125"/>
          </a:xfrm>
          <a:prstGeom prst="wedgeRoundRectCallout">
            <a:avLst>
              <a:gd name="adj1" fmla="val -48014"/>
              <a:gd name="adj2" fmla="val -128694"/>
              <a:gd name="adj3" fmla="val 16667"/>
            </a:avLst>
          </a:prstGeom>
          <a:solidFill>
            <a:srgbClr val="FFFF99"/>
          </a:solidFill>
          <a:ln w="9525">
            <a:solidFill>
              <a:schemeClr val="tx1"/>
            </a:solidFill>
            <a:miter lim="800000"/>
          </a:ln>
        </p:spPr>
        <p:txBody>
          <a:bodyPr wrap="none" anchor="ctr"/>
          <a:lstStyle/>
          <a:p>
            <a:pPr algn="ctr"/>
            <a:endParaRPr lang="zh-CN" altLang="zh-CN" sz="2000">
              <a:solidFill>
                <a:srgbClr val="333399"/>
              </a:solidFill>
              <a:ea typeface="黑体" panose="02010609060101010101" pitchFamily="49" charset="-122"/>
            </a:endParaRPr>
          </a:p>
        </p:txBody>
      </p:sp>
      <p:sp>
        <p:nvSpPr>
          <p:cNvPr id="77854" name="Text Box 47"/>
          <p:cNvSpPr txBox="1">
            <a:spLocks noChangeArrowheads="1"/>
          </p:cNvSpPr>
          <p:nvPr/>
        </p:nvSpPr>
        <p:spPr bwMode="auto">
          <a:xfrm>
            <a:off x="6154738" y="6391275"/>
            <a:ext cx="197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分组交换网</a:t>
            </a:r>
          </a:p>
        </p:txBody>
      </p:sp>
      <p:pic>
        <p:nvPicPr>
          <p:cNvPr id="77855"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38" y="2397125"/>
            <a:ext cx="5746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6"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1100" y="2293938"/>
            <a:ext cx="5778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7"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6238" y="5500688"/>
            <a:ext cx="57943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8"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388" y="6394450"/>
            <a:ext cx="5794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59"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4988" y="4699000"/>
            <a:ext cx="5810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0" name="Picture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488" y="3987800"/>
            <a:ext cx="5810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2166" name="Text Box 54"/>
          <p:cNvSpPr txBox="1">
            <a:spLocks noChangeArrowheads="1"/>
          </p:cNvSpPr>
          <p:nvPr/>
        </p:nvSpPr>
        <p:spPr bwMode="auto">
          <a:xfrm>
            <a:off x="152400" y="3003550"/>
            <a:ext cx="2547938" cy="528638"/>
          </a:xfrm>
          <a:prstGeom prst="rect">
            <a:avLst/>
          </a:prstGeom>
          <a:solidFill>
            <a:srgbClr val="FFFF99"/>
          </a:solidFill>
          <a:ln w="9525">
            <a:solidFill>
              <a:srgbClr val="333399"/>
            </a:solid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333399"/>
                </a:solidFill>
                <a:ea typeface="黑体" panose="02010609060101010101" pitchFamily="49" charset="-122"/>
              </a:rPr>
              <a:t>H</a:t>
            </a:r>
            <a:r>
              <a:rPr lang="en-US" altLang="zh-CN" sz="2800" baseline="-25000">
                <a:solidFill>
                  <a:srgbClr val="333399"/>
                </a:solidFill>
                <a:ea typeface="黑体" panose="02010609060101010101" pitchFamily="49" charset="-122"/>
              </a:rPr>
              <a:t>1</a:t>
            </a:r>
            <a:r>
              <a:rPr lang="en-US" altLang="zh-CN" sz="1400">
                <a:solidFill>
                  <a:srgbClr val="333399"/>
                </a:solidFill>
                <a:ea typeface="黑体" panose="02010609060101010101" pitchFamily="49" charset="-122"/>
              </a:rPr>
              <a:t> </a:t>
            </a:r>
            <a:r>
              <a:rPr lang="zh-CN" altLang="en-US" sz="2800">
                <a:solidFill>
                  <a:srgbClr val="333399"/>
                </a:solidFill>
                <a:ea typeface="黑体" panose="02010609060101010101" pitchFamily="49" charset="-122"/>
              </a:rPr>
              <a:t>要和</a:t>
            </a:r>
            <a:r>
              <a:rPr lang="zh-CN" altLang="en-US" sz="1400">
                <a:solidFill>
                  <a:srgbClr val="333399"/>
                </a:solidFill>
                <a:ea typeface="黑体" panose="02010609060101010101" pitchFamily="49" charset="-122"/>
              </a:rPr>
              <a:t> </a:t>
            </a:r>
            <a:r>
              <a:rPr lang="en-US" altLang="zh-CN" sz="2800">
                <a:solidFill>
                  <a:srgbClr val="333399"/>
                </a:solidFill>
                <a:ea typeface="黑体" panose="02010609060101010101" pitchFamily="49" charset="-122"/>
              </a:rPr>
              <a:t>H</a:t>
            </a:r>
            <a:r>
              <a:rPr lang="en-US" altLang="zh-CN" sz="2800" baseline="-25000">
                <a:solidFill>
                  <a:srgbClr val="333399"/>
                </a:solidFill>
                <a:ea typeface="黑体" panose="02010609060101010101" pitchFamily="49" charset="-122"/>
              </a:rPr>
              <a:t>5</a:t>
            </a:r>
            <a:r>
              <a:rPr lang="en-US" altLang="zh-CN" sz="1400">
                <a:solidFill>
                  <a:srgbClr val="333399"/>
                </a:solidFill>
                <a:ea typeface="黑体" panose="02010609060101010101" pitchFamily="49" charset="-122"/>
              </a:rPr>
              <a:t> </a:t>
            </a:r>
            <a:r>
              <a:rPr lang="zh-CN" altLang="en-US" sz="2800">
                <a:solidFill>
                  <a:srgbClr val="333399"/>
                </a:solidFill>
                <a:ea typeface="黑体" panose="02010609060101010101" pitchFamily="49" charset="-122"/>
              </a:rPr>
              <a:t>通信</a:t>
            </a:r>
          </a:p>
        </p:txBody>
      </p:sp>
      <p:sp>
        <p:nvSpPr>
          <p:cNvPr id="602167" name="Freeform 55"/>
          <p:cNvSpPr/>
          <p:nvPr/>
        </p:nvSpPr>
        <p:spPr bwMode="auto">
          <a:xfrm>
            <a:off x="2089150" y="3913188"/>
            <a:ext cx="4786313" cy="2079625"/>
          </a:xfrm>
          <a:custGeom>
            <a:avLst/>
            <a:gdLst>
              <a:gd name="T0" fmla="*/ 0 w 3015"/>
              <a:gd name="T1" fmla="*/ 2147483647 h 1310"/>
              <a:gd name="T2" fmla="*/ 2147483647 w 3015"/>
              <a:gd name="T3" fmla="*/ 2147483647 h 1310"/>
              <a:gd name="T4" fmla="*/ 2147483647 w 3015"/>
              <a:gd name="T5" fmla="*/ 2147483647 h 1310"/>
              <a:gd name="T6" fmla="*/ 2147483647 w 3015"/>
              <a:gd name="T7" fmla="*/ 2147483647 h 1310"/>
              <a:gd name="T8" fmla="*/ 2147483647 w 3015"/>
              <a:gd name="T9" fmla="*/ 2147483647 h 1310"/>
              <a:gd name="T10" fmla="*/ 2147483647 w 3015"/>
              <a:gd name="T11" fmla="*/ 2147483647 h 1310"/>
              <a:gd name="T12" fmla="*/ 2147483647 w 3015"/>
              <a:gd name="T13" fmla="*/ 2147483647 h 1310"/>
              <a:gd name="T14" fmla="*/ 2147483647 w 3015"/>
              <a:gd name="T15" fmla="*/ 2147483647 h 1310"/>
              <a:gd name="T16" fmla="*/ 2147483647 w 3015"/>
              <a:gd name="T17" fmla="*/ 2147483647 h 13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5"/>
              <a:gd name="T28" fmla="*/ 0 h 1310"/>
              <a:gd name="T29" fmla="*/ 3015 w 3015"/>
              <a:gd name="T30" fmla="*/ 1310 h 13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5" h="1310">
                <a:moveTo>
                  <a:pt x="0" y="802"/>
                </a:moveTo>
                <a:cubicBezTo>
                  <a:pt x="67" y="799"/>
                  <a:pt x="311" y="814"/>
                  <a:pt x="413" y="794"/>
                </a:cubicBezTo>
                <a:cubicBezTo>
                  <a:pt x="515" y="774"/>
                  <a:pt x="546" y="741"/>
                  <a:pt x="615" y="680"/>
                </a:cubicBezTo>
                <a:cubicBezTo>
                  <a:pt x="684" y="620"/>
                  <a:pt x="743" y="535"/>
                  <a:pt x="826" y="430"/>
                </a:cubicBezTo>
                <a:cubicBezTo>
                  <a:pt x="909" y="326"/>
                  <a:pt x="1010" y="110"/>
                  <a:pt x="1113" y="55"/>
                </a:cubicBezTo>
                <a:cubicBezTo>
                  <a:pt x="1216" y="0"/>
                  <a:pt x="1217" y="22"/>
                  <a:pt x="1442" y="101"/>
                </a:cubicBezTo>
                <a:cubicBezTo>
                  <a:pt x="1667" y="180"/>
                  <a:pt x="2222" y="381"/>
                  <a:pt x="2462" y="530"/>
                </a:cubicBezTo>
                <a:cubicBezTo>
                  <a:pt x="2702" y="679"/>
                  <a:pt x="2788" y="864"/>
                  <a:pt x="2880" y="994"/>
                </a:cubicBezTo>
                <a:cubicBezTo>
                  <a:pt x="2972" y="1124"/>
                  <a:pt x="2987" y="1244"/>
                  <a:pt x="3015" y="1310"/>
                </a:cubicBezTo>
              </a:path>
            </a:pathLst>
          </a:custGeom>
          <a:noFill/>
          <a:ln w="76200">
            <a:solidFill>
              <a:srgbClr val="ED2D5B"/>
            </a:solidFill>
            <a:rou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 name="Group 56"/>
          <p:cNvGrpSpPr/>
          <p:nvPr/>
        </p:nvGrpSpPr>
        <p:grpSpPr bwMode="auto">
          <a:xfrm>
            <a:off x="836613" y="3709988"/>
            <a:ext cx="2632075" cy="838200"/>
            <a:chOff x="544" y="2086"/>
            <a:chExt cx="1610" cy="528"/>
          </a:xfrm>
        </p:grpSpPr>
        <p:sp>
          <p:nvSpPr>
            <p:cNvPr id="77868" name="Text Box 57"/>
            <p:cNvSpPr txBox="1">
              <a:spLocks noChangeArrowheads="1"/>
            </p:cNvSpPr>
            <p:nvPr/>
          </p:nvSpPr>
          <p:spPr bwMode="auto">
            <a:xfrm>
              <a:off x="544" y="2086"/>
              <a:ext cx="794" cy="333"/>
            </a:xfrm>
            <a:prstGeom prst="rect">
              <a:avLst/>
            </a:prstGeom>
            <a:solidFill>
              <a:srgbClr val="FFCCFF"/>
            </a:solidFill>
            <a:ln w="9525">
              <a:solidFill>
                <a:srgbClr val="333399"/>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3399"/>
                  </a:solidFill>
                  <a:ea typeface="黑体" panose="02010609060101010101" pitchFamily="49" charset="-122"/>
                </a:rPr>
                <a:t>虚电路</a:t>
              </a:r>
            </a:p>
          </p:txBody>
        </p:sp>
        <p:sp>
          <p:nvSpPr>
            <p:cNvPr id="77869" name="Line 58"/>
            <p:cNvSpPr>
              <a:spLocks noChangeShapeType="1"/>
            </p:cNvSpPr>
            <p:nvPr/>
          </p:nvSpPr>
          <p:spPr bwMode="auto">
            <a:xfrm>
              <a:off x="1338" y="2296"/>
              <a:ext cx="816" cy="318"/>
            </a:xfrm>
            <a:prstGeom prst="line">
              <a:avLst/>
            </a:prstGeom>
            <a:noFill/>
            <a:ln w="28575">
              <a:solidFill>
                <a:schemeClr val="tx2"/>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59"/>
          <p:cNvGrpSpPr/>
          <p:nvPr/>
        </p:nvGrpSpPr>
        <p:grpSpPr bwMode="auto">
          <a:xfrm>
            <a:off x="4760913" y="2387600"/>
            <a:ext cx="3979862" cy="1865313"/>
            <a:chOff x="3016" y="1253"/>
            <a:chExt cx="2507" cy="1175"/>
          </a:xfrm>
        </p:grpSpPr>
        <p:sp>
          <p:nvSpPr>
            <p:cNvPr id="77866" name="Text Box 60"/>
            <p:cNvSpPr txBox="1">
              <a:spLocks noChangeArrowheads="1"/>
            </p:cNvSpPr>
            <p:nvPr/>
          </p:nvSpPr>
          <p:spPr bwMode="auto">
            <a:xfrm>
              <a:off x="3833" y="1253"/>
              <a:ext cx="1690" cy="871"/>
            </a:xfrm>
            <a:prstGeom prst="rect">
              <a:avLst/>
            </a:prstGeom>
            <a:solidFill>
              <a:srgbClr val="FFFF99"/>
            </a:solidFill>
            <a:ln w="9525">
              <a:solidFill>
                <a:srgbClr val="333399"/>
              </a:solid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333399"/>
                  </a:solidFill>
                  <a:ea typeface="黑体" panose="02010609060101010101" pitchFamily="49" charset="-122"/>
                </a:rPr>
                <a:t>H</a:t>
              </a:r>
              <a:r>
                <a:rPr lang="en-US" altLang="zh-CN" sz="2800" baseline="-25000">
                  <a:solidFill>
                    <a:srgbClr val="333399"/>
                  </a:solidFill>
                  <a:ea typeface="黑体" panose="02010609060101010101" pitchFamily="49" charset="-122"/>
                </a:rPr>
                <a:t>1</a:t>
              </a:r>
              <a:r>
                <a:rPr lang="en-US" altLang="zh-CN" sz="1400">
                  <a:solidFill>
                    <a:srgbClr val="333399"/>
                  </a:solidFill>
                  <a:ea typeface="黑体" panose="02010609060101010101" pitchFamily="49" charset="-122"/>
                </a:rPr>
                <a:t> </a:t>
              </a:r>
              <a:r>
                <a:rPr lang="zh-CN" altLang="en-US" sz="2800">
                  <a:solidFill>
                    <a:srgbClr val="333399"/>
                  </a:solidFill>
                  <a:ea typeface="黑体" panose="02010609060101010101" pitchFamily="49" charset="-122"/>
                </a:rPr>
                <a:t>向</a:t>
              </a:r>
              <a:r>
                <a:rPr lang="zh-CN" altLang="en-US" sz="1400">
                  <a:solidFill>
                    <a:srgbClr val="333399"/>
                  </a:solidFill>
                  <a:ea typeface="黑体" panose="02010609060101010101" pitchFamily="49" charset="-122"/>
                </a:rPr>
                <a:t> </a:t>
              </a:r>
              <a:r>
                <a:rPr lang="en-US" altLang="zh-CN" sz="2800">
                  <a:solidFill>
                    <a:srgbClr val="333399"/>
                  </a:solidFill>
                  <a:ea typeface="黑体" panose="02010609060101010101" pitchFamily="49" charset="-122"/>
                </a:rPr>
                <a:t>H</a:t>
              </a:r>
              <a:r>
                <a:rPr lang="en-US" altLang="zh-CN" sz="2800" baseline="-25000">
                  <a:solidFill>
                    <a:srgbClr val="333399"/>
                  </a:solidFill>
                  <a:ea typeface="黑体" panose="02010609060101010101" pitchFamily="49" charset="-122"/>
                </a:rPr>
                <a:t>5</a:t>
              </a:r>
              <a:r>
                <a:rPr lang="en-US" altLang="zh-CN" sz="1400">
                  <a:solidFill>
                    <a:srgbClr val="333399"/>
                  </a:solidFill>
                  <a:ea typeface="黑体" panose="02010609060101010101" pitchFamily="49" charset="-122"/>
                </a:rPr>
                <a:t> </a:t>
              </a:r>
              <a:r>
                <a:rPr lang="zh-CN" altLang="en-US" sz="2800">
                  <a:solidFill>
                    <a:srgbClr val="333399"/>
                  </a:solidFill>
                  <a:ea typeface="黑体" panose="02010609060101010101" pitchFamily="49" charset="-122"/>
                </a:rPr>
                <a:t>发送的</a:t>
              </a:r>
            </a:p>
            <a:p>
              <a:pPr eaLnBrk="1" hangingPunct="1"/>
              <a:r>
                <a:rPr lang="zh-CN" altLang="en-US" sz="2800">
                  <a:solidFill>
                    <a:srgbClr val="333399"/>
                  </a:solidFill>
                  <a:ea typeface="黑体" panose="02010609060101010101" pitchFamily="49" charset="-122"/>
                </a:rPr>
                <a:t>所有分组都沿此</a:t>
              </a:r>
            </a:p>
            <a:p>
              <a:pPr eaLnBrk="1" hangingPunct="1"/>
              <a:r>
                <a:rPr lang="zh-CN" altLang="en-US" sz="2800">
                  <a:solidFill>
                    <a:srgbClr val="333399"/>
                  </a:solidFill>
                  <a:ea typeface="黑体" panose="02010609060101010101" pitchFamily="49" charset="-122"/>
                </a:rPr>
                <a:t>虚电路传送。</a:t>
              </a:r>
            </a:p>
          </p:txBody>
        </p:sp>
        <p:sp>
          <p:nvSpPr>
            <p:cNvPr id="77867" name="Line 61"/>
            <p:cNvSpPr>
              <a:spLocks noChangeShapeType="1"/>
            </p:cNvSpPr>
            <p:nvPr/>
          </p:nvSpPr>
          <p:spPr bwMode="auto">
            <a:xfrm flipH="1">
              <a:off x="3016" y="1888"/>
              <a:ext cx="817" cy="540"/>
            </a:xfrm>
            <a:prstGeom prst="line">
              <a:avLst/>
            </a:prstGeom>
            <a:noFill/>
            <a:ln w="76200">
              <a:solidFill>
                <a:schemeClr val="tx2"/>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2174" name="Text Box 62"/>
          <p:cNvSpPr>
            <a:spLocks noGrp="1" noChangeArrowheads="1"/>
          </p:cNvSpPr>
          <p:nvPr>
            <p:ph type="body" idx="4294967295"/>
          </p:nvPr>
        </p:nvSpPr>
        <p:spPr>
          <a:xfrm>
            <a:off x="153988" y="549274"/>
            <a:ext cx="8991600" cy="1511573"/>
          </a:xfrm>
        </p:spPr>
        <p:txBody>
          <a:bodyPr/>
          <a:lstStyle/>
          <a:p>
            <a:pPr eaLnBrk="1" hangingPunct="1">
              <a:spcBef>
                <a:spcPct val="0"/>
              </a:spcBef>
              <a:defRPr/>
            </a:pPr>
            <a:r>
              <a:rPr lang="zh-CN" altLang="en-US" sz="2400" dirty="0" smtClean="0">
                <a:solidFill>
                  <a:srgbClr val="FF0000"/>
                </a:solidFill>
                <a:latin typeface="楷体_GB2312" panose="02010609030101010101" pitchFamily="49" charset="-122"/>
              </a:rPr>
              <a:t>在发送用户数据之前，先传送控制信息分组</a:t>
            </a:r>
            <a:r>
              <a:rPr lang="zh-CN" altLang="en-US" sz="2400" dirty="0" smtClean="0">
                <a:solidFill>
                  <a:srgbClr val="333399"/>
                </a:solidFill>
                <a:latin typeface="楷体_GB2312" panose="02010609030101010101" pitchFamily="49" charset="-122"/>
              </a:rPr>
              <a:t>，建立一条固定路由。以后两者之间发送的数据都沿着这条路由转发。数据发送完毕再发送控制分组释放该路由。</a:t>
            </a:r>
            <a:endParaRPr lang="en-US" altLang="zh-CN" sz="2400" dirty="0" smtClean="0">
              <a:solidFill>
                <a:srgbClr val="333399"/>
              </a:solidFill>
              <a:latin typeface="楷体_GB2312" panose="02010609030101010101" pitchFamily="49" charset="-122"/>
            </a:endParaRPr>
          </a:p>
          <a:p>
            <a:pPr eaLnBrk="1" hangingPunct="1">
              <a:spcBef>
                <a:spcPct val="0"/>
              </a:spcBef>
              <a:defRPr/>
            </a:pPr>
            <a:r>
              <a:rPr lang="zh-CN" altLang="en-US" sz="2400" dirty="0" smtClean="0">
                <a:solidFill>
                  <a:srgbClr val="333399"/>
                </a:solidFill>
                <a:latin typeface="楷体_GB2312" panose="02010609030101010101" pitchFamily="49" charset="-122"/>
              </a:rPr>
              <a:t>发送用</a:t>
            </a:r>
            <a:r>
              <a:rPr lang="zh-CN" altLang="en-US" sz="2400" dirty="0">
                <a:solidFill>
                  <a:srgbClr val="333399"/>
                </a:solidFill>
                <a:latin typeface="楷体_GB2312" panose="02010609030101010101" pitchFamily="49" charset="-122"/>
              </a:rPr>
              <a:t>户</a:t>
            </a:r>
            <a:r>
              <a:rPr lang="zh-CN" altLang="en-US" sz="2400" dirty="0" smtClean="0">
                <a:solidFill>
                  <a:srgbClr val="333399"/>
                </a:solidFill>
                <a:latin typeface="楷体_GB2312" panose="02010609030101010101" pitchFamily="49" charset="-122"/>
              </a:rPr>
              <a:t>数据时在节点还是要</a:t>
            </a:r>
            <a:r>
              <a:rPr lang="zh-CN" altLang="en-US" sz="2400" dirty="0" smtClean="0">
                <a:solidFill>
                  <a:srgbClr val="FF0000"/>
                </a:solidFill>
                <a:latin typeface="楷体_GB2312" panose="02010609030101010101" pitchFamily="49" charset="-122"/>
              </a:rPr>
              <a:t>排队等待</a:t>
            </a:r>
            <a:r>
              <a:rPr lang="zh-CN" altLang="en-US" sz="2400" dirty="0" smtClean="0">
                <a:solidFill>
                  <a:srgbClr val="333399"/>
                </a:solidFill>
                <a:latin typeface="楷体_GB2312" panose="0201060903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2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02114"/>
                                        </p:tgtEl>
                                        <p:attrNameLst>
                                          <p:attrName>style.visibility</p:attrName>
                                        </p:attrNameLst>
                                      </p:cBhvr>
                                      <p:to>
                                        <p:strVal val="visible"/>
                                      </p:to>
                                    </p:set>
                                    <p:animEffect transition="in" filter="wipe(left)">
                                      <p:cBhvr>
                                        <p:cTn id="11" dur="500"/>
                                        <p:tgtEl>
                                          <p:spTgt spid="6021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021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02167"/>
                                        </p:tgtEl>
                                        <p:attrNameLst>
                                          <p:attrName>style.visibility</p:attrName>
                                        </p:attrNameLst>
                                      </p:cBhvr>
                                      <p:to>
                                        <p:strVal val="visible"/>
                                      </p:to>
                                    </p:set>
                                    <p:animEffect transition="in" filter="wipe(left)">
                                      <p:cBhvr>
                                        <p:cTn id="20" dur="500"/>
                                        <p:tgtEl>
                                          <p:spTgt spid="602167"/>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4" grpId="0" autoUpdateAnimBg="0"/>
      <p:bldP spid="602166" grpId="0" animBg="1" autoUpdateAnimBg="0"/>
      <p:bldP spid="602167" grpId="0" animBg="1"/>
      <p:bldP spid="60217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11760" y="3068960"/>
            <a:ext cx="3672408" cy="3686030"/>
          </a:xfrm>
          <a:prstGeom prst="rect">
            <a:avLst/>
          </a:prstGeom>
        </p:spPr>
      </p:pic>
      <p:sp>
        <p:nvSpPr>
          <p:cNvPr id="2" name="灯片编号占位符 1"/>
          <p:cNvSpPr>
            <a:spLocks noGrp="1"/>
          </p:cNvSpPr>
          <p:nvPr>
            <p:ph type="sldNum" sz="quarter" idx="4"/>
          </p:nvPr>
        </p:nvSpPr>
        <p:spPr/>
        <p:txBody>
          <a:bodyPr/>
          <a:lstStyle/>
          <a:p>
            <a:r>
              <a:rPr lang="en-US" altLang="zh-CN" dirty="0"/>
              <a:t>1-</a:t>
            </a:r>
            <a:fld id="{9A0DB2DC-4C9A-4742-B13C-FB6460FD3503}" type="slidenum">
              <a:rPr lang="en-US" altLang="zh-CN" dirty="0"/>
              <a:t>12</a:t>
            </a:fld>
            <a:r>
              <a:rPr lang="en-US" altLang="zh-CN" dirty="0"/>
              <a:t>/136</a:t>
            </a:r>
          </a:p>
        </p:txBody>
      </p:sp>
      <p:sp>
        <p:nvSpPr>
          <p:cNvPr id="3" name="日期占位符 2"/>
          <p:cNvSpPr>
            <a:spLocks noGrp="1"/>
          </p:cNvSpPr>
          <p:nvPr>
            <p:ph type="dt" sz="half" idx="2"/>
          </p:nvPr>
        </p:nvSpPr>
        <p:spPr/>
        <p:txBody>
          <a:bodyPr/>
          <a:lstStyle/>
          <a:p>
            <a:pPr fontAlgn="base">
              <a:spcAft>
                <a:spcPct val="0"/>
              </a:spcAft>
              <a:buClr>
                <a:srgbClr val="000000"/>
              </a:buClr>
              <a:defRPr/>
            </a:pPr>
            <a:fld id="{AB575DBE-8FBB-439F-A686-0F654754FF4B}" type="datetime1">
              <a:rPr lang="zh-CN" altLang="en-US"/>
              <a:t>2023/9/19</a:t>
            </a:fld>
            <a:endParaRPr lang="zh-CN" altLang="en-US"/>
          </a:p>
        </p:txBody>
      </p:sp>
      <p:sp>
        <p:nvSpPr>
          <p:cNvPr id="4" name="文本框 3"/>
          <p:cNvSpPr txBox="1"/>
          <p:nvPr/>
        </p:nvSpPr>
        <p:spPr>
          <a:xfrm>
            <a:off x="179512" y="692696"/>
            <a:ext cx="5581650" cy="2335530"/>
          </a:xfrm>
          <a:prstGeom prst="rect">
            <a:avLst/>
          </a:prstGeom>
          <a:noFill/>
        </p:spPr>
        <p:txBody>
          <a:bodyPr wrap="square" rtlCol="0" anchor="t">
            <a:spAutoFit/>
          </a:bodyPr>
          <a:lstStyle/>
          <a:p>
            <a:pPr marL="342900" indent="-342900" fontAlgn="auto">
              <a:lnSpc>
                <a:spcPts val="3500"/>
              </a:lnSpc>
              <a:spcBef>
                <a:spcPts val="0"/>
              </a:spcBef>
              <a:spcAft>
                <a:spcPts val="0"/>
              </a:spcAft>
              <a:buFont typeface="Arial" panose="020B0604020202020204" pitchFamily="34" charset="0"/>
              <a:buChar char="•"/>
            </a:pPr>
            <a:r>
              <a:rPr lang="zh-CN" altLang="en-US" sz="2800" dirty="0">
                <a:solidFill>
                  <a:srgbClr val="FF0000"/>
                </a:solidFill>
                <a:latin typeface="方正粗黑宋简体" panose="02000000000000000000" charset="-122"/>
                <a:ea typeface="方正粗黑宋简体" panose="02000000000000000000" charset="-122"/>
                <a:cs typeface="方正粗黑宋简体" panose="02000000000000000000" charset="-122"/>
              </a:rPr>
              <a:t>周炯</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槃</a:t>
            </a:r>
            <a:r>
              <a:rPr lang="zh-CN" altLang="en-US" sz="2800" dirty="0">
                <a:solidFill>
                  <a:srgbClr val="FF0000"/>
                </a:solidFill>
                <a:latin typeface="方正粗黑宋简体" panose="02000000000000000000" charset="-122"/>
                <a:ea typeface="方正粗黑宋简体" panose="02000000000000000000" charset="-122"/>
                <a:cs typeface="方正粗黑宋简体" panose="02000000000000000000" charset="-122"/>
              </a:rPr>
              <a:t>（1921-2011年）,</a:t>
            </a:r>
            <a:r>
              <a:rPr lang="zh-CN" altLang="en-US" sz="28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中国信息论研究主要奠基人，北京邮电大学教授，</a:t>
            </a:r>
            <a:r>
              <a:rPr lang="zh-CN" altLang="en-US" sz="2800" dirty="0">
                <a:solidFill>
                  <a:srgbClr val="FF0000"/>
                </a:solidFill>
                <a:latin typeface="方正粗黑宋简体" panose="02000000000000000000" charset="-122"/>
                <a:ea typeface="方正粗黑宋简体" panose="02000000000000000000" charset="-122"/>
                <a:cs typeface="方正粗黑宋简体" panose="02000000000000000000" charset="-122"/>
              </a:rPr>
              <a:t>中国共产党党员、中国工程院资深院士。</a:t>
            </a:r>
          </a:p>
          <a:p>
            <a:pPr marL="342900" indent="-342900" fontAlgn="auto">
              <a:lnSpc>
                <a:spcPts val="3500"/>
              </a:lnSpc>
              <a:spcBef>
                <a:spcPts val="0"/>
              </a:spcBef>
              <a:spcAft>
                <a:spcPts val="0"/>
              </a:spcAft>
            </a:pPr>
            <a:endParaRPr lang="zh-CN" altLang="en-US" sz="2800" dirty="0">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pic>
        <p:nvPicPr>
          <p:cNvPr id="5" name="图片 1" descr="IMG_256"/>
          <p:cNvPicPr/>
          <p:nvPr/>
        </p:nvPicPr>
        <p:blipFill>
          <a:blip r:embed="rId3"/>
          <a:stretch>
            <a:fillRect/>
          </a:stretch>
        </p:blipFill>
        <p:spPr>
          <a:xfrm>
            <a:off x="5940152" y="548680"/>
            <a:ext cx="2813685" cy="3408680"/>
          </a:xfrm>
          <a:prstGeom prst="rect">
            <a:avLst/>
          </a:prstGeom>
          <a:noFill/>
          <a:ln w="9525">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pPr eaLnBrk="1" hangingPunct="1">
              <a:defRPr/>
            </a:pPr>
            <a:r>
              <a:rPr lang="en-US" altLang="zh-CN" sz="4000" dirty="0" smtClean="0"/>
              <a:t>1.2.4</a:t>
            </a:r>
            <a:r>
              <a:rPr lang="zh-CN" altLang="en-US" sz="4000" dirty="0" smtClean="0"/>
              <a:t>通信网的约定</a:t>
            </a:r>
          </a:p>
        </p:txBody>
      </p:sp>
      <p:sp>
        <p:nvSpPr>
          <p:cNvPr id="71683" name="Rectangle 3"/>
          <p:cNvSpPr>
            <a:spLocks noGrp="1" noRot="1" noChangeArrowheads="1"/>
          </p:cNvSpPr>
          <p:nvPr>
            <p:ph type="body" idx="1"/>
          </p:nvPr>
        </p:nvSpPr>
        <p:spPr/>
        <p:txBody>
          <a:bodyPr/>
          <a:lstStyle/>
          <a:p>
            <a:pPr eaLnBrk="1" hangingPunct="1">
              <a:defRPr/>
            </a:pPr>
            <a:r>
              <a:rPr lang="zh-CN" altLang="en-US" dirty="0" smtClean="0"/>
              <a:t>通信网中的约定是什么？</a:t>
            </a:r>
          </a:p>
          <a:p>
            <a:pPr lvl="1" eaLnBrk="1" hangingPunct="1">
              <a:defRPr/>
            </a:pPr>
            <a:r>
              <a:rPr lang="zh-CN" altLang="en-US" b="1" dirty="0" smtClean="0"/>
              <a:t>在电话网中，有约定的</a:t>
            </a:r>
            <a:r>
              <a:rPr lang="zh-CN" altLang="en-US" b="1" dirty="0" smtClean="0">
                <a:solidFill>
                  <a:srgbClr val="FF0000"/>
                </a:solidFill>
              </a:rPr>
              <a:t>信令</a:t>
            </a:r>
            <a:r>
              <a:rPr lang="zh-CN" altLang="en-US" b="1" dirty="0" smtClean="0"/>
              <a:t>，在计算机网中，有约定的</a:t>
            </a:r>
            <a:r>
              <a:rPr lang="zh-CN" altLang="en-US" b="1" dirty="0" smtClean="0">
                <a:solidFill>
                  <a:srgbClr val="FF0000"/>
                </a:solidFill>
              </a:rPr>
              <a:t>协议</a:t>
            </a:r>
            <a:r>
              <a:rPr lang="zh-CN" altLang="en-US" b="1" dirty="0" smtClean="0"/>
              <a:t>。</a:t>
            </a:r>
          </a:p>
          <a:p>
            <a:pPr lvl="1" eaLnBrk="1" hangingPunct="1">
              <a:defRPr/>
            </a:pPr>
            <a:r>
              <a:rPr lang="zh-CN" altLang="en-US" b="1" dirty="0" smtClean="0"/>
              <a:t>此外，还必须约定一些</a:t>
            </a:r>
            <a:r>
              <a:rPr lang="zh-CN" altLang="en-US" b="1" dirty="0" smtClean="0">
                <a:solidFill>
                  <a:srgbClr val="FF0000"/>
                </a:solidFill>
              </a:rPr>
              <a:t>传输标准和质量标准</a:t>
            </a:r>
            <a:r>
              <a:rPr lang="zh-CN" altLang="en-US" b="1" dirty="0" smtClean="0"/>
              <a:t>，才能形成一个高效率的、有条不紊的通信网。</a:t>
            </a:r>
          </a:p>
          <a:p>
            <a:pPr lvl="1" eaLnBrk="1" hangingPunct="1">
              <a:defRPr/>
            </a:pPr>
            <a:r>
              <a:rPr lang="zh-CN" altLang="en-US" b="1" dirty="0" smtClean="0"/>
              <a:t>实际上，这些规定是网内使用的“语言”，用它们来协调网的运行，达到互通、互控和互换的目的。</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4"/>
          <p:cNvGraphicFramePr>
            <a:graphicFrameLocks noGrp="1" noChangeAspect="1"/>
          </p:cNvGraphicFramePr>
          <p:nvPr>
            <p:ph idx="1"/>
          </p:nvPr>
        </p:nvGraphicFramePr>
        <p:xfrm>
          <a:off x="323528" y="655539"/>
          <a:ext cx="8526462" cy="6180137"/>
        </p:xfrm>
        <a:graphic>
          <a:graphicData uri="http://schemas.openxmlformats.org/presentationml/2006/ole">
            <mc:AlternateContent xmlns:mc="http://schemas.openxmlformats.org/markup-compatibility/2006">
              <mc:Choice xmlns:v="urn:schemas-microsoft-com:vml" Requires="v">
                <p:oleObj spid="_x0000_s200874" r:id="rId3" imgW="3924935" imgH="2678430" progId="Visio.Drawing.11">
                  <p:embed/>
                </p:oleObj>
              </mc:Choice>
              <mc:Fallback>
                <p:oleObj r:id="rId3" imgW="3924935" imgH="2678430" progId="Visio.Drawing.11">
                  <p:embed/>
                  <p:pic>
                    <p:nvPicPr>
                      <p:cNvPr id="0" name="Picture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655539"/>
                        <a:ext cx="8526462" cy="618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a:xfrm>
            <a:off x="251520" y="332656"/>
            <a:ext cx="8540750" cy="720725"/>
          </a:xfrm>
        </p:spPr>
        <p:txBody>
          <a:bodyPr/>
          <a:lstStyle/>
          <a:p>
            <a:pPr>
              <a:defRPr/>
            </a:pPr>
            <a:r>
              <a:rPr lang="zh-CN" altLang="en-US" dirty="0"/>
              <a:t>电话信令</a:t>
            </a:r>
            <a:br>
              <a:rPr lang="zh-CN" altLang="en-US" dirty="0"/>
            </a:br>
            <a:endParaRPr lang="zh-CN"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4"/>
          <p:cNvSpPr>
            <a:spLocks noGrp="1" noRot="1" noChangeArrowheads="1"/>
          </p:cNvSpPr>
          <p:nvPr>
            <p:ph type="title" idx="4294967295"/>
          </p:nvPr>
        </p:nvSpPr>
        <p:spPr>
          <a:xfrm>
            <a:off x="179512" y="620688"/>
            <a:ext cx="8540750" cy="720725"/>
          </a:xfrm>
        </p:spPr>
        <p:txBody>
          <a:bodyPr/>
          <a:lstStyle/>
          <a:p>
            <a:pPr eaLnBrk="1" hangingPunct="1">
              <a:defRPr/>
            </a:pPr>
            <a:r>
              <a:rPr lang="zh-CN" altLang="en-US" dirty="0" smtClean="0"/>
              <a:t>计算机通信协议</a:t>
            </a:r>
            <a:br>
              <a:rPr lang="zh-CN" altLang="en-US" dirty="0" smtClean="0"/>
            </a:br>
            <a:endParaRPr lang="zh-CN" altLang="en-US" b="0" dirty="0" smtClean="0"/>
          </a:p>
        </p:txBody>
      </p:sp>
      <p:sp>
        <p:nvSpPr>
          <p:cNvPr id="241667" name="Rectangle 5"/>
          <p:cNvSpPr>
            <a:spLocks noGrp="1" noRot="1" noChangeArrowheads="1"/>
          </p:cNvSpPr>
          <p:nvPr>
            <p:ph type="body" idx="4294967295"/>
          </p:nvPr>
        </p:nvSpPr>
        <p:spPr/>
        <p:txBody>
          <a:bodyPr/>
          <a:lstStyle/>
          <a:p>
            <a:pPr eaLnBrk="1" hangingPunct="1">
              <a:buFont typeface="Wingdings" panose="05000000000000000000" pitchFamily="2" charset="2"/>
              <a:buNone/>
              <a:defRPr/>
            </a:pPr>
            <a:r>
              <a:rPr lang="zh-CN" altLang="en-US" dirty="0" smtClean="0"/>
              <a:t>网络协议体系结构的</a:t>
            </a:r>
            <a:r>
              <a:rPr lang="zh-CN" altLang="en-US" dirty="0" smtClean="0">
                <a:solidFill>
                  <a:srgbClr val="FF3300"/>
                </a:solidFill>
              </a:rPr>
              <a:t>基本思想</a:t>
            </a:r>
            <a:r>
              <a:rPr lang="en-US" altLang="zh-CN" dirty="0" smtClean="0"/>
              <a:t>:</a:t>
            </a:r>
          </a:p>
          <a:p>
            <a:pPr eaLnBrk="1" hangingPunct="1">
              <a:buFont typeface="Wingdings" panose="05000000000000000000" pitchFamily="2" charset="2"/>
              <a:buNone/>
              <a:defRPr/>
            </a:pPr>
            <a:r>
              <a:rPr lang="en-US" altLang="zh-CN" dirty="0" smtClean="0"/>
              <a:t>       </a:t>
            </a:r>
            <a:r>
              <a:rPr lang="zh-CN" altLang="en-US" dirty="0" smtClean="0"/>
              <a:t>在计算机通信网的设计中采用</a:t>
            </a:r>
            <a:r>
              <a:rPr lang="zh-CN" altLang="en-US" dirty="0" smtClean="0">
                <a:solidFill>
                  <a:srgbClr val="FF3300"/>
                </a:solidFill>
              </a:rPr>
              <a:t>分层</a:t>
            </a:r>
            <a:r>
              <a:rPr lang="zh-CN" altLang="en-US" dirty="0" smtClean="0"/>
              <a:t>的设计方法</a:t>
            </a:r>
            <a:r>
              <a:rPr lang="en-US" altLang="zh-CN" dirty="0" smtClean="0"/>
              <a:t>,</a:t>
            </a:r>
            <a:r>
              <a:rPr lang="zh-CN" altLang="en-US" dirty="0" smtClean="0"/>
              <a:t>使其达到相互通信的</a:t>
            </a:r>
            <a:r>
              <a:rPr lang="zh-CN" altLang="en-US" dirty="0" smtClean="0">
                <a:solidFill>
                  <a:srgbClr val="FF3300"/>
                </a:solidFill>
              </a:rPr>
              <a:t>两个计算机系统高度协调的工作</a:t>
            </a:r>
            <a:r>
              <a:rPr lang="zh-CN" altLang="en-US" dirty="0" smtClean="0"/>
              <a:t>的目的</a:t>
            </a:r>
            <a:r>
              <a:rPr lang="en-US" altLang="zh-CN" dirty="0" smtClean="0"/>
              <a:t>.</a:t>
            </a:r>
          </a:p>
          <a:p>
            <a:pPr eaLnBrk="1" hangingPunct="1">
              <a:buFont typeface="Wingdings" panose="05000000000000000000" pitchFamily="2" charset="2"/>
              <a:buNone/>
              <a:defRPr/>
            </a:pPr>
            <a:endParaRPr lang="en-US" altLang="zh-CN" dirty="0" smtClean="0"/>
          </a:p>
          <a:p>
            <a:pPr eaLnBrk="1" hangingPunct="1">
              <a:buFont typeface="Wingdings" panose="05000000000000000000" pitchFamily="2" charset="2"/>
              <a:buNone/>
              <a:defRPr/>
            </a:pPr>
            <a:endParaRPr lang="en-US" altLang="zh-CN" dirty="0" smtClean="0"/>
          </a:p>
        </p:txBody>
      </p:sp>
      <p:pic>
        <p:nvPicPr>
          <p:cNvPr id="72708" name="Picture 6" descr="home">
            <a:hlinkClick r:id="rId2" action="ppaction://hlinkpres?slideindex=1&amp;slidetit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450" y="5949950"/>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069E546-36C8-4061-8A46-FC0237CD803B}" type="slidenum">
              <a:rPr kumimoji="1" lang="en-US" altLang="zh-CN" sz="1400" b="1">
                <a:solidFill>
                  <a:srgbClr val="007A77"/>
                </a:solidFill>
                <a:latin typeface="Times New Roman" panose="02020603050405020304" pitchFamily="18" charset="0"/>
              </a:rPr>
              <a:t>123</a:t>
            </a:fld>
            <a:endParaRPr kumimoji="1" lang="en-US" altLang="zh-CN" sz="1400" b="1">
              <a:solidFill>
                <a:srgbClr val="007A77"/>
              </a:solidFill>
              <a:latin typeface="Times New Roman" panose="02020603050405020304" pitchFamily="18" charset="0"/>
            </a:endParaRPr>
          </a:p>
        </p:txBody>
      </p:sp>
      <p:sp>
        <p:nvSpPr>
          <p:cNvPr id="242691" name="Rectangle 2"/>
          <p:cNvSpPr>
            <a:spLocks noGrp="1" noChangeArrowheads="1"/>
          </p:cNvSpPr>
          <p:nvPr>
            <p:ph type="title" idx="4294967295"/>
          </p:nvPr>
        </p:nvSpPr>
        <p:spPr>
          <a:xfrm>
            <a:off x="304800" y="1223963"/>
            <a:ext cx="8153400" cy="609600"/>
          </a:xfrm>
        </p:spPr>
        <p:txBody>
          <a:bodyPr/>
          <a:lstStyle/>
          <a:p>
            <a:pPr algn="l" eaLnBrk="1" hangingPunct="1">
              <a:defRPr/>
            </a:pPr>
            <a:r>
              <a:rPr lang="en-US" altLang="zh-CN" sz="3200" dirty="0" smtClean="0">
                <a:latin typeface="楷体_GB2312" panose="02010609030101010101" pitchFamily="49" charset="-122"/>
                <a:ea typeface="楷体_GB2312" panose="02010609030101010101" pitchFamily="49" charset="-122"/>
              </a:rPr>
              <a:t>1</a:t>
            </a:r>
            <a:r>
              <a:rPr lang="zh-CN" altLang="en-US" sz="3200" dirty="0" smtClean="0">
                <a:latin typeface="楷体_GB2312" panose="02010609030101010101" pitchFamily="49" charset="-122"/>
                <a:ea typeface="楷体_GB2312" panose="02010609030101010101" pitchFamily="49" charset="-122"/>
              </a:rPr>
              <a:t>、网络的体系结构：</a:t>
            </a:r>
            <a:r>
              <a:rPr lang="zh-CN" altLang="en-US" sz="3200" dirty="0" smtClean="0">
                <a:solidFill>
                  <a:srgbClr val="000066"/>
                </a:solidFill>
                <a:latin typeface="楷体_GB2312" panose="02010609030101010101" pitchFamily="49" charset="-122"/>
                <a:ea typeface="楷体_GB2312" panose="02010609030101010101" pitchFamily="49" charset="-122"/>
              </a:rPr>
              <a:t>网络的</a:t>
            </a:r>
            <a:r>
              <a:rPr lang="zh-CN" altLang="en-US" sz="3200" dirty="0" smtClean="0">
                <a:solidFill>
                  <a:schemeClr val="hlink"/>
                </a:solidFill>
                <a:latin typeface="楷体_GB2312" panose="02010609030101010101" pitchFamily="49" charset="-122"/>
                <a:ea typeface="楷体_GB2312" panose="02010609030101010101" pitchFamily="49" charset="-122"/>
              </a:rPr>
              <a:t>各层功能</a:t>
            </a:r>
            <a:r>
              <a:rPr lang="zh-CN" altLang="en-US" sz="3200" dirty="0" smtClean="0">
                <a:solidFill>
                  <a:srgbClr val="000066"/>
                </a:solidFill>
                <a:latin typeface="楷体_GB2312" panose="02010609030101010101" pitchFamily="49" charset="-122"/>
                <a:ea typeface="楷体_GB2312" panose="02010609030101010101" pitchFamily="49" charset="-122"/>
              </a:rPr>
              <a:t>及其</a:t>
            </a:r>
            <a:r>
              <a:rPr lang="zh-CN" altLang="en-US" sz="3200" dirty="0" smtClean="0">
                <a:solidFill>
                  <a:schemeClr val="hlink"/>
                </a:solidFill>
                <a:latin typeface="楷体_GB2312" panose="02010609030101010101" pitchFamily="49" charset="-122"/>
                <a:ea typeface="楷体_GB2312" panose="02010609030101010101" pitchFamily="49" charset="-122"/>
              </a:rPr>
              <a:t>协议的集合</a:t>
            </a:r>
            <a:r>
              <a:rPr lang="zh-CN" altLang="en-US" sz="3200" dirty="0" smtClean="0">
                <a:solidFill>
                  <a:srgbClr val="000066"/>
                </a:solidFill>
                <a:latin typeface="楷体_GB2312" panose="02010609030101010101" pitchFamily="49" charset="-122"/>
                <a:ea typeface="楷体_GB2312" panose="02010609030101010101" pitchFamily="49" charset="-122"/>
              </a:rPr>
              <a:t/>
            </a:r>
            <a:br>
              <a:rPr lang="zh-CN" altLang="en-US" sz="3200" dirty="0" smtClean="0">
                <a:solidFill>
                  <a:srgbClr val="000066"/>
                </a:solidFill>
                <a:latin typeface="楷体_GB2312" panose="02010609030101010101" pitchFamily="49" charset="-122"/>
                <a:ea typeface="楷体_GB2312" panose="02010609030101010101" pitchFamily="49" charset="-122"/>
              </a:rPr>
            </a:br>
            <a:endParaRPr lang="zh-CN" altLang="en-US" sz="3200" dirty="0" smtClean="0">
              <a:solidFill>
                <a:srgbClr val="000066"/>
              </a:solidFill>
              <a:latin typeface="楷体_GB2312" panose="02010609030101010101" pitchFamily="49" charset="-122"/>
              <a:ea typeface="楷体_GB2312" panose="02010609030101010101" pitchFamily="49" charset="-122"/>
            </a:endParaRPr>
          </a:p>
        </p:txBody>
      </p:sp>
      <p:sp>
        <p:nvSpPr>
          <p:cNvPr id="624643" name="Text Box 3"/>
          <p:cNvSpPr txBox="1">
            <a:spLocks noChangeArrowheads="1"/>
          </p:cNvSpPr>
          <p:nvPr/>
        </p:nvSpPr>
        <p:spPr bwMode="auto">
          <a:xfrm>
            <a:off x="0" y="1412875"/>
            <a:ext cx="88201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Char char="q"/>
            </a:pPr>
            <a:endParaRPr kumimoji="1" lang="zh-CN" altLang="zh-CN" sz="2400" b="1">
              <a:solidFill>
                <a:srgbClr val="007A77"/>
              </a:solidFill>
              <a:latin typeface="楷体_GB2312" panose="02010609030101010101" pitchFamily="49" charset="-122"/>
              <a:ea typeface="楷体_GB2312" panose="02010609030101010101" pitchFamily="49" charset="-122"/>
            </a:endParaRPr>
          </a:p>
        </p:txBody>
      </p:sp>
      <p:sp>
        <p:nvSpPr>
          <p:cNvPr id="624644" name="Rectangle 4"/>
          <p:cNvSpPr>
            <a:spLocks noChangeArrowheads="1"/>
          </p:cNvSpPr>
          <p:nvPr/>
        </p:nvSpPr>
        <p:spPr bwMode="auto">
          <a:xfrm>
            <a:off x="0" y="3429000"/>
            <a:ext cx="6248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Wingdings" panose="05000000000000000000" pitchFamily="2" charset="2"/>
              <a:buChar char="q"/>
            </a:pPr>
            <a:r>
              <a:rPr lang="zh-CN" altLang="en-US" sz="2800" b="1" dirty="0">
                <a:solidFill>
                  <a:srgbClr val="9C2D1A"/>
                </a:solidFill>
                <a:latin typeface="Arial" panose="020B0604020202020204" pitchFamily="34" charset="0"/>
                <a:ea typeface="楷体_GB2312" panose="02010609030101010101" pitchFamily="49" charset="-122"/>
              </a:rPr>
              <a:t>层次</a:t>
            </a:r>
            <a:r>
              <a:rPr lang="en-US" altLang="zh-CN" sz="2800" b="1" dirty="0">
                <a:solidFill>
                  <a:srgbClr val="9C2D1A"/>
                </a:solidFill>
                <a:latin typeface="Arial" panose="020B0604020202020204" pitchFamily="34" charset="0"/>
                <a:ea typeface="楷体_GB2312" panose="02010609030101010101" pitchFamily="49" charset="-122"/>
              </a:rPr>
              <a:t>(</a:t>
            </a:r>
            <a:r>
              <a:rPr lang="en-US" altLang="zh-CN" sz="2800" b="1" dirty="0">
                <a:solidFill>
                  <a:srgbClr val="000000"/>
                </a:solidFill>
                <a:latin typeface="Arial" panose="020B0604020202020204" pitchFamily="34" charset="0"/>
                <a:ea typeface="楷体_GB2312" panose="02010609030101010101" pitchFamily="49" charset="-122"/>
              </a:rPr>
              <a:t>Layer</a:t>
            </a:r>
            <a:r>
              <a:rPr lang="en-US" altLang="zh-CN" sz="2800" b="1" dirty="0">
                <a:solidFill>
                  <a:srgbClr val="9C2D1A"/>
                </a:solidFill>
                <a:latin typeface="Arial" panose="020B0604020202020204" pitchFamily="34" charset="0"/>
                <a:ea typeface="楷体_GB2312" panose="02010609030101010101" pitchFamily="49" charset="-122"/>
              </a:rPr>
              <a:t>)</a:t>
            </a:r>
            <a:r>
              <a:rPr lang="zh-CN" altLang="en-US" sz="2800" b="1" dirty="0">
                <a:solidFill>
                  <a:srgbClr val="000066"/>
                </a:solidFill>
                <a:latin typeface="Arial" panose="020B0604020202020204" pitchFamily="34" charset="0"/>
                <a:ea typeface="楷体_GB2312" panose="02010609030101010101" pitchFamily="49" charset="-122"/>
              </a:rPr>
              <a:t>是人们对复杂问题进行处理的基本方法。</a:t>
            </a:r>
            <a:r>
              <a:rPr lang="zh-CN" altLang="en-US" sz="2800" b="1" dirty="0">
                <a:solidFill>
                  <a:srgbClr val="000066"/>
                </a:solidFill>
                <a:latin typeface="宋体" panose="02010600030101010101" pitchFamily="2" charset="-122"/>
                <a:ea typeface="楷体_GB2312" panose="02010609030101010101" pitchFamily="49" charset="-122"/>
              </a:rPr>
              <a:t>网络分层则主要是将复杂的通信问题分成不同</a:t>
            </a:r>
            <a:r>
              <a:rPr lang="zh-CN" altLang="en-US" sz="2800" b="1" dirty="0">
                <a:solidFill>
                  <a:srgbClr val="FF3300"/>
                </a:solidFill>
                <a:latin typeface="宋体" panose="02010600030101010101" pitchFamily="2" charset="-122"/>
                <a:ea typeface="楷体_GB2312" panose="02010609030101010101" pitchFamily="49" charset="-122"/>
              </a:rPr>
              <a:t>功能块</a:t>
            </a:r>
            <a:r>
              <a:rPr lang="zh-CN" altLang="en-US" sz="2800" b="1" dirty="0">
                <a:solidFill>
                  <a:srgbClr val="000066"/>
                </a:solidFill>
                <a:latin typeface="宋体" panose="02010600030101010101" pitchFamily="2" charset="-122"/>
                <a:ea typeface="楷体_GB2312" panose="02010609030101010101" pitchFamily="49" charset="-122"/>
              </a:rPr>
              <a:t>，由不同的层通过自己的</a:t>
            </a:r>
            <a:r>
              <a:rPr lang="zh-CN" altLang="en-US" sz="2800" b="1" dirty="0">
                <a:solidFill>
                  <a:srgbClr val="FF3300"/>
                </a:solidFill>
                <a:latin typeface="宋体" panose="02010600030101010101" pitchFamily="2" charset="-122"/>
                <a:ea typeface="楷体_GB2312" panose="02010609030101010101" pitchFamily="49" charset="-122"/>
              </a:rPr>
              <a:t>协议</a:t>
            </a:r>
            <a:r>
              <a:rPr lang="zh-CN" altLang="en-US" sz="2800" b="1" dirty="0">
                <a:solidFill>
                  <a:srgbClr val="000066"/>
                </a:solidFill>
                <a:latin typeface="宋体" panose="02010600030101010101" pitchFamily="2" charset="-122"/>
                <a:ea typeface="楷体_GB2312" panose="02010609030101010101" pitchFamily="49" charset="-122"/>
              </a:rPr>
              <a:t>来执行</a:t>
            </a:r>
            <a:r>
              <a:rPr lang="en-US" altLang="zh-CN" sz="2800" b="1" dirty="0">
                <a:solidFill>
                  <a:srgbClr val="000066"/>
                </a:solidFill>
                <a:latin typeface="宋体" panose="02010600030101010101" pitchFamily="2" charset="-122"/>
                <a:ea typeface="楷体_GB2312" panose="02010609030101010101" pitchFamily="49" charset="-122"/>
              </a:rPr>
              <a:t>,</a:t>
            </a:r>
            <a:r>
              <a:rPr lang="zh-CN" altLang="en-US" sz="2800" b="1" dirty="0">
                <a:solidFill>
                  <a:srgbClr val="000066"/>
                </a:solidFill>
                <a:latin typeface="宋体" panose="02010600030101010101" pitchFamily="2" charset="-122"/>
                <a:ea typeface="楷体_GB2312" panose="02010609030101010101" pitchFamily="49" charset="-122"/>
              </a:rPr>
              <a:t>它是</a:t>
            </a:r>
            <a:r>
              <a:rPr lang="zh-CN" altLang="en-US" sz="2800" b="1" dirty="0">
                <a:solidFill>
                  <a:srgbClr val="000066"/>
                </a:solidFill>
                <a:latin typeface="Arial" panose="020B0604020202020204" pitchFamily="34" charset="0"/>
                <a:ea typeface="楷体_GB2312" panose="02010609030101010101" pitchFamily="49" charset="-122"/>
              </a:rPr>
              <a:t>基于</a:t>
            </a:r>
            <a:r>
              <a:rPr lang="zh-CN" altLang="en-US" sz="2800" b="1" dirty="0">
                <a:solidFill>
                  <a:srgbClr val="990000"/>
                </a:solidFill>
                <a:latin typeface="Arial" panose="020B0604020202020204" pitchFamily="34" charset="0"/>
                <a:ea typeface="楷体_GB2312" panose="02010609030101010101" pitchFamily="49" charset="-122"/>
              </a:rPr>
              <a:t>透明性</a:t>
            </a:r>
            <a:r>
              <a:rPr lang="zh-CN" altLang="en-US" sz="2800" b="1" dirty="0">
                <a:solidFill>
                  <a:srgbClr val="000066"/>
                </a:solidFill>
                <a:latin typeface="Arial" panose="020B0604020202020204" pitchFamily="34" charset="0"/>
                <a:ea typeface="楷体_GB2312" panose="02010609030101010101" pitchFamily="49" charset="-122"/>
              </a:rPr>
              <a:t>原则。</a:t>
            </a:r>
          </a:p>
        </p:txBody>
      </p:sp>
      <p:grpSp>
        <p:nvGrpSpPr>
          <p:cNvPr id="2" name="Group 5"/>
          <p:cNvGrpSpPr/>
          <p:nvPr/>
        </p:nvGrpSpPr>
        <p:grpSpPr bwMode="auto">
          <a:xfrm>
            <a:off x="6096000" y="2819400"/>
            <a:ext cx="2762250" cy="3352800"/>
            <a:chOff x="3984" y="1488"/>
            <a:chExt cx="1740" cy="2112"/>
          </a:xfrm>
        </p:grpSpPr>
        <p:sp>
          <p:nvSpPr>
            <p:cNvPr id="73736" name="Rectangle 6"/>
            <p:cNvSpPr>
              <a:spLocks noChangeArrowheads="1"/>
            </p:cNvSpPr>
            <p:nvPr/>
          </p:nvSpPr>
          <p:spPr bwMode="auto">
            <a:xfrm>
              <a:off x="4620" y="1728"/>
              <a:ext cx="1104" cy="528"/>
            </a:xfrm>
            <a:prstGeom prst="rect">
              <a:avLst/>
            </a:prstGeom>
            <a:solidFill>
              <a:schemeClr val="bg1"/>
            </a:solidFill>
            <a:ln w="28575">
              <a:solidFill>
                <a:schemeClr val="tx1"/>
              </a:solidFill>
              <a:miter lim="800000"/>
            </a:ln>
          </p:spPr>
          <p:txBody>
            <a:bodyPr wrap="none" anchor="ctr"/>
            <a:lstStyle/>
            <a:p>
              <a:pPr>
                <a:lnSpc>
                  <a:spcPct val="90000"/>
                </a:lnSpc>
                <a:buFont typeface="Wingdings" panose="05000000000000000000" pitchFamily="2" charset="2"/>
                <a:buNone/>
              </a:pPr>
              <a:r>
                <a:rPr lang="zh-CN" altLang="en-US" b="1">
                  <a:solidFill>
                    <a:srgbClr val="9C2D1A"/>
                  </a:solidFill>
                  <a:latin typeface="Arial" panose="020B0604020202020204" pitchFamily="34" charset="0"/>
                  <a:ea typeface="楷体_GB2312" panose="02010609030101010101" pitchFamily="49" charset="-122"/>
                </a:rPr>
                <a:t>功能</a:t>
              </a:r>
              <a:r>
                <a:rPr lang="en-US" altLang="zh-CN" b="1">
                  <a:solidFill>
                    <a:srgbClr val="9C2D1A"/>
                  </a:solidFill>
                  <a:latin typeface="Arial" panose="020B0604020202020204" pitchFamily="34" charset="0"/>
                  <a:ea typeface="楷体_GB2312" panose="02010609030101010101" pitchFamily="49" charset="-122"/>
                </a:rPr>
                <a:t>1</a:t>
              </a:r>
              <a:r>
                <a:rPr lang="zh-CN" altLang="en-US" b="1">
                  <a:solidFill>
                    <a:srgbClr val="9C2D1A"/>
                  </a:solidFill>
                  <a:latin typeface="Arial" panose="020B0604020202020204" pitchFamily="34" charset="0"/>
                  <a:ea typeface="楷体_GB2312" panose="02010609030101010101" pitchFamily="49" charset="-122"/>
                </a:rPr>
                <a:t>，</a:t>
              </a:r>
              <a:r>
                <a:rPr lang="en-US" altLang="zh-CN" b="1">
                  <a:solidFill>
                    <a:srgbClr val="9C2D1A"/>
                  </a:solidFill>
                  <a:latin typeface="Arial" panose="020B0604020202020204" pitchFamily="34" charset="0"/>
                  <a:ea typeface="楷体_GB2312" panose="02010609030101010101" pitchFamily="49" charset="-122"/>
                </a:rPr>
                <a:t>2…</a:t>
              </a:r>
            </a:p>
          </p:txBody>
        </p:sp>
        <p:sp>
          <p:nvSpPr>
            <p:cNvPr id="73737" name="Rectangle 7"/>
            <p:cNvSpPr>
              <a:spLocks noChangeArrowheads="1"/>
            </p:cNvSpPr>
            <p:nvPr/>
          </p:nvSpPr>
          <p:spPr bwMode="auto">
            <a:xfrm>
              <a:off x="4620" y="2268"/>
              <a:ext cx="1104" cy="528"/>
            </a:xfrm>
            <a:prstGeom prst="rect">
              <a:avLst/>
            </a:prstGeom>
            <a:solidFill>
              <a:schemeClr val="bg1"/>
            </a:solidFill>
            <a:ln w="28575">
              <a:solidFill>
                <a:schemeClr val="tx1"/>
              </a:solidFill>
              <a:miter lim="800000"/>
            </a:ln>
          </p:spPr>
          <p:txBody>
            <a:bodyPr wrap="none" anchor="ctr"/>
            <a:lstStyle/>
            <a:p>
              <a:pPr>
                <a:lnSpc>
                  <a:spcPct val="90000"/>
                </a:lnSpc>
                <a:buFont typeface="Wingdings" panose="05000000000000000000" pitchFamily="2" charset="2"/>
                <a:buNone/>
              </a:pPr>
              <a:r>
                <a:rPr lang="zh-CN" altLang="en-US" b="1">
                  <a:solidFill>
                    <a:srgbClr val="9C2D1A"/>
                  </a:solidFill>
                  <a:latin typeface="Arial" panose="020B0604020202020204" pitchFamily="34" charset="0"/>
                  <a:ea typeface="楷体_GB2312" panose="02010609030101010101" pitchFamily="49" charset="-122"/>
                </a:rPr>
                <a:t>功能</a:t>
              </a:r>
              <a:r>
                <a:rPr lang="en-US" altLang="zh-CN" b="1">
                  <a:solidFill>
                    <a:srgbClr val="9C2D1A"/>
                  </a:solidFill>
                  <a:latin typeface="Arial" panose="020B0604020202020204" pitchFamily="34" charset="0"/>
                  <a:ea typeface="楷体_GB2312" panose="02010609030101010101" pitchFamily="49" charset="-122"/>
                </a:rPr>
                <a:t>3</a:t>
              </a:r>
              <a:r>
                <a:rPr lang="zh-CN" altLang="en-US" b="1">
                  <a:solidFill>
                    <a:srgbClr val="9C2D1A"/>
                  </a:solidFill>
                  <a:latin typeface="Arial" panose="020B0604020202020204" pitchFamily="34" charset="0"/>
                  <a:ea typeface="楷体_GB2312" panose="02010609030101010101" pitchFamily="49" charset="-122"/>
                </a:rPr>
                <a:t>，</a:t>
              </a:r>
              <a:r>
                <a:rPr lang="en-US" altLang="zh-CN" b="1">
                  <a:solidFill>
                    <a:srgbClr val="9C2D1A"/>
                  </a:solidFill>
                  <a:latin typeface="Arial" panose="020B0604020202020204" pitchFamily="34" charset="0"/>
                  <a:ea typeface="楷体_GB2312" panose="02010609030101010101" pitchFamily="49" charset="-122"/>
                </a:rPr>
                <a:t>4…</a:t>
              </a:r>
            </a:p>
          </p:txBody>
        </p:sp>
        <p:sp>
          <p:nvSpPr>
            <p:cNvPr id="73738" name="Rectangle 8"/>
            <p:cNvSpPr>
              <a:spLocks noChangeArrowheads="1"/>
            </p:cNvSpPr>
            <p:nvPr/>
          </p:nvSpPr>
          <p:spPr bwMode="auto">
            <a:xfrm>
              <a:off x="4620" y="2808"/>
              <a:ext cx="1104" cy="528"/>
            </a:xfrm>
            <a:prstGeom prst="rect">
              <a:avLst/>
            </a:prstGeom>
            <a:solidFill>
              <a:schemeClr val="bg1"/>
            </a:solidFill>
            <a:ln w="28575">
              <a:solidFill>
                <a:schemeClr val="tx1"/>
              </a:solidFill>
              <a:miter lim="800000"/>
            </a:ln>
          </p:spPr>
          <p:txBody>
            <a:bodyPr wrap="none" anchor="ctr"/>
            <a:lstStyle/>
            <a:p>
              <a:pPr>
                <a:lnSpc>
                  <a:spcPct val="90000"/>
                </a:lnSpc>
                <a:buFont typeface="Wingdings" panose="05000000000000000000" pitchFamily="2" charset="2"/>
                <a:buNone/>
              </a:pPr>
              <a:r>
                <a:rPr lang="zh-CN" altLang="en-US" b="1">
                  <a:solidFill>
                    <a:srgbClr val="9C2D1A"/>
                  </a:solidFill>
                  <a:latin typeface="Arial" panose="020B0604020202020204" pitchFamily="34" charset="0"/>
                  <a:ea typeface="楷体_GB2312" panose="02010609030101010101" pitchFamily="49" charset="-122"/>
                </a:rPr>
                <a:t>功能</a:t>
              </a:r>
              <a:r>
                <a:rPr lang="en-US" altLang="zh-CN" b="1">
                  <a:solidFill>
                    <a:srgbClr val="9C2D1A"/>
                  </a:solidFill>
                  <a:latin typeface="Arial" panose="020B0604020202020204" pitchFamily="34" charset="0"/>
                  <a:ea typeface="楷体_GB2312" panose="02010609030101010101" pitchFamily="49" charset="-122"/>
                </a:rPr>
                <a:t>5</a:t>
              </a:r>
              <a:r>
                <a:rPr lang="zh-CN" altLang="en-US" b="1">
                  <a:solidFill>
                    <a:srgbClr val="9C2D1A"/>
                  </a:solidFill>
                  <a:latin typeface="Arial" panose="020B0604020202020204" pitchFamily="34" charset="0"/>
                  <a:ea typeface="楷体_GB2312" panose="02010609030101010101" pitchFamily="49" charset="-122"/>
                </a:rPr>
                <a:t>，</a:t>
              </a:r>
              <a:r>
                <a:rPr lang="en-US" altLang="zh-CN" b="1">
                  <a:solidFill>
                    <a:srgbClr val="9C2D1A"/>
                  </a:solidFill>
                  <a:latin typeface="Arial" panose="020B0604020202020204" pitchFamily="34" charset="0"/>
                  <a:ea typeface="楷体_GB2312" panose="02010609030101010101" pitchFamily="49" charset="-122"/>
                </a:rPr>
                <a:t>6…</a:t>
              </a:r>
            </a:p>
          </p:txBody>
        </p:sp>
        <p:sp>
          <p:nvSpPr>
            <p:cNvPr id="73739" name="Oval 9"/>
            <p:cNvSpPr>
              <a:spLocks noChangeArrowheads="1"/>
            </p:cNvSpPr>
            <p:nvPr/>
          </p:nvSpPr>
          <p:spPr bwMode="auto">
            <a:xfrm>
              <a:off x="5112" y="2208"/>
              <a:ext cx="144" cy="96"/>
            </a:xfrm>
            <a:prstGeom prst="ellipse">
              <a:avLst/>
            </a:prstGeom>
            <a:solidFill>
              <a:schemeClr val="bg1"/>
            </a:solidFill>
            <a:ln w="28575">
              <a:solidFill>
                <a:srgbClr val="FF0000"/>
              </a:solidFill>
              <a:round/>
            </a:ln>
          </p:spPr>
          <p:txBody>
            <a:bodyPr wrap="none" anchor="ctr"/>
            <a:lstStyle/>
            <a:p>
              <a:endParaRPr lang="zh-CN" altLang="en-US" b="1">
                <a:solidFill>
                  <a:srgbClr val="007A77"/>
                </a:solidFill>
                <a:latin typeface="Arial" panose="020B0604020202020204" pitchFamily="34" charset="0"/>
              </a:endParaRPr>
            </a:p>
          </p:txBody>
        </p:sp>
        <p:sp>
          <p:nvSpPr>
            <p:cNvPr id="73740" name="Oval 10"/>
            <p:cNvSpPr>
              <a:spLocks noChangeArrowheads="1"/>
            </p:cNvSpPr>
            <p:nvPr/>
          </p:nvSpPr>
          <p:spPr bwMode="auto">
            <a:xfrm>
              <a:off x="5100" y="2736"/>
              <a:ext cx="144" cy="96"/>
            </a:xfrm>
            <a:prstGeom prst="ellipse">
              <a:avLst/>
            </a:prstGeom>
            <a:solidFill>
              <a:schemeClr val="bg1"/>
            </a:solidFill>
            <a:ln w="28575">
              <a:solidFill>
                <a:srgbClr val="FF0000"/>
              </a:solidFill>
              <a:round/>
            </a:ln>
          </p:spPr>
          <p:txBody>
            <a:bodyPr wrap="none" anchor="ctr"/>
            <a:lstStyle/>
            <a:p>
              <a:endParaRPr lang="zh-CN" altLang="en-US" b="1">
                <a:solidFill>
                  <a:srgbClr val="007A77"/>
                </a:solidFill>
                <a:latin typeface="Arial" panose="020B0604020202020204" pitchFamily="34" charset="0"/>
              </a:endParaRPr>
            </a:p>
          </p:txBody>
        </p:sp>
        <p:sp>
          <p:nvSpPr>
            <p:cNvPr id="73741" name="Text Box 11"/>
            <p:cNvSpPr txBox="1">
              <a:spLocks noChangeArrowheads="1"/>
            </p:cNvSpPr>
            <p:nvPr/>
          </p:nvSpPr>
          <p:spPr bwMode="auto">
            <a:xfrm>
              <a:off x="3984" y="1872"/>
              <a:ext cx="74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None/>
              </a:pPr>
              <a:r>
                <a:rPr kumimoji="1" lang="zh-CN" altLang="en-US" sz="2400" b="1">
                  <a:solidFill>
                    <a:srgbClr val="9C2D1A"/>
                  </a:solidFill>
                  <a:ea typeface="楷体_GB2312" panose="02010609030101010101" pitchFamily="49" charset="-122"/>
                </a:rPr>
                <a:t>层</a:t>
              </a:r>
              <a:r>
                <a:rPr kumimoji="1" lang="en-US" altLang="zh-CN" sz="2400" b="1">
                  <a:solidFill>
                    <a:srgbClr val="9C2D1A"/>
                  </a:solidFill>
                  <a:ea typeface="楷体_GB2312" panose="02010609030101010101" pitchFamily="49" charset="-122"/>
                </a:rPr>
                <a:t>N+1</a:t>
              </a:r>
            </a:p>
          </p:txBody>
        </p:sp>
        <p:sp>
          <p:nvSpPr>
            <p:cNvPr id="73742" name="Text Box 12"/>
            <p:cNvSpPr txBox="1">
              <a:spLocks noChangeArrowheads="1"/>
            </p:cNvSpPr>
            <p:nvPr/>
          </p:nvSpPr>
          <p:spPr bwMode="auto">
            <a:xfrm>
              <a:off x="4080" y="2448"/>
              <a:ext cx="74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None/>
              </a:pPr>
              <a:r>
                <a:rPr kumimoji="1" lang="zh-CN" altLang="en-US" sz="2400" b="1">
                  <a:solidFill>
                    <a:srgbClr val="9C2D1A"/>
                  </a:solidFill>
                  <a:ea typeface="楷体_GB2312" panose="02010609030101010101" pitchFamily="49" charset="-122"/>
                </a:rPr>
                <a:t>层</a:t>
              </a:r>
              <a:r>
                <a:rPr kumimoji="1" lang="en-US" altLang="zh-CN" sz="2400" b="1">
                  <a:solidFill>
                    <a:srgbClr val="9C2D1A"/>
                  </a:solidFill>
                  <a:ea typeface="楷体_GB2312" panose="02010609030101010101" pitchFamily="49" charset="-122"/>
                </a:rPr>
                <a:t>N</a:t>
              </a:r>
            </a:p>
          </p:txBody>
        </p:sp>
        <p:sp>
          <p:nvSpPr>
            <p:cNvPr id="73743" name="Text Box 13"/>
            <p:cNvSpPr txBox="1">
              <a:spLocks noChangeArrowheads="1"/>
            </p:cNvSpPr>
            <p:nvPr/>
          </p:nvSpPr>
          <p:spPr bwMode="auto">
            <a:xfrm>
              <a:off x="4032" y="2976"/>
              <a:ext cx="74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Font typeface="Wingdings" panose="05000000000000000000" pitchFamily="2" charset="2"/>
                <a:buNone/>
              </a:pPr>
              <a:r>
                <a:rPr kumimoji="1" lang="zh-CN" altLang="en-US" sz="2400" b="1">
                  <a:solidFill>
                    <a:srgbClr val="9C2D1A"/>
                  </a:solidFill>
                  <a:ea typeface="楷体_GB2312" panose="02010609030101010101" pitchFamily="49" charset="-122"/>
                </a:rPr>
                <a:t>层</a:t>
              </a:r>
              <a:r>
                <a:rPr kumimoji="1" lang="en-US" altLang="zh-CN" sz="2400" b="1">
                  <a:solidFill>
                    <a:srgbClr val="9C2D1A"/>
                  </a:solidFill>
                  <a:ea typeface="楷体_GB2312" panose="02010609030101010101" pitchFamily="49" charset="-122"/>
                </a:rPr>
                <a:t>N-1</a:t>
              </a:r>
            </a:p>
          </p:txBody>
        </p:sp>
        <p:sp>
          <p:nvSpPr>
            <p:cNvPr id="73744" name="Line 14"/>
            <p:cNvSpPr>
              <a:spLocks noChangeShapeType="1"/>
            </p:cNvSpPr>
            <p:nvPr/>
          </p:nvSpPr>
          <p:spPr bwMode="auto">
            <a:xfrm flipV="1">
              <a:off x="5184" y="1488"/>
              <a:ext cx="0" cy="288"/>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3745" name="Line 15"/>
            <p:cNvSpPr>
              <a:spLocks noChangeShapeType="1"/>
            </p:cNvSpPr>
            <p:nvPr/>
          </p:nvSpPr>
          <p:spPr bwMode="auto">
            <a:xfrm rot="10800000" flipV="1">
              <a:off x="5184" y="3312"/>
              <a:ext cx="0" cy="288"/>
            </a:xfrm>
            <a:prstGeom prst="line">
              <a:avLst/>
            </a:prstGeom>
            <a:noFill/>
            <a:ln w="222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3746" name="Oval 16"/>
            <p:cNvSpPr>
              <a:spLocks noChangeArrowheads="1"/>
            </p:cNvSpPr>
            <p:nvPr/>
          </p:nvSpPr>
          <p:spPr bwMode="auto">
            <a:xfrm>
              <a:off x="5124" y="1680"/>
              <a:ext cx="144" cy="96"/>
            </a:xfrm>
            <a:prstGeom prst="ellipse">
              <a:avLst/>
            </a:prstGeom>
            <a:solidFill>
              <a:schemeClr val="bg1"/>
            </a:solidFill>
            <a:ln w="28575">
              <a:solidFill>
                <a:srgbClr val="FF0000"/>
              </a:solidFill>
              <a:round/>
            </a:ln>
          </p:spPr>
          <p:txBody>
            <a:bodyPr wrap="none" anchor="ctr"/>
            <a:lstStyle/>
            <a:p>
              <a:endParaRPr lang="zh-CN" altLang="en-US" b="1">
                <a:solidFill>
                  <a:srgbClr val="007A77"/>
                </a:solidFill>
                <a:latin typeface="Arial" panose="020B0604020202020204" pitchFamily="34" charset="0"/>
              </a:endParaRPr>
            </a:p>
          </p:txBody>
        </p:sp>
        <p:sp>
          <p:nvSpPr>
            <p:cNvPr id="73747" name="Oval 17"/>
            <p:cNvSpPr>
              <a:spLocks noChangeArrowheads="1"/>
            </p:cNvSpPr>
            <p:nvPr/>
          </p:nvSpPr>
          <p:spPr bwMode="auto">
            <a:xfrm>
              <a:off x="5112" y="3288"/>
              <a:ext cx="144" cy="96"/>
            </a:xfrm>
            <a:prstGeom prst="ellipse">
              <a:avLst/>
            </a:prstGeom>
            <a:solidFill>
              <a:schemeClr val="bg1"/>
            </a:solidFill>
            <a:ln w="28575">
              <a:solidFill>
                <a:srgbClr val="FF0000"/>
              </a:solidFill>
              <a:round/>
            </a:ln>
          </p:spPr>
          <p:txBody>
            <a:bodyPr wrap="none" anchor="ctr"/>
            <a:lstStyle/>
            <a:p>
              <a:endParaRPr lang="zh-CN" altLang="en-US" b="1">
                <a:solidFill>
                  <a:srgbClr val="007A77"/>
                </a:solidFill>
                <a:latin typeface="Arial" panose="020B0604020202020204" pitchFamily="34" charset="0"/>
              </a:endParaRPr>
            </a:p>
          </p:txBody>
        </p:sp>
      </p:grpSp>
      <p:sp>
        <p:nvSpPr>
          <p:cNvPr id="640020" name="Rectangle 20"/>
          <p:cNvSpPr>
            <a:spLocks noChangeArrowheads="1"/>
          </p:cNvSpPr>
          <p:nvPr/>
        </p:nvSpPr>
        <p:spPr bwMode="auto">
          <a:xfrm>
            <a:off x="1428750" y="0"/>
            <a:ext cx="7059112" cy="1077218"/>
          </a:xfrm>
          <a:prstGeom prst="rect">
            <a:avLst/>
          </a:prstGeom>
          <a:noFill/>
          <a:ln w="9525">
            <a:noFill/>
            <a:miter lim="800000"/>
          </a:ln>
          <a:effectLst>
            <a:prstShdw prst="shdw17" dist="17961" dir="2700000">
              <a:schemeClr val="accent1">
                <a:gamma/>
                <a:shade val="60000"/>
                <a:invGamma/>
              </a:schemeClr>
            </a:prstShdw>
          </a:effectLst>
        </p:spPr>
        <p:txBody>
          <a:bodyPr wrap="none">
            <a:spAutoFit/>
          </a:bodyPr>
          <a:lstStyle/>
          <a:p>
            <a:pPr>
              <a:defRPr/>
            </a:pPr>
            <a:r>
              <a:rPr lang="zh-CN" altLang="en-US" sz="3200" b="1" dirty="0">
                <a:solidFill>
                  <a:srgbClr val="003399"/>
                </a:solidFill>
                <a:latin typeface="Arial" panose="020B0604020202020204" pitchFamily="34" charset="0"/>
              </a:rPr>
              <a:t>网络体系结构</a:t>
            </a:r>
            <a:r>
              <a:rPr lang="en-US" altLang="zh-CN" sz="3200" b="1" dirty="0">
                <a:solidFill>
                  <a:srgbClr val="003399"/>
                </a:solidFill>
                <a:latin typeface="Arial" panose="020B0604020202020204" pitchFamily="34" charset="0"/>
              </a:rPr>
              <a:t>(Network Architecture)</a:t>
            </a:r>
            <a:br>
              <a:rPr lang="en-US" altLang="zh-CN" sz="3200" b="1" dirty="0">
                <a:solidFill>
                  <a:srgbClr val="003399"/>
                </a:solidFill>
                <a:latin typeface="Arial" panose="020B0604020202020204" pitchFamily="34" charset="0"/>
              </a:rPr>
            </a:br>
            <a:endParaRPr lang="zh-CN" altLang="en-US" sz="3200" b="1" dirty="0">
              <a:solidFill>
                <a:srgbClr val="003399"/>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nodePh="1">
                                  <p:stCondLst>
                                    <p:cond delay="0"/>
                                  </p:stCondLst>
                                  <p:endCondLst>
                                    <p:cond evt="begin" delay="0">
                                      <p:tn val="5"/>
                                    </p:cond>
                                  </p:endCondLst>
                                  <p:childTnLst>
                                    <p:set>
                                      <p:cBhvr>
                                        <p:cTn id="6" dur="1" fill="hold">
                                          <p:stCondLst>
                                            <p:cond delay="0"/>
                                          </p:stCondLst>
                                        </p:cTn>
                                        <p:tgtEl>
                                          <p:spTgt spid="624643"/>
                                        </p:tgtEl>
                                        <p:attrNameLst>
                                          <p:attrName>style.visibility</p:attrName>
                                        </p:attrNameLst>
                                      </p:cBhvr>
                                      <p:to>
                                        <p:strVal val="visible"/>
                                      </p:to>
                                    </p:set>
                                    <p:anim calcmode="lin" valueType="num">
                                      <p:cBhvr additive="base">
                                        <p:cTn id="7" dur="5000" fill="hold"/>
                                        <p:tgtEl>
                                          <p:spTgt spid="624643"/>
                                        </p:tgtEl>
                                        <p:attrNameLst>
                                          <p:attrName>ppt_x</p:attrName>
                                        </p:attrNameLst>
                                      </p:cBhvr>
                                      <p:tavLst>
                                        <p:tav tm="0">
                                          <p:val>
                                            <p:strVal val="#ppt_x"/>
                                          </p:val>
                                        </p:tav>
                                        <p:tav tm="100000">
                                          <p:val>
                                            <p:strVal val="#ppt_x"/>
                                          </p:val>
                                        </p:tav>
                                      </p:tavLst>
                                    </p:anim>
                                    <p:anim calcmode="lin" valueType="num">
                                      <p:cBhvr additive="base">
                                        <p:cTn id="8" dur="5000" fill="hold"/>
                                        <p:tgtEl>
                                          <p:spTgt spid="6246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24644"/>
                                        </p:tgtEl>
                                        <p:attrNameLst>
                                          <p:attrName>style.visibility</p:attrName>
                                        </p:attrNameLst>
                                      </p:cBhvr>
                                      <p:to>
                                        <p:strVal val="visible"/>
                                      </p:to>
                                    </p:set>
                                    <p:animEffect transition="in" filter="dissolve">
                                      <p:cBhvr>
                                        <p:cTn id="13" dur="500"/>
                                        <p:tgtEl>
                                          <p:spTgt spid="62464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3" grpId="0" autoUpdateAnimBg="0"/>
      <p:bldP spid="624644"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B0226DC-2A30-4D0B-82C4-EEB7AD7D463F}" type="slidenum">
              <a:rPr kumimoji="1" lang="en-US" altLang="zh-CN" sz="1400" b="1">
                <a:solidFill>
                  <a:srgbClr val="007A77"/>
                </a:solidFill>
                <a:latin typeface="Times New Roman" panose="02020603050405020304" pitchFamily="18" charset="0"/>
              </a:rPr>
              <a:t>124</a:t>
            </a:fld>
            <a:endParaRPr kumimoji="1" lang="en-US" altLang="zh-CN" sz="1400" b="1">
              <a:solidFill>
                <a:srgbClr val="007A77"/>
              </a:solidFill>
              <a:latin typeface="Times New Roman" panose="02020603050405020304" pitchFamily="18" charset="0"/>
            </a:endParaRPr>
          </a:p>
        </p:txBody>
      </p:sp>
      <p:grpSp>
        <p:nvGrpSpPr>
          <p:cNvPr id="74755" name="Group 2"/>
          <p:cNvGrpSpPr/>
          <p:nvPr/>
        </p:nvGrpSpPr>
        <p:grpSpPr bwMode="auto">
          <a:xfrm>
            <a:off x="0" y="815181"/>
            <a:ext cx="9067800" cy="4770438"/>
            <a:chOff x="-144" y="864"/>
            <a:chExt cx="5712" cy="3005"/>
          </a:xfrm>
        </p:grpSpPr>
        <p:sp>
          <p:nvSpPr>
            <p:cNvPr id="74758" name="Text Box 3"/>
            <p:cNvSpPr txBox="1">
              <a:spLocks noChangeArrowheads="1"/>
            </p:cNvSpPr>
            <p:nvPr/>
          </p:nvSpPr>
          <p:spPr bwMode="auto">
            <a:xfrm>
              <a:off x="2688" y="864"/>
              <a:ext cx="2880" cy="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 typeface="Wingdings" panose="05000000000000000000" pitchFamily="2" charset="2"/>
                <a:buChar char="§"/>
              </a:pPr>
              <a:r>
                <a:rPr kumimoji="1" lang="zh-CN" altLang="en-US" sz="2000" b="1" dirty="0">
                  <a:solidFill>
                    <a:srgbClr val="003366"/>
                  </a:solidFill>
                  <a:latin typeface="楷体_GB2312" panose="02010609030101010101" pitchFamily="49" charset="-122"/>
                  <a:ea typeface="楷体_GB2312" panose="02010609030101010101" pitchFamily="49" charset="-122"/>
                </a:rPr>
                <a:t>与用户应用进程的接口：做什么？</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用户数据，</a:t>
              </a:r>
              <a:r>
                <a:rPr kumimoji="1" lang="en-US" altLang="zh-CN" sz="2000" b="1" dirty="0">
                  <a:solidFill>
                    <a:srgbClr val="DC5900"/>
                  </a:solidFill>
                  <a:latin typeface="楷体_GB2312" panose="02010609030101010101" pitchFamily="49" charset="-122"/>
                  <a:ea typeface="楷体_GB2312" panose="02010609030101010101" pitchFamily="49" charset="-122"/>
                </a:rPr>
                <a:t>APDU)</a:t>
              </a:r>
              <a:r>
                <a:rPr kumimoji="1" lang="en-US" altLang="zh-CN" sz="2000" b="1" dirty="0">
                  <a:solidFill>
                    <a:srgbClr val="003366"/>
                  </a:solidFill>
                  <a:latin typeface="楷体_GB2312" panose="02010609030101010101" pitchFamily="49" charset="-122"/>
                  <a:ea typeface="仿宋_GB2312" panose="02010609030101010101" pitchFamily="49" charset="-122"/>
                </a:rPr>
                <a:t>→</a:t>
              </a:r>
              <a:r>
                <a:rPr kumimoji="1" lang="zh-CN" altLang="en-US" sz="2000" b="1" dirty="0">
                  <a:solidFill>
                    <a:srgbClr val="003366"/>
                  </a:solidFill>
                  <a:latin typeface="楷体_GB2312" panose="02010609030101010101" pitchFamily="49" charset="-122"/>
                  <a:ea typeface="仿宋_GB2312" panose="02010609030101010101" pitchFamily="49" charset="-122"/>
                </a:rPr>
                <a:t>处理语义</a:t>
              </a:r>
              <a:endParaRPr kumimoji="1" lang="zh-CN" altLang="en-US" sz="2000" b="1" dirty="0">
                <a:solidFill>
                  <a:srgbClr val="003366"/>
                </a:solidFill>
                <a:latin typeface="楷体_GB2312" panose="02010609030101010101" pitchFamily="49" charset="-122"/>
                <a:ea typeface="楷体_GB2312" panose="02010609030101010101" pitchFamily="49" charset="-122"/>
              </a:endParaRP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数据格式的转换：数据表示成什么样子？</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报文，</a:t>
              </a:r>
              <a:r>
                <a:rPr kumimoji="1" lang="en-US" altLang="zh-CN" sz="2000" b="1" dirty="0">
                  <a:solidFill>
                    <a:srgbClr val="DC5900"/>
                  </a:solidFill>
                  <a:latin typeface="楷体_GB2312" panose="02010609030101010101" pitchFamily="49" charset="-122"/>
                  <a:ea typeface="楷体_GB2312" panose="02010609030101010101" pitchFamily="49" charset="-122"/>
                </a:rPr>
                <a:t>PPDU)</a:t>
              </a:r>
              <a:r>
                <a:rPr kumimoji="1" lang="en-US" altLang="zh-CN" sz="2000" b="1" dirty="0">
                  <a:solidFill>
                    <a:srgbClr val="3366FF"/>
                  </a:solidFill>
                  <a:latin typeface="楷体_GB2312" panose="02010609030101010101" pitchFamily="49" charset="-122"/>
                  <a:ea typeface="楷体_GB2312" panose="02010609030101010101" pitchFamily="49" charset="-122"/>
                </a:rPr>
                <a:t> </a:t>
              </a:r>
              <a:r>
                <a:rPr kumimoji="1" lang="en-US" altLang="zh-CN" sz="2000" b="1" dirty="0">
                  <a:solidFill>
                    <a:srgbClr val="003366"/>
                  </a:solidFill>
                  <a:latin typeface="楷体_GB2312" panose="02010609030101010101" pitchFamily="49" charset="-122"/>
                  <a:ea typeface="仿宋_GB2312" panose="02010609030101010101" pitchFamily="49" charset="-122"/>
                </a:rPr>
                <a:t>→</a:t>
              </a:r>
              <a:r>
                <a:rPr kumimoji="1" lang="zh-CN" altLang="en-US" sz="2000" b="1" dirty="0">
                  <a:solidFill>
                    <a:srgbClr val="003366"/>
                  </a:solidFill>
                  <a:latin typeface="楷体_GB2312" panose="02010609030101010101" pitchFamily="49" charset="-122"/>
                  <a:ea typeface="仿宋_GB2312" panose="02010609030101010101" pitchFamily="49" charset="-122"/>
                </a:rPr>
                <a:t>处理语法</a:t>
              </a:r>
              <a:endParaRPr kumimoji="1" lang="zh-CN" altLang="en-US" sz="2000" b="1" dirty="0">
                <a:solidFill>
                  <a:srgbClr val="3366FF"/>
                </a:solidFill>
                <a:latin typeface="楷体_GB2312" panose="02010609030101010101" pitchFamily="49" charset="-122"/>
                <a:ea typeface="楷体_GB2312" panose="02010609030101010101" pitchFamily="49" charset="-122"/>
              </a:endParaRP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会话的管理与数据传输的同步：轮到谁讲话和从何处讲？</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报文，</a:t>
              </a:r>
              <a:r>
                <a:rPr kumimoji="1" lang="en-US" altLang="zh-CN" sz="2000" b="1" dirty="0">
                  <a:solidFill>
                    <a:srgbClr val="DC5900"/>
                  </a:solidFill>
                  <a:latin typeface="楷体_GB2312" panose="02010609030101010101" pitchFamily="49" charset="-122"/>
                  <a:ea typeface="楷体_GB2312" panose="02010609030101010101" pitchFamily="49" charset="-122"/>
                </a:rPr>
                <a:t>SPDU)</a:t>
              </a: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端到端的透明的可靠传输：实现与对方的可靠交流？</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报文，</a:t>
              </a:r>
              <a:r>
                <a:rPr kumimoji="1" lang="en-US" altLang="zh-CN" sz="2000" b="1" dirty="0">
                  <a:solidFill>
                    <a:srgbClr val="DC5900"/>
                  </a:solidFill>
                  <a:latin typeface="楷体_GB2312" panose="02010609030101010101" pitchFamily="49" charset="-122"/>
                  <a:ea typeface="楷体_GB2312" panose="02010609030101010101" pitchFamily="49" charset="-122"/>
                </a:rPr>
                <a:t>TPDU)</a:t>
              </a: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分组传送，路由选择，和流量控制：走哪条路可到达该处？</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分组，</a:t>
              </a:r>
              <a:r>
                <a:rPr kumimoji="1" lang="en-US" altLang="zh-CN" sz="2000" b="1" dirty="0">
                  <a:solidFill>
                    <a:srgbClr val="DC5900"/>
                  </a:solidFill>
                  <a:latin typeface="楷体_GB2312" panose="02010609030101010101" pitchFamily="49" charset="-122"/>
                  <a:ea typeface="楷体_GB2312" panose="02010609030101010101" pitchFamily="49" charset="-122"/>
                </a:rPr>
                <a:t>NPDU)</a:t>
              </a: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在链路上无差错的传送帧：每一步应该怎样走？</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帧，</a:t>
              </a:r>
              <a:r>
                <a:rPr kumimoji="1" lang="en-US" altLang="zh-CN" sz="2000" b="1" dirty="0">
                  <a:solidFill>
                    <a:srgbClr val="DC5900"/>
                  </a:solidFill>
                  <a:latin typeface="楷体_GB2312" panose="02010609030101010101" pitchFamily="49" charset="-122"/>
                  <a:ea typeface="楷体_GB2312" panose="02010609030101010101" pitchFamily="49" charset="-122"/>
                </a:rPr>
                <a:t>DPDU)</a:t>
              </a:r>
            </a:p>
            <a:p>
              <a:pPr>
                <a:lnSpc>
                  <a:spcPct val="85000"/>
                </a:lnSpc>
                <a:spcBef>
                  <a:spcPct val="50000"/>
                </a:spcBef>
              </a:pPr>
              <a:r>
                <a:rPr kumimoji="1" lang="zh-CN" altLang="en-US" sz="2000" b="1" dirty="0">
                  <a:solidFill>
                    <a:srgbClr val="006666"/>
                  </a:solidFill>
                  <a:latin typeface="楷体_GB2312" panose="02010609030101010101" pitchFamily="49" charset="-122"/>
                  <a:ea typeface="楷体_GB2312" panose="02010609030101010101" pitchFamily="49" charset="-122"/>
                </a:rPr>
                <a:t>规定一些机电性能：机械、功能、电气及规程等？</a:t>
              </a:r>
              <a:r>
                <a:rPr kumimoji="1" lang="en-US" altLang="zh-CN" sz="2000" b="1" dirty="0">
                  <a:solidFill>
                    <a:srgbClr val="DC5900"/>
                  </a:solidFill>
                  <a:latin typeface="楷体_GB2312" panose="02010609030101010101" pitchFamily="49" charset="-122"/>
                  <a:ea typeface="楷体_GB2312" panose="02010609030101010101" pitchFamily="49" charset="-122"/>
                </a:rPr>
                <a:t>(</a:t>
              </a:r>
              <a:r>
                <a:rPr kumimoji="1" lang="zh-CN" altLang="en-US" sz="2000" b="1" dirty="0">
                  <a:solidFill>
                    <a:srgbClr val="DC5900"/>
                  </a:solidFill>
                  <a:latin typeface="楷体_GB2312" panose="02010609030101010101" pitchFamily="49" charset="-122"/>
                  <a:ea typeface="楷体_GB2312" panose="02010609030101010101" pitchFamily="49" charset="-122"/>
                </a:rPr>
                <a:t>位，即比特</a:t>
              </a:r>
              <a:r>
                <a:rPr kumimoji="1" lang="en-US" altLang="zh-CN" sz="2000" b="1" dirty="0">
                  <a:solidFill>
                    <a:srgbClr val="DC5900"/>
                  </a:solidFill>
                  <a:latin typeface="楷体_GB2312" panose="02010609030101010101" pitchFamily="49" charset="-122"/>
                  <a:ea typeface="楷体_GB2312" panose="02010609030101010101" pitchFamily="49" charset="-122"/>
                </a:rPr>
                <a:t>)</a:t>
              </a:r>
            </a:p>
          </p:txBody>
        </p:sp>
        <p:grpSp>
          <p:nvGrpSpPr>
            <p:cNvPr id="74759" name="Group 4"/>
            <p:cNvGrpSpPr/>
            <p:nvPr/>
          </p:nvGrpSpPr>
          <p:grpSpPr bwMode="auto">
            <a:xfrm>
              <a:off x="-144" y="864"/>
              <a:ext cx="2356" cy="2976"/>
              <a:chOff x="-96" y="1296"/>
              <a:chExt cx="2356" cy="2976"/>
            </a:xfrm>
          </p:grpSpPr>
          <p:sp>
            <p:nvSpPr>
              <p:cNvPr id="74767" name="Rectangle 5"/>
              <p:cNvSpPr>
                <a:spLocks noChangeArrowheads="1"/>
              </p:cNvSpPr>
              <p:nvPr/>
            </p:nvSpPr>
            <p:spPr bwMode="auto">
              <a:xfrm>
                <a:off x="192" y="1296"/>
                <a:ext cx="2068" cy="426"/>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应用层 </a:t>
                </a:r>
                <a:r>
                  <a:rPr lang="en-US" altLang="zh-CN" b="1">
                    <a:solidFill>
                      <a:srgbClr val="006666"/>
                    </a:solidFill>
                    <a:latin typeface="楷体_GB2312" panose="02010609030101010101" pitchFamily="49" charset="-122"/>
                    <a:ea typeface="楷体_GB2312" panose="02010609030101010101" pitchFamily="49" charset="-122"/>
                  </a:rPr>
                  <a:t>Application</a:t>
                </a:r>
              </a:p>
            </p:txBody>
          </p:sp>
          <p:sp>
            <p:nvSpPr>
              <p:cNvPr id="74768" name="Rectangle 6"/>
              <p:cNvSpPr>
                <a:spLocks noChangeArrowheads="1"/>
              </p:cNvSpPr>
              <p:nvPr/>
            </p:nvSpPr>
            <p:spPr bwMode="auto">
              <a:xfrm>
                <a:off x="192" y="1722"/>
                <a:ext cx="2068" cy="424"/>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表示层 </a:t>
                </a:r>
                <a:r>
                  <a:rPr lang="en-US" altLang="zh-CN" b="1">
                    <a:solidFill>
                      <a:srgbClr val="006666"/>
                    </a:solidFill>
                    <a:latin typeface="楷体_GB2312" panose="02010609030101010101" pitchFamily="49" charset="-122"/>
                    <a:ea typeface="楷体_GB2312" panose="02010609030101010101" pitchFamily="49" charset="-122"/>
                  </a:rPr>
                  <a:t>Presentation</a:t>
                </a:r>
              </a:p>
            </p:txBody>
          </p:sp>
          <p:sp>
            <p:nvSpPr>
              <p:cNvPr id="74769" name="Rectangle 7"/>
              <p:cNvSpPr>
                <a:spLocks noChangeArrowheads="1"/>
              </p:cNvSpPr>
              <p:nvPr/>
            </p:nvSpPr>
            <p:spPr bwMode="auto">
              <a:xfrm>
                <a:off x="192" y="2146"/>
                <a:ext cx="2068" cy="426"/>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会话层 </a:t>
                </a:r>
                <a:r>
                  <a:rPr lang="en-US" altLang="zh-CN" b="1">
                    <a:solidFill>
                      <a:srgbClr val="006666"/>
                    </a:solidFill>
                    <a:latin typeface="楷体_GB2312" panose="02010609030101010101" pitchFamily="49" charset="-122"/>
                    <a:ea typeface="楷体_GB2312" panose="02010609030101010101" pitchFamily="49" charset="-122"/>
                  </a:rPr>
                  <a:t>session</a:t>
                </a:r>
              </a:p>
            </p:txBody>
          </p:sp>
          <p:sp>
            <p:nvSpPr>
              <p:cNvPr id="74770" name="Rectangle 8"/>
              <p:cNvSpPr>
                <a:spLocks noChangeArrowheads="1"/>
              </p:cNvSpPr>
              <p:nvPr/>
            </p:nvSpPr>
            <p:spPr bwMode="auto">
              <a:xfrm>
                <a:off x="192" y="2572"/>
                <a:ext cx="2068" cy="424"/>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传输层 </a:t>
                </a:r>
                <a:r>
                  <a:rPr lang="en-US" altLang="zh-CN" b="1">
                    <a:solidFill>
                      <a:srgbClr val="006666"/>
                    </a:solidFill>
                    <a:latin typeface="楷体_GB2312" panose="02010609030101010101" pitchFamily="49" charset="-122"/>
                    <a:ea typeface="楷体_GB2312" panose="02010609030101010101" pitchFamily="49" charset="-122"/>
                  </a:rPr>
                  <a:t>transport</a:t>
                </a:r>
              </a:p>
            </p:txBody>
          </p:sp>
          <p:sp>
            <p:nvSpPr>
              <p:cNvPr id="74771" name="Rectangle 9"/>
              <p:cNvSpPr>
                <a:spLocks noChangeArrowheads="1"/>
              </p:cNvSpPr>
              <p:nvPr/>
            </p:nvSpPr>
            <p:spPr bwMode="auto">
              <a:xfrm>
                <a:off x="192" y="3846"/>
                <a:ext cx="2068" cy="426"/>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物理层 </a:t>
                </a:r>
                <a:r>
                  <a:rPr lang="en-US" altLang="zh-CN" b="1">
                    <a:solidFill>
                      <a:srgbClr val="006666"/>
                    </a:solidFill>
                    <a:latin typeface="楷体_GB2312" panose="02010609030101010101" pitchFamily="49" charset="-122"/>
                    <a:ea typeface="楷体_GB2312" panose="02010609030101010101" pitchFamily="49" charset="-122"/>
                  </a:rPr>
                  <a:t>Physical</a:t>
                </a:r>
              </a:p>
            </p:txBody>
          </p:sp>
          <p:sp>
            <p:nvSpPr>
              <p:cNvPr id="74772" name="Rectangle 10"/>
              <p:cNvSpPr>
                <a:spLocks noChangeArrowheads="1"/>
              </p:cNvSpPr>
              <p:nvPr/>
            </p:nvSpPr>
            <p:spPr bwMode="auto">
              <a:xfrm>
                <a:off x="192" y="3423"/>
                <a:ext cx="2068" cy="423"/>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数据链路层 </a:t>
                </a:r>
                <a:r>
                  <a:rPr lang="en-US" altLang="zh-CN" b="1">
                    <a:solidFill>
                      <a:srgbClr val="006666"/>
                    </a:solidFill>
                    <a:latin typeface="楷体_GB2312" panose="02010609030101010101" pitchFamily="49" charset="-122"/>
                    <a:ea typeface="楷体_GB2312" panose="02010609030101010101" pitchFamily="49" charset="-122"/>
                  </a:rPr>
                  <a:t>Data Link</a:t>
                </a:r>
              </a:p>
            </p:txBody>
          </p:sp>
          <p:sp>
            <p:nvSpPr>
              <p:cNvPr id="74773" name="Rectangle 11"/>
              <p:cNvSpPr>
                <a:spLocks noChangeArrowheads="1"/>
              </p:cNvSpPr>
              <p:nvPr/>
            </p:nvSpPr>
            <p:spPr bwMode="auto">
              <a:xfrm>
                <a:off x="192" y="2996"/>
                <a:ext cx="2068" cy="427"/>
              </a:xfrm>
              <a:prstGeom prst="rect">
                <a:avLst/>
              </a:prstGeom>
              <a:noFill/>
              <a:ln w="12700">
                <a:solidFill>
                  <a:srgbClr val="FF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762000" eaLnBrk="0" hangingPunct="0"/>
                <a:r>
                  <a:rPr lang="zh-CN" altLang="en-US" b="1">
                    <a:solidFill>
                      <a:srgbClr val="006666"/>
                    </a:solidFill>
                    <a:latin typeface="楷体_GB2312" panose="02010609030101010101" pitchFamily="49" charset="-122"/>
                    <a:ea typeface="楷体_GB2312" panose="02010609030101010101" pitchFamily="49" charset="-122"/>
                  </a:rPr>
                  <a:t>网络层 </a:t>
                </a:r>
                <a:r>
                  <a:rPr lang="en-US" altLang="zh-CN" b="1">
                    <a:solidFill>
                      <a:srgbClr val="006666"/>
                    </a:solidFill>
                    <a:latin typeface="楷体_GB2312" panose="02010609030101010101" pitchFamily="49" charset="-122"/>
                    <a:ea typeface="楷体_GB2312" panose="02010609030101010101" pitchFamily="49" charset="-122"/>
                  </a:rPr>
                  <a:t>Network</a:t>
                </a:r>
              </a:p>
            </p:txBody>
          </p:sp>
          <p:grpSp>
            <p:nvGrpSpPr>
              <p:cNvPr id="74774" name="Group 12"/>
              <p:cNvGrpSpPr/>
              <p:nvPr/>
            </p:nvGrpSpPr>
            <p:grpSpPr bwMode="auto">
              <a:xfrm>
                <a:off x="-96" y="1344"/>
                <a:ext cx="309" cy="2856"/>
                <a:chOff x="-96" y="1056"/>
                <a:chExt cx="309" cy="2856"/>
              </a:xfrm>
            </p:grpSpPr>
            <p:sp>
              <p:nvSpPr>
                <p:cNvPr id="74775" name="Text Box 13"/>
                <p:cNvSpPr txBox="1">
                  <a:spLocks noChangeArrowheads="1"/>
                </p:cNvSpPr>
                <p:nvPr/>
              </p:nvSpPr>
              <p:spPr bwMode="auto">
                <a:xfrm>
                  <a:off x="-96" y="1056"/>
                  <a:ext cx="30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spcBef>
                      <a:spcPct val="50000"/>
                    </a:spcBef>
                  </a:pPr>
                  <a:r>
                    <a:rPr kumimoji="1" lang="en-US" altLang="zh-CN" sz="2400" b="1">
                      <a:solidFill>
                        <a:srgbClr val="006666"/>
                      </a:solidFill>
                      <a:latin typeface="楷体_GB2312" panose="02010609030101010101" pitchFamily="49" charset="-122"/>
                      <a:ea typeface="楷体_GB2312" panose="02010609030101010101" pitchFamily="49" charset="-122"/>
                    </a:rPr>
                    <a:t>7</a:t>
                  </a:r>
                </a:p>
              </p:txBody>
            </p:sp>
            <p:sp>
              <p:nvSpPr>
                <p:cNvPr id="74776" name="Rectangle 14"/>
                <p:cNvSpPr>
                  <a:spLocks noChangeArrowheads="1"/>
                </p:cNvSpPr>
                <p:nvPr/>
              </p:nvSpPr>
              <p:spPr bwMode="auto">
                <a:xfrm>
                  <a:off x="0" y="3624"/>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1</a:t>
                  </a:r>
                </a:p>
              </p:txBody>
            </p:sp>
            <p:sp>
              <p:nvSpPr>
                <p:cNvPr id="74777" name="Rectangle 15"/>
                <p:cNvSpPr>
                  <a:spLocks noChangeArrowheads="1"/>
                </p:cNvSpPr>
                <p:nvPr/>
              </p:nvSpPr>
              <p:spPr bwMode="auto">
                <a:xfrm>
                  <a:off x="-12" y="3192"/>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2</a:t>
                  </a:r>
                </a:p>
              </p:txBody>
            </p:sp>
            <p:sp>
              <p:nvSpPr>
                <p:cNvPr id="74778" name="Rectangle 16"/>
                <p:cNvSpPr>
                  <a:spLocks noChangeArrowheads="1"/>
                </p:cNvSpPr>
                <p:nvPr/>
              </p:nvSpPr>
              <p:spPr bwMode="auto">
                <a:xfrm>
                  <a:off x="-12" y="2760"/>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3</a:t>
                  </a:r>
                </a:p>
              </p:txBody>
            </p:sp>
            <p:sp>
              <p:nvSpPr>
                <p:cNvPr id="74779" name="Rectangle 17"/>
                <p:cNvSpPr>
                  <a:spLocks noChangeArrowheads="1"/>
                </p:cNvSpPr>
                <p:nvPr/>
              </p:nvSpPr>
              <p:spPr bwMode="auto">
                <a:xfrm>
                  <a:off x="-12" y="2352"/>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4</a:t>
                  </a:r>
                </a:p>
              </p:txBody>
            </p:sp>
            <p:sp>
              <p:nvSpPr>
                <p:cNvPr id="74780" name="Rectangle 18"/>
                <p:cNvSpPr>
                  <a:spLocks noChangeArrowheads="1"/>
                </p:cNvSpPr>
                <p:nvPr/>
              </p:nvSpPr>
              <p:spPr bwMode="auto">
                <a:xfrm>
                  <a:off x="0" y="1908"/>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5</a:t>
                  </a:r>
                </a:p>
              </p:txBody>
            </p:sp>
            <p:sp>
              <p:nvSpPr>
                <p:cNvPr id="74781" name="Rectangle 19"/>
                <p:cNvSpPr>
                  <a:spLocks noChangeArrowheads="1"/>
                </p:cNvSpPr>
                <p:nvPr/>
              </p:nvSpPr>
              <p:spPr bwMode="auto">
                <a:xfrm>
                  <a:off x="0" y="1488"/>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p>
                  <a:pPr algn="ctr" defTabSz="762000"/>
                  <a:r>
                    <a:rPr lang="en-US" altLang="zh-CN" b="1">
                      <a:solidFill>
                        <a:srgbClr val="006666"/>
                      </a:solidFill>
                      <a:latin typeface="楷体_GB2312" panose="02010609030101010101" pitchFamily="49" charset="-122"/>
                      <a:ea typeface="楷体_GB2312" panose="02010609030101010101" pitchFamily="49" charset="-122"/>
                    </a:rPr>
                    <a:t>6</a:t>
                  </a:r>
                </a:p>
              </p:txBody>
            </p:sp>
          </p:grpSp>
        </p:grpSp>
        <p:sp>
          <p:nvSpPr>
            <p:cNvPr id="74760" name="Line 20"/>
            <p:cNvSpPr>
              <a:spLocks noChangeShapeType="1"/>
            </p:cNvSpPr>
            <p:nvPr/>
          </p:nvSpPr>
          <p:spPr bwMode="auto">
            <a:xfrm>
              <a:off x="2256" y="1104"/>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1" name="Line 21"/>
            <p:cNvSpPr>
              <a:spLocks noChangeShapeType="1"/>
            </p:cNvSpPr>
            <p:nvPr/>
          </p:nvSpPr>
          <p:spPr bwMode="auto">
            <a:xfrm>
              <a:off x="2256" y="1488"/>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2" name="Line 22"/>
            <p:cNvSpPr>
              <a:spLocks noChangeShapeType="1"/>
            </p:cNvSpPr>
            <p:nvPr/>
          </p:nvSpPr>
          <p:spPr bwMode="auto">
            <a:xfrm>
              <a:off x="2256" y="1920"/>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3" name="Line 23"/>
            <p:cNvSpPr>
              <a:spLocks noChangeShapeType="1"/>
            </p:cNvSpPr>
            <p:nvPr/>
          </p:nvSpPr>
          <p:spPr bwMode="auto">
            <a:xfrm>
              <a:off x="2256" y="2352"/>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4" name="Line 24"/>
            <p:cNvSpPr>
              <a:spLocks noChangeShapeType="1"/>
            </p:cNvSpPr>
            <p:nvPr/>
          </p:nvSpPr>
          <p:spPr bwMode="auto">
            <a:xfrm>
              <a:off x="2256" y="2784"/>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5" name="Line 25"/>
            <p:cNvSpPr>
              <a:spLocks noChangeShapeType="1"/>
            </p:cNvSpPr>
            <p:nvPr/>
          </p:nvSpPr>
          <p:spPr bwMode="auto">
            <a:xfrm>
              <a:off x="2256" y="3168"/>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sp>
          <p:nvSpPr>
            <p:cNvPr id="74766" name="Line 26"/>
            <p:cNvSpPr>
              <a:spLocks noChangeShapeType="1"/>
            </p:cNvSpPr>
            <p:nvPr/>
          </p:nvSpPr>
          <p:spPr bwMode="auto">
            <a:xfrm>
              <a:off x="2256" y="3648"/>
              <a:ext cx="472" cy="0"/>
            </a:xfrm>
            <a:prstGeom prst="line">
              <a:avLst/>
            </a:prstGeom>
            <a:noFill/>
            <a:ln w="2857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7A77"/>
                </a:solidFill>
                <a:latin typeface="Arial" panose="020B0604020202020204" pitchFamily="34" charset="0"/>
              </a:endParaRPr>
            </a:p>
          </p:txBody>
        </p:sp>
      </p:grpSp>
      <p:sp>
        <p:nvSpPr>
          <p:cNvPr id="74756" name="矩形 1"/>
          <p:cNvSpPr>
            <a:spLocks noChangeArrowheads="1"/>
          </p:cNvSpPr>
          <p:nvPr/>
        </p:nvSpPr>
        <p:spPr bwMode="auto">
          <a:xfrm>
            <a:off x="3394075" y="0"/>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FF0000"/>
                </a:solidFill>
                <a:latin typeface="Tahoma" panose="020B0604030504040204" pitchFamily="34" charset="0"/>
              </a:rPr>
              <a:t>OSI</a:t>
            </a:r>
            <a:r>
              <a:rPr lang="zh-CN" altLang="en-US" sz="2800" b="1" dirty="0">
                <a:solidFill>
                  <a:srgbClr val="FF0000"/>
                </a:solidFill>
                <a:latin typeface="Tahoma" panose="020B0604030504040204" pitchFamily="34" charset="0"/>
              </a:rPr>
              <a:t>七层</a:t>
            </a:r>
            <a:endParaRPr lang="zh-CN" altLang="en-US" sz="2800" dirty="0">
              <a:solidFill>
                <a:srgbClr val="007A77"/>
              </a:solidFill>
              <a:latin typeface="Arial" panose="020B0604020202020204" pitchFamily="34" charset="0"/>
            </a:endParaRPr>
          </a:p>
        </p:txBody>
      </p:sp>
      <p:sp>
        <p:nvSpPr>
          <p:cNvPr id="74757" name="矩形 2"/>
          <p:cNvSpPr>
            <a:spLocks noChangeArrowheads="1"/>
          </p:cNvSpPr>
          <p:nvPr/>
        </p:nvSpPr>
        <p:spPr bwMode="auto">
          <a:xfrm>
            <a:off x="-107951" y="5645150"/>
            <a:ext cx="9001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a:r>
              <a:rPr lang="zh-CN" altLang="en-US" sz="2400" b="1" dirty="0">
                <a:solidFill>
                  <a:srgbClr val="FF0000"/>
                </a:solidFill>
                <a:latin typeface="Arial" panose="020B0604020202020204" pitchFamily="34" charset="0"/>
              </a:rPr>
              <a:t>上面</a:t>
            </a:r>
            <a:r>
              <a:rPr lang="en-US" altLang="zh-CN" sz="2400" b="1" dirty="0">
                <a:solidFill>
                  <a:srgbClr val="FF0000"/>
                </a:solidFill>
                <a:latin typeface="Arial" panose="020B0604020202020204" pitchFamily="34" charset="0"/>
              </a:rPr>
              <a:t>4</a:t>
            </a:r>
            <a:r>
              <a:rPr lang="zh-CN" altLang="en-US" sz="2400" b="1" dirty="0">
                <a:solidFill>
                  <a:srgbClr val="FF0000"/>
                </a:solidFill>
                <a:latin typeface="Arial" panose="020B0604020202020204" pitchFamily="34" charset="0"/>
              </a:rPr>
              <a:t>层一般称为用户层，主要是对用户网而言的，下面</a:t>
            </a:r>
            <a:r>
              <a:rPr lang="en-US" altLang="zh-CN" sz="2400" b="1" dirty="0">
                <a:solidFill>
                  <a:srgbClr val="FF0000"/>
                </a:solidFill>
                <a:latin typeface="Arial" panose="020B0604020202020204" pitchFamily="34" charset="0"/>
              </a:rPr>
              <a:t>3</a:t>
            </a:r>
            <a:r>
              <a:rPr lang="zh-CN" altLang="en-US" sz="2400" b="1" dirty="0">
                <a:solidFill>
                  <a:srgbClr val="FF0000"/>
                </a:solidFill>
                <a:latin typeface="Arial" panose="020B0604020202020204" pitchFamily="34" charset="0"/>
              </a:rPr>
              <a:t>层称为通信层，主要是对通信网而言的。</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52D8755-08EF-49BE-A44B-D15A68BBB9DE}" type="slidenum">
              <a:rPr kumimoji="1" lang="en-US" altLang="zh-CN" sz="1400" b="1">
                <a:solidFill>
                  <a:srgbClr val="007A77"/>
                </a:solidFill>
                <a:latin typeface="Times New Roman" panose="02020603050405020304" pitchFamily="18" charset="0"/>
              </a:rPr>
              <a:t>125</a:t>
            </a:fld>
            <a:endParaRPr kumimoji="1" lang="en-US" altLang="zh-CN" sz="1400" b="1">
              <a:solidFill>
                <a:srgbClr val="007A77"/>
              </a:solidFill>
              <a:latin typeface="Times New Roman" panose="02020603050405020304" pitchFamily="18" charset="0"/>
            </a:endParaRPr>
          </a:p>
        </p:txBody>
      </p:sp>
      <p:graphicFrame>
        <p:nvGraphicFramePr>
          <p:cNvPr id="216105" name="Group 41"/>
          <p:cNvGraphicFramePr>
            <a:graphicFrameLocks noGrp="1"/>
          </p:cNvGraphicFramePr>
          <p:nvPr/>
        </p:nvGraphicFramePr>
        <p:xfrm>
          <a:off x="452539" y="1222847"/>
          <a:ext cx="7088188" cy="3817303"/>
        </p:xfrm>
        <a:graphic>
          <a:graphicData uri="http://schemas.openxmlformats.org/drawingml/2006/table">
            <a:tbl>
              <a:tblPr/>
              <a:tblGrid>
                <a:gridCol w="1527175"/>
                <a:gridCol w="1371600"/>
                <a:gridCol w="4189413"/>
              </a:tblGrid>
              <a:tr h="49212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en-US" altLang="zh-CN" sz="18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rPr>
                        <a:t>OSI</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en-US" altLang="zh-CN" sz="1800" b="1" i="0" u="none" strike="noStrike" cap="none" normalizeH="0" baseline="0" smtClean="0">
                          <a:ln>
                            <a:noFill/>
                          </a:ln>
                          <a:solidFill>
                            <a:srgbClr val="FF0000"/>
                          </a:solidFill>
                          <a:effectLst/>
                          <a:latin typeface="宋体" panose="02010600030101010101" pitchFamily="2" charset="-122"/>
                          <a:ea typeface="宋体" panose="02010600030101010101" pitchFamily="2" charset="-122"/>
                        </a:rPr>
                        <a:t>TCP/IP</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4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rPr>
                        <a:t>协  议</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应用层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应用层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FTP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Telnet</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NFS</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SMTP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SNMP </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TFTP </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HTTP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等</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表示层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p>
                  </a:txBody>
                  <a:tcPr/>
                </a:tc>
                <a:tc vMerge="1">
                  <a:txBody>
                    <a:bodyPr/>
                    <a:lstStyle/>
                    <a:p>
                      <a:endParaRPr lang="zh-CN"/>
                    </a:p>
                  </a:txBody>
                  <a:tcPr/>
                </a:tc>
              </a:tr>
              <a:tr h="36576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会话层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p>
                  </a:txBody>
                  <a:tcPr/>
                </a:tc>
                <a:tc vMerge="1">
                  <a:txBody>
                    <a:bodyPr/>
                    <a:lstStyle/>
                    <a:p>
                      <a:endParaRPr lang="zh-CN"/>
                    </a:p>
                  </a:txBody>
                  <a:tcPr/>
                </a:tc>
              </a:tr>
              <a:tr h="64293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smtClean="0">
                          <a:ln>
                            <a:noFill/>
                          </a:ln>
                          <a:solidFill>
                            <a:srgbClr val="000099"/>
                          </a:solidFill>
                          <a:effectLst/>
                          <a:latin typeface="宋体" panose="02010600030101010101" pitchFamily="2" charset="-122"/>
                          <a:ea typeface="宋体" panose="02010600030101010101" pitchFamily="2" charset="-122"/>
                        </a:rPr>
                        <a:t>传输层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传输层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en-US" altLang="zh-CN" sz="20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TCP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UDP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等</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63023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smtClean="0">
                          <a:ln>
                            <a:noFill/>
                          </a:ln>
                          <a:solidFill>
                            <a:srgbClr val="000099"/>
                          </a:solidFill>
                          <a:effectLst/>
                          <a:latin typeface="宋体" panose="02010600030101010101" pitchFamily="2" charset="-122"/>
                          <a:ea typeface="宋体" panose="02010600030101010101" pitchFamily="2" charset="-122"/>
                        </a:rPr>
                        <a:t>网络层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网际互联层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en-US" altLang="zh-CN" sz="20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IP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ICMP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IGMP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ARP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RARP</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等</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smtClean="0">
                          <a:ln>
                            <a:noFill/>
                          </a:ln>
                          <a:solidFill>
                            <a:srgbClr val="000099"/>
                          </a:solidFill>
                          <a:effectLst/>
                          <a:latin typeface="宋体" panose="02010600030101010101" pitchFamily="2" charset="-122"/>
                          <a:ea typeface="宋体" panose="02010600030101010101" pitchFamily="2" charset="-122"/>
                        </a:rPr>
                        <a:t>数据链路层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网络接口层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endPar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LAN</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FR</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 </a:t>
                      </a:r>
                      <a:r>
                        <a:rPr kumimoji="1" lang="en-US" altLang="zh-CN"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ATM</a:t>
                      </a:r>
                      <a:r>
                        <a:rPr kumimoji="1" lang="zh-CN" altLang="en-US" sz="20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等各种物理网络</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365760">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Tx/>
                        <a:buNone/>
                      </a:pPr>
                      <a:r>
                        <a:rPr kumimoji="1" lang="zh-CN" altLang="en-US" sz="2000" b="1" i="0" u="none" strike="noStrike" cap="none" normalizeH="0" baseline="0" dirty="0" smtClean="0">
                          <a:ln>
                            <a:noFill/>
                          </a:ln>
                          <a:solidFill>
                            <a:srgbClr val="000099"/>
                          </a:solidFill>
                          <a:effectLst/>
                          <a:latin typeface="宋体" panose="02010600030101010101" pitchFamily="2" charset="-122"/>
                          <a:ea typeface="宋体" panose="02010600030101010101" pitchFamily="2" charset="-122"/>
                        </a:rPr>
                        <a:t>物理层</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vMerge="1">
                  <a:txBody>
                    <a:bodyPr/>
                    <a:lstStyle/>
                    <a:p>
                      <a:endParaRPr lang="zh-CN"/>
                    </a:p>
                  </a:txBody>
                  <a:tcPr/>
                </a:tc>
                <a:tc vMerge="1">
                  <a:txBody>
                    <a:bodyPr/>
                    <a:lstStyle/>
                    <a:p>
                      <a:endParaRPr lang="zh-CN"/>
                    </a:p>
                  </a:txBody>
                  <a:tcPr/>
                </a:tc>
              </a:tr>
            </a:tbl>
          </a:graphicData>
        </a:graphic>
      </p:graphicFrame>
      <p:sp>
        <p:nvSpPr>
          <p:cNvPr id="76835" name="Rectangle 34"/>
          <p:cNvSpPr>
            <a:spLocks noChangeArrowheads="1"/>
          </p:cNvSpPr>
          <p:nvPr/>
        </p:nvSpPr>
        <p:spPr bwMode="auto">
          <a:xfrm>
            <a:off x="196192" y="5229200"/>
            <a:ext cx="88280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000" b="1" dirty="0">
                <a:solidFill>
                  <a:srgbClr val="000066"/>
                </a:solidFill>
                <a:latin typeface="楷体_GB2312" panose="02010609030101010101" pitchFamily="49" charset="-122"/>
                <a:ea typeface="楷体_GB2312" panose="02010609030101010101" pitchFamily="49" charset="-122"/>
              </a:rPr>
              <a:t>注</a:t>
            </a:r>
            <a:r>
              <a:rPr lang="en-US" altLang="zh-CN" sz="2000" b="1" dirty="0">
                <a:solidFill>
                  <a:srgbClr val="000066"/>
                </a:solidFill>
                <a:latin typeface="楷体_GB2312" panose="02010609030101010101" pitchFamily="49" charset="-122"/>
                <a:ea typeface="楷体_GB2312" panose="02010609030101010101" pitchFamily="49" charset="-122"/>
              </a:rPr>
              <a:t>--IP</a:t>
            </a:r>
            <a:r>
              <a:rPr lang="zh-CN" altLang="en-US" sz="2000" b="1" dirty="0">
                <a:solidFill>
                  <a:srgbClr val="000066"/>
                </a:solidFill>
                <a:latin typeface="楷体_GB2312" panose="02010609030101010101" pitchFamily="49" charset="-122"/>
                <a:ea typeface="楷体_GB2312" panose="02010609030101010101" pitchFamily="49" charset="-122"/>
              </a:rPr>
              <a:t>：网际协议；</a:t>
            </a:r>
            <a:r>
              <a:rPr lang="en-US" altLang="zh-CN" sz="2000" b="1" dirty="0">
                <a:solidFill>
                  <a:srgbClr val="000066"/>
                </a:solidFill>
                <a:latin typeface="楷体_GB2312" panose="02010609030101010101" pitchFamily="49" charset="-122"/>
                <a:ea typeface="楷体_GB2312" panose="02010609030101010101" pitchFamily="49" charset="-122"/>
              </a:rPr>
              <a:t>TCP</a:t>
            </a:r>
            <a:r>
              <a:rPr lang="zh-CN" altLang="en-US" sz="2000" b="1" dirty="0">
                <a:solidFill>
                  <a:srgbClr val="000066"/>
                </a:solidFill>
                <a:latin typeface="楷体_GB2312" panose="02010609030101010101" pitchFamily="49" charset="-122"/>
                <a:ea typeface="楷体_GB2312" panose="02010609030101010101" pitchFamily="49" charset="-122"/>
              </a:rPr>
              <a:t>：传输控制协议；</a:t>
            </a:r>
            <a:r>
              <a:rPr lang="en-US" altLang="zh-CN" sz="2000" b="1" dirty="0">
                <a:solidFill>
                  <a:srgbClr val="000066"/>
                </a:solidFill>
                <a:latin typeface="楷体_GB2312" panose="02010609030101010101" pitchFamily="49" charset="-122"/>
                <a:ea typeface="楷体_GB2312" panose="02010609030101010101" pitchFamily="49" charset="-122"/>
              </a:rPr>
              <a:t>ARP</a:t>
            </a:r>
            <a:r>
              <a:rPr lang="zh-CN" altLang="en-US" sz="2000" b="1" dirty="0">
                <a:solidFill>
                  <a:srgbClr val="000066"/>
                </a:solidFill>
                <a:latin typeface="楷体_GB2312" panose="02010609030101010101" pitchFamily="49" charset="-122"/>
                <a:ea typeface="楷体_GB2312" panose="02010609030101010101" pitchFamily="49" charset="-122"/>
              </a:rPr>
              <a:t>：地址解析协议；</a:t>
            </a:r>
            <a:r>
              <a:rPr lang="en-US" altLang="zh-CN" sz="2000" b="1" dirty="0">
                <a:solidFill>
                  <a:srgbClr val="000066"/>
                </a:solidFill>
                <a:latin typeface="楷体_GB2312" panose="02010609030101010101" pitchFamily="49" charset="-122"/>
                <a:ea typeface="楷体_GB2312" panose="02010609030101010101" pitchFamily="49" charset="-122"/>
              </a:rPr>
              <a:t>RARP</a:t>
            </a:r>
            <a:r>
              <a:rPr lang="zh-CN" altLang="en-US" sz="2000" b="1" dirty="0">
                <a:solidFill>
                  <a:srgbClr val="000066"/>
                </a:solidFill>
                <a:latin typeface="楷体_GB2312" panose="02010609030101010101" pitchFamily="49" charset="-122"/>
                <a:ea typeface="楷体_GB2312" panose="02010609030101010101" pitchFamily="49" charset="-122"/>
              </a:rPr>
              <a:t>：反向地址解析协议</a:t>
            </a:r>
            <a:r>
              <a:rPr lang="zh-CN" altLang="en-US" sz="2000" b="1" dirty="0" smtClean="0">
                <a:solidFill>
                  <a:srgbClr val="000066"/>
                </a:solidFill>
                <a:latin typeface="楷体_GB2312" panose="02010609030101010101" pitchFamily="49" charset="-122"/>
                <a:ea typeface="楷体_GB2312" panose="02010609030101010101" pitchFamily="49" charset="-122"/>
              </a:rPr>
              <a:t>；</a:t>
            </a:r>
            <a:r>
              <a:rPr lang="en-US" altLang="zh-CN" sz="2000" b="1" dirty="0" smtClean="0">
                <a:solidFill>
                  <a:srgbClr val="000066"/>
                </a:solidFill>
                <a:latin typeface="楷体_GB2312" panose="02010609030101010101" pitchFamily="49" charset="-122"/>
                <a:ea typeface="楷体_GB2312" panose="02010609030101010101" pitchFamily="49" charset="-122"/>
              </a:rPr>
              <a:t>ICMP</a:t>
            </a:r>
            <a:r>
              <a:rPr lang="zh-CN" altLang="en-US" sz="2000" b="1" dirty="0">
                <a:solidFill>
                  <a:srgbClr val="000066"/>
                </a:solidFill>
                <a:latin typeface="楷体_GB2312" panose="02010609030101010101" pitchFamily="49" charset="-122"/>
                <a:ea typeface="楷体_GB2312" panose="02010609030101010101" pitchFamily="49" charset="-122"/>
              </a:rPr>
              <a:t>：差错与控制协议； </a:t>
            </a:r>
            <a:r>
              <a:rPr lang="en-US" altLang="zh-CN" sz="2000" b="1" dirty="0">
                <a:solidFill>
                  <a:srgbClr val="000066"/>
                </a:solidFill>
                <a:latin typeface="楷体_GB2312" panose="02010609030101010101" pitchFamily="49" charset="-122"/>
                <a:ea typeface="楷体_GB2312" panose="02010609030101010101" pitchFamily="49" charset="-122"/>
              </a:rPr>
              <a:t>UDP</a:t>
            </a:r>
            <a:r>
              <a:rPr lang="zh-CN" altLang="en-US" sz="2000" b="1" dirty="0">
                <a:solidFill>
                  <a:srgbClr val="000066"/>
                </a:solidFill>
                <a:latin typeface="楷体_GB2312" panose="02010609030101010101" pitchFamily="49" charset="-122"/>
                <a:ea typeface="楷体_GB2312" panose="02010609030101010101" pitchFamily="49" charset="-122"/>
              </a:rPr>
              <a:t>：用户数据报协议； </a:t>
            </a:r>
            <a:r>
              <a:rPr lang="en-US" altLang="zh-CN" sz="2000" b="1" dirty="0">
                <a:solidFill>
                  <a:srgbClr val="000066"/>
                </a:solidFill>
                <a:latin typeface="楷体_GB2312" panose="02010609030101010101" pitchFamily="49" charset="-122"/>
                <a:ea typeface="楷体_GB2312" panose="02010609030101010101" pitchFamily="49" charset="-122"/>
              </a:rPr>
              <a:t>FTP</a:t>
            </a:r>
            <a:r>
              <a:rPr lang="zh-CN" altLang="en-US" sz="2000" b="1" dirty="0">
                <a:solidFill>
                  <a:srgbClr val="000066"/>
                </a:solidFill>
                <a:latin typeface="楷体_GB2312" panose="02010609030101010101" pitchFamily="49" charset="-122"/>
                <a:ea typeface="楷体_GB2312" panose="02010609030101010101" pitchFamily="49" charset="-122"/>
              </a:rPr>
              <a:t>：文件传输协议；</a:t>
            </a:r>
            <a:r>
              <a:rPr lang="en-US" altLang="zh-CN" sz="2000" b="1" dirty="0">
                <a:solidFill>
                  <a:srgbClr val="000066"/>
                </a:solidFill>
                <a:latin typeface="楷体_GB2312" panose="02010609030101010101" pitchFamily="49" charset="-122"/>
                <a:ea typeface="楷体_GB2312" panose="02010609030101010101" pitchFamily="49" charset="-122"/>
              </a:rPr>
              <a:t>TELNET</a:t>
            </a:r>
            <a:r>
              <a:rPr lang="zh-CN" altLang="en-US" sz="2000" b="1" dirty="0" smtClean="0">
                <a:solidFill>
                  <a:srgbClr val="000066"/>
                </a:solidFill>
                <a:latin typeface="楷体_GB2312" panose="02010609030101010101" pitchFamily="49" charset="-122"/>
                <a:ea typeface="楷体_GB2312" panose="02010609030101010101" pitchFamily="49" charset="-122"/>
              </a:rPr>
              <a:t>：远</a:t>
            </a:r>
            <a:r>
              <a:rPr lang="zh-CN" altLang="en-US" sz="2000" b="1" dirty="0">
                <a:solidFill>
                  <a:srgbClr val="000066"/>
                </a:solidFill>
                <a:latin typeface="楷体_GB2312" panose="02010609030101010101" pitchFamily="49" charset="-122"/>
                <a:ea typeface="楷体_GB2312" panose="02010609030101010101" pitchFamily="49" charset="-122"/>
              </a:rPr>
              <a:t>程登录协议；</a:t>
            </a:r>
            <a:r>
              <a:rPr lang="en-US" altLang="zh-CN" sz="2000" b="1" dirty="0">
                <a:solidFill>
                  <a:srgbClr val="000066"/>
                </a:solidFill>
                <a:latin typeface="楷体_GB2312" panose="02010609030101010101" pitchFamily="49" charset="-122"/>
                <a:ea typeface="楷体_GB2312" panose="02010609030101010101" pitchFamily="49" charset="-122"/>
              </a:rPr>
              <a:t>TFTP</a:t>
            </a:r>
            <a:r>
              <a:rPr lang="zh-CN" altLang="en-US" sz="2000" b="1" dirty="0">
                <a:solidFill>
                  <a:srgbClr val="000066"/>
                </a:solidFill>
                <a:latin typeface="楷体_GB2312" panose="02010609030101010101" pitchFamily="49" charset="-122"/>
                <a:ea typeface="楷体_GB2312" panose="02010609030101010101" pitchFamily="49" charset="-122"/>
              </a:rPr>
              <a:t>：简单邮件传输协议；</a:t>
            </a:r>
            <a:r>
              <a:rPr lang="en-US" altLang="zh-CN" sz="2000" b="1" dirty="0">
                <a:solidFill>
                  <a:srgbClr val="000066"/>
                </a:solidFill>
                <a:latin typeface="楷体_GB2312" panose="02010609030101010101" pitchFamily="49" charset="-122"/>
                <a:ea typeface="楷体_GB2312" panose="02010609030101010101" pitchFamily="49" charset="-122"/>
              </a:rPr>
              <a:t>SNMP</a:t>
            </a:r>
            <a:r>
              <a:rPr lang="zh-CN" altLang="en-US" sz="2000" b="1" dirty="0">
                <a:solidFill>
                  <a:srgbClr val="000066"/>
                </a:solidFill>
                <a:latin typeface="楷体_GB2312" panose="02010609030101010101" pitchFamily="49" charset="-122"/>
                <a:ea typeface="楷体_GB2312" panose="02010609030101010101" pitchFamily="49" charset="-122"/>
              </a:rPr>
              <a:t>：简单网络管理协议；</a:t>
            </a:r>
            <a:r>
              <a:rPr lang="en-US" altLang="zh-CN" sz="2000" b="1" dirty="0">
                <a:solidFill>
                  <a:srgbClr val="000066"/>
                </a:solidFill>
                <a:latin typeface="楷体_GB2312" panose="02010609030101010101" pitchFamily="49" charset="-122"/>
                <a:ea typeface="楷体_GB2312" panose="02010609030101010101" pitchFamily="49" charset="-122"/>
              </a:rPr>
              <a:t>NFS</a:t>
            </a:r>
            <a:r>
              <a:rPr lang="zh-CN" altLang="en-US" sz="2000" b="1" dirty="0">
                <a:solidFill>
                  <a:srgbClr val="000066"/>
                </a:solidFill>
                <a:latin typeface="楷体_GB2312" panose="02010609030101010101" pitchFamily="49" charset="-122"/>
                <a:ea typeface="楷体_GB2312" panose="02010609030101010101" pitchFamily="49" charset="-122"/>
              </a:rPr>
              <a:t>：网络文件系统等。</a:t>
            </a:r>
          </a:p>
        </p:txBody>
      </p:sp>
      <p:sp>
        <p:nvSpPr>
          <p:cNvPr id="76836" name="Rectangle 35"/>
          <p:cNvSpPr>
            <a:spLocks noChangeArrowheads="1"/>
          </p:cNvSpPr>
          <p:nvPr/>
        </p:nvSpPr>
        <p:spPr bwMode="auto">
          <a:xfrm>
            <a:off x="323850" y="584775"/>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dirty="0">
                <a:solidFill>
                  <a:srgbClr val="FF0000"/>
                </a:solidFill>
                <a:latin typeface="Tahoma" panose="020B0604030504040204" pitchFamily="34" charset="0"/>
              </a:rPr>
              <a:t>TCP/IP</a:t>
            </a:r>
            <a:r>
              <a:rPr lang="zh-CN" altLang="en-US" sz="2800" b="1" dirty="0">
                <a:solidFill>
                  <a:srgbClr val="FF0000"/>
                </a:solidFill>
                <a:latin typeface="Tahoma" panose="020B0604030504040204" pitchFamily="34" charset="0"/>
              </a:rPr>
              <a:t>协议（四层）与</a:t>
            </a:r>
            <a:r>
              <a:rPr lang="en-US" altLang="zh-CN" sz="2800" b="1" dirty="0">
                <a:solidFill>
                  <a:srgbClr val="FF0000"/>
                </a:solidFill>
                <a:latin typeface="Tahoma" panose="020B0604030504040204" pitchFamily="34" charset="0"/>
              </a:rPr>
              <a:t>OSI</a:t>
            </a:r>
            <a:r>
              <a:rPr lang="zh-CN" altLang="en-US" sz="2800" b="1" dirty="0">
                <a:solidFill>
                  <a:srgbClr val="FF0000"/>
                </a:solidFill>
                <a:latin typeface="Tahoma" panose="020B0604030504040204" pitchFamily="34" charset="0"/>
              </a:rPr>
              <a:t>比较</a:t>
            </a:r>
          </a:p>
        </p:txBody>
      </p:sp>
      <p:grpSp>
        <p:nvGrpSpPr>
          <p:cNvPr id="76837" name="Group 36"/>
          <p:cNvGrpSpPr/>
          <p:nvPr/>
        </p:nvGrpSpPr>
        <p:grpSpPr bwMode="auto">
          <a:xfrm rot="190605">
            <a:off x="7559488" y="2207622"/>
            <a:ext cx="1600200" cy="2487052"/>
            <a:chOff x="4560" y="1688"/>
            <a:chExt cx="1008" cy="1221"/>
          </a:xfrm>
          <a:solidFill>
            <a:srgbClr val="FFFF00"/>
          </a:solidFill>
        </p:grpSpPr>
        <p:sp>
          <p:nvSpPr>
            <p:cNvPr id="76838" name="AutoShape 37"/>
            <p:cNvSpPr>
              <a:spLocks noChangeArrowheads="1"/>
            </p:cNvSpPr>
            <p:nvPr/>
          </p:nvSpPr>
          <p:spPr bwMode="auto">
            <a:xfrm>
              <a:off x="4560" y="1920"/>
              <a:ext cx="960" cy="768"/>
            </a:xfrm>
            <a:prstGeom prst="wedgeRectCallout">
              <a:avLst>
                <a:gd name="adj1" fmla="val -43750"/>
                <a:gd name="adj2" fmla="val 104949"/>
              </a:avLst>
            </a:prstGeom>
            <a:grpFill/>
            <a:ln w="12700">
              <a:solidFill>
                <a:schemeClr val="tx1"/>
              </a:solidFill>
              <a:miter lim="800000"/>
              <a:headEnd type="none" w="sm" len="sm"/>
              <a:tailEnd type="none" w="sm" len="sm"/>
            </a:ln>
          </p:spPr>
          <p:txBody>
            <a:bodyPr/>
            <a:lstStyle/>
            <a:p>
              <a:pPr algn="ctr" defTabSz="762000" eaLnBrk="0" hangingPunct="0"/>
              <a:endParaRPr lang="en-US" altLang="zh-CN" sz="2400" b="1">
                <a:solidFill>
                  <a:srgbClr val="007A77"/>
                </a:solidFill>
                <a:latin typeface="CordiaUPC" panose="020B0304020202020204" pitchFamily="34" charset="-34"/>
              </a:endParaRPr>
            </a:p>
          </p:txBody>
        </p:sp>
        <p:sp>
          <p:nvSpPr>
            <p:cNvPr id="76839" name="Text Box 38"/>
            <p:cNvSpPr txBox="1">
              <a:spLocks noChangeArrowheads="1"/>
            </p:cNvSpPr>
            <p:nvPr/>
          </p:nvSpPr>
          <p:spPr bwMode="auto">
            <a:xfrm>
              <a:off x="4560" y="1688"/>
              <a:ext cx="1008" cy="1221"/>
            </a:xfrm>
            <a:prstGeom prst="rect">
              <a:avLst/>
            </a:prstGeom>
            <a:grpFill/>
            <a:ln w="12700">
              <a:solidFill>
                <a:schemeClr val="tx1"/>
              </a:solidFill>
              <a:miter lim="800000"/>
              <a:headEnd type="none" w="sm" len="sm"/>
              <a:tailEnd type="none" w="sm" len="sm"/>
            </a:ln>
          </p:spPr>
          <p:txBody>
            <a:bodyPr>
              <a:spAutoFit/>
            </a:bodyPr>
            <a:lstStyle>
              <a:lvl1pPr defTabSz="762000" eaLnBrk="0" hangingPunct="0">
                <a:defRPr>
                  <a:solidFill>
                    <a:schemeClr val="tx1"/>
                  </a:solidFill>
                  <a:latin typeface="Arial" panose="020B0604020202020204" pitchFamily="34" charset="0"/>
                  <a:ea typeface="宋体" panose="02010600030101010101" pitchFamily="2" charset="-122"/>
                </a:defRPr>
              </a:lvl1pPr>
              <a:lvl2pPr marL="742950" indent="-285750" defTabSz="762000" eaLnBrk="0" hangingPunct="0">
                <a:defRPr>
                  <a:solidFill>
                    <a:schemeClr val="tx1"/>
                  </a:solidFill>
                  <a:latin typeface="Arial" panose="020B0604020202020204" pitchFamily="34" charset="0"/>
                  <a:ea typeface="宋体" panose="02010600030101010101" pitchFamily="2" charset="-122"/>
                </a:defRPr>
              </a:lvl2pPr>
              <a:lvl3pPr marL="1143000" indent="-228600" defTabSz="762000" eaLnBrk="0" hangingPunct="0">
                <a:defRPr>
                  <a:solidFill>
                    <a:schemeClr val="tx1"/>
                  </a:solidFill>
                  <a:latin typeface="Arial" panose="020B0604020202020204" pitchFamily="34" charset="0"/>
                  <a:ea typeface="宋体" panose="02010600030101010101" pitchFamily="2" charset="-122"/>
                </a:defRPr>
              </a:lvl3pPr>
              <a:lvl4pPr marL="1600200" indent="-228600" defTabSz="762000" eaLnBrk="0" hangingPunct="0">
                <a:defRPr>
                  <a:solidFill>
                    <a:schemeClr val="tx1"/>
                  </a:solidFill>
                  <a:latin typeface="Arial" panose="020B0604020202020204" pitchFamily="34" charset="0"/>
                  <a:ea typeface="宋体" panose="02010600030101010101" pitchFamily="2" charset="-122"/>
                </a:defRPr>
              </a:lvl4pPr>
              <a:lvl5pPr marL="2057400" indent="-228600" defTabSz="762000" eaLnBrk="0" hangingPunct="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007A77"/>
                  </a:solidFill>
                  <a:latin typeface="CordiaUPC" panose="020B0304020202020204" pitchFamily="34" charset="-34"/>
                </a:rPr>
                <a:t>TCP/IP</a:t>
              </a:r>
              <a:r>
                <a:rPr kumimoji="1" lang="zh-CN" altLang="en-US" sz="2400" b="1">
                  <a:solidFill>
                    <a:srgbClr val="007A77"/>
                  </a:solidFill>
                  <a:latin typeface="CordiaUPC" panose="020B0304020202020204" pitchFamily="34" charset="-34"/>
                </a:rPr>
                <a:t>支持</a:t>
              </a:r>
            </a:p>
            <a:p>
              <a:r>
                <a:rPr kumimoji="1" lang="zh-CN" altLang="en-US" sz="2400" b="1">
                  <a:solidFill>
                    <a:srgbClr val="007A77"/>
                  </a:solidFill>
                  <a:latin typeface="CordiaUPC" panose="020B0304020202020204" pitchFamily="34" charset="-34"/>
                </a:rPr>
                <a:t>所有的、标准的物理和数据链路协议</a:t>
              </a:r>
            </a:p>
          </p:txBody>
        </p:sp>
      </p:grpSp>
      <p:sp>
        <p:nvSpPr>
          <p:cNvPr id="2" name="矩形 1"/>
          <p:cNvSpPr/>
          <p:nvPr/>
        </p:nvSpPr>
        <p:spPr>
          <a:xfrm>
            <a:off x="0" y="0"/>
            <a:ext cx="7686720" cy="584775"/>
          </a:xfrm>
          <a:prstGeom prst="rect">
            <a:avLst/>
          </a:prstGeom>
        </p:spPr>
        <p:txBody>
          <a:bodyPr wrap="none">
            <a:spAutoFit/>
          </a:bodyPr>
          <a:lstStyle/>
          <a:p>
            <a:r>
              <a:rPr lang="en-US" altLang="zh-CN" sz="3200" b="1" dirty="0" smtClean="0">
                <a:solidFill>
                  <a:schemeClr val="accent2">
                    <a:lumMod val="75000"/>
                  </a:schemeClr>
                </a:solidFill>
              </a:rPr>
              <a:t>TCP/IP</a:t>
            </a:r>
            <a:r>
              <a:rPr lang="zh-CN" altLang="en-US" sz="3200" b="1" dirty="0" smtClean="0">
                <a:solidFill>
                  <a:schemeClr val="accent2">
                    <a:lumMod val="75000"/>
                  </a:schemeClr>
                </a:solidFill>
              </a:rPr>
              <a:t>协议模型，也称为因特网协议模型</a:t>
            </a:r>
            <a:endParaRPr lang="zh-CN" altLang="en-US" sz="3200" dirty="0">
              <a:solidFill>
                <a:schemeClr val="accent2">
                  <a:lumMod val="75000"/>
                </a:schemeClr>
              </a:solidFill>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endParaRPr lang="zh-CN" altLang="zh-CN" smtClean="0"/>
          </a:p>
        </p:txBody>
      </p:sp>
      <p:sp>
        <p:nvSpPr>
          <p:cNvPr id="75779" name="Rectangle 3"/>
          <p:cNvSpPr>
            <a:spLocks noGrp="1" noRot="1" noChangeArrowheads="1"/>
          </p:cNvSpPr>
          <p:nvPr>
            <p:ph type="body" idx="1"/>
          </p:nvPr>
        </p:nvSpPr>
        <p:spPr/>
        <p:txBody>
          <a:bodyPr/>
          <a:lstStyle/>
          <a:p>
            <a:pPr lvl="1" eaLnBrk="1" hangingPunct="1"/>
            <a:r>
              <a:rPr lang="en-US" altLang="zh-CN" b="1" dirty="0" smtClean="0"/>
              <a:t>TCP/IP</a:t>
            </a:r>
            <a:r>
              <a:rPr lang="zh-CN" altLang="en-US" b="1" dirty="0" smtClean="0"/>
              <a:t>协议模型，也称为因特网协议模型，定义为</a:t>
            </a:r>
            <a:r>
              <a:rPr lang="en-US" altLang="zh-CN" b="1" dirty="0" smtClean="0"/>
              <a:t>4</a:t>
            </a:r>
            <a:r>
              <a:rPr lang="zh-CN" altLang="en-US" b="1" dirty="0" smtClean="0"/>
              <a:t>层，由上至下分别为：</a:t>
            </a:r>
            <a:endParaRPr lang="en-US" altLang="zh-CN" b="1" dirty="0" smtClean="0"/>
          </a:p>
          <a:p>
            <a:pPr lvl="2" eaLnBrk="1" hangingPunct="1"/>
            <a:r>
              <a:rPr lang="zh-CN" altLang="en-US" b="1" dirty="0" smtClean="0"/>
              <a:t>应用层</a:t>
            </a:r>
            <a:endParaRPr lang="en-US" altLang="zh-CN" b="1" dirty="0" smtClean="0"/>
          </a:p>
          <a:p>
            <a:pPr lvl="2" eaLnBrk="1" hangingPunct="1"/>
            <a:r>
              <a:rPr lang="zh-CN" altLang="en-US" b="1" dirty="0" smtClean="0"/>
              <a:t>传输层</a:t>
            </a:r>
            <a:endParaRPr lang="en-US" altLang="zh-CN" b="1" dirty="0" smtClean="0"/>
          </a:p>
          <a:p>
            <a:pPr lvl="2" eaLnBrk="1" hangingPunct="1"/>
            <a:r>
              <a:rPr lang="zh-CN" altLang="en-US" b="1" dirty="0" smtClean="0"/>
              <a:t>网络层</a:t>
            </a:r>
            <a:endParaRPr lang="en-US" altLang="zh-CN" b="1" dirty="0" smtClean="0"/>
          </a:p>
          <a:p>
            <a:pPr lvl="2" eaLnBrk="1" hangingPunct="1"/>
            <a:r>
              <a:rPr lang="zh-CN" altLang="en-US" b="1" dirty="0" smtClean="0"/>
              <a:t>网络接口层</a:t>
            </a:r>
          </a:p>
          <a:p>
            <a:pPr lvl="1" eaLnBrk="1" hangingPunct="1"/>
            <a:r>
              <a:rPr lang="en-US" altLang="zh-CN" b="1" dirty="0"/>
              <a:t>TCP</a:t>
            </a:r>
            <a:r>
              <a:rPr lang="zh-CN" altLang="en-US" b="1" dirty="0"/>
              <a:t>和</a:t>
            </a:r>
            <a:r>
              <a:rPr lang="en-US" altLang="zh-CN" b="1" dirty="0"/>
              <a:t>IP</a:t>
            </a:r>
            <a:r>
              <a:rPr lang="zh-CN" altLang="en-US" b="1" dirty="0"/>
              <a:t>是其中两个代表性的协议。</a:t>
            </a:r>
            <a:endParaRPr lang="en-US" altLang="zh-CN" b="1" dirty="0"/>
          </a:p>
          <a:p>
            <a:pPr lvl="2" eaLnBrk="1" hangingPunct="1"/>
            <a:r>
              <a:rPr lang="en-US" altLang="zh-CN" b="1" dirty="0" smtClean="0"/>
              <a:t>TCP</a:t>
            </a:r>
            <a:r>
              <a:rPr lang="zh-CN" altLang="en-US" b="1" dirty="0"/>
              <a:t>协议处</a:t>
            </a:r>
            <a:r>
              <a:rPr lang="zh-CN" altLang="en-US" b="1" dirty="0" smtClean="0"/>
              <a:t>于传输层，主要用于端到端的流量控制和拥塞控制；</a:t>
            </a:r>
            <a:endParaRPr lang="en-US" altLang="zh-CN" b="1" dirty="0" smtClean="0"/>
          </a:p>
          <a:p>
            <a:pPr lvl="2" eaLnBrk="1" hangingPunct="1"/>
            <a:r>
              <a:rPr lang="en-US" altLang="zh-CN" b="1" dirty="0" smtClean="0"/>
              <a:t>IP</a:t>
            </a:r>
            <a:r>
              <a:rPr lang="zh-CN" altLang="en-US" b="1" dirty="0" smtClean="0"/>
              <a:t>协议处于网络层，主要用于路由。</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560576"/>
            <a:ext cx="8133856" cy="42671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ClrTx/>
              <a:buSzTx/>
              <a:buFontTx/>
              <a:buNone/>
              <a:defRPr/>
            </a:pPr>
            <a:endParaRPr lang="zh-CN" altLang="en-US" sz="1800" dirty="0">
              <a:solidFill>
                <a:prstClr val="white"/>
              </a:solidFill>
            </a:endParaRPr>
          </a:p>
        </p:txBody>
      </p:sp>
      <p:sp>
        <p:nvSpPr>
          <p:cNvPr id="136199" name="AutoShape 58"/>
          <p:cNvSpPr>
            <a:spLocks noChangeArrowheads="1"/>
          </p:cNvSpPr>
          <p:nvPr/>
        </p:nvSpPr>
        <p:spPr bwMode="auto">
          <a:xfrm>
            <a:off x="1736727" y="2025653"/>
            <a:ext cx="1338263" cy="3069167"/>
          </a:xfrm>
          <a:prstGeom prst="cube">
            <a:avLst>
              <a:gd name="adj" fmla="val 9144"/>
            </a:avLst>
          </a:prstGeom>
          <a:solidFill>
            <a:srgbClr val="85D1F7"/>
          </a:solidFill>
          <a:ln w="19050">
            <a:solidFill>
              <a:schemeClr val="bg1"/>
            </a:solidFill>
            <a:miter lim="800000"/>
          </a:ln>
        </p:spPr>
        <p:txBody>
          <a:bodyPr wrap="none" anchor="ctr"/>
          <a:lstStyle/>
          <a:p>
            <a:pPr>
              <a:spcBef>
                <a:spcPct val="0"/>
              </a:spcBef>
              <a:buClrTx/>
              <a:buSzTx/>
              <a:buFontTx/>
              <a:buNone/>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8" y="2357967"/>
            <a:ext cx="1330325"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1" name="Freeform 59"/>
          <p:cNvSpPr/>
          <p:nvPr/>
        </p:nvSpPr>
        <p:spPr bwMode="auto">
          <a:xfrm>
            <a:off x="1736725" y="2774952"/>
            <a:ext cx="1328738"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2" name="Freeform 60"/>
          <p:cNvSpPr/>
          <p:nvPr/>
        </p:nvSpPr>
        <p:spPr bwMode="auto">
          <a:xfrm>
            <a:off x="1736725" y="3191935"/>
            <a:ext cx="1328738"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3" name="Freeform 61"/>
          <p:cNvSpPr/>
          <p:nvPr/>
        </p:nvSpPr>
        <p:spPr bwMode="auto">
          <a:xfrm>
            <a:off x="1736725" y="3608917"/>
            <a:ext cx="1328738" cy="22860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4" name="Freeform 62"/>
          <p:cNvSpPr/>
          <p:nvPr/>
        </p:nvSpPr>
        <p:spPr bwMode="auto">
          <a:xfrm>
            <a:off x="1735140" y="4023786"/>
            <a:ext cx="1330325"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5" name="Freeform 63"/>
          <p:cNvSpPr/>
          <p:nvPr/>
        </p:nvSpPr>
        <p:spPr bwMode="auto">
          <a:xfrm>
            <a:off x="1733553" y="4440767"/>
            <a:ext cx="1330325"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06" name="Text Box 22"/>
          <p:cNvSpPr txBox="1">
            <a:spLocks noChangeArrowheads="1"/>
          </p:cNvSpPr>
          <p:nvPr/>
        </p:nvSpPr>
        <p:spPr bwMode="auto">
          <a:xfrm>
            <a:off x="2203453" y="2233086"/>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5" y="3409951"/>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3" y="3869267"/>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3" y="2633134"/>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3" y="3050118"/>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4" y="4279900"/>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3" y="4711700"/>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998135"/>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7</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6</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5</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4</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3</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2</a:t>
            </a:r>
          </a:p>
          <a:p>
            <a:pPr>
              <a:lnSpc>
                <a:spcPct val="190000"/>
              </a:lnSpc>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1" y="1576919"/>
            <a:ext cx="14510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en-US" altLang="zh-CN" b="1">
                <a:solidFill>
                  <a:srgbClr val="1956B9"/>
                </a:solidFill>
                <a:latin typeface="微软雅黑" panose="020B0503020204020204" pitchFamily="34" charset="-122"/>
                <a:ea typeface="微软雅黑" panose="020B0503020204020204" pitchFamily="34" charset="-122"/>
              </a:rPr>
              <a:t>OSI </a:t>
            </a:r>
            <a:r>
              <a:rPr kumimoji="1" lang="zh-CN" altLang="en-US"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983319"/>
            <a:ext cx="1739900" cy="3117849"/>
          </a:xfrm>
          <a:prstGeom prst="cube">
            <a:avLst>
              <a:gd name="adj" fmla="val 9144"/>
            </a:avLst>
          </a:prstGeom>
          <a:solidFill>
            <a:srgbClr val="7CE07C"/>
          </a:solidFill>
          <a:ln w="19050">
            <a:solidFill>
              <a:schemeClr val="bg1"/>
            </a:solidFill>
            <a:miter lim="800000"/>
          </a:ln>
        </p:spPr>
        <p:txBody>
          <a:bodyPr wrap="none" anchor="ctr"/>
          <a:lstStyle/>
          <a:p>
            <a:pPr>
              <a:spcBef>
                <a:spcPct val="0"/>
              </a:spcBef>
              <a:buClrTx/>
              <a:buSzTx/>
              <a:buFontTx/>
              <a:buNone/>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6" y="3179236"/>
            <a:ext cx="1741487" cy="243417"/>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17" name="Freeform 70"/>
          <p:cNvSpPr/>
          <p:nvPr/>
        </p:nvSpPr>
        <p:spPr bwMode="auto">
          <a:xfrm>
            <a:off x="3433763" y="3591986"/>
            <a:ext cx="1738312" cy="258233"/>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18" name="Freeform 71"/>
          <p:cNvSpPr/>
          <p:nvPr/>
        </p:nvSpPr>
        <p:spPr bwMode="auto">
          <a:xfrm>
            <a:off x="3433763" y="4034369"/>
            <a:ext cx="1725612" cy="224367"/>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19" name="Text Box 73"/>
          <p:cNvSpPr txBox="1">
            <a:spLocks noChangeArrowheads="1"/>
          </p:cNvSpPr>
          <p:nvPr/>
        </p:nvSpPr>
        <p:spPr bwMode="auto">
          <a:xfrm>
            <a:off x="3908428" y="2319867"/>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5" y="4360334"/>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8" y="3873500"/>
            <a:ext cx="7906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网际层 </a:t>
            </a:r>
            <a:r>
              <a:rPr kumimoji="1" lang="en-US" altLang="zh-CN" sz="1100" b="1">
                <a:solidFill>
                  <a:prstClr val="black"/>
                </a:solidFill>
                <a:latin typeface="微软雅黑" panose="020B0503020204020204" pitchFamily="34" charset="-122"/>
                <a:ea typeface="微软雅黑" panose="020B0503020204020204" pitchFamily="34" charset="-122"/>
              </a:rPr>
              <a:t>IP</a:t>
            </a:r>
          </a:p>
        </p:txBody>
      </p:sp>
      <p:sp>
        <p:nvSpPr>
          <p:cNvPr id="136222" name="Text Box 16"/>
          <p:cNvSpPr txBox="1">
            <a:spLocks noChangeArrowheads="1"/>
          </p:cNvSpPr>
          <p:nvPr/>
        </p:nvSpPr>
        <p:spPr bwMode="auto">
          <a:xfrm>
            <a:off x="3371421" y="2667002"/>
            <a:ext cx="16979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a:t>
            </a:r>
            <a:r>
              <a:rPr kumimoji="1" lang="zh-CN" altLang="en-US" sz="1100" b="1">
                <a:solidFill>
                  <a:prstClr val="black"/>
                </a:solidFill>
                <a:latin typeface="微软雅黑" panose="020B0503020204020204" pitchFamily="34" charset="-122"/>
                <a:ea typeface="微软雅黑" panose="020B0503020204020204" pitchFamily="34" charset="-122"/>
              </a:rPr>
              <a:t>各种应用层协议，如</a:t>
            </a:r>
          </a:p>
          <a:p>
            <a:pPr algn="ctr">
              <a:spcBef>
                <a:spcPct val="0"/>
              </a:spcBef>
              <a:buClrTx/>
              <a:buSzTx/>
              <a:buFontTx/>
              <a:buNone/>
            </a:pPr>
            <a:r>
              <a:rPr kumimoji="1" lang="en-US" altLang="zh-CN" sz="1100" b="1">
                <a:solidFill>
                  <a:prstClr val="black"/>
                </a:solidFill>
                <a:latin typeface="微软雅黑" panose="020B0503020204020204" pitchFamily="34" charset="-122"/>
                <a:ea typeface="微软雅黑" panose="020B0503020204020204" pitchFamily="34" charset="-122"/>
              </a:rPr>
              <a:t>DNS, HTTP, SMTP </a:t>
            </a:r>
            <a:r>
              <a:rPr kumimoji="1" lang="zh-CN" altLang="zh-CN" sz="1100" b="1">
                <a:solidFill>
                  <a:prstClr val="black"/>
                </a:solidFill>
                <a:latin typeface="微软雅黑" panose="020B0503020204020204" pitchFamily="34" charset="-122"/>
                <a:ea typeface="微软雅黑" panose="020B0503020204020204" pitchFamily="34" charset="-122"/>
              </a:rPr>
              <a:t>等</a:t>
            </a:r>
            <a:r>
              <a:rPr kumimoji="1" lang="en-US" altLang="zh-CN" sz="1100" b="1">
                <a:solidFill>
                  <a:prstClr val="black"/>
                </a:solidFill>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32349" y="3473452"/>
            <a:ext cx="15728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运输层 </a:t>
            </a:r>
            <a:r>
              <a:rPr kumimoji="1" lang="en-US" altLang="zh-CN" sz="1100" b="1">
                <a:solidFill>
                  <a:prstClr val="black"/>
                </a:solidFill>
                <a:latin typeface="微软雅黑" panose="020B0503020204020204" pitchFamily="34" charset="-122"/>
                <a:ea typeface="微软雅黑" panose="020B0503020204020204" pitchFamily="34" charset="-122"/>
              </a:rPr>
              <a:t>(TCP </a:t>
            </a:r>
            <a:r>
              <a:rPr kumimoji="1" lang="zh-CN" altLang="en-US" sz="1100" b="1">
                <a:solidFill>
                  <a:prstClr val="black"/>
                </a:solidFill>
                <a:latin typeface="微软雅黑" panose="020B0503020204020204" pitchFamily="34" charset="-122"/>
                <a:ea typeface="微软雅黑" panose="020B0503020204020204" pitchFamily="34" charset="-122"/>
              </a:rPr>
              <a:t>或 </a:t>
            </a:r>
            <a:r>
              <a:rPr kumimoji="1" lang="en-US" altLang="zh-CN" sz="1100" b="1">
                <a:solidFill>
                  <a:prstClr val="black"/>
                </a:solidFill>
                <a:latin typeface="微软雅黑" panose="020B0503020204020204" pitchFamily="34" charset="-122"/>
                <a:ea typeface="微软雅黑" panose="020B0503020204020204" pitchFamily="34" charset="-122"/>
              </a:rPr>
              <a:t>UDP)</a:t>
            </a:r>
          </a:p>
        </p:txBody>
      </p:sp>
      <p:sp>
        <p:nvSpPr>
          <p:cNvPr id="136224" name="Text Box 12"/>
          <p:cNvSpPr txBox="1">
            <a:spLocks noChangeArrowheads="1"/>
          </p:cNvSpPr>
          <p:nvPr/>
        </p:nvSpPr>
        <p:spPr bwMode="auto">
          <a:xfrm>
            <a:off x="3392490" y="1562102"/>
            <a:ext cx="1743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en-US" altLang="zh-CN" b="1">
                <a:solidFill>
                  <a:prstClr val="black"/>
                </a:solidFill>
                <a:latin typeface="微软雅黑" panose="020B0503020204020204" pitchFamily="34" charset="-122"/>
                <a:ea typeface="微软雅黑" panose="020B0503020204020204" pitchFamily="34" charset="-122"/>
              </a:rPr>
              <a:t>TCP/IP </a:t>
            </a:r>
            <a:r>
              <a:rPr kumimoji="1" lang="zh-CN" altLang="en-US" b="1">
                <a:solidFill>
                  <a:prstClr val="black"/>
                </a:solidFill>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5094819"/>
            <a:ext cx="3914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en-US" altLang="zh-CN" sz="1200" b="1">
                <a:solidFill>
                  <a:prstClr val="black"/>
                </a:solidFill>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6" y="5094819"/>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en-US" altLang="zh-CN" sz="1200" b="1">
                <a:solidFill>
                  <a:prstClr val="black"/>
                </a:solidFill>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9" y="5094819"/>
            <a:ext cx="383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en-US" altLang="zh-CN" sz="1200" b="1">
                <a:solidFill>
                  <a:prstClr val="black"/>
                </a:solidFill>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2015066"/>
            <a:ext cx="1338262" cy="3067051"/>
          </a:xfrm>
          <a:prstGeom prst="cube">
            <a:avLst>
              <a:gd name="adj" fmla="val 9144"/>
            </a:avLst>
          </a:prstGeom>
          <a:solidFill>
            <a:srgbClr val="FFC000"/>
          </a:solidFill>
          <a:ln w="19050">
            <a:solidFill>
              <a:schemeClr val="bg1"/>
            </a:solidFill>
            <a:miter lim="800000"/>
          </a:ln>
        </p:spPr>
        <p:txBody>
          <a:bodyPr wrap="none" anchor="ctr"/>
          <a:lstStyle/>
          <a:p>
            <a:pPr>
              <a:spcBef>
                <a:spcPct val="0"/>
              </a:spcBef>
              <a:buClrTx/>
              <a:buSzTx/>
              <a:buFontTx/>
              <a:buNone/>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6" y="3179235"/>
            <a:ext cx="1328737" cy="226484"/>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30" name="Freeform 102"/>
          <p:cNvSpPr/>
          <p:nvPr/>
        </p:nvSpPr>
        <p:spPr bwMode="auto">
          <a:xfrm>
            <a:off x="5573716" y="3596219"/>
            <a:ext cx="1328737" cy="230716"/>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31" name="Freeform 103"/>
          <p:cNvSpPr/>
          <p:nvPr/>
        </p:nvSpPr>
        <p:spPr bwMode="auto">
          <a:xfrm>
            <a:off x="5572128" y="4013202"/>
            <a:ext cx="1330325" cy="232833"/>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32" name="Freeform 104"/>
          <p:cNvSpPr/>
          <p:nvPr/>
        </p:nvSpPr>
        <p:spPr bwMode="auto">
          <a:xfrm>
            <a:off x="5570541" y="4430185"/>
            <a:ext cx="1330325" cy="22648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pPr>
              <a:spcBef>
                <a:spcPct val="0"/>
              </a:spcBef>
              <a:buClrTx/>
              <a:buSzTx/>
              <a:buFontTx/>
              <a:buNone/>
            </a:pPr>
            <a:endParaRPr lang="zh-CN" altLang="en-US" sz="1800">
              <a:solidFill>
                <a:prstClr val="black"/>
              </a:solidFill>
              <a:latin typeface="Calibri" panose="020F0502020204030204" pitchFamily="34" charset="0"/>
              <a:ea typeface="宋体" panose="02010600030101010101" pitchFamily="2" charset="-122"/>
            </a:endParaRPr>
          </a:p>
        </p:txBody>
      </p:sp>
      <p:sp>
        <p:nvSpPr>
          <p:cNvPr id="136233" name="Text Box 106"/>
          <p:cNvSpPr txBox="1">
            <a:spLocks noChangeArrowheads="1"/>
          </p:cNvSpPr>
          <p:nvPr/>
        </p:nvSpPr>
        <p:spPr bwMode="auto">
          <a:xfrm>
            <a:off x="6019803" y="3448052"/>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9" y="3881966"/>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9" y="2544234"/>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2" y="4275667"/>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9" y="4694767"/>
            <a:ext cx="6078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6" y="2636912"/>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spcBef>
                <a:spcPct val="0"/>
              </a:spcBef>
              <a:buClrTx/>
              <a:buSzTx/>
              <a:buFontTx/>
              <a:buNone/>
            </a:pPr>
            <a:r>
              <a:rPr kumimoji="1" lang="en-US" altLang="zh-CN" sz="1100" b="1" dirty="0" smtClean="0">
                <a:solidFill>
                  <a:prstClr val="black"/>
                </a:solidFill>
                <a:latin typeface="微软雅黑" panose="020B0503020204020204" pitchFamily="34" charset="-122"/>
                <a:ea typeface="微软雅黑" panose="020B0503020204020204" pitchFamily="34" charset="-122"/>
              </a:rPr>
              <a:t>5</a:t>
            </a:r>
            <a:endParaRPr kumimoji="1" lang="en-US" altLang="zh-CN" sz="1100" b="1" dirty="0">
              <a:solidFill>
                <a:prstClr val="black"/>
              </a:solidFill>
              <a:latin typeface="微软雅黑" panose="020B0503020204020204" pitchFamily="34" charset="-122"/>
              <a:ea typeface="微软雅黑" panose="020B0503020204020204" pitchFamily="34" charset="-122"/>
            </a:endParaRPr>
          </a:p>
          <a:p>
            <a:pPr>
              <a:lnSpc>
                <a:spcPct val="190000"/>
              </a:lnSpc>
              <a:spcBef>
                <a:spcPct val="0"/>
              </a:spcBef>
              <a:buClrTx/>
              <a:buSzTx/>
              <a:buFontTx/>
              <a:buNone/>
            </a:pPr>
            <a:endParaRPr kumimoji="1" lang="en-US" altLang="zh-CN" sz="1100" b="1" dirty="0">
              <a:solidFill>
                <a:prstClr val="black"/>
              </a:solidFill>
              <a:latin typeface="微软雅黑" panose="020B0503020204020204" pitchFamily="34" charset="-122"/>
              <a:ea typeface="微软雅黑" panose="020B0503020204020204" pitchFamily="34" charset="-122"/>
            </a:endParaRPr>
          </a:p>
          <a:p>
            <a:pPr>
              <a:lnSpc>
                <a:spcPct val="190000"/>
              </a:lnSpc>
              <a:spcBef>
                <a:spcPct val="0"/>
              </a:spcBef>
              <a:buClrTx/>
              <a:buSzTx/>
              <a:buFontTx/>
              <a:buNone/>
            </a:pPr>
            <a:r>
              <a:rPr kumimoji="1" lang="en-US" altLang="zh-CN" sz="1100" b="1" dirty="0">
                <a:solidFill>
                  <a:prstClr val="black"/>
                </a:solidFill>
                <a:latin typeface="微软雅黑" panose="020B0503020204020204" pitchFamily="34" charset="-122"/>
                <a:ea typeface="微软雅黑" panose="020B0503020204020204" pitchFamily="34" charset="-122"/>
              </a:rPr>
              <a:t>4</a:t>
            </a:r>
          </a:p>
          <a:p>
            <a:pPr>
              <a:lnSpc>
                <a:spcPct val="190000"/>
              </a:lnSpc>
              <a:spcBef>
                <a:spcPct val="0"/>
              </a:spcBef>
              <a:buClrTx/>
              <a:buSzTx/>
              <a:buFontTx/>
              <a:buNone/>
            </a:pPr>
            <a:endParaRPr kumimoji="1" lang="en-US" altLang="zh-CN" sz="1100" b="1" dirty="0" smtClean="0">
              <a:solidFill>
                <a:prstClr val="black"/>
              </a:solidFill>
              <a:latin typeface="微软雅黑" panose="020B0503020204020204" pitchFamily="34" charset="-122"/>
              <a:ea typeface="微软雅黑" panose="020B0503020204020204" pitchFamily="34" charset="-122"/>
            </a:endParaRPr>
          </a:p>
          <a:p>
            <a:pPr>
              <a:lnSpc>
                <a:spcPct val="190000"/>
              </a:lnSpc>
              <a:spcBef>
                <a:spcPct val="0"/>
              </a:spcBef>
              <a:buClrTx/>
              <a:buSzTx/>
              <a:buFontTx/>
              <a:buNone/>
            </a:pPr>
            <a:r>
              <a:rPr kumimoji="1" lang="en-US" altLang="zh-CN" sz="1100" b="1" dirty="0" smtClean="0">
                <a:solidFill>
                  <a:prstClr val="black"/>
                </a:solidFill>
                <a:latin typeface="微软雅黑" panose="020B0503020204020204" pitchFamily="34" charset="-122"/>
                <a:ea typeface="微软雅黑" panose="020B0503020204020204" pitchFamily="34" charset="-122"/>
              </a:rPr>
              <a:t>3</a:t>
            </a:r>
            <a:endParaRPr kumimoji="1" lang="en-US" altLang="zh-CN" sz="1100" b="1" dirty="0">
              <a:solidFill>
                <a:prstClr val="black"/>
              </a:solidFill>
              <a:latin typeface="微软雅黑" panose="020B0503020204020204" pitchFamily="34" charset="-122"/>
              <a:ea typeface="微软雅黑" panose="020B0503020204020204" pitchFamily="34" charset="-122"/>
            </a:endParaRPr>
          </a:p>
          <a:p>
            <a:pPr>
              <a:lnSpc>
                <a:spcPct val="190000"/>
              </a:lnSpc>
              <a:spcBef>
                <a:spcPct val="0"/>
              </a:spcBef>
              <a:buClrTx/>
              <a:buSzTx/>
              <a:buFontTx/>
              <a:buNone/>
            </a:pPr>
            <a:r>
              <a:rPr kumimoji="1" lang="en-US" altLang="zh-CN" sz="1100" b="1" dirty="0">
                <a:solidFill>
                  <a:prstClr val="black"/>
                </a:solidFill>
                <a:latin typeface="微软雅黑" panose="020B0503020204020204" pitchFamily="34" charset="-122"/>
                <a:ea typeface="微软雅黑" panose="020B0503020204020204" pitchFamily="34" charset="-122"/>
              </a:rPr>
              <a:t>2</a:t>
            </a:r>
          </a:p>
          <a:p>
            <a:pPr>
              <a:lnSpc>
                <a:spcPct val="190000"/>
              </a:lnSpc>
              <a:spcBef>
                <a:spcPct val="0"/>
              </a:spcBef>
              <a:buClrTx/>
              <a:buSzTx/>
              <a:buFontTx/>
              <a:buNone/>
            </a:pPr>
            <a:r>
              <a:rPr kumimoji="1" lang="en-US" altLang="zh-CN" sz="1100" b="1" dirty="0">
                <a:solidFill>
                  <a:prstClr val="black"/>
                </a:solidFill>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8" y="1555753"/>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buClrTx/>
              <a:buSzTx/>
              <a:buFontTx/>
              <a:buNone/>
              <a:defRPr/>
            </a:pPr>
            <a:r>
              <a:rPr lang="zh-CN" altLang="en-US" sz="1400" b="1" dirty="0">
                <a:solidFill>
                  <a:srgbClr val="F79646">
                    <a:lumMod val="50000"/>
                  </a:srgb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90" y="4673600"/>
            <a:ext cx="18774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buClrTx/>
              <a:buSzTx/>
              <a:buFontTx/>
              <a:buNone/>
            </a:pPr>
            <a:r>
              <a:rPr kumimoji="1" lang="zh-CN" altLang="en-US" sz="1100" b="1">
                <a:solidFill>
                  <a:prstClr val="black"/>
                </a:solidFill>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26670" y="5828030"/>
            <a:ext cx="86702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0"/>
              </a:spcBef>
              <a:buClrTx/>
              <a:buSzTx/>
              <a:buFontTx/>
              <a:buNone/>
            </a:pPr>
            <a:r>
              <a:rPr lang="zh-CN" altLang="zh-CN" b="1">
                <a:solidFill>
                  <a:srgbClr val="0000FF"/>
                </a:solidFill>
                <a:latin typeface="微软雅黑" panose="020B0503020204020204" pitchFamily="34" charset="-122"/>
                <a:ea typeface="微软雅黑" panose="020B0503020204020204" pitchFamily="34" charset="-122"/>
              </a:rPr>
              <a:t>计算机网络体系结构：</a:t>
            </a:r>
            <a:r>
              <a:rPr lang="en-US" altLang="zh-CN" b="1">
                <a:solidFill>
                  <a:srgbClr val="0000FF"/>
                </a:solidFill>
                <a:latin typeface="微软雅黑" panose="020B0503020204020204" pitchFamily="34" charset="-122"/>
                <a:ea typeface="微软雅黑" panose="020B0503020204020204" pitchFamily="34" charset="-122"/>
              </a:rPr>
              <a:t>(a) OSI </a:t>
            </a:r>
            <a:r>
              <a:rPr lang="zh-CN" altLang="zh-CN" b="1">
                <a:solidFill>
                  <a:srgbClr val="0000FF"/>
                </a:solidFill>
                <a:latin typeface="微软雅黑" panose="020B0503020204020204" pitchFamily="34" charset="-122"/>
                <a:ea typeface="微软雅黑" panose="020B0503020204020204" pitchFamily="34" charset="-122"/>
              </a:rPr>
              <a:t>的七层协议；</a:t>
            </a:r>
            <a:r>
              <a:rPr lang="en-US" altLang="zh-CN" b="1">
                <a:solidFill>
                  <a:srgbClr val="0000FF"/>
                </a:solidFill>
                <a:latin typeface="微软雅黑" panose="020B0503020204020204" pitchFamily="34" charset="-122"/>
                <a:ea typeface="微软雅黑" panose="020B0503020204020204" pitchFamily="34" charset="-122"/>
              </a:rPr>
              <a:t>(b) TCP/IP </a:t>
            </a:r>
            <a:r>
              <a:rPr lang="zh-CN" altLang="zh-CN" b="1">
                <a:solidFill>
                  <a:srgbClr val="0000FF"/>
                </a:solidFill>
                <a:latin typeface="微软雅黑" panose="020B0503020204020204" pitchFamily="34" charset="-122"/>
                <a:ea typeface="微软雅黑" panose="020B0503020204020204" pitchFamily="34" charset="-122"/>
              </a:rPr>
              <a:t>的四层协议；</a:t>
            </a:r>
            <a:r>
              <a:rPr lang="en-US" altLang="zh-CN" b="1">
                <a:solidFill>
                  <a:srgbClr val="0000FF"/>
                </a:solidFill>
                <a:latin typeface="微软雅黑" panose="020B0503020204020204" pitchFamily="34" charset="-122"/>
                <a:ea typeface="微软雅黑" panose="020B0503020204020204" pitchFamily="34" charset="-122"/>
              </a:rPr>
              <a:t>(c) </a:t>
            </a:r>
            <a:r>
              <a:rPr lang="zh-CN" altLang="zh-CN" b="1">
                <a:solidFill>
                  <a:srgbClr val="0000FF"/>
                </a:solidFill>
                <a:latin typeface="微软雅黑" panose="020B0503020204020204" pitchFamily="34" charset="-122"/>
                <a:ea typeface="微软雅黑" panose="020B0503020204020204" pitchFamily="34" charset="-122"/>
              </a:rPr>
              <a:t>五层协议</a:t>
            </a: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878319"/>
            <a:ext cx="8133856" cy="518584"/>
          </a:xfrm>
          <a:prstGeom prst="roundRect">
            <a:avLst>
              <a:gd name="adj" fmla="val 16667"/>
            </a:avLst>
          </a:prstGeom>
          <a:solidFill>
            <a:srgbClr val="FFFF00"/>
          </a:solidFill>
          <a:ln>
            <a:noFill/>
          </a:ln>
        </p:spPr>
        <p:txBody>
          <a:bodyPr wrap="none" anchor="ctr"/>
          <a:lstStyle/>
          <a:p>
            <a:pPr>
              <a:spcBef>
                <a:spcPct val="0"/>
              </a:spcBef>
              <a:buClrTx/>
              <a:buSzTx/>
              <a:buFontTx/>
              <a:buNone/>
            </a:pPr>
            <a:endParaRPr lang="zh-CN" altLang="en-US" sz="2800" dirty="0">
              <a:solidFill>
                <a:prstClr val="black"/>
              </a:solidFill>
              <a:latin typeface="Calibri" panose="020F0502020204030204" pitchFamily="34" charset="0"/>
              <a:ea typeface="宋体" panose="02010600030101010101" pitchFamily="2" charset="-122"/>
            </a:endParaRPr>
          </a:p>
        </p:txBody>
      </p:sp>
      <p:sp>
        <p:nvSpPr>
          <p:cNvPr id="49" name="Rectangle 6"/>
          <p:cNvSpPr>
            <a:spLocks noChangeArrowheads="1"/>
          </p:cNvSpPr>
          <p:nvPr/>
        </p:nvSpPr>
        <p:spPr bwMode="auto">
          <a:xfrm>
            <a:off x="3058161" y="878319"/>
            <a:ext cx="30276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SzTx/>
              <a:buFontTx/>
              <a:buNone/>
            </a:pPr>
            <a:r>
              <a:rPr lang="zh-CN" altLang="en-US" sz="2800" dirty="0">
                <a:solidFill>
                  <a:srgbClr val="FF0000"/>
                </a:solidFill>
                <a:latin typeface="Arial" panose="020B0604020202020204" pitchFamily="34" charset="0"/>
                <a:ea typeface="华文行楷" panose="02010800040101010101" pitchFamily="2" charset="-122"/>
              </a:rPr>
              <a:t>五层原理体系结构</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11188" y="458788"/>
            <a:ext cx="639762" cy="12144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155" name="Rectangle 3"/>
          <p:cNvSpPr>
            <a:spLocks noChangeArrowheads="1"/>
          </p:cNvSpPr>
          <p:nvPr/>
        </p:nvSpPr>
        <p:spPr bwMode="auto">
          <a:xfrm>
            <a:off x="620713" y="949325"/>
            <a:ext cx="623887" cy="2571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156" name="Text Box 4"/>
          <p:cNvSpPr txBox="1">
            <a:spLocks noChangeArrowheads="1"/>
          </p:cNvSpPr>
          <p:nvPr/>
        </p:nvSpPr>
        <p:spPr bwMode="auto">
          <a:xfrm>
            <a:off x="790575" y="415925"/>
            <a:ext cx="2968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5</a:t>
            </a:r>
          </a:p>
          <a:p>
            <a:pPr algn="ctr" eaLnBrk="1" hangingPunct="1"/>
            <a:r>
              <a:rPr lang="en-US" altLang="zh-CN" sz="1600">
                <a:solidFill>
                  <a:srgbClr val="000000"/>
                </a:solidFill>
                <a:ea typeface="黑体" panose="02010609060101010101" pitchFamily="49" charset="-122"/>
              </a:rPr>
              <a:t>4</a:t>
            </a:r>
          </a:p>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a:t>
            </a:r>
          </a:p>
          <a:p>
            <a:pPr algn="ctr" eaLnBrk="1" hangingPunct="1"/>
            <a:r>
              <a:rPr lang="en-US" altLang="zh-CN" sz="1600">
                <a:solidFill>
                  <a:srgbClr val="000000"/>
                </a:solidFill>
                <a:ea typeface="黑体" panose="02010609060101010101" pitchFamily="49" charset="-122"/>
              </a:rPr>
              <a:t>1</a:t>
            </a:r>
          </a:p>
        </p:txBody>
      </p:sp>
      <p:sp>
        <p:nvSpPr>
          <p:cNvPr id="49157" name="Line 5"/>
          <p:cNvSpPr>
            <a:spLocks noChangeShapeType="1"/>
          </p:cNvSpPr>
          <p:nvPr/>
        </p:nvSpPr>
        <p:spPr bwMode="auto">
          <a:xfrm>
            <a:off x="611188" y="717550"/>
            <a:ext cx="6397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58" name="Line 6"/>
          <p:cNvSpPr>
            <a:spLocks noChangeShapeType="1"/>
          </p:cNvSpPr>
          <p:nvPr/>
        </p:nvSpPr>
        <p:spPr bwMode="auto">
          <a:xfrm>
            <a:off x="611188" y="957263"/>
            <a:ext cx="6397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59" name="Line 7"/>
          <p:cNvSpPr>
            <a:spLocks noChangeShapeType="1"/>
          </p:cNvSpPr>
          <p:nvPr/>
        </p:nvSpPr>
        <p:spPr bwMode="auto">
          <a:xfrm>
            <a:off x="611188" y="1196975"/>
            <a:ext cx="6397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60" name="Line 8"/>
          <p:cNvSpPr>
            <a:spLocks noChangeShapeType="1"/>
          </p:cNvSpPr>
          <p:nvPr/>
        </p:nvSpPr>
        <p:spPr bwMode="auto">
          <a:xfrm>
            <a:off x="611188" y="1438275"/>
            <a:ext cx="6397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61" name="Freeform 9"/>
          <p:cNvSpPr/>
          <p:nvPr/>
        </p:nvSpPr>
        <p:spPr bwMode="auto">
          <a:xfrm>
            <a:off x="7861300" y="2205038"/>
            <a:ext cx="312738" cy="1800225"/>
          </a:xfrm>
          <a:custGeom>
            <a:avLst/>
            <a:gdLst>
              <a:gd name="T0" fmla="*/ 2147483647 w 197"/>
              <a:gd name="T1" fmla="*/ 0 h 1134"/>
              <a:gd name="T2" fmla="*/ 0 w 197"/>
              <a:gd name="T3" fmla="*/ 2147483647 h 1134"/>
              <a:gd name="T4" fmla="*/ 2147483647 w 197"/>
              <a:gd name="T5" fmla="*/ 2147483647 h 1134"/>
              <a:gd name="T6" fmla="*/ 0 60000 65536"/>
              <a:gd name="T7" fmla="*/ 0 60000 65536"/>
              <a:gd name="T8" fmla="*/ 0 60000 65536"/>
              <a:gd name="T9" fmla="*/ 0 w 197"/>
              <a:gd name="T10" fmla="*/ 0 h 1134"/>
              <a:gd name="T11" fmla="*/ 197 w 197"/>
              <a:gd name="T12" fmla="*/ 1134 h 1134"/>
            </a:gdLst>
            <a:ahLst/>
            <a:cxnLst>
              <a:cxn ang="T6">
                <a:pos x="T0" y="T1"/>
              </a:cxn>
              <a:cxn ang="T7">
                <a:pos x="T2" y="T3"/>
              </a:cxn>
              <a:cxn ang="T8">
                <a:pos x="T4" y="T5"/>
              </a:cxn>
            </a:cxnLst>
            <a:rect l="T9" t="T10" r="T11" b="T12"/>
            <a:pathLst>
              <a:path w="197" h="1134">
                <a:moveTo>
                  <a:pt x="197" y="0"/>
                </a:moveTo>
                <a:lnTo>
                  <a:pt x="0" y="507"/>
                </a:lnTo>
                <a:lnTo>
                  <a:pt x="16" y="1134"/>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grpSp>
        <p:nvGrpSpPr>
          <p:cNvPr id="49162" name="Group 10"/>
          <p:cNvGrpSpPr/>
          <p:nvPr/>
        </p:nvGrpSpPr>
        <p:grpSpPr bwMode="auto">
          <a:xfrm>
            <a:off x="2555875" y="4921250"/>
            <a:ext cx="639763" cy="1314450"/>
            <a:chOff x="617" y="262"/>
            <a:chExt cx="403" cy="828"/>
          </a:xfrm>
        </p:grpSpPr>
        <p:sp>
          <p:nvSpPr>
            <p:cNvPr id="49427" name="Rectangle 11"/>
            <p:cNvSpPr>
              <a:spLocks noChangeArrowheads="1"/>
            </p:cNvSpPr>
            <p:nvPr/>
          </p:nvSpPr>
          <p:spPr bwMode="auto">
            <a:xfrm>
              <a:off x="623" y="598"/>
              <a:ext cx="393" cy="1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428" name="Text Box 12"/>
            <p:cNvSpPr txBox="1">
              <a:spLocks noChangeArrowheads="1"/>
            </p:cNvSpPr>
            <p:nvPr/>
          </p:nvSpPr>
          <p:spPr bwMode="auto">
            <a:xfrm>
              <a:off x="730" y="262"/>
              <a:ext cx="18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5</a:t>
              </a:r>
            </a:p>
            <a:p>
              <a:pPr algn="ctr" eaLnBrk="1" hangingPunct="1"/>
              <a:r>
                <a:rPr lang="en-US" altLang="zh-CN" sz="1600">
                  <a:solidFill>
                    <a:srgbClr val="000000"/>
                  </a:solidFill>
                  <a:ea typeface="黑体" panose="02010609060101010101" pitchFamily="49" charset="-122"/>
                </a:rPr>
                <a:t>4</a:t>
              </a:r>
            </a:p>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a:t>
              </a:r>
            </a:p>
            <a:p>
              <a:pPr algn="ctr" eaLnBrk="1" hangingPunct="1"/>
              <a:r>
                <a:rPr lang="en-US" altLang="zh-CN" sz="1600">
                  <a:solidFill>
                    <a:srgbClr val="000000"/>
                  </a:solidFill>
                  <a:ea typeface="黑体" panose="02010609060101010101" pitchFamily="49" charset="-122"/>
                </a:rPr>
                <a:t>1</a:t>
              </a:r>
            </a:p>
          </p:txBody>
        </p:sp>
        <p:sp>
          <p:nvSpPr>
            <p:cNvPr id="49429" name="Rectangle 13"/>
            <p:cNvSpPr>
              <a:spLocks noChangeArrowheads="1"/>
            </p:cNvSpPr>
            <p:nvPr/>
          </p:nvSpPr>
          <p:spPr bwMode="auto">
            <a:xfrm>
              <a:off x="617" y="289"/>
              <a:ext cx="403" cy="76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430" name="Line 14"/>
            <p:cNvSpPr>
              <a:spLocks noChangeShapeType="1"/>
            </p:cNvSpPr>
            <p:nvPr/>
          </p:nvSpPr>
          <p:spPr bwMode="auto">
            <a:xfrm>
              <a:off x="617" y="452"/>
              <a:ext cx="40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431" name="Line 15"/>
            <p:cNvSpPr>
              <a:spLocks noChangeShapeType="1"/>
            </p:cNvSpPr>
            <p:nvPr/>
          </p:nvSpPr>
          <p:spPr bwMode="auto">
            <a:xfrm>
              <a:off x="617" y="603"/>
              <a:ext cx="40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432" name="Line 16"/>
            <p:cNvSpPr>
              <a:spLocks noChangeShapeType="1"/>
            </p:cNvSpPr>
            <p:nvPr/>
          </p:nvSpPr>
          <p:spPr bwMode="auto">
            <a:xfrm>
              <a:off x="617" y="754"/>
              <a:ext cx="40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433" name="Line 17"/>
            <p:cNvSpPr>
              <a:spLocks noChangeShapeType="1"/>
            </p:cNvSpPr>
            <p:nvPr/>
          </p:nvSpPr>
          <p:spPr bwMode="auto">
            <a:xfrm>
              <a:off x="617" y="906"/>
              <a:ext cx="40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49163" name="Line 18"/>
          <p:cNvSpPr>
            <a:spLocks noChangeShapeType="1"/>
          </p:cNvSpPr>
          <p:nvPr/>
        </p:nvSpPr>
        <p:spPr bwMode="auto">
          <a:xfrm flipV="1">
            <a:off x="2987675" y="2133600"/>
            <a:ext cx="504031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64" name="Line 19"/>
          <p:cNvSpPr>
            <a:spLocks noChangeShapeType="1"/>
          </p:cNvSpPr>
          <p:nvPr/>
        </p:nvSpPr>
        <p:spPr bwMode="auto">
          <a:xfrm flipV="1">
            <a:off x="3635375" y="4005263"/>
            <a:ext cx="865188" cy="15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65" name="Line 20"/>
          <p:cNvSpPr>
            <a:spLocks noChangeShapeType="1"/>
          </p:cNvSpPr>
          <p:nvPr/>
        </p:nvSpPr>
        <p:spPr bwMode="auto">
          <a:xfrm>
            <a:off x="755650" y="213360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166"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100" y="3862388"/>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9167" name="Group 22"/>
          <p:cNvGrpSpPr/>
          <p:nvPr/>
        </p:nvGrpSpPr>
        <p:grpSpPr bwMode="auto">
          <a:xfrm>
            <a:off x="3492500" y="1773238"/>
            <a:ext cx="1439863" cy="863600"/>
            <a:chOff x="385" y="2795"/>
            <a:chExt cx="1769" cy="816"/>
          </a:xfrm>
        </p:grpSpPr>
        <p:sp>
          <p:nvSpPr>
            <p:cNvPr id="49410" name="Oval 23"/>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1" name="Oval 24"/>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2" name="Oval 25"/>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3" name="Oval 26"/>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4" name="Oval 27"/>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5" name="Oval 2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6" name="Oval 29"/>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7" name="Oval 30"/>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8" name="Oval 31"/>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19" name="Oval 32"/>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0" name="Oval 33"/>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1" name="Oval 34"/>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2" name="Oval 35"/>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3" name="Oval 36"/>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4" name="Oval 3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5" name="Oval 38"/>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26" name="Freeform 39"/>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17 w 1447"/>
                <a:gd name="T21" fmla="*/ 1 h 1128"/>
                <a:gd name="T22" fmla="*/ 305 w 1447"/>
                <a:gd name="T23" fmla="*/ 1 h 1128"/>
                <a:gd name="T24" fmla="*/ 345 w 1447"/>
                <a:gd name="T25" fmla="*/ 1 h 1128"/>
                <a:gd name="T26" fmla="*/ 369 w 1447"/>
                <a:gd name="T27" fmla="*/ 1 h 1128"/>
                <a:gd name="T28" fmla="*/ 441 w 1447"/>
                <a:gd name="T29" fmla="*/ 1 h 1128"/>
                <a:gd name="T30" fmla="*/ 521 w 1447"/>
                <a:gd name="T31" fmla="*/ 0 h 1128"/>
                <a:gd name="T32" fmla="*/ 842 w 1447"/>
                <a:gd name="T33" fmla="*/ 1 h 1128"/>
                <a:gd name="T34" fmla="*/ 1107 w 1447"/>
                <a:gd name="T35" fmla="*/ 1 h 1128"/>
                <a:gd name="T36" fmla="*/ 1131 w 1447"/>
                <a:gd name="T37" fmla="*/ 1 h 1128"/>
                <a:gd name="T38" fmla="*/ 1155 w 1447"/>
                <a:gd name="T39" fmla="*/ 1 h 1128"/>
                <a:gd name="T40" fmla="*/ 1277 w 1447"/>
                <a:gd name="T41" fmla="*/ 1 h 1128"/>
                <a:gd name="T42" fmla="*/ 1364 w 1447"/>
                <a:gd name="T43" fmla="*/ 1 h 1128"/>
                <a:gd name="T44" fmla="*/ 1412 w 1447"/>
                <a:gd name="T45" fmla="*/ 1 h 1128"/>
                <a:gd name="T46" fmla="*/ 1428 w 1447"/>
                <a:gd name="T47" fmla="*/ 1 h 1128"/>
                <a:gd name="T48" fmla="*/ 1460 w 1447"/>
                <a:gd name="T49" fmla="*/ 1 h 1128"/>
                <a:gd name="T50" fmla="*/ 1484 w 1447"/>
                <a:gd name="T51" fmla="*/ 1 h 1128"/>
                <a:gd name="T52" fmla="*/ 1500 w 1447"/>
                <a:gd name="T53" fmla="*/ 1 h 1128"/>
                <a:gd name="T54" fmla="*/ 1500 w 1447"/>
                <a:gd name="T55" fmla="*/ 1 h 1128"/>
                <a:gd name="T56" fmla="*/ 1484 w 1447"/>
                <a:gd name="T57" fmla="*/ 1 h 1128"/>
                <a:gd name="T58" fmla="*/ 1436 w 1447"/>
                <a:gd name="T59" fmla="*/ 1 h 1128"/>
                <a:gd name="T60" fmla="*/ 1420 w 1447"/>
                <a:gd name="T61" fmla="*/ 1 h 1128"/>
                <a:gd name="T62" fmla="*/ 1372 w 1447"/>
                <a:gd name="T63" fmla="*/ 1 h 1128"/>
                <a:gd name="T64" fmla="*/ 1267 w 1447"/>
                <a:gd name="T65" fmla="*/ 1 h 1128"/>
                <a:gd name="T66" fmla="*/ 1219 w 1447"/>
                <a:gd name="T67" fmla="*/ 1 h 1128"/>
                <a:gd name="T68" fmla="*/ 1163 w 1447"/>
                <a:gd name="T69" fmla="*/ 1 h 1128"/>
                <a:gd name="T70" fmla="*/ 457 w 1447"/>
                <a:gd name="T71" fmla="*/ 1 h 1128"/>
                <a:gd name="T72" fmla="*/ 377 w 1447"/>
                <a:gd name="T73" fmla="*/ 1 h 1128"/>
                <a:gd name="T74" fmla="*/ 321 w 1447"/>
                <a:gd name="T75" fmla="*/ 1 h 1128"/>
                <a:gd name="T76" fmla="*/ 257 w 1447"/>
                <a:gd name="T77" fmla="*/ 1 h 1128"/>
                <a:gd name="T78" fmla="*/ 217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solidFill>
                  <a:srgbClr val="000000"/>
                </a:solidFill>
              </a:endParaRPr>
            </a:p>
          </p:txBody>
        </p:sp>
      </p:grpSp>
      <p:sp>
        <p:nvSpPr>
          <p:cNvPr id="49168" name="Text Box 40"/>
          <p:cNvSpPr txBox="1">
            <a:spLocks noChangeArrowheads="1"/>
          </p:cNvSpPr>
          <p:nvPr/>
        </p:nvSpPr>
        <p:spPr bwMode="auto">
          <a:xfrm>
            <a:off x="-119857" y="1298899"/>
            <a:ext cx="803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rgbClr val="000000"/>
                </a:solidFill>
                <a:ea typeface="黑体" panose="02010609060101010101" pitchFamily="49" charset="-122"/>
              </a:rPr>
              <a:t>主机</a:t>
            </a:r>
          </a:p>
          <a:p>
            <a:pPr algn="ctr" eaLnBrk="1" hangingPunct="1"/>
            <a:r>
              <a:rPr lang="en-US" altLang="zh-CN" sz="2400" b="1" dirty="0">
                <a:solidFill>
                  <a:srgbClr val="000000"/>
                </a:solidFill>
                <a:ea typeface="黑体" panose="02010609060101010101" pitchFamily="49" charset="-122"/>
              </a:rPr>
              <a:t>H</a:t>
            </a:r>
            <a:r>
              <a:rPr lang="en-US" altLang="zh-CN" sz="2400" b="1" baseline="-25000" dirty="0">
                <a:solidFill>
                  <a:srgbClr val="000000"/>
                </a:solidFill>
                <a:ea typeface="黑体" panose="02010609060101010101" pitchFamily="49" charset="-122"/>
              </a:rPr>
              <a:t>1</a:t>
            </a:r>
          </a:p>
        </p:txBody>
      </p:sp>
      <p:pic>
        <p:nvPicPr>
          <p:cNvPr id="49169" name="Picture 4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9088" y="1989138"/>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9170" name="Group 42"/>
          <p:cNvGrpSpPr/>
          <p:nvPr/>
        </p:nvGrpSpPr>
        <p:grpSpPr bwMode="auto">
          <a:xfrm>
            <a:off x="6011863" y="1773238"/>
            <a:ext cx="1439862" cy="863600"/>
            <a:chOff x="385" y="2795"/>
            <a:chExt cx="1769" cy="816"/>
          </a:xfrm>
        </p:grpSpPr>
        <p:sp>
          <p:nvSpPr>
            <p:cNvPr id="49393" name="Oval 43"/>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4" name="Oval 44"/>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5" name="Oval 45"/>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6" name="Oval 46"/>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7" name="Oval 47"/>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8" name="Oval 4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399" name="Oval 49"/>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0" name="Oval 50"/>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1" name="Oval 51"/>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2" name="Oval 52"/>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3" name="Oval 53"/>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4" name="Oval 54"/>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5" name="Oval 55"/>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6" name="Oval 56"/>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7" name="Oval 5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8" name="Oval 58"/>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409" name="Freeform 59"/>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17 w 1447"/>
                <a:gd name="T21" fmla="*/ 1 h 1128"/>
                <a:gd name="T22" fmla="*/ 305 w 1447"/>
                <a:gd name="T23" fmla="*/ 1 h 1128"/>
                <a:gd name="T24" fmla="*/ 345 w 1447"/>
                <a:gd name="T25" fmla="*/ 1 h 1128"/>
                <a:gd name="T26" fmla="*/ 369 w 1447"/>
                <a:gd name="T27" fmla="*/ 1 h 1128"/>
                <a:gd name="T28" fmla="*/ 441 w 1447"/>
                <a:gd name="T29" fmla="*/ 1 h 1128"/>
                <a:gd name="T30" fmla="*/ 521 w 1447"/>
                <a:gd name="T31" fmla="*/ 0 h 1128"/>
                <a:gd name="T32" fmla="*/ 842 w 1447"/>
                <a:gd name="T33" fmla="*/ 1 h 1128"/>
                <a:gd name="T34" fmla="*/ 1107 w 1447"/>
                <a:gd name="T35" fmla="*/ 1 h 1128"/>
                <a:gd name="T36" fmla="*/ 1131 w 1447"/>
                <a:gd name="T37" fmla="*/ 1 h 1128"/>
                <a:gd name="T38" fmla="*/ 1155 w 1447"/>
                <a:gd name="T39" fmla="*/ 1 h 1128"/>
                <a:gd name="T40" fmla="*/ 1277 w 1447"/>
                <a:gd name="T41" fmla="*/ 1 h 1128"/>
                <a:gd name="T42" fmla="*/ 1364 w 1447"/>
                <a:gd name="T43" fmla="*/ 1 h 1128"/>
                <a:gd name="T44" fmla="*/ 1412 w 1447"/>
                <a:gd name="T45" fmla="*/ 1 h 1128"/>
                <a:gd name="T46" fmla="*/ 1428 w 1447"/>
                <a:gd name="T47" fmla="*/ 1 h 1128"/>
                <a:gd name="T48" fmla="*/ 1460 w 1447"/>
                <a:gd name="T49" fmla="*/ 1 h 1128"/>
                <a:gd name="T50" fmla="*/ 1484 w 1447"/>
                <a:gd name="T51" fmla="*/ 1 h 1128"/>
                <a:gd name="T52" fmla="*/ 1500 w 1447"/>
                <a:gd name="T53" fmla="*/ 1 h 1128"/>
                <a:gd name="T54" fmla="*/ 1500 w 1447"/>
                <a:gd name="T55" fmla="*/ 1 h 1128"/>
                <a:gd name="T56" fmla="*/ 1484 w 1447"/>
                <a:gd name="T57" fmla="*/ 1 h 1128"/>
                <a:gd name="T58" fmla="*/ 1436 w 1447"/>
                <a:gd name="T59" fmla="*/ 1 h 1128"/>
                <a:gd name="T60" fmla="*/ 1420 w 1447"/>
                <a:gd name="T61" fmla="*/ 1 h 1128"/>
                <a:gd name="T62" fmla="*/ 1372 w 1447"/>
                <a:gd name="T63" fmla="*/ 1 h 1128"/>
                <a:gd name="T64" fmla="*/ 1267 w 1447"/>
                <a:gd name="T65" fmla="*/ 1 h 1128"/>
                <a:gd name="T66" fmla="*/ 1219 w 1447"/>
                <a:gd name="T67" fmla="*/ 1 h 1128"/>
                <a:gd name="T68" fmla="*/ 1163 w 1447"/>
                <a:gd name="T69" fmla="*/ 1 h 1128"/>
                <a:gd name="T70" fmla="*/ 457 w 1447"/>
                <a:gd name="T71" fmla="*/ 1 h 1128"/>
                <a:gd name="T72" fmla="*/ 377 w 1447"/>
                <a:gd name="T73" fmla="*/ 1 h 1128"/>
                <a:gd name="T74" fmla="*/ 321 w 1447"/>
                <a:gd name="T75" fmla="*/ 1 h 1128"/>
                <a:gd name="T76" fmla="*/ 257 w 1447"/>
                <a:gd name="T77" fmla="*/ 1 h 1128"/>
                <a:gd name="T78" fmla="*/ 217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solidFill>
                  <a:srgbClr val="000000"/>
                </a:solidFill>
              </a:endParaRPr>
            </a:p>
          </p:txBody>
        </p:sp>
      </p:grpSp>
      <p:grpSp>
        <p:nvGrpSpPr>
          <p:cNvPr id="49171" name="Group 60"/>
          <p:cNvGrpSpPr/>
          <p:nvPr/>
        </p:nvGrpSpPr>
        <p:grpSpPr bwMode="auto">
          <a:xfrm>
            <a:off x="4427538" y="3429000"/>
            <a:ext cx="415925" cy="504825"/>
            <a:chOff x="4416" y="2717"/>
            <a:chExt cx="404" cy="577"/>
          </a:xfrm>
        </p:grpSpPr>
        <p:sp>
          <p:nvSpPr>
            <p:cNvPr id="49345" name="AutoShape 61"/>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grpSp>
          <p:nvGrpSpPr>
            <p:cNvPr id="49346" name="Group 62"/>
            <p:cNvGrpSpPr/>
            <p:nvPr/>
          </p:nvGrpSpPr>
          <p:grpSpPr bwMode="auto">
            <a:xfrm>
              <a:off x="4562" y="3066"/>
              <a:ext cx="13" cy="70"/>
              <a:chOff x="4562" y="3066"/>
              <a:chExt cx="13" cy="70"/>
            </a:xfrm>
          </p:grpSpPr>
          <p:sp>
            <p:nvSpPr>
              <p:cNvPr id="49391" name="Rectangle 63"/>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92" name="Line 64"/>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49347" name="Rectangle 65"/>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48" name="Freeform 66"/>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49349" name="Freeform 67"/>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50" name="Freeform 68"/>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ln>
          </p:spPr>
          <p:txBody>
            <a:bodyPr/>
            <a:lstStyle/>
            <a:p>
              <a:endParaRPr lang="zh-CN" altLang="en-US">
                <a:solidFill>
                  <a:srgbClr val="000000"/>
                </a:solidFill>
              </a:endParaRPr>
            </a:p>
          </p:txBody>
        </p:sp>
        <p:sp>
          <p:nvSpPr>
            <p:cNvPr id="49351" name="Freeform 69"/>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52" name="Freeform 70"/>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ln>
          </p:spPr>
          <p:txBody>
            <a:bodyPr/>
            <a:lstStyle/>
            <a:p>
              <a:endParaRPr lang="zh-CN" altLang="en-US">
                <a:solidFill>
                  <a:srgbClr val="000000"/>
                </a:solidFill>
              </a:endParaRPr>
            </a:p>
          </p:txBody>
        </p:sp>
        <p:sp>
          <p:nvSpPr>
            <p:cNvPr id="49353" name="Freeform 71"/>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54" name="Rectangle 72"/>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55" name="Line 73"/>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56" name="Freeform 74"/>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57" name="Freeform 75"/>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ln>
          </p:spPr>
          <p:txBody>
            <a:bodyPr/>
            <a:lstStyle/>
            <a:p>
              <a:endParaRPr lang="zh-CN" altLang="en-US">
                <a:solidFill>
                  <a:srgbClr val="000000"/>
                </a:solidFill>
              </a:endParaRPr>
            </a:p>
          </p:txBody>
        </p:sp>
        <p:sp>
          <p:nvSpPr>
            <p:cNvPr id="49358" name="Freeform 76"/>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59" name="Rectangle 77"/>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60" name="Rectangle 78"/>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61" name="Rectangle 79"/>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62" name="Rectangle 80"/>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63" name="Oval 81"/>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endParaRPr lang="zh-CN" altLang="en-US">
                <a:solidFill>
                  <a:srgbClr val="000000"/>
                </a:solidFill>
              </a:endParaRPr>
            </a:p>
          </p:txBody>
        </p:sp>
        <p:sp>
          <p:nvSpPr>
            <p:cNvPr id="49364" name="Rectangle 82"/>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endParaRPr lang="zh-CN" altLang="en-US">
                <a:solidFill>
                  <a:srgbClr val="000000"/>
                </a:solidFill>
              </a:endParaRPr>
            </a:p>
          </p:txBody>
        </p:sp>
        <p:sp>
          <p:nvSpPr>
            <p:cNvPr id="49365" name="Freeform 83"/>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ln>
          </p:spPr>
          <p:txBody>
            <a:bodyPr/>
            <a:lstStyle/>
            <a:p>
              <a:endParaRPr lang="zh-CN" altLang="en-US">
                <a:solidFill>
                  <a:srgbClr val="000000"/>
                </a:solidFill>
              </a:endParaRPr>
            </a:p>
          </p:txBody>
        </p:sp>
        <p:grpSp>
          <p:nvGrpSpPr>
            <p:cNvPr id="49366" name="Group 84"/>
            <p:cNvGrpSpPr/>
            <p:nvPr/>
          </p:nvGrpSpPr>
          <p:grpSpPr bwMode="auto">
            <a:xfrm>
              <a:off x="4455" y="2913"/>
              <a:ext cx="126" cy="116"/>
              <a:chOff x="4455" y="2913"/>
              <a:chExt cx="126" cy="116"/>
            </a:xfrm>
          </p:grpSpPr>
          <p:sp>
            <p:nvSpPr>
              <p:cNvPr id="49389" name="Oval 85"/>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endParaRPr lang="zh-CN" altLang="en-US">
                  <a:solidFill>
                    <a:srgbClr val="000000"/>
                  </a:solidFill>
                </a:endParaRPr>
              </a:p>
            </p:txBody>
          </p:sp>
          <p:sp>
            <p:nvSpPr>
              <p:cNvPr id="49390" name="Oval 86"/>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endParaRPr lang="zh-CN" altLang="en-US">
                  <a:solidFill>
                    <a:srgbClr val="000000"/>
                  </a:solidFill>
                </a:endParaRPr>
              </a:p>
            </p:txBody>
          </p:sp>
        </p:grpSp>
        <p:grpSp>
          <p:nvGrpSpPr>
            <p:cNvPr id="49367" name="Group 87"/>
            <p:cNvGrpSpPr/>
            <p:nvPr/>
          </p:nvGrpSpPr>
          <p:grpSpPr bwMode="auto">
            <a:xfrm>
              <a:off x="4504" y="3136"/>
              <a:ext cx="43" cy="112"/>
              <a:chOff x="4504" y="3136"/>
              <a:chExt cx="43" cy="112"/>
            </a:xfrm>
          </p:grpSpPr>
          <p:sp>
            <p:nvSpPr>
              <p:cNvPr id="49380" name="Rectangle 88"/>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grpSp>
            <p:nvGrpSpPr>
              <p:cNvPr id="49381" name="Group 89"/>
              <p:cNvGrpSpPr/>
              <p:nvPr/>
            </p:nvGrpSpPr>
            <p:grpSpPr bwMode="auto">
              <a:xfrm>
                <a:off x="4504" y="3149"/>
                <a:ext cx="43" cy="87"/>
                <a:chOff x="4504" y="3149"/>
                <a:chExt cx="43" cy="87"/>
              </a:xfrm>
            </p:grpSpPr>
            <p:sp>
              <p:nvSpPr>
                <p:cNvPr id="49382" name="Line 90"/>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3" name="Line 91"/>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4" name="Line 92"/>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5" name="Line 93"/>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6" name="Line 94"/>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7" name="Line 95"/>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88" name="Line 96"/>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grpSp>
        <p:sp>
          <p:nvSpPr>
            <p:cNvPr id="49368" name="Rectangle 97"/>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69" name="Freeform 98"/>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70" name="Freeform 99"/>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71" name="Freeform 100"/>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ln>
          </p:spPr>
          <p:txBody>
            <a:bodyPr/>
            <a:lstStyle/>
            <a:p>
              <a:endParaRPr lang="zh-CN" altLang="en-US">
                <a:solidFill>
                  <a:srgbClr val="000000"/>
                </a:solidFill>
              </a:endParaRPr>
            </a:p>
          </p:txBody>
        </p:sp>
        <p:sp>
          <p:nvSpPr>
            <p:cNvPr id="49372" name="Freeform 101"/>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73" name="Freeform 102"/>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ln>
          </p:spPr>
          <p:txBody>
            <a:bodyPr/>
            <a:lstStyle/>
            <a:p>
              <a:endParaRPr lang="zh-CN" altLang="en-US">
                <a:solidFill>
                  <a:srgbClr val="000000"/>
                </a:solidFill>
              </a:endParaRPr>
            </a:p>
          </p:txBody>
        </p:sp>
        <p:sp>
          <p:nvSpPr>
            <p:cNvPr id="49374" name="Freeform 103"/>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ln>
          </p:spPr>
          <p:txBody>
            <a:bodyPr/>
            <a:lstStyle/>
            <a:p>
              <a:endParaRPr lang="zh-CN" altLang="en-US">
                <a:solidFill>
                  <a:srgbClr val="000000"/>
                </a:solidFill>
              </a:endParaRPr>
            </a:p>
          </p:txBody>
        </p:sp>
        <p:sp>
          <p:nvSpPr>
            <p:cNvPr id="49375" name="Freeform 104"/>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76" name="Freeform 105"/>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77" name="Freeform 106"/>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ln>
          </p:spPr>
          <p:txBody>
            <a:bodyPr/>
            <a:lstStyle/>
            <a:p>
              <a:endParaRPr lang="zh-CN" altLang="en-US">
                <a:solidFill>
                  <a:srgbClr val="000000"/>
                </a:solidFill>
              </a:endParaRPr>
            </a:p>
          </p:txBody>
        </p:sp>
        <p:sp>
          <p:nvSpPr>
            <p:cNvPr id="49378" name="Freeform 107"/>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49379" name="Freeform 108"/>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grpSp>
      <p:pic>
        <p:nvPicPr>
          <p:cNvPr id="49172" name="Picture 10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3" y="2852738"/>
            <a:ext cx="989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9173" name="Picture 1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5088" y="3860800"/>
            <a:ext cx="520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9174" name="Picture 1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700" y="1989138"/>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9175" name="Group 112"/>
          <p:cNvGrpSpPr/>
          <p:nvPr/>
        </p:nvGrpSpPr>
        <p:grpSpPr bwMode="auto">
          <a:xfrm flipH="1">
            <a:off x="7972425" y="3502025"/>
            <a:ext cx="415925" cy="504825"/>
            <a:chOff x="4416" y="2717"/>
            <a:chExt cx="404" cy="577"/>
          </a:xfrm>
        </p:grpSpPr>
        <p:sp>
          <p:nvSpPr>
            <p:cNvPr id="49297" name="AutoShape 113"/>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rgbClr val="000000"/>
                </a:solidFill>
              </a:endParaRPr>
            </a:p>
          </p:txBody>
        </p:sp>
        <p:grpSp>
          <p:nvGrpSpPr>
            <p:cNvPr id="49298" name="Group 114"/>
            <p:cNvGrpSpPr/>
            <p:nvPr/>
          </p:nvGrpSpPr>
          <p:grpSpPr bwMode="auto">
            <a:xfrm>
              <a:off x="4562" y="3066"/>
              <a:ext cx="13" cy="70"/>
              <a:chOff x="4562" y="3066"/>
              <a:chExt cx="13" cy="70"/>
            </a:xfrm>
          </p:grpSpPr>
          <p:sp>
            <p:nvSpPr>
              <p:cNvPr id="49343" name="Rectangle 115"/>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44" name="Line 116"/>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49299" name="Rectangle 117"/>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00" name="Freeform 118"/>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49301" name="Freeform 119"/>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02" name="Freeform 120"/>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ln>
          </p:spPr>
          <p:txBody>
            <a:bodyPr/>
            <a:lstStyle/>
            <a:p>
              <a:endParaRPr lang="zh-CN" altLang="en-US">
                <a:solidFill>
                  <a:srgbClr val="000000"/>
                </a:solidFill>
              </a:endParaRPr>
            </a:p>
          </p:txBody>
        </p:sp>
        <p:sp>
          <p:nvSpPr>
            <p:cNvPr id="49303" name="Freeform 121"/>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04" name="Freeform 122"/>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ln>
          </p:spPr>
          <p:txBody>
            <a:bodyPr/>
            <a:lstStyle/>
            <a:p>
              <a:endParaRPr lang="zh-CN" altLang="en-US">
                <a:solidFill>
                  <a:srgbClr val="000000"/>
                </a:solidFill>
              </a:endParaRPr>
            </a:p>
          </p:txBody>
        </p:sp>
        <p:sp>
          <p:nvSpPr>
            <p:cNvPr id="49305" name="Freeform 123"/>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06" name="Rectangle 124"/>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07" name="Line 125"/>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08" name="Freeform 126"/>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09" name="Freeform 127"/>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ln>
          </p:spPr>
          <p:txBody>
            <a:bodyPr/>
            <a:lstStyle/>
            <a:p>
              <a:endParaRPr lang="zh-CN" altLang="en-US">
                <a:solidFill>
                  <a:srgbClr val="000000"/>
                </a:solidFill>
              </a:endParaRPr>
            </a:p>
          </p:txBody>
        </p:sp>
        <p:sp>
          <p:nvSpPr>
            <p:cNvPr id="49310" name="Freeform 128"/>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11" name="Rectangle 129"/>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12" name="Rectangle 130"/>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13" name="Rectangle 131"/>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14" name="Rectangle 132"/>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endParaRPr lang="zh-CN" altLang="en-US">
                <a:solidFill>
                  <a:srgbClr val="000000"/>
                </a:solidFill>
              </a:endParaRPr>
            </a:p>
          </p:txBody>
        </p:sp>
        <p:sp>
          <p:nvSpPr>
            <p:cNvPr id="49315" name="Oval 133"/>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endParaRPr lang="zh-CN" altLang="en-US">
                <a:solidFill>
                  <a:srgbClr val="000000"/>
                </a:solidFill>
              </a:endParaRPr>
            </a:p>
          </p:txBody>
        </p:sp>
        <p:sp>
          <p:nvSpPr>
            <p:cNvPr id="49316" name="Rectangle 134"/>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endParaRPr lang="zh-CN" altLang="en-US">
                <a:solidFill>
                  <a:srgbClr val="000000"/>
                </a:solidFill>
              </a:endParaRPr>
            </a:p>
          </p:txBody>
        </p:sp>
        <p:sp>
          <p:nvSpPr>
            <p:cNvPr id="49317" name="Freeform 135"/>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ln>
          </p:spPr>
          <p:txBody>
            <a:bodyPr/>
            <a:lstStyle/>
            <a:p>
              <a:endParaRPr lang="zh-CN" altLang="en-US">
                <a:solidFill>
                  <a:srgbClr val="000000"/>
                </a:solidFill>
              </a:endParaRPr>
            </a:p>
          </p:txBody>
        </p:sp>
        <p:grpSp>
          <p:nvGrpSpPr>
            <p:cNvPr id="49318" name="Group 136"/>
            <p:cNvGrpSpPr/>
            <p:nvPr/>
          </p:nvGrpSpPr>
          <p:grpSpPr bwMode="auto">
            <a:xfrm>
              <a:off x="4455" y="2913"/>
              <a:ext cx="126" cy="116"/>
              <a:chOff x="4455" y="2913"/>
              <a:chExt cx="126" cy="116"/>
            </a:xfrm>
          </p:grpSpPr>
          <p:sp>
            <p:nvSpPr>
              <p:cNvPr id="49341" name="Oval 137"/>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endParaRPr lang="zh-CN" altLang="en-US">
                  <a:solidFill>
                    <a:srgbClr val="000000"/>
                  </a:solidFill>
                </a:endParaRPr>
              </a:p>
            </p:txBody>
          </p:sp>
          <p:sp>
            <p:nvSpPr>
              <p:cNvPr id="49342" name="Oval 138"/>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endParaRPr lang="zh-CN" altLang="en-US">
                  <a:solidFill>
                    <a:srgbClr val="000000"/>
                  </a:solidFill>
                </a:endParaRPr>
              </a:p>
            </p:txBody>
          </p:sp>
        </p:grpSp>
        <p:grpSp>
          <p:nvGrpSpPr>
            <p:cNvPr id="49319" name="Group 139"/>
            <p:cNvGrpSpPr/>
            <p:nvPr/>
          </p:nvGrpSpPr>
          <p:grpSpPr bwMode="auto">
            <a:xfrm>
              <a:off x="4504" y="3136"/>
              <a:ext cx="43" cy="112"/>
              <a:chOff x="4504" y="3136"/>
              <a:chExt cx="43" cy="112"/>
            </a:xfrm>
          </p:grpSpPr>
          <p:sp>
            <p:nvSpPr>
              <p:cNvPr id="49332" name="Rectangle 140"/>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grpSp>
            <p:nvGrpSpPr>
              <p:cNvPr id="49333" name="Group 141"/>
              <p:cNvGrpSpPr/>
              <p:nvPr/>
            </p:nvGrpSpPr>
            <p:grpSpPr bwMode="auto">
              <a:xfrm>
                <a:off x="4504" y="3149"/>
                <a:ext cx="43" cy="87"/>
                <a:chOff x="4504" y="3149"/>
                <a:chExt cx="43" cy="87"/>
              </a:xfrm>
            </p:grpSpPr>
            <p:sp>
              <p:nvSpPr>
                <p:cNvPr id="49334" name="Line 142"/>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35" name="Line 143"/>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36" name="Line 144"/>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37" name="Line 145"/>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38" name="Line 146"/>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39" name="Line 147"/>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340" name="Line 148"/>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grpSp>
        <p:sp>
          <p:nvSpPr>
            <p:cNvPr id="49320" name="Rectangle 149"/>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endParaRPr lang="zh-CN" altLang="en-US">
                <a:solidFill>
                  <a:srgbClr val="000000"/>
                </a:solidFill>
              </a:endParaRPr>
            </a:p>
          </p:txBody>
        </p:sp>
        <p:sp>
          <p:nvSpPr>
            <p:cNvPr id="49321" name="Freeform 150"/>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22" name="Freeform 151"/>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23" name="Freeform 152"/>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ln>
          </p:spPr>
          <p:txBody>
            <a:bodyPr/>
            <a:lstStyle/>
            <a:p>
              <a:endParaRPr lang="zh-CN" altLang="en-US">
                <a:solidFill>
                  <a:srgbClr val="000000"/>
                </a:solidFill>
              </a:endParaRPr>
            </a:p>
          </p:txBody>
        </p:sp>
        <p:sp>
          <p:nvSpPr>
            <p:cNvPr id="49324" name="Freeform 153"/>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25" name="Freeform 154"/>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ln>
          </p:spPr>
          <p:txBody>
            <a:bodyPr/>
            <a:lstStyle/>
            <a:p>
              <a:endParaRPr lang="zh-CN" altLang="en-US">
                <a:solidFill>
                  <a:srgbClr val="000000"/>
                </a:solidFill>
              </a:endParaRPr>
            </a:p>
          </p:txBody>
        </p:sp>
        <p:sp>
          <p:nvSpPr>
            <p:cNvPr id="49326" name="Freeform 155"/>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ln>
          </p:spPr>
          <p:txBody>
            <a:bodyPr/>
            <a:lstStyle/>
            <a:p>
              <a:endParaRPr lang="zh-CN" altLang="en-US">
                <a:solidFill>
                  <a:srgbClr val="000000"/>
                </a:solidFill>
              </a:endParaRPr>
            </a:p>
          </p:txBody>
        </p:sp>
        <p:sp>
          <p:nvSpPr>
            <p:cNvPr id="49327" name="Freeform 156"/>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ln>
          </p:spPr>
          <p:txBody>
            <a:bodyPr/>
            <a:lstStyle/>
            <a:p>
              <a:endParaRPr lang="zh-CN" altLang="en-US">
                <a:solidFill>
                  <a:srgbClr val="000000"/>
                </a:solidFill>
              </a:endParaRPr>
            </a:p>
          </p:txBody>
        </p:sp>
        <p:sp>
          <p:nvSpPr>
            <p:cNvPr id="49328" name="Freeform 157"/>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ln>
          </p:spPr>
          <p:txBody>
            <a:bodyPr/>
            <a:lstStyle/>
            <a:p>
              <a:endParaRPr lang="zh-CN" altLang="en-US">
                <a:solidFill>
                  <a:srgbClr val="000000"/>
                </a:solidFill>
              </a:endParaRPr>
            </a:p>
          </p:txBody>
        </p:sp>
        <p:sp>
          <p:nvSpPr>
            <p:cNvPr id="49329" name="Freeform 158"/>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ln>
          </p:spPr>
          <p:txBody>
            <a:bodyPr/>
            <a:lstStyle/>
            <a:p>
              <a:endParaRPr lang="zh-CN" altLang="en-US">
                <a:solidFill>
                  <a:srgbClr val="000000"/>
                </a:solidFill>
              </a:endParaRPr>
            </a:p>
          </p:txBody>
        </p:sp>
        <p:sp>
          <p:nvSpPr>
            <p:cNvPr id="49330" name="Freeform 159"/>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49331" name="Freeform 160"/>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grpSp>
      <p:pic>
        <p:nvPicPr>
          <p:cNvPr id="49176" name="Picture 161" descr="D-Link%20DI-713P%20Wireless%20Broadband%20rou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9738" y="3630613"/>
            <a:ext cx="749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77" name="Group 162"/>
          <p:cNvGrpSpPr/>
          <p:nvPr/>
        </p:nvGrpSpPr>
        <p:grpSpPr bwMode="auto">
          <a:xfrm>
            <a:off x="1979613" y="3789363"/>
            <a:ext cx="671512" cy="495300"/>
            <a:chOff x="762" y="2391"/>
            <a:chExt cx="423" cy="312"/>
          </a:xfrm>
        </p:grpSpPr>
        <p:grpSp>
          <p:nvGrpSpPr>
            <p:cNvPr id="49287" name="Group 163"/>
            <p:cNvGrpSpPr/>
            <p:nvPr/>
          </p:nvGrpSpPr>
          <p:grpSpPr bwMode="auto">
            <a:xfrm>
              <a:off x="867" y="2432"/>
              <a:ext cx="318" cy="271"/>
              <a:chOff x="657" y="1570"/>
              <a:chExt cx="318" cy="311"/>
            </a:xfrm>
          </p:grpSpPr>
          <p:sp>
            <p:nvSpPr>
              <p:cNvPr id="49295" name="Line 164"/>
              <p:cNvSpPr>
                <a:spLocks noChangeShapeType="1"/>
              </p:cNvSpPr>
              <p:nvPr/>
            </p:nvSpPr>
            <p:spPr bwMode="auto">
              <a:xfrm flipH="1">
                <a:off x="703" y="1570"/>
                <a:ext cx="0" cy="7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96" name="Picture 165" descr="laptop cop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288" name="Group 166"/>
            <p:cNvGrpSpPr/>
            <p:nvPr/>
          </p:nvGrpSpPr>
          <p:grpSpPr bwMode="auto">
            <a:xfrm>
              <a:off x="762" y="2391"/>
              <a:ext cx="306" cy="90"/>
              <a:chOff x="748" y="2251"/>
              <a:chExt cx="306" cy="90"/>
            </a:xfrm>
          </p:grpSpPr>
          <p:sp>
            <p:nvSpPr>
              <p:cNvPr id="49289" name="AutoShape 16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90" name="AutoShape 16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91" name="AutoShape 16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92" name="AutoShape 17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93" name="AutoShape 17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94" name="AutoShape 17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grpSp>
      <p:sp>
        <p:nvSpPr>
          <p:cNvPr id="49178" name="Freeform 173"/>
          <p:cNvSpPr/>
          <p:nvPr/>
        </p:nvSpPr>
        <p:spPr bwMode="auto">
          <a:xfrm rot="1390605">
            <a:off x="3468688" y="3357563"/>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solidFill>
                <a:srgbClr val="000000"/>
              </a:solidFill>
            </a:endParaRPr>
          </a:p>
        </p:txBody>
      </p:sp>
      <p:grpSp>
        <p:nvGrpSpPr>
          <p:cNvPr id="49179" name="Group 174"/>
          <p:cNvGrpSpPr/>
          <p:nvPr/>
        </p:nvGrpSpPr>
        <p:grpSpPr bwMode="auto">
          <a:xfrm>
            <a:off x="684213" y="2492375"/>
            <a:ext cx="503237" cy="684213"/>
            <a:chOff x="431" y="1479"/>
            <a:chExt cx="317" cy="431"/>
          </a:xfrm>
        </p:grpSpPr>
        <p:sp>
          <p:nvSpPr>
            <p:cNvPr id="49285" name="Line 175"/>
            <p:cNvSpPr>
              <a:spLocks noChangeShapeType="1"/>
            </p:cNvSpPr>
            <p:nvPr/>
          </p:nvSpPr>
          <p:spPr bwMode="auto">
            <a:xfrm>
              <a:off x="612" y="147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86" name="Picture 17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9180" name="Picture 1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750" y="1809750"/>
            <a:ext cx="503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1" name="Line 178"/>
          <p:cNvSpPr>
            <a:spLocks noChangeShapeType="1"/>
          </p:cNvSpPr>
          <p:nvPr/>
        </p:nvSpPr>
        <p:spPr bwMode="auto">
          <a:xfrm flipV="1">
            <a:off x="250825" y="2492375"/>
            <a:ext cx="3025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82" name="Line 179"/>
          <p:cNvSpPr>
            <a:spLocks noChangeShapeType="1"/>
          </p:cNvSpPr>
          <p:nvPr/>
        </p:nvSpPr>
        <p:spPr bwMode="auto">
          <a:xfrm>
            <a:off x="3059113" y="2133600"/>
            <a:ext cx="0" cy="3603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183" name="Picture 18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7338" y="1989138"/>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9184" name="Group 181"/>
          <p:cNvGrpSpPr/>
          <p:nvPr/>
        </p:nvGrpSpPr>
        <p:grpSpPr bwMode="auto">
          <a:xfrm>
            <a:off x="1187450" y="4365625"/>
            <a:ext cx="671513" cy="495300"/>
            <a:chOff x="762" y="2391"/>
            <a:chExt cx="423" cy="312"/>
          </a:xfrm>
        </p:grpSpPr>
        <p:grpSp>
          <p:nvGrpSpPr>
            <p:cNvPr id="49275" name="Group 182"/>
            <p:cNvGrpSpPr/>
            <p:nvPr/>
          </p:nvGrpSpPr>
          <p:grpSpPr bwMode="auto">
            <a:xfrm>
              <a:off x="867" y="2432"/>
              <a:ext cx="318" cy="271"/>
              <a:chOff x="657" y="1570"/>
              <a:chExt cx="318" cy="311"/>
            </a:xfrm>
          </p:grpSpPr>
          <p:sp>
            <p:nvSpPr>
              <p:cNvPr id="49283" name="Line 183"/>
              <p:cNvSpPr>
                <a:spLocks noChangeShapeType="1"/>
              </p:cNvSpPr>
              <p:nvPr/>
            </p:nvSpPr>
            <p:spPr bwMode="auto">
              <a:xfrm flipH="1">
                <a:off x="703" y="1570"/>
                <a:ext cx="0" cy="7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84" name="Picture 184" descr="laptop cop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276" name="Group 185"/>
            <p:cNvGrpSpPr/>
            <p:nvPr/>
          </p:nvGrpSpPr>
          <p:grpSpPr bwMode="auto">
            <a:xfrm>
              <a:off x="762" y="2391"/>
              <a:ext cx="306" cy="90"/>
              <a:chOff x="748" y="2251"/>
              <a:chExt cx="306" cy="90"/>
            </a:xfrm>
          </p:grpSpPr>
          <p:sp>
            <p:nvSpPr>
              <p:cNvPr id="49277" name="AutoShape 1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78" name="AutoShape 1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79" name="AutoShape 1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80" name="AutoShape 1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81" name="AutoShape 1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82" name="AutoShape 1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grpSp>
      <p:grpSp>
        <p:nvGrpSpPr>
          <p:cNvPr id="49185" name="Group 192"/>
          <p:cNvGrpSpPr/>
          <p:nvPr/>
        </p:nvGrpSpPr>
        <p:grpSpPr bwMode="auto">
          <a:xfrm>
            <a:off x="2051050" y="4797425"/>
            <a:ext cx="671513" cy="495300"/>
            <a:chOff x="762" y="2391"/>
            <a:chExt cx="423" cy="312"/>
          </a:xfrm>
        </p:grpSpPr>
        <p:grpSp>
          <p:nvGrpSpPr>
            <p:cNvPr id="49265" name="Group 193"/>
            <p:cNvGrpSpPr/>
            <p:nvPr/>
          </p:nvGrpSpPr>
          <p:grpSpPr bwMode="auto">
            <a:xfrm>
              <a:off x="867" y="2432"/>
              <a:ext cx="318" cy="271"/>
              <a:chOff x="657" y="1570"/>
              <a:chExt cx="318" cy="311"/>
            </a:xfrm>
          </p:grpSpPr>
          <p:sp>
            <p:nvSpPr>
              <p:cNvPr id="49273" name="Line 194"/>
              <p:cNvSpPr>
                <a:spLocks noChangeShapeType="1"/>
              </p:cNvSpPr>
              <p:nvPr/>
            </p:nvSpPr>
            <p:spPr bwMode="auto">
              <a:xfrm flipH="1">
                <a:off x="703" y="1570"/>
                <a:ext cx="0" cy="7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74" name="Picture 195" descr="laptop cop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266" name="Group 196"/>
            <p:cNvGrpSpPr/>
            <p:nvPr/>
          </p:nvGrpSpPr>
          <p:grpSpPr bwMode="auto">
            <a:xfrm>
              <a:off x="762" y="2391"/>
              <a:ext cx="306" cy="90"/>
              <a:chOff x="748" y="2251"/>
              <a:chExt cx="306" cy="90"/>
            </a:xfrm>
          </p:grpSpPr>
          <p:sp>
            <p:nvSpPr>
              <p:cNvPr id="49267" name="AutoShape 1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68" name="AutoShape 1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69" name="AutoShape 1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70" name="AutoShape 2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71" name="AutoShape 2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72" name="AutoShape 2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grpSp>
      </p:grpSp>
      <p:sp>
        <p:nvSpPr>
          <p:cNvPr id="49186" name="Line 203"/>
          <p:cNvSpPr>
            <a:spLocks noChangeShapeType="1"/>
          </p:cNvSpPr>
          <p:nvPr/>
        </p:nvSpPr>
        <p:spPr bwMode="auto">
          <a:xfrm>
            <a:off x="6516688" y="3068638"/>
            <a:ext cx="1511300" cy="649287"/>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87" name="Line 204"/>
          <p:cNvSpPr>
            <a:spLocks noChangeShapeType="1"/>
          </p:cNvSpPr>
          <p:nvPr/>
        </p:nvSpPr>
        <p:spPr bwMode="auto">
          <a:xfrm flipH="1">
            <a:off x="4859338" y="3141663"/>
            <a:ext cx="719137" cy="431800"/>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188" name="Freeform 205"/>
          <p:cNvSpPr/>
          <p:nvPr/>
        </p:nvSpPr>
        <p:spPr bwMode="auto">
          <a:xfrm rot="1901313">
            <a:off x="2676525" y="3717925"/>
            <a:ext cx="203200" cy="300038"/>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solidFill>
                <a:srgbClr val="000000"/>
              </a:solidFill>
            </a:endParaRPr>
          </a:p>
        </p:txBody>
      </p:sp>
      <p:sp>
        <p:nvSpPr>
          <p:cNvPr id="49189" name="Freeform 206"/>
          <p:cNvSpPr/>
          <p:nvPr/>
        </p:nvSpPr>
        <p:spPr bwMode="auto">
          <a:xfrm rot="18818791" flipH="1">
            <a:off x="2675732" y="3479006"/>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solidFill>
                <a:srgbClr val="000000"/>
              </a:solidFill>
            </a:endParaRPr>
          </a:p>
        </p:txBody>
      </p:sp>
      <p:sp>
        <p:nvSpPr>
          <p:cNvPr id="49190" name="Freeform 207"/>
          <p:cNvSpPr/>
          <p:nvPr/>
        </p:nvSpPr>
        <p:spPr bwMode="auto">
          <a:xfrm rot="3575381">
            <a:off x="3517107" y="3537744"/>
            <a:ext cx="203200" cy="300037"/>
          </a:xfrm>
          <a:custGeom>
            <a:avLst/>
            <a:gdLst>
              <a:gd name="T0" fmla="*/ 2147483647 w 336"/>
              <a:gd name="T1" fmla="*/ 0 h 358"/>
              <a:gd name="T2" fmla="*/ 2147483647 w 336"/>
              <a:gd name="T3" fmla="*/ 2147483647 h 358"/>
              <a:gd name="T4" fmla="*/ 2147483647 w 336"/>
              <a:gd name="T5" fmla="*/ 2147483647 h 358"/>
              <a:gd name="T6" fmla="*/ 0 w 336"/>
              <a:gd name="T7" fmla="*/ 2147483647 h 358"/>
              <a:gd name="T8" fmla="*/ 2147483647 w 336"/>
              <a:gd name="T9" fmla="*/ 2147483647 h 358"/>
              <a:gd name="T10" fmla="*/ 2147483647 w 336"/>
              <a:gd name="T11" fmla="*/ 2147483647 h 358"/>
              <a:gd name="T12" fmla="*/ 2147483647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solidFill>
                <a:srgbClr val="000000"/>
              </a:solidFill>
            </a:endParaRPr>
          </a:p>
        </p:txBody>
      </p:sp>
      <p:sp>
        <p:nvSpPr>
          <p:cNvPr id="49191" name="Text Box 208"/>
          <p:cNvSpPr txBox="1">
            <a:spLocks noChangeArrowheads="1"/>
          </p:cNvSpPr>
          <p:nvPr/>
        </p:nvSpPr>
        <p:spPr bwMode="auto">
          <a:xfrm>
            <a:off x="1331913" y="4940300"/>
            <a:ext cx="9286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主机 </a:t>
            </a:r>
            <a:r>
              <a:rPr lang="en-US" altLang="zh-CN" sz="1600">
                <a:solidFill>
                  <a:srgbClr val="000000"/>
                </a:solidFill>
                <a:ea typeface="黑体" panose="02010609060101010101" pitchFamily="49" charset="-122"/>
              </a:rPr>
              <a:t>H</a:t>
            </a:r>
            <a:r>
              <a:rPr lang="en-US" altLang="zh-CN" sz="1600" baseline="-25000">
                <a:solidFill>
                  <a:srgbClr val="000000"/>
                </a:solidFill>
                <a:ea typeface="黑体" panose="02010609060101010101" pitchFamily="49" charset="-122"/>
              </a:rPr>
              <a:t>2</a:t>
            </a:r>
          </a:p>
        </p:txBody>
      </p:sp>
      <p:grpSp>
        <p:nvGrpSpPr>
          <p:cNvPr id="49192" name="Group 209"/>
          <p:cNvGrpSpPr/>
          <p:nvPr/>
        </p:nvGrpSpPr>
        <p:grpSpPr bwMode="auto">
          <a:xfrm>
            <a:off x="1476375" y="2493963"/>
            <a:ext cx="503238" cy="684212"/>
            <a:chOff x="431" y="1479"/>
            <a:chExt cx="317" cy="431"/>
          </a:xfrm>
        </p:grpSpPr>
        <p:sp>
          <p:nvSpPr>
            <p:cNvPr id="49263" name="Line 210"/>
            <p:cNvSpPr>
              <a:spLocks noChangeShapeType="1"/>
            </p:cNvSpPr>
            <p:nvPr/>
          </p:nvSpPr>
          <p:spPr bwMode="auto">
            <a:xfrm>
              <a:off x="612" y="147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64" name="Picture 21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193" name="Group 212"/>
          <p:cNvGrpSpPr/>
          <p:nvPr/>
        </p:nvGrpSpPr>
        <p:grpSpPr bwMode="auto">
          <a:xfrm>
            <a:off x="2484438" y="2495550"/>
            <a:ext cx="503237" cy="684213"/>
            <a:chOff x="431" y="1479"/>
            <a:chExt cx="317" cy="431"/>
          </a:xfrm>
        </p:grpSpPr>
        <p:sp>
          <p:nvSpPr>
            <p:cNvPr id="49261" name="Line 213"/>
            <p:cNvSpPr>
              <a:spLocks noChangeShapeType="1"/>
            </p:cNvSpPr>
            <p:nvPr/>
          </p:nvSpPr>
          <p:spPr bwMode="auto">
            <a:xfrm>
              <a:off x="612" y="1479"/>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pic>
          <p:nvPicPr>
            <p:cNvPr id="49262" name="Picture 2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94" name="Text Box 215"/>
          <p:cNvSpPr txBox="1">
            <a:spLocks noChangeArrowheads="1"/>
          </p:cNvSpPr>
          <p:nvPr/>
        </p:nvSpPr>
        <p:spPr bwMode="auto">
          <a:xfrm>
            <a:off x="2541588" y="1771650"/>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1</a:t>
            </a:r>
          </a:p>
        </p:txBody>
      </p:sp>
      <p:sp>
        <p:nvSpPr>
          <p:cNvPr id="49195" name="Text Box 216"/>
          <p:cNvSpPr txBox="1">
            <a:spLocks noChangeArrowheads="1"/>
          </p:cNvSpPr>
          <p:nvPr/>
        </p:nvSpPr>
        <p:spPr bwMode="auto">
          <a:xfrm>
            <a:off x="7797800" y="4098925"/>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4</a:t>
            </a:r>
          </a:p>
        </p:txBody>
      </p:sp>
      <p:sp>
        <p:nvSpPr>
          <p:cNvPr id="49196" name="Text Box 217"/>
          <p:cNvSpPr txBox="1">
            <a:spLocks noChangeArrowheads="1"/>
          </p:cNvSpPr>
          <p:nvPr/>
        </p:nvSpPr>
        <p:spPr bwMode="auto">
          <a:xfrm>
            <a:off x="4067175" y="3595688"/>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5</a:t>
            </a:r>
          </a:p>
        </p:txBody>
      </p:sp>
      <p:sp>
        <p:nvSpPr>
          <p:cNvPr id="49197" name="Text Box 218"/>
          <p:cNvSpPr txBox="1">
            <a:spLocks noChangeArrowheads="1"/>
          </p:cNvSpPr>
          <p:nvPr/>
        </p:nvSpPr>
        <p:spPr bwMode="auto">
          <a:xfrm>
            <a:off x="4989513" y="1771650"/>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2</a:t>
            </a:r>
          </a:p>
        </p:txBody>
      </p:sp>
      <p:sp>
        <p:nvSpPr>
          <p:cNvPr id="49198" name="Text Box 219"/>
          <p:cNvSpPr txBox="1">
            <a:spLocks noChangeArrowheads="1"/>
          </p:cNvSpPr>
          <p:nvPr/>
        </p:nvSpPr>
        <p:spPr bwMode="auto">
          <a:xfrm>
            <a:off x="7581900" y="1795463"/>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3</a:t>
            </a:r>
          </a:p>
        </p:txBody>
      </p:sp>
      <p:sp>
        <p:nvSpPr>
          <p:cNvPr id="49199" name="Text Box 220"/>
          <p:cNvSpPr txBox="1">
            <a:spLocks noChangeArrowheads="1"/>
          </p:cNvSpPr>
          <p:nvPr/>
        </p:nvSpPr>
        <p:spPr bwMode="auto">
          <a:xfrm>
            <a:off x="2916238" y="547688"/>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1</a:t>
            </a:r>
          </a:p>
        </p:txBody>
      </p:sp>
      <p:sp>
        <p:nvSpPr>
          <p:cNvPr id="49200" name="Text Box 221"/>
          <p:cNvSpPr txBox="1">
            <a:spLocks noChangeArrowheads="1"/>
          </p:cNvSpPr>
          <p:nvPr/>
        </p:nvSpPr>
        <p:spPr bwMode="auto">
          <a:xfrm>
            <a:off x="5421313" y="571500"/>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2</a:t>
            </a:r>
          </a:p>
        </p:txBody>
      </p:sp>
      <p:sp>
        <p:nvSpPr>
          <p:cNvPr id="49201" name="Text Box 222"/>
          <p:cNvSpPr txBox="1">
            <a:spLocks noChangeArrowheads="1"/>
          </p:cNvSpPr>
          <p:nvPr/>
        </p:nvSpPr>
        <p:spPr bwMode="auto">
          <a:xfrm>
            <a:off x="7870825" y="571500"/>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3</a:t>
            </a:r>
          </a:p>
        </p:txBody>
      </p:sp>
      <p:sp>
        <p:nvSpPr>
          <p:cNvPr id="49202" name="Text Box 223"/>
          <p:cNvSpPr txBox="1">
            <a:spLocks noChangeArrowheads="1"/>
          </p:cNvSpPr>
          <p:nvPr/>
        </p:nvSpPr>
        <p:spPr bwMode="auto">
          <a:xfrm>
            <a:off x="747713" y="114300"/>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a:solidFill>
                  <a:srgbClr val="000000"/>
                </a:solidFill>
                <a:ea typeface="黑体" panose="02010609060101010101" pitchFamily="49" charset="-122"/>
              </a:rPr>
              <a:t>H</a:t>
            </a:r>
            <a:r>
              <a:rPr lang="en-US" altLang="zh-CN" sz="1600" baseline="-25000">
                <a:solidFill>
                  <a:srgbClr val="000000"/>
                </a:solidFill>
                <a:ea typeface="黑体" panose="02010609060101010101" pitchFamily="49" charset="-122"/>
              </a:rPr>
              <a:t>1</a:t>
            </a:r>
          </a:p>
        </p:txBody>
      </p:sp>
      <p:sp>
        <p:nvSpPr>
          <p:cNvPr id="49203" name="Text Box 224"/>
          <p:cNvSpPr txBox="1">
            <a:spLocks noChangeArrowheads="1"/>
          </p:cNvSpPr>
          <p:nvPr/>
        </p:nvSpPr>
        <p:spPr bwMode="auto">
          <a:xfrm>
            <a:off x="4427538" y="4098925"/>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5</a:t>
            </a:r>
          </a:p>
        </p:txBody>
      </p:sp>
      <p:sp>
        <p:nvSpPr>
          <p:cNvPr id="49204" name="Text Box 225"/>
          <p:cNvSpPr txBox="1">
            <a:spLocks noChangeArrowheads="1"/>
          </p:cNvSpPr>
          <p:nvPr/>
        </p:nvSpPr>
        <p:spPr bwMode="auto">
          <a:xfrm>
            <a:off x="3132138" y="4795838"/>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H</a:t>
            </a:r>
            <a:r>
              <a:rPr lang="en-US" altLang="zh-CN" sz="1600" baseline="-25000">
                <a:solidFill>
                  <a:srgbClr val="000000"/>
                </a:solidFill>
                <a:ea typeface="黑体" panose="02010609060101010101" pitchFamily="49" charset="-122"/>
              </a:rPr>
              <a:t>2</a:t>
            </a:r>
          </a:p>
        </p:txBody>
      </p:sp>
      <p:grpSp>
        <p:nvGrpSpPr>
          <p:cNvPr id="49205" name="Group 226"/>
          <p:cNvGrpSpPr/>
          <p:nvPr/>
        </p:nvGrpSpPr>
        <p:grpSpPr bwMode="auto">
          <a:xfrm>
            <a:off x="7019925" y="2565400"/>
            <a:ext cx="1439863" cy="863600"/>
            <a:chOff x="385" y="2795"/>
            <a:chExt cx="1769" cy="816"/>
          </a:xfrm>
        </p:grpSpPr>
        <p:sp>
          <p:nvSpPr>
            <p:cNvPr id="49244" name="Oval 227"/>
            <p:cNvSpPr>
              <a:spLocks noChangeArrowheads="1"/>
            </p:cNvSpPr>
            <p:nvPr/>
          </p:nvSpPr>
          <p:spPr bwMode="auto">
            <a:xfrm>
              <a:off x="1588" y="306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45" name="Oval 228"/>
            <p:cNvSpPr>
              <a:spLocks noChangeArrowheads="1"/>
            </p:cNvSpPr>
            <p:nvPr/>
          </p:nvSpPr>
          <p:spPr bwMode="auto">
            <a:xfrm>
              <a:off x="927" y="3274"/>
              <a:ext cx="885"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46" name="Oval 229"/>
            <p:cNvSpPr>
              <a:spLocks noChangeArrowheads="1"/>
            </p:cNvSpPr>
            <p:nvPr/>
          </p:nvSpPr>
          <p:spPr bwMode="auto">
            <a:xfrm>
              <a:off x="502" y="3205"/>
              <a:ext cx="585" cy="28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47" name="Oval 230"/>
            <p:cNvSpPr>
              <a:spLocks noChangeArrowheads="1"/>
            </p:cNvSpPr>
            <p:nvPr/>
          </p:nvSpPr>
          <p:spPr bwMode="auto">
            <a:xfrm>
              <a:off x="385" y="3085"/>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48" name="Oval 231"/>
            <p:cNvSpPr>
              <a:spLocks noChangeArrowheads="1"/>
            </p:cNvSpPr>
            <p:nvPr/>
          </p:nvSpPr>
          <p:spPr bwMode="auto">
            <a:xfrm>
              <a:off x="566" y="2884"/>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49" name="Oval 232"/>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0" name="Oval 233"/>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1" name="Oval 234"/>
            <p:cNvSpPr>
              <a:spLocks noChangeArrowheads="1"/>
            </p:cNvSpPr>
            <p:nvPr/>
          </p:nvSpPr>
          <p:spPr bwMode="auto">
            <a:xfrm>
              <a:off x="705" y="2987"/>
              <a:ext cx="1141" cy="4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2" name="Oval 235"/>
            <p:cNvSpPr>
              <a:spLocks noChangeArrowheads="1"/>
            </p:cNvSpPr>
            <p:nvPr/>
          </p:nvSpPr>
          <p:spPr bwMode="auto">
            <a:xfrm rot="1336630">
              <a:off x="1473" y="3067"/>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3" name="Oval 236"/>
            <p:cNvSpPr>
              <a:spLocks noChangeArrowheads="1"/>
            </p:cNvSpPr>
            <p:nvPr/>
          </p:nvSpPr>
          <p:spPr bwMode="auto">
            <a:xfrm>
              <a:off x="1003" y="2812"/>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4" name="Oval 237"/>
            <p:cNvSpPr>
              <a:spLocks noChangeArrowheads="1"/>
            </p:cNvSpPr>
            <p:nvPr/>
          </p:nvSpPr>
          <p:spPr bwMode="auto">
            <a:xfrm>
              <a:off x="576" y="2899"/>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5" name="Oval 238"/>
            <p:cNvSpPr>
              <a:spLocks noChangeArrowheads="1"/>
            </p:cNvSpPr>
            <p:nvPr/>
          </p:nvSpPr>
          <p:spPr bwMode="auto">
            <a:xfrm>
              <a:off x="397" y="3100"/>
              <a:ext cx="382"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6" name="Oval 239"/>
            <p:cNvSpPr>
              <a:spLocks noChangeArrowheads="1"/>
            </p:cNvSpPr>
            <p:nvPr/>
          </p:nvSpPr>
          <p:spPr bwMode="auto">
            <a:xfrm>
              <a:off x="1514" y="2908"/>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7" name="Oval 240"/>
            <p:cNvSpPr>
              <a:spLocks noChangeArrowheads="1"/>
            </p:cNvSpPr>
            <p:nvPr/>
          </p:nvSpPr>
          <p:spPr bwMode="auto">
            <a:xfrm>
              <a:off x="1598" y="3076"/>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8" name="Oval 241"/>
            <p:cNvSpPr>
              <a:spLocks noChangeArrowheads="1"/>
            </p:cNvSpPr>
            <p:nvPr/>
          </p:nvSpPr>
          <p:spPr bwMode="auto">
            <a:xfrm>
              <a:off x="715" y="3004"/>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59" name="Oval 242"/>
            <p:cNvSpPr>
              <a:spLocks noChangeArrowheads="1"/>
            </p:cNvSpPr>
            <p:nvPr/>
          </p:nvSpPr>
          <p:spPr bwMode="auto">
            <a:xfrm>
              <a:off x="514" y="3220"/>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sp>
          <p:nvSpPr>
            <p:cNvPr id="49260" name="Freeform 243"/>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17 w 1447"/>
                <a:gd name="T21" fmla="*/ 1 h 1128"/>
                <a:gd name="T22" fmla="*/ 305 w 1447"/>
                <a:gd name="T23" fmla="*/ 1 h 1128"/>
                <a:gd name="T24" fmla="*/ 345 w 1447"/>
                <a:gd name="T25" fmla="*/ 1 h 1128"/>
                <a:gd name="T26" fmla="*/ 369 w 1447"/>
                <a:gd name="T27" fmla="*/ 1 h 1128"/>
                <a:gd name="T28" fmla="*/ 441 w 1447"/>
                <a:gd name="T29" fmla="*/ 1 h 1128"/>
                <a:gd name="T30" fmla="*/ 521 w 1447"/>
                <a:gd name="T31" fmla="*/ 0 h 1128"/>
                <a:gd name="T32" fmla="*/ 842 w 1447"/>
                <a:gd name="T33" fmla="*/ 1 h 1128"/>
                <a:gd name="T34" fmla="*/ 1107 w 1447"/>
                <a:gd name="T35" fmla="*/ 1 h 1128"/>
                <a:gd name="T36" fmla="*/ 1131 w 1447"/>
                <a:gd name="T37" fmla="*/ 1 h 1128"/>
                <a:gd name="T38" fmla="*/ 1155 w 1447"/>
                <a:gd name="T39" fmla="*/ 1 h 1128"/>
                <a:gd name="T40" fmla="*/ 1277 w 1447"/>
                <a:gd name="T41" fmla="*/ 1 h 1128"/>
                <a:gd name="T42" fmla="*/ 1364 w 1447"/>
                <a:gd name="T43" fmla="*/ 1 h 1128"/>
                <a:gd name="T44" fmla="*/ 1412 w 1447"/>
                <a:gd name="T45" fmla="*/ 1 h 1128"/>
                <a:gd name="T46" fmla="*/ 1428 w 1447"/>
                <a:gd name="T47" fmla="*/ 1 h 1128"/>
                <a:gd name="T48" fmla="*/ 1460 w 1447"/>
                <a:gd name="T49" fmla="*/ 1 h 1128"/>
                <a:gd name="T50" fmla="*/ 1484 w 1447"/>
                <a:gd name="T51" fmla="*/ 1 h 1128"/>
                <a:gd name="T52" fmla="*/ 1500 w 1447"/>
                <a:gd name="T53" fmla="*/ 1 h 1128"/>
                <a:gd name="T54" fmla="*/ 1500 w 1447"/>
                <a:gd name="T55" fmla="*/ 1 h 1128"/>
                <a:gd name="T56" fmla="*/ 1484 w 1447"/>
                <a:gd name="T57" fmla="*/ 1 h 1128"/>
                <a:gd name="T58" fmla="*/ 1436 w 1447"/>
                <a:gd name="T59" fmla="*/ 1 h 1128"/>
                <a:gd name="T60" fmla="*/ 1420 w 1447"/>
                <a:gd name="T61" fmla="*/ 1 h 1128"/>
                <a:gd name="T62" fmla="*/ 1372 w 1447"/>
                <a:gd name="T63" fmla="*/ 1 h 1128"/>
                <a:gd name="T64" fmla="*/ 1267 w 1447"/>
                <a:gd name="T65" fmla="*/ 1 h 1128"/>
                <a:gd name="T66" fmla="*/ 1219 w 1447"/>
                <a:gd name="T67" fmla="*/ 1 h 1128"/>
                <a:gd name="T68" fmla="*/ 1163 w 1447"/>
                <a:gd name="T69" fmla="*/ 1 h 1128"/>
                <a:gd name="T70" fmla="*/ 457 w 1447"/>
                <a:gd name="T71" fmla="*/ 1 h 1128"/>
                <a:gd name="T72" fmla="*/ 377 w 1447"/>
                <a:gd name="T73" fmla="*/ 1 h 1128"/>
                <a:gd name="T74" fmla="*/ 321 w 1447"/>
                <a:gd name="T75" fmla="*/ 1 h 1128"/>
                <a:gd name="T76" fmla="*/ 257 w 1447"/>
                <a:gd name="T77" fmla="*/ 1 h 1128"/>
                <a:gd name="T78" fmla="*/ 217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solidFill>
                  <a:srgbClr val="000000"/>
                </a:solidFill>
              </a:endParaRPr>
            </a:p>
          </p:txBody>
        </p:sp>
      </p:grpSp>
      <p:sp>
        <p:nvSpPr>
          <p:cNvPr id="49206" name="Text Box 244"/>
          <p:cNvSpPr txBox="1">
            <a:spLocks noChangeArrowheads="1"/>
          </p:cNvSpPr>
          <p:nvPr/>
        </p:nvSpPr>
        <p:spPr bwMode="auto">
          <a:xfrm>
            <a:off x="7451725" y="3571875"/>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000000"/>
                </a:solidFill>
                <a:ea typeface="黑体" panose="02010609060101010101" pitchFamily="49" charset="-122"/>
              </a:rPr>
              <a:t> </a:t>
            </a:r>
            <a:r>
              <a:rPr lang="en-US" altLang="zh-CN" sz="1600">
                <a:solidFill>
                  <a:srgbClr val="000000"/>
                </a:solidFill>
                <a:ea typeface="黑体" panose="02010609060101010101" pitchFamily="49" charset="-122"/>
              </a:rPr>
              <a:t>R</a:t>
            </a:r>
            <a:r>
              <a:rPr lang="en-US" altLang="zh-CN" sz="1600" baseline="-25000">
                <a:solidFill>
                  <a:srgbClr val="000000"/>
                </a:solidFill>
                <a:ea typeface="黑体" panose="02010609060101010101" pitchFamily="49" charset="-122"/>
              </a:rPr>
              <a:t>4</a:t>
            </a:r>
          </a:p>
        </p:txBody>
      </p:sp>
      <p:grpSp>
        <p:nvGrpSpPr>
          <p:cNvPr id="49207" name="Group 251"/>
          <p:cNvGrpSpPr/>
          <p:nvPr/>
        </p:nvGrpSpPr>
        <p:grpSpPr bwMode="auto">
          <a:xfrm>
            <a:off x="2732088" y="890588"/>
            <a:ext cx="760412" cy="825500"/>
            <a:chOff x="1721" y="561"/>
            <a:chExt cx="479" cy="520"/>
          </a:xfrm>
        </p:grpSpPr>
        <p:sp>
          <p:nvSpPr>
            <p:cNvPr id="49238" name="Rectangle 252"/>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39" name="Rectangle 253"/>
            <p:cNvSpPr>
              <a:spLocks noChangeArrowheads="1"/>
            </p:cNvSpPr>
            <p:nvPr/>
          </p:nvSpPr>
          <p:spPr bwMode="auto">
            <a:xfrm>
              <a:off x="1721" y="585"/>
              <a:ext cx="479" cy="46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240" name="Line 254"/>
            <p:cNvSpPr>
              <a:spLocks noChangeShapeType="1"/>
            </p:cNvSpPr>
            <p:nvPr/>
          </p:nvSpPr>
          <p:spPr bwMode="auto">
            <a:xfrm>
              <a:off x="1721" y="754"/>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41" name="Line 255"/>
            <p:cNvSpPr>
              <a:spLocks noChangeShapeType="1"/>
            </p:cNvSpPr>
            <p:nvPr/>
          </p:nvSpPr>
          <p:spPr bwMode="auto">
            <a:xfrm>
              <a:off x="1721" y="906"/>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42" name="Line 256"/>
            <p:cNvSpPr>
              <a:spLocks noChangeShapeType="1"/>
            </p:cNvSpPr>
            <p:nvPr/>
          </p:nvSpPr>
          <p:spPr bwMode="auto">
            <a:xfrm>
              <a:off x="1961" y="748"/>
              <a:ext cx="1"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43" name="Text Box 257"/>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solidFill>
                    <a:srgbClr val="000000"/>
                  </a:solidFill>
                  <a:ea typeface="黑体" panose="02010609060101010101" pitchFamily="49" charset="-122"/>
                </a:rPr>
                <a:t>3</a:t>
              </a:r>
            </a:p>
            <a:p>
              <a:pPr algn="ctr" eaLnBrk="1" hangingPunct="1"/>
              <a:r>
                <a:rPr lang="en-US" altLang="zh-CN" sz="1600" dirty="0">
                  <a:solidFill>
                    <a:srgbClr val="000000"/>
                  </a:solidFill>
                  <a:ea typeface="黑体" panose="02010609060101010101" pitchFamily="49" charset="-122"/>
                </a:rPr>
                <a:t>2     2</a:t>
              </a:r>
            </a:p>
            <a:p>
              <a:pPr algn="ctr" eaLnBrk="1" hangingPunct="1"/>
              <a:r>
                <a:rPr lang="en-US" altLang="zh-CN" sz="1600" dirty="0">
                  <a:solidFill>
                    <a:srgbClr val="000000"/>
                  </a:solidFill>
                  <a:ea typeface="黑体" panose="02010609060101010101" pitchFamily="49" charset="-122"/>
                </a:rPr>
                <a:t>1     1</a:t>
              </a:r>
            </a:p>
          </p:txBody>
        </p:sp>
      </p:grpSp>
      <p:grpSp>
        <p:nvGrpSpPr>
          <p:cNvPr id="49208" name="Group 258"/>
          <p:cNvGrpSpPr/>
          <p:nvPr/>
        </p:nvGrpSpPr>
        <p:grpSpPr bwMode="auto">
          <a:xfrm>
            <a:off x="5251450" y="890588"/>
            <a:ext cx="760413" cy="825500"/>
            <a:chOff x="1721" y="561"/>
            <a:chExt cx="479" cy="520"/>
          </a:xfrm>
        </p:grpSpPr>
        <p:sp>
          <p:nvSpPr>
            <p:cNvPr id="49232" name="Rectangle 259"/>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33" name="Rectangle 260"/>
            <p:cNvSpPr>
              <a:spLocks noChangeArrowheads="1"/>
            </p:cNvSpPr>
            <p:nvPr/>
          </p:nvSpPr>
          <p:spPr bwMode="auto">
            <a:xfrm>
              <a:off x="1721" y="585"/>
              <a:ext cx="479" cy="46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234" name="Line 261"/>
            <p:cNvSpPr>
              <a:spLocks noChangeShapeType="1"/>
            </p:cNvSpPr>
            <p:nvPr/>
          </p:nvSpPr>
          <p:spPr bwMode="auto">
            <a:xfrm>
              <a:off x="1721" y="754"/>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35" name="Line 262"/>
            <p:cNvSpPr>
              <a:spLocks noChangeShapeType="1"/>
            </p:cNvSpPr>
            <p:nvPr/>
          </p:nvSpPr>
          <p:spPr bwMode="auto">
            <a:xfrm>
              <a:off x="1721" y="906"/>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36" name="Line 263"/>
            <p:cNvSpPr>
              <a:spLocks noChangeShapeType="1"/>
            </p:cNvSpPr>
            <p:nvPr/>
          </p:nvSpPr>
          <p:spPr bwMode="auto">
            <a:xfrm>
              <a:off x="1961" y="748"/>
              <a:ext cx="1"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37" name="Text Box 264"/>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2     2</a:t>
              </a:r>
            </a:p>
            <a:p>
              <a:pPr algn="ctr" eaLnBrk="1" hangingPunct="1"/>
              <a:r>
                <a:rPr lang="en-US" altLang="zh-CN" sz="1600">
                  <a:solidFill>
                    <a:srgbClr val="000000"/>
                  </a:solidFill>
                  <a:ea typeface="黑体" panose="02010609060101010101" pitchFamily="49" charset="-122"/>
                </a:rPr>
                <a:t>1     1</a:t>
              </a:r>
            </a:p>
          </p:txBody>
        </p:sp>
      </p:grpSp>
      <p:grpSp>
        <p:nvGrpSpPr>
          <p:cNvPr id="49209" name="Group 265"/>
          <p:cNvGrpSpPr/>
          <p:nvPr/>
        </p:nvGrpSpPr>
        <p:grpSpPr bwMode="auto">
          <a:xfrm>
            <a:off x="7812088" y="890588"/>
            <a:ext cx="760412" cy="825500"/>
            <a:chOff x="1721" y="561"/>
            <a:chExt cx="479" cy="520"/>
          </a:xfrm>
        </p:grpSpPr>
        <p:sp>
          <p:nvSpPr>
            <p:cNvPr id="49226" name="Rectangle 266"/>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27" name="Rectangle 267"/>
            <p:cNvSpPr>
              <a:spLocks noChangeArrowheads="1"/>
            </p:cNvSpPr>
            <p:nvPr/>
          </p:nvSpPr>
          <p:spPr bwMode="auto">
            <a:xfrm>
              <a:off x="1721" y="585"/>
              <a:ext cx="479" cy="46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228" name="Line 268"/>
            <p:cNvSpPr>
              <a:spLocks noChangeShapeType="1"/>
            </p:cNvSpPr>
            <p:nvPr/>
          </p:nvSpPr>
          <p:spPr bwMode="auto">
            <a:xfrm>
              <a:off x="1721" y="754"/>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29" name="Line 269"/>
            <p:cNvSpPr>
              <a:spLocks noChangeShapeType="1"/>
            </p:cNvSpPr>
            <p:nvPr/>
          </p:nvSpPr>
          <p:spPr bwMode="auto">
            <a:xfrm>
              <a:off x="1721" y="906"/>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30" name="Line 270"/>
            <p:cNvSpPr>
              <a:spLocks noChangeShapeType="1"/>
            </p:cNvSpPr>
            <p:nvPr/>
          </p:nvSpPr>
          <p:spPr bwMode="auto">
            <a:xfrm>
              <a:off x="1961" y="748"/>
              <a:ext cx="1"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31" name="Text Box 271"/>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2     2</a:t>
              </a:r>
            </a:p>
            <a:p>
              <a:pPr algn="ctr" eaLnBrk="1" hangingPunct="1"/>
              <a:r>
                <a:rPr lang="en-US" altLang="zh-CN" sz="1600">
                  <a:solidFill>
                    <a:srgbClr val="000000"/>
                  </a:solidFill>
                  <a:ea typeface="黑体" panose="02010609060101010101" pitchFamily="49" charset="-122"/>
                </a:rPr>
                <a:t>1     1</a:t>
              </a:r>
            </a:p>
          </p:txBody>
        </p:sp>
      </p:grpSp>
      <p:grpSp>
        <p:nvGrpSpPr>
          <p:cNvPr id="49210" name="Group 272"/>
          <p:cNvGrpSpPr/>
          <p:nvPr/>
        </p:nvGrpSpPr>
        <p:grpSpPr bwMode="auto">
          <a:xfrm>
            <a:off x="4243388" y="4402138"/>
            <a:ext cx="760412" cy="825500"/>
            <a:chOff x="1721" y="561"/>
            <a:chExt cx="479" cy="520"/>
          </a:xfrm>
        </p:grpSpPr>
        <p:sp>
          <p:nvSpPr>
            <p:cNvPr id="49220" name="Rectangle 273"/>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21" name="Rectangle 274"/>
            <p:cNvSpPr>
              <a:spLocks noChangeArrowheads="1"/>
            </p:cNvSpPr>
            <p:nvPr/>
          </p:nvSpPr>
          <p:spPr bwMode="auto">
            <a:xfrm>
              <a:off x="1721" y="585"/>
              <a:ext cx="479" cy="46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222" name="Line 275"/>
            <p:cNvSpPr>
              <a:spLocks noChangeShapeType="1"/>
            </p:cNvSpPr>
            <p:nvPr/>
          </p:nvSpPr>
          <p:spPr bwMode="auto">
            <a:xfrm>
              <a:off x="1721" y="754"/>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23" name="Line 276"/>
            <p:cNvSpPr>
              <a:spLocks noChangeShapeType="1"/>
            </p:cNvSpPr>
            <p:nvPr/>
          </p:nvSpPr>
          <p:spPr bwMode="auto">
            <a:xfrm>
              <a:off x="1721" y="906"/>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24" name="Line 277"/>
            <p:cNvSpPr>
              <a:spLocks noChangeShapeType="1"/>
            </p:cNvSpPr>
            <p:nvPr/>
          </p:nvSpPr>
          <p:spPr bwMode="auto">
            <a:xfrm>
              <a:off x="1961" y="748"/>
              <a:ext cx="1"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25" name="Text Box 278"/>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2     2</a:t>
              </a:r>
            </a:p>
            <a:p>
              <a:pPr algn="ctr" eaLnBrk="1" hangingPunct="1"/>
              <a:r>
                <a:rPr lang="en-US" altLang="zh-CN" sz="1600">
                  <a:solidFill>
                    <a:srgbClr val="000000"/>
                  </a:solidFill>
                  <a:ea typeface="黑体" panose="02010609060101010101" pitchFamily="49" charset="-122"/>
                </a:rPr>
                <a:t>1     1</a:t>
              </a:r>
            </a:p>
          </p:txBody>
        </p:sp>
      </p:grpSp>
      <p:grpSp>
        <p:nvGrpSpPr>
          <p:cNvPr id="49211" name="Group 279"/>
          <p:cNvGrpSpPr/>
          <p:nvPr/>
        </p:nvGrpSpPr>
        <p:grpSpPr bwMode="auto">
          <a:xfrm>
            <a:off x="7627938" y="4402138"/>
            <a:ext cx="760412" cy="825500"/>
            <a:chOff x="1721" y="561"/>
            <a:chExt cx="479" cy="520"/>
          </a:xfrm>
        </p:grpSpPr>
        <p:sp>
          <p:nvSpPr>
            <p:cNvPr id="49214" name="Rectangle 280"/>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sp>
          <p:nvSpPr>
            <p:cNvPr id="49215" name="Rectangle 281"/>
            <p:cNvSpPr>
              <a:spLocks noChangeArrowheads="1"/>
            </p:cNvSpPr>
            <p:nvPr/>
          </p:nvSpPr>
          <p:spPr bwMode="auto">
            <a:xfrm>
              <a:off x="1721" y="585"/>
              <a:ext cx="479" cy="46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00"/>
                </a:solidFill>
              </a:endParaRPr>
            </a:p>
          </p:txBody>
        </p:sp>
        <p:sp>
          <p:nvSpPr>
            <p:cNvPr id="49216" name="Line 282"/>
            <p:cNvSpPr>
              <a:spLocks noChangeShapeType="1"/>
            </p:cNvSpPr>
            <p:nvPr/>
          </p:nvSpPr>
          <p:spPr bwMode="auto">
            <a:xfrm>
              <a:off x="1721" y="754"/>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17" name="Line 283"/>
            <p:cNvSpPr>
              <a:spLocks noChangeShapeType="1"/>
            </p:cNvSpPr>
            <p:nvPr/>
          </p:nvSpPr>
          <p:spPr bwMode="auto">
            <a:xfrm>
              <a:off x="1721" y="906"/>
              <a:ext cx="4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18" name="Line 284"/>
            <p:cNvSpPr>
              <a:spLocks noChangeShapeType="1"/>
            </p:cNvSpPr>
            <p:nvPr/>
          </p:nvSpPr>
          <p:spPr bwMode="auto">
            <a:xfrm>
              <a:off x="1961" y="748"/>
              <a:ext cx="1" cy="3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49219" name="Text Box 285"/>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rgbClr val="000000"/>
                  </a:solidFill>
                  <a:ea typeface="黑体" panose="02010609060101010101" pitchFamily="49" charset="-122"/>
                </a:rPr>
                <a:t>3</a:t>
              </a:r>
            </a:p>
            <a:p>
              <a:pPr algn="ctr" eaLnBrk="1" hangingPunct="1"/>
              <a:r>
                <a:rPr lang="en-US" altLang="zh-CN" sz="1600">
                  <a:solidFill>
                    <a:srgbClr val="000000"/>
                  </a:solidFill>
                  <a:ea typeface="黑体" panose="02010609060101010101" pitchFamily="49" charset="-122"/>
                </a:rPr>
                <a:t>2     2</a:t>
              </a:r>
            </a:p>
            <a:p>
              <a:pPr algn="ctr" eaLnBrk="1" hangingPunct="1"/>
              <a:r>
                <a:rPr lang="en-US" altLang="zh-CN" sz="1600">
                  <a:solidFill>
                    <a:srgbClr val="000000"/>
                  </a:solidFill>
                  <a:ea typeface="黑体" panose="02010609060101010101" pitchFamily="49" charset="-122"/>
                </a:rPr>
                <a:t>1     1</a:t>
              </a:r>
            </a:p>
          </p:txBody>
        </p:sp>
      </p:grpSp>
      <p:sp>
        <p:nvSpPr>
          <p:cNvPr id="49212" name="Freeform 286"/>
          <p:cNvSpPr/>
          <p:nvPr/>
        </p:nvSpPr>
        <p:spPr bwMode="auto">
          <a:xfrm>
            <a:off x="1116013" y="549275"/>
            <a:ext cx="7791450" cy="5788025"/>
          </a:xfrm>
          <a:custGeom>
            <a:avLst/>
            <a:gdLst>
              <a:gd name="T0" fmla="*/ 2147483647 w 4908"/>
              <a:gd name="T1" fmla="*/ 0 h 3646"/>
              <a:gd name="T2" fmla="*/ 2147483647 w 4908"/>
              <a:gd name="T3" fmla="*/ 2147483647 h 3646"/>
              <a:gd name="T4" fmla="*/ 2147483647 w 4908"/>
              <a:gd name="T5" fmla="*/ 2147483647 h 3646"/>
              <a:gd name="T6" fmla="*/ 2147483647 w 4908"/>
              <a:gd name="T7" fmla="*/ 2147483647 h 3646"/>
              <a:gd name="T8" fmla="*/ 2147483647 w 4908"/>
              <a:gd name="T9" fmla="*/ 2147483647 h 3646"/>
              <a:gd name="T10" fmla="*/ 2147483647 w 4908"/>
              <a:gd name="T11" fmla="*/ 2147483647 h 3646"/>
              <a:gd name="T12" fmla="*/ 2147483647 w 4908"/>
              <a:gd name="T13" fmla="*/ 2147483647 h 3646"/>
              <a:gd name="T14" fmla="*/ 2147483647 w 4908"/>
              <a:gd name="T15" fmla="*/ 2147483647 h 3646"/>
              <a:gd name="T16" fmla="*/ 2147483647 w 4908"/>
              <a:gd name="T17" fmla="*/ 2147483647 h 3646"/>
              <a:gd name="T18" fmla="*/ 2147483647 w 4908"/>
              <a:gd name="T19" fmla="*/ 2147483647 h 3646"/>
              <a:gd name="T20" fmla="*/ 2147483647 w 4908"/>
              <a:gd name="T21" fmla="*/ 2147483647 h 3646"/>
              <a:gd name="T22" fmla="*/ 2147483647 w 4908"/>
              <a:gd name="T23" fmla="*/ 2147483647 h 3646"/>
              <a:gd name="T24" fmla="*/ 2147483647 w 4908"/>
              <a:gd name="T25" fmla="*/ 2147483647 h 3646"/>
              <a:gd name="T26" fmla="*/ 2147483647 w 4908"/>
              <a:gd name="T27" fmla="*/ 2147483647 h 3646"/>
              <a:gd name="T28" fmla="*/ 2147483647 w 4908"/>
              <a:gd name="T29" fmla="*/ 2147483647 h 3646"/>
              <a:gd name="T30" fmla="*/ 2147483647 w 4908"/>
              <a:gd name="T31" fmla="*/ 2147483647 h 3646"/>
              <a:gd name="T32" fmla="*/ 2147483647 w 4908"/>
              <a:gd name="T33" fmla="*/ 2147483647 h 3646"/>
              <a:gd name="T34" fmla="*/ 2147483647 w 4908"/>
              <a:gd name="T35" fmla="*/ 2147483647 h 3646"/>
              <a:gd name="T36" fmla="*/ 2147483647 w 4908"/>
              <a:gd name="T37" fmla="*/ 2147483647 h 3646"/>
              <a:gd name="T38" fmla="*/ 2147483647 w 4908"/>
              <a:gd name="T39" fmla="*/ 2147483647 h 3646"/>
              <a:gd name="T40" fmla="*/ 2147483647 w 4908"/>
              <a:gd name="T41" fmla="*/ 2147483647 h 3646"/>
              <a:gd name="T42" fmla="*/ 2147483647 w 4908"/>
              <a:gd name="T43" fmla="*/ 2147483647 h 3646"/>
              <a:gd name="T44" fmla="*/ 2147483647 w 4908"/>
              <a:gd name="T45" fmla="*/ 2147483647 h 3646"/>
              <a:gd name="T46" fmla="*/ 2147483647 w 4908"/>
              <a:gd name="T47" fmla="*/ 2147483647 h 3646"/>
              <a:gd name="T48" fmla="*/ 2147483647 w 4908"/>
              <a:gd name="T49" fmla="*/ 2147483647 h 3646"/>
              <a:gd name="T50" fmla="*/ 2147483647 w 4908"/>
              <a:gd name="T51" fmla="*/ 2147483647 h 3646"/>
              <a:gd name="T52" fmla="*/ 2147483647 w 4908"/>
              <a:gd name="T53" fmla="*/ 2147483647 h 3646"/>
              <a:gd name="T54" fmla="*/ 2147483647 w 4908"/>
              <a:gd name="T55" fmla="*/ 2147483647 h 3646"/>
              <a:gd name="T56" fmla="*/ 2147483647 w 4908"/>
              <a:gd name="T57" fmla="*/ 2147483647 h 3646"/>
              <a:gd name="T58" fmla="*/ 2147483647 w 4908"/>
              <a:gd name="T59" fmla="*/ 2147483647 h 3646"/>
              <a:gd name="T60" fmla="*/ 2147483647 w 4908"/>
              <a:gd name="T61" fmla="*/ 2147483647 h 3646"/>
              <a:gd name="T62" fmla="*/ 2147483647 w 4908"/>
              <a:gd name="T63" fmla="*/ 2147483647 h 3646"/>
              <a:gd name="T64" fmla="*/ 2147483647 w 4908"/>
              <a:gd name="T65" fmla="*/ 2147483647 h 3646"/>
              <a:gd name="T66" fmla="*/ 2147483647 w 4908"/>
              <a:gd name="T67" fmla="*/ 2147483647 h 3646"/>
              <a:gd name="T68" fmla="*/ 2147483647 w 4908"/>
              <a:gd name="T69" fmla="*/ 2147483647 h 3646"/>
              <a:gd name="T70" fmla="*/ 2147483647 w 4908"/>
              <a:gd name="T71" fmla="*/ 2147483647 h 3646"/>
              <a:gd name="T72" fmla="*/ 2147483647 w 4908"/>
              <a:gd name="T73" fmla="*/ 2147483647 h 3646"/>
              <a:gd name="T74" fmla="*/ 2147483647 w 4908"/>
              <a:gd name="T75" fmla="*/ 2147483647 h 3646"/>
              <a:gd name="T76" fmla="*/ 2147483647 w 4908"/>
              <a:gd name="T77" fmla="*/ 2147483647 h 3646"/>
              <a:gd name="T78" fmla="*/ 2147483647 w 4908"/>
              <a:gd name="T79" fmla="*/ 2147483647 h 3646"/>
              <a:gd name="T80" fmla="*/ 2147483647 w 4908"/>
              <a:gd name="T81" fmla="*/ 2147483647 h 3646"/>
              <a:gd name="T82" fmla="*/ 2147483647 w 4908"/>
              <a:gd name="T83" fmla="*/ 2147483647 h 3646"/>
              <a:gd name="T84" fmla="*/ 2147483647 w 4908"/>
              <a:gd name="T85" fmla="*/ 2147483647 h 3646"/>
              <a:gd name="T86" fmla="*/ 2147483647 w 4908"/>
              <a:gd name="T87" fmla="*/ 2147483647 h 3646"/>
              <a:gd name="T88" fmla="*/ 2147483647 w 4908"/>
              <a:gd name="T89" fmla="*/ 2147483647 h 3646"/>
              <a:gd name="T90" fmla="*/ 2147483647 w 4908"/>
              <a:gd name="T91" fmla="*/ 2147483647 h 3646"/>
              <a:gd name="T92" fmla="*/ 2147483647 w 4908"/>
              <a:gd name="T93" fmla="*/ 2147483647 h 3646"/>
              <a:gd name="T94" fmla="*/ 2147483647 w 4908"/>
              <a:gd name="T95" fmla="*/ 2147483647 h 3646"/>
              <a:gd name="T96" fmla="*/ 2147483647 w 4908"/>
              <a:gd name="T97" fmla="*/ 2147483647 h 3646"/>
              <a:gd name="T98" fmla="*/ 2147483647 w 4908"/>
              <a:gd name="T99" fmla="*/ 2147483647 h 3646"/>
              <a:gd name="T100" fmla="*/ 2147483647 w 4908"/>
              <a:gd name="T101" fmla="*/ 2147483647 h 3646"/>
              <a:gd name="T102" fmla="*/ 2147483647 w 4908"/>
              <a:gd name="T103" fmla="*/ 2147483647 h 3646"/>
              <a:gd name="T104" fmla="*/ 2147483647 w 4908"/>
              <a:gd name="T105" fmla="*/ 2147483647 h 3646"/>
              <a:gd name="T106" fmla="*/ 2147483647 w 4908"/>
              <a:gd name="T107" fmla="*/ 2147483647 h 3646"/>
              <a:gd name="T108" fmla="*/ 2147483647 w 4908"/>
              <a:gd name="T109" fmla="*/ 2147483647 h 3646"/>
              <a:gd name="T110" fmla="*/ 2147483647 w 4908"/>
              <a:gd name="T111" fmla="*/ 2147483647 h 3646"/>
              <a:gd name="T112" fmla="*/ 2147483647 w 4908"/>
              <a:gd name="T113" fmla="*/ 2147483647 h 3646"/>
              <a:gd name="T114" fmla="*/ 2147483647 w 4908"/>
              <a:gd name="T115" fmla="*/ 2147483647 h 3646"/>
              <a:gd name="T116" fmla="*/ 2147483647 w 4908"/>
              <a:gd name="T117" fmla="*/ 2147483647 h 3646"/>
              <a:gd name="T118" fmla="*/ 2147483647 w 4908"/>
              <a:gd name="T119" fmla="*/ 2147483647 h 3646"/>
              <a:gd name="T120" fmla="*/ 2147483647 w 4908"/>
              <a:gd name="T121" fmla="*/ 2147483647 h 3646"/>
              <a:gd name="T122" fmla="*/ 2147483647 w 4908"/>
              <a:gd name="T123" fmla="*/ 2147483647 h 3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08"/>
              <a:gd name="T187" fmla="*/ 0 h 3646"/>
              <a:gd name="T188" fmla="*/ 4908 w 4908"/>
              <a:gd name="T189" fmla="*/ 3646 h 3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a:solidFill>
              <a:srgbClr val="FF0000"/>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49213" name="Text Box 287"/>
          <p:cNvSpPr txBox="1">
            <a:spLocks noChangeArrowheads="1"/>
          </p:cNvSpPr>
          <p:nvPr/>
        </p:nvSpPr>
        <p:spPr bwMode="auto">
          <a:xfrm>
            <a:off x="2665413" y="44450"/>
            <a:ext cx="3860800" cy="528638"/>
          </a:xfrm>
          <a:prstGeom prst="rect">
            <a:avLst/>
          </a:prstGeom>
          <a:solidFill>
            <a:srgbClr val="CCECFF"/>
          </a:solidFill>
          <a:ln w="9525">
            <a:solidFill>
              <a:schemeClr val="folHlink"/>
            </a:solid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0000"/>
                </a:solidFill>
                <a:latin typeface="Tahoma" panose="020B0604030504040204" pitchFamily="34" charset="0"/>
                <a:ea typeface="黑体" panose="02010609060101010101" pitchFamily="49" charset="-122"/>
              </a:rPr>
              <a:t>分组在互联网中的传送 </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6553200" y="6248400"/>
            <a:ext cx="2133600" cy="476250"/>
          </a:xfrm>
          <a:prstGeom prst="rect">
            <a:avLst/>
          </a:prstGeom>
        </p:spPr>
        <p:txBody>
          <a:bodyPr/>
          <a:lstStyle/>
          <a:p>
            <a:fld id="{2DD3E8B4-1E21-445F-B60F-FFE5EA54D85B}" type="slidenum">
              <a:rPr lang="en-US" altLang="zh-CN"/>
              <a:t>129</a:t>
            </a:fld>
            <a:endParaRPr lang="en-US" altLang="zh-CN"/>
          </a:p>
        </p:txBody>
      </p:sp>
      <p:sp>
        <p:nvSpPr>
          <p:cNvPr id="415748" name="Rectangle 4"/>
          <p:cNvSpPr>
            <a:spLocks noChangeArrowheads="1"/>
          </p:cNvSpPr>
          <p:nvPr/>
        </p:nvSpPr>
        <p:spPr bwMode="auto">
          <a:xfrm>
            <a:off x="900113" y="476250"/>
            <a:ext cx="6985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0" lang="en-US" altLang="zh-CN" sz="3200" b="1" dirty="0" smtClean="0">
                <a:solidFill>
                  <a:srgbClr val="FF0000"/>
                </a:solidFill>
              </a:rPr>
              <a:t>1.2.4  </a:t>
            </a:r>
            <a:r>
              <a:rPr kumimoji="0" lang="zh-CN" altLang="en-US" sz="3200" b="1" dirty="0">
                <a:solidFill>
                  <a:srgbClr val="FF0000"/>
                </a:solidFill>
              </a:rPr>
              <a:t>对通信网的要求</a:t>
            </a:r>
          </a:p>
          <a:p>
            <a:pPr lvl="1">
              <a:lnSpc>
                <a:spcPct val="150000"/>
              </a:lnSpc>
            </a:pPr>
            <a:r>
              <a:rPr kumimoji="0" lang="zh-CN" altLang="zh-CN" sz="3200" b="1" dirty="0">
                <a:solidFill>
                  <a:schemeClr val="tx1"/>
                </a:solidFill>
                <a:latin typeface="Times New Roman" panose="02020603050405020304" pitchFamily="18" charset="0"/>
                <a:ea typeface="隶书" panose="02010509060101010101" pitchFamily="49" charset="-122"/>
              </a:rPr>
              <a:t>1.</a:t>
            </a:r>
            <a:r>
              <a:rPr kumimoji="0" lang="zh-CN" altLang="en-US" sz="3200" b="1" dirty="0">
                <a:solidFill>
                  <a:schemeClr val="tx1"/>
                </a:solidFill>
                <a:latin typeface="Times New Roman" panose="02020603050405020304" pitchFamily="18" charset="0"/>
                <a:ea typeface="隶书" panose="02010509060101010101" pitchFamily="49" charset="-122"/>
              </a:rPr>
              <a:t>接通的任意性和快速性</a:t>
            </a:r>
          </a:p>
          <a:p>
            <a:pPr lvl="1">
              <a:lnSpc>
                <a:spcPct val="150000"/>
              </a:lnSpc>
            </a:pPr>
            <a:r>
              <a:rPr kumimoji="0" lang="en-US" altLang="zh-CN" sz="3200" b="1" dirty="0">
                <a:solidFill>
                  <a:schemeClr val="tx1"/>
                </a:solidFill>
                <a:latin typeface="Times New Roman" panose="02020603050405020304" pitchFamily="18" charset="0"/>
                <a:ea typeface="隶书" panose="02010509060101010101" pitchFamily="49" charset="-122"/>
              </a:rPr>
              <a:t>2. </a:t>
            </a:r>
            <a:r>
              <a:rPr kumimoji="0" lang="zh-CN" altLang="en-US" sz="3200" b="1" dirty="0">
                <a:solidFill>
                  <a:schemeClr val="tx1"/>
                </a:solidFill>
                <a:latin typeface="Times New Roman" panose="02020603050405020304" pitchFamily="18" charset="0"/>
                <a:ea typeface="隶书" panose="02010509060101010101" pitchFamily="49" charset="-122"/>
              </a:rPr>
              <a:t>运行的可靠性</a:t>
            </a:r>
          </a:p>
          <a:p>
            <a:pPr lvl="1">
              <a:lnSpc>
                <a:spcPct val="150000"/>
              </a:lnSpc>
            </a:pPr>
            <a:r>
              <a:rPr kumimoji="0" lang="en-US" altLang="zh-CN" sz="3200" b="1" dirty="0">
                <a:solidFill>
                  <a:schemeClr val="tx1"/>
                </a:solidFill>
                <a:latin typeface="Times New Roman" panose="02020603050405020304" pitchFamily="18" charset="0"/>
                <a:ea typeface="隶书" panose="02010509060101010101" pitchFamily="49" charset="-122"/>
              </a:rPr>
              <a:t>3.</a:t>
            </a:r>
            <a:r>
              <a:rPr kumimoji="0" lang="zh-CN" altLang="en-US" sz="3200" b="1" dirty="0">
                <a:solidFill>
                  <a:schemeClr val="tx1"/>
                </a:solidFill>
                <a:latin typeface="Times New Roman" panose="02020603050405020304" pitchFamily="18" charset="0"/>
                <a:ea typeface="隶书" panose="02010509060101010101" pitchFamily="49" charset="-122"/>
              </a:rPr>
              <a:t>信息的透明性</a:t>
            </a:r>
          </a:p>
          <a:p>
            <a:pPr lvl="1">
              <a:lnSpc>
                <a:spcPct val="150000"/>
              </a:lnSpc>
            </a:pPr>
            <a:r>
              <a:rPr kumimoji="0" lang="en-US" altLang="zh-CN" sz="3200" b="1" dirty="0">
                <a:solidFill>
                  <a:schemeClr val="tx1"/>
                </a:solidFill>
                <a:latin typeface="Times New Roman" panose="02020603050405020304" pitchFamily="18" charset="0"/>
                <a:ea typeface="隶书" panose="02010509060101010101" pitchFamily="49" charset="-122"/>
              </a:rPr>
              <a:t>4.</a:t>
            </a:r>
            <a:r>
              <a:rPr kumimoji="0" lang="zh-CN" altLang="zh-CN" sz="3200" b="1" dirty="0">
                <a:solidFill>
                  <a:schemeClr val="tx1"/>
                </a:solidFill>
                <a:latin typeface="Times New Roman" panose="02020603050405020304" pitchFamily="18" charset="0"/>
                <a:ea typeface="隶书" panose="02010509060101010101" pitchFamily="49" charset="-122"/>
              </a:rPr>
              <a:t> </a:t>
            </a:r>
            <a:r>
              <a:rPr kumimoji="0" lang="zh-CN" altLang="en-US" sz="3200" b="1" dirty="0">
                <a:solidFill>
                  <a:schemeClr val="tx1"/>
                </a:solidFill>
                <a:latin typeface="Times New Roman" panose="02020603050405020304" pitchFamily="18" charset="0"/>
                <a:ea typeface="隶书" panose="02010509060101010101" pitchFamily="49" charset="-122"/>
              </a:rPr>
              <a:t>质量的一致性</a:t>
            </a:r>
          </a:p>
          <a:p>
            <a:pPr lvl="1">
              <a:lnSpc>
                <a:spcPct val="150000"/>
              </a:lnSpc>
            </a:pPr>
            <a:r>
              <a:rPr kumimoji="0" lang="en-US" altLang="zh-CN" sz="3200" b="1" dirty="0">
                <a:solidFill>
                  <a:schemeClr val="tx1"/>
                </a:solidFill>
                <a:latin typeface="Times New Roman" panose="02020603050405020304" pitchFamily="18" charset="0"/>
                <a:ea typeface="隶书" panose="02010509060101010101" pitchFamily="49" charset="-122"/>
              </a:rPr>
              <a:t>5.</a:t>
            </a:r>
            <a:r>
              <a:rPr kumimoji="0" lang="zh-CN" altLang="zh-CN" sz="3200" b="1" dirty="0">
                <a:solidFill>
                  <a:schemeClr val="tx1"/>
                </a:solidFill>
                <a:latin typeface="Times New Roman" panose="02020603050405020304" pitchFamily="18" charset="0"/>
                <a:ea typeface="隶书" panose="02010509060101010101" pitchFamily="49" charset="-122"/>
              </a:rPr>
              <a:t> </a:t>
            </a:r>
            <a:r>
              <a:rPr kumimoji="0" lang="zh-CN" altLang="en-US" sz="3200" b="1" dirty="0">
                <a:solidFill>
                  <a:schemeClr val="tx1"/>
                </a:solidFill>
                <a:latin typeface="Times New Roman" panose="02020603050405020304" pitchFamily="18" charset="0"/>
                <a:ea typeface="隶书" panose="02010509060101010101" pitchFamily="49" charset="-122"/>
              </a:rPr>
              <a:t>较好的灵活性           </a:t>
            </a:r>
          </a:p>
          <a:p>
            <a:pPr lvl="1">
              <a:lnSpc>
                <a:spcPct val="150000"/>
              </a:lnSpc>
            </a:pPr>
            <a:r>
              <a:rPr kumimoji="0" lang="en-US" altLang="zh-CN" sz="3200" b="1" dirty="0">
                <a:solidFill>
                  <a:schemeClr val="tx1"/>
                </a:solidFill>
                <a:latin typeface="Times New Roman" panose="02020603050405020304" pitchFamily="18" charset="0"/>
                <a:ea typeface="隶书" panose="02010509060101010101" pitchFamily="49" charset="-122"/>
              </a:rPr>
              <a:t>6.</a:t>
            </a:r>
            <a:r>
              <a:rPr kumimoji="0" lang="zh-CN" altLang="zh-CN" sz="3200" b="1" dirty="0">
                <a:solidFill>
                  <a:schemeClr val="tx1"/>
                </a:solidFill>
                <a:latin typeface="Times New Roman" panose="02020603050405020304" pitchFamily="18" charset="0"/>
                <a:ea typeface="隶书" panose="02010509060101010101" pitchFamily="49" charset="-122"/>
              </a:rPr>
              <a:t> </a:t>
            </a:r>
            <a:r>
              <a:rPr kumimoji="0" lang="zh-CN" altLang="en-US" sz="3200" b="1" dirty="0">
                <a:solidFill>
                  <a:schemeClr val="tx1"/>
                </a:solidFill>
                <a:latin typeface="Times New Roman" panose="02020603050405020304" pitchFamily="18" charset="0"/>
                <a:ea typeface="隶书" panose="02010509060101010101" pitchFamily="49" charset="-122"/>
              </a:rPr>
              <a:t>经济的合理性</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15" y="764540"/>
            <a:ext cx="9031605" cy="2553335"/>
          </a:xfrm>
          <a:prstGeom prst="rect">
            <a:avLst/>
          </a:prstGeom>
          <a:noFill/>
        </p:spPr>
        <p:txBody>
          <a:bodyPr wrap="square" rtlCol="0" anchor="t">
            <a:spAutoFit/>
          </a:bodyPr>
          <a:lstStyle/>
          <a:p>
            <a:pPr fontAlgn="auto">
              <a:spcBef>
                <a:spcPts val="0"/>
              </a:spcBef>
              <a:spcAft>
                <a:spcPts val="0"/>
              </a:spcAft>
            </a:pP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新中国成立后，全国刚结束了上百年的内乱和战争，摆在全国人民面前的是十分凄惨的状态，大量的人民生活极端困难：</a:t>
            </a:r>
          </a:p>
          <a:p>
            <a:pPr marL="285750" indent="-285750" fontAlgn="auto">
              <a:spcBef>
                <a:spcPts val="0"/>
              </a:spcBef>
              <a:spcAft>
                <a:spcPts val="0"/>
              </a:spcAft>
              <a:buFont typeface="Wingdings" panose="05000000000000000000" charset="0"/>
              <a:buChar char="ü"/>
            </a:pP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土地荒芜，无人开垦和耕种</a:t>
            </a:r>
          </a:p>
          <a:p>
            <a:pPr marL="285750" indent="-285750" fontAlgn="auto">
              <a:spcBef>
                <a:spcPts val="0"/>
              </a:spcBef>
              <a:spcAft>
                <a:spcPts val="0"/>
              </a:spcAft>
              <a:buFont typeface="Wingdings" panose="05000000000000000000" charset="0"/>
              <a:buChar char="ü"/>
            </a:pP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通货膨胀，物价猛涨</a:t>
            </a:r>
          </a:p>
          <a:p>
            <a:pPr marL="285750" indent="-285750" fontAlgn="auto">
              <a:spcBef>
                <a:spcPts val="0"/>
              </a:spcBef>
              <a:spcAft>
                <a:spcPts val="0"/>
              </a:spcAft>
              <a:buFont typeface="Wingdings" panose="05000000000000000000" charset="0"/>
              <a:buChar char="ü"/>
            </a:pP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工业基础十分薄弱，根本没有几家像样的工厂</a:t>
            </a:r>
          </a:p>
          <a:p>
            <a:pPr marL="285750" indent="-285750" fontAlgn="auto">
              <a:spcBef>
                <a:spcPts val="0"/>
              </a:spcBef>
              <a:spcAft>
                <a:spcPts val="0"/>
              </a:spcAft>
              <a:buFont typeface="Wingdings" panose="05000000000000000000" charset="0"/>
              <a:buChar char="ü"/>
            </a:pP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教育落后，</a:t>
            </a:r>
            <a:r>
              <a:rPr lang="en-US" altLang="zh-CN"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80%</a:t>
            </a: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以上的人口都是文盲，理科和工科人才严重缺乏</a:t>
            </a:r>
          </a:p>
          <a:p>
            <a:pPr marL="285750" indent="-285750" fontAlgn="auto">
              <a:spcBef>
                <a:spcPts val="0"/>
              </a:spcBef>
              <a:spcAft>
                <a:spcPts val="0"/>
              </a:spcAft>
              <a:buFont typeface="Wingdings" panose="05000000000000000000" charset="0"/>
              <a:buChar char="ü"/>
            </a:pPr>
            <a:r>
              <a:rPr lang="zh-CN" altLang="en-US" sz="2000" b="1">
                <a:solidFill>
                  <a:srgbClr val="0A16B6"/>
                </a:solidFill>
                <a:latin typeface="方正粗黑宋简体" panose="02000000000000000000" charset="-122"/>
                <a:ea typeface="方正粗黑宋简体" panose="02000000000000000000" charset="-122"/>
                <a:cs typeface="方正粗黑宋简体" panose="02000000000000000000" charset="-122"/>
              </a:rPr>
              <a:t>中国的尖端人才和著名科学家全都流亡在国外，侨居国外的科学家人数大约有5000余人。</a:t>
            </a:r>
          </a:p>
        </p:txBody>
      </p:sp>
      <p:pic>
        <p:nvPicPr>
          <p:cNvPr id="105" name="图片 104"/>
          <p:cNvPicPr/>
          <p:nvPr/>
        </p:nvPicPr>
        <p:blipFill>
          <a:blip r:embed="rId3"/>
          <a:stretch>
            <a:fillRect/>
          </a:stretch>
        </p:blipFill>
        <p:spPr>
          <a:xfrm>
            <a:off x="2202160" y="3573016"/>
            <a:ext cx="3810000" cy="2886075"/>
          </a:xfrm>
          <a:prstGeom prst="rect">
            <a:avLst/>
          </a:prstGeom>
          <a:noFill/>
          <a:ln w="9525">
            <a:no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4294967295"/>
          </p:nvPr>
        </p:nvSpPr>
        <p:spPr>
          <a:xfrm>
            <a:off x="6553200" y="6248400"/>
            <a:ext cx="2133600" cy="476250"/>
          </a:xfrm>
          <a:prstGeom prst="rect">
            <a:avLst/>
          </a:prstGeom>
        </p:spPr>
        <p:txBody>
          <a:bodyPr/>
          <a:lstStyle/>
          <a:p>
            <a:fld id="{5AD65975-2AD6-45BD-AF5E-4BB30BC5E436}" type="slidenum">
              <a:rPr lang="en-US" altLang="zh-CN"/>
              <a:t>130</a:t>
            </a:fld>
            <a:endParaRPr lang="en-US" altLang="zh-CN"/>
          </a:p>
        </p:txBody>
      </p:sp>
      <p:sp>
        <p:nvSpPr>
          <p:cNvPr id="296962" name="Rectangle 2"/>
          <p:cNvSpPr>
            <a:spLocks noChangeArrowheads="1"/>
          </p:cNvSpPr>
          <p:nvPr/>
        </p:nvSpPr>
        <p:spPr bwMode="auto">
          <a:xfrm>
            <a:off x="0" y="307975"/>
            <a:ext cx="91440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0000"/>
              </a:lnSpc>
              <a:spcBef>
                <a:spcPct val="0"/>
              </a:spcBef>
              <a:buFontTx/>
              <a:buNone/>
            </a:pPr>
            <a:endParaRPr kumimoji="0" lang="en-US" altLang="zh-CN" sz="3200" b="0">
              <a:solidFill>
                <a:schemeClr val="tx1"/>
              </a:solidFill>
              <a:latin typeface="Times New Roman" panose="02020603050405020304" pitchFamily="18" charset="0"/>
              <a:ea typeface="隶书" panose="02010509060101010101" pitchFamily="49" charset="-122"/>
            </a:endParaRPr>
          </a:p>
          <a:p>
            <a:pPr eaLnBrk="0" hangingPunct="0">
              <a:lnSpc>
                <a:spcPct val="100000"/>
              </a:lnSpc>
              <a:spcBef>
                <a:spcPct val="0"/>
              </a:spcBef>
              <a:buFontTx/>
              <a:buNone/>
            </a:pPr>
            <a:endParaRPr kumimoji="0" lang="en-US" altLang="zh-CN" b="0">
              <a:solidFill>
                <a:schemeClr val="tx1"/>
              </a:solidFill>
              <a:latin typeface="Times New Roman" panose="02020603050405020304" pitchFamily="18" charset="0"/>
              <a:ea typeface="隶书" panose="02010509060101010101" pitchFamily="49" charset="-122"/>
            </a:endParaRPr>
          </a:p>
        </p:txBody>
      </p:sp>
      <p:sp>
        <p:nvSpPr>
          <p:cNvPr id="296963" name="Rectangle 3"/>
          <p:cNvSpPr>
            <a:spLocks noChangeArrowheads="1"/>
          </p:cNvSpPr>
          <p:nvPr/>
        </p:nvSpPr>
        <p:spPr bwMode="auto">
          <a:xfrm>
            <a:off x="250825" y="608013"/>
            <a:ext cx="849788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0" dirty="0">
                <a:solidFill>
                  <a:schemeClr val="tx1"/>
                </a:solidFill>
                <a:latin typeface="Times New Roman" panose="02020603050405020304" pitchFamily="18" charset="0"/>
                <a:ea typeface="隶书" panose="02010509060101010101" pitchFamily="49" charset="-122"/>
              </a:rPr>
              <a:t>1.</a:t>
            </a:r>
            <a:r>
              <a:rPr kumimoji="0" lang="zh-CN" altLang="en-US" sz="3200" b="0" dirty="0">
                <a:solidFill>
                  <a:schemeClr val="tx1"/>
                </a:solidFill>
                <a:latin typeface="Times New Roman" panose="02020603050405020304" pitchFamily="18" charset="0"/>
                <a:ea typeface="隶书" panose="02010509060101010101" pitchFamily="49" charset="-122"/>
              </a:rPr>
              <a:t>接通的任意性和快速性</a:t>
            </a:r>
          </a:p>
          <a:p>
            <a:r>
              <a:rPr kumimoji="0" lang="zh-CN" altLang="en-US" sz="3200" b="0" dirty="0">
                <a:solidFill>
                  <a:schemeClr val="tx1"/>
                </a:solidFill>
                <a:latin typeface="Times New Roman" panose="02020603050405020304" pitchFamily="18" charset="0"/>
                <a:ea typeface="隶书" panose="02010509060101010101" pitchFamily="49" charset="-122"/>
              </a:rPr>
              <a:t>       要能使网内</a:t>
            </a:r>
            <a:r>
              <a:rPr kumimoji="0" lang="zh-CN" altLang="en-US" sz="3200" b="0" dirty="0">
                <a:solidFill>
                  <a:srgbClr val="FF0000"/>
                </a:solidFill>
                <a:latin typeface="Times New Roman" panose="02020603050405020304" pitchFamily="18" charset="0"/>
                <a:ea typeface="隶书" panose="02010509060101010101" pitchFamily="49" charset="-122"/>
              </a:rPr>
              <a:t>任意两个用户</a:t>
            </a:r>
            <a:r>
              <a:rPr kumimoji="0" lang="zh-CN" altLang="en-US" sz="3200" b="0" dirty="0">
                <a:solidFill>
                  <a:schemeClr val="tx1"/>
                </a:solidFill>
                <a:latin typeface="Times New Roman" panose="02020603050405020304" pitchFamily="18" charset="0"/>
                <a:ea typeface="隶书" panose="02010509060101010101" pitchFamily="49" charset="-122"/>
              </a:rPr>
              <a:t>能互通信息</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这是任意性</a:t>
            </a:r>
            <a:r>
              <a:rPr kumimoji="0" lang="en-US" altLang="zh-CN" sz="3200" b="0" dirty="0">
                <a:solidFill>
                  <a:schemeClr val="tx1"/>
                </a:solidFill>
                <a:latin typeface="Times New Roman" panose="02020603050405020304" pitchFamily="18" charset="0"/>
                <a:ea typeface="隶书" panose="02010509060101010101" pitchFamily="49" charset="-122"/>
              </a:rPr>
              <a:t>;</a:t>
            </a:r>
          </a:p>
          <a:p>
            <a:r>
              <a:rPr kumimoji="0" lang="en-US"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当对某用户之间的接通需要很长时间的话</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在某种情况下这种接通可能是无效的</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因此必须顾及</a:t>
            </a:r>
            <a:r>
              <a:rPr kumimoji="0" lang="zh-CN" altLang="en-US" sz="3200" b="0" dirty="0">
                <a:solidFill>
                  <a:srgbClr val="FF0000"/>
                </a:solidFill>
                <a:latin typeface="Times New Roman" panose="02020603050405020304" pitchFamily="18" charset="0"/>
                <a:ea typeface="隶书" panose="02010509060101010101" pitchFamily="49" charset="-122"/>
              </a:rPr>
              <a:t>接通的速度</a:t>
            </a:r>
            <a:r>
              <a:rPr kumimoji="0" lang="en-US" altLang="zh-CN" sz="3200" b="0" dirty="0" smtClean="0">
                <a:solidFill>
                  <a:schemeClr val="tx1"/>
                </a:solidFill>
                <a:latin typeface="Times New Roman" panose="02020603050405020304" pitchFamily="18" charset="0"/>
                <a:ea typeface="隶书" panose="02010509060101010101" pitchFamily="49" charset="-122"/>
              </a:rPr>
              <a:t>.</a:t>
            </a:r>
          </a:p>
          <a:p>
            <a:r>
              <a:rPr lang="en-US" altLang="zh-CN" sz="3200" dirty="0">
                <a:latin typeface="Times New Roman" panose="02020603050405020304" pitchFamily="18" charset="0"/>
                <a:ea typeface="隶书" panose="02010509060101010101" pitchFamily="49" charset="-122"/>
              </a:rPr>
              <a:t> </a:t>
            </a:r>
            <a:r>
              <a:rPr lang="en-US" altLang="zh-CN" sz="3200" dirty="0" smtClean="0">
                <a:latin typeface="Times New Roman" panose="02020603050405020304" pitchFamily="18" charset="0"/>
                <a:ea typeface="隶书" panose="02010509060101010101" pitchFamily="49" charset="-122"/>
              </a:rPr>
              <a:t>      </a:t>
            </a:r>
            <a:r>
              <a:rPr kumimoji="0" lang="zh-CN" altLang="en-US" sz="3200" b="0" dirty="0" smtClean="0">
                <a:solidFill>
                  <a:schemeClr val="tx1"/>
                </a:solidFill>
                <a:latin typeface="Times New Roman" panose="02020603050405020304" pitchFamily="18" charset="0"/>
                <a:ea typeface="隶书" panose="02010509060101010101" pitchFamily="49" charset="-122"/>
              </a:rPr>
              <a:t>在</a:t>
            </a:r>
            <a:r>
              <a:rPr kumimoji="0" lang="zh-CN" altLang="en-US" sz="3200" b="0" dirty="0">
                <a:solidFill>
                  <a:schemeClr val="tx1"/>
                </a:solidFill>
                <a:latin typeface="Times New Roman" panose="02020603050405020304" pitchFamily="18" charset="0"/>
                <a:ea typeface="隶书" panose="02010509060101010101" pitchFamily="49" charset="-122"/>
              </a:rPr>
              <a:t>网的拓朴结构允许接通的前提下</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影响接通率的因素有</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rgbClr val="FF0000"/>
                </a:solidFill>
                <a:latin typeface="Times New Roman" panose="02020603050405020304" pitchFamily="18" charset="0"/>
                <a:ea typeface="隶书" panose="02010509060101010101" pitchFamily="49" charset="-122"/>
              </a:rPr>
              <a:t>转接次数太多</a:t>
            </a:r>
            <a:r>
              <a:rPr kumimoji="0" lang="zh-CN" altLang="en-US" sz="3200" b="0" dirty="0">
                <a:solidFill>
                  <a:schemeClr val="tx1"/>
                </a:solidFill>
                <a:latin typeface="Times New Roman" panose="02020603050405020304" pitchFamily="18" charset="0"/>
                <a:ea typeface="隶书" panose="02010509060101010101" pitchFamily="49" charset="-122"/>
              </a:rPr>
              <a:t>或在某些环节中出现</a:t>
            </a:r>
            <a:r>
              <a:rPr kumimoji="0" lang="zh-CN" altLang="en-US" sz="3200" b="0" dirty="0">
                <a:solidFill>
                  <a:srgbClr val="FF0000"/>
                </a:solidFill>
                <a:latin typeface="Times New Roman" panose="02020603050405020304" pitchFamily="18" charset="0"/>
                <a:ea typeface="隶书" panose="02010509060101010101" pitchFamily="49" charset="-122"/>
              </a:rPr>
              <a:t>阻塞</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属资源不足或结构不合理</a:t>
            </a:r>
            <a:r>
              <a:rPr kumimoji="0" lang="en-US" altLang="zh-CN" sz="3200" b="0" dirty="0">
                <a:solidFill>
                  <a:schemeClr val="tx1"/>
                </a:solidFill>
                <a:latin typeface="Times New Roman" panose="02020603050405020304" pitchFamily="18" charset="0"/>
                <a:ea typeface="隶书" panose="02010509060101010101" pitchFamily="49" charset="-122"/>
              </a:rPr>
              <a:t>);</a:t>
            </a:r>
          </a:p>
          <a:p>
            <a:r>
              <a:rPr kumimoji="0" lang="en-US"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通路的某些环节发生</a:t>
            </a:r>
            <a:r>
              <a:rPr kumimoji="0" lang="zh-CN" altLang="en-US" sz="3200" b="0" dirty="0">
                <a:solidFill>
                  <a:srgbClr val="FF0000"/>
                </a:solidFill>
                <a:latin typeface="Times New Roman" panose="02020603050405020304" pitchFamily="18" charset="0"/>
                <a:ea typeface="隶书" panose="02010509060101010101" pitchFamily="49" charset="-122"/>
              </a:rPr>
              <a:t>物理性故障</a:t>
            </a:r>
            <a:r>
              <a:rPr kumimoji="0" lang="zh-CN" altLang="en-US" sz="3200" b="0" dirty="0">
                <a:solidFill>
                  <a:schemeClr val="tx1"/>
                </a:solidFill>
                <a:latin typeface="Times New Roman" panose="02020603050405020304" pitchFamily="18" charset="0"/>
                <a:ea typeface="隶书" panose="02010509060101010101" pitchFamily="49" charset="-122"/>
              </a:rPr>
              <a:t>而又不能及时修复</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属可靠性</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rgbClr val="FF0000"/>
                </a:solidFill>
                <a:latin typeface="Times New Roman" panose="02020603050405020304" pitchFamily="18" charset="0"/>
                <a:ea typeface="隶书" panose="02010509060101010101" pitchFamily="49" charset="-122"/>
              </a:rPr>
              <a:t>平均能在某一时限内</a:t>
            </a:r>
            <a:r>
              <a:rPr kumimoji="0" lang="zh-CN" altLang="en-US" sz="3200" b="0" dirty="0">
                <a:solidFill>
                  <a:schemeClr val="tx1"/>
                </a:solidFill>
                <a:latin typeface="Times New Roman" panose="02020603050405020304" pitchFamily="18" charset="0"/>
                <a:ea typeface="隶书" panose="02010509060101010101" pitchFamily="49" charset="-122"/>
              </a:rPr>
              <a:t>接通</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就可认为已满足快速性要求。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nodePh="1">
                                  <p:stCondLst>
                                    <p:cond delay="0"/>
                                  </p:stCondLst>
                                  <p:endCondLst>
                                    <p:cond evt="begin" delay="0">
                                      <p:tn val="5"/>
                                    </p:cond>
                                  </p:endCondLst>
                                  <p:childTnLst>
                                    <p:set>
                                      <p:cBhvr>
                                        <p:cTn id="6" dur="1" fill="hold">
                                          <p:stCondLst>
                                            <p:cond delay="0"/>
                                          </p:stCondLst>
                                        </p:cTn>
                                        <p:tgtEl>
                                          <p:spTgt spid="296962">
                                            <p:txEl>
                                              <p:pRg st="0" end="0"/>
                                            </p:txEl>
                                          </p:spTgt>
                                        </p:tgtEl>
                                        <p:attrNameLst>
                                          <p:attrName>style.visibility</p:attrName>
                                        </p:attrNameLst>
                                      </p:cBhvr>
                                      <p:to>
                                        <p:strVal val="visible"/>
                                      </p:to>
                                    </p:set>
                                    <p:animEffect transition="in" filter="box(out)">
                                      <p:cBhvr>
                                        <p:cTn id="7" dur="500"/>
                                        <p:tgtEl>
                                          <p:spTgt spid="29696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4294967295"/>
          </p:nvPr>
        </p:nvSpPr>
        <p:spPr>
          <a:xfrm>
            <a:off x="6553200" y="6248400"/>
            <a:ext cx="2133600" cy="476250"/>
          </a:xfrm>
          <a:prstGeom prst="rect">
            <a:avLst/>
          </a:prstGeom>
        </p:spPr>
        <p:txBody>
          <a:bodyPr/>
          <a:lstStyle/>
          <a:p>
            <a:fld id="{D6B30B96-06D3-4A61-841A-6589D0AB3B46}" type="slidenum">
              <a:rPr lang="en-US" altLang="zh-CN"/>
              <a:t>131</a:t>
            </a:fld>
            <a:endParaRPr lang="en-US" altLang="zh-CN"/>
          </a:p>
        </p:txBody>
      </p:sp>
      <p:sp>
        <p:nvSpPr>
          <p:cNvPr id="297987" name="Rectangle 3"/>
          <p:cNvSpPr>
            <a:spLocks noChangeArrowheads="1"/>
          </p:cNvSpPr>
          <p:nvPr/>
        </p:nvSpPr>
        <p:spPr bwMode="auto">
          <a:xfrm>
            <a:off x="539750" y="836613"/>
            <a:ext cx="777557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0" dirty="0">
                <a:solidFill>
                  <a:schemeClr val="tx1"/>
                </a:solidFill>
                <a:latin typeface="Times New Roman" panose="02020603050405020304" pitchFamily="18" charset="0"/>
                <a:ea typeface="隶书" panose="02010509060101010101" pitchFamily="49" charset="-122"/>
              </a:rPr>
              <a:t>2. </a:t>
            </a:r>
            <a:r>
              <a:rPr kumimoji="0" lang="zh-CN"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运行的可靠性</a:t>
            </a:r>
          </a:p>
          <a:p>
            <a:r>
              <a:rPr kumimoji="0" lang="zh-CN" altLang="en-US" sz="3200" b="0" dirty="0">
                <a:solidFill>
                  <a:schemeClr val="tx1"/>
                </a:solidFill>
                <a:latin typeface="Times New Roman" panose="02020603050405020304" pitchFamily="18" charset="0"/>
                <a:ea typeface="隶书" panose="02010509060101010101" pitchFamily="49" charset="-122"/>
              </a:rPr>
              <a:t>      可靠是</a:t>
            </a:r>
            <a:r>
              <a:rPr kumimoji="0" lang="zh-CN" altLang="en-US" sz="3200" b="0" dirty="0">
                <a:solidFill>
                  <a:srgbClr val="FF0000"/>
                </a:solidFill>
                <a:latin typeface="Times New Roman" panose="02020603050405020304" pitchFamily="18" charset="0"/>
                <a:ea typeface="隶书" panose="02010509060101010101" pitchFamily="49" charset="-122"/>
              </a:rPr>
              <a:t>在概率意义</a:t>
            </a:r>
            <a:r>
              <a:rPr kumimoji="0" lang="zh-CN" altLang="en-US" sz="3200" b="0" dirty="0">
                <a:solidFill>
                  <a:schemeClr val="tx1"/>
                </a:solidFill>
                <a:latin typeface="Times New Roman" panose="02020603050405020304" pitchFamily="18" charset="0"/>
                <a:ea typeface="隶书" panose="02010509060101010101" pitchFamily="49" charset="-122"/>
              </a:rPr>
              <a:t>上而言的。要提高可靠程度需有</a:t>
            </a:r>
            <a:r>
              <a:rPr kumimoji="0" lang="zh-CN" altLang="en-US" sz="3200" b="0" dirty="0">
                <a:solidFill>
                  <a:srgbClr val="FF0000"/>
                </a:solidFill>
                <a:latin typeface="Times New Roman" panose="02020603050405020304" pitchFamily="18" charset="0"/>
                <a:ea typeface="隶书" panose="02010509060101010101" pitchFamily="49" charset="-122"/>
              </a:rPr>
              <a:t>备用信道和设备</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这就要增加投资或维护力量</a:t>
            </a:r>
            <a:r>
              <a:rPr kumimoji="0" lang="en-US" altLang="zh-CN" sz="3200" b="0" dirty="0" smtClean="0">
                <a:solidFill>
                  <a:schemeClr val="tx1"/>
                </a:solidFill>
                <a:latin typeface="Times New Roman" panose="02020603050405020304" pitchFamily="18" charset="0"/>
                <a:ea typeface="隶书" panose="02010509060101010101" pitchFamily="49" charset="-122"/>
              </a:rPr>
              <a:t>.</a:t>
            </a:r>
          </a:p>
          <a:p>
            <a:r>
              <a:rPr kumimoji="0" lang="zh-CN" altLang="en-US" sz="3200" b="0" dirty="0" smtClean="0">
                <a:solidFill>
                  <a:schemeClr val="tx1"/>
                </a:solidFill>
                <a:latin typeface="Times New Roman" panose="02020603050405020304" pitchFamily="18" charset="0"/>
                <a:ea typeface="隶书" panose="02010509060101010101" pitchFamily="49" charset="-122"/>
              </a:rPr>
              <a:t>       要</a:t>
            </a:r>
            <a:r>
              <a:rPr kumimoji="0" lang="zh-CN" altLang="en-US" sz="3200" b="0" dirty="0">
                <a:solidFill>
                  <a:schemeClr val="tx1"/>
                </a:solidFill>
                <a:latin typeface="Times New Roman" panose="02020603050405020304" pitchFamily="18" charset="0"/>
                <a:ea typeface="隶书" panose="02010509060101010101" pitchFamily="49" charset="-122"/>
              </a:rPr>
              <a:t>在增加可靠程度和减少成本二者取得妥协和平衡</a:t>
            </a:r>
            <a:r>
              <a:rPr kumimoji="0" lang="en-US" altLang="zh-CN" sz="3200" b="0" dirty="0" smtClean="0">
                <a:solidFill>
                  <a:schemeClr val="tx1"/>
                </a:solidFill>
                <a:latin typeface="Times New Roman" panose="02020603050405020304" pitchFamily="18" charset="0"/>
                <a:ea typeface="隶书" panose="02010509060101010101" pitchFamily="49" charset="-122"/>
              </a:rPr>
              <a:t>.</a:t>
            </a:r>
          </a:p>
          <a:p>
            <a:r>
              <a:rPr kumimoji="0" lang="zh-CN" altLang="en-US" sz="3200" b="0" dirty="0" smtClean="0">
                <a:solidFill>
                  <a:schemeClr val="tx1"/>
                </a:solidFill>
                <a:latin typeface="Times New Roman" panose="02020603050405020304" pitchFamily="18" charset="0"/>
                <a:ea typeface="隶书" panose="02010509060101010101" pitchFamily="49" charset="-122"/>
              </a:rPr>
              <a:t>       由</a:t>
            </a:r>
            <a:r>
              <a:rPr kumimoji="0" lang="zh-CN" altLang="en-US" sz="3200" b="0" dirty="0">
                <a:solidFill>
                  <a:schemeClr val="tx1"/>
                </a:solidFill>
                <a:latin typeface="Times New Roman" panose="02020603050405020304" pitchFamily="18" charset="0"/>
                <a:ea typeface="隶书" panose="02010509060101010101" pitchFamily="49" charset="-122"/>
              </a:rPr>
              <a:t>于</a:t>
            </a:r>
            <a:r>
              <a:rPr kumimoji="0" lang="zh-CN" altLang="en-US" sz="3200" b="0" dirty="0">
                <a:solidFill>
                  <a:srgbClr val="FF0000"/>
                </a:solidFill>
                <a:latin typeface="Times New Roman" panose="02020603050405020304" pitchFamily="18" charset="0"/>
                <a:ea typeface="隶书" panose="02010509060101010101" pitchFamily="49" charset="-122"/>
              </a:rPr>
              <a:t>呼损</a:t>
            </a:r>
            <a:r>
              <a:rPr kumimoji="0" lang="zh-CN" altLang="en-US" sz="3200" b="0" dirty="0">
                <a:solidFill>
                  <a:schemeClr val="tx1"/>
                </a:solidFill>
                <a:latin typeface="Times New Roman" panose="02020603050405020304" pitchFamily="18" charset="0"/>
                <a:ea typeface="隶书" panose="02010509060101010101" pitchFamily="49" charset="-122"/>
              </a:rPr>
              <a:t>而需等待也常作为可靠性来处理</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尤其是线路故障以致通路不足而引起的呼损</a:t>
            </a:r>
            <a:r>
              <a:rPr kumimoji="0" lang="zh-CN" altLang="en-US" sz="3200" b="0" dirty="0" smtClean="0">
                <a:solidFill>
                  <a:schemeClr val="tx1"/>
                </a:solidFill>
                <a:latin typeface="Times New Roman" panose="02020603050405020304" pitchFamily="18" charset="0"/>
                <a:ea typeface="隶书" panose="02010509060101010101" pitchFamily="49" charset="-122"/>
              </a:rPr>
              <a:t>。</a:t>
            </a:r>
            <a:endParaRPr kumimoji="0" lang="en-US" altLang="zh-CN" sz="3200" b="0" dirty="0" smtClean="0">
              <a:solidFill>
                <a:schemeClr val="tx1"/>
              </a:solidFill>
              <a:latin typeface="Times New Roman" panose="02020603050405020304" pitchFamily="18" charset="0"/>
              <a:ea typeface="隶书" panose="02010509060101010101" pitchFamily="49" charset="-122"/>
            </a:endParaRPr>
          </a:p>
          <a:p>
            <a:r>
              <a:rPr kumimoji="0" lang="zh-CN" altLang="en-US" sz="3200" b="0" dirty="0" smtClean="0">
                <a:solidFill>
                  <a:schemeClr val="tx1"/>
                </a:solidFill>
                <a:latin typeface="Times New Roman" panose="02020603050405020304" pitchFamily="18" charset="0"/>
                <a:ea typeface="隶书" panose="02010509060101010101" pitchFamily="49" charset="-122"/>
              </a:rPr>
              <a:t>       通</a:t>
            </a:r>
            <a:r>
              <a:rPr kumimoji="0" lang="zh-CN" altLang="en-US" sz="3200" b="0" dirty="0">
                <a:solidFill>
                  <a:schemeClr val="tx1"/>
                </a:solidFill>
                <a:latin typeface="Times New Roman" panose="02020603050405020304" pitchFamily="18" charset="0"/>
                <a:ea typeface="隶书" panose="02010509060101010101" pitchFamily="49" charset="-122"/>
              </a:rPr>
              <a:t>信的</a:t>
            </a:r>
            <a:r>
              <a:rPr kumimoji="0" lang="zh-CN" altLang="en-US" sz="3200" b="0" dirty="0">
                <a:solidFill>
                  <a:srgbClr val="FF0000"/>
                </a:solidFill>
                <a:latin typeface="Times New Roman" panose="02020603050405020304" pitchFamily="18" charset="0"/>
                <a:ea typeface="隶书" panose="02010509060101010101" pitchFamily="49" charset="-122"/>
              </a:rPr>
              <a:t>安全性</a:t>
            </a:r>
            <a:r>
              <a:rPr kumimoji="0" lang="zh-CN" altLang="en-US" sz="3200" b="0" dirty="0">
                <a:solidFill>
                  <a:schemeClr val="tx1"/>
                </a:solidFill>
                <a:latin typeface="Times New Roman" panose="02020603050405020304" pitchFamily="18" charset="0"/>
                <a:ea typeface="隶书" panose="02010509060101010101" pitchFamily="49" charset="-122"/>
              </a:rPr>
              <a:t>也被作为可靠性处理</a:t>
            </a:r>
            <a:r>
              <a:rPr kumimoji="0" lang="zh-CN" altLang="en-US" sz="3200" b="0" dirty="0" smtClean="0">
                <a:solidFill>
                  <a:schemeClr val="tx1"/>
                </a:solidFill>
                <a:latin typeface="Times New Roman" panose="02020603050405020304" pitchFamily="18" charset="0"/>
                <a:ea typeface="隶书" panose="02010509060101010101" pitchFamily="49" charset="-122"/>
              </a:rPr>
              <a:t>。</a:t>
            </a:r>
            <a:endParaRPr kumimoji="0" lang="en-US" altLang="zh-CN" sz="3200" b="0" dirty="0">
              <a:solidFill>
                <a:schemeClr val="tx1"/>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4294967295"/>
          </p:nvPr>
        </p:nvSpPr>
        <p:spPr>
          <a:xfrm>
            <a:off x="6553200" y="6248400"/>
            <a:ext cx="2133600" cy="476250"/>
          </a:xfrm>
          <a:prstGeom prst="rect">
            <a:avLst/>
          </a:prstGeom>
        </p:spPr>
        <p:txBody>
          <a:bodyPr/>
          <a:lstStyle/>
          <a:p>
            <a:fld id="{FED1CDAB-9A20-4901-A83B-01CE7B351ABE}" type="slidenum">
              <a:rPr lang="en-US" altLang="zh-CN"/>
              <a:t>132</a:t>
            </a:fld>
            <a:endParaRPr lang="en-US" altLang="zh-CN"/>
          </a:p>
        </p:txBody>
      </p:sp>
      <p:sp>
        <p:nvSpPr>
          <p:cNvPr id="299011" name="Rectangle 3"/>
          <p:cNvSpPr>
            <a:spLocks noChangeArrowheads="1"/>
          </p:cNvSpPr>
          <p:nvPr/>
        </p:nvSpPr>
        <p:spPr bwMode="auto">
          <a:xfrm>
            <a:off x="1066800" y="22336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100000"/>
              </a:lnSpc>
              <a:spcBef>
                <a:spcPct val="0"/>
              </a:spcBef>
              <a:buFontTx/>
              <a:buNone/>
            </a:pPr>
            <a:endParaRPr kumimoji="0" lang="zh-CN" altLang="zh-CN" b="0">
              <a:solidFill>
                <a:schemeClr val="tx1"/>
              </a:solidFill>
              <a:latin typeface="Times New Roman" panose="02020603050405020304" pitchFamily="18" charset="0"/>
              <a:ea typeface="隶书" panose="02010509060101010101" pitchFamily="49" charset="-122"/>
            </a:endParaRPr>
          </a:p>
        </p:txBody>
      </p:sp>
      <p:sp>
        <p:nvSpPr>
          <p:cNvPr id="299012" name="Rectangle 4"/>
          <p:cNvSpPr>
            <a:spLocks noChangeArrowheads="1"/>
          </p:cNvSpPr>
          <p:nvPr/>
        </p:nvSpPr>
        <p:spPr bwMode="auto">
          <a:xfrm>
            <a:off x="0" y="32766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00000"/>
              </a:lnSpc>
              <a:spcBef>
                <a:spcPct val="0"/>
              </a:spcBef>
              <a:buFontTx/>
              <a:buNone/>
            </a:pPr>
            <a:endParaRPr kumimoji="0" lang="en-US" altLang="zh-CN" sz="3200" b="0">
              <a:solidFill>
                <a:schemeClr val="tx1"/>
              </a:solidFill>
              <a:latin typeface="Times New Roman" panose="02020603050405020304" pitchFamily="18" charset="0"/>
              <a:ea typeface="隶书" panose="02010509060101010101" pitchFamily="49" charset="-122"/>
            </a:endParaRPr>
          </a:p>
          <a:p>
            <a:pPr eaLnBrk="0" hangingPunct="0">
              <a:lnSpc>
                <a:spcPct val="100000"/>
              </a:lnSpc>
              <a:spcBef>
                <a:spcPct val="0"/>
              </a:spcBef>
              <a:buFontTx/>
              <a:buNone/>
            </a:pPr>
            <a:endParaRPr kumimoji="0" lang="en-US" altLang="zh-CN" sz="3200" b="0">
              <a:solidFill>
                <a:schemeClr val="tx1"/>
              </a:solidFill>
              <a:latin typeface="Times New Roman" panose="02020603050405020304" pitchFamily="18" charset="0"/>
              <a:ea typeface="隶书" panose="02010509060101010101" pitchFamily="49" charset="-122"/>
            </a:endParaRPr>
          </a:p>
        </p:txBody>
      </p:sp>
      <p:sp>
        <p:nvSpPr>
          <p:cNvPr id="299013" name="Rectangle 5"/>
          <p:cNvSpPr>
            <a:spLocks noChangeArrowheads="1"/>
          </p:cNvSpPr>
          <p:nvPr/>
        </p:nvSpPr>
        <p:spPr bwMode="auto">
          <a:xfrm>
            <a:off x="611188" y="765175"/>
            <a:ext cx="76327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0" dirty="0">
                <a:solidFill>
                  <a:schemeClr val="tx1"/>
                </a:solidFill>
                <a:latin typeface="Times New Roman" panose="02020603050405020304" pitchFamily="18" charset="0"/>
                <a:ea typeface="隶书" panose="02010509060101010101" pitchFamily="49" charset="-122"/>
              </a:rPr>
              <a:t>3.</a:t>
            </a:r>
            <a:r>
              <a:rPr kumimoji="0" lang="zh-CN" altLang="en-US" sz="3200" b="0" dirty="0">
                <a:solidFill>
                  <a:schemeClr val="tx1"/>
                </a:solidFill>
                <a:latin typeface="Times New Roman" panose="02020603050405020304" pitchFamily="18" charset="0"/>
                <a:ea typeface="隶书" panose="02010509060101010101" pitchFamily="49" charset="-122"/>
              </a:rPr>
              <a:t>信息的透明性</a:t>
            </a:r>
          </a:p>
          <a:p>
            <a:r>
              <a:rPr kumimoji="0" lang="zh-CN" altLang="en-US" sz="3200" b="0" dirty="0">
                <a:solidFill>
                  <a:schemeClr val="tx1"/>
                </a:solidFill>
                <a:latin typeface="Times New Roman" panose="02020603050405020304" pitchFamily="18" charset="0"/>
                <a:ea typeface="隶书" panose="02010509060101010101" pitchFamily="49" charset="-122"/>
              </a:rPr>
              <a:t>     所有信息都可在网内传递而</a:t>
            </a:r>
            <a:r>
              <a:rPr kumimoji="0" lang="zh-CN" altLang="en-US" sz="3200" b="0" dirty="0">
                <a:solidFill>
                  <a:srgbClr val="FF0000"/>
                </a:solidFill>
                <a:latin typeface="Times New Roman" panose="02020603050405020304" pitchFamily="18" charset="0"/>
                <a:ea typeface="隶书" panose="02010509060101010101" pitchFamily="49" charset="-122"/>
              </a:rPr>
              <a:t>不加任何限制</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网对用户不应有太多的要求</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理想的网应使用户的任何形式的信息都可在网内传递。 </a:t>
            </a:r>
          </a:p>
          <a:p>
            <a:endParaRPr kumimoji="0" lang="zh-CN" altLang="en-US" sz="3200" b="0" dirty="0">
              <a:solidFill>
                <a:schemeClr val="tx1"/>
              </a:solidFill>
              <a:latin typeface="Times New Roman" panose="02020603050405020304" pitchFamily="18" charset="0"/>
              <a:ea typeface="隶书" panose="02010509060101010101" pitchFamily="49" charset="-122"/>
            </a:endParaRPr>
          </a:p>
          <a:p>
            <a:r>
              <a:rPr kumimoji="0" lang="en-US" altLang="zh-CN" sz="3200" b="0" dirty="0">
                <a:solidFill>
                  <a:schemeClr val="tx1"/>
                </a:solidFill>
                <a:latin typeface="Times New Roman" panose="02020603050405020304" pitchFamily="18" charset="0"/>
                <a:ea typeface="隶书" panose="02010509060101010101" pitchFamily="49" charset="-122"/>
              </a:rPr>
              <a:t>4.</a:t>
            </a:r>
            <a:r>
              <a:rPr kumimoji="0" lang="zh-CN"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质量的一致性</a:t>
            </a:r>
          </a:p>
          <a:p>
            <a:r>
              <a:rPr kumimoji="0" lang="zh-CN" altLang="en-US" sz="3200" b="0" dirty="0">
                <a:solidFill>
                  <a:schemeClr val="tx1"/>
                </a:solidFill>
                <a:latin typeface="Times New Roman" panose="02020603050405020304" pitchFamily="18" charset="0"/>
                <a:ea typeface="隶书" panose="02010509060101010101" pitchFamily="49" charset="-122"/>
              </a:rPr>
              <a:t>    任何通信系统都必须规定某些质量指标</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这些质量指标应对</a:t>
            </a:r>
            <a:r>
              <a:rPr kumimoji="0" lang="zh-CN" altLang="en-US" sz="3200" b="0" dirty="0">
                <a:solidFill>
                  <a:srgbClr val="FF0000"/>
                </a:solidFill>
                <a:latin typeface="Times New Roman" panose="02020603050405020304" pitchFamily="18" charset="0"/>
                <a:ea typeface="隶书" panose="02010509060101010101" pitchFamily="49" charset="-122"/>
              </a:rPr>
              <a:t>所有用户“一视同仁”</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即都能达到高于某个最低要求。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nodePh="1">
                                  <p:stCondLst>
                                    <p:cond delay="0"/>
                                  </p:stCondLst>
                                  <p:endCondLst>
                                    <p:cond evt="begin" delay="0">
                                      <p:tn val="5"/>
                                    </p:cond>
                                  </p:endCondLst>
                                  <p:iterate type="lt">
                                    <p:tmPct val="100000"/>
                                  </p:iterate>
                                  <p:childTnLst>
                                    <p:set>
                                      <p:cBhvr>
                                        <p:cTn id="6" dur="1" fill="hold">
                                          <p:stCondLst>
                                            <p:cond delay="0"/>
                                          </p:stCondLst>
                                        </p:cTn>
                                        <p:tgtEl>
                                          <p:spTgt spid="299012">
                                            <p:txEl>
                                              <p:pRg st="0" end="0"/>
                                            </p:txEl>
                                          </p:spTgt>
                                        </p:tgtEl>
                                        <p:attrNameLst>
                                          <p:attrName>style.visibility</p:attrName>
                                        </p:attrNameLst>
                                      </p:cBhvr>
                                      <p:to>
                                        <p:strVal val="visible"/>
                                      </p:to>
                                    </p:set>
                                    <p:anim calcmode="lin" valueType="num">
                                      <p:cBhvr additive="base">
                                        <p:cTn id="7" dur="75" fill="hold"/>
                                        <p:tgtEl>
                                          <p:spTgt spid="299012">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299012">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4294967295"/>
          </p:nvPr>
        </p:nvSpPr>
        <p:spPr>
          <a:xfrm>
            <a:off x="6553200" y="6248400"/>
            <a:ext cx="2133600" cy="476250"/>
          </a:xfrm>
          <a:prstGeom prst="rect">
            <a:avLst/>
          </a:prstGeom>
        </p:spPr>
        <p:txBody>
          <a:bodyPr/>
          <a:lstStyle/>
          <a:p>
            <a:fld id="{2090BED2-DEA3-4537-9D1B-AF28C81A598B}" type="slidenum">
              <a:rPr lang="en-US" altLang="zh-CN"/>
              <a:t>133</a:t>
            </a:fld>
            <a:endParaRPr lang="en-US" altLang="zh-CN"/>
          </a:p>
        </p:txBody>
      </p:sp>
      <p:sp>
        <p:nvSpPr>
          <p:cNvPr id="300035" name="Rectangle 3"/>
          <p:cNvSpPr>
            <a:spLocks noChangeArrowheads="1"/>
          </p:cNvSpPr>
          <p:nvPr/>
        </p:nvSpPr>
        <p:spPr bwMode="auto">
          <a:xfrm>
            <a:off x="539750" y="981075"/>
            <a:ext cx="82804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0" dirty="0">
                <a:solidFill>
                  <a:schemeClr val="tx1"/>
                </a:solidFill>
                <a:latin typeface="Times New Roman" panose="02020603050405020304" pitchFamily="18" charset="0"/>
                <a:ea typeface="隶书" panose="02010509060101010101" pitchFamily="49" charset="-122"/>
              </a:rPr>
              <a:t>5.</a:t>
            </a:r>
            <a:r>
              <a:rPr kumimoji="0" lang="zh-CN"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较好的灵活性</a:t>
            </a:r>
          </a:p>
          <a:p>
            <a:r>
              <a:rPr kumimoji="0" lang="zh-CN" altLang="en-US" sz="3200" b="0" dirty="0">
                <a:solidFill>
                  <a:schemeClr val="tx1"/>
                </a:solidFill>
                <a:latin typeface="Times New Roman" panose="02020603050405020304" pitchFamily="18" charset="0"/>
                <a:ea typeface="隶书" panose="02010509060101010101" pitchFamily="49" charset="-122"/>
              </a:rPr>
              <a:t>      一个网应当允许</a:t>
            </a:r>
            <a:r>
              <a:rPr kumimoji="0" lang="zh-CN" altLang="en-US" sz="3200" b="0" dirty="0">
                <a:solidFill>
                  <a:srgbClr val="FF0000"/>
                </a:solidFill>
                <a:latin typeface="Times New Roman" panose="02020603050405020304" pitchFamily="18" charset="0"/>
                <a:ea typeface="隶书" panose="02010509060101010101" pitchFamily="49" charset="-122"/>
              </a:rPr>
              <a:t>新用户或新业务进网</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也能与其它网</a:t>
            </a:r>
            <a:r>
              <a:rPr kumimoji="0" lang="zh-CN" altLang="en-US" sz="3200" b="0" dirty="0">
                <a:solidFill>
                  <a:srgbClr val="FF0000"/>
                </a:solidFill>
                <a:latin typeface="Times New Roman" panose="02020603050405020304" pitchFamily="18" charset="0"/>
                <a:ea typeface="隶书" panose="02010509060101010101" pitchFamily="49" charset="-122"/>
              </a:rPr>
              <a:t>互联</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灵活性还应包括</a:t>
            </a:r>
            <a:r>
              <a:rPr kumimoji="0" lang="zh-CN" altLang="en-US" sz="3200" b="0" dirty="0">
                <a:solidFill>
                  <a:srgbClr val="FF0000"/>
                </a:solidFill>
                <a:latin typeface="Times New Roman" panose="02020603050405020304" pitchFamily="18" charset="0"/>
                <a:ea typeface="隶书" panose="02010509060101010101" pitchFamily="49" charset="-122"/>
              </a:rPr>
              <a:t>过载能力</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即当业务量超过网的设计容量时</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具有适应能力。</a:t>
            </a:r>
          </a:p>
          <a:p>
            <a:r>
              <a:rPr kumimoji="0" lang="zh-CN" altLang="en-US" sz="3200" b="0" dirty="0">
                <a:solidFill>
                  <a:schemeClr val="tx1"/>
                </a:solidFill>
                <a:latin typeface="Times New Roman" panose="02020603050405020304" pitchFamily="18" charset="0"/>
                <a:ea typeface="隶书" panose="02010509060101010101" pitchFamily="49" charset="-122"/>
              </a:rPr>
              <a:t>     根据现有网的运行情况</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网内业务的总通过量与用户的总需求</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总呼叫量</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有这样的</a:t>
            </a:r>
            <a:r>
              <a:rPr kumimoji="0" lang="zh-CN" altLang="en-US" sz="3200" b="0" dirty="0">
                <a:solidFill>
                  <a:srgbClr val="FF0000"/>
                </a:solidFill>
                <a:latin typeface="Times New Roman" panose="02020603050405020304" pitchFamily="18" charset="0"/>
                <a:ea typeface="隶书" panose="02010509060101010101" pitchFamily="49" charset="-122"/>
              </a:rPr>
              <a:t>关系</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当呼叫量远小于网的设计容量时</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总通过量随呼叫量的增加按线性规律上升</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由于网内资源限制而被拒绝损失掉的部分只占很小的比例</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但当需求量</a:t>
            </a:r>
            <a:r>
              <a:rPr kumimoji="0" lang="zh-CN" altLang="en-US" sz="3200" b="0" dirty="0">
                <a:solidFill>
                  <a:srgbClr val="FF0000"/>
                </a:solidFill>
                <a:latin typeface="Times New Roman" panose="02020603050405020304" pitchFamily="18" charset="0"/>
                <a:ea typeface="隶书" panose="02010509060101010101" pitchFamily="49" charset="-122"/>
              </a:rPr>
              <a:t>进一步增加时</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通过量的</a:t>
            </a:r>
            <a:r>
              <a:rPr kumimoji="0" lang="zh-CN" altLang="en-US" sz="3200" b="0" dirty="0">
                <a:solidFill>
                  <a:srgbClr val="FF0000"/>
                </a:solidFill>
                <a:latin typeface="Times New Roman" panose="02020603050405020304" pitchFamily="18" charset="0"/>
                <a:ea typeface="隶书" panose="02010509060101010101" pitchFamily="49" charset="-122"/>
              </a:rPr>
              <a:t>上升就缓慢</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这是允许的。</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4294967295"/>
          </p:nvPr>
        </p:nvSpPr>
        <p:spPr>
          <a:xfrm>
            <a:off x="6553200" y="6248400"/>
            <a:ext cx="2133600" cy="476250"/>
          </a:xfrm>
          <a:prstGeom prst="rect">
            <a:avLst/>
          </a:prstGeom>
        </p:spPr>
        <p:txBody>
          <a:bodyPr/>
          <a:lstStyle/>
          <a:p>
            <a:fld id="{26D64ABD-9A92-40A1-B815-1A74EDF913A2}" type="slidenum">
              <a:rPr lang="en-US" altLang="zh-CN"/>
              <a:t>134</a:t>
            </a:fld>
            <a:endParaRPr lang="en-US" altLang="zh-CN"/>
          </a:p>
        </p:txBody>
      </p:sp>
      <p:sp>
        <p:nvSpPr>
          <p:cNvPr id="301059" name="Rectangle 3"/>
          <p:cNvSpPr>
            <a:spLocks noChangeArrowheads="1"/>
          </p:cNvSpPr>
          <p:nvPr/>
        </p:nvSpPr>
        <p:spPr bwMode="auto">
          <a:xfrm>
            <a:off x="539750" y="1052513"/>
            <a:ext cx="7848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0" lang="en-US" altLang="zh-CN" sz="3200" b="0" dirty="0">
              <a:solidFill>
                <a:schemeClr val="tx1"/>
              </a:solidFill>
              <a:latin typeface="Times New Roman" panose="02020603050405020304" pitchFamily="18" charset="0"/>
              <a:ea typeface="隶书" panose="02010509060101010101" pitchFamily="49" charset="-122"/>
            </a:endParaRPr>
          </a:p>
          <a:p>
            <a:endParaRPr kumimoji="0" lang="en-US" altLang="zh-CN" sz="3200" b="0" dirty="0">
              <a:solidFill>
                <a:schemeClr val="tx1"/>
              </a:solidFill>
              <a:latin typeface="Times New Roman" panose="02020603050405020304" pitchFamily="18" charset="0"/>
              <a:ea typeface="隶书" panose="02010509060101010101" pitchFamily="49" charset="-122"/>
            </a:endParaRPr>
          </a:p>
          <a:p>
            <a:r>
              <a:rPr kumimoji="0" lang="zh-CN" altLang="en-US" sz="3200" b="0" dirty="0">
                <a:solidFill>
                  <a:schemeClr val="tx1"/>
                </a:solidFill>
                <a:latin typeface="Times New Roman" panose="02020603050405020304" pitchFamily="18" charset="0"/>
                <a:ea typeface="隶书" panose="02010509060101010101" pitchFamily="49" charset="-122"/>
              </a:rPr>
              <a:t>除了采取一些恰当的控制和管理方式来加大阻塞点的总需求量值外</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一个优良的网应有足够的灵活性以</a:t>
            </a:r>
            <a:r>
              <a:rPr kumimoji="0" lang="zh-CN" altLang="en-US" sz="3200" b="0" dirty="0">
                <a:solidFill>
                  <a:srgbClr val="FF0000"/>
                </a:solidFill>
                <a:latin typeface="Times New Roman" panose="02020603050405020304" pitchFamily="18" charset="0"/>
                <a:ea typeface="隶书" panose="02010509060101010101" pitchFamily="49" charset="-122"/>
              </a:rPr>
              <a:t>适应这类过载状态</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尽量</a:t>
            </a:r>
            <a:r>
              <a:rPr kumimoji="0" lang="zh-CN" altLang="en-US" sz="3200" b="0" dirty="0">
                <a:solidFill>
                  <a:srgbClr val="FF0000"/>
                </a:solidFill>
                <a:latin typeface="Times New Roman" panose="02020603050405020304" pitchFamily="18" charset="0"/>
                <a:ea typeface="隶书" panose="02010509060101010101" pitchFamily="49" charset="-122"/>
              </a:rPr>
              <a:t>避免或推后阻塞点</a:t>
            </a:r>
            <a:r>
              <a:rPr kumimoji="0" lang="zh-CN" altLang="en-US" sz="3200" b="0" dirty="0">
                <a:solidFill>
                  <a:schemeClr val="tx1"/>
                </a:solidFill>
                <a:latin typeface="Times New Roman" panose="02020603050405020304" pitchFamily="18" charset="0"/>
                <a:ea typeface="隶书" panose="02010509060101010101" pitchFamily="49" charset="-122"/>
              </a:rPr>
              <a:t>。</a:t>
            </a: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4294967295"/>
          </p:nvPr>
        </p:nvSpPr>
        <p:spPr>
          <a:xfrm>
            <a:off x="6553200" y="6248400"/>
            <a:ext cx="2133600" cy="476250"/>
          </a:xfrm>
          <a:prstGeom prst="rect">
            <a:avLst/>
          </a:prstGeom>
        </p:spPr>
        <p:txBody>
          <a:bodyPr/>
          <a:lstStyle/>
          <a:p>
            <a:fld id="{4F2B0027-139A-4224-8839-E0F451026898}" type="slidenum">
              <a:rPr lang="en-US" altLang="zh-CN"/>
              <a:t>135</a:t>
            </a:fld>
            <a:endParaRPr lang="en-US" altLang="zh-CN"/>
          </a:p>
        </p:txBody>
      </p:sp>
      <p:sp>
        <p:nvSpPr>
          <p:cNvPr id="302083" name="Rectangle 3"/>
          <p:cNvSpPr>
            <a:spLocks noChangeArrowheads="1"/>
          </p:cNvSpPr>
          <p:nvPr/>
        </p:nvSpPr>
        <p:spPr bwMode="auto">
          <a:xfrm>
            <a:off x="395288" y="352425"/>
            <a:ext cx="82804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0" dirty="0">
                <a:solidFill>
                  <a:schemeClr val="tx1"/>
                </a:solidFill>
                <a:latin typeface="Times New Roman" panose="02020603050405020304" pitchFamily="18" charset="0"/>
                <a:ea typeface="隶书" panose="02010509060101010101" pitchFamily="49" charset="-122"/>
              </a:rPr>
              <a:t>6.</a:t>
            </a:r>
            <a:r>
              <a:rPr kumimoji="0" lang="zh-CN" altLang="zh-CN" sz="3200" b="0" dirty="0">
                <a:solidFill>
                  <a:schemeClr val="tx1"/>
                </a:solidFill>
                <a:latin typeface="Times New Roman" panose="02020603050405020304" pitchFamily="18" charset="0"/>
                <a:ea typeface="隶书" panose="02010509060101010101" pitchFamily="49" charset="-122"/>
              </a:rPr>
              <a:t> </a:t>
            </a:r>
            <a:r>
              <a:rPr kumimoji="0" lang="zh-CN" altLang="en-US" sz="3200" b="0" dirty="0">
                <a:solidFill>
                  <a:schemeClr val="tx1"/>
                </a:solidFill>
                <a:latin typeface="Times New Roman" panose="02020603050405020304" pitchFamily="18" charset="0"/>
                <a:ea typeface="隶书" panose="02010509060101010101" pitchFamily="49" charset="-122"/>
              </a:rPr>
              <a:t>经济的合理性</a:t>
            </a:r>
          </a:p>
          <a:p>
            <a:r>
              <a:rPr kumimoji="0" lang="zh-CN" altLang="en-US" sz="3200" b="0" dirty="0">
                <a:solidFill>
                  <a:schemeClr val="tx1"/>
                </a:solidFill>
                <a:latin typeface="Times New Roman" panose="02020603050405020304" pitchFamily="18" charset="0"/>
                <a:ea typeface="隶书" panose="02010509060101010101" pitchFamily="49" charset="-122"/>
              </a:rPr>
              <a:t>        一个网的投资常要</a:t>
            </a:r>
            <a:r>
              <a:rPr kumimoji="0" lang="zh-CN" altLang="en-US" sz="3200" b="0" dirty="0">
                <a:solidFill>
                  <a:srgbClr val="FF0000"/>
                </a:solidFill>
                <a:latin typeface="Times New Roman" panose="02020603050405020304" pitchFamily="18" charset="0"/>
                <a:ea typeface="隶书" panose="02010509060101010101" pitchFamily="49" charset="-122"/>
              </a:rPr>
              <a:t>分阶段</a:t>
            </a:r>
            <a:r>
              <a:rPr kumimoji="0" lang="zh-CN" altLang="en-US" sz="3200" b="0" dirty="0">
                <a:solidFill>
                  <a:schemeClr val="tx1"/>
                </a:solidFill>
                <a:latin typeface="Times New Roman" panose="02020603050405020304" pitchFamily="18" charset="0"/>
                <a:ea typeface="隶书" panose="02010509060101010101" pitchFamily="49" charset="-122"/>
              </a:rPr>
              <a:t>进行</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以使达到最大的经济效益</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规划一个在经济上合理的网不但有技术因素</a:t>
            </a:r>
            <a:r>
              <a:rPr kumimoji="0" lang="en-US" altLang="zh-CN" sz="3200" b="0" dirty="0">
                <a:solidFill>
                  <a:schemeClr val="tx1"/>
                </a:solidFill>
                <a:latin typeface="Times New Roman" panose="02020603050405020304" pitchFamily="18" charset="0"/>
                <a:ea typeface="隶书" panose="02010509060101010101" pitchFamily="49" charset="-122"/>
              </a:rPr>
              <a:t>,</a:t>
            </a:r>
            <a:r>
              <a:rPr kumimoji="0" lang="zh-CN" altLang="en-US" sz="3200" b="0" dirty="0">
                <a:solidFill>
                  <a:schemeClr val="tx1"/>
                </a:solidFill>
                <a:latin typeface="Times New Roman" panose="02020603050405020304" pitchFamily="18" charset="0"/>
                <a:ea typeface="隶书" panose="02010509060101010101" pitchFamily="49" charset="-122"/>
              </a:rPr>
              <a:t>还有社会条件和人为的因素。</a:t>
            </a:r>
          </a:p>
          <a:p>
            <a:r>
              <a:rPr kumimoji="0" lang="zh-CN" altLang="en-US" sz="3200" b="0" dirty="0">
                <a:solidFill>
                  <a:schemeClr val="tx1"/>
                </a:solidFill>
                <a:latin typeface="Times New Roman" panose="02020603050405020304" pitchFamily="18" charset="0"/>
                <a:ea typeface="隶书" panose="02010509060101010101" pitchFamily="49" charset="-122"/>
              </a:rPr>
              <a:t>        </a:t>
            </a:r>
            <a:endParaRPr kumimoji="0" lang="en-US" altLang="zh-CN" sz="3200" b="0" dirty="0">
              <a:solidFill>
                <a:schemeClr val="tx1"/>
              </a:solidFill>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F1919B7-71C7-4975-999F-08F94955E4B1}" type="slidenum">
              <a:rPr lang="en-US" altLang="zh-CN" sz="1400" smtClean="0">
                <a:solidFill>
                  <a:srgbClr val="000000"/>
                </a:solidFill>
              </a:rPr>
              <a:t>136</a:t>
            </a:fld>
            <a:endParaRPr lang="en-US" altLang="zh-CN" sz="1400" smtClean="0">
              <a:solidFill>
                <a:srgbClr val="000000"/>
              </a:solidFill>
            </a:endParaRPr>
          </a:p>
        </p:txBody>
      </p:sp>
      <p:sp>
        <p:nvSpPr>
          <p:cNvPr id="6147" name="Rectangle 4"/>
          <p:cNvSpPr>
            <a:spLocks noChangeArrowheads="1"/>
          </p:cNvSpPr>
          <p:nvPr/>
        </p:nvSpPr>
        <p:spPr bwMode="auto">
          <a:xfrm>
            <a:off x="1259632" y="2060848"/>
            <a:ext cx="602600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dirty="0" smtClean="0">
                <a:solidFill>
                  <a:srgbClr val="FF0000"/>
                </a:solidFill>
              </a:rPr>
              <a:t>1.2.5 </a:t>
            </a:r>
            <a:r>
              <a:rPr kumimoji="1" lang="zh-CN" altLang="en-US" sz="3200" b="1" dirty="0" smtClean="0">
                <a:solidFill>
                  <a:srgbClr val="000066"/>
                </a:solidFill>
                <a:latin typeface="Times New Roman" panose="02020603050405020304" pitchFamily="18" charset="0"/>
                <a:ea typeface="宋体" panose="02010600030101010101" pitchFamily="2" charset="-122"/>
              </a:rPr>
              <a:t>网络</a:t>
            </a:r>
            <a:r>
              <a:rPr kumimoji="1" lang="zh-CN" altLang="en-US" sz="3200" b="1" dirty="0">
                <a:solidFill>
                  <a:srgbClr val="000066"/>
                </a:solidFill>
                <a:latin typeface="Times New Roman" panose="02020603050405020304" pitchFamily="18" charset="0"/>
                <a:ea typeface="宋体" panose="02010600030101010101" pitchFamily="2" charset="-122"/>
              </a:rPr>
              <a:t>指标与服务质量</a:t>
            </a:r>
            <a:endParaRPr kumimoji="1" lang="en-US" altLang="zh-CN" sz="3200" b="1" dirty="0">
              <a:solidFill>
                <a:srgbClr val="000066"/>
              </a:solidFill>
              <a:latin typeface="Times New Roman" panose="02020603050405020304" pitchFamily="18" charset="0"/>
              <a:ea typeface="宋体" panose="02010600030101010101" pitchFamily="2" charset="-122"/>
            </a:endParaRPr>
          </a:p>
          <a:p>
            <a:endParaRPr lang="zh-CN" altLang="en-US" sz="3200" b="1" dirty="0">
              <a:solidFill>
                <a:srgbClr val="FF0000"/>
              </a:solidFill>
            </a:endParaRPr>
          </a:p>
          <a:p>
            <a:r>
              <a:rPr kumimoji="1" lang="zh-CN" altLang="en-US" sz="3200" b="1" dirty="0" smtClean="0">
                <a:solidFill>
                  <a:srgbClr val="000066"/>
                </a:solidFill>
                <a:latin typeface="Times New Roman" panose="02020603050405020304" pitchFamily="18" charset="0"/>
                <a:ea typeface="宋体" panose="02010600030101010101" pitchFamily="2" charset="-122"/>
              </a:rPr>
              <a:t>（见谢希仁</a:t>
            </a:r>
            <a:r>
              <a:rPr kumimoji="1" lang="en-US" altLang="zh-CN" sz="3200" b="1" dirty="0" smtClean="0">
                <a:solidFill>
                  <a:srgbClr val="000066"/>
                </a:solidFill>
                <a:latin typeface="Times New Roman" panose="02020603050405020304" pitchFamily="18" charset="0"/>
                <a:ea typeface="宋体" panose="02010600030101010101" pitchFamily="2" charset="-122"/>
              </a:rPr>
              <a:t>1.6</a:t>
            </a:r>
            <a:r>
              <a:rPr kumimoji="1" lang="zh-CN" altLang="en-US" sz="3200" b="1" dirty="0" smtClean="0">
                <a:solidFill>
                  <a:srgbClr val="000066"/>
                </a:solidFill>
                <a:latin typeface="Times New Roman" panose="02020603050405020304" pitchFamily="18" charset="0"/>
                <a:ea typeface="宋体" panose="02010600030101010101" pitchFamily="2" charset="-122"/>
              </a:rPr>
              <a:t>）</a:t>
            </a:r>
          </a:p>
        </p:txBody>
      </p:sp>
    </p:spTree>
  </p:cSld>
  <p:clrMapOvr>
    <a:masterClrMapping/>
  </p:clrMapOvr>
  <p:transition>
    <p:blinds/>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2532E59-036E-4B02-9607-FC7FDDC36871}" type="slidenum">
              <a:rPr lang="en-US" altLang="zh-CN" sz="1400" smtClean="0">
                <a:solidFill>
                  <a:srgbClr val="000000"/>
                </a:solidFill>
              </a:rPr>
              <a:t>137</a:t>
            </a:fld>
            <a:endParaRPr lang="en-US" altLang="zh-CN" sz="1400" smtClean="0">
              <a:solidFill>
                <a:srgbClr val="000000"/>
              </a:solidFill>
            </a:endParaRPr>
          </a:p>
        </p:txBody>
      </p:sp>
      <p:sp>
        <p:nvSpPr>
          <p:cNvPr id="7171" name="Text Box 4"/>
          <p:cNvSpPr txBox="1">
            <a:spLocks noChangeArrowheads="1"/>
          </p:cNvSpPr>
          <p:nvPr/>
        </p:nvSpPr>
        <p:spPr bwMode="auto">
          <a:xfrm>
            <a:off x="179388" y="676275"/>
            <a:ext cx="8610600"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0"/>
              </a:spcBef>
            </a:pPr>
            <a:r>
              <a:rPr lang="zh-CN" altLang="en-US" dirty="0" smtClean="0">
                <a:solidFill>
                  <a:srgbClr val="000000"/>
                </a:solidFill>
              </a:rPr>
              <a:t>一、电话网的服务质量</a:t>
            </a:r>
          </a:p>
          <a:p>
            <a:pPr eaLnBrk="1" hangingPunct="1">
              <a:lnSpc>
                <a:spcPct val="105000"/>
              </a:lnSpc>
              <a:spcBef>
                <a:spcPct val="50000"/>
              </a:spcBef>
            </a:pPr>
            <a:r>
              <a:rPr lang="zh-CN" altLang="en-US" dirty="0" smtClean="0">
                <a:solidFill>
                  <a:srgbClr val="000000"/>
                </a:solidFill>
              </a:rPr>
              <a:t>       电话通信网从</a:t>
            </a:r>
            <a:r>
              <a:rPr lang="zh-CN" altLang="en-US" dirty="0" smtClean="0">
                <a:solidFill>
                  <a:srgbClr val="FF0000"/>
                </a:solidFill>
              </a:rPr>
              <a:t>持续质量、传输质量和稳定性质量</a:t>
            </a:r>
            <a:r>
              <a:rPr lang="zh-CN" altLang="en-US" dirty="0" smtClean="0">
                <a:solidFill>
                  <a:srgbClr val="000000"/>
                </a:solidFill>
              </a:rPr>
              <a:t>等三个方面定义了服务质量的要求。</a:t>
            </a:r>
          </a:p>
          <a:p>
            <a:pPr eaLnBrk="1" hangingPunct="1">
              <a:lnSpc>
                <a:spcPct val="105000"/>
              </a:lnSpc>
              <a:spcBef>
                <a:spcPct val="50000"/>
              </a:spcBef>
            </a:pPr>
            <a:r>
              <a:rPr lang="zh-CN" altLang="en-US" dirty="0" smtClean="0">
                <a:solidFill>
                  <a:srgbClr val="000000"/>
                </a:solidFill>
              </a:rPr>
              <a:t>         </a:t>
            </a:r>
            <a:r>
              <a:rPr lang="en-US" altLang="zh-CN" dirty="0" smtClean="0">
                <a:solidFill>
                  <a:srgbClr val="FF0000"/>
                </a:solidFill>
              </a:rPr>
              <a:t>1</a:t>
            </a:r>
            <a:r>
              <a:rPr lang="zh-CN" altLang="en-US" dirty="0" smtClean="0">
                <a:solidFill>
                  <a:srgbClr val="FF0000"/>
                </a:solidFill>
              </a:rPr>
              <a:t>．接续质量</a:t>
            </a:r>
          </a:p>
          <a:p>
            <a:pPr eaLnBrk="1" hangingPunct="1">
              <a:lnSpc>
                <a:spcPct val="105000"/>
              </a:lnSpc>
              <a:spcBef>
                <a:spcPct val="50000"/>
              </a:spcBef>
            </a:pPr>
            <a:r>
              <a:rPr lang="zh-CN" altLang="en-US" dirty="0" smtClean="0">
                <a:solidFill>
                  <a:srgbClr val="000000"/>
                </a:solidFill>
              </a:rPr>
              <a:t>        它反映的是电话网</a:t>
            </a:r>
            <a:r>
              <a:rPr lang="zh-CN" altLang="en-US" dirty="0" smtClean="0">
                <a:solidFill>
                  <a:srgbClr val="FF3300"/>
                </a:solidFill>
              </a:rPr>
              <a:t>接续</a:t>
            </a:r>
            <a:r>
              <a:rPr lang="zh-CN" altLang="en-US" dirty="0" smtClean="0">
                <a:solidFill>
                  <a:srgbClr val="000000"/>
                </a:solidFill>
              </a:rPr>
              <a:t>用户通话的</a:t>
            </a:r>
            <a:r>
              <a:rPr lang="zh-CN" altLang="en-US" dirty="0" smtClean="0">
                <a:solidFill>
                  <a:srgbClr val="FF0000"/>
                </a:solidFill>
              </a:rPr>
              <a:t>速度和难易程度</a:t>
            </a:r>
            <a:r>
              <a:rPr lang="zh-CN" altLang="en-US" dirty="0" smtClean="0">
                <a:solidFill>
                  <a:srgbClr val="000000"/>
                </a:solidFill>
              </a:rPr>
              <a:t>，通常用接续损失</a:t>
            </a:r>
            <a:r>
              <a:rPr lang="en-US" altLang="zh-CN" dirty="0" smtClean="0">
                <a:solidFill>
                  <a:srgbClr val="000000"/>
                </a:solidFill>
              </a:rPr>
              <a:t>(</a:t>
            </a:r>
            <a:r>
              <a:rPr lang="zh-CN" altLang="en-US" dirty="0" smtClean="0">
                <a:solidFill>
                  <a:srgbClr val="000000"/>
                </a:solidFill>
              </a:rPr>
              <a:t>呼叫损失率，简称</a:t>
            </a:r>
            <a:r>
              <a:rPr lang="zh-CN" altLang="en-US" dirty="0" smtClean="0">
                <a:solidFill>
                  <a:srgbClr val="FF3300"/>
                </a:solidFill>
              </a:rPr>
              <a:t>呼损</a:t>
            </a:r>
            <a:r>
              <a:rPr lang="en-US" altLang="zh-CN" dirty="0" smtClean="0">
                <a:solidFill>
                  <a:srgbClr val="000000"/>
                </a:solidFill>
              </a:rPr>
              <a:t>)</a:t>
            </a:r>
            <a:r>
              <a:rPr lang="zh-CN" altLang="en-US" dirty="0" smtClean="0">
                <a:solidFill>
                  <a:srgbClr val="000000"/>
                </a:solidFill>
              </a:rPr>
              <a:t>和</a:t>
            </a:r>
            <a:r>
              <a:rPr lang="zh-CN" altLang="en-US" dirty="0" smtClean="0">
                <a:solidFill>
                  <a:srgbClr val="FF3300"/>
                </a:solidFill>
              </a:rPr>
              <a:t>接续时延</a:t>
            </a:r>
            <a:r>
              <a:rPr lang="zh-CN" altLang="en-US" dirty="0" smtClean="0">
                <a:solidFill>
                  <a:srgbClr val="000000"/>
                </a:solidFill>
              </a:rPr>
              <a:t>来度量。</a:t>
            </a:r>
          </a:p>
          <a:p>
            <a:pPr eaLnBrk="1" hangingPunct="1">
              <a:lnSpc>
                <a:spcPct val="105000"/>
              </a:lnSpc>
              <a:spcBef>
                <a:spcPct val="50000"/>
              </a:spcBef>
            </a:pPr>
            <a:r>
              <a:rPr lang="zh-CN" altLang="en-US" dirty="0" smtClean="0">
                <a:solidFill>
                  <a:srgbClr val="FF0000"/>
                </a:solidFill>
              </a:rPr>
              <a:t>呼叫损失</a:t>
            </a:r>
            <a:r>
              <a:rPr lang="en-US" altLang="zh-CN" dirty="0" smtClean="0">
                <a:solidFill>
                  <a:srgbClr val="FF0000"/>
                </a:solidFill>
              </a:rPr>
              <a:t>(</a:t>
            </a:r>
            <a:r>
              <a:rPr lang="zh-CN" altLang="en-US" dirty="0" smtClean="0">
                <a:solidFill>
                  <a:srgbClr val="000000"/>
                </a:solidFill>
              </a:rPr>
              <a:t>呼损</a:t>
            </a:r>
            <a:r>
              <a:rPr lang="en-US" altLang="zh-CN" dirty="0" smtClean="0">
                <a:solidFill>
                  <a:srgbClr val="000000"/>
                </a:solidFill>
              </a:rPr>
              <a:t>)</a:t>
            </a:r>
            <a:r>
              <a:rPr lang="zh-CN" altLang="en-US" dirty="0" smtClean="0">
                <a:solidFill>
                  <a:srgbClr val="000000"/>
                </a:solidFill>
              </a:rPr>
              <a:t>是指在正常情况下，用户发起</a:t>
            </a:r>
            <a:r>
              <a:rPr lang="zh-CN" altLang="en-US" dirty="0" smtClean="0">
                <a:solidFill>
                  <a:srgbClr val="000000"/>
                </a:solidFill>
                <a:hlinkClick r:id="rId3"/>
              </a:rPr>
              <a:t>呼叫</a:t>
            </a:r>
            <a:r>
              <a:rPr lang="zh-CN" altLang="en-US" dirty="0" smtClean="0">
                <a:solidFill>
                  <a:srgbClr val="000000"/>
                </a:solidFill>
              </a:rPr>
              <a:t>后，由于网络的原因呼叫未能完成而损失的比率，该指标可用呼叫损失的次数与总的呼叫次数的比值来规定。</a:t>
            </a:r>
          </a:p>
          <a:p>
            <a:pPr lvl="1" eaLnBrk="1" hangingPunct="1">
              <a:lnSpc>
                <a:spcPct val="105000"/>
              </a:lnSpc>
              <a:spcBef>
                <a:spcPct val="50000"/>
              </a:spcBef>
              <a:buFont typeface="Wingdings" panose="05000000000000000000" pitchFamily="2" charset="2"/>
              <a:buChar char="Ø"/>
            </a:pPr>
            <a:r>
              <a:rPr lang="zh-CN" altLang="en-US" dirty="0" smtClean="0">
                <a:solidFill>
                  <a:srgbClr val="000000"/>
                </a:solidFill>
              </a:rPr>
              <a:t>呼叫损失的次数是指由于网路原因导致呼叫没有完成的呼叫次数，其中不包括用户忙、用户无应答、用户锁定、用户关机、用户不在覆盖区、用户拒绝等 </a:t>
            </a:r>
          </a:p>
          <a:p>
            <a:pPr eaLnBrk="1" hangingPunct="1">
              <a:lnSpc>
                <a:spcPct val="105000"/>
              </a:lnSpc>
              <a:spcBef>
                <a:spcPct val="50000"/>
              </a:spcBef>
            </a:pPr>
            <a:r>
              <a:rPr lang="zh-CN" altLang="en-US" dirty="0" smtClean="0">
                <a:solidFill>
                  <a:srgbClr val="FF3300"/>
                </a:solidFill>
              </a:rPr>
              <a:t>接续时延</a:t>
            </a:r>
            <a:r>
              <a:rPr lang="en-US" altLang="zh-CN" dirty="0" smtClean="0">
                <a:solidFill>
                  <a:srgbClr val="3333CC"/>
                </a:solidFill>
              </a:rPr>
              <a:t>:</a:t>
            </a:r>
            <a:r>
              <a:rPr lang="zh-CN" altLang="en-US" dirty="0" smtClean="0">
                <a:solidFill>
                  <a:srgbClr val="3333CC"/>
                </a:solidFill>
              </a:rPr>
              <a:t>从主叫发起业务请求到主叫收到振铃消息之间的时延</a:t>
            </a:r>
          </a:p>
        </p:txBody>
      </p:sp>
    </p:spTree>
  </p:cSld>
  <p:clrMapOvr>
    <a:masterClrMapping/>
  </p:clrMapOvr>
  <p:transition>
    <p:blinds/>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txBox="1">
            <a:spLocks noGrp="1"/>
          </p:cNvSpPr>
          <p:nvPr/>
        </p:nvSpPr>
        <p:spPr bwMode="auto">
          <a:xfrm>
            <a:off x="7010400" y="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4F70E12B-17F4-4B24-A393-CCCD2B4C988A}" type="slidenum">
              <a:rPr lang="en-US" altLang="zh-CN" sz="1600" smtClean="0">
                <a:solidFill>
                  <a:srgbClr val="000000"/>
                </a:solidFill>
              </a:rPr>
              <a:t>138</a:t>
            </a:fld>
            <a:endParaRPr lang="en-US" altLang="zh-CN" sz="1600" smtClean="0">
              <a:solidFill>
                <a:srgbClr val="000000"/>
              </a:solidFill>
            </a:endParaRPr>
          </a:p>
        </p:txBody>
      </p:sp>
      <p:sp>
        <p:nvSpPr>
          <p:cNvPr id="8195" name="Rectangle 2"/>
          <p:cNvSpPr>
            <a:spLocks noGrp="1" noChangeArrowheads="1"/>
          </p:cNvSpPr>
          <p:nvPr>
            <p:ph type="title" idx="4294967295"/>
          </p:nvPr>
        </p:nvSpPr>
        <p:spPr>
          <a:xfrm>
            <a:off x="900113" y="0"/>
            <a:ext cx="7772400" cy="768350"/>
          </a:xfrm>
        </p:spPr>
        <p:txBody>
          <a:bodyPr/>
          <a:lstStyle/>
          <a:p>
            <a:pPr algn="r" eaLnBrk="1" hangingPunct="1"/>
            <a:endParaRPr lang="zh-CN" altLang="en-US" sz="2000" smtClean="0">
              <a:latin typeface="楷体_GB2312" panose="02010609030101010101" pitchFamily="49" charset="-122"/>
              <a:ea typeface="楷体_GB2312" panose="02010609030101010101" pitchFamily="49" charset="-122"/>
            </a:endParaRPr>
          </a:p>
        </p:txBody>
      </p:sp>
      <p:sp>
        <p:nvSpPr>
          <p:cNvPr id="8196" name="Rectangle 3"/>
          <p:cNvSpPr>
            <a:spLocks noGrp="1" noChangeArrowheads="1"/>
          </p:cNvSpPr>
          <p:nvPr>
            <p:ph type="body" idx="4294967295"/>
          </p:nvPr>
        </p:nvSpPr>
        <p:spPr>
          <a:xfrm>
            <a:off x="179388" y="765175"/>
            <a:ext cx="8964612" cy="5029200"/>
          </a:xfrm>
        </p:spPr>
        <p:txBody>
          <a:bodyPr/>
          <a:lstStyle/>
          <a:p>
            <a:pPr eaLnBrk="1" hangingPunct="1"/>
            <a:r>
              <a:rPr lang="zh-CN" altLang="en-US" sz="2400" smtClean="0">
                <a:latin typeface="楷体_GB2312" panose="02010609030101010101" pitchFamily="49" charset="-122"/>
                <a:ea typeface="楷体_GB2312" panose="02010609030101010101" pitchFamily="49" charset="-122"/>
              </a:rPr>
              <a:t>试呼次数、呼通次数、应答次数等</a:t>
            </a:r>
          </a:p>
        </p:txBody>
      </p:sp>
      <p:grpSp>
        <p:nvGrpSpPr>
          <p:cNvPr id="2" name="Group 4"/>
          <p:cNvGrpSpPr/>
          <p:nvPr/>
        </p:nvGrpSpPr>
        <p:grpSpPr bwMode="auto">
          <a:xfrm>
            <a:off x="1447800" y="1196975"/>
            <a:ext cx="6858000" cy="5791200"/>
            <a:chOff x="1200" y="1958"/>
            <a:chExt cx="3792" cy="3100"/>
          </a:xfrm>
        </p:grpSpPr>
        <p:sp>
          <p:nvSpPr>
            <p:cNvPr id="8201" name="Line 5"/>
            <p:cNvSpPr>
              <a:spLocks noChangeShapeType="1"/>
            </p:cNvSpPr>
            <p:nvPr/>
          </p:nvSpPr>
          <p:spPr bwMode="auto">
            <a:xfrm>
              <a:off x="1344" y="2208"/>
              <a:ext cx="0" cy="2064"/>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02" name="Line 6"/>
            <p:cNvSpPr>
              <a:spLocks noChangeShapeType="1"/>
            </p:cNvSpPr>
            <p:nvPr/>
          </p:nvSpPr>
          <p:spPr bwMode="auto">
            <a:xfrm>
              <a:off x="3024" y="2205"/>
              <a:ext cx="0" cy="2077"/>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03" name="Text Box 7"/>
            <p:cNvSpPr txBox="1">
              <a:spLocks noChangeArrowheads="1"/>
            </p:cNvSpPr>
            <p:nvPr/>
          </p:nvSpPr>
          <p:spPr bwMode="auto">
            <a:xfrm>
              <a:off x="1200" y="1958"/>
              <a:ext cx="4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00"/>
                  </a:solidFill>
                </a:rPr>
                <a:t>UE</a:t>
              </a:r>
            </a:p>
          </p:txBody>
        </p:sp>
        <p:sp>
          <p:nvSpPr>
            <p:cNvPr id="8204" name="Text Box 8"/>
            <p:cNvSpPr txBox="1">
              <a:spLocks noChangeArrowheads="1"/>
            </p:cNvSpPr>
            <p:nvPr/>
          </p:nvSpPr>
          <p:spPr bwMode="auto">
            <a:xfrm>
              <a:off x="2736" y="1968"/>
              <a:ext cx="6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MSC(O)</a:t>
              </a:r>
            </a:p>
          </p:txBody>
        </p:sp>
        <p:sp>
          <p:nvSpPr>
            <p:cNvPr id="8205" name="Text Box 9"/>
            <p:cNvSpPr txBox="1">
              <a:spLocks noChangeArrowheads="1"/>
            </p:cNvSpPr>
            <p:nvPr/>
          </p:nvSpPr>
          <p:spPr bwMode="auto">
            <a:xfrm>
              <a:off x="1584" y="2755"/>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呼叫建立请求</a:t>
              </a:r>
            </a:p>
          </p:txBody>
        </p:sp>
        <p:sp>
          <p:nvSpPr>
            <p:cNvPr id="8206" name="Line 10"/>
            <p:cNvSpPr>
              <a:spLocks noChangeShapeType="1"/>
            </p:cNvSpPr>
            <p:nvPr/>
          </p:nvSpPr>
          <p:spPr bwMode="auto">
            <a:xfrm>
              <a:off x="4560" y="2216"/>
              <a:ext cx="0" cy="2066"/>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07" name="Text Box 11"/>
            <p:cNvSpPr txBox="1">
              <a:spLocks noChangeArrowheads="1"/>
            </p:cNvSpPr>
            <p:nvPr/>
          </p:nvSpPr>
          <p:spPr bwMode="auto">
            <a:xfrm>
              <a:off x="4272" y="1958"/>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MSC(T)</a:t>
              </a:r>
            </a:p>
          </p:txBody>
        </p:sp>
        <p:sp>
          <p:nvSpPr>
            <p:cNvPr id="8208" name="Line 12"/>
            <p:cNvSpPr>
              <a:spLocks noChangeShapeType="1"/>
            </p:cNvSpPr>
            <p:nvPr/>
          </p:nvSpPr>
          <p:spPr bwMode="auto">
            <a:xfrm>
              <a:off x="1374" y="2947"/>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09" name="Text Box 13"/>
            <p:cNvSpPr txBox="1">
              <a:spLocks noChangeArrowheads="1"/>
            </p:cNvSpPr>
            <p:nvPr/>
          </p:nvSpPr>
          <p:spPr bwMode="auto">
            <a:xfrm>
              <a:off x="3216" y="2794"/>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初始地址（</a:t>
              </a:r>
              <a:r>
                <a:rPr lang="en-US" altLang="zh-CN" sz="1600" b="0" smtClean="0">
                  <a:solidFill>
                    <a:srgbClr val="0000FF"/>
                  </a:solidFill>
                </a:rPr>
                <a:t>IAM</a:t>
              </a:r>
              <a:r>
                <a:rPr lang="zh-CN" altLang="en-US" sz="1600" b="0" smtClean="0">
                  <a:solidFill>
                    <a:srgbClr val="0000FF"/>
                  </a:solidFill>
                </a:rPr>
                <a:t>）</a:t>
              </a:r>
            </a:p>
          </p:txBody>
        </p:sp>
        <p:sp>
          <p:nvSpPr>
            <p:cNvPr id="8210" name="Line 14"/>
            <p:cNvSpPr>
              <a:spLocks noChangeShapeType="1"/>
            </p:cNvSpPr>
            <p:nvPr/>
          </p:nvSpPr>
          <p:spPr bwMode="auto">
            <a:xfrm>
              <a:off x="3063" y="298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11" name="Line 15"/>
            <p:cNvSpPr>
              <a:spLocks noChangeShapeType="1"/>
            </p:cNvSpPr>
            <p:nvPr/>
          </p:nvSpPr>
          <p:spPr bwMode="auto">
            <a:xfrm flipH="1">
              <a:off x="3033" y="322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12" name="Text Box 16"/>
            <p:cNvSpPr txBox="1">
              <a:spLocks noChangeArrowheads="1"/>
            </p:cNvSpPr>
            <p:nvPr/>
          </p:nvSpPr>
          <p:spPr bwMode="auto">
            <a:xfrm>
              <a:off x="3216" y="3034"/>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地址全（</a:t>
              </a:r>
              <a:r>
                <a:rPr lang="en-US" altLang="zh-CN" sz="1600" b="0" smtClean="0">
                  <a:solidFill>
                    <a:srgbClr val="0000FF"/>
                  </a:solidFill>
                </a:rPr>
                <a:t>ACM</a:t>
              </a:r>
              <a:r>
                <a:rPr lang="zh-CN" altLang="en-US" sz="1600" b="0" smtClean="0">
                  <a:solidFill>
                    <a:srgbClr val="0000FF"/>
                  </a:solidFill>
                </a:rPr>
                <a:t>）</a:t>
              </a:r>
            </a:p>
          </p:txBody>
        </p:sp>
        <p:sp>
          <p:nvSpPr>
            <p:cNvPr id="8213" name="Line 17"/>
            <p:cNvSpPr>
              <a:spLocks noChangeShapeType="1"/>
            </p:cNvSpPr>
            <p:nvPr/>
          </p:nvSpPr>
          <p:spPr bwMode="auto">
            <a:xfrm flipH="1">
              <a:off x="1365" y="3322"/>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14" name="Text Box 18"/>
            <p:cNvSpPr txBox="1">
              <a:spLocks noChangeArrowheads="1"/>
            </p:cNvSpPr>
            <p:nvPr/>
          </p:nvSpPr>
          <p:spPr bwMode="auto">
            <a:xfrm>
              <a:off x="1584" y="3130"/>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振铃（</a:t>
              </a:r>
              <a:r>
                <a:rPr lang="en-US" altLang="zh-CN" sz="1600" b="0" smtClean="0">
                  <a:solidFill>
                    <a:srgbClr val="0000FF"/>
                  </a:solidFill>
                </a:rPr>
                <a:t>Alerting</a:t>
              </a:r>
              <a:r>
                <a:rPr lang="zh-CN" altLang="en-US" sz="1600" b="0" smtClean="0">
                  <a:solidFill>
                    <a:srgbClr val="0000FF"/>
                  </a:solidFill>
                </a:rPr>
                <a:t>） </a:t>
              </a:r>
            </a:p>
          </p:txBody>
        </p:sp>
        <p:sp>
          <p:nvSpPr>
            <p:cNvPr id="8215" name="Line 19"/>
            <p:cNvSpPr>
              <a:spLocks noChangeShapeType="1"/>
            </p:cNvSpPr>
            <p:nvPr/>
          </p:nvSpPr>
          <p:spPr bwMode="auto">
            <a:xfrm flipH="1">
              <a:off x="3033" y="3514"/>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16" name="Text Box 20"/>
            <p:cNvSpPr txBox="1">
              <a:spLocks noChangeArrowheads="1"/>
            </p:cNvSpPr>
            <p:nvPr/>
          </p:nvSpPr>
          <p:spPr bwMode="auto">
            <a:xfrm>
              <a:off x="3216" y="3322"/>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应答消息（</a:t>
              </a:r>
              <a:r>
                <a:rPr lang="en-US" altLang="zh-CN" sz="1600" b="0" smtClean="0">
                  <a:solidFill>
                    <a:srgbClr val="0000FF"/>
                  </a:solidFill>
                </a:rPr>
                <a:t>ANM</a:t>
              </a:r>
              <a:r>
                <a:rPr lang="zh-CN" altLang="en-US" sz="1600" b="0" smtClean="0">
                  <a:solidFill>
                    <a:srgbClr val="0000FF"/>
                  </a:solidFill>
                </a:rPr>
                <a:t>）</a:t>
              </a:r>
            </a:p>
          </p:txBody>
        </p:sp>
        <p:sp>
          <p:nvSpPr>
            <p:cNvPr id="8217" name="Text Box 21"/>
            <p:cNvSpPr txBox="1">
              <a:spLocks noChangeArrowheads="1"/>
            </p:cNvSpPr>
            <p:nvPr/>
          </p:nvSpPr>
          <p:spPr bwMode="auto">
            <a:xfrm>
              <a:off x="1584" y="341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a:t>
              </a:r>
              <a:r>
                <a:rPr lang="en-US" altLang="zh-CN" sz="1600" b="0" smtClean="0">
                  <a:solidFill>
                    <a:srgbClr val="0000FF"/>
                  </a:solidFill>
                </a:rPr>
                <a:t>Connect</a:t>
              </a:r>
              <a:r>
                <a:rPr lang="zh-CN" altLang="en-US" sz="1600" b="0" smtClean="0">
                  <a:solidFill>
                    <a:srgbClr val="0000FF"/>
                  </a:solidFill>
                </a:rPr>
                <a:t>） </a:t>
              </a:r>
            </a:p>
          </p:txBody>
        </p:sp>
        <p:sp>
          <p:nvSpPr>
            <p:cNvPr id="8218" name="Line 22"/>
            <p:cNvSpPr>
              <a:spLocks noChangeShapeType="1"/>
            </p:cNvSpPr>
            <p:nvPr/>
          </p:nvSpPr>
          <p:spPr bwMode="auto">
            <a:xfrm flipH="1">
              <a:off x="1362" y="361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19" name="Line 23"/>
            <p:cNvSpPr>
              <a:spLocks noChangeShapeType="1"/>
            </p:cNvSpPr>
            <p:nvPr/>
          </p:nvSpPr>
          <p:spPr bwMode="auto">
            <a:xfrm>
              <a:off x="1374" y="385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20" name="Text Box 24"/>
            <p:cNvSpPr txBox="1">
              <a:spLocks noChangeArrowheads="1"/>
            </p:cNvSpPr>
            <p:nvPr/>
          </p:nvSpPr>
          <p:spPr bwMode="auto">
            <a:xfrm>
              <a:off x="1584" y="365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连接确认（</a:t>
              </a:r>
              <a:r>
                <a:rPr lang="en-US" altLang="zh-CN" sz="1600" b="0" smtClean="0">
                  <a:solidFill>
                    <a:srgbClr val="0000FF"/>
                  </a:solidFill>
                </a:rPr>
                <a:t>Connect Ack</a:t>
              </a:r>
              <a:r>
                <a:rPr lang="zh-CN" altLang="en-US" sz="1600" b="0" smtClean="0">
                  <a:solidFill>
                    <a:srgbClr val="0000FF"/>
                  </a:solidFill>
                </a:rPr>
                <a:t>）</a:t>
              </a:r>
            </a:p>
          </p:txBody>
        </p:sp>
        <p:sp>
          <p:nvSpPr>
            <p:cNvPr id="8221" name="Line 25"/>
            <p:cNvSpPr>
              <a:spLocks noChangeShapeType="1"/>
            </p:cNvSpPr>
            <p:nvPr/>
          </p:nvSpPr>
          <p:spPr bwMode="auto">
            <a:xfrm>
              <a:off x="1344" y="4042"/>
              <a:ext cx="3216" cy="0"/>
            </a:xfrm>
            <a:prstGeom prst="line">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22" name="Text Box 26"/>
            <p:cNvSpPr txBox="1">
              <a:spLocks noChangeArrowheads="1"/>
            </p:cNvSpPr>
            <p:nvPr/>
          </p:nvSpPr>
          <p:spPr bwMode="auto">
            <a:xfrm>
              <a:off x="2064" y="3831"/>
              <a:ext cx="139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通话</a:t>
              </a: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en-US" altLang="zh-CN" sz="1600" b="0" smtClean="0">
                <a:solidFill>
                  <a:srgbClr val="0000FF"/>
                </a:solidFill>
              </a:endParaRPr>
            </a:p>
          </p:txBody>
        </p:sp>
        <p:sp>
          <p:nvSpPr>
            <p:cNvPr id="8223" name="Line 27"/>
            <p:cNvSpPr>
              <a:spLocks noChangeShapeType="1"/>
            </p:cNvSpPr>
            <p:nvPr/>
          </p:nvSpPr>
          <p:spPr bwMode="auto">
            <a:xfrm>
              <a:off x="1374" y="2419"/>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8224" name="Text Box 28"/>
            <p:cNvSpPr txBox="1">
              <a:spLocks noChangeArrowheads="1"/>
            </p:cNvSpPr>
            <p:nvPr/>
          </p:nvSpPr>
          <p:spPr bwMode="auto">
            <a:xfrm>
              <a:off x="1584" y="2227"/>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业务请求</a:t>
              </a:r>
            </a:p>
          </p:txBody>
        </p:sp>
        <p:sp>
          <p:nvSpPr>
            <p:cNvPr id="8225" name="Rectangle 29"/>
            <p:cNvSpPr>
              <a:spLocks noChangeArrowheads="1"/>
            </p:cNvSpPr>
            <p:nvPr/>
          </p:nvSpPr>
          <p:spPr bwMode="auto">
            <a:xfrm>
              <a:off x="1200" y="2515"/>
              <a:ext cx="1968" cy="192"/>
            </a:xfrm>
            <a:prstGeom prst="rect">
              <a:avLst/>
            </a:prstGeom>
            <a:solidFill>
              <a:schemeClr val="bg1"/>
            </a:solidFill>
            <a:ln w="9525">
              <a:solidFill>
                <a:schemeClr val="tx1"/>
              </a:solidFill>
              <a:miter lim="800000"/>
            </a:ln>
          </p:spPr>
          <p:txBody>
            <a:bodyPr wrap="none" anchor="ctr"/>
            <a:lstStyle/>
            <a:p>
              <a:pPr algn="ctr"/>
              <a:r>
                <a:rPr kumimoji="1" lang="zh-CN" altLang="en-US" b="1" smtClean="0">
                  <a:solidFill>
                    <a:srgbClr val="0000FF"/>
                  </a:solidFill>
                  <a:latin typeface="Times New Roman" panose="02020603050405020304" pitchFamily="18" charset="0"/>
                  <a:ea typeface="宋体" panose="02010600030101010101" pitchFamily="2" charset="-122"/>
                </a:rPr>
                <a:t>鉴权与安全</a:t>
              </a:r>
            </a:p>
          </p:txBody>
        </p:sp>
      </p:grpSp>
      <p:sp>
        <p:nvSpPr>
          <p:cNvPr id="130078" name="Oval 30"/>
          <p:cNvSpPr>
            <a:spLocks noChangeArrowheads="1"/>
          </p:cNvSpPr>
          <p:nvPr/>
        </p:nvSpPr>
        <p:spPr bwMode="auto">
          <a:xfrm>
            <a:off x="4572000" y="2873375"/>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1</a:t>
            </a:r>
          </a:p>
        </p:txBody>
      </p:sp>
      <p:sp>
        <p:nvSpPr>
          <p:cNvPr id="8199" name="Text Box 33"/>
          <p:cNvSpPr txBox="1">
            <a:spLocks noChangeArrowheads="1"/>
          </p:cNvSpPr>
          <p:nvPr/>
        </p:nvSpPr>
        <p:spPr bwMode="auto">
          <a:xfrm>
            <a:off x="468313" y="5661025"/>
            <a:ext cx="83867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smtClean="0">
                <a:solidFill>
                  <a:srgbClr val="0000FF"/>
                </a:solidFill>
              </a:rPr>
              <a:t>在发送方所在移动交换机</a:t>
            </a:r>
            <a:r>
              <a:rPr lang="en-US" altLang="zh-CN" dirty="0" smtClean="0">
                <a:solidFill>
                  <a:srgbClr val="0000FF"/>
                </a:solidFill>
              </a:rPr>
              <a:t>MSC</a:t>
            </a:r>
            <a:r>
              <a:rPr lang="zh-CN" altLang="en-US" dirty="0" smtClean="0">
                <a:solidFill>
                  <a:srgbClr val="0000FF"/>
                </a:solidFill>
              </a:rPr>
              <a:t>（</a:t>
            </a:r>
            <a:r>
              <a:rPr lang="en-US" altLang="zh-CN" dirty="0" smtClean="0">
                <a:solidFill>
                  <a:srgbClr val="0000FF"/>
                </a:solidFill>
              </a:rPr>
              <a:t>O</a:t>
            </a:r>
            <a:r>
              <a:rPr lang="zh-CN" altLang="en-US" dirty="0" smtClean="0">
                <a:solidFill>
                  <a:srgbClr val="0000FF"/>
                </a:solidFill>
              </a:rPr>
              <a:t>）中，发出</a:t>
            </a:r>
            <a:r>
              <a:rPr lang="en-US" altLang="zh-CN" dirty="0" smtClean="0">
                <a:solidFill>
                  <a:srgbClr val="0000FF"/>
                </a:solidFill>
              </a:rPr>
              <a:t>IAM</a:t>
            </a:r>
            <a:r>
              <a:rPr lang="zh-CN" altLang="en-US" dirty="0" smtClean="0">
                <a:solidFill>
                  <a:srgbClr val="0000FF"/>
                </a:solidFill>
              </a:rPr>
              <a:t>消息即定义为一个采集触发点，</a:t>
            </a:r>
            <a:r>
              <a:rPr lang="en-US" altLang="zh-CN" dirty="0" smtClean="0">
                <a:solidFill>
                  <a:srgbClr val="0000FF"/>
                </a:solidFill>
              </a:rPr>
              <a:t>MSC</a:t>
            </a:r>
            <a:r>
              <a:rPr lang="zh-CN" altLang="en-US" dirty="0" smtClean="0">
                <a:solidFill>
                  <a:srgbClr val="0000FF"/>
                </a:solidFill>
              </a:rPr>
              <a:t>（</a:t>
            </a:r>
            <a:r>
              <a:rPr lang="en-US" altLang="zh-CN" dirty="0" smtClean="0">
                <a:solidFill>
                  <a:srgbClr val="0000FF"/>
                </a:solidFill>
              </a:rPr>
              <a:t>O</a:t>
            </a:r>
            <a:r>
              <a:rPr lang="zh-CN" altLang="en-US" dirty="0" smtClean="0">
                <a:solidFill>
                  <a:srgbClr val="0000FF"/>
                </a:solidFill>
              </a:rPr>
              <a:t>）中将保留一个计数器对该事件进行计数，所得到的计数器值表示试呼次数</a:t>
            </a:r>
          </a:p>
        </p:txBody>
      </p:sp>
      <p:sp>
        <p:nvSpPr>
          <p:cNvPr id="130082" name="Oval 34"/>
          <p:cNvSpPr>
            <a:spLocks noChangeArrowheads="1"/>
          </p:cNvSpPr>
          <p:nvPr/>
        </p:nvSpPr>
        <p:spPr bwMode="auto">
          <a:xfrm>
            <a:off x="180975" y="5784850"/>
            <a:ext cx="287338" cy="236538"/>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1</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78"/>
                                        </p:tgtEl>
                                        <p:attrNameLst>
                                          <p:attrName>style.visibility</p:attrName>
                                        </p:attrNameLst>
                                      </p:cBhvr>
                                      <p:to>
                                        <p:strVal val="visible"/>
                                      </p:to>
                                    </p:set>
                                    <p:anim calcmode="lin" valueType="num">
                                      <p:cBhvr additive="base">
                                        <p:cTn id="13" dur="500" fill="hold"/>
                                        <p:tgtEl>
                                          <p:spTgt spid="130078"/>
                                        </p:tgtEl>
                                        <p:attrNameLst>
                                          <p:attrName>ppt_x</p:attrName>
                                        </p:attrNameLst>
                                      </p:cBhvr>
                                      <p:tavLst>
                                        <p:tav tm="0">
                                          <p:val>
                                            <p:strVal val="0-#ppt_w/2"/>
                                          </p:val>
                                        </p:tav>
                                        <p:tav tm="100000">
                                          <p:val>
                                            <p:strVal val="#ppt_x"/>
                                          </p:val>
                                        </p:tav>
                                      </p:tavLst>
                                    </p:anim>
                                    <p:anim calcmode="lin" valueType="num">
                                      <p:cBhvr additive="base">
                                        <p:cTn id="14" dur="500" fill="hold"/>
                                        <p:tgtEl>
                                          <p:spTgt spid="1300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0082"/>
                                        </p:tgtEl>
                                        <p:attrNameLst>
                                          <p:attrName>style.visibility</p:attrName>
                                        </p:attrNameLst>
                                      </p:cBhvr>
                                      <p:to>
                                        <p:strVal val="visible"/>
                                      </p:to>
                                    </p:set>
                                    <p:anim calcmode="lin" valueType="num">
                                      <p:cBhvr additive="base">
                                        <p:cTn id="19" dur="500" fill="hold"/>
                                        <p:tgtEl>
                                          <p:spTgt spid="130082"/>
                                        </p:tgtEl>
                                        <p:attrNameLst>
                                          <p:attrName>ppt_x</p:attrName>
                                        </p:attrNameLst>
                                      </p:cBhvr>
                                      <p:tavLst>
                                        <p:tav tm="0">
                                          <p:val>
                                            <p:strVal val="0-#ppt_w/2"/>
                                          </p:val>
                                        </p:tav>
                                        <p:tav tm="100000">
                                          <p:val>
                                            <p:strVal val="#ppt_x"/>
                                          </p:val>
                                        </p:tav>
                                      </p:tavLst>
                                    </p:anim>
                                    <p:anim calcmode="lin" valueType="num">
                                      <p:cBhvr additive="base">
                                        <p:cTn id="20" dur="500" fill="hold"/>
                                        <p:tgtEl>
                                          <p:spTgt spid="1300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8" grpId="0" animBg="1"/>
      <p:bldP spid="13008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txBox="1">
            <a:spLocks noGrp="1"/>
          </p:cNvSpPr>
          <p:nvPr/>
        </p:nvSpPr>
        <p:spPr bwMode="auto">
          <a:xfrm>
            <a:off x="7010400" y="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869C3046-9C36-4377-B0BC-40ECCAA993B8}" type="slidenum">
              <a:rPr lang="en-US" altLang="zh-CN" sz="1600" smtClean="0">
                <a:solidFill>
                  <a:srgbClr val="000000"/>
                </a:solidFill>
              </a:rPr>
              <a:t>139</a:t>
            </a:fld>
            <a:endParaRPr lang="en-US" altLang="zh-CN" sz="1600" smtClean="0">
              <a:solidFill>
                <a:srgbClr val="000000"/>
              </a:solidFill>
            </a:endParaRPr>
          </a:p>
        </p:txBody>
      </p:sp>
      <p:sp>
        <p:nvSpPr>
          <p:cNvPr id="9219" name="Rectangle 1026"/>
          <p:cNvSpPr>
            <a:spLocks noGrp="1" noChangeArrowheads="1"/>
          </p:cNvSpPr>
          <p:nvPr>
            <p:ph type="title" idx="4294967295"/>
          </p:nvPr>
        </p:nvSpPr>
        <p:spPr>
          <a:xfrm>
            <a:off x="914400" y="76200"/>
            <a:ext cx="7772400" cy="768350"/>
          </a:xfrm>
        </p:spPr>
        <p:txBody>
          <a:bodyPr/>
          <a:lstStyle/>
          <a:p>
            <a:pPr algn="r" eaLnBrk="1" hangingPunct="1"/>
            <a:endParaRPr lang="zh-CN" altLang="en-US" sz="2000" smtClean="0">
              <a:latin typeface="楷体_GB2312" panose="02010609030101010101" pitchFamily="49" charset="-122"/>
              <a:ea typeface="楷体_GB2312" panose="02010609030101010101" pitchFamily="49" charset="-122"/>
            </a:endParaRPr>
          </a:p>
        </p:txBody>
      </p:sp>
      <p:sp>
        <p:nvSpPr>
          <p:cNvPr id="9220" name="Rectangle 1027"/>
          <p:cNvSpPr>
            <a:spLocks noGrp="1" noChangeArrowheads="1"/>
          </p:cNvSpPr>
          <p:nvPr>
            <p:ph type="body" idx="4294967295"/>
          </p:nvPr>
        </p:nvSpPr>
        <p:spPr>
          <a:xfrm>
            <a:off x="179388" y="765175"/>
            <a:ext cx="8964612" cy="5029200"/>
          </a:xfrm>
        </p:spPr>
        <p:txBody>
          <a:bodyPr/>
          <a:lstStyle/>
          <a:p>
            <a:pPr eaLnBrk="1" hangingPunct="1"/>
            <a:r>
              <a:rPr lang="zh-CN" altLang="en-US" sz="2400" smtClean="0">
                <a:latin typeface="楷体_GB2312" panose="02010609030101010101" pitchFamily="49" charset="-122"/>
                <a:ea typeface="楷体_GB2312" panose="02010609030101010101" pitchFamily="49" charset="-122"/>
              </a:rPr>
              <a:t>试呼次数、呼通次数、应答次数等</a:t>
            </a:r>
          </a:p>
        </p:txBody>
      </p:sp>
      <p:grpSp>
        <p:nvGrpSpPr>
          <p:cNvPr id="2" name="Group 1028"/>
          <p:cNvGrpSpPr/>
          <p:nvPr/>
        </p:nvGrpSpPr>
        <p:grpSpPr bwMode="auto">
          <a:xfrm>
            <a:off x="1258888" y="1196975"/>
            <a:ext cx="6858000" cy="5791200"/>
            <a:chOff x="1200" y="1958"/>
            <a:chExt cx="3792" cy="3100"/>
          </a:xfrm>
        </p:grpSpPr>
        <p:sp>
          <p:nvSpPr>
            <p:cNvPr id="9226" name="Line 1029"/>
            <p:cNvSpPr>
              <a:spLocks noChangeShapeType="1"/>
            </p:cNvSpPr>
            <p:nvPr/>
          </p:nvSpPr>
          <p:spPr bwMode="auto">
            <a:xfrm>
              <a:off x="1344" y="2208"/>
              <a:ext cx="0" cy="2064"/>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27" name="Line 1030"/>
            <p:cNvSpPr>
              <a:spLocks noChangeShapeType="1"/>
            </p:cNvSpPr>
            <p:nvPr/>
          </p:nvSpPr>
          <p:spPr bwMode="auto">
            <a:xfrm>
              <a:off x="3024" y="2205"/>
              <a:ext cx="0" cy="2077"/>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28" name="Text Box 1031"/>
            <p:cNvSpPr txBox="1">
              <a:spLocks noChangeArrowheads="1"/>
            </p:cNvSpPr>
            <p:nvPr/>
          </p:nvSpPr>
          <p:spPr bwMode="auto">
            <a:xfrm>
              <a:off x="1200" y="1958"/>
              <a:ext cx="4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00"/>
                  </a:solidFill>
                </a:rPr>
                <a:t>UE</a:t>
              </a:r>
            </a:p>
          </p:txBody>
        </p:sp>
        <p:sp>
          <p:nvSpPr>
            <p:cNvPr id="9229" name="Text Box 1032"/>
            <p:cNvSpPr txBox="1">
              <a:spLocks noChangeArrowheads="1"/>
            </p:cNvSpPr>
            <p:nvPr/>
          </p:nvSpPr>
          <p:spPr bwMode="auto">
            <a:xfrm>
              <a:off x="2736" y="1968"/>
              <a:ext cx="6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MSC(O)</a:t>
              </a:r>
            </a:p>
          </p:txBody>
        </p:sp>
        <p:sp>
          <p:nvSpPr>
            <p:cNvPr id="9230" name="Text Box 1033"/>
            <p:cNvSpPr txBox="1">
              <a:spLocks noChangeArrowheads="1"/>
            </p:cNvSpPr>
            <p:nvPr/>
          </p:nvSpPr>
          <p:spPr bwMode="auto">
            <a:xfrm>
              <a:off x="1584" y="2755"/>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呼叫建立请求</a:t>
              </a:r>
            </a:p>
          </p:txBody>
        </p:sp>
        <p:sp>
          <p:nvSpPr>
            <p:cNvPr id="9231" name="Line 1034"/>
            <p:cNvSpPr>
              <a:spLocks noChangeShapeType="1"/>
            </p:cNvSpPr>
            <p:nvPr/>
          </p:nvSpPr>
          <p:spPr bwMode="auto">
            <a:xfrm>
              <a:off x="4560" y="2216"/>
              <a:ext cx="0" cy="2066"/>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32" name="Text Box 1035"/>
            <p:cNvSpPr txBox="1">
              <a:spLocks noChangeArrowheads="1"/>
            </p:cNvSpPr>
            <p:nvPr/>
          </p:nvSpPr>
          <p:spPr bwMode="auto">
            <a:xfrm>
              <a:off x="4272" y="1958"/>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MSC(T)</a:t>
              </a:r>
            </a:p>
          </p:txBody>
        </p:sp>
        <p:sp>
          <p:nvSpPr>
            <p:cNvPr id="9233" name="Line 1036"/>
            <p:cNvSpPr>
              <a:spLocks noChangeShapeType="1"/>
            </p:cNvSpPr>
            <p:nvPr/>
          </p:nvSpPr>
          <p:spPr bwMode="auto">
            <a:xfrm>
              <a:off x="1374" y="2947"/>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34" name="Text Box 1037"/>
            <p:cNvSpPr txBox="1">
              <a:spLocks noChangeArrowheads="1"/>
            </p:cNvSpPr>
            <p:nvPr/>
          </p:nvSpPr>
          <p:spPr bwMode="auto">
            <a:xfrm>
              <a:off x="3216" y="2794"/>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初始地址（</a:t>
              </a:r>
              <a:r>
                <a:rPr lang="en-US" altLang="zh-CN" sz="1600" b="0" smtClean="0">
                  <a:solidFill>
                    <a:srgbClr val="0000FF"/>
                  </a:solidFill>
                </a:rPr>
                <a:t>IAM</a:t>
              </a:r>
              <a:r>
                <a:rPr lang="zh-CN" altLang="en-US" sz="1600" b="0" smtClean="0">
                  <a:solidFill>
                    <a:srgbClr val="0000FF"/>
                  </a:solidFill>
                </a:rPr>
                <a:t>）</a:t>
              </a:r>
            </a:p>
          </p:txBody>
        </p:sp>
        <p:sp>
          <p:nvSpPr>
            <p:cNvPr id="9235" name="Line 1038"/>
            <p:cNvSpPr>
              <a:spLocks noChangeShapeType="1"/>
            </p:cNvSpPr>
            <p:nvPr/>
          </p:nvSpPr>
          <p:spPr bwMode="auto">
            <a:xfrm>
              <a:off x="3063" y="298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36" name="Line 1039"/>
            <p:cNvSpPr>
              <a:spLocks noChangeShapeType="1"/>
            </p:cNvSpPr>
            <p:nvPr/>
          </p:nvSpPr>
          <p:spPr bwMode="auto">
            <a:xfrm flipH="1">
              <a:off x="3033" y="322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37" name="Text Box 1040"/>
            <p:cNvSpPr txBox="1">
              <a:spLocks noChangeArrowheads="1"/>
            </p:cNvSpPr>
            <p:nvPr/>
          </p:nvSpPr>
          <p:spPr bwMode="auto">
            <a:xfrm>
              <a:off x="3216" y="3034"/>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地址全（</a:t>
              </a:r>
              <a:r>
                <a:rPr lang="en-US" altLang="zh-CN" sz="1600" b="0" smtClean="0">
                  <a:solidFill>
                    <a:srgbClr val="0000FF"/>
                  </a:solidFill>
                </a:rPr>
                <a:t>ACM</a:t>
              </a:r>
              <a:r>
                <a:rPr lang="zh-CN" altLang="en-US" sz="1600" b="0" smtClean="0">
                  <a:solidFill>
                    <a:srgbClr val="0000FF"/>
                  </a:solidFill>
                </a:rPr>
                <a:t>）</a:t>
              </a:r>
            </a:p>
          </p:txBody>
        </p:sp>
        <p:sp>
          <p:nvSpPr>
            <p:cNvPr id="9238" name="Line 1041"/>
            <p:cNvSpPr>
              <a:spLocks noChangeShapeType="1"/>
            </p:cNvSpPr>
            <p:nvPr/>
          </p:nvSpPr>
          <p:spPr bwMode="auto">
            <a:xfrm flipH="1">
              <a:off x="1365" y="3322"/>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39" name="Text Box 1042"/>
            <p:cNvSpPr txBox="1">
              <a:spLocks noChangeArrowheads="1"/>
            </p:cNvSpPr>
            <p:nvPr/>
          </p:nvSpPr>
          <p:spPr bwMode="auto">
            <a:xfrm>
              <a:off x="1584" y="3130"/>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振铃（</a:t>
              </a:r>
              <a:r>
                <a:rPr lang="en-US" altLang="zh-CN" sz="1600" b="0" smtClean="0">
                  <a:solidFill>
                    <a:srgbClr val="0000FF"/>
                  </a:solidFill>
                </a:rPr>
                <a:t>Alerting</a:t>
              </a:r>
              <a:r>
                <a:rPr lang="zh-CN" altLang="en-US" sz="1600" b="0" smtClean="0">
                  <a:solidFill>
                    <a:srgbClr val="0000FF"/>
                  </a:solidFill>
                </a:rPr>
                <a:t>） </a:t>
              </a:r>
            </a:p>
          </p:txBody>
        </p:sp>
        <p:sp>
          <p:nvSpPr>
            <p:cNvPr id="9240" name="Line 1043"/>
            <p:cNvSpPr>
              <a:spLocks noChangeShapeType="1"/>
            </p:cNvSpPr>
            <p:nvPr/>
          </p:nvSpPr>
          <p:spPr bwMode="auto">
            <a:xfrm flipH="1">
              <a:off x="3033" y="3514"/>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41" name="Text Box 1044"/>
            <p:cNvSpPr txBox="1">
              <a:spLocks noChangeArrowheads="1"/>
            </p:cNvSpPr>
            <p:nvPr/>
          </p:nvSpPr>
          <p:spPr bwMode="auto">
            <a:xfrm>
              <a:off x="3216" y="3322"/>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应答消息（</a:t>
              </a:r>
              <a:r>
                <a:rPr lang="en-US" altLang="zh-CN" sz="1600" b="0" smtClean="0">
                  <a:solidFill>
                    <a:srgbClr val="0000FF"/>
                  </a:solidFill>
                </a:rPr>
                <a:t>ANM</a:t>
              </a:r>
              <a:r>
                <a:rPr lang="zh-CN" altLang="en-US" sz="1600" b="0" smtClean="0">
                  <a:solidFill>
                    <a:srgbClr val="0000FF"/>
                  </a:solidFill>
                </a:rPr>
                <a:t>）</a:t>
              </a:r>
            </a:p>
          </p:txBody>
        </p:sp>
        <p:sp>
          <p:nvSpPr>
            <p:cNvPr id="9242" name="Text Box 1045"/>
            <p:cNvSpPr txBox="1">
              <a:spLocks noChangeArrowheads="1"/>
            </p:cNvSpPr>
            <p:nvPr/>
          </p:nvSpPr>
          <p:spPr bwMode="auto">
            <a:xfrm>
              <a:off x="1584" y="341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a:t>
              </a:r>
              <a:r>
                <a:rPr lang="en-US" altLang="zh-CN" sz="1600" b="0" smtClean="0">
                  <a:solidFill>
                    <a:srgbClr val="0000FF"/>
                  </a:solidFill>
                </a:rPr>
                <a:t>Connect</a:t>
              </a:r>
              <a:r>
                <a:rPr lang="zh-CN" altLang="en-US" sz="1600" b="0" smtClean="0">
                  <a:solidFill>
                    <a:srgbClr val="0000FF"/>
                  </a:solidFill>
                </a:rPr>
                <a:t>） </a:t>
              </a:r>
            </a:p>
          </p:txBody>
        </p:sp>
        <p:sp>
          <p:nvSpPr>
            <p:cNvPr id="9243" name="Line 1046"/>
            <p:cNvSpPr>
              <a:spLocks noChangeShapeType="1"/>
            </p:cNvSpPr>
            <p:nvPr/>
          </p:nvSpPr>
          <p:spPr bwMode="auto">
            <a:xfrm flipH="1">
              <a:off x="1362" y="361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44" name="Line 1047"/>
            <p:cNvSpPr>
              <a:spLocks noChangeShapeType="1"/>
            </p:cNvSpPr>
            <p:nvPr/>
          </p:nvSpPr>
          <p:spPr bwMode="auto">
            <a:xfrm>
              <a:off x="1374" y="385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45" name="Text Box 1048"/>
            <p:cNvSpPr txBox="1">
              <a:spLocks noChangeArrowheads="1"/>
            </p:cNvSpPr>
            <p:nvPr/>
          </p:nvSpPr>
          <p:spPr bwMode="auto">
            <a:xfrm>
              <a:off x="1584" y="365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连接确认（</a:t>
              </a:r>
              <a:r>
                <a:rPr lang="en-US" altLang="zh-CN" sz="1600" b="0" smtClean="0">
                  <a:solidFill>
                    <a:srgbClr val="0000FF"/>
                  </a:solidFill>
                </a:rPr>
                <a:t>Connect Ack</a:t>
              </a:r>
              <a:r>
                <a:rPr lang="zh-CN" altLang="en-US" sz="1600" b="0" smtClean="0">
                  <a:solidFill>
                    <a:srgbClr val="0000FF"/>
                  </a:solidFill>
                </a:rPr>
                <a:t>）</a:t>
              </a:r>
            </a:p>
          </p:txBody>
        </p:sp>
        <p:sp>
          <p:nvSpPr>
            <p:cNvPr id="9246" name="Line 1049"/>
            <p:cNvSpPr>
              <a:spLocks noChangeShapeType="1"/>
            </p:cNvSpPr>
            <p:nvPr/>
          </p:nvSpPr>
          <p:spPr bwMode="auto">
            <a:xfrm>
              <a:off x="1344" y="4042"/>
              <a:ext cx="3216" cy="0"/>
            </a:xfrm>
            <a:prstGeom prst="line">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47" name="Text Box 1050"/>
            <p:cNvSpPr txBox="1">
              <a:spLocks noChangeArrowheads="1"/>
            </p:cNvSpPr>
            <p:nvPr/>
          </p:nvSpPr>
          <p:spPr bwMode="auto">
            <a:xfrm>
              <a:off x="2064" y="3831"/>
              <a:ext cx="139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通话</a:t>
              </a: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en-US" altLang="zh-CN" sz="1600" b="0" smtClean="0">
                <a:solidFill>
                  <a:srgbClr val="0000FF"/>
                </a:solidFill>
              </a:endParaRPr>
            </a:p>
          </p:txBody>
        </p:sp>
        <p:sp>
          <p:nvSpPr>
            <p:cNvPr id="9248" name="Line 1051"/>
            <p:cNvSpPr>
              <a:spLocks noChangeShapeType="1"/>
            </p:cNvSpPr>
            <p:nvPr/>
          </p:nvSpPr>
          <p:spPr bwMode="auto">
            <a:xfrm>
              <a:off x="1374" y="2419"/>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9249" name="Text Box 1052"/>
            <p:cNvSpPr txBox="1">
              <a:spLocks noChangeArrowheads="1"/>
            </p:cNvSpPr>
            <p:nvPr/>
          </p:nvSpPr>
          <p:spPr bwMode="auto">
            <a:xfrm>
              <a:off x="1584" y="2227"/>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业务请求</a:t>
              </a:r>
            </a:p>
          </p:txBody>
        </p:sp>
        <p:sp>
          <p:nvSpPr>
            <p:cNvPr id="9250" name="Rectangle 1053"/>
            <p:cNvSpPr>
              <a:spLocks noChangeArrowheads="1"/>
            </p:cNvSpPr>
            <p:nvPr/>
          </p:nvSpPr>
          <p:spPr bwMode="auto">
            <a:xfrm>
              <a:off x="1200" y="2515"/>
              <a:ext cx="1968" cy="192"/>
            </a:xfrm>
            <a:prstGeom prst="rect">
              <a:avLst/>
            </a:prstGeom>
            <a:solidFill>
              <a:schemeClr val="bg1"/>
            </a:solidFill>
            <a:ln w="9525">
              <a:solidFill>
                <a:schemeClr val="tx1"/>
              </a:solidFill>
              <a:miter lim="800000"/>
            </a:ln>
          </p:spPr>
          <p:txBody>
            <a:bodyPr wrap="none" anchor="ctr"/>
            <a:lstStyle/>
            <a:p>
              <a:pPr algn="ctr"/>
              <a:r>
                <a:rPr kumimoji="1" lang="zh-CN" altLang="en-US" b="1" smtClean="0">
                  <a:solidFill>
                    <a:srgbClr val="0000FF"/>
                  </a:solidFill>
                  <a:latin typeface="Times New Roman" panose="02020603050405020304" pitchFamily="18" charset="0"/>
                  <a:ea typeface="宋体" panose="02010600030101010101" pitchFamily="2" charset="-122"/>
                </a:rPr>
                <a:t>鉴权与安全</a:t>
              </a:r>
            </a:p>
          </p:txBody>
        </p:sp>
      </p:grpSp>
      <p:sp>
        <p:nvSpPr>
          <p:cNvPr id="9222" name="Oval 1054"/>
          <p:cNvSpPr>
            <a:spLocks noChangeArrowheads="1"/>
          </p:cNvSpPr>
          <p:nvPr/>
        </p:nvSpPr>
        <p:spPr bwMode="auto">
          <a:xfrm>
            <a:off x="4500563" y="2873375"/>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1</a:t>
            </a:r>
          </a:p>
        </p:txBody>
      </p:sp>
      <p:sp>
        <p:nvSpPr>
          <p:cNvPr id="89119" name="Oval 1055"/>
          <p:cNvSpPr>
            <a:spLocks noChangeArrowheads="1"/>
          </p:cNvSpPr>
          <p:nvPr/>
        </p:nvSpPr>
        <p:spPr bwMode="auto">
          <a:xfrm>
            <a:off x="4500563" y="3406775"/>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2</a:t>
            </a:r>
          </a:p>
        </p:txBody>
      </p:sp>
      <p:sp>
        <p:nvSpPr>
          <p:cNvPr id="9224" name="Text Box 1058"/>
          <p:cNvSpPr txBox="1">
            <a:spLocks noChangeArrowheads="1"/>
          </p:cNvSpPr>
          <p:nvPr/>
        </p:nvSpPr>
        <p:spPr bwMode="auto">
          <a:xfrm>
            <a:off x="755650" y="5484813"/>
            <a:ext cx="8137525"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dirty="0" smtClean="0">
                <a:solidFill>
                  <a:srgbClr val="0000FF"/>
                </a:solidFill>
              </a:rPr>
              <a:t>MSC(T)</a:t>
            </a:r>
            <a:r>
              <a:rPr lang="zh-CN" altLang="en-US" sz="1800" dirty="0" smtClean="0">
                <a:solidFill>
                  <a:srgbClr val="0000FF"/>
                </a:solidFill>
              </a:rPr>
              <a:t>返回</a:t>
            </a:r>
            <a:r>
              <a:rPr lang="en-US" altLang="zh-CN" sz="1800" dirty="0" smtClean="0">
                <a:solidFill>
                  <a:srgbClr val="0000FF"/>
                </a:solidFill>
              </a:rPr>
              <a:t>ACM</a:t>
            </a:r>
            <a:r>
              <a:rPr lang="zh-CN" altLang="en-US" sz="1800" dirty="0" smtClean="0">
                <a:solidFill>
                  <a:srgbClr val="0000FF"/>
                </a:solidFill>
              </a:rPr>
              <a:t>消息，表示接收到该请求，并准备好相关资源。在</a:t>
            </a:r>
            <a:r>
              <a:rPr lang="en-US" altLang="zh-CN" sz="1800" dirty="0" smtClean="0">
                <a:solidFill>
                  <a:srgbClr val="0000FF"/>
                </a:solidFill>
              </a:rPr>
              <a:t>MSC</a:t>
            </a:r>
            <a:r>
              <a:rPr lang="zh-CN" altLang="en-US" sz="1800" dirty="0" smtClean="0">
                <a:solidFill>
                  <a:srgbClr val="0000FF"/>
                </a:solidFill>
              </a:rPr>
              <a:t>（</a:t>
            </a:r>
            <a:r>
              <a:rPr lang="en-US" altLang="zh-CN" sz="1800" dirty="0" smtClean="0">
                <a:solidFill>
                  <a:srgbClr val="0000FF"/>
                </a:solidFill>
              </a:rPr>
              <a:t>O</a:t>
            </a:r>
            <a:r>
              <a:rPr lang="zh-CN" altLang="en-US" sz="1800" dirty="0" smtClean="0">
                <a:solidFill>
                  <a:srgbClr val="0000FF"/>
                </a:solidFill>
              </a:rPr>
              <a:t>）中，收到</a:t>
            </a:r>
            <a:r>
              <a:rPr lang="en-US" altLang="zh-CN" sz="1800" dirty="0" smtClean="0">
                <a:solidFill>
                  <a:srgbClr val="0000FF"/>
                </a:solidFill>
              </a:rPr>
              <a:t>ACM</a:t>
            </a:r>
            <a:r>
              <a:rPr lang="zh-CN" altLang="en-US" sz="1800" dirty="0" smtClean="0">
                <a:solidFill>
                  <a:srgbClr val="0000FF"/>
                </a:solidFill>
              </a:rPr>
              <a:t>定义为一个采集触发点，得到的计数器值表示呼通次数 ，表示网络已经为该呼叫准备好所有必需的资源，只等待被叫用户摘机了。也可以将</a:t>
            </a:r>
            <a:r>
              <a:rPr lang="en-US" altLang="zh-CN" sz="1800" dirty="0" smtClean="0">
                <a:solidFill>
                  <a:srgbClr val="0000FF"/>
                </a:solidFill>
              </a:rPr>
              <a:t>MSC</a:t>
            </a:r>
            <a:r>
              <a:rPr lang="zh-CN" altLang="en-US" sz="1800" dirty="0" smtClean="0">
                <a:solidFill>
                  <a:srgbClr val="0000FF"/>
                </a:solidFill>
              </a:rPr>
              <a:t>收到</a:t>
            </a:r>
            <a:r>
              <a:rPr lang="en-US" altLang="zh-CN" sz="1800" dirty="0" smtClean="0">
                <a:solidFill>
                  <a:srgbClr val="0000FF"/>
                </a:solidFill>
              </a:rPr>
              <a:t>ACM</a:t>
            </a:r>
            <a:r>
              <a:rPr lang="zh-CN" altLang="en-US" sz="1800" dirty="0" smtClean="0">
                <a:solidFill>
                  <a:srgbClr val="0000FF"/>
                </a:solidFill>
              </a:rPr>
              <a:t>后，向主叫方发出振铃（</a:t>
            </a:r>
            <a:r>
              <a:rPr lang="en-US" altLang="zh-CN" sz="1800" dirty="0" smtClean="0">
                <a:solidFill>
                  <a:srgbClr val="0000FF"/>
                </a:solidFill>
              </a:rPr>
              <a:t>Alerting</a:t>
            </a:r>
            <a:r>
              <a:rPr lang="zh-CN" altLang="en-US" sz="1800" dirty="0" smtClean="0">
                <a:solidFill>
                  <a:srgbClr val="0000FF"/>
                </a:solidFill>
              </a:rPr>
              <a:t>）消息作为呼通事件的触发点。</a:t>
            </a:r>
          </a:p>
        </p:txBody>
      </p:sp>
      <p:sp>
        <p:nvSpPr>
          <p:cNvPr id="89124" name="Oval 1060"/>
          <p:cNvSpPr>
            <a:spLocks noChangeArrowheads="1"/>
          </p:cNvSpPr>
          <p:nvPr/>
        </p:nvSpPr>
        <p:spPr bwMode="auto">
          <a:xfrm>
            <a:off x="468313" y="5445125"/>
            <a:ext cx="287337" cy="236538"/>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2</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119"/>
                                        </p:tgtEl>
                                        <p:attrNameLst>
                                          <p:attrName>style.visibility</p:attrName>
                                        </p:attrNameLst>
                                      </p:cBhvr>
                                      <p:to>
                                        <p:strVal val="visible"/>
                                      </p:to>
                                    </p:set>
                                    <p:anim calcmode="lin" valueType="num">
                                      <p:cBhvr additive="base">
                                        <p:cTn id="13" dur="500" fill="hold"/>
                                        <p:tgtEl>
                                          <p:spTgt spid="89119"/>
                                        </p:tgtEl>
                                        <p:attrNameLst>
                                          <p:attrName>ppt_x</p:attrName>
                                        </p:attrNameLst>
                                      </p:cBhvr>
                                      <p:tavLst>
                                        <p:tav tm="0">
                                          <p:val>
                                            <p:strVal val="0-#ppt_w/2"/>
                                          </p:val>
                                        </p:tav>
                                        <p:tav tm="100000">
                                          <p:val>
                                            <p:strVal val="#ppt_x"/>
                                          </p:val>
                                        </p:tav>
                                      </p:tavLst>
                                    </p:anim>
                                    <p:anim calcmode="lin" valueType="num">
                                      <p:cBhvr additive="base">
                                        <p:cTn id="14" dur="500" fill="hold"/>
                                        <p:tgtEl>
                                          <p:spTgt spid="891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9124"/>
                                        </p:tgtEl>
                                        <p:attrNameLst>
                                          <p:attrName>style.visibility</p:attrName>
                                        </p:attrNameLst>
                                      </p:cBhvr>
                                      <p:to>
                                        <p:strVal val="visible"/>
                                      </p:to>
                                    </p:set>
                                    <p:anim calcmode="lin" valueType="num">
                                      <p:cBhvr additive="base">
                                        <p:cTn id="19" dur="500" fill="hold"/>
                                        <p:tgtEl>
                                          <p:spTgt spid="89124"/>
                                        </p:tgtEl>
                                        <p:attrNameLst>
                                          <p:attrName>ppt_x</p:attrName>
                                        </p:attrNameLst>
                                      </p:cBhvr>
                                      <p:tavLst>
                                        <p:tav tm="0">
                                          <p:val>
                                            <p:strVal val="0-#ppt_w/2"/>
                                          </p:val>
                                        </p:tav>
                                        <p:tav tm="100000">
                                          <p:val>
                                            <p:strVal val="#ppt_x"/>
                                          </p:val>
                                        </p:tav>
                                      </p:tavLst>
                                    </p:anim>
                                    <p:anim calcmode="lin" valueType="num">
                                      <p:cBhvr additive="base">
                                        <p:cTn id="20" dur="500" fill="hold"/>
                                        <p:tgtEl>
                                          <p:spTgt spid="89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19" grpId="0" animBg="1"/>
      <p:bldP spid="891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15" y="764540"/>
            <a:ext cx="9031605" cy="1198880"/>
          </a:xfrm>
          <a:prstGeom prst="rect">
            <a:avLst/>
          </a:prstGeom>
          <a:noFill/>
        </p:spPr>
        <p:txBody>
          <a:bodyPr wrap="square" rtlCol="0" anchor="t">
            <a:spAutoFit/>
          </a:bodyPr>
          <a:lstStyle/>
          <a:p>
            <a:pPr fontAlgn="auto">
              <a:spcBef>
                <a:spcPts val="0"/>
              </a:spcBef>
              <a:spcAft>
                <a:spcPts val="0"/>
              </a:spcAft>
            </a:pPr>
            <a:r>
              <a:rPr lang="zh-CN" altLang="en-US" b="1">
                <a:solidFill>
                  <a:srgbClr val="000000"/>
                </a:solidFill>
                <a:latin typeface="方正粗黑宋简体" panose="02000000000000000000" charset="-122"/>
                <a:ea typeface="方正粗黑宋简体" panose="02000000000000000000" charset="-122"/>
                <a:cs typeface="方正粗黑宋简体" panose="02000000000000000000" charset="-122"/>
              </a:rPr>
              <a:t>大批的科学家得知新中国成立后，放弃在海外的高薪待遇，很多人甚至是冒着生命危险回国，投入到祖国的经济建设中。到1956年底，先后有2000多名科学家集体辞职，选择回国。这其中就有钱学森，郭永怀，邓稼先，华罗庚，马大猷、</a:t>
            </a:r>
            <a:r>
              <a:rPr lang="zh-CN" altLang="en-US"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周炯槃，</a:t>
            </a:r>
            <a:r>
              <a:rPr lang="zh-CN" altLang="en-US" b="1">
                <a:solidFill>
                  <a:srgbClr val="000000"/>
                </a:solidFill>
                <a:latin typeface="方正粗黑宋简体" panose="02000000000000000000" charset="-122"/>
                <a:ea typeface="方正粗黑宋简体" panose="02000000000000000000" charset="-122"/>
                <a:cs typeface="方正粗黑宋简体" panose="02000000000000000000" charset="-122"/>
              </a:rPr>
              <a:t>余瑞璜、张钰哲、陆学善、周同庆、葛庭燧、汪德昭、张文裕等人。</a:t>
            </a:r>
          </a:p>
        </p:txBody>
      </p:sp>
      <p:pic>
        <p:nvPicPr>
          <p:cNvPr id="106" name="图片 105"/>
          <p:cNvPicPr/>
          <p:nvPr/>
        </p:nvPicPr>
        <p:blipFill>
          <a:blip r:embed="rId4"/>
          <a:stretch>
            <a:fillRect/>
          </a:stretch>
        </p:blipFill>
        <p:spPr>
          <a:xfrm>
            <a:off x="611505" y="1963420"/>
            <a:ext cx="1644650" cy="2305685"/>
          </a:xfrm>
          <a:prstGeom prst="rect">
            <a:avLst/>
          </a:prstGeom>
          <a:noFill/>
          <a:ln w="9525">
            <a:noFill/>
          </a:ln>
        </p:spPr>
      </p:pic>
      <p:pic>
        <p:nvPicPr>
          <p:cNvPr id="108" name="图片 107"/>
          <p:cNvPicPr/>
          <p:nvPr/>
        </p:nvPicPr>
        <p:blipFill>
          <a:blip r:embed="rId5"/>
          <a:stretch>
            <a:fillRect/>
          </a:stretch>
        </p:blipFill>
        <p:spPr>
          <a:xfrm>
            <a:off x="5508625" y="1988820"/>
            <a:ext cx="1758950" cy="2185670"/>
          </a:xfrm>
          <a:prstGeom prst="rect">
            <a:avLst/>
          </a:prstGeom>
          <a:noFill/>
          <a:ln w="9525">
            <a:noFill/>
          </a:ln>
        </p:spPr>
      </p:pic>
      <p:sp>
        <p:nvSpPr>
          <p:cNvPr id="2" name="文本框 1"/>
          <p:cNvSpPr txBox="1"/>
          <p:nvPr/>
        </p:nvSpPr>
        <p:spPr>
          <a:xfrm>
            <a:off x="179705" y="116205"/>
            <a:ext cx="8221980" cy="368300"/>
          </a:xfrm>
          <a:prstGeom prst="rect">
            <a:avLst/>
          </a:prstGeom>
          <a:noFill/>
        </p:spPr>
        <p:txBody>
          <a:bodyPr wrap="square" rtlCol="0" anchor="t">
            <a:spAutoFit/>
          </a:bodyPr>
          <a:lstStyle/>
          <a:p>
            <a:pPr fontAlgn="auto">
              <a:spcBef>
                <a:spcPts val="0"/>
              </a:spcBef>
              <a:spcAft>
                <a:spcPts val="0"/>
              </a:spcAft>
            </a:pPr>
            <a:r>
              <a:rPr lang="zh-CN" altLang="en-US">
                <a:solidFill>
                  <a:srgbClr val="000000"/>
                </a:solidFill>
                <a:latin typeface="Arial" panose="020B0604020202020204"/>
                <a:ea typeface="宋体" panose="02010600030101010101" pitchFamily="2" charset="-122"/>
              </a:rPr>
              <a:t>https://baijiahao.baidu.com/s?id=1690780216141560728&amp;wfr=spider&amp;for=pc</a:t>
            </a:r>
          </a:p>
        </p:txBody>
      </p:sp>
      <p:graphicFrame>
        <p:nvGraphicFramePr>
          <p:cNvPr id="3" name="对象 2"/>
          <p:cNvGraphicFramePr/>
          <p:nvPr/>
        </p:nvGraphicFramePr>
        <p:xfrm>
          <a:off x="3086100" y="2007870"/>
          <a:ext cx="1696085" cy="2216785"/>
        </p:xfrm>
        <a:graphic>
          <a:graphicData uri="http://schemas.openxmlformats.org/presentationml/2006/ole">
            <mc:AlternateContent xmlns:mc="http://schemas.openxmlformats.org/markup-compatibility/2006">
              <mc:Choice xmlns:v="urn:schemas-microsoft-com:vml" Requires="v">
                <p:oleObj spid="_x0000_s230414" r:id="rId6" imgW="2905125" imgH="2924175" progId="Paint.Picture">
                  <p:embed/>
                </p:oleObj>
              </mc:Choice>
              <mc:Fallback>
                <p:oleObj r:id="rId6" imgW="2905125" imgH="2924175" progId="Paint.Picture">
                  <p:embed/>
                  <p:pic>
                    <p:nvPicPr>
                      <p:cNvPr id="0" name="图片 230401"/>
                      <p:cNvPicPr/>
                      <p:nvPr/>
                    </p:nvPicPr>
                    <p:blipFill>
                      <a:blip r:embed="rId7"/>
                      <a:stretch>
                        <a:fillRect/>
                      </a:stretch>
                    </p:blipFill>
                    <p:spPr>
                      <a:xfrm>
                        <a:off x="3086100" y="2007870"/>
                        <a:ext cx="1696085" cy="2216785"/>
                      </a:xfrm>
                      <a:prstGeom prst="rect">
                        <a:avLst/>
                      </a:prstGeom>
                    </p:spPr>
                  </p:pic>
                </p:oleObj>
              </mc:Fallback>
            </mc:AlternateContent>
          </a:graphicData>
        </a:graphic>
      </p:graphicFrame>
      <p:pic>
        <p:nvPicPr>
          <p:cNvPr id="110" name="图片 109"/>
          <p:cNvPicPr/>
          <p:nvPr/>
        </p:nvPicPr>
        <p:blipFill>
          <a:blip r:embed="rId8"/>
          <a:stretch>
            <a:fillRect/>
          </a:stretch>
        </p:blipFill>
        <p:spPr>
          <a:xfrm>
            <a:off x="539750" y="4445000"/>
            <a:ext cx="1699895" cy="2469515"/>
          </a:xfrm>
          <a:prstGeom prst="rect">
            <a:avLst/>
          </a:prstGeom>
          <a:noFill/>
          <a:ln w="9525">
            <a:noFill/>
          </a:ln>
        </p:spPr>
      </p:pic>
      <p:sp>
        <p:nvSpPr>
          <p:cNvPr id="6" name="文本框 5"/>
          <p:cNvSpPr txBox="1"/>
          <p:nvPr/>
        </p:nvSpPr>
        <p:spPr>
          <a:xfrm>
            <a:off x="316230" y="476250"/>
            <a:ext cx="8187690" cy="368300"/>
          </a:xfrm>
          <a:prstGeom prst="rect">
            <a:avLst/>
          </a:prstGeom>
          <a:noFill/>
        </p:spPr>
        <p:txBody>
          <a:bodyPr wrap="square" rtlCol="0" anchor="t">
            <a:spAutoFit/>
          </a:bodyPr>
          <a:lstStyle/>
          <a:p>
            <a:pPr fontAlgn="auto">
              <a:spcBef>
                <a:spcPts val="0"/>
              </a:spcBef>
              <a:spcAft>
                <a:spcPts val="0"/>
              </a:spcAft>
            </a:pPr>
            <a:r>
              <a:rPr lang="zh-CN" altLang="en-US" b="1">
                <a:solidFill>
                  <a:srgbClr val="FF0000"/>
                </a:solidFill>
                <a:latin typeface="方正粗黑宋简体" panose="02000000000000000000" charset="-122"/>
                <a:ea typeface="方正粗黑宋简体" panose="02000000000000000000" charset="-122"/>
                <a:cs typeface="方正粗黑宋简体" panose="02000000000000000000" charset="-122"/>
              </a:rPr>
              <a:t>华罗庚《告留美人员的公开信》“梁园虽好，非久居之乡，归去来兮”</a:t>
            </a:r>
          </a:p>
        </p:txBody>
      </p:sp>
      <p:pic>
        <p:nvPicPr>
          <p:cNvPr id="7" name="图片 1" descr="IMG_256"/>
          <p:cNvPicPr/>
          <p:nvPr/>
        </p:nvPicPr>
        <p:blipFill>
          <a:blip r:embed="rId9"/>
          <a:stretch>
            <a:fillRect/>
          </a:stretch>
        </p:blipFill>
        <p:spPr>
          <a:xfrm>
            <a:off x="5652135" y="4368800"/>
            <a:ext cx="1738630" cy="2517140"/>
          </a:xfrm>
          <a:prstGeom prst="rect">
            <a:avLst/>
          </a:prstGeom>
          <a:noFill/>
          <a:ln w="9525">
            <a:noFill/>
          </a:ln>
        </p:spPr>
      </p:pic>
      <p:pic>
        <p:nvPicPr>
          <p:cNvPr id="111" name="图片 110"/>
          <p:cNvPicPr/>
          <p:nvPr/>
        </p:nvPicPr>
        <p:blipFill>
          <a:blip r:embed="rId10"/>
          <a:stretch>
            <a:fillRect/>
          </a:stretch>
        </p:blipFill>
        <p:spPr>
          <a:xfrm>
            <a:off x="3086100" y="4414520"/>
            <a:ext cx="2275840" cy="2425700"/>
          </a:xfrm>
          <a:prstGeom prst="rect">
            <a:avLst/>
          </a:prstGeom>
          <a:noFill/>
          <a:ln w="9525">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txBox="1">
            <a:spLocks noGrp="1"/>
          </p:cNvSpPr>
          <p:nvPr/>
        </p:nvSpPr>
        <p:spPr bwMode="auto">
          <a:xfrm>
            <a:off x="7010400" y="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r" eaLnBrk="1" hangingPunct="1"/>
            <a:fld id="{A0DA0213-E03C-4C6E-A93A-EB5CC79E9A13}" type="slidenum">
              <a:rPr lang="en-US" altLang="zh-CN" sz="1600" smtClean="0">
                <a:solidFill>
                  <a:srgbClr val="000000"/>
                </a:solidFill>
              </a:rPr>
              <a:t>140</a:t>
            </a:fld>
            <a:endParaRPr lang="en-US" altLang="zh-CN" sz="1600" smtClean="0">
              <a:solidFill>
                <a:srgbClr val="000000"/>
              </a:solidFill>
            </a:endParaRPr>
          </a:p>
        </p:txBody>
      </p:sp>
      <p:sp>
        <p:nvSpPr>
          <p:cNvPr id="10243" name="Rectangle 3"/>
          <p:cNvSpPr>
            <a:spLocks noGrp="1" noChangeArrowheads="1"/>
          </p:cNvSpPr>
          <p:nvPr>
            <p:ph type="body" idx="4294967295"/>
          </p:nvPr>
        </p:nvSpPr>
        <p:spPr>
          <a:xfrm>
            <a:off x="179388" y="765175"/>
            <a:ext cx="8964612" cy="5029200"/>
          </a:xfrm>
        </p:spPr>
        <p:txBody>
          <a:bodyPr/>
          <a:lstStyle/>
          <a:p>
            <a:pPr eaLnBrk="1" hangingPunct="1"/>
            <a:r>
              <a:rPr lang="zh-CN" altLang="en-US" sz="2400" smtClean="0">
                <a:latin typeface="楷体_GB2312" panose="02010609030101010101" pitchFamily="49" charset="-122"/>
                <a:ea typeface="楷体_GB2312" panose="02010609030101010101" pitchFamily="49" charset="-122"/>
              </a:rPr>
              <a:t>试呼次数、呼通次数、应答次数等</a:t>
            </a:r>
          </a:p>
        </p:txBody>
      </p:sp>
      <p:grpSp>
        <p:nvGrpSpPr>
          <p:cNvPr id="2" name="Group 4"/>
          <p:cNvGrpSpPr/>
          <p:nvPr/>
        </p:nvGrpSpPr>
        <p:grpSpPr bwMode="auto">
          <a:xfrm>
            <a:off x="1447800" y="1196975"/>
            <a:ext cx="7227888" cy="5791200"/>
            <a:chOff x="1200" y="1958"/>
            <a:chExt cx="3792" cy="3100"/>
          </a:xfrm>
        </p:grpSpPr>
        <p:sp>
          <p:nvSpPr>
            <p:cNvPr id="10250" name="Line 5"/>
            <p:cNvSpPr>
              <a:spLocks noChangeShapeType="1"/>
            </p:cNvSpPr>
            <p:nvPr/>
          </p:nvSpPr>
          <p:spPr bwMode="auto">
            <a:xfrm>
              <a:off x="1344" y="2208"/>
              <a:ext cx="0" cy="2064"/>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51" name="Line 6"/>
            <p:cNvSpPr>
              <a:spLocks noChangeShapeType="1"/>
            </p:cNvSpPr>
            <p:nvPr/>
          </p:nvSpPr>
          <p:spPr bwMode="auto">
            <a:xfrm>
              <a:off x="3024" y="2205"/>
              <a:ext cx="0" cy="2077"/>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52" name="Text Box 7"/>
            <p:cNvSpPr txBox="1">
              <a:spLocks noChangeArrowheads="1"/>
            </p:cNvSpPr>
            <p:nvPr/>
          </p:nvSpPr>
          <p:spPr bwMode="auto">
            <a:xfrm>
              <a:off x="1200" y="1958"/>
              <a:ext cx="4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00"/>
                  </a:solidFill>
                </a:rPr>
                <a:t>UE</a:t>
              </a:r>
            </a:p>
          </p:txBody>
        </p:sp>
        <p:sp>
          <p:nvSpPr>
            <p:cNvPr id="10253" name="Text Box 8"/>
            <p:cNvSpPr txBox="1">
              <a:spLocks noChangeArrowheads="1"/>
            </p:cNvSpPr>
            <p:nvPr/>
          </p:nvSpPr>
          <p:spPr bwMode="auto">
            <a:xfrm>
              <a:off x="2736" y="1968"/>
              <a:ext cx="6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MSC(O)</a:t>
              </a:r>
            </a:p>
          </p:txBody>
        </p:sp>
        <p:sp>
          <p:nvSpPr>
            <p:cNvPr id="10254" name="Text Box 9"/>
            <p:cNvSpPr txBox="1">
              <a:spLocks noChangeArrowheads="1"/>
            </p:cNvSpPr>
            <p:nvPr/>
          </p:nvSpPr>
          <p:spPr bwMode="auto">
            <a:xfrm>
              <a:off x="1584" y="2755"/>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呼叫建立请求</a:t>
              </a:r>
            </a:p>
          </p:txBody>
        </p:sp>
        <p:sp>
          <p:nvSpPr>
            <p:cNvPr id="10255" name="Line 10"/>
            <p:cNvSpPr>
              <a:spLocks noChangeShapeType="1"/>
            </p:cNvSpPr>
            <p:nvPr/>
          </p:nvSpPr>
          <p:spPr bwMode="auto">
            <a:xfrm>
              <a:off x="4560" y="2216"/>
              <a:ext cx="0" cy="2066"/>
            </a:xfrm>
            <a:prstGeom prst="line">
              <a:avLst/>
            </a:prstGeom>
            <a:noFill/>
            <a:ln w="44450" cmpd="dbl">
              <a:solidFill>
                <a:schemeClr val="tx1"/>
              </a:solidFill>
              <a:miter lim="800000"/>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56" name="Text Box 11"/>
            <p:cNvSpPr txBox="1">
              <a:spLocks noChangeArrowheads="1"/>
            </p:cNvSpPr>
            <p:nvPr/>
          </p:nvSpPr>
          <p:spPr bwMode="auto">
            <a:xfrm>
              <a:off x="4272" y="1958"/>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smtClean="0">
                  <a:solidFill>
                    <a:srgbClr val="0000FF"/>
                  </a:solidFill>
                </a:rPr>
                <a:t>MSC(T)</a:t>
              </a:r>
            </a:p>
          </p:txBody>
        </p:sp>
        <p:sp>
          <p:nvSpPr>
            <p:cNvPr id="10257" name="Line 12"/>
            <p:cNvSpPr>
              <a:spLocks noChangeShapeType="1"/>
            </p:cNvSpPr>
            <p:nvPr/>
          </p:nvSpPr>
          <p:spPr bwMode="auto">
            <a:xfrm>
              <a:off x="1374" y="2947"/>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58" name="Text Box 13"/>
            <p:cNvSpPr txBox="1">
              <a:spLocks noChangeArrowheads="1"/>
            </p:cNvSpPr>
            <p:nvPr/>
          </p:nvSpPr>
          <p:spPr bwMode="auto">
            <a:xfrm>
              <a:off x="3216" y="2794"/>
              <a:ext cx="13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smtClean="0">
                  <a:solidFill>
                    <a:srgbClr val="0000FF"/>
                  </a:solidFill>
                </a:rPr>
                <a:t>初始地址（</a:t>
              </a:r>
              <a:r>
                <a:rPr lang="en-US" altLang="zh-CN" sz="1800" smtClean="0">
                  <a:solidFill>
                    <a:srgbClr val="0000FF"/>
                  </a:solidFill>
                </a:rPr>
                <a:t>IAM</a:t>
              </a:r>
              <a:r>
                <a:rPr lang="zh-CN" altLang="en-US" sz="1800" smtClean="0">
                  <a:solidFill>
                    <a:srgbClr val="0000FF"/>
                  </a:solidFill>
                </a:rPr>
                <a:t>）</a:t>
              </a:r>
            </a:p>
          </p:txBody>
        </p:sp>
        <p:sp>
          <p:nvSpPr>
            <p:cNvPr id="10259" name="Line 14"/>
            <p:cNvSpPr>
              <a:spLocks noChangeShapeType="1"/>
            </p:cNvSpPr>
            <p:nvPr/>
          </p:nvSpPr>
          <p:spPr bwMode="auto">
            <a:xfrm>
              <a:off x="3063" y="298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0" name="Line 15"/>
            <p:cNvSpPr>
              <a:spLocks noChangeShapeType="1"/>
            </p:cNvSpPr>
            <p:nvPr/>
          </p:nvSpPr>
          <p:spPr bwMode="auto">
            <a:xfrm flipH="1">
              <a:off x="3033" y="3226"/>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1" name="Text Box 16"/>
            <p:cNvSpPr txBox="1">
              <a:spLocks noChangeArrowheads="1"/>
            </p:cNvSpPr>
            <p:nvPr/>
          </p:nvSpPr>
          <p:spPr bwMode="auto">
            <a:xfrm>
              <a:off x="3216" y="3034"/>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地址全（</a:t>
              </a:r>
              <a:r>
                <a:rPr lang="en-US" altLang="zh-CN" sz="1600" b="0" smtClean="0">
                  <a:solidFill>
                    <a:srgbClr val="0000FF"/>
                  </a:solidFill>
                </a:rPr>
                <a:t>ACM</a:t>
              </a:r>
              <a:r>
                <a:rPr lang="zh-CN" altLang="en-US" sz="1600" b="0" smtClean="0">
                  <a:solidFill>
                    <a:srgbClr val="0000FF"/>
                  </a:solidFill>
                </a:rPr>
                <a:t>）</a:t>
              </a:r>
            </a:p>
          </p:txBody>
        </p:sp>
        <p:sp>
          <p:nvSpPr>
            <p:cNvPr id="10262" name="Line 17"/>
            <p:cNvSpPr>
              <a:spLocks noChangeShapeType="1"/>
            </p:cNvSpPr>
            <p:nvPr/>
          </p:nvSpPr>
          <p:spPr bwMode="auto">
            <a:xfrm flipH="1">
              <a:off x="1365" y="3322"/>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3" name="Text Box 18"/>
            <p:cNvSpPr txBox="1">
              <a:spLocks noChangeArrowheads="1"/>
            </p:cNvSpPr>
            <p:nvPr/>
          </p:nvSpPr>
          <p:spPr bwMode="auto">
            <a:xfrm>
              <a:off x="1584" y="3130"/>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振铃（</a:t>
              </a:r>
              <a:r>
                <a:rPr lang="en-US" altLang="zh-CN" sz="1600" b="0" smtClean="0">
                  <a:solidFill>
                    <a:srgbClr val="0000FF"/>
                  </a:solidFill>
                </a:rPr>
                <a:t>Alerting</a:t>
              </a:r>
              <a:r>
                <a:rPr lang="zh-CN" altLang="en-US" sz="1600" b="0" smtClean="0">
                  <a:solidFill>
                    <a:srgbClr val="0000FF"/>
                  </a:solidFill>
                </a:rPr>
                <a:t>） </a:t>
              </a:r>
            </a:p>
          </p:txBody>
        </p:sp>
        <p:sp>
          <p:nvSpPr>
            <p:cNvPr id="10264" name="Line 19"/>
            <p:cNvSpPr>
              <a:spLocks noChangeShapeType="1"/>
            </p:cNvSpPr>
            <p:nvPr/>
          </p:nvSpPr>
          <p:spPr bwMode="auto">
            <a:xfrm flipH="1">
              <a:off x="3033" y="3514"/>
              <a:ext cx="1488"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5" name="Text Box 20"/>
            <p:cNvSpPr txBox="1">
              <a:spLocks noChangeArrowheads="1"/>
            </p:cNvSpPr>
            <p:nvPr/>
          </p:nvSpPr>
          <p:spPr bwMode="auto">
            <a:xfrm>
              <a:off x="3216" y="3322"/>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应答消息（</a:t>
              </a:r>
              <a:r>
                <a:rPr lang="en-US" altLang="zh-CN" sz="1600" b="0" smtClean="0">
                  <a:solidFill>
                    <a:srgbClr val="0000FF"/>
                  </a:solidFill>
                </a:rPr>
                <a:t>ANM</a:t>
              </a:r>
              <a:r>
                <a:rPr lang="zh-CN" altLang="en-US" sz="1600" b="0" smtClean="0">
                  <a:solidFill>
                    <a:srgbClr val="0000FF"/>
                  </a:solidFill>
                </a:rPr>
                <a:t>）</a:t>
              </a:r>
            </a:p>
          </p:txBody>
        </p:sp>
        <p:sp>
          <p:nvSpPr>
            <p:cNvPr id="10266" name="Text Box 21"/>
            <p:cNvSpPr txBox="1">
              <a:spLocks noChangeArrowheads="1"/>
            </p:cNvSpPr>
            <p:nvPr/>
          </p:nvSpPr>
          <p:spPr bwMode="auto">
            <a:xfrm>
              <a:off x="1584" y="341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a:t>
              </a:r>
              <a:r>
                <a:rPr lang="en-US" altLang="zh-CN" sz="1600" b="0" smtClean="0">
                  <a:solidFill>
                    <a:srgbClr val="0000FF"/>
                  </a:solidFill>
                </a:rPr>
                <a:t>Connect</a:t>
              </a:r>
              <a:r>
                <a:rPr lang="zh-CN" altLang="en-US" sz="1600" b="0" smtClean="0">
                  <a:solidFill>
                    <a:srgbClr val="0000FF"/>
                  </a:solidFill>
                </a:rPr>
                <a:t>） </a:t>
              </a:r>
            </a:p>
          </p:txBody>
        </p:sp>
        <p:sp>
          <p:nvSpPr>
            <p:cNvPr id="10267" name="Line 22"/>
            <p:cNvSpPr>
              <a:spLocks noChangeShapeType="1"/>
            </p:cNvSpPr>
            <p:nvPr/>
          </p:nvSpPr>
          <p:spPr bwMode="auto">
            <a:xfrm flipH="1">
              <a:off x="1362" y="361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8" name="Line 23"/>
            <p:cNvSpPr>
              <a:spLocks noChangeShapeType="1"/>
            </p:cNvSpPr>
            <p:nvPr/>
          </p:nvSpPr>
          <p:spPr bwMode="auto">
            <a:xfrm>
              <a:off x="1374" y="3850"/>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69" name="Text Box 24"/>
            <p:cNvSpPr txBox="1">
              <a:spLocks noChangeArrowheads="1"/>
            </p:cNvSpPr>
            <p:nvPr/>
          </p:nvSpPr>
          <p:spPr bwMode="auto">
            <a:xfrm>
              <a:off x="1584" y="3658"/>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连接确认（</a:t>
              </a:r>
              <a:r>
                <a:rPr lang="en-US" altLang="zh-CN" sz="1600" b="0" smtClean="0">
                  <a:solidFill>
                    <a:srgbClr val="0000FF"/>
                  </a:solidFill>
                </a:rPr>
                <a:t>Connect Ack</a:t>
              </a:r>
              <a:r>
                <a:rPr lang="zh-CN" altLang="en-US" sz="1600" b="0" smtClean="0">
                  <a:solidFill>
                    <a:srgbClr val="0000FF"/>
                  </a:solidFill>
                </a:rPr>
                <a:t>）</a:t>
              </a:r>
            </a:p>
          </p:txBody>
        </p:sp>
        <p:sp>
          <p:nvSpPr>
            <p:cNvPr id="10270" name="Line 25"/>
            <p:cNvSpPr>
              <a:spLocks noChangeShapeType="1"/>
            </p:cNvSpPr>
            <p:nvPr/>
          </p:nvSpPr>
          <p:spPr bwMode="auto">
            <a:xfrm>
              <a:off x="1344" y="4042"/>
              <a:ext cx="3216" cy="0"/>
            </a:xfrm>
            <a:prstGeom prst="line">
              <a:avLst/>
            </a:prstGeom>
            <a:noFill/>
            <a:ln w="254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71" name="Text Box 26"/>
            <p:cNvSpPr txBox="1">
              <a:spLocks noChangeArrowheads="1"/>
            </p:cNvSpPr>
            <p:nvPr/>
          </p:nvSpPr>
          <p:spPr bwMode="auto">
            <a:xfrm>
              <a:off x="2064" y="3831"/>
              <a:ext cx="1392"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通话</a:t>
              </a: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zh-CN" altLang="en-US" sz="1600" b="0" smtClean="0">
                <a:solidFill>
                  <a:srgbClr val="0000FF"/>
                </a:solidFill>
              </a:endParaRPr>
            </a:p>
            <a:p>
              <a:pPr eaLnBrk="1" hangingPunct="1"/>
              <a:endParaRPr lang="en-US" altLang="zh-CN" sz="1600" b="0" smtClean="0">
                <a:solidFill>
                  <a:srgbClr val="0000FF"/>
                </a:solidFill>
              </a:endParaRPr>
            </a:p>
          </p:txBody>
        </p:sp>
        <p:sp>
          <p:nvSpPr>
            <p:cNvPr id="10272" name="Line 27"/>
            <p:cNvSpPr>
              <a:spLocks noChangeShapeType="1"/>
            </p:cNvSpPr>
            <p:nvPr/>
          </p:nvSpPr>
          <p:spPr bwMode="auto">
            <a:xfrm>
              <a:off x="1374" y="2419"/>
              <a:ext cx="1632" cy="0"/>
            </a:xfrm>
            <a:prstGeom prst="line">
              <a:avLst/>
            </a:prstGeom>
            <a:noFill/>
            <a:ln w="9525">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0273" name="Text Box 28"/>
            <p:cNvSpPr txBox="1">
              <a:spLocks noChangeArrowheads="1"/>
            </p:cNvSpPr>
            <p:nvPr/>
          </p:nvSpPr>
          <p:spPr bwMode="auto">
            <a:xfrm>
              <a:off x="1584" y="2227"/>
              <a:ext cx="139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0" smtClean="0">
                  <a:solidFill>
                    <a:srgbClr val="0000FF"/>
                  </a:solidFill>
                </a:rPr>
                <a:t>业务请求</a:t>
              </a:r>
            </a:p>
          </p:txBody>
        </p:sp>
        <p:sp>
          <p:nvSpPr>
            <p:cNvPr id="10274" name="Rectangle 29"/>
            <p:cNvSpPr>
              <a:spLocks noChangeArrowheads="1"/>
            </p:cNvSpPr>
            <p:nvPr/>
          </p:nvSpPr>
          <p:spPr bwMode="auto">
            <a:xfrm>
              <a:off x="1200" y="2515"/>
              <a:ext cx="1968" cy="192"/>
            </a:xfrm>
            <a:prstGeom prst="rect">
              <a:avLst/>
            </a:prstGeom>
            <a:solidFill>
              <a:schemeClr val="bg1"/>
            </a:solidFill>
            <a:ln w="9525">
              <a:solidFill>
                <a:schemeClr val="tx1"/>
              </a:solidFill>
              <a:miter lim="800000"/>
            </a:ln>
          </p:spPr>
          <p:txBody>
            <a:bodyPr wrap="none" anchor="ctr"/>
            <a:lstStyle/>
            <a:p>
              <a:pPr algn="ctr"/>
              <a:r>
                <a:rPr kumimoji="1" lang="zh-CN" altLang="en-US" b="1" smtClean="0">
                  <a:solidFill>
                    <a:srgbClr val="0000FF"/>
                  </a:solidFill>
                  <a:latin typeface="Times New Roman" panose="02020603050405020304" pitchFamily="18" charset="0"/>
                  <a:ea typeface="宋体" panose="02010600030101010101" pitchFamily="2" charset="-122"/>
                </a:rPr>
                <a:t>鉴权与安全</a:t>
              </a:r>
            </a:p>
          </p:txBody>
        </p:sp>
      </p:grpSp>
      <p:sp>
        <p:nvSpPr>
          <p:cNvPr id="10245" name="Oval 30"/>
          <p:cNvSpPr>
            <a:spLocks noChangeArrowheads="1"/>
          </p:cNvSpPr>
          <p:nvPr/>
        </p:nvSpPr>
        <p:spPr bwMode="auto">
          <a:xfrm>
            <a:off x="4572000" y="2852738"/>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1</a:t>
            </a:r>
          </a:p>
        </p:txBody>
      </p:sp>
      <p:sp>
        <p:nvSpPr>
          <p:cNvPr id="10246" name="Oval 31"/>
          <p:cNvSpPr>
            <a:spLocks noChangeArrowheads="1"/>
          </p:cNvSpPr>
          <p:nvPr/>
        </p:nvSpPr>
        <p:spPr bwMode="auto">
          <a:xfrm>
            <a:off x="4572000" y="3429000"/>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2</a:t>
            </a:r>
          </a:p>
        </p:txBody>
      </p:sp>
      <p:sp>
        <p:nvSpPr>
          <p:cNvPr id="132128" name="Oval 32"/>
          <p:cNvSpPr>
            <a:spLocks noChangeArrowheads="1"/>
          </p:cNvSpPr>
          <p:nvPr/>
        </p:nvSpPr>
        <p:spPr bwMode="auto">
          <a:xfrm>
            <a:off x="4572000" y="3940175"/>
            <a:ext cx="457200"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3</a:t>
            </a:r>
          </a:p>
        </p:txBody>
      </p:sp>
      <p:sp>
        <p:nvSpPr>
          <p:cNvPr id="10248" name="Text Box 33"/>
          <p:cNvSpPr txBox="1">
            <a:spLocks noChangeArrowheads="1"/>
          </p:cNvSpPr>
          <p:nvPr/>
        </p:nvSpPr>
        <p:spPr bwMode="auto">
          <a:xfrm>
            <a:off x="250825" y="5694363"/>
            <a:ext cx="88931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dirty="0" smtClean="0">
                <a:solidFill>
                  <a:srgbClr val="0000FF"/>
                </a:solidFill>
              </a:rPr>
              <a:t>若被叫摘机，</a:t>
            </a:r>
            <a:r>
              <a:rPr lang="en-US" altLang="zh-CN" sz="1800" dirty="0" smtClean="0">
                <a:solidFill>
                  <a:srgbClr val="0000FF"/>
                </a:solidFill>
              </a:rPr>
              <a:t>MSC</a:t>
            </a:r>
            <a:r>
              <a:rPr lang="zh-CN" altLang="en-US" sz="1800" dirty="0" smtClean="0">
                <a:solidFill>
                  <a:srgbClr val="0000FF"/>
                </a:solidFill>
              </a:rPr>
              <a:t>（</a:t>
            </a:r>
            <a:r>
              <a:rPr lang="en-US" altLang="zh-CN" sz="1800" dirty="0" smtClean="0">
                <a:solidFill>
                  <a:srgbClr val="0000FF"/>
                </a:solidFill>
              </a:rPr>
              <a:t>T</a:t>
            </a:r>
            <a:r>
              <a:rPr lang="zh-CN" altLang="en-US" sz="1800" dirty="0" smtClean="0">
                <a:solidFill>
                  <a:srgbClr val="0000FF"/>
                </a:solidFill>
              </a:rPr>
              <a:t>）检测到后，向</a:t>
            </a:r>
            <a:r>
              <a:rPr lang="en-US" altLang="zh-CN" sz="1800" dirty="0" smtClean="0">
                <a:solidFill>
                  <a:srgbClr val="0000FF"/>
                </a:solidFill>
              </a:rPr>
              <a:t>MSC</a:t>
            </a:r>
            <a:r>
              <a:rPr lang="zh-CN" altLang="en-US" sz="1800" dirty="0" smtClean="0">
                <a:solidFill>
                  <a:srgbClr val="0000FF"/>
                </a:solidFill>
              </a:rPr>
              <a:t>（</a:t>
            </a:r>
            <a:r>
              <a:rPr lang="en-US" altLang="zh-CN" sz="1800" dirty="0" smtClean="0">
                <a:solidFill>
                  <a:srgbClr val="0000FF"/>
                </a:solidFill>
              </a:rPr>
              <a:t>O</a:t>
            </a:r>
            <a:r>
              <a:rPr lang="zh-CN" altLang="en-US" sz="1800" dirty="0" smtClean="0">
                <a:solidFill>
                  <a:srgbClr val="0000FF"/>
                </a:solidFill>
              </a:rPr>
              <a:t>）发出应答消息</a:t>
            </a:r>
            <a:r>
              <a:rPr lang="en-US" altLang="zh-CN" sz="1800" dirty="0" smtClean="0">
                <a:solidFill>
                  <a:srgbClr val="0000FF"/>
                </a:solidFill>
              </a:rPr>
              <a:t>ANM</a:t>
            </a:r>
            <a:r>
              <a:rPr lang="zh-CN" altLang="en-US" sz="1800" dirty="0" smtClean="0">
                <a:solidFill>
                  <a:srgbClr val="0000FF"/>
                </a:solidFill>
              </a:rPr>
              <a:t>，通知主叫方被叫已摘机，在</a:t>
            </a:r>
            <a:r>
              <a:rPr lang="en-US" altLang="zh-CN" sz="1800" dirty="0" smtClean="0">
                <a:solidFill>
                  <a:srgbClr val="0000FF"/>
                </a:solidFill>
              </a:rPr>
              <a:t>MSC</a:t>
            </a:r>
            <a:r>
              <a:rPr lang="zh-CN" altLang="en-US" sz="1800" dirty="0" smtClean="0">
                <a:solidFill>
                  <a:srgbClr val="0000FF"/>
                </a:solidFill>
              </a:rPr>
              <a:t>（</a:t>
            </a:r>
            <a:r>
              <a:rPr lang="en-US" altLang="zh-CN" sz="1800" dirty="0" smtClean="0">
                <a:solidFill>
                  <a:srgbClr val="0000FF"/>
                </a:solidFill>
              </a:rPr>
              <a:t>O</a:t>
            </a:r>
            <a:r>
              <a:rPr lang="zh-CN" altLang="en-US" sz="1800" dirty="0" smtClean="0">
                <a:solidFill>
                  <a:srgbClr val="0000FF"/>
                </a:solidFill>
              </a:rPr>
              <a:t>）中，收到</a:t>
            </a:r>
            <a:r>
              <a:rPr lang="en-US" altLang="zh-CN" sz="1800" dirty="0" smtClean="0">
                <a:solidFill>
                  <a:srgbClr val="0000FF"/>
                </a:solidFill>
              </a:rPr>
              <a:t>ANM</a:t>
            </a:r>
            <a:r>
              <a:rPr lang="zh-CN" altLang="en-US" sz="1800" dirty="0" smtClean="0">
                <a:solidFill>
                  <a:srgbClr val="0000FF"/>
                </a:solidFill>
              </a:rPr>
              <a:t>消息也定义为一个采集触发点，所得到的计数器值表示呼叫应答次数（也可以在</a:t>
            </a:r>
            <a:r>
              <a:rPr lang="en-US" altLang="zh-CN" sz="1800" dirty="0" smtClean="0">
                <a:solidFill>
                  <a:srgbClr val="0000FF"/>
                </a:solidFill>
              </a:rPr>
              <a:t>MSC</a:t>
            </a:r>
            <a:r>
              <a:rPr lang="zh-CN" altLang="en-US" sz="1800" dirty="0" smtClean="0">
                <a:solidFill>
                  <a:srgbClr val="0000FF"/>
                </a:solidFill>
              </a:rPr>
              <a:t>收到</a:t>
            </a:r>
            <a:r>
              <a:rPr lang="en-US" altLang="zh-CN" sz="1800" dirty="0" smtClean="0">
                <a:solidFill>
                  <a:srgbClr val="0000FF"/>
                </a:solidFill>
              </a:rPr>
              <a:t>ANM</a:t>
            </a:r>
            <a:r>
              <a:rPr lang="zh-CN" altLang="en-US" sz="1800" dirty="0" smtClean="0">
                <a:solidFill>
                  <a:srgbClr val="0000FF"/>
                </a:solidFill>
              </a:rPr>
              <a:t>后，向主叫方发出连接</a:t>
            </a:r>
            <a:r>
              <a:rPr lang="en-US" altLang="zh-CN" sz="1800" dirty="0" smtClean="0">
                <a:solidFill>
                  <a:srgbClr val="0000FF"/>
                </a:solidFill>
              </a:rPr>
              <a:t>connect </a:t>
            </a:r>
            <a:r>
              <a:rPr lang="zh-CN" altLang="en-US" sz="1800" dirty="0" smtClean="0">
                <a:solidFill>
                  <a:srgbClr val="0000FF"/>
                </a:solidFill>
              </a:rPr>
              <a:t>消息作为应答事件的触发点）</a:t>
            </a:r>
          </a:p>
        </p:txBody>
      </p:sp>
      <p:sp>
        <p:nvSpPr>
          <p:cNvPr id="132130" name="Oval 34"/>
          <p:cNvSpPr>
            <a:spLocks noChangeArrowheads="1"/>
          </p:cNvSpPr>
          <p:nvPr/>
        </p:nvSpPr>
        <p:spPr bwMode="auto">
          <a:xfrm>
            <a:off x="0" y="5734050"/>
            <a:ext cx="287338" cy="381000"/>
          </a:xfrm>
          <a:prstGeom prst="ellipse">
            <a:avLst/>
          </a:prstGeom>
          <a:solidFill>
            <a:srgbClr val="FFFF66"/>
          </a:solidFill>
          <a:ln w="9525">
            <a:solidFill>
              <a:schemeClr val="tx1"/>
            </a:solidFill>
            <a:miter lim="800000"/>
          </a:ln>
        </p:spPr>
        <p:txBody>
          <a:bodyPr wrap="none" anchor="ctr"/>
          <a:lstStyle/>
          <a:p>
            <a:pPr algn="ctr"/>
            <a:r>
              <a:rPr kumimoji="1" lang="en-US" altLang="zh-CN" sz="2400" smtClean="0">
                <a:solidFill>
                  <a:srgbClr val="000000"/>
                </a:solidFill>
                <a:latin typeface="Times New Roman" panose="02020603050405020304" pitchFamily="18" charset="0"/>
                <a:ea typeface="宋体" panose="02010600030101010101" pitchFamily="2" charset="-122"/>
              </a:rPr>
              <a:t>3</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2128"/>
                                        </p:tgtEl>
                                        <p:attrNameLst>
                                          <p:attrName>style.visibility</p:attrName>
                                        </p:attrNameLst>
                                      </p:cBhvr>
                                      <p:to>
                                        <p:strVal val="visible"/>
                                      </p:to>
                                    </p:set>
                                    <p:anim calcmode="lin" valueType="num">
                                      <p:cBhvr additive="base">
                                        <p:cTn id="13" dur="500" fill="hold"/>
                                        <p:tgtEl>
                                          <p:spTgt spid="132128"/>
                                        </p:tgtEl>
                                        <p:attrNameLst>
                                          <p:attrName>ppt_x</p:attrName>
                                        </p:attrNameLst>
                                      </p:cBhvr>
                                      <p:tavLst>
                                        <p:tav tm="0">
                                          <p:val>
                                            <p:strVal val="0-#ppt_w/2"/>
                                          </p:val>
                                        </p:tav>
                                        <p:tav tm="100000">
                                          <p:val>
                                            <p:strVal val="#ppt_x"/>
                                          </p:val>
                                        </p:tav>
                                      </p:tavLst>
                                    </p:anim>
                                    <p:anim calcmode="lin" valueType="num">
                                      <p:cBhvr additive="base">
                                        <p:cTn id="14" dur="500" fill="hold"/>
                                        <p:tgtEl>
                                          <p:spTgt spid="1321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2130"/>
                                        </p:tgtEl>
                                        <p:attrNameLst>
                                          <p:attrName>style.visibility</p:attrName>
                                        </p:attrNameLst>
                                      </p:cBhvr>
                                      <p:to>
                                        <p:strVal val="visible"/>
                                      </p:to>
                                    </p:set>
                                    <p:anim calcmode="lin" valueType="num">
                                      <p:cBhvr additive="base">
                                        <p:cTn id="19" dur="500" fill="hold"/>
                                        <p:tgtEl>
                                          <p:spTgt spid="132130"/>
                                        </p:tgtEl>
                                        <p:attrNameLst>
                                          <p:attrName>ppt_x</p:attrName>
                                        </p:attrNameLst>
                                      </p:cBhvr>
                                      <p:tavLst>
                                        <p:tav tm="0">
                                          <p:val>
                                            <p:strVal val="0-#ppt_w/2"/>
                                          </p:val>
                                        </p:tav>
                                        <p:tav tm="100000">
                                          <p:val>
                                            <p:strVal val="#ppt_x"/>
                                          </p:val>
                                        </p:tav>
                                      </p:tavLst>
                                    </p:anim>
                                    <p:anim calcmode="lin" valueType="num">
                                      <p:cBhvr additive="base">
                                        <p:cTn id="20" dur="500" fill="hold"/>
                                        <p:tgtEl>
                                          <p:spTgt spid="1321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28" grpId="0" animBg="1"/>
      <p:bldP spid="13213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1D7CD26-7447-4942-AEAF-0A174DA870B0}" type="slidenum">
              <a:rPr lang="en-US" altLang="zh-CN" sz="1400" smtClean="0">
                <a:solidFill>
                  <a:srgbClr val="000000"/>
                </a:solidFill>
              </a:rPr>
              <a:t>141</a:t>
            </a:fld>
            <a:endParaRPr lang="en-US" altLang="zh-CN" sz="1400" smtClean="0">
              <a:solidFill>
                <a:srgbClr val="000000"/>
              </a:solidFill>
            </a:endParaRPr>
          </a:p>
        </p:txBody>
      </p:sp>
      <p:sp>
        <p:nvSpPr>
          <p:cNvPr id="11267" name="Text Box 4"/>
          <p:cNvSpPr txBox="1">
            <a:spLocks noChangeArrowheads="1"/>
          </p:cNvSpPr>
          <p:nvPr/>
        </p:nvSpPr>
        <p:spPr bwMode="auto">
          <a:xfrm>
            <a:off x="381000" y="762000"/>
            <a:ext cx="84582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dirty="0" smtClean="0">
                <a:solidFill>
                  <a:srgbClr val="000000"/>
                </a:solidFill>
              </a:rPr>
              <a:t>       2</a:t>
            </a:r>
            <a:r>
              <a:rPr lang="zh-CN" altLang="en-US" dirty="0" smtClean="0">
                <a:solidFill>
                  <a:srgbClr val="000000"/>
                </a:solidFill>
              </a:rPr>
              <a:t>．传输质量</a:t>
            </a:r>
          </a:p>
          <a:p>
            <a:pPr eaLnBrk="1" hangingPunct="1">
              <a:lnSpc>
                <a:spcPct val="138000"/>
              </a:lnSpc>
              <a:spcBef>
                <a:spcPct val="50000"/>
              </a:spcBef>
            </a:pPr>
            <a:r>
              <a:rPr lang="zh-CN" altLang="en-US" dirty="0" smtClean="0">
                <a:solidFill>
                  <a:srgbClr val="000000"/>
                </a:solidFill>
              </a:rPr>
              <a:t>       它反映的是电话网</a:t>
            </a:r>
            <a:r>
              <a:rPr lang="zh-CN" altLang="en-US" dirty="0" smtClean="0">
                <a:solidFill>
                  <a:srgbClr val="FF0000"/>
                </a:solidFill>
              </a:rPr>
              <a:t>传输</a:t>
            </a:r>
            <a:r>
              <a:rPr lang="zh-CN" altLang="en-US" dirty="0" smtClean="0">
                <a:solidFill>
                  <a:srgbClr val="000000"/>
                </a:solidFill>
              </a:rPr>
              <a:t>话音信号的</a:t>
            </a:r>
            <a:r>
              <a:rPr lang="zh-CN" altLang="en-US" dirty="0" smtClean="0">
                <a:solidFill>
                  <a:srgbClr val="FF0000"/>
                </a:solidFill>
              </a:rPr>
              <a:t>准确程度</a:t>
            </a:r>
            <a:r>
              <a:rPr lang="zh-CN" altLang="en-US" dirty="0" smtClean="0">
                <a:solidFill>
                  <a:srgbClr val="000000"/>
                </a:solidFill>
              </a:rPr>
              <a:t>，通常用</a:t>
            </a:r>
            <a:r>
              <a:rPr lang="zh-CN" altLang="en-US" dirty="0" smtClean="0">
                <a:solidFill>
                  <a:srgbClr val="FF0000"/>
                </a:solidFill>
              </a:rPr>
              <a:t>响度、清晰度、逼真度</a:t>
            </a:r>
            <a:r>
              <a:rPr lang="zh-CN" altLang="en-US" dirty="0" smtClean="0">
                <a:solidFill>
                  <a:srgbClr val="000000"/>
                </a:solidFill>
              </a:rPr>
              <a:t>这三个指标来衡量。实际中对上述三个指标一般由用户主观来评定。</a:t>
            </a:r>
          </a:p>
          <a:p>
            <a:pPr eaLnBrk="1" hangingPunct="1">
              <a:lnSpc>
                <a:spcPct val="138000"/>
              </a:lnSpc>
              <a:spcBef>
                <a:spcPct val="50000"/>
              </a:spcBef>
            </a:pPr>
            <a:r>
              <a:rPr lang="zh-CN" altLang="en-US" dirty="0" smtClean="0">
                <a:solidFill>
                  <a:srgbClr val="000000"/>
                </a:solidFill>
              </a:rPr>
              <a:t>        </a:t>
            </a:r>
            <a:r>
              <a:rPr lang="en-US" altLang="zh-CN" dirty="0" smtClean="0">
                <a:solidFill>
                  <a:srgbClr val="000000"/>
                </a:solidFill>
              </a:rPr>
              <a:t>3</a:t>
            </a:r>
            <a:r>
              <a:rPr lang="zh-CN" altLang="en-US" dirty="0" smtClean="0">
                <a:solidFill>
                  <a:srgbClr val="000000"/>
                </a:solidFill>
              </a:rPr>
              <a:t>．稳定性质量</a:t>
            </a:r>
          </a:p>
          <a:p>
            <a:pPr eaLnBrk="1" hangingPunct="1">
              <a:lnSpc>
                <a:spcPct val="138000"/>
              </a:lnSpc>
              <a:spcBef>
                <a:spcPct val="50000"/>
              </a:spcBef>
            </a:pPr>
            <a:r>
              <a:rPr lang="zh-CN" altLang="en-US" dirty="0" smtClean="0">
                <a:solidFill>
                  <a:srgbClr val="000000"/>
                </a:solidFill>
              </a:rPr>
              <a:t>       它反映电话网的</a:t>
            </a:r>
            <a:r>
              <a:rPr lang="zh-CN" altLang="en-US" dirty="0" smtClean="0">
                <a:solidFill>
                  <a:srgbClr val="FF0000"/>
                </a:solidFill>
              </a:rPr>
              <a:t>可靠性</a:t>
            </a:r>
            <a:r>
              <a:rPr lang="zh-CN" altLang="en-US" dirty="0" smtClean="0">
                <a:solidFill>
                  <a:srgbClr val="000000"/>
                </a:solidFill>
              </a:rPr>
              <a:t>，主要指标与上述一般通信网的可靠性指标相同，如平均故障间隔时间、平均修复时间、系统不可利用度等。</a:t>
            </a:r>
          </a:p>
        </p:txBody>
      </p:sp>
    </p:spTree>
  </p:cSld>
  <p:clrMapOvr>
    <a:masterClrMapping/>
  </p:clrMapOvr>
  <p:transition>
    <p:blinds/>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50825" y="836712"/>
            <a:ext cx="8642350" cy="839688"/>
          </a:xfrm>
        </p:spPr>
        <p:txBody>
          <a:bodyPr/>
          <a:lstStyle/>
          <a:p>
            <a:pPr algn="ctr" eaLnBrk="1" hangingPunct="1"/>
            <a:r>
              <a:rPr lang="zh-CN" altLang="en-US" sz="4000" dirty="0" smtClean="0"/>
              <a:t/>
            </a:r>
            <a:br>
              <a:rPr lang="zh-CN" altLang="en-US" sz="4000" dirty="0" smtClean="0"/>
            </a:br>
            <a:r>
              <a:rPr lang="zh-CN" altLang="en-US" sz="4000" dirty="0" smtClean="0"/>
              <a:t>二、</a:t>
            </a:r>
            <a:r>
              <a:rPr lang="zh-CN" altLang="en-US" sz="3600" dirty="0" smtClean="0"/>
              <a:t>计算机网络的性能指标</a:t>
            </a:r>
          </a:p>
        </p:txBody>
      </p:sp>
      <p:sp>
        <p:nvSpPr>
          <p:cNvPr id="84995" name="Rectangle 3"/>
          <p:cNvSpPr>
            <a:spLocks noGrp="1" noChangeArrowheads="1"/>
          </p:cNvSpPr>
          <p:nvPr>
            <p:ph type="body" idx="1"/>
          </p:nvPr>
        </p:nvSpPr>
        <p:spPr>
          <a:xfrm>
            <a:off x="1042988" y="1978025"/>
            <a:ext cx="7772400" cy="4546600"/>
          </a:xfrm>
        </p:spPr>
        <p:txBody>
          <a:bodyPr/>
          <a:lstStyle/>
          <a:p>
            <a:pPr marL="609600" indent="-609600" eaLnBrk="1" hangingPunct="1">
              <a:lnSpc>
                <a:spcPct val="90000"/>
              </a:lnSpc>
              <a:buFont typeface="Wingdings" panose="05000000000000000000" pitchFamily="2" charset="2"/>
              <a:buNone/>
            </a:pPr>
            <a:r>
              <a:rPr lang="en-US" altLang="zh-CN" sz="3600" dirty="0" smtClean="0"/>
              <a:t>1.  </a:t>
            </a:r>
            <a:r>
              <a:rPr lang="zh-CN" altLang="en-US" sz="3600" dirty="0" smtClean="0"/>
              <a:t>速率</a:t>
            </a:r>
          </a:p>
          <a:p>
            <a:pPr marL="609600" indent="-609600" eaLnBrk="1" hangingPunct="1">
              <a:lnSpc>
                <a:spcPct val="90000"/>
              </a:lnSpc>
            </a:pPr>
            <a:r>
              <a:rPr lang="zh-CN" altLang="en-US" sz="2800" dirty="0" smtClean="0">
                <a:solidFill>
                  <a:srgbClr val="CC0000"/>
                </a:solidFill>
              </a:rPr>
              <a:t>比特</a:t>
            </a:r>
            <a:r>
              <a:rPr lang="zh-CN" altLang="en-US" sz="2800" dirty="0" smtClean="0"/>
              <a:t>（</a:t>
            </a:r>
            <a:r>
              <a:rPr lang="en-US" altLang="zh-CN" sz="2800" dirty="0" smtClean="0"/>
              <a:t>bit</a:t>
            </a:r>
            <a:r>
              <a:rPr lang="zh-CN" altLang="en-US" sz="2800" dirty="0" smtClean="0"/>
              <a:t>）是计算机中数据量的单位，也是信息论中使用的信息量的单位。</a:t>
            </a:r>
          </a:p>
          <a:p>
            <a:pPr marL="609600" indent="-609600" eaLnBrk="1" hangingPunct="1">
              <a:lnSpc>
                <a:spcPct val="90000"/>
              </a:lnSpc>
            </a:pPr>
            <a:r>
              <a:rPr lang="en-US" altLang="zh-CN" sz="2800" dirty="0" smtClean="0"/>
              <a:t>Bit </a:t>
            </a:r>
            <a:r>
              <a:rPr lang="zh-CN" altLang="en-US" sz="2800" dirty="0" smtClean="0"/>
              <a:t>来源于 </a:t>
            </a:r>
            <a:r>
              <a:rPr lang="en-US" altLang="zh-CN" sz="2800" dirty="0" smtClean="0"/>
              <a:t>binary digit</a:t>
            </a:r>
            <a:r>
              <a:rPr lang="zh-CN" altLang="en-US" sz="2800" dirty="0" smtClean="0"/>
              <a:t>，意思是一个“</a:t>
            </a:r>
            <a:r>
              <a:rPr lang="zh-CN" altLang="en-US" sz="2800" dirty="0" smtClean="0">
                <a:solidFill>
                  <a:srgbClr val="CC0000"/>
                </a:solidFill>
              </a:rPr>
              <a:t>二进制数字</a:t>
            </a:r>
            <a:r>
              <a:rPr lang="zh-CN" altLang="en-US" sz="2800" dirty="0" smtClean="0"/>
              <a:t>”，因此一个比特就是二进制数字中的一个 </a:t>
            </a:r>
            <a:r>
              <a:rPr lang="en-US" altLang="zh-CN" sz="2800" dirty="0" smtClean="0"/>
              <a:t>1 </a:t>
            </a:r>
            <a:r>
              <a:rPr lang="zh-CN" altLang="en-US" sz="2800" dirty="0" smtClean="0"/>
              <a:t>或 </a:t>
            </a:r>
            <a:r>
              <a:rPr lang="en-US" altLang="zh-CN" sz="2800" dirty="0" smtClean="0"/>
              <a:t>0</a:t>
            </a:r>
            <a:r>
              <a:rPr lang="zh-CN" altLang="en-US" sz="2800" dirty="0" smtClean="0"/>
              <a:t>。</a:t>
            </a:r>
          </a:p>
          <a:p>
            <a:pPr marL="609600" indent="-609600" eaLnBrk="1" hangingPunct="1">
              <a:lnSpc>
                <a:spcPct val="90000"/>
              </a:lnSpc>
            </a:pPr>
            <a:r>
              <a:rPr lang="zh-CN" altLang="en-US" sz="2800" dirty="0" smtClean="0">
                <a:solidFill>
                  <a:srgbClr val="CC0000"/>
                </a:solidFill>
              </a:rPr>
              <a:t>速率</a:t>
            </a:r>
            <a:r>
              <a:rPr lang="zh-CN" altLang="en-US" sz="2800" dirty="0" smtClean="0">
                <a:solidFill>
                  <a:schemeClr val="folHlink"/>
                </a:solidFill>
              </a:rPr>
              <a:t>即</a:t>
            </a:r>
            <a:r>
              <a:rPr lang="zh-CN" altLang="en-US" sz="2800" dirty="0" smtClean="0">
                <a:solidFill>
                  <a:srgbClr val="CC0000"/>
                </a:solidFill>
              </a:rPr>
              <a:t>数据率</a:t>
            </a:r>
            <a:r>
              <a:rPr lang="en-US" altLang="zh-CN" sz="2800" dirty="0" smtClean="0"/>
              <a:t>(data rate)</a:t>
            </a:r>
            <a:r>
              <a:rPr lang="zh-CN" altLang="en-US" sz="2800" dirty="0" smtClean="0"/>
              <a:t>或</a:t>
            </a:r>
            <a:r>
              <a:rPr lang="zh-CN" altLang="en-US" sz="2800" dirty="0" smtClean="0">
                <a:solidFill>
                  <a:srgbClr val="CC0000"/>
                </a:solidFill>
              </a:rPr>
              <a:t>比特率</a:t>
            </a:r>
            <a:r>
              <a:rPr lang="en-US" altLang="zh-CN" sz="2800" dirty="0" smtClean="0"/>
              <a:t>(bit rate)</a:t>
            </a:r>
            <a:r>
              <a:rPr lang="zh-CN" altLang="en-US" sz="2800" dirty="0" smtClean="0"/>
              <a:t>是计算机网络中最重要的一个性能指标。速率的单位是 </a:t>
            </a:r>
            <a:r>
              <a:rPr lang="en-US" altLang="zh-CN" sz="2800" dirty="0" smtClean="0"/>
              <a:t>b/s</a:t>
            </a:r>
            <a:r>
              <a:rPr lang="zh-CN" altLang="en-US" sz="2800" dirty="0" smtClean="0"/>
              <a:t>，或</a:t>
            </a:r>
            <a:r>
              <a:rPr lang="en-US" altLang="zh-CN" sz="2800" dirty="0" smtClean="0"/>
              <a:t>kb/s, Mb/s, Gb/s </a:t>
            </a:r>
            <a:r>
              <a:rPr lang="zh-CN" altLang="en-US" sz="2800" dirty="0" smtClean="0"/>
              <a:t>等</a:t>
            </a:r>
          </a:p>
          <a:p>
            <a:pPr marL="609600" indent="-609600" eaLnBrk="1" hangingPunct="1">
              <a:lnSpc>
                <a:spcPct val="90000"/>
              </a:lnSpc>
            </a:pPr>
            <a:r>
              <a:rPr lang="zh-CN" altLang="en-US" sz="2800" dirty="0" smtClean="0"/>
              <a:t>速率往往是指</a:t>
            </a:r>
            <a:r>
              <a:rPr lang="zh-CN" altLang="en-US" sz="2800" dirty="0" smtClean="0">
                <a:solidFill>
                  <a:srgbClr val="CC0000"/>
                </a:solidFill>
              </a:rPr>
              <a:t>额定速率</a:t>
            </a:r>
            <a:r>
              <a:rPr lang="zh-CN" altLang="en-US" sz="2800" dirty="0" smtClean="0"/>
              <a:t>或</a:t>
            </a:r>
            <a:r>
              <a:rPr lang="zh-CN" altLang="en-US" sz="2800" dirty="0" smtClean="0">
                <a:solidFill>
                  <a:srgbClr val="CC0000"/>
                </a:solidFill>
              </a:rPr>
              <a:t>标称速率</a:t>
            </a:r>
            <a:r>
              <a:rPr lang="zh-CN" altLang="en-US" sz="2800"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速率的单位</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buClr>
                <a:srgbClr val="000000"/>
              </a:buClr>
            </a:pPr>
            <a:fld id="{AB4B87A1-2542-47FD-A840-46A912614608}" type="slidenum">
              <a:rPr lang="en-US" altLang="zh-CN" smtClean="0"/>
              <a:t>143</a:t>
            </a:fld>
            <a:endParaRPr lang="en-US" altLang="zh-CN">
              <a:latin typeface="Times New Roman" panose="02020603050405020304" pitchFamily="18" charset="0"/>
            </a:endParaRPr>
          </a:p>
        </p:txBody>
      </p:sp>
      <p:pic>
        <p:nvPicPr>
          <p:cNvPr id="4843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9" y="2114551"/>
            <a:ext cx="73374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11188" y="-9525"/>
            <a:ext cx="7772400" cy="558800"/>
          </a:xfrm>
        </p:spPr>
        <p:txBody>
          <a:bodyPr/>
          <a:lstStyle/>
          <a:p>
            <a:r>
              <a:rPr lang="en-US" altLang="zh-CN" dirty="0" smtClean="0"/>
              <a:t>2.</a:t>
            </a:r>
            <a:r>
              <a:rPr lang="zh-CN" altLang="en-US" dirty="0" smtClean="0"/>
              <a:t>带宽</a:t>
            </a:r>
          </a:p>
        </p:txBody>
      </p:sp>
      <p:sp>
        <p:nvSpPr>
          <p:cNvPr id="58370" name="内容占位符 1"/>
          <p:cNvSpPr>
            <a:spLocks noGrp="1"/>
          </p:cNvSpPr>
          <p:nvPr>
            <p:ph idx="1"/>
          </p:nvPr>
        </p:nvSpPr>
        <p:spPr>
          <a:xfrm>
            <a:off x="412750" y="908052"/>
            <a:ext cx="8456613" cy="5441951"/>
          </a:xfrm>
          <a:ln>
            <a:miter/>
          </a:ln>
        </p:spPr>
        <p:txBody>
          <a:bodyPr/>
          <a:lstStyle/>
          <a:p>
            <a:pPr eaLnBrk="1" hangingPunct="1">
              <a:defRPr/>
            </a:pPr>
            <a:r>
              <a:rPr lang="en-US" altLang="x-none" noProof="1" smtClean="0">
                <a:sym typeface="+mn-ea"/>
              </a:rPr>
              <a:t>“</a:t>
            </a:r>
            <a:r>
              <a:rPr lang="zh-CN" altLang="en-US" noProof="1">
                <a:solidFill>
                  <a:srgbClr val="FF0000"/>
                </a:solidFill>
                <a:sym typeface="+mn-ea"/>
              </a:rPr>
              <a:t>带宽</a:t>
            </a:r>
            <a:r>
              <a:rPr lang="zh-CN" altLang="en-US" noProof="1">
                <a:sym typeface="+mn-ea"/>
              </a:rPr>
              <a:t>”</a:t>
            </a:r>
            <a:r>
              <a:rPr lang="en-US" altLang="x-none" noProof="1">
                <a:sym typeface="+mn-ea"/>
              </a:rPr>
              <a:t>(bandwidth)</a:t>
            </a:r>
            <a:r>
              <a:rPr lang="zh-CN" altLang="en-US" noProof="1">
                <a:sym typeface="+mn-ea"/>
              </a:rPr>
              <a:t>本来是指信号具有的频带宽度，单位是赫（或千赫、兆赫、吉赫等）。</a:t>
            </a:r>
            <a:endParaRPr lang="zh-CN" altLang="en-US" noProof="1"/>
          </a:p>
          <a:p>
            <a:pPr eaLnBrk="1" hangingPunct="1">
              <a:defRPr/>
            </a:pPr>
            <a:r>
              <a:rPr lang="zh-CN" altLang="en-US" noProof="1">
                <a:sym typeface="+mn-ea"/>
              </a:rPr>
              <a:t>现在“带宽”是</a:t>
            </a:r>
            <a:r>
              <a:rPr lang="zh-CN" altLang="en-US" noProof="1">
                <a:solidFill>
                  <a:srgbClr val="FF0000"/>
                </a:solidFill>
                <a:sym typeface="+mn-ea"/>
              </a:rPr>
              <a:t>数字信道</a:t>
            </a:r>
            <a:r>
              <a:rPr lang="zh-CN" altLang="en-US" noProof="1">
                <a:sym typeface="+mn-ea"/>
              </a:rPr>
              <a:t>所能传送的“</a:t>
            </a:r>
            <a:r>
              <a:rPr lang="zh-CN" altLang="en-US" noProof="1">
                <a:solidFill>
                  <a:srgbClr val="FF0000"/>
                </a:solidFill>
                <a:sym typeface="+mn-ea"/>
              </a:rPr>
              <a:t>最高数据率</a:t>
            </a:r>
            <a:r>
              <a:rPr lang="zh-CN" altLang="en-US" noProof="1">
                <a:sym typeface="+mn-ea"/>
              </a:rPr>
              <a:t>”的同义语，单位是“比特每秒”，或 </a:t>
            </a:r>
            <a:r>
              <a:rPr lang="en-US" altLang="x-none" noProof="1">
                <a:sym typeface="+mn-ea"/>
              </a:rPr>
              <a:t>b/s (bit/s)</a:t>
            </a:r>
            <a:r>
              <a:rPr lang="zh-CN" altLang="en-US" noProof="1">
                <a:sym typeface="+mn-ea"/>
              </a:rPr>
              <a:t>。</a:t>
            </a:r>
          </a:p>
          <a:p>
            <a:pPr eaLnBrk="1" hangingPunct="1">
              <a:defRPr/>
            </a:pPr>
            <a:r>
              <a:rPr lang="zh-CN" altLang="en-US" noProof="1">
                <a:sym typeface="+mn-ea"/>
              </a:rPr>
              <a:t>更常用的带宽单位是</a:t>
            </a:r>
            <a:endParaRPr lang="zh-CN" altLang="en-US" noProof="1"/>
          </a:p>
          <a:p>
            <a:pPr lvl="1" eaLnBrk="1" hangingPunct="1">
              <a:defRPr/>
            </a:pPr>
            <a:r>
              <a:rPr lang="zh-CN" altLang="en-US" sz="2800" noProof="1">
                <a:solidFill>
                  <a:srgbClr val="333399"/>
                </a:solidFill>
                <a:latin typeface="Arial" panose="020B0604020202020204" pitchFamily="34" charset="0"/>
                <a:ea typeface="黑体" panose="02010609060101010101" pitchFamily="49" charset="-122"/>
                <a:sym typeface="+mn-ea"/>
              </a:rPr>
              <a:t>千比每秒，即 </a:t>
            </a:r>
            <a:r>
              <a:rPr lang="en-US" altLang="x-none" sz="2800" noProof="1">
                <a:solidFill>
                  <a:srgbClr val="333399"/>
                </a:solidFill>
                <a:latin typeface="Arial" panose="020B0604020202020204" pitchFamily="34" charset="0"/>
                <a:ea typeface="黑体" panose="02010609060101010101" pitchFamily="49" charset="-122"/>
                <a:sym typeface="+mn-ea"/>
              </a:rPr>
              <a:t>kb/s </a:t>
            </a:r>
            <a:r>
              <a:rPr lang="zh-CN" altLang="en-US" sz="2800" noProof="1">
                <a:solidFill>
                  <a:srgbClr val="333399"/>
                </a:solidFill>
                <a:latin typeface="Arial" panose="020B0604020202020204" pitchFamily="34" charset="0"/>
                <a:ea typeface="黑体" panose="02010609060101010101" pitchFamily="49" charset="-122"/>
                <a:sym typeface="+mn-ea"/>
              </a:rPr>
              <a:t>（</a:t>
            </a:r>
            <a:r>
              <a:rPr lang="en-US" altLang="x-none" sz="2800" noProof="1">
                <a:solidFill>
                  <a:srgbClr val="333399"/>
                </a:solidFill>
                <a:latin typeface="Arial" panose="020B0604020202020204" pitchFamily="34" charset="0"/>
                <a:ea typeface="黑体" panose="02010609060101010101" pitchFamily="49" charset="-122"/>
                <a:sym typeface="+mn-ea"/>
              </a:rPr>
              <a:t>10</a:t>
            </a:r>
            <a:r>
              <a:rPr lang="en-US" altLang="x-none" sz="2800" baseline="30000" noProof="1">
                <a:solidFill>
                  <a:srgbClr val="333399"/>
                </a:solidFill>
                <a:latin typeface="Arial" panose="020B0604020202020204" pitchFamily="34" charset="0"/>
                <a:ea typeface="黑体" panose="02010609060101010101" pitchFamily="49" charset="-122"/>
                <a:sym typeface="+mn-ea"/>
              </a:rPr>
              <a:t>3</a:t>
            </a:r>
            <a:r>
              <a:rPr lang="en-US" altLang="x-none" sz="2800" noProof="1">
                <a:solidFill>
                  <a:srgbClr val="333399"/>
                </a:solidFill>
                <a:latin typeface="Arial" panose="020B0604020202020204" pitchFamily="34" charset="0"/>
                <a:ea typeface="黑体" panose="02010609060101010101" pitchFamily="49" charset="-122"/>
                <a:sym typeface="+mn-ea"/>
              </a:rPr>
              <a:t> b/s</a:t>
            </a:r>
            <a:r>
              <a:rPr lang="zh-CN" altLang="en-US" sz="2800" noProof="1">
                <a:solidFill>
                  <a:srgbClr val="333399"/>
                </a:solidFill>
                <a:latin typeface="Arial" panose="020B0604020202020204" pitchFamily="34" charset="0"/>
                <a:ea typeface="黑体" panose="02010609060101010101" pitchFamily="49" charset="-122"/>
                <a:sym typeface="+mn-ea"/>
              </a:rPr>
              <a:t>）</a:t>
            </a:r>
            <a:endParaRPr lang="zh-CN" altLang="en-US" sz="2800" noProof="1">
              <a:solidFill>
                <a:srgbClr val="333399"/>
              </a:solidFill>
              <a:latin typeface="Arial" panose="020B0604020202020204" pitchFamily="34" charset="0"/>
              <a:ea typeface="黑体" panose="02010609060101010101" pitchFamily="49" charset="-122"/>
            </a:endParaRPr>
          </a:p>
          <a:p>
            <a:pPr lvl="1" eaLnBrk="1" hangingPunct="1">
              <a:defRPr/>
            </a:pPr>
            <a:r>
              <a:rPr lang="zh-CN" altLang="en-US" sz="2800" noProof="1">
                <a:solidFill>
                  <a:srgbClr val="333399"/>
                </a:solidFill>
                <a:latin typeface="Arial" panose="020B0604020202020204" pitchFamily="34" charset="0"/>
                <a:ea typeface="黑体" panose="02010609060101010101" pitchFamily="49" charset="-122"/>
                <a:sym typeface="+mn-ea"/>
              </a:rPr>
              <a:t>兆比每秒，即 </a:t>
            </a:r>
            <a:r>
              <a:rPr lang="en-US" altLang="x-none" sz="2800" noProof="1">
                <a:solidFill>
                  <a:srgbClr val="333399"/>
                </a:solidFill>
                <a:latin typeface="Arial" panose="020B0604020202020204" pitchFamily="34" charset="0"/>
                <a:ea typeface="黑体" panose="02010609060101010101" pitchFamily="49" charset="-122"/>
                <a:sym typeface="+mn-ea"/>
              </a:rPr>
              <a:t>Mb/s</a:t>
            </a:r>
            <a:r>
              <a:rPr lang="zh-CN" altLang="en-US" sz="2800" noProof="1">
                <a:solidFill>
                  <a:srgbClr val="333399"/>
                </a:solidFill>
                <a:latin typeface="Arial" panose="020B0604020202020204" pitchFamily="34" charset="0"/>
                <a:ea typeface="黑体" panose="02010609060101010101" pitchFamily="49" charset="-122"/>
                <a:sym typeface="+mn-ea"/>
              </a:rPr>
              <a:t>（</a:t>
            </a:r>
            <a:r>
              <a:rPr lang="en-US" altLang="x-none" sz="2800" noProof="1">
                <a:solidFill>
                  <a:srgbClr val="333399"/>
                </a:solidFill>
                <a:latin typeface="Arial" panose="020B0604020202020204" pitchFamily="34" charset="0"/>
                <a:ea typeface="黑体" panose="02010609060101010101" pitchFamily="49" charset="-122"/>
                <a:sym typeface="+mn-ea"/>
              </a:rPr>
              <a:t>10</a:t>
            </a:r>
            <a:r>
              <a:rPr lang="en-US" altLang="x-none" sz="2800" baseline="30000" noProof="1">
                <a:solidFill>
                  <a:srgbClr val="333399"/>
                </a:solidFill>
                <a:latin typeface="Arial" panose="020B0604020202020204" pitchFamily="34" charset="0"/>
                <a:ea typeface="黑体" panose="02010609060101010101" pitchFamily="49" charset="-122"/>
                <a:sym typeface="+mn-ea"/>
              </a:rPr>
              <a:t>6</a:t>
            </a:r>
            <a:r>
              <a:rPr lang="en-US" altLang="x-none" sz="2800" noProof="1">
                <a:solidFill>
                  <a:srgbClr val="333399"/>
                </a:solidFill>
                <a:latin typeface="Arial" panose="020B0604020202020204" pitchFamily="34" charset="0"/>
                <a:ea typeface="黑体" panose="02010609060101010101" pitchFamily="49" charset="-122"/>
                <a:sym typeface="+mn-ea"/>
              </a:rPr>
              <a:t> b/s</a:t>
            </a:r>
            <a:r>
              <a:rPr lang="zh-CN" altLang="en-US" sz="2800" noProof="1">
                <a:solidFill>
                  <a:srgbClr val="333399"/>
                </a:solidFill>
                <a:latin typeface="Arial" panose="020B0604020202020204" pitchFamily="34" charset="0"/>
                <a:ea typeface="黑体" panose="02010609060101010101" pitchFamily="49" charset="-122"/>
                <a:sym typeface="+mn-ea"/>
              </a:rPr>
              <a:t>）</a:t>
            </a:r>
            <a:endParaRPr lang="zh-CN" altLang="en-US" sz="2800" noProof="1">
              <a:solidFill>
                <a:srgbClr val="333399"/>
              </a:solidFill>
              <a:latin typeface="Arial" panose="020B0604020202020204" pitchFamily="34" charset="0"/>
              <a:ea typeface="黑体" panose="02010609060101010101" pitchFamily="49" charset="-122"/>
            </a:endParaRPr>
          </a:p>
          <a:p>
            <a:pPr lvl="1" eaLnBrk="1" hangingPunct="1">
              <a:defRPr/>
            </a:pPr>
            <a:r>
              <a:rPr lang="zh-CN" altLang="en-US" sz="2800" noProof="1">
                <a:solidFill>
                  <a:srgbClr val="333399"/>
                </a:solidFill>
                <a:latin typeface="Arial" panose="020B0604020202020204" pitchFamily="34" charset="0"/>
                <a:ea typeface="黑体" panose="02010609060101010101" pitchFamily="49" charset="-122"/>
                <a:sym typeface="+mn-ea"/>
              </a:rPr>
              <a:t>吉比每秒，即 </a:t>
            </a:r>
            <a:r>
              <a:rPr lang="en-US" altLang="x-none" sz="2800" noProof="1">
                <a:solidFill>
                  <a:srgbClr val="333399"/>
                </a:solidFill>
                <a:latin typeface="Arial" panose="020B0604020202020204" pitchFamily="34" charset="0"/>
                <a:ea typeface="黑体" panose="02010609060101010101" pitchFamily="49" charset="-122"/>
                <a:sym typeface="+mn-ea"/>
              </a:rPr>
              <a:t>Gb/s</a:t>
            </a:r>
            <a:r>
              <a:rPr lang="zh-CN" altLang="en-US" sz="2800" noProof="1">
                <a:solidFill>
                  <a:srgbClr val="333399"/>
                </a:solidFill>
                <a:latin typeface="Arial" panose="020B0604020202020204" pitchFamily="34" charset="0"/>
                <a:ea typeface="黑体" panose="02010609060101010101" pitchFamily="49" charset="-122"/>
                <a:sym typeface="+mn-ea"/>
              </a:rPr>
              <a:t>（</a:t>
            </a:r>
            <a:r>
              <a:rPr lang="en-US" altLang="x-none" sz="2800" noProof="1">
                <a:solidFill>
                  <a:srgbClr val="333399"/>
                </a:solidFill>
                <a:latin typeface="Arial" panose="020B0604020202020204" pitchFamily="34" charset="0"/>
                <a:ea typeface="黑体" panose="02010609060101010101" pitchFamily="49" charset="-122"/>
                <a:sym typeface="+mn-ea"/>
              </a:rPr>
              <a:t>10</a:t>
            </a:r>
            <a:r>
              <a:rPr lang="en-US" altLang="x-none" sz="2800" baseline="30000" noProof="1">
                <a:solidFill>
                  <a:srgbClr val="333399"/>
                </a:solidFill>
                <a:latin typeface="Arial" panose="020B0604020202020204" pitchFamily="34" charset="0"/>
                <a:ea typeface="黑体" panose="02010609060101010101" pitchFamily="49" charset="-122"/>
                <a:sym typeface="+mn-ea"/>
              </a:rPr>
              <a:t>9</a:t>
            </a:r>
            <a:r>
              <a:rPr lang="en-US" altLang="x-none" sz="2800" noProof="1">
                <a:solidFill>
                  <a:srgbClr val="333399"/>
                </a:solidFill>
                <a:latin typeface="Arial" panose="020B0604020202020204" pitchFamily="34" charset="0"/>
                <a:ea typeface="黑体" panose="02010609060101010101" pitchFamily="49" charset="-122"/>
                <a:sym typeface="+mn-ea"/>
              </a:rPr>
              <a:t> b/s</a:t>
            </a:r>
            <a:r>
              <a:rPr lang="zh-CN" altLang="en-US" sz="2800" noProof="1">
                <a:solidFill>
                  <a:srgbClr val="333399"/>
                </a:solidFill>
                <a:latin typeface="Arial" panose="020B0604020202020204" pitchFamily="34" charset="0"/>
                <a:ea typeface="黑体" panose="02010609060101010101" pitchFamily="49" charset="-122"/>
                <a:sym typeface="+mn-ea"/>
              </a:rPr>
              <a:t>）</a:t>
            </a:r>
            <a:endParaRPr lang="zh-CN" altLang="en-US" sz="2800" noProof="1">
              <a:solidFill>
                <a:srgbClr val="333399"/>
              </a:solidFill>
              <a:latin typeface="Arial" panose="020B0604020202020204" pitchFamily="34" charset="0"/>
              <a:ea typeface="黑体" panose="02010609060101010101" pitchFamily="49" charset="-122"/>
            </a:endParaRPr>
          </a:p>
          <a:p>
            <a:pPr lvl="1" eaLnBrk="1" hangingPunct="1">
              <a:defRPr/>
            </a:pPr>
            <a:r>
              <a:rPr lang="zh-CN" altLang="en-US" sz="2800" noProof="1">
                <a:solidFill>
                  <a:srgbClr val="333399"/>
                </a:solidFill>
                <a:latin typeface="Arial" panose="020B0604020202020204" pitchFamily="34" charset="0"/>
                <a:ea typeface="黑体" panose="02010609060101010101" pitchFamily="49" charset="-122"/>
                <a:sym typeface="+mn-ea"/>
              </a:rPr>
              <a:t>太比每秒，即 </a:t>
            </a:r>
            <a:r>
              <a:rPr lang="en-US" altLang="x-none" sz="2800" noProof="1">
                <a:solidFill>
                  <a:srgbClr val="333399"/>
                </a:solidFill>
                <a:latin typeface="Arial" panose="020B0604020202020204" pitchFamily="34" charset="0"/>
                <a:ea typeface="黑体" panose="02010609060101010101" pitchFamily="49" charset="-122"/>
                <a:sym typeface="+mn-ea"/>
              </a:rPr>
              <a:t>Tb/s</a:t>
            </a:r>
            <a:r>
              <a:rPr lang="zh-CN" altLang="en-US" sz="2800" noProof="1">
                <a:solidFill>
                  <a:srgbClr val="333399"/>
                </a:solidFill>
                <a:latin typeface="Arial" panose="020B0604020202020204" pitchFamily="34" charset="0"/>
                <a:ea typeface="黑体" panose="02010609060101010101" pitchFamily="49" charset="-122"/>
                <a:sym typeface="+mn-ea"/>
              </a:rPr>
              <a:t>（</a:t>
            </a:r>
            <a:r>
              <a:rPr lang="en-US" altLang="x-none" sz="2800" noProof="1">
                <a:solidFill>
                  <a:srgbClr val="333399"/>
                </a:solidFill>
                <a:latin typeface="Arial" panose="020B0604020202020204" pitchFamily="34" charset="0"/>
                <a:ea typeface="黑体" panose="02010609060101010101" pitchFamily="49" charset="-122"/>
                <a:sym typeface="+mn-ea"/>
              </a:rPr>
              <a:t>10</a:t>
            </a:r>
            <a:r>
              <a:rPr lang="en-US" altLang="x-none" sz="2800" baseline="30000" noProof="1">
                <a:solidFill>
                  <a:srgbClr val="333399"/>
                </a:solidFill>
                <a:latin typeface="Arial" panose="020B0604020202020204" pitchFamily="34" charset="0"/>
                <a:ea typeface="黑体" panose="02010609060101010101" pitchFamily="49" charset="-122"/>
                <a:sym typeface="+mn-ea"/>
              </a:rPr>
              <a:t>12</a:t>
            </a:r>
            <a:r>
              <a:rPr lang="en-US" altLang="x-none" sz="2800" noProof="1">
                <a:solidFill>
                  <a:srgbClr val="333399"/>
                </a:solidFill>
                <a:latin typeface="Arial" panose="020B0604020202020204" pitchFamily="34" charset="0"/>
                <a:ea typeface="黑体" panose="02010609060101010101" pitchFamily="49" charset="-122"/>
                <a:sym typeface="+mn-ea"/>
              </a:rPr>
              <a:t> b/s</a:t>
            </a:r>
            <a:r>
              <a:rPr lang="zh-CN" altLang="en-US" sz="2800" noProof="1">
                <a:solidFill>
                  <a:srgbClr val="333399"/>
                </a:solidFill>
                <a:latin typeface="Arial" panose="020B0604020202020204" pitchFamily="34" charset="0"/>
                <a:ea typeface="黑体" panose="02010609060101010101" pitchFamily="49" charset="-122"/>
                <a:sym typeface="+mn-ea"/>
              </a:rPr>
              <a:t>）</a:t>
            </a:r>
            <a:endParaRPr lang="zh-CN" altLang="en-US" sz="2800" noProof="1">
              <a:solidFill>
                <a:srgbClr val="333399"/>
              </a:solidFill>
              <a:latin typeface="Arial" panose="020B0604020202020204" pitchFamily="34" charset="0"/>
              <a:ea typeface="黑体" panose="02010609060101010101" pitchFamily="49" charset="-122"/>
            </a:endParaRPr>
          </a:p>
          <a:p>
            <a:pPr eaLnBrk="1" hangingPunct="1">
              <a:defRPr/>
            </a:pPr>
            <a:r>
              <a:rPr lang="zh-CN" altLang="en-US" noProof="1">
                <a:sym typeface="+mn-ea"/>
              </a:rPr>
              <a:t>请注意：在计算机界，</a:t>
            </a:r>
            <a:r>
              <a:rPr lang="en-US" altLang="x-none" noProof="1">
                <a:sym typeface="+mn-ea"/>
              </a:rPr>
              <a:t>K = 2</a:t>
            </a:r>
            <a:r>
              <a:rPr lang="en-US" altLang="x-none" baseline="30000" noProof="1">
                <a:sym typeface="+mn-ea"/>
              </a:rPr>
              <a:t>10</a:t>
            </a:r>
            <a:r>
              <a:rPr lang="en-US" altLang="x-none" noProof="1">
                <a:sym typeface="+mn-ea"/>
              </a:rPr>
              <a:t> = 1024</a:t>
            </a:r>
            <a:r>
              <a:rPr lang="zh-CN" altLang="en-US" noProof="1">
                <a:sym typeface="+mn-ea"/>
              </a:rPr>
              <a:t>，</a:t>
            </a:r>
            <a:r>
              <a:rPr lang="en-US" altLang="x-none" noProof="1">
                <a:sym typeface="+mn-ea"/>
              </a:rPr>
              <a:t>M = 2</a:t>
            </a:r>
            <a:r>
              <a:rPr lang="en-US" altLang="x-none" baseline="30000" noProof="1">
                <a:sym typeface="+mn-ea"/>
              </a:rPr>
              <a:t>20</a:t>
            </a:r>
            <a:r>
              <a:rPr lang="en-US" altLang="x-none" noProof="1">
                <a:sym typeface="+mn-ea"/>
              </a:rPr>
              <a:t>, G = 2</a:t>
            </a:r>
            <a:r>
              <a:rPr lang="en-US" altLang="x-none" baseline="30000" noProof="1">
                <a:sym typeface="+mn-ea"/>
              </a:rPr>
              <a:t>30</a:t>
            </a:r>
            <a:r>
              <a:rPr lang="en-US" altLang="x-none" noProof="1">
                <a:sym typeface="+mn-ea"/>
              </a:rPr>
              <a:t>, T = 2</a:t>
            </a:r>
            <a:r>
              <a:rPr lang="en-US" altLang="x-none" baseline="30000" noProof="1">
                <a:sym typeface="+mn-ea"/>
              </a:rPr>
              <a:t>40</a:t>
            </a:r>
            <a:r>
              <a:rPr lang="zh-CN" altLang="en-US" noProof="1" smtClean="0">
                <a:sym typeface="+mn-ea"/>
              </a:rPr>
              <a:t>。如</a:t>
            </a:r>
            <a:r>
              <a:rPr lang="en-US" altLang="zh-CN" noProof="1" smtClean="0">
                <a:sym typeface="+mn-ea"/>
              </a:rPr>
              <a:t>15GB</a:t>
            </a:r>
            <a:r>
              <a:rPr lang="zh-CN" altLang="en-US" noProof="1" smtClean="0">
                <a:sym typeface="+mn-ea"/>
              </a:rPr>
              <a:t>的数据</a:t>
            </a:r>
            <a:r>
              <a:rPr lang="en-US" altLang="zh-CN" noProof="1" smtClean="0">
                <a:sym typeface="+mn-ea"/>
              </a:rPr>
              <a:t>=15</a:t>
            </a:r>
            <a:r>
              <a:rPr lang="zh-CN" altLang="en-US" noProof="1" smtClean="0">
                <a:sym typeface="+mn-ea"/>
              </a:rPr>
              <a:t>*</a:t>
            </a:r>
            <a:r>
              <a:rPr lang="en-US" altLang="x-none" noProof="1" smtClean="0">
                <a:sym typeface="+mn-ea"/>
              </a:rPr>
              <a:t>2</a:t>
            </a:r>
            <a:r>
              <a:rPr lang="en-US" altLang="x-none" baseline="30000" noProof="1" smtClean="0">
                <a:sym typeface="+mn-ea"/>
              </a:rPr>
              <a:t>30</a:t>
            </a:r>
            <a:r>
              <a:rPr lang="zh-CN" altLang="en-US" noProof="1" smtClean="0">
                <a:sym typeface="+mn-ea"/>
              </a:rPr>
              <a:t>*</a:t>
            </a:r>
            <a:r>
              <a:rPr lang="en-US" altLang="zh-CN" noProof="1" smtClean="0">
                <a:sym typeface="+mn-ea"/>
              </a:rPr>
              <a:t>8bit</a:t>
            </a:r>
            <a:endParaRPr lang="zh-CN" altLang="en-US" noProof="1"/>
          </a:p>
        </p:txBody>
      </p:sp>
      <p:sp>
        <p:nvSpPr>
          <p:cNvPr id="2" name="灯片编号占位符 1"/>
          <p:cNvSpPr>
            <a:spLocks noGrp="1"/>
          </p:cNvSpPr>
          <p:nvPr>
            <p:ph type="sldNum" sz="quarter" idx="12"/>
          </p:nvPr>
        </p:nvSpPr>
        <p:spPr/>
        <p:txBody>
          <a:bodyPr/>
          <a:lstStyle/>
          <a:p>
            <a:pPr>
              <a:buClr>
                <a:srgbClr val="000000"/>
              </a:buClr>
            </a:pPr>
            <a:fld id="{AB4B87A1-2542-47FD-A840-46A912614608}" type="slidenum">
              <a:rPr lang="en-US" altLang="zh-CN" smtClean="0"/>
              <a:t>144</a:t>
            </a:fld>
            <a:endParaRPr lang="en-US" altLang="zh-CN"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8313" y="188913"/>
            <a:ext cx="7448550" cy="1008062"/>
          </a:xfrm>
        </p:spPr>
        <p:txBody>
          <a:bodyPr/>
          <a:lstStyle/>
          <a:p>
            <a:pPr algn="ctr" eaLnBrk="1" hangingPunct="1"/>
            <a:r>
              <a:rPr lang="en-US" altLang="zh-CN" smtClean="0"/>
              <a:t>3. </a:t>
            </a:r>
            <a:r>
              <a:rPr lang="zh-CN" altLang="en-US" smtClean="0"/>
              <a:t>吞吐量</a:t>
            </a:r>
          </a:p>
        </p:txBody>
      </p:sp>
      <p:sp>
        <p:nvSpPr>
          <p:cNvPr id="16387" name="Rectangle 3"/>
          <p:cNvSpPr>
            <a:spLocks noGrp="1" noChangeArrowheads="1"/>
          </p:cNvSpPr>
          <p:nvPr>
            <p:ph type="body" idx="1"/>
          </p:nvPr>
        </p:nvSpPr>
        <p:spPr>
          <a:xfrm>
            <a:off x="251520" y="1556792"/>
            <a:ext cx="8748712" cy="4679950"/>
          </a:xfrm>
        </p:spPr>
        <p:txBody>
          <a:bodyPr/>
          <a:lstStyle/>
          <a:p>
            <a:pPr eaLnBrk="1" hangingPunct="1">
              <a:lnSpc>
                <a:spcPct val="90000"/>
              </a:lnSpc>
            </a:pPr>
            <a:r>
              <a:rPr lang="zh-CN" altLang="en-US" dirty="0" smtClean="0">
                <a:solidFill>
                  <a:srgbClr val="CC0000"/>
                </a:solidFill>
              </a:rPr>
              <a:t>吞吐量</a:t>
            </a:r>
            <a:r>
              <a:rPr lang="en-US" altLang="zh-CN" dirty="0" smtClean="0"/>
              <a:t>(throughput)</a:t>
            </a:r>
            <a:r>
              <a:rPr lang="zh-CN" altLang="en-US" dirty="0" smtClean="0"/>
              <a:t>表示在单位时间内通过某个网络（或信道、接口）的数据量。</a:t>
            </a:r>
          </a:p>
          <a:p>
            <a:pPr eaLnBrk="1" hangingPunct="1">
              <a:lnSpc>
                <a:spcPct val="90000"/>
              </a:lnSpc>
            </a:pPr>
            <a:endParaRPr lang="zh-CN" altLang="en-US" dirty="0" smtClean="0"/>
          </a:p>
          <a:p>
            <a:pPr eaLnBrk="1" hangingPunct="1">
              <a:lnSpc>
                <a:spcPct val="90000"/>
              </a:lnSpc>
            </a:pPr>
            <a:r>
              <a:rPr lang="zh-CN" altLang="en-US" dirty="0" smtClean="0"/>
              <a:t>吞吐量更经常地用于对现实世界中的网络的一种测量，以便知道实际上到底有多少数据量能够通过网络。</a:t>
            </a:r>
          </a:p>
          <a:p>
            <a:pPr eaLnBrk="1" hangingPunct="1">
              <a:lnSpc>
                <a:spcPct val="90000"/>
              </a:lnSpc>
            </a:pPr>
            <a:endParaRPr lang="zh-CN" altLang="en-US" dirty="0" smtClean="0"/>
          </a:p>
          <a:p>
            <a:pPr eaLnBrk="1" hangingPunct="1">
              <a:lnSpc>
                <a:spcPct val="90000"/>
              </a:lnSpc>
            </a:pPr>
            <a:r>
              <a:rPr lang="zh-CN" altLang="en-US" dirty="0" smtClean="0"/>
              <a:t>吞吐量受网络的带宽或网络的额定速率的限制。  </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242888"/>
            <a:ext cx="7761287" cy="1008063"/>
          </a:xfrm>
        </p:spPr>
        <p:txBody>
          <a:bodyPr/>
          <a:lstStyle/>
          <a:p>
            <a:pPr algn="ctr" eaLnBrk="1" hangingPunct="1"/>
            <a:r>
              <a:rPr lang="en-US" altLang="zh-CN" smtClean="0"/>
              <a:t>4.  </a:t>
            </a:r>
            <a:r>
              <a:rPr lang="zh-CN" altLang="en-US" smtClean="0"/>
              <a:t>时延</a:t>
            </a:r>
            <a:r>
              <a:rPr lang="en-US" altLang="zh-CN" smtClean="0"/>
              <a:t>(delay </a:t>
            </a:r>
            <a:r>
              <a:rPr lang="zh-CN" altLang="en-US" smtClean="0"/>
              <a:t>或 </a:t>
            </a:r>
            <a:r>
              <a:rPr lang="en-US" altLang="zh-CN" smtClean="0"/>
              <a:t>latency)</a:t>
            </a:r>
          </a:p>
        </p:txBody>
      </p:sp>
      <p:sp>
        <p:nvSpPr>
          <p:cNvPr id="88067" name="Rectangle 3"/>
          <p:cNvSpPr>
            <a:spLocks noGrp="1" noChangeArrowheads="1"/>
          </p:cNvSpPr>
          <p:nvPr>
            <p:ph type="body" idx="1"/>
          </p:nvPr>
        </p:nvSpPr>
        <p:spPr>
          <a:xfrm>
            <a:off x="139700" y="836712"/>
            <a:ext cx="8636000" cy="1657350"/>
          </a:xfrm>
        </p:spPr>
        <p:txBody>
          <a:bodyPr/>
          <a:lstStyle/>
          <a:p>
            <a:pPr eaLnBrk="1" hangingPunct="1"/>
            <a:r>
              <a:rPr lang="zh-CN" altLang="en-US" sz="2800" dirty="0" smtClean="0">
                <a:solidFill>
                  <a:schemeClr val="hlink"/>
                </a:solidFill>
              </a:rPr>
              <a:t>传输时延</a:t>
            </a:r>
            <a:r>
              <a:rPr lang="zh-CN" altLang="en-US" sz="2800" dirty="0" smtClean="0"/>
              <a:t>（发送时延 ）：发送数据时，数据块从结点进入到传输媒体所需要的时间。</a:t>
            </a:r>
          </a:p>
          <a:p>
            <a:pPr eaLnBrk="1" hangingPunct="1"/>
            <a:r>
              <a:rPr lang="zh-CN" altLang="en-US" sz="2800" dirty="0" smtClean="0"/>
              <a:t>也就是从发送数据帧的第一个比特算起，到该帧的最后一个比特发送完毕所需的时间。 </a:t>
            </a:r>
          </a:p>
        </p:txBody>
      </p:sp>
      <p:sp>
        <p:nvSpPr>
          <p:cNvPr id="1741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grpSp>
        <p:nvGrpSpPr>
          <p:cNvPr id="2" name="Group 17"/>
          <p:cNvGrpSpPr/>
          <p:nvPr/>
        </p:nvGrpSpPr>
        <p:grpSpPr bwMode="auto">
          <a:xfrm>
            <a:off x="1692275" y="3141663"/>
            <a:ext cx="6099175" cy="1225550"/>
            <a:chOff x="1574" y="3066"/>
            <a:chExt cx="3211" cy="772"/>
          </a:xfrm>
        </p:grpSpPr>
        <p:sp>
          <p:nvSpPr>
            <p:cNvPr id="17438" name="Rectangle 14"/>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ln>
          </p:spPr>
          <p:txBody>
            <a:bodyPr wrap="none" anchor="ctr"/>
            <a:lstStyle/>
            <a:p>
              <a:endParaRPr lang="zh-CN" altLang="en-US" sz="2800" b="1" smtClean="0">
                <a:solidFill>
                  <a:srgbClr val="000066"/>
                </a:solidFill>
                <a:ea typeface="宋体" panose="02010600030101010101" pitchFamily="2" charset="-122"/>
              </a:endParaRPr>
            </a:p>
          </p:txBody>
        </p:sp>
        <p:sp>
          <p:nvSpPr>
            <p:cNvPr id="17439" name="Text Box 9"/>
            <p:cNvSpPr txBox="1">
              <a:spLocks noChangeArrowheads="1"/>
            </p:cNvSpPr>
            <p:nvPr/>
          </p:nvSpPr>
          <p:spPr bwMode="auto">
            <a:xfrm>
              <a:off x="1688" y="3286"/>
              <a:ext cx="1109"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smtClean="0">
                  <a:solidFill>
                    <a:srgbClr val="000066"/>
                  </a:solidFill>
                  <a:latin typeface="Tahoma" panose="020B0604030504040204" pitchFamily="34" charset="0"/>
                  <a:ea typeface="黑体" panose="02010609060101010101" pitchFamily="49" charset="-122"/>
                </a:rPr>
                <a:t>发送时延 </a:t>
              </a:r>
              <a:r>
                <a:rPr kumimoji="0" lang="en-US" altLang="zh-CN" sz="2800" smtClean="0">
                  <a:solidFill>
                    <a:srgbClr val="000066"/>
                  </a:solidFill>
                  <a:latin typeface="Tahoma" panose="020B0604030504040204" pitchFamily="34" charset="0"/>
                  <a:ea typeface="黑体" panose="02010609060101010101" pitchFamily="49" charset="-122"/>
                </a:rPr>
                <a:t>= </a:t>
              </a:r>
            </a:p>
          </p:txBody>
        </p:sp>
        <p:sp>
          <p:nvSpPr>
            <p:cNvPr id="17440" name="Text Box 10"/>
            <p:cNvSpPr txBox="1">
              <a:spLocks noChangeArrowheads="1"/>
            </p:cNvSpPr>
            <p:nvPr/>
          </p:nvSpPr>
          <p:spPr bwMode="auto">
            <a:xfrm>
              <a:off x="2789" y="3142"/>
              <a:ext cx="1782"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smtClean="0">
                  <a:solidFill>
                    <a:srgbClr val="000066"/>
                  </a:solidFill>
                  <a:latin typeface="Tahoma" panose="020B0604030504040204" pitchFamily="34" charset="0"/>
                  <a:ea typeface="黑体" panose="02010609060101010101" pitchFamily="49" charset="-122"/>
                </a:rPr>
                <a:t>数据块长度（比特）</a:t>
              </a:r>
            </a:p>
          </p:txBody>
        </p:sp>
        <p:sp>
          <p:nvSpPr>
            <p:cNvPr id="17441" name="Text Box 11"/>
            <p:cNvSpPr txBox="1">
              <a:spLocks noChangeArrowheads="1"/>
            </p:cNvSpPr>
            <p:nvPr/>
          </p:nvSpPr>
          <p:spPr bwMode="auto">
            <a:xfrm>
              <a:off x="2858" y="3467"/>
              <a:ext cx="1890"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smtClean="0">
                  <a:solidFill>
                    <a:srgbClr val="000066"/>
                  </a:solidFill>
                  <a:latin typeface="Tahoma" panose="020B0604030504040204" pitchFamily="34" charset="0"/>
                  <a:ea typeface="黑体" panose="02010609060101010101" pitchFamily="49" charset="-122"/>
                </a:rPr>
                <a:t>信道带宽（比特</a:t>
              </a:r>
              <a:r>
                <a:rPr kumimoji="0" lang="en-US" altLang="zh-CN" sz="2800" smtClean="0">
                  <a:solidFill>
                    <a:srgbClr val="000066"/>
                  </a:solidFill>
                  <a:latin typeface="Tahoma" panose="020B0604030504040204" pitchFamily="34" charset="0"/>
                  <a:ea typeface="黑体" panose="02010609060101010101" pitchFamily="49" charset="-122"/>
                </a:rPr>
                <a:t>/</a:t>
              </a:r>
              <a:r>
                <a:rPr kumimoji="0" lang="zh-CN" altLang="en-US" sz="2800" smtClean="0">
                  <a:solidFill>
                    <a:srgbClr val="000066"/>
                  </a:solidFill>
                  <a:latin typeface="Tahoma" panose="020B0604030504040204" pitchFamily="34" charset="0"/>
                  <a:ea typeface="黑体" panose="02010609060101010101" pitchFamily="49" charset="-122"/>
                </a:rPr>
                <a:t>秒）</a:t>
              </a:r>
            </a:p>
          </p:txBody>
        </p:sp>
        <p:sp>
          <p:nvSpPr>
            <p:cNvPr id="17442" name="Line 12"/>
            <p:cNvSpPr>
              <a:spLocks noChangeShapeType="1"/>
            </p:cNvSpPr>
            <p:nvPr/>
          </p:nvSpPr>
          <p:spPr bwMode="auto">
            <a:xfrm flipV="1">
              <a:off x="2789" y="3449"/>
              <a:ext cx="1819" cy="1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17414" name="Rectangle 7"/>
          <p:cNvSpPr>
            <a:spLocks noChangeArrowheads="1"/>
          </p:cNvSpPr>
          <p:nvPr/>
        </p:nvSpPr>
        <p:spPr bwMode="auto">
          <a:xfrm>
            <a:off x="2136775" y="59975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15" name="Oval 9"/>
          <p:cNvSpPr>
            <a:spLocks noChangeArrowheads="1"/>
          </p:cNvSpPr>
          <p:nvPr/>
        </p:nvSpPr>
        <p:spPr bwMode="auto">
          <a:xfrm>
            <a:off x="868363" y="54641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sp>
        <p:nvSpPr>
          <p:cNvPr id="17416" name="Oval 10"/>
          <p:cNvSpPr>
            <a:spLocks noChangeArrowheads="1"/>
          </p:cNvSpPr>
          <p:nvPr/>
        </p:nvSpPr>
        <p:spPr bwMode="auto">
          <a:xfrm>
            <a:off x="7569200" y="54641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grpSp>
        <p:nvGrpSpPr>
          <p:cNvPr id="17417" name="Group 11"/>
          <p:cNvGrpSpPr/>
          <p:nvPr/>
        </p:nvGrpSpPr>
        <p:grpSpPr bwMode="auto">
          <a:xfrm>
            <a:off x="1230313" y="5872163"/>
            <a:ext cx="723900" cy="458787"/>
            <a:chOff x="1567" y="1056"/>
            <a:chExt cx="384" cy="336"/>
          </a:xfrm>
        </p:grpSpPr>
        <p:sp>
          <p:nvSpPr>
            <p:cNvPr id="17433"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34"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35" name="Line 14"/>
            <p:cNvSpPr>
              <a:spLocks noChangeShapeType="1"/>
            </p:cNvSpPr>
            <p:nvPr/>
          </p:nvSpPr>
          <p:spPr bwMode="auto">
            <a:xfrm>
              <a:off x="1855"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36" name="Line 15"/>
            <p:cNvSpPr>
              <a:spLocks noChangeShapeType="1"/>
            </p:cNvSpPr>
            <p:nvPr/>
          </p:nvSpPr>
          <p:spPr bwMode="auto">
            <a:xfrm>
              <a:off x="1759"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37" name="Line 16"/>
            <p:cNvSpPr>
              <a:spLocks noChangeShapeType="1"/>
            </p:cNvSpPr>
            <p:nvPr/>
          </p:nvSpPr>
          <p:spPr bwMode="auto">
            <a:xfrm>
              <a:off x="1663"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17418" name="Line 17"/>
          <p:cNvSpPr>
            <a:spLocks noChangeShapeType="1"/>
          </p:cNvSpPr>
          <p:nvPr/>
        </p:nvSpPr>
        <p:spPr bwMode="auto">
          <a:xfrm>
            <a:off x="1949450" y="6118225"/>
            <a:ext cx="271463" cy="63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19" name="Rectangle 18"/>
          <p:cNvSpPr>
            <a:spLocks noChangeArrowheads="1"/>
          </p:cNvSpPr>
          <p:nvPr/>
        </p:nvSpPr>
        <p:spPr bwMode="auto">
          <a:xfrm>
            <a:off x="2011363" y="6024563"/>
            <a:ext cx="169862" cy="193675"/>
          </a:xfrm>
          <a:prstGeom prst="rect">
            <a:avLst/>
          </a:prstGeom>
          <a:solidFill>
            <a:schemeClr val="hlink"/>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20" name="AutoShape 21"/>
          <p:cNvSpPr>
            <a:spLocks noChangeArrowheads="1"/>
          </p:cNvSpPr>
          <p:nvPr/>
        </p:nvSpPr>
        <p:spPr bwMode="auto">
          <a:xfrm>
            <a:off x="2770188" y="6049963"/>
            <a:ext cx="1266825" cy="177800"/>
          </a:xfrm>
          <a:prstGeom prst="rightArrow">
            <a:avLst>
              <a:gd name="adj1" fmla="val 50000"/>
              <a:gd name="adj2" fmla="val 178125"/>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21" name="AutoShape 26"/>
          <p:cNvSpPr>
            <a:spLocks noChangeArrowheads="1"/>
          </p:cNvSpPr>
          <p:nvPr/>
        </p:nvSpPr>
        <p:spPr bwMode="auto">
          <a:xfrm>
            <a:off x="139700" y="6049963"/>
            <a:ext cx="1268413" cy="177800"/>
          </a:xfrm>
          <a:prstGeom prst="rightArrow">
            <a:avLst>
              <a:gd name="adj1" fmla="val 50000"/>
              <a:gd name="adj2" fmla="val 178348"/>
            </a:avLst>
          </a:prstGeom>
          <a:solidFill>
            <a:srgbClr val="00FFCC"/>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22" name="AutoShape 27"/>
          <p:cNvSpPr>
            <a:spLocks noChangeArrowheads="1"/>
          </p:cNvSpPr>
          <p:nvPr/>
        </p:nvSpPr>
        <p:spPr bwMode="auto">
          <a:xfrm>
            <a:off x="6564313" y="6042025"/>
            <a:ext cx="1266825" cy="176213"/>
          </a:xfrm>
          <a:prstGeom prst="rightArrow">
            <a:avLst>
              <a:gd name="adj1" fmla="val 50000"/>
              <a:gd name="adj2" fmla="val 179729"/>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7423" name="Text Box 28"/>
          <p:cNvSpPr txBox="1">
            <a:spLocks noChangeArrowheads="1"/>
          </p:cNvSpPr>
          <p:nvPr/>
        </p:nvSpPr>
        <p:spPr bwMode="auto">
          <a:xfrm>
            <a:off x="4060825" y="5940425"/>
            <a:ext cx="159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smtClean="0">
                <a:solidFill>
                  <a:srgbClr val="333399"/>
                </a:solidFill>
                <a:latin typeface="Arial" panose="020B0604020202020204" pitchFamily="34" charset="0"/>
              </a:rPr>
              <a:t>1 0 1 1 0 0 1</a:t>
            </a:r>
          </a:p>
        </p:txBody>
      </p:sp>
      <p:sp>
        <p:nvSpPr>
          <p:cNvPr id="17424" name="Text Box 29"/>
          <p:cNvSpPr txBox="1">
            <a:spLocks noChangeArrowheads="1"/>
          </p:cNvSpPr>
          <p:nvPr/>
        </p:nvSpPr>
        <p:spPr bwMode="auto">
          <a:xfrm>
            <a:off x="5675313" y="58070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mtClean="0">
                <a:solidFill>
                  <a:srgbClr val="333399"/>
                </a:solidFill>
              </a:rPr>
              <a:t>…</a:t>
            </a:r>
          </a:p>
        </p:txBody>
      </p:sp>
      <p:sp>
        <p:nvSpPr>
          <p:cNvPr id="17425" name="Text Box 32"/>
          <p:cNvSpPr txBox="1">
            <a:spLocks noChangeArrowheads="1"/>
          </p:cNvSpPr>
          <p:nvPr/>
        </p:nvSpPr>
        <p:spPr bwMode="auto">
          <a:xfrm>
            <a:off x="2124075" y="64008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发送器</a:t>
            </a:r>
          </a:p>
        </p:txBody>
      </p:sp>
      <p:sp>
        <p:nvSpPr>
          <p:cNvPr id="17426" name="Text Box 34"/>
          <p:cNvSpPr txBox="1">
            <a:spLocks noChangeArrowheads="1"/>
          </p:cNvSpPr>
          <p:nvPr/>
        </p:nvSpPr>
        <p:spPr bwMode="auto">
          <a:xfrm>
            <a:off x="1187450" y="62833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队列</a:t>
            </a:r>
          </a:p>
        </p:txBody>
      </p:sp>
      <p:sp>
        <p:nvSpPr>
          <p:cNvPr id="17427" name="Text Box 37"/>
          <p:cNvSpPr txBox="1">
            <a:spLocks noChangeArrowheads="1"/>
          </p:cNvSpPr>
          <p:nvPr/>
        </p:nvSpPr>
        <p:spPr bwMode="auto">
          <a:xfrm>
            <a:off x="6659563" y="6400800"/>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000066"/>
                </a:solidFill>
                <a:ea typeface="黑体" panose="02010609060101010101" pitchFamily="49" charset="-122"/>
              </a:rPr>
              <a:t>结点</a:t>
            </a:r>
            <a:r>
              <a:rPr lang="zh-CN" altLang="en-US" sz="1600" b="0" smtClean="0">
                <a:solidFill>
                  <a:srgbClr val="000066"/>
                </a:solidFill>
                <a:latin typeface="Arial" panose="020B0604020202020204" pitchFamily="34" charset="0"/>
                <a:ea typeface="黑体" panose="02010609060101010101" pitchFamily="49" charset="-122"/>
              </a:rPr>
              <a:t> </a:t>
            </a:r>
            <a:r>
              <a:rPr lang="en-US" altLang="zh-CN" b="0" smtClean="0">
                <a:solidFill>
                  <a:srgbClr val="000066"/>
                </a:solidFill>
                <a:latin typeface="Arial" panose="020B0604020202020204" pitchFamily="34" charset="0"/>
                <a:ea typeface="黑体" panose="02010609060101010101" pitchFamily="49" charset="-122"/>
              </a:rPr>
              <a:t>B</a:t>
            </a:r>
          </a:p>
        </p:txBody>
      </p:sp>
      <p:sp>
        <p:nvSpPr>
          <p:cNvPr id="17428" name="Text Box 38"/>
          <p:cNvSpPr txBox="1">
            <a:spLocks noChangeArrowheads="1"/>
          </p:cNvSpPr>
          <p:nvPr/>
        </p:nvSpPr>
        <p:spPr bwMode="auto">
          <a:xfrm>
            <a:off x="0" y="6400800"/>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000066"/>
                </a:solidFill>
                <a:ea typeface="黑体" panose="02010609060101010101" pitchFamily="49" charset="-122"/>
              </a:rPr>
              <a:t>结点</a:t>
            </a:r>
            <a:r>
              <a:rPr lang="zh-CN" altLang="en-US" sz="1600" b="0" smtClean="0">
                <a:solidFill>
                  <a:srgbClr val="000066"/>
                </a:solidFill>
                <a:latin typeface="Arial" panose="020B0604020202020204" pitchFamily="34" charset="0"/>
                <a:ea typeface="黑体" panose="02010609060101010101" pitchFamily="49" charset="-122"/>
              </a:rPr>
              <a:t> </a:t>
            </a:r>
            <a:r>
              <a:rPr lang="en-US" altLang="zh-CN" b="0" smtClean="0">
                <a:solidFill>
                  <a:srgbClr val="000066"/>
                </a:solidFill>
                <a:latin typeface="Arial" panose="020B0604020202020204" pitchFamily="34" charset="0"/>
                <a:ea typeface="黑体" panose="02010609060101010101" pitchFamily="49" charset="-122"/>
              </a:rPr>
              <a:t>A</a:t>
            </a:r>
          </a:p>
        </p:txBody>
      </p:sp>
      <p:sp>
        <p:nvSpPr>
          <p:cNvPr id="17429" name="Line 41"/>
          <p:cNvSpPr>
            <a:spLocks noChangeShapeType="1"/>
          </p:cNvSpPr>
          <p:nvPr/>
        </p:nvSpPr>
        <p:spPr bwMode="auto">
          <a:xfrm flipH="1" flipV="1">
            <a:off x="2087563" y="6192838"/>
            <a:ext cx="323850" cy="331787"/>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30" name="Line 39"/>
          <p:cNvSpPr>
            <a:spLocks noChangeShapeType="1"/>
          </p:cNvSpPr>
          <p:nvPr/>
        </p:nvSpPr>
        <p:spPr bwMode="auto">
          <a:xfrm flipH="1">
            <a:off x="2124075" y="4005263"/>
            <a:ext cx="576263" cy="2016125"/>
          </a:xfrm>
          <a:prstGeom prst="line">
            <a:avLst/>
          </a:prstGeom>
          <a:noFill/>
          <a:ln w="57150" cmpd="thickThin">
            <a:solidFill>
              <a:srgbClr val="FF0000"/>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7431" name="Text Box 46"/>
          <p:cNvSpPr txBox="1">
            <a:spLocks noChangeArrowheads="1"/>
          </p:cNvSpPr>
          <p:nvPr/>
        </p:nvSpPr>
        <p:spPr bwMode="auto">
          <a:xfrm>
            <a:off x="107950" y="5588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数据</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17432" name="Text Box 48"/>
          <p:cNvSpPr txBox="1">
            <a:spLocks noChangeArrowheads="1"/>
          </p:cNvSpPr>
          <p:nvPr/>
        </p:nvSpPr>
        <p:spPr bwMode="auto">
          <a:xfrm>
            <a:off x="4356100" y="63087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000066"/>
                </a:solidFill>
                <a:ea typeface="黑体" panose="02010609060101010101" pitchFamily="49" charset="-122"/>
              </a:rPr>
              <a:t>链路</a:t>
            </a:r>
            <a:endParaRPr lang="zh-CN" altLang="en-US" b="0" smtClean="0">
              <a:solidFill>
                <a:srgbClr val="000066"/>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6" presetClass="emph" presetSubtype="0" fill="hold" nodeType="afterEffect">
                                  <p:stCondLst>
                                    <p:cond delay="0"/>
                                  </p:stCondLst>
                                  <p:childTnLst>
                                    <p:animScale>
                                      <p:cBhvr>
                                        <p:cTn id="17"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8313" y="-242888"/>
            <a:ext cx="7761287" cy="1008063"/>
          </a:xfrm>
        </p:spPr>
        <p:txBody>
          <a:bodyPr/>
          <a:lstStyle/>
          <a:p>
            <a:pPr algn="ctr" eaLnBrk="1" hangingPunct="1"/>
            <a:r>
              <a:rPr lang="zh-CN" altLang="en-US" smtClean="0"/>
              <a:t>时延</a:t>
            </a:r>
            <a:r>
              <a:rPr lang="en-US" altLang="zh-CN" smtClean="0"/>
              <a:t>(delay </a:t>
            </a:r>
            <a:r>
              <a:rPr lang="zh-CN" altLang="en-US" smtClean="0"/>
              <a:t>或 </a:t>
            </a:r>
            <a:r>
              <a:rPr lang="en-US" altLang="zh-CN" smtClean="0"/>
              <a:t>latency)</a:t>
            </a:r>
          </a:p>
        </p:txBody>
      </p:sp>
      <p:sp>
        <p:nvSpPr>
          <p:cNvPr id="89091" name="Rectangle 3"/>
          <p:cNvSpPr>
            <a:spLocks noGrp="1" noChangeArrowheads="1"/>
          </p:cNvSpPr>
          <p:nvPr>
            <p:ph type="body" idx="1"/>
          </p:nvPr>
        </p:nvSpPr>
        <p:spPr>
          <a:xfrm>
            <a:off x="323850" y="836613"/>
            <a:ext cx="8820150" cy="1079500"/>
          </a:xfrm>
        </p:spPr>
        <p:txBody>
          <a:bodyPr/>
          <a:lstStyle/>
          <a:p>
            <a:pPr eaLnBrk="1" hangingPunct="1"/>
            <a:r>
              <a:rPr lang="zh-CN" altLang="en-US" dirty="0" smtClean="0">
                <a:solidFill>
                  <a:schemeClr val="hlink"/>
                </a:solidFill>
              </a:rPr>
              <a:t>传播时延：</a:t>
            </a:r>
            <a:r>
              <a:rPr lang="zh-CN" altLang="en-US" dirty="0" smtClean="0"/>
              <a:t>电磁波在线路或信道中需要传播一定的距离而花费的时间。 </a:t>
            </a:r>
          </a:p>
          <a:p>
            <a:pPr eaLnBrk="1" hangingPunct="1"/>
            <a:endParaRPr lang="en-US" altLang="zh-CN" dirty="0" smtClean="0"/>
          </a:p>
        </p:txBody>
      </p:sp>
      <p:sp>
        <p:nvSpPr>
          <p:cNvPr id="1843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grpSp>
        <p:nvGrpSpPr>
          <p:cNvPr id="2" name="Group 20"/>
          <p:cNvGrpSpPr/>
          <p:nvPr/>
        </p:nvGrpSpPr>
        <p:grpSpPr bwMode="auto">
          <a:xfrm>
            <a:off x="611188" y="2636838"/>
            <a:ext cx="8007350" cy="1225550"/>
            <a:chOff x="1020" y="2840"/>
            <a:chExt cx="4264" cy="772"/>
          </a:xfrm>
        </p:grpSpPr>
        <p:sp>
          <p:nvSpPr>
            <p:cNvPr id="18458" name="Rectangle 7"/>
            <p:cNvSpPr>
              <a:spLocks noChangeArrowheads="1"/>
            </p:cNvSpPr>
            <p:nvPr/>
          </p:nvSpPr>
          <p:spPr bwMode="auto">
            <a:xfrm>
              <a:off x="1020" y="2840"/>
              <a:ext cx="4264" cy="772"/>
            </a:xfrm>
            <a:prstGeom prst="rect">
              <a:avLst/>
            </a:prstGeom>
            <a:solidFill>
              <a:srgbClr val="FFFF99"/>
            </a:solidFill>
            <a:ln w="76200" cmpd="tri">
              <a:solidFill>
                <a:schemeClr val="folHlink"/>
              </a:solidFill>
              <a:miter lim="800000"/>
            </a:ln>
          </p:spPr>
          <p:txBody>
            <a:bodyPr wrap="none" anchor="ctr"/>
            <a:lstStyle/>
            <a:p>
              <a:endParaRPr lang="zh-CN" altLang="en-US" sz="2800" smtClean="0">
                <a:solidFill>
                  <a:srgbClr val="000066"/>
                </a:solidFill>
                <a:ea typeface="宋体" panose="02010600030101010101" pitchFamily="2" charset="-122"/>
              </a:endParaRPr>
            </a:p>
          </p:txBody>
        </p:sp>
        <p:sp>
          <p:nvSpPr>
            <p:cNvPr id="18459" name="Text Box 9"/>
            <p:cNvSpPr txBox="1">
              <a:spLocks noChangeArrowheads="1"/>
            </p:cNvSpPr>
            <p:nvPr/>
          </p:nvSpPr>
          <p:spPr bwMode="auto">
            <a:xfrm>
              <a:off x="1134" y="3060"/>
              <a:ext cx="1112"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0" smtClean="0">
                  <a:solidFill>
                    <a:srgbClr val="000066"/>
                  </a:solidFill>
                  <a:latin typeface="Tahoma" panose="020B0604030504040204" pitchFamily="34" charset="0"/>
                  <a:ea typeface="黑体" panose="02010609060101010101" pitchFamily="49" charset="-122"/>
                </a:rPr>
                <a:t>传播时延</a:t>
              </a:r>
              <a:r>
                <a:rPr kumimoji="0" lang="zh-CN" altLang="en-US" sz="2800" b="0" smtClean="0">
                  <a:solidFill>
                    <a:srgbClr val="333399"/>
                  </a:solidFill>
                  <a:latin typeface="Tahoma" panose="020B0604030504040204" pitchFamily="34" charset="0"/>
                  <a:ea typeface="黑体" panose="02010609060101010101" pitchFamily="49" charset="-122"/>
                </a:rPr>
                <a:t> </a:t>
              </a:r>
              <a:r>
                <a:rPr kumimoji="0" lang="en-US" altLang="zh-CN" sz="2800" b="0" smtClean="0">
                  <a:solidFill>
                    <a:srgbClr val="333399"/>
                  </a:solidFill>
                  <a:latin typeface="Tahoma" panose="020B0604030504040204" pitchFamily="34" charset="0"/>
                  <a:ea typeface="黑体" panose="02010609060101010101" pitchFamily="49" charset="-122"/>
                </a:rPr>
                <a:t>= </a:t>
              </a:r>
            </a:p>
          </p:txBody>
        </p:sp>
        <p:sp>
          <p:nvSpPr>
            <p:cNvPr id="18460" name="Text Box 10"/>
            <p:cNvSpPr txBox="1">
              <a:spLocks noChangeArrowheads="1"/>
            </p:cNvSpPr>
            <p:nvPr/>
          </p:nvSpPr>
          <p:spPr bwMode="auto">
            <a:xfrm>
              <a:off x="3053" y="2916"/>
              <a:ext cx="1424"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0" smtClean="0">
                  <a:solidFill>
                    <a:srgbClr val="000066"/>
                  </a:solidFill>
                  <a:latin typeface="Tahoma" panose="020B0604030504040204" pitchFamily="34" charset="0"/>
                  <a:ea typeface="黑体" panose="02010609060101010101" pitchFamily="49" charset="-122"/>
                </a:rPr>
                <a:t>信道长度</a:t>
              </a:r>
              <a:r>
                <a:rPr kumimoji="0" lang="zh-CN" altLang="en-US" sz="2800" b="0" smtClean="0">
                  <a:solidFill>
                    <a:srgbClr val="333399"/>
                  </a:solidFill>
                  <a:latin typeface="Tahoma" panose="020B0604030504040204" pitchFamily="34" charset="0"/>
                  <a:ea typeface="黑体" panose="02010609060101010101" pitchFamily="49" charset="-122"/>
                </a:rPr>
                <a:t>（</a:t>
              </a:r>
              <a:r>
                <a:rPr kumimoji="0" lang="zh-CN" altLang="en-US" sz="2800" b="0" smtClean="0">
                  <a:solidFill>
                    <a:srgbClr val="FF0000"/>
                  </a:solidFill>
                  <a:latin typeface="Tahoma" panose="020B0604030504040204" pitchFamily="34" charset="0"/>
                  <a:ea typeface="黑体" panose="02010609060101010101" pitchFamily="49" charset="-122"/>
                </a:rPr>
                <a:t>米</a:t>
              </a:r>
              <a:r>
                <a:rPr kumimoji="0" lang="zh-CN" altLang="en-US" sz="2800" b="0" smtClean="0">
                  <a:solidFill>
                    <a:srgbClr val="333399"/>
                  </a:solidFill>
                  <a:latin typeface="Tahoma" panose="020B0604030504040204" pitchFamily="34" charset="0"/>
                  <a:ea typeface="黑体" panose="02010609060101010101" pitchFamily="49" charset="-122"/>
                </a:rPr>
                <a:t>）</a:t>
              </a:r>
            </a:p>
          </p:txBody>
        </p:sp>
        <p:sp>
          <p:nvSpPr>
            <p:cNvPr id="18461" name="Text Box 11"/>
            <p:cNvSpPr txBox="1">
              <a:spLocks noChangeArrowheads="1"/>
            </p:cNvSpPr>
            <p:nvPr/>
          </p:nvSpPr>
          <p:spPr bwMode="auto">
            <a:xfrm>
              <a:off x="2185" y="3241"/>
              <a:ext cx="3011" cy="3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b="0" smtClean="0">
                  <a:solidFill>
                    <a:srgbClr val="000066"/>
                  </a:solidFill>
                  <a:latin typeface="Tahoma" panose="020B0604030504040204" pitchFamily="34" charset="0"/>
                  <a:ea typeface="黑体" panose="02010609060101010101" pitchFamily="49" charset="-122"/>
                </a:rPr>
                <a:t>信号在信道上的传播速率</a:t>
              </a:r>
              <a:r>
                <a:rPr kumimoji="0" lang="zh-CN" altLang="en-US" sz="2800" b="0" smtClean="0">
                  <a:solidFill>
                    <a:srgbClr val="333399"/>
                  </a:solidFill>
                  <a:latin typeface="Tahoma" panose="020B0604030504040204" pitchFamily="34" charset="0"/>
                  <a:ea typeface="黑体" panose="02010609060101010101" pitchFamily="49" charset="-122"/>
                </a:rPr>
                <a:t>（</a:t>
              </a:r>
              <a:r>
                <a:rPr kumimoji="0" lang="zh-CN" altLang="en-US" sz="2800" b="0" smtClean="0">
                  <a:solidFill>
                    <a:srgbClr val="FF0000"/>
                  </a:solidFill>
                  <a:latin typeface="Tahoma" panose="020B0604030504040204" pitchFamily="34" charset="0"/>
                  <a:ea typeface="黑体" panose="02010609060101010101" pitchFamily="49" charset="-122"/>
                </a:rPr>
                <a:t>米</a:t>
              </a:r>
              <a:r>
                <a:rPr kumimoji="0" lang="en-US" altLang="zh-CN" sz="2800" b="0" smtClean="0">
                  <a:solidFill>
                    <a:srgbClr val="FF0000"/>
                  </a:solidFill>
                  <a:latin typeface="Tahoma" panose="020B0604030504040204" pitchFamily="34" charset="0"/>
                  <a:ea typeface="黑体" panose="02010609060101010101" pitchFamily="49" charset="-122"/>
                </a:rPr>
                <a:t>/</a:t>
              </a:r>
              <a:r>
                <a:rPr kumimoji="0" lang="zh-CN" altLang="en-US" sz="2800" b="0" smtClean="0">
                  <a:solidFill>
                    <a:srgbClr val="FF0000"/>
                  </a:solidFill>
                  <a:latin typeface="Tahoma" panose="020B0604030504040204" pitchFamily="34" charset="0"/>
                  <a:ea typeface="黑体" panose="02010609060101010101" pitchFamily="49" charset="-122"/>
                </a:rPr>
                <a:t>秒</a:t>
              </a:r>
              <a:r>
                <a:rPr kumimoji="0" lang="zh-CN" altLang="en-US" sz="2800" b="0" smtClean="0">
                  <a:solidFill>
                    <a:srgbClr val="333399"/>
                  </a:solidFill>
                  <a:latin typeface="Tahoma" panose="020B0604030504040204" pitchFamily="34" charset="0"/>
                  <a:ea typeface="黑体" panose="02010609060101010101" pitchFamily="49" charset="-122"/>
                </a:rPr>
                <a:t>）</a:t>
              </a:r>
            </a:p>
          </p:txBody>
        </p:sp>
        <p:sp>
          <p:nvSpPr>
            <p:cNvPr id="18462" name="Line 12"/>
            <p:cNvSpPr>
              <a:spLocks noChangeShapeType="1"/>
            </p:cNvSpPr>
            <p:nvPr/>
          </p:nvSpPr>
          <p:spPr bwMode="auto">
            <a:xfrm>
              <a:off x="2190" y="3233"/>
              <a:ext cx="2913" cy="1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18438" name="Rectangle 7"/>
          <p:cNvSpPr>
            <a:spLocks noChangeArrowheads="1"/>
          </p:cNvSpPr>
          <p:nvPr/>
        </p:nvSpPr>
        <p:spPr bwMode="auto">
          <a:xfrm>
            <a:off x="2136775" y="59975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39" name="Oval 9"/>
          <p:cNvSpPr>
            <a:spLocks noChangeArrowheads="1"/>
          </p:cNvSpPr>
          <p:nvPr/>
        </p:nvSpPr>
        <p:spPr bwMode="auto">
          <a:xfrm>
            <a:off x="868363" y="54641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sp>
        <p:nvSpPr>
          <p:cNvPr id="18440" name="Oval 10"/>
          <p:cNvSpPr>
            <a:spLocks noChangeArrowheads="1"/>
          </p:cNvSpPr>
          <p:nvPr/>
        </p:nvSpPr>
        <p:spPr bwMode="auto">
          <a:xfrm>
            <a:off x="7569200" y="54641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grpSp>
        <p:nvGrpSpPr>
          <p:cNvPr id="18441" name="Group 11"/>
          <p:cNvGrpSpPr/>
          <p:nvPr/>
        </p:nvGrpSpPr>
        <p:grpSpPr bwMode="auto">
          <a:xfrm>
            <a:off x="1230313" y="5872163"/>
            <a:ext cx="723900" cy="458787"/>
            <a:chOff x="1567" y="1056"/>
            <a:chExt cx="384" cy="336"/>
          </a:xfrm>
        </p:grpSpPr>
        <p:sp>
          <p:nvSpPr>
            <p:cNvPr id="18453"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54"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8455" name="Line 14"/>
            <p:cNvSpPr>
              <a:spLocks noChangeShapeType="1"/>
            </p:cNvSpPr>
            <p:nvPr/>
          </p:nvSpPr>
          <p:spPr bwMode="auto">
            <a:xfrm>
              <a:off x="1855"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8456" name="Line 15"/>
            <p:cNvSpPr>
              <a:spLocks noChangeShapeType="1"/>
            </p:cNvSpPr>
            <p:nvPr/>
          </p:nvSpPr>
          <p:spPr bwMode="auto">
            <a:xfrm>
              <a:off x="1759"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8457" name="Line 16"/>
            <p:cNvSpPr>
              <a:spLocks noChangeShapeType="1"/>
            </p:cNvSpPr>
            <p:nvPr/>
          </p:nvSpPr>
          <p:spPr bwMode="auto">
            <a:xfrm>
              <a:off x="1663"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18442" name="Line 17"/>
          <p:cNvSpPr>
            <a:spLocks noChangeShapeType="1"/>
          </p:cNvSpPr>
          <p:nvPr/>
        </p:nvSpPr>
        <p:spPr bwMode="auto">
          <a:xfrm>
            <a:off x="1949450" y="6118225"/>
            <a:ext cx="271463" cy="63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8443" name="Rectangle 18"/>
          <p:cNvSpPr>
            <a:spLocks noChangeArrowheads="1"/>
          </p:cNvSpPr>
          <p:nvPr/>
        </p:nvSpPr>
        <p:spPr bwMode="auto">
          <a:xfrm>
            <a:off x="2011363" y="6024563"/>
            <a:ext cx="169862" cy="193675"/>
          </a:xfrm>
          <a:prstGeom prst="rect">
            <a:avLst/>
          </a:prstGeom>
          <a:solidFill>
            <a:schemeClr val="hlink"/>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44" name="AutoShape 21"/>
          <p:cNvSpPr>
            <a:spLocks noChangeArrowheads="1"/>
          </p:cNvSpPr>
          <p:nvPr/>
        </p:nvSpPr>
        <p:spPr bwMode="auto">
          <a:xfrm>
            <a:off x="2770188" y="6049963"/>
            <a:ext cx="1266825" cy="177800"/>
          </a:xfrm>
          <a:prstGeom prst="rightArrow">
            <a:avLst>
              <a:gd name="adj1" fmla="val 50000"/>
              <a:gd name="adj2" fmla="val 178125"/>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45" name="AutoShape 26"/>
          <p:cNvSpPr>
            <a:spLocks noChangeArrowheads="1"/>
          </p:cNvSpPr>
          <p:nvPr/>
        </p:nvSpPr>
        <p:spPr bwMode="auto">
          <a:xfrm>
            <a:off x="139700" y="6049963"/>
            <a:ext cx="1268413" cy="177800"/>
          </a:xfrm>
          <a:prstGeom prst="rightArrow">
            <a:avLst>
              <a:gd name="adj1" fmla="val 50000"/>
              <a:gd name="adj2" fmla="val 178348"/>
            </a:avLst>
          </a:prstGeom>
          <a:solidFill>
            <a:srgbClr val="00FFCC"/>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46" name="AutoShape 27"/>
          <p:cNvSpPr>
            <a:spLocks noChangeArrowheads="1"/>
          </p:cNvSpPr>
          <p:nvPr/>
        </p:nvSpPr>
        <p:spPr bwMode="auto">
          <a:xfrm>
            <a:off x="6564313" y="6042025"/>
            <a:ext cx="1266825" cy="176213"/>
          </a:xfrm>
          <a:prstGeom prst="rightArrow">
            <a:avLst>
              <a:gd name="adj1" fmla="val 50000"/>
              <a:gd name="adj2" fmla="val 179729"/>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8447" name="Text Box 28"/>
          <p:cNvSpPr txBox="1">
            <a:spLocks noChangeArrowheads="1"/>
          </p:cNvSpPr>
          <p:nvPr/>
        </p:nvSpPr>
        <p:spPr bwMode="auto">
          <a:xfrm>
            <a:off x="4060825" y="5940425"/>
            <a:ext cx="159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smtClean="0">
                <a:solidFill>
                  <a:srgbClr val="333399"/>
                </a:solidFill>
                <a:latin typeface="Arial" panose="020B0604020202020204" pitchFamily="34" charset="0"/>
              </a:rPr>
              <a:t>1 0 1 1 0 0 1</a:t>
            </a:r>
          </a:p>
        </p:txBody>
      </p:sp>
      <p:sp>
        <p:nvSpPr>
          <p:cNvPr id="18448" name="Text Box 29"/>
          <p:cNvSpPr txBox="1">
            <a:spLocks noChangeArrowheads="1"/>
          </p:cNvSpPr>
          <p:nvPr/>
        </p:nvSpPr>
        <p:spPr bwMode="auto">
          <a:xfrm>
            <a:off x="5675313" y="58070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mtClean="0">
                <a:solidFill>
                  <a:srgbClr val="333399"/>
                </a:solidFill>
              </a:rPr>
              <a:t>…</a:t>
            </a:r>
          </a:p>
        </p:txBody>
      </p:sp>
      <p:sp>
        <p:nvSpPr>
          <p:cNvPr id="18449" name="Text Box 34"/>
          <p:cNvSpPr txBox="1">
            <a:spLocks noChangeArrowheads="1"/>
          </p:cNvSpPr>
          <p:nvPr/>
        </p:nvSpPr>
        <p:spPr bwMode="auto">
          <a:xfrm>
            <a:off x="1187450" y="62833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队列</a:t>
            </a:r>
          </a:p>
        </p:txBody>
      </p:sp>
      <p:sp>
        <p:nvSpPr>
          <p:cNvPr id="18450" name="Text Box 46"/>
          <p:cNvSpPr txBox="1">
            <a:spLocks noChangeArrowheads="1"/>
          </p:cNvSpPr>
          <p:nvPr/>
        </p:nvSpPr>
        <p:spPr bwMode="auto">
          <a:xfrm>
            <a:off x="107950" y="5588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数据</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18451" name="Text Box 48"/>
          <p:cNvSpPr txBox="1">
            <a:spLocks noChangeArrowheads="1"/>
          </p:cNvSpPr>
          <p:nvPr/>
        </p:nvSpPr>
        <p:spPr bwMode="auto">
          <a:xfrm>
            <a:off x="3779838" y="6308725"/>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FF0000"/>
                </a:solidFill>
                <a:ea typeface="黑体" panose="02010609060101010101" pitchFamily="49" charset="-122"/>
              </a:rPr>
              <a:t>在链路上产生传播时延</a:t>
            </a:r>
            <a:endParaRPr lang="zh-CN" altLang="en-US" b="0" smtClean="0">
              <a:solidFill>
                <a:srgbClr val="FF0000"/>
              </a:solidFill>
              <a:latin typeface="Arial" panose="020B0604020202020204" pitchFamily="34" charset="0"/>
              <a:ea typeface="黑体" panose="02010609060101010101" pitchFamily="49" charset="-122"/>
            </a:endParaRPr>
          </a:p>
        </p:txBody>
      </p:sp>
      <p:sp>
        <p:nvSpPr>
          <p:cNvPr id="18452" name="Line 39"/>
          <p:cNvSpPr>
            <a:spLocks noChangeShapeType="1"/>
          </p:cNvSpPr>
          <p:nvPr/>
        </p:nvSpPr>
        <p:spPr bwMode="auto">
          <a:xfrm>
            <a:off x="1908175" y="3500438"/>
            <a:ext cx="2808288" cy="2520950"/>
          </a:xfrm>
          <a:prstGeom prst="line">
            <a:avLst/>
          </a:prstGeom>
          <a:noFill/>
          <a:ln w="57150" cmpd="thickThin">
            <a:solidFill>
              <a:srgbClr val="FF0000"/>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6" presetClass="emph" presetSubtype="0" fill="hold" nodeType="afterEffect">
                                  <p:stCondLst>
                                    <p:cond delay="0"/>
                                  </p:stCondLst>
                                  <p:childTnLst>
                                    <p:animScale>
                                      <p:cBhvr>
                                        <p:cTn id="13" dur="1000" fill="hold"/>
                                        <p:tgtEl>
                                          <p:spTgt spid="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68313" y="-242888"/>
            <a:ext cx="7761287" cy="1008063"/>
          </a:xfrm>
        </p:spPr>
        <p:txBody>
          <a:bodyPr/>
          <a:lstStyle/>
          <a:p>
            <a:pPr algn="ctr" eaLnBrk="1" hangingPunct="1"/>
            <a:r>
              <a:rPr lang="zh-CN" altLang="en-US" smtClean="0"/>
              <a:t>时延</a:t>
            </a:r>
            <a:r>
              <a:rPr lang="en-US" altLang="zh-CN" smtClean="0"/>
              <a:t>(delay </a:t>
            </a:r>
            <a:r>
              <a:rPr lang="zh-CN" altLang="en-US" smtClean="0"/>
              <a:t>或 </a:t>
            </a:r>
            <a:r>
              <a:rPr lang="en-US" altLang="zh-CN" smtClean="0"/>
              <a:t>latency)</a:t>
            </a:r>
          </a:p>
        </p:txBody>
      </p:sp>
      <p:sp>
        <p:nvSpPr>
          <p:cNvPr id="89091" name="Rectangle 3"/>
          <p:cNvSpPr>
            <a:spLocks noGrp="1" noChangeArrowheads="1"/>
          </p:cNvSpPr>
          <p:nvPr>
            <p:ph type="body" idx="4294967295"/>
          </p:nvPr>
        </p:nvSpPr>
        <p:spPr>
          <a:xfrm>
            <a:off x="323850" y="836613"/>
            <a:ext cx="8820150" cy="2663825"/>
          </a:xfrm>
        </p:spPr>
        <p:txBody>
          <a:bodyPr/>
          <a:lstStyle/>
          <a:p>
            <a:pPr eaLnBrk="1" hangingPunct="1"/>
            <a:r>
              <a:rPr lang="zh-CN" altLang="en-US" dirty="0" smtClean="0"/>
              <a:t>信号</a:t>
            </a:r>
            <a:r>
              <a:rPr lang="zh-CN" altLang="en-US" dirty="0" smtClean="0">
                <a:solidFill>
                  <a:schemeClr val="hlink"/>
                </a:solidFill>
              </a:rPr>
              <a:t>传输速率</a:t>
            </a:r>
            <a:r>
              <a:rPr lang="zh-CN" altLang="en-US" dirty="0" smtClean="0"/>
              <a:t>（即发送速率）和信号在信道上的</a:t>
            </a:r>
            <a:r>
              <a:rPr lang="zh-CN" altLang="en-US" dirty="0" smtClean="0">
                <a:solidFill>
                  <a:schemeClr val="hlink"/>
                </a:solidFill>
              </a:rPr>
              <a:t>传播速率</a:t>
            </a:r>
            <a:r>
              <a:rPr lang="zh-CN" altLang="en-US" dirty="0" smtClean="0"/>
              <a:t>是完全不同的概念。</a:t>
            </a:r>
            <a:endParaRPr lang="en-US" altLang="zh-CN" dirty="0" smtClean="0"/>
          </a:p>
          <a:p>
            <a:pPr eaLnBrk="1" hangingPunct="1"/>
            <a:r>
              <a:rPr lang="zh-CN" altLang="en-US" dirty="0" smtClean="0"/>
              <a:t>高速网络的信号</a:t>
            </a:r>
            <a:r>
              <a:rPr lang="zh-CN" altLang="en-US" dirty="0" smtClean="0">
                <a:solidFill>
                  <a:schemeClr val="hlink"/>
                </a:solidFill>
              </a:rPr>
              <a:t>传播速率和低速网络的信号传播速率是一样的。</a:t>
            </a:r>
            <a:endParaRPr lang="zh-CN" altLang="en-US" dirty="0" smtClean="0"/>
          </a:p>
          <a:p>
            <a:pPr eaLnBrk="1" hangingPunct="1"/>
            <a:endParaRPr lang="en-US" altLang="zh-CN" dirty="0" smtClean="0"/>
          </a:p>
        </p:txBody>
      </p:sp>
      <p:sp>
        <p:nvSpPr>
          <p:cNvPr id="1946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sp>
        <p:nvSpPr>
          <p:cNvPr id="19461" name="Rectangle 7"/>
          <p:cNvSpPr>
            <a:spLocks noChangeArrowheads="1"/>
          </p:cNvSpPr>
          <p:nvPr/>
        </p:nvSpPr>
        <p:spPr bwMode="auto">
          <a:xfrm>
            <a:off x="2136775" y="59975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62" name="Oval 9"/>
          <p:cNvSpPr>
            <a:spLocks noChangeArrowheads="1"/>
          </p:cNvSpPr>
          <p:nvPr/>
        </p:nvSpPr>
        <p:spPr bwMode="auto">
          <a:xfrm>
            <a:off x="868363" y="54641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sp>
        <p:nvSpPr>
          <p:cNvPr id="19463" name="Oval 10"/>
          <p:cNvSpPr>
            <a:spLocks noChangeArrowheads="1"/>
          </p:cNvSpPr>
          <p:nvPr/>
        </p:nvSpPr>
        <p:spPr bwMode="auto">
          <a:xfrm>
            <a:off x="7569200" y="54641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grpSp>
        <p:nvGrpSpPr>
          <p:cNvPr id="19464" name="Group 11"/>
          <p:cNvGrpSpPr/>
          <p:nvPr/>
        </p:nvGrpSpPr>
        <p:grpSpPr bwMode="auto">
          <a:xfrm>
            <a:off x="1230313" y="5872163"/>
            <a:ext cx="723900" cy="458787"/>
            <a:chOff x="1567" y="1056"/>
            <a:chExt cx="384" cy="336"/>
          </a:xfrm>
        </p:grpSpPr>
        <p:sp>
          <p:nvSpPr>
            <p:cNvPr id="19475"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76"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9477" name="Line 14"/>
            <p:cNvSpPr>
              <a:spLocks noChangeShapeType="1"/>
            </p:cNvSpPr>
            <p:nvPr/>
          </p:nvSpPr>
          <p:spPr bwMode="auto">
            <a:xfrm>
              <a:off x="1855"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9478" name="Line 15"/>
            <p:cNvSpPr>
              <a:spLocks noChangeShapeType="1"/>
            </p:cNvSpPr>
            <p:nvPr/>
          </p:nvSpPr>
          <p:spPr bwMode="auto">
            <a:xfrm>
              <a:off x="1759"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9479" name="Line 16"/>
            <p:cNvSpPr>
              <a:spLocks noChangeShapeType="1"/>
            </p:cNvSpPr>
            <p:nvPr/>
          </p:nvSpPr>
          <p:spPr bwMode="auto">
            <a:xfrm>
              <a:off x="1663"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19465" name="Line 17"/>
          <p:cNvSpPr>
            <a:spLocks noChangeShapeType="1"/>
          </p:cNvSpPr>
          <p:nvPr/>
        </p:nvSpPr>
        <p:spPr bwMode="auto">
          <a:xfrm>
            <a:off x="1949450" y="6118225"/>
            <a:ext cx="271463" cy="63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19466" name="Rectangle 18"/>
          <p:cNvSpPr>
            <a:spLocks noChangeArrowheads="1"/>
          </p:cNvSpPr>
          <p:nvPr/>
        </p:nvSpPr>
        <p:spPr bwMode="auto">
          <a:xfrm>
            <a:off x="2011363" y="6024563"/>
            <a:ext cx="169862" cy="193675"/>
          </a:xfrm>
          <a:prstGeom prst="rect">
            <a:avLst/>
          </a:prstGeom>
          <a:solidFill>
            <a:schemeClr val="hlink"/>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67" name="AutoShape 21"/>
          <p:cNvSpPr>
            <a:spLocks noChangeArrowheads="1"/>
          </p:cNvSpPr>
          <p:nvPr/>
        </p:nvSpPr>
        <p:spPr bwMode="auto">
          <a:xfrm>
            <a:off x="2770188" y="6049963"/>
            <a:ext cx="1266825" cy="177800"/>
          </a:xfrm>
          <a:prstGeom prst="rightArrow">
            <a:avLst>
              <a:gd name="adj1" fmla="val 50000"/>
              <a:gd name="adj2" fmla="val 178125"/>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68" name="AutoShape 26"/>
          <p:cNvSpPr>
            <a:spLocks noChangeArrowheads="1"/>
          </p:cNvSpPr>
          <p:nvPr/>
        </p:nvSpPr>
        <p:spPr bwMode="auto">
          <a:xfrm>
            <a:off x="139700" y="6049963"/>
            <a:ext cx="1268413" cy="177800"/>
          </a:xfrm>
          <a:prstGeom prst="rightArrow">
            <a:avLst>
              <a:gd name="adj1" fmla="val 50000"/>
              <a:gd name="adj2" fmla="val 178348"/>
            </a:avLst>
          </a:prstGeom>
          <a:solidFill>
            <a:srgbClr val="00FFCC"/>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69" name="AutoShape 27"/>
          <p:cNvSpPr>
            <a:spLocks noChangeArrowheads="1"/>
          </p:cNvSpPr>
          <p:nvPr/>
        </p:nvSpPr>
        <p:spPr bwMode="auto">
          <a:xfrm>
            <a:off x="6564313" y="6042025"/>
            <a:ext cx="1266825" cy="176213"/>
          </a:xfrm>
          <a:prstGeom prst="rightArrow">
            <a:avLst>
              <a:gd name="adj1" fmla="val 50000"/>
              <a:gd name="adj2" fmla="val 179729"/>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19470" name="Text Box 28"/>
          <p:cNvSpPr txBox="1">
            <a:spLocks noChangeArrowheads="1"/>
          </p:cNvSpPr>
          <p:nvPr/>
        </p:nvSpPr>
        <p:spPr bwMode="auto">
          <a:xfrm>
            <a:off x="4060825" y="5940425"/>
            <a:ext cx="159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smtClean="0">
                <a:solidFill>
                  <a:srgbClr val="333399"/>
                </a:solidFill>
                <a:latin typeface="Arial" panose="020B0604020202020204" pitchFamily="34" charset="0"/>
              </a:rPr>
              <a:t>1 0 1 1 0 0 1</a:t>
            </a:r>
          </a:p>
        </p:txBody>
      </p:sp>
      <p:sp>
        <p:nvSpPr>
          <p:cNvPr id="19471" name="Text Box 29"/>
          <p:cNvSpPr txBox="1">
            <a:spLocks noChangeArrowheads="1"/>
          </p:cNvSpPr>
          <p:nvPr/>
        </p:nvSpPr>
        <p:spPr bwMode="auto">
          <a:xfrm>
            <a:off x="5675313" y="58070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mtClean="0">
                <a:solidFill>
                  <a:srgbClr val="333399"/>
                </a:solidFill>
              </a:rPr>
              <a:t>…</a:t>
            </a:r>
          </a:p>
        </p:txBody>
      </p:sp>
      <p:sp>
        <p:nvSpPr>
          <p:cNvPr id="19472" name="Text Box 34"/>
          <p:cNvSpPr txBox="1">
            <a:spLocks noChangeArrowheads="1"/>
          </p:cNvSpPr>
          <p:nvPr/>
        </p:nvSpPr>
        <p:spPr bwMode="auto">
          <a:xfrm>
            <a:off x="1187450" y="62833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队列</a:t>
            </a:r>
          </a:p>
        </p:txBody>
      </p:sp>
      <p:sp>
        <p:nvSpPr>
          <p:cNvPr id="19473" name="Text Box 46"/>
          <p:cNvSpPr txBox="1">
            <a:spLocks noChangeArrowheads="1"/>
          </p:cNvSpPr>
          <p:nvPr/>
        </p:nvSpPr>
        <p:spPr bwMode="auto">
          <a:xfrm>
            <a:off x="107950" y="55880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数据</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19474" name="Text Box 48"/>
          <p:cNvSpPr txBox="1">
            <a:spLocks noChangeArrowheads="1"/>
          </p:cNvSpPr>
          <p:nvPr/>
        </p:nvSpPr>
        <p:spPr bwMode="auto">
          <a:xfrm>
            <a:off x="4356100" y="63087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链路</a:t>
            </a:r>
            <a:endParaRPr lang="zh-CN" altLang="en-US" b="0" smtClean="0">
              <a:solidFill>
                <a:srgbClr val="333399"/>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468313" y="188913"/>
            <a:ext cx="7761287" cy="1008062"/>
          </a:xfrm>
        </p:spPr>
        <p:txBody>
          <a:bodyPr/>
          <a:lstStyle/>
          <a:p>
            <a:pPr algn="ctr" eaLnBrk="1" hangingPunct="1"/>
            <a:r>
              <a:rPr lang="zh-CN" altLang="en-US" smtClean="0"/>
              <a:t>容易产生的错误概念 </a:t>
            </a:r>
          </a:p>
        </p:txBody>
      </p:sp>
      <p:sp>
        <p:nvSpPr>
          <p:cNvPr id="165891" name="Rectangle 3"/>
          <p:cNvSpPr>
            <a:spLocks noGrp="1" noChangeArrowheads="1"/>
          </p:cNvSpPr>
          <p:nvPr>
            <p:ph type="body" idx="4294967295"/>
          </p:nvPr>
        </p:nvSpPr>
        <p:spPr>
          <a:xfrm>
            <a:off x="971600" y="1700808"/>
            <a:ext cx="7772400" cy="4114800"/>
          </a:xfrm>
        </p:spPr>
        <p:txBody>
          <a:bodyPr/>
          <a:lstStyle/>
          <a:p>
            <a:pPr eaLnBrk="1" hangingPunct="1"/>
            <a:r>
              <a:rPr lang="zh-CN" altLang="en-US" dirty="0" smtClean="0"/>
              <a:t>对于高速网络链路，我们提高的仅仅是数据的</a:t>
            </a:r>
            <a:r>
              <a:rPr lang="zh-CN" altLang="en-US" dirty="0" smtClean="0">
                <a:solidFill>
                  <a:schemeClr val="hlink"/>
                </a:solidFill>
              </a:rPr>
              <a:t>发送速率</a:t>
            </a:r>
            <a:r>
              <a:rPr lang="zh-CN" altLang="en-US" dirty="0" smtClean="0"/>
              <a:t>而不是比特在链路上的</a:t>
            </a:r>
            <a:r>
              <a:rPr lang="zh-CN" altLang="en-US" dirty="0" smtClean="0">
                <a:solidFill>
                  <a:schemeClr val="hlink"/>
                </a:solidFill>
              </a:rPr>
              <a:t>传播速率</a:t>
            </a:r>
            <a:r>
              <a:rPr lang="zh-CN" altLang="en-US" dirty="0" smtClean="0"/>
              <a:t>。 </a:t>
            </a:r>
          </a:p>
          <a:p>
            <a:pPr eaLnBrk="1" hangingPunct="1"/>
            <a:r>
              <a:rPr lang="zh-CN" altLang="en-US" dirty="0" smtClean="0"/>
              <a:t>提高链路带宽减小了数据的发送时延。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8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dirty="0"/>
              <a:t>1-</a:t>
            </a:r>
            <a:fld id="{9A0DB2DC-4C9A-4742-B13C-FB6460FD3503}" type="slidenum">
              <a:rPr lang="en-US" altLang="zh-CN" dirty="0"/>
              <a:t>15</a:t>
            </a:fld>
            <a:r>
              <a:rPr lang="en-US" altLang="zh-CN" dirty="0"/>
              <a:t>/136</a:t>
            </a:r>
          </a:p>
        </p:txBody>
      </p:sp>
      <p:sp>
        <p:nvSpPr>
          <p:cNvPr id="3" name="日期占位符 2"/>
          <p:cNvSpPr>
            <a:spLocks noGrp="1"/>
          </p:cNvSpPr>
          <p:nvPr>
            <p:ph type="dt" sz="half" idx="2"/>
          </p:nvPr>
        </p:nvSpPr>
        <p:spPr/>
        <p:txBody>
          <a:bodyPr/>
          <a:lstStyle/>
          <a:p>
            <a:pPr fontAlgn="base">
              <a:spcAft>
                <a:spcPct val="0"/>
              </a:spcAft>
              <a:buClr>
                <a:srgbClr val="000000"/>
              </a:buClr>
              <a:defRPr/>
            </a:pPr>
            <a:fld id="{AB575DBE-8FBB-439F-A686-0F654754FF4B}" type="datetime1">
              <a:rPr lang="zh-CN" altLang="en-US"/>
              <a:t>2023/9/19</a:t>
            </a:fld>
            <a:endParaRPr lang="zh-CN" altLang="en-US"/>
          </a:p>
        </p:txBody>
      </p:sp>
      <p:sp>
        <p:nvSpPr>
          <p:cNvPr id="4" name="文本框 3"/>
          <p:cNvSpPr txBox="1"/>
          <p:nvPr/>
        </p:nvSpPr>
        <p:spPr>
          <a:xfrm>
            <a:off x="395605" y="252730"/>
            <a:ext cx="7869555" cy="460375"/>
          </a:xfrm>
          <a:prstGeom prst="rect">
            <a:avLst/>
          </a:prstGeom>
          <a:noFill/>
        </p:spPr>
        <p:txBody>
          <a:bodyPr wrap="square" rtlCol="0" anchor="t">
            <a:spAutoFit/>
          </a:bodyPr>
          <a:lstStyle/>
          <a:p>
            <a:pPr fontAlgn="auto">
              <a:spcBef>
                <a:spcPts val="0"/>
              </a:spcBef>
              <a:spcAft>
                <a:spcPts val="0"/>
              </a:spcAft>
            </a:pPr>
            <a:r>
              <a:rPr lang="zh-CN" altLang="en-US" sz="2400" b="1">
                <a:solidFill>
                  <a:srgbClr val="FF0000"/>
                </a:solidFill>
                <a:latin typeface="Arial" panose="020B0604020202020204"/>
                <a:ea typeface="宋体" panose="02010600030101010101" pitchFamily="2" charset="-122"/>
              </a:rPr>
              <a:t>周炯槃（zhōu</a:t>
            </a:r>
            <a:r>
              <a:rPr lang="en-US" altLang="zh-CN" sz="2400" b="1">
                <a:solidFill>
                  <a:srgbClr val="FF0000"/>
                </a:solidFill>
                <a:latin typeface="Arial" panose="020B0604020202020204"/>
                <a:ea typeface="宋体" panose="02010600030101010101" pitchFamily="2" charset="-122"/>
              </a:rPr>
              <a:t> </a:t>
            </a:r>
            <a:r>
              <a:rPr lang="zh-CN" altLang="en-US" sz="2400" b="1">
                <a:solidFill>
                  <a:srgbClr val="FF0000"/>
                </a:solidFill>
                <a:latin typeface="Arial" panose="020B0604020202020204"/>
                <a:ea typeface="宋体" panose="02010600030101010101" pitchFamily="2" charset="-122"/>
              </a:rPr>
              <a:t>jiǒng</a:t>
            </a:r>
            <a:r>
              <a:rPr lang="en-US" altLang="zh-CN" sz="2400" b="1">
                <a:solidFill>
                  <a:srgbClr val="FF0000"/>
                </a:solidFill>
                <a:latin typeface="Arial" panose="020B0604020202020204"/>
                <a:ea typeface="宋体" panose="02010600030101010101" pitchFamily="2" charset="-122"/>
              </a:rPr>
              <a:t> pán</a:t>
            </a:r>
            <a:r>
              <a:rPr lang="zh-CN" altLang="en-US" sz="2400" b="1">
                <a:solidFill>
                  <a:srgbClr val="FF0000"/>
                </a:solidFill>
                <a:latin typeface="Arial" panose="020B0604020202020204"/>
                <a:ea typeface="宋体" panose="02010600030101010101" pitchFamily="2" charset="-122"/>
              </a:rPr>
              <a:t>）：通信技术专家，</a:t>
            </a:r>
            <a:r>
              <a:rPr lang="en-US" altLang="zh-CN" sz="2400" b="1">
                <a:solidFill>
                  <a:srgbClr val="FF0000"/>
                </a:solidFill>
                <a:latin typeface="Arial" panose="020B0604020202020204"/>
                <a:ea typeface="宋体" panose="02010600030101010101" pitchFamily="2" charset="-122"/>
              </a:rPr>
              <a:t>1921-2011</a:t>
            </a:r>
          </a:p>
        </p:txBody>
      </p:sp>
      <p:sp>
        <p:nvSpPr>
          <p:cNvPr id="6" name="文本框 5"/>
          <p:cNvSpPr txBox="1"/>
          <p:nvPr/>
        </p:nvSpPr>
        <p:spPr>
          <a:xfrm>
            <a:off x="35560" y="836295"/>
            <a:ext cx="5645150" cy="5631180"/>
          </a:xfrm>
          <a:prstGeom prst="rect">
            <a:avLst/>
          </a:prstGeom>
          <a:noFill/>
        </p:spPr>
        <p:txBody>
          <a:bodyPr wrap="square" rtlCol="0" anchor="t">
            <a:spAutoFit/>
          </a:bodyPr>
          <a:lstStyle/>
          <a:p>
            <a:pPr fontAlgn="auto">
              <a:spcBef>
                <a:spcPts val="0"/>
              </a:spcBef>
              <a:spcAft>
                <a:spcPts val="0"/>
              </a:spcAft>
            </a:pPr>
            <a:r>
              <a:rPr lang="zh-CN" altLang="en-US" sz="2400" b="1">
                <a:solidFill>
                  <a:srgbClr val="000000"/>
                </a:solidFill>
                <a:latin typeface="方正粗黑宋简体" panose="02000000000000000000" charset="-122"/>
                <a:ea typeface="方正粗黑宋简体" panose="02000000000000000000" charset="-122"/>
                <a:cs typeface="方正粗黑宋简体" panose="02000000000000000000" charset="-122"/>
              </a:rPr>
              <a:t>1921年1月5日生于浙江省上虞县崧厦镇。1939年以第一名的优秀成绩考入上海交通大学电机系。1948年赴美国哈佛大学应用科学系学习，以全优的成绩获得理学硕士学位。时值新中国诞生前夕，强烈的爱国之心促使周炯槃先生毅然决定放弃攻读博士学位的机会，经香港回到祖国。由此，开始了长达60余载的高等教育和科学研究生涯，为新中国的通信与信息事业展开了大量的开拓性工作，创造了许多个“第一”，取得了骄人的业绩，获得了卓越的成就，做出了杰出的贡献，成为我国信息论研究的主要奠基人，是我国通信理论、信息论、通信网理论的带头人。</a:t>
            </a:r>
          </a:p>
        </p:txBody>
      </p:sp>
      <p:pic>
        <p:nvPicPr>
          <p:cNvPr id="103" name="图片 102"/>
          <p:cNvPicPr/>
          <p:nvPr/>
        </p:nvPicPr>
        <p:blipFill>
          <a:blip r:embed="rId2"/>
          <a:stretch>
            <a:fillRect/>
          </a:stretch>
        </p:blipFill>
        <p:spPr>
          <a:xfrm>
            <a:off x="5507990" y="981075"/>
            <a:ext cx="3636010" cy="5080000"/>
          </a:xfrm>
          <a:prstGeom prst="rect">
            <a:avLst/>
          </a:prstGeom>
          <a:noFill/>
          <a:ln w="9525">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8313" y="-171450"/>
            <a:ext cx="7761287" cy="1008063"/>
          </a:xfrm>
        </p:spPr>
        <p:txBody>
          <a:bodyPr/>
          <a:lstStyle/>
          <a:p>
            <a:pPr algn="ctr" eaLnBrk="1" hangingPunct="1"/>
            <a:r>
              <a:rPr lang="zh-CN" altLang="en-US" smtClean="0"/>
              <a:t>时延</a:t>
            </a:r>
            <a:r>
              <a:rPr lang="en-US" altLang="zh-CN" smtClean="0"/>
              <a:t>(delay </a:t>
            </a:r>
            <a:r>
              <a:rPr lang="zh-CN" altLang="en-US" smtClean="0"/>
              <a:t>或 </a:t>
            </a:r>
            <a:r>
              <a:rPr lang="en-US" altLang="zh-CN" smtClean="0"/>
              <a:t>latency)</a:t>
            </a:r>
          </a:p>
        </p:txBody>
      </p:sp>
      <p:sp>
        <p:nvSpPr>
          <p:cNvPr id="90115" name="Rectangle 3"/>
          <p:cNvSpPr>
            <a:spLocks noGrp="1" noChangeArrowheads="1"/>
          </p:cNvSpPr>
          <p:nvPr>
            <p:ph type="body" idx="1"/>
          </p:nvPr>
        </p:nvSpPr>
        <p:spPr>
          <a:xfrm>
            <a:off x="0" y="981075"/>
            <a:ext cx="9144000" cy="4248150"/>
          </a:xfrm>
        </p:spPr>
        <p:txBody>
          <a:bodyPr/>
          <a:lstStyle/>
          <a:p>
            <a:pPr eaLnBrk="1" hangingPunct="1"/>
            <a:r>
              <a:rPr lang="zh-CN" altLang="en-US" dirty="0" smtClean="0">
                <a:solidFill>
                  <a:schemeClr val="hlink"/>
                </a:solidFill>
              </a:rPr>
              <a:t>处理时延</a:t>
            </a:r>
            <a:r>
              <a:rPr lang="en-US" altLang="zh-CN" dirty="0" smtClean="0">
                <a:solidFill>
                  <a:schemeClr val="hlink"/>
                </a:solidFill>
              </a:rPr>
              <a:t>: </a:t>
            </a:r>
            <a:r>
              <a:rPr lang="zh-CN" altLang="en-US" dirty="0" smtClean="0"/>
              <a:t>交换结点为存储转发而进行一些必要的处理所花费的时间。 </a:t>
            </a:r>
          </a:p>
          <a:p>
            <a:pPr eaLnBrk="1" hangingPunct="1"/>
            <a:r>
              <a:rPr lang="zh-CN" altLang="en-US" dirty="0" smtClean="0">
                <a:solidFill>
                  <a:schemeClr val="hlink"/>
                </a:solidFill>
              </a:rPr>
              <a:t>排队时延</a:t>
            </a:r>
            <a:r>
              <a:rPr lang="en-US" altLang="zh-CN" dirty="0" smtClean="0">
                <a:solidFill>
                  <a:schemeClr val="hlink"/>
                </a:solidFill>
              </a:rPr>
              <a:t>: </a:t>
            </a:r>
            <a:r>
              <a:rPr lang="zh-CN" altLang="en-US" dirty="0" smtClean="0"/>
              <a:t>结点缓存队列中分组</a:t>
            </a:r>
            <a:r>
              <a:rPr lang="zh-CN" altLang="en-US" dirty="0" smtClean="0">
                <a:solidFill>
                  <a:schemeClr val="hlink"/>
                </a:solidFill>
              </a:rPr>
              <a:t>排队</a:t>
            </a:r>
            <a:r>
              <a:rPr lang="zh-CN" altLang="en-US" dirty="0" smtClean="0"/>
              <a:t>所经历的时延。</a:t>
            </a:r>
          </a:p>
          <a:p>
            <a:pPr eaLnBrk="1" hangingPunct="1"/>
            <a:r>
              <a:rPr lang="zh-CN" altLang="en-US" dirty="0" smtClean="0"/>
              <a:t>排队时延长短往往取决于网络中</a:t>
            </a:r>
            <a:r>
              <a:rPr lang="zh-CN" altLang="en-US" dirty="0" smtClean="0">
                <a:solidFill>
                  <a:schemeClr val="hlink"/>
                </a:solidFill>
              </a:rPr>
              <a:t>当时的通信量</a:t>
            </a:r>
            <a:r>
              <a:rPr lang="zh-CN" altLang="en-US" dirty="0" smtClean="0"/>
              <a:t>。</a:t>
            </a:r>
          </a:p>
        </p:txBody>
      </p:sp>
      <p:sp>
        <p:nvSpPr>
          <p:cNvPr id="2150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sp>
        <p:nvSpPr>
          <p:cNvPr id="21509" name="Rectangle 7"/>
          <p:cNvSpPr>
            <a:spLocks noChangeArrowheads="1"/>
          </p:cNvSpPr>
          <p:nvPr/>
        </p:nvSpPr>
        <p:spPr bwMode="auto">
          <a:xfrm>
            <a:off x="2136775" y="55657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10" name="Oval 9"/>
          <p:cNvSpPr>
            <a:spLocks noChangeArrowheads="1"/>
          </p:cNvSpPr>
          <p:nvPr/>
        </p:nvSpPr>
        <p:spPr bwMode="auto">
          <a:xfrm>
            <a:off x="868363" y="50323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sp>
        <p:nvSpPr>
          <p:cNvPr id="21511" name="Oval 10"/>
          <p:cNvSpPr>
            <a:spLocks noChangeArrowheads="1"/>
          </p:cNvSpPr>
          <p:nvPr/>
        </p:nvSpPr>
        <p:spPr bwMode="auto">
          <a:xfrm>
            <a:off x="7569200" y="50323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grpSp>
        <p:nvGrpSpPr>
          <p:cNvPr id="21512" name="Group 11"/>
          <p:cNvGrpSpPr/>
          <p:nvPr/>
        </p:nvGrpSpPr>
        <p:grpSpPr bwMode="auto">
          <a:xfrm>
            <a:off x="1230313" y="5440363"/>
            <a:ext cx="723900" cy="458787"/>
            <a:chOff x="1567" y="1056"/>
            <a:chExt cx="384" cy="336"/>
          </a:xfrm>
        </p:grpSpPr>
        <p:sp>
          <p:nvSpPr>
            <p:cNvPr id="21529"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30"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1531" name="Line 14"/>
            <p:cNvSpPr>
              <a:spLocks noChangeShapeType="1"/>
            </p:cNvSpPr>
            <p:nvPr/>
          </p:nvSpPr>
          <p:spPr bwMode="auto">
            <a:xfrm>
              <a:off x="1855"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1532" name="Line 15"/>
            <p:cNvSpPr>
              <a:spLocks noChangeShapeType="1"/>
            </p:cNvSpPr>
            <p:nvPr/>
          </p:nvSpPr>
          <p:spPr bwMode="auto">
            <a:xfrm>
              <a:off x="1759"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1533" name="Line 16"/>
            <p:cNvSpPr>
              <a:spLocks noChangeShapeType="1"/>
            </p:cNvSpPr>
            <p:nvPr/>
          </p:nvSpPr>
          <p:spPr bwMode="auto">
            <a:xfrm>
              <a:off x="1663"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21513" name="Line 17"/>
          <p:cNvSpPr>
            <a:spLocks noChangeShapeType="1"/>
          </p:cNvSpPr>
          <p:nvPr/>
        </p:nvSpPr>
        <p:spPr bwMode="auto">
          <a:xfrm>
            <a:off x="1949450" y="5686425"/>
            <a:ext cx="271463" cy="63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1514" name="Rectangle 18"/>
          <p:cNvSpPr>
            <a:spLocks noChangeArrowheads="1"/>
          </p:cNvSpPr>
          <p:nvPr/>
        </p:nvSpPr>
        <p:spPr bwMode="auto">
          <a:xfrm>
            <a:off x="2011363" y="5592763"/>
            <a:ext cx="169862" cy="193675"/>
          </a:xfrm>
          <a:prstGeom prst="rect">
            <a:avLst/>
          </a:prstGeom>
          <a:solidFill>
            <a:schemeClr val="hlink"/>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15" name="AutoShape 21"/>
          <p:cNvSpPr>
            <a:spLocks noChangeArrowheads="1"/>
          </p:cNvSpPr>
          <p:nvPr/>
        </p:nvSpPr>
        <p:spPr bwMode="auto">
          <a:xfrm>
            <a:off x="2770188" y="5618163"/>
            <a:ext cx="1266825" cy="177800"/>
          </a:xfrm>
          <a:prstGeom prst="rightArrow">
            <a:avLst>
              <a:gd name="adj1" fmla="val 50000"/>
              <a:gd name="adj2" fmla="val 178125"/>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16" name="AutoShape 26"/>
          <p:cNvSpPr>
            <a:spLocks noChangeArrowheads="1"/>
          </p:cNvSpPr>
          <p:nvPr/>
        </p:nvSpPr>
        <p:spPr bwMode="auto">
          <a:xfrm>
            <a:off x="139700" y="5618163"/>
            <a:ext cx="1268413" cy="177800"/>
          </a:xfrm>
          <a:prstGeom prst="rightArrow">
            <a:avLst>
              <a:gd name="adj1" fmla="val 50000"/>
              <a:gd name="adj2" fmla="val 178348"/>
            </a:avLst>
          </a:prstGeom>
          <a:solidFill>
            <a:srgbClr val="00FFCC"/>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17" name="AutoShape 27"/>
          <p:cNvSpPr>
            <a:spLocks noChangeArrowheads="1"/>
          </p:cNvSpPr>
          <p:nvPr/>
        </p:nvSpPr>
        <p:spPr bwMode="auto">
          <a:xfrm>
            <a:off x="6564313" y="5610225"/>
            <a:ext cx="1266825" cy="176213"/>
          </a:xfrm>
          <a:prstGeom prst="rightArrow">
            <a:avLst>
              <a:gd name="adj1" fmla="val 50000"/>
              <a:gd name="adj2" fmla="val 179729"/>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1518" name="Text Box 28"/>
          <p:cNvSpPr txBox="1">
            <a:spLocks noChangeArrowheads="1"/>
          </p:cNvSpPr>
          <p:nvPr/>
        </p:nvSpPr>
        <p:spPr bwMode="auto">
          <a:xfrm>
            <a:off x="4060825" y="5508625"/>
            <a:ext cx="159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smtClean="0">
                <a:solidFill>
                  <a:srgbClr val="333399"/>
                </a:solidFill>
                <a:latin typeface="Arial" panose="020B0604020202020204" pitchFamily="34" charset="0"/>
              </a:rPr>
              <a:t>1 0 1 1 0 0 1</a:t>
            </a:r>
          </a:p>
        </p:txBody>
      </p:sp>
      <p:sp>
        <p:nvSpPr>
          <p:cNvPr id="21519" name="Text Box 29"/>
          <p:cNvSpPr txBox="1">
            <a:spLocks noChangeArrowheads="1"/>
          </p:cNvSpPr>
          <p:nvPr/>
        </p:nvSpPr>
        <p:spPr bwMode="auto">
          <a:xfrm>
            <a:off x="5675313" y="53752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mtClean="0">
                <a:solidFill>
                  <a:srgbClr val="333399"/>
                </a:solidFill>
              </a:rPr>
              <a:t>…</a:t>
            </a:r>
          </a:p>
        </p:txBody>
      </p:sp>
      <p:sp>
        <p:nvSpPr>
          <p:cNvPr id="21520" name="Text Box 32"/>
          <p:cNvSpPr txBox="1">
            <a:spLocks noChangeArrowheads="1"/>
          </p:cNvSpPr>
          <p:nvPr/>
        </p:nvSpPr>
        <p:spPr bwMode="auto">
          <a:xfrm>
            <a:off x="2232025" y="63373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发送器</a:t>
            </a:r>
          </a:p>
        </p:txBody>
      </p:sp>
      <p:sp>
        <p:nvSpPr>
          <p:cNvPr id="21521" name="Text Box 34"/>
          <p:cNvSpPr txBox="1">
            <a:spLocks noChangeArrowheads="1"/>
          </p:cNvSpPr>
          <p:nvPr/>
        </p:nvSpPr>
        <p:spPr bwMode="auto">
          <a:xfrm>
            <a:off x="1187450" y="58515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队列</a:t>
            </a:r>
          </a:p>
        </p:txBody>
      </p:sp>
      <p:sp>
        <p:nvSpPr>
          <p:cNvPr id="21522" name="Text Box 37"/>
          <p:cNvSpPr txBox="1">
            <a:spLocks noChangeArrowheads="1"/>
          </p:cNvSpPr>
          <p:nvPr/>
        </p:nvSpPr>
        <p:spPr bwMode="auto">
          <a:xfrm>
            <a:off x="7704138" y="6427788"/>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结点</a:t>
            </a:r>
            <a:r>
              <a:rPr lang="zh-CN" altLang="en-US" sz="1600" b="0" smtClean="0">
                <a:solidFill>
                  <a:srgbClr val="333399"/>
                </a:solidFill>
                <a:latin typeface="Arial" panose="020B0604020202020204" pitchFamily="34" charset="0"/>
                <a:ea typeface="黑体" panose="02010609060101010101" pitchFamily="49" charset="-122"/>
              </a:rPr>
              <a:t> </a:t>
            </a:r>
            <a:r>
              <a:rPr lang="en-US" altLang="zh-CN" b="0" smtClean="0">
                <a:solidFill>
                  <a:srgbClr val="333399"/>
                </a:solidFill>
                <a:latin typeface="Arial" panose="020B0604020202020204" pitchFamily="34" charset="0"/>
                <a:ea typeface="黑体" panose="02010609060101010101" pitchFamily="49" charset="-122"/>
              </a:rPr>
              <a:t>B</a:t>
            </a:r>
          </a:p>
        </p:txBody>
      </p:sp>
      <p:sp>
        <p:nvSpPr>
          <p:cNvPr id="21523" name="Text Box 38"/>
          <p:cNvSpPr txBox="1">
            <a:spLocks noChangeArrowheads="1"/>
          </p:cNvSpPr>
          <p:nvPr/>
        </p:nvSpPr>
        <p:spPr bwMode="auto">
          <a:xfrm>
            <a:off x="1008063" y="6337300"/>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结点</a:t>
            </a:r>
            <a:r>
              <a:rPr lang="zh-CN" altLang="en-US" sz="1600" b="0" smtClean="0">
                <a:solidFill>
                  <a:srgbClr val="333399"/>
                </a:solidFill>
                <a:latin typeface="Arial" panose="020B0604020202020204" pitchFamily="34" charset="0"/>
                <a:ea typeface="黑体" panose="02010609060101010101" pitchFamily="49" charset="-122"/>
              </a:rPr>
              <a:t> </a:t>
            </a:r>
            <a:r>
              <a:rPr lang="en-US" altLang="zh-CN" b="0" smtClean="0">
                <a:solidFill>
                  <a:srgbClr val="333399"/>
                </a:solidFill>
                <a:latin typeface="Arial" panose="020B0604020202020204" pitchFamily="34" charset="0"/>
                <a:ea typeface="黑体" panose="02010609060101010101" pitchFamily="49" charset="-122"/>
              </a:rPr>
              <a:t>A</a:t>
            </a:r>
          </a:p>
        </p:txBody>
      </p:sp>
      <p:sp>
        <p:nvSpPr>
          <p:cNvPr id="21524" name="Line 41"/>
          <p:cNvSpPr>
            <a:spLocks noChangeShapeType="1"/>
          </p:cNvSpPr>
          <p:nvPr/>
        </p:nvSpPr>
        <p:spPr bwMode="auto">
          <a:xfrm flipH="1" flipV="1">
            <a:off x="2087563" y="5761038"/>
            <a:ext cx="431800" cy="647700"/>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1525" name="Text Box 42"/>
          <p:cNvSpPr txBox="1">
            <a:spLocks noChangeArrowheads="1"/>
          </p:cNvSpPr>
          <p:nvPr/>
        </p:nvSpPr>
        <p:spPr bwMode="auto">
          <a:xfrm>
            <a:off x="2555875" y="4076700"/>
            <a:ext cx="3460750" cy="1022350"/>
          </a:xfrm>
          <a:prstGeom prst="rect">
            <a:avLst/>
          </a:prstGeom>
          <a:solidFill>
            <a:srgbClr val="FFFF99"/>
          </a:solidFill>
          <a:ln w="76200" cmpd="tri">
            <a:solidFill>
              <a:schemeClr val="folHlink"/>
            </a:solidFill>
            <a:miter lim="800000"/>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0" smtClean="0">
                <a:solidFill>
                  <a:srgbClr val="000066"/>
                </a:solidFill>
                <a:latin typeface="黑体" panose="02010609060101010101" pitchFamily="49" charset="-122"/>
                <a:ea typeface="黑体" panose="02010609060101010101" pitchFamily="49" charset="-122"/>
              </a:rPr>
              <a:t>在结点中产生</a:t>
            </a:r>
          </a:p>
          <a:p>
            <a:pPr algn="ctr" eaLnBrk="1" hangingPunct="1"/>
            <a:r>
              <a:rPr lang="zh-CN" altLang="en-US" sz="2800" b="0" smtClean="0">
                <a:solidFill>
                  <a:srgbClr val="000066"/>
                </a:solidFill>
                <a:latin typeface="黑体" panose="02010609060101010101" pitchFamily="49" charset="-122"/>
                <a:ea typeface="黑体" panose="02010609060101010101" pitchFamily="49" charset="-122"/>
              </a:rPr>
              <a:t>处理时延和排队时延</a:t>
            </a:r>
          </a:p>
        </p:txBody>
      </p:sp>
      <p:sp>
        <p:nvSpPr>
          <p:cNvPr id="21526" name="Text Box 46"/>
          <p:cNvSpPr txBox="1">
            <a:spLocks noChangeArrowheads="1"/>
          </p:cNvSpPr>
          <p:nvPr/>
        </p:nvSpPr>
        <p:spPr bwMode="auto">
          <a:xfrm>
            <a:off x="107950" y="51562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数据</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21527" name="Text Box 48"/>
          <p:cNvSpPr txBox="1">
            <a:spLocks noChangeArrowheads="1"/>
          </p:cNvSpPr>
          <p:nvPr/>
        </p:nvSpPr>
        <p:spPr bwMode="auto">
          <a:xfrm>
            <a:off x="4356100" y="58769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链路</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21528" name="Line 39"/>
          <p:cNvSpPr>
            <a:spLocks noChangeShapeType="1"/>
          </p:cNvSpPr>
          <p:nvPr/>
        </p:nvSpPr>
        <p:spPr bwMode="auto">
          <a:xfrm flipH="1">
            <a:off x="1763713" y="4365625"/>
            <a:ext cx="792162" cy="719138"/>
          </a:xfrm>
          <a:prstGeom prst="line">
            <a:avLst/>
          </a:prstGeom>
          <a:noFill/>
          <a:ln w="57150" cmpd="thickThin">
            <a:solidFill>
              <a:srgbClr val="FF0000"/>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258888" y="115888"/>
            <a:ext cx="7165975" cy="768350"/>
          </a:xfrm>
        </p:spPr>
        <p:txBody>
          <a:bodyPr/>
          <a:lstStyle/>
          <a:p>
            <a:pPr algn="ctr" eaLnBrk="1" hangingPunct="1"/>
            <a:r>
              <a:rPr lang="zh-CN" altLang="en-US" smtClean="0"/>
              <a:t>四种时延所产生的地方 </a:t>
            </a:r>
          </a:p>
        </p:txBody>
      </p:sp>
      <p:sp>
        <p:nvSpPr>
          <p:cNvPr id="22531" name="Rectangle 4"/>
          <p:cNvSpPr>
            <a:spLocks noChangeArrowheads="1"/>
          </p:cNvSpPr>
          <p:nvPr/>
        </p:nvSpPr>
        <p:spPr bwMode="auto">
          <a:xfrm>
            <a:off x="10795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sp>
        <p:nvSpPr>
          <p:cNvPr id="22532" name="Rectangle 7"/>
          <p:cNvSpPr>
            <a:spLocks noChangeArrowheads="1"/>
          </p:cNvSpPr>
          <p:nvPr/>
        </p:nvSpPr>
        <p:spPr bwMode="auto">
          <a:xfrm>
            <a:off x="2136775" y="4702175"/>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33" name="Oval 9"/>
          <p:cNvSpPr>
            <a:spLocks noChangeArrowheads="1"/>
          </p:cNvSpPr>
          <p:nvPr/>
        </p:nvSpPr>
        <p:spPr bwMode="auto">
          <a:xfrm>
            <a:off x="868363" y="4168775"/>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sp>
        <p:nvSpPr>
          <p:cNvPr id="22534" name="Oval 10"/>
          <p:cNvSpPr>
            <a:spLocks noChangeArrowheads="1"/>
          </p:cNvSpPr>
          <p:nvPr/>
        </p:nvSpPr>
        <p:spPr bwMode="auto">
          <a:xfrm>
            <a:off x="7569200" y="4168775"/>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ln>
        </p:spPr>
        <p:txBody>
          <a:bodyPr wrap="none" anchor="ctr"/>
          <a:lstStyle/>
          <a:p>
            <a:endParaRPr lang="zh-CN" altLang="en-US" smtClean="0">
              <a:solidFill>
                <a:srgbClr val="000000"/>
              </a:solidFill>
              <a:ea typeface="宋体" panose="02010600030101010101" pitchFamily="2" charset="-122"/>
            </a:endParaRPr>
          </a:p>
        </p:txBody>
      </p:sp>
      <p:grpSp>
        <p:nvGrpSpPr>
          <p:cNvPr id="22535" name="Group 11"/>
          <p:cNvGrpSpPr/>
          <p:nvPr/>
        </p:nvGrpSpPr>
        <p:grpSpPr bwMode="auto">
          <a:xfrm>
            <a:off x="1230313" y="4576763"/>
            <a:ext cx="723900" cy="458787"/>
            <a:chOff x="1567" y="1056"/>
            <a:chExt cx="384" cy="336"/>
          </a:xfrm>
        </p:grpSpPr>
        <p:sp>
          <p:nvSpPr>
            <p:cNvPr id="22559"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60"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61" name="Line 14"/>
            <p:cNvSpPr>
              <a:spLocks noChangeShapeType="1"/>
            </p:cNvSpPr>
            <p:nvPr/>
          </p:nvSpPr>
          <p:spPr bwMode="auto">
            <a:xfrm>
              <a:off x="1855"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62" name="Line 15"/>
            <p:cNvSpPr>
              <a:spLocks noChangeShapeType="1"/>
            </p:cNvSpPr>
            <p:nvPr/>
          </p:nvSpPr>
          <p:spPr bwMode="auto">
            <a:xfrm>
              <a:off x="1759"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63" name="Line 16"/>
            <p:cNvSpPr>
              <a:spLocks noChangeShapeType="1"/>
            </p:cNvSpPr>
            <p:nvPr/>
          </p:nvSpPr>
          <p:spPr bwMode="auto">
            <a:xfrm>
              <a:off x="1663" y="1056"/>
              <a:ext cx="0" cy="336"/>
            </a:xfrm>
            <a:prstGeom prst="line">
              <a:avLst/>
            </a:prstGeom>
            <a:noFill/>
            <a:ln w="952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22536" name="Line 17"/>
          <p:cNvSpPr>
            <a:spLocks noChangeShapeType="1"/>
          </p:cNvSpPr>
          <p:nvPr/>
        </p:nvSpPr>
        <p:spPr bwMode="auto">
          <a:xfrm>
            <a:off x="1949450" y="4822825"/>
            <a:ext cx="271463" cy="635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37" name="Rectangle 18"/>
          <p:cNvSpPr>
            <a:spLocks noChangeArrowheads="1"/>
          </p:cNvSpPr>
          <p:nvPr/>
        </p:nvSpPr>
        <p:spPr bwMode="auto">
          <a:xfrm>
            <a:off x="2011363" y="4729163"/>
            <a:ext cx="169862" cy="193675"/>
          </a:xfrm>
          <a:prstGeom prst="rect">
            <a:avLst/>
          </a:prstGeom>
          <a:solidFill>
            <a:schemeClr val="hlink"/>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38" name="AutoShape 21"/>
          <p:cNvSpPr>
            <a:spLocks noChangeArrowheads="1"/>
          </p:cNvSpPr>
          <p:nvPr/>
        </p:nvSpPr>
        <p:spPr bwMode="auto">
          <a:xfrm>
            <a:off x="2770188" y="4754563"/>
            <a:ext cx="1266825" cy="177800"/>
          </a:xfrm>
          <a:prstGeom prst="rightArrow">
            <a:avLst>
              <a:gd name="adj1" fmla="val 50000"/>
              <a:gd name="adj2" fmla="val 178125"/>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39" name="AutoShape 26"/>
          <p:cNvSpPr>
            <a:spLocks noChangeArrowheads="1"/>
          </p:cNvSpPr>
          <p:nvPr/>
        </p:nvSpPr>
        <p:spPr bwMode="auto">
          <a:xfrm>
            <a:off x="139700" y="4754563"/>
            <a:ext cx="1268413" cy="177800"/>
          </a:xfrm>
          <a:prstGeom prst="rightArrow">
            <a:avLst>
              <a:gd name="adj1" fmla="val 50000"/>
              <a:gd name="adj2" fmla="val 178348"/>
            </a:avLst>
          </a:prstGeom>
          <a:solidFill>
            <a:srgbClr val="00FFCC"/>
          </a:solidFill>
          <a:ln w="9525">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40" name="AutoShape 27"/>
          <p:cNvSpPr>
            <a:spLocks noChangeArrowheads="1"/>
          </p:cNvSpPr>
          <p:nvPr/>
        </p:nvSpPr>
        <p:spPr bwMode="auto">
          <a:xfrm>
            <a:off x="6564313" y="4746625"/>
            <a:ext cx="1266825" cy="176213"/>
          </a:xfrm>
          <a:prstGeom prst="rightArrow">
            <a:avLst>
              <a:gd name="adj1" fmla="val 50000"/>
              <a:gd name="adj2" fmla="val 179729"/>
            </a:avLst>
          </a:prstGeom>
          <a:solidFill>
            <a:srgbClr val="00FFCC"/>
          </a:solidFill>
          <a:ln w="9525" algn="ctr">
            <a:solidFill>
              <a:schemeClr val="folHlink"/>
            </a:solidFill>
            <a:miter lim="800000"/>
          </a:ln>
        </p:spPr>
        <p:txBody>
          <a:bodyPr wrap="none" anchor="ctr"/>
          <a:lstStyle/>
          <a:p>
            <a:endParaRPr lang="zh-CN" altLang="en-US" smtClean="0">
              <a:solidFill>
                <a:srgbClr val="000000"/>
              </a:solidFill>
              <a:ea typeface="宋体" panose="02010600030101010101" pitchFamily="2" charset="-122"/>
            </a:endParaRPr>
          </a:p>
        </p:txBody>
      </p:sp>
      <p:sp>
        <p:nvSpPr>
          <p:cNvPr id="22541" name="Text Box 28"/>
          <p:cNvSpPr txBox="1">
            <a:spLocks noChangeArrowheads="1"/>
          </p:cNvSpPr>
          <p:nvPr/>
        </p:nvSpPr>
        <p:spPr bwMode="auto">
          <a:xfrm>
            <a:off x="4060825" y="4645025"/>
            <a:ext cx="1592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smtClean="0">
                <a:solidFill>
                  <a:srgbClr val="333399"/>
                </a:solidFill>
                <a:latin typeface="Arial" panose="020B0604020202020204" pitchFamily="34" charset="0"/>
              </a:rPr>
              <a:t>1 0 1 1 0 0 1</a:t>
            </a:r>
          </a:p>
        </p:txBody>
      </p:sp>
      <p:sp>
        <p:nvSpPr>
          <p:cNvPr id="22542" name="Text Box 29"/>
          <p:cNvSpPr txBox="1">
            <a:spLocks noChangeArrowheads="1"/>
          </p:cNvSpPr>
          <p:nvPr/>
        </p:nvSpPr>
        <p:spPr bwMode="auto">
          <a:xfrm>
            <a:off x="5675313" y="45116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mtClean="0">
                <a:solidFill>
                  <a:srgbClr val="333399"/>
                </a:solidFill>
              </a:rPr>
              <a:t>…</a:t>
            </a:r>
          </a:p>
        </p:txBody>
      </p:sp>
      <p:sp>
        <p:nvSpPr>
          <p:cNvPr id="22543" name="Text Box 32"/>
          <p:cNvSpPr txBox="1">
            <a:spLocks noChangeArrowheads="1"/>
          </p:cNvSpPr>
          <p:nvPr/>
        </p:nvSpPr>
        <p:spPr bwMode="auto">
          <a:xfrm>
            <a:off x="2232025" y="54737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发送器</a:t>
            </a:r>
          </a:p>
        </p:txBody>
      </p:sp>
      <p:sp>
        <p:nvSpPr>
          <p:cNvPr id="22544" name="Text Box 34"/>
          <p:cNvSpPr txBox="1">
            <a:spLocks noChangeArrowheads="1"/>
          </p:cNvSpPr>
          <p:nvPr/>
        </p:nvSpPr>
        <p:spPr bwMode="auto">
          <a:xfrm>
            <a:off x="1187450" y="49879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队列</a:t>
            </a:r>
          </a:p>
        </p:txBody>
      </p:sp>
      <p:grpSp>
        <p:nvGrpSpPr>
          <p:cNvPr id="3" name="Group 45"/>
          <p:cNvGrpSpPr/>
          <p:nvPr/>
        </p:nvGrpSpPr>
        <p:grpSpPr bwMode="auto">
          <a:xfrm>
            <a:off x="5535613" y="3068638"/>
            <a:ext cx="2089150" cy="1612900"/>
            <a:chOff x="3419" y="1933"/>
            <a:chExt cx="1316" cy="1016"/>
          </a:xfrm>
        </p:grpSpPr>
        <p:sp>
          <p:nvSpPr>
            <p:cNvPr id="22557" name="Line 33"/>
            <p:cNvSpPr>
              <a:spLocks noChangeShapeType="1"/>
            </p:cNvSpPr>
            <p:nvPr/>
          </p:nvSpPr>
          <p:spPr bwMode="auto">
            <a:xfrm flipH="1">
              <a:off x="3602" y="2495"/>
              <a:ext cx="276" cy="454"/>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58" name="Text Box 36"/>
            <p:cNvSpPr txBox="1">
              <a:spLocks noChangeArrowheads="1"/>
            </p:cNvSpPr>
            <p:nvPr/>
          </p:nvSpPr>
          <p:spPr bwMode="auto">
            <a:xfrm>
              <a:off x="3419" y="1933"/>
              <a:ext cx="1316" cy="566"/>
            </a:xfrm>
            <a:prstGeom prst="rect">
              <a:avLst/>
            </a:prstGeom>
            <a:solidFill>
              <a:srgbClr val="FFFF99"/>
            </a:solidFill>
            <a:ln w="76200" cmpd="tri">
              <a:solidFill>
                <a:schemeClr val="folHlink"/>
              </a:solidFill>
              <a:miter lim="800000"/>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0" smtClean="0">
                  <a:solidFill>
                    <a:srgbClr val="333399"/>
                  </a:solidFill>
                  <a:latin typeface="黑体" panose="02010609060101010101" pitchFamily="49" charset="-122"/>
                  <a:ea typeface="黑体" panose="02010609060101010101" pitchFamily="49" charset="-122"/>
                </a:rPr>
                <a:t>在链路上产生</a:t>
              </a:r>
            </a:p>
            <a:p>
              <a:pPr algn="ctr" eaLnBrk="1" hangingPunct="1"/>
              <a:r>
                <a:rPr lang="zh-CN" altLang="en-US" b="0" smtClean="0">
                  <a:solidFill>
                    <a:srgbClr val="333399"/>
                  </a:solidFill>
                  <a:latin typeface="黑体" panose="02010609060101010101" pitchFamily="49" charset="-122"/>
                  <a:ea typeface="黑体" panose="02010609060101010101" pitchFamily="49" charset="-122"/>
                </a:rPr>
                <a:t>传播时延</a:t>
              </a:r>
            </a:p>
          </p:txBody>
        </p:sp>
      </p:grpSp>
      <p:sp>
        <p:nvSpPr>
          <p:cNvPr id="22546" name="Text Box 37"/>
          <p:cNvSpPr txBox="1">
            <a:spLocks noChangeArrowheads="1"/>
          </p:cNvSpPr>
          <p:nvPr/>
        </p:nvSpPr>
        <p:spPr bwMode="auto">
          <a:xfrm>
            <a:off x="7704138" y="5564188"/>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结点</a:t>
            </a:r>
            <a:r>
              <a:rPr lang="zh-CN" altLang="en-US" sz="1600" b="0" smtClean="0">
                <a:solidFill>
                  <a:srgbClr val="333399"/>
                </a:solidFill>
                <a:latin typeface="Arial" panose="020B0604020202020204" pitchFamily="34" charset="0"/>
                <a:ea typeface="黑体" panose="02010609060101010101" pitchFamily="49" charset="-122"/>
              </a:rPr>
              <a:t> </a:t>
            </a:r>
            <a:r>
              <a:rPr lang="en-US" altLang="zh-CN" b="0" smtClean="0">
                <a:solidFill>
                  <a:srgbClr val="333399"/>
                </a:solidFill>
                <a:latin typeface="Arial" panose="020B0604020202020204" pitchFamily="34" charset="0"/>
                <a:ea typeface="黑体" panose="02010609060101010101" pitchFamily="49" charset="-122"/>
              </a:rPr>
              <a:t>B</a:t>
            </a:r>
          </a:p>
        </p:txBody>
      </p:sp>
      <p:sp>
        <p:nvSpPr>
          <p:cNvPr id="22547" name="Text Box 38"/>
          <p:cNvSpPr txBox="1">
            <a:spLocks noChangeArrowheads="1"/>
          </p:cNvSpPr>
          <p:nvPr/>
        </p:nvSpPr>
        <p:spPr bwMode="auto">
          <a:xfrm>
            <a:off x="1008063" y="5473700"/>
            <a:ext cx="105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结点</a:t>
            </a:r>
            <a:r>
              <a:rPr lang="zh-CN" altLang="en-US" sz="1600" b="0" smtClean="0">
                <a:solidFill>
                  <a:srgbClr val="333399"/>
                </a:solidFill>
                <a:latin typeface="Arial" panose="020B0604020202020204" pitchFamily="34" charset="0"/>
                <a:ea typeface="黑体" panose="02010609060101010101" pitchFamily="49" charset="-122"/>
              </a:rPr>
              <a:t> </a:t>
            </a:r>
            <a:r>
              <a:rPr lang="en-US" altLang="zh-CN" b="0" smtClean="0">
                <a:solidFill>
                  <a:srgbClr val="333399"/>
                </a:solidFill>
                <a:latin typeface="Arial" panose="020B0604020202020204" pitchFamily="34" charset="0"/>
                <a:ea typeface="黑体" panose="02010609060101010101" pitchFamily="49" charset="-122"/>
              </a:rPr>
              <a:t>A</a:t>
            </a:r>
          </a:p>
        </p:txBody>
      </p:sp>
      <p:grpSp>
        <p:nvGrpSpPr>
          <p:cNvPr id="4" name="Group 44"/>
          <p:cNvGrpSpPr/>
          <p:nvPr/>
        </p:nvGrpSpPr>
        <p:grpSpPr bwMode="auto">
          <a:xfrm>
            <a:off x="1935163" y="3284538"/>
            <a:ext cx="3308350" cy="1470025"/>
            <a:chOff x="1151" y="2069"/>
            <a:chExt cx="2084" cy="926"/>
          </a:xfrm>
        </p:grpSpPr>
        <p:sp>
          <p:nvSpPr>
            <p:cNvPr id="22555" name="Text Box 24"/>
            <p:cNvSpPr txBox="1">
              <a:spLocks noChangeArrowheads="1"/>
            </p:cNvSpPr>
            <p:nvPr/>
          </p:nvSpPr>
          <p:spPr bwMode="auto">
            <a:xfrm>
              <a:off x="1151" y="2069"/>
              <a:ext cx="2084" cy="566"/>
            </a:xfrm>
            <a:prstGeom prst="rect">
              <a:avLst/>
            </a:prstGeom>
            <a:solidFill>
              <a:srgbClr val="FFFF99"/>
            </a:solidFill>
            <a:ln w="76200" cmpd="tri">
              <a:solidFill>
                <a:schemeClr val="folHlink"/>
              </a:solidFill>
              <a:miter lim="800000"/>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0" smtClean="0">
                  <a:solidFill>
                    <a:srgbClr val="333399"/>
                  </a:solidFill>
                  <a:latin typeface="黑体" panose="02010609060101010101" pitchFamily="49" charset="-122"/>
                  <a:ea typeface="黑体" panose="02010609060101010101" pitchFamily="49" charset="-122"/>
                </a:rPr>
                <a:t>在发送器产生传输时延</a:t>
              </a:r>
            </a:p>
            <a:p>
              <a:pPr algn="ctr" eaLnBrk="1" hangingPunct="1"/>
              <a:r>
                <a:rPr lang="en-US" altLang="zh-CN" b="0" smtClean="0">
                  <a:solidFill>
                    <a:srgbClr val="333399"/>
                  </a:solidFill>
                  <a:latin typeface="黑体" panose="02010609060101010101" pitchFamily="49" charset="-122"/>
                  <a:ea typeface="黑体" panose="02010609060101010101" pitchFamily="49" charset="-122"/>
                </a:rPr>
                <a:t>(</a:t>
              </a:r>
              <a:r>
                <a:rPr lang="zh-CN" altLang="en-US" b="0" smtClean="0">
                  <a:solidFill>
                    <a:srgbClr val="333399"/>
                  </a:solidFill>
                  <a:latin typeface="黑体" panose="02010609060101010101" pitchFamily="49" charset="-122"/>
                  <a:ea typeface="黑体" panose="02010609060101010101" pitchFamily="49" charset="-122"/>
                </a:rPr>
                <a:t>即发送时延</a:t>
              </a:r>
              <a:r>
                <a:rPr lang="en-US" altLang="zh-CN" b="0" smtClean="0">
                  <a:solidFill>
                    <a:srgbClr val="333399"/>
                  </a:solidFill>
                  <a:latin typeface="黑体" panose="02010609060101010101" pitchFamily="49" charset="-122"/>
                  <a:ea typeface="黑体" panose="02010609060101010101" pitchFamily="49" charset="-122"/>
                </a:rPr>
                <a:t>)</a:t>
              </a:r>
            </a:p>
          </p:txBody>
        </p:sp>
        <p:sp>
          <p:nvSpPr>
            <p:cNvPr id="22556" name="Line 40"/>
            <p:cNvSpPr>
              <a:spLocks noChangeShapeType="1"/>
            </p:cNvSpPr>
            <p:nvPr/>
          </p:nvSpPr>
          <p:spPr bwMode="auto">
            <a:xfrm flipH="1">
              <a:off x="1247" y="2614"/>
              <a:ext cx="454" cy="381"/>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grpSp>
      <p:sp>
        <p:nvSpPr>
          <p:cNvPr id="22549" name="Line 41"/>
          <p:cNvSpPr>
            <a:spLocks noChangeShapeType="1"/>
          </p:cNvSpPr>
          <p:nvPr/>
        </p:nvSpPr>
        <p:spPr bwMode="auto">
          <a:xfrm flipH="1" flipV="1">
            <a:off x="2087563" y="4897438"/>
            <a:ext cx="431800" cy="647700"/>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50" name="Line 39"/>
          <p:cNvSpPr>
            <a:spLocks noChangeShapeType="1"/>
          </p:cNvSpPr>
          <p:nvPr/>
        </p:nvSpPr>
        <p:spPr bwMode="auto">
          <a:xfrm flipH="1">
            <a:off x="1547813" y="3141663"/>
            <a:ext cx="55562" cy="1008062"/>
          </a:xfrm>
          <a:prstGeom prst="line">
            <a:avLst/>
          </a:prstGeom>
          <a:noFill/>
          <a:ln w="28575">
            <a:solidFill>
              <a:schemeClr val="folHlink"/>
            </a:solidFill>
            <a:round/>
            <a:tailEnd type="triangle" w="med" len="lg"/>
          </a:ln>
          <a:extLst>
            <a:ext uri="{909E8E84-426E-40DD-AFC4-6F175D3DCCD1}">
              <a14:hiddenFill xmlns:a14="http://schemas.microsoft.com/office/drawing/2010/main">
                <a:noFill/>
              </a14:hiddenFill>
            </a:ext>
          </a:extLst>
        </p:spPr>
        <p:txBody>
          <a:bodyPr/>
          <a:lstStyle/>
          <a:p>
            <a:endParaRPr kumimoji="1" lang="zh-CN" altLang="en-US" sz="2400" b="1" smtClean="0">
              <a:solidFill>
                <a:srgbClr val="000000"/>
              </a:solidFill>
              <a:latin typeface="Times New Roman" panose="02020603050405020304" pitchFamily="18" charset="0"/>
              <a:ea typeface="宋体" panose="02010600030101010101" pitchFamily="2" charset="-122"/>
            </a:endParaRPr>
          </a:p>
        </p:txBody>
      </p:sp>
      <p:sp>
        <p:nvSpPr>
          <p:cNvPr id="22551" name="Text Box 42"/>
          <p:cNvSpPr txBox="1">
            <a:spLocks noChangeArrowheads="1"/>
          </p:cNvSpPr>
          <p:nvPr/>
        </p:nvSpPr>
        <p:spPr bwMode="auto">
          <a:xfrm>
            <a:off x="128588" y="2224088"/>
            <a:ext cx="3003550" cy="898525"/>
          </a:xfrm>
          <a:prstGeom prst="rect">
            <a:avLst/>
          </a:prstGeom>
          <a:solidFill>
            <a:srgbClr val="FFFF99"/>
          </a:solidFill>
          <a:ln w="76200" cmpd="tri">
            <a:solidFill>
              <a:schemeClr val="folHlink"/>
            </a:solidFill>
            <a:miter lim="800000"/>
          </a:ln>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0" smtClean="0">
                <a:solidFill>
                  <a:srgbClr val="333399"/>
                </a:solidFill>
                <a:latin typeface="黑体" panose="02010609060101010101" pitchFamily="49" charset="-122"/>
                <a:ea typeface="黑体" panose="02010609060101010101" pitchFamily="49" charset="-122"/>
              </a:rPr>
              <a:t>在结点</a:t>
            </a:r>
            <a:r>
              <a:rPr lang="zh-CN" altLang="en-US" b="0" smtClean="0">
                <a:solidFill>
                  <a:srgbClr val="333399"/>
                </a:solidFill>
                <a:latin typeface="Arial" panose="020B0604020202020204" pitchFamily="34" charset="0"/>
                <a:ea typeface="黑体" panose="02010609060101010101" pitchFamily="49" charset="-122"/>
              </a:rPr>
              <a:t> </a:t>
            </a:r>
            <a:r>
              <a:rPr lang="en-US" altLang="zh-CN" b="0" smtClean="0">
                <a:solidFill>
                  <a:srgbClr val="333399"/>
                </a:solidFill>
                <a:latin typeface="Arial" panose="020B0604020202020204" pitchFamily="34" charset="0"/>
                <a:ea typeface="黑体" panose="02010609060101010101" pitchFamily="49" charset="-122"/>
              </a:rPr>
              <a:t>A </a:t>
            </a:r>
            <a:r>
              <a:rPr lang="zh-CN" altLang="en-US" b="0" smtClean="0">
                <a:solidFill>
                  <a:srgbClr val="333399"/>
                </a:solidFill>
                <a:latin typeface="黑体" panose="02010609060101010101" pitchFamily="49" charset="-122"/>
                <a:ea typeface="黑体" panose="02010609060101010101" pitchFamily="49" charset="-122"/>
              </a:rPr>
              <a:t>中产生</a:t>
            </a:r>
          </a:p>
          <a:p>
            <a:pPr algn="ctr" eaLnBrk="1" hangingPunct="1"/>
            <a:r>
              <a:rPr lang="zh-CN" altLang="en-US" b="0" smtClean="0">
                <a:solidFill>
                  <a:srgbClr val="333399"/>
                </a:solidFill>
                <a:latin typeface="黑体" panose="02010609060101010101" pitchFamily="49" charset="-122"/>
                <a:ea typeface="黑体" panose="02010609060101010101" pitchFamily="49" charset="-122"/>
              </a:rPr>
              <a:t>处理时延和排队时延</a:t>
            </a:r>
          </a:p>
        </p:txBody>
      </p:sp>
      <p:sp>
        <p:nvSpPr>
          <p:cNvPr id="22552" name="Text Box 46"/>
          <p:cNvSpPr txBox="1">
            <a:spLocks noChangeArrowheads="1"/>
          </p:cNvSpPr>
          <p:nvPr/>
        </p:nvSpPr>
        <p:spPr bwMode="auto">
          <a:xfrm>
            <a:off x="107950" y="42926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数据</a:t>
            </a:r>
            <a:endParaRPr lang="zh-CN" altLang="en-US" b="0" smtClean="0">
              <a:solidFill>
                <a:srgbClr val="333399"/>
              </a:solidFill>
              <a:latin typeface="Arial" panose="020B0604020202020204" pitchFamily="34" charset="0"/>
              <a:ea typeface="黑体" panose="02010609060101010101" pitchFamily="49" charset="-122"/>
            </a:endParaRPr>
          </a:p>
        </p:txBody>
      </p:sp>
      <p:sp>
        <p:nvSpPr>
          <p:cNvPr id="22553" name="Text Box 47"/>
          <p:cNvSpPr txBox="1">
            <a:spLocks noChangeArrowheads="1"/>
          </p:cNvSpPr>
          <p:nvPr/>
        </p:nvSpPr>
        <p:spPr bwMode="auto">
          <a:xfrm>
            <a:off x="2124075" y="981075"/>
            <a:ext cx="5241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0" dirty="0" smtClean="0">
                <a:solidFill>
                  <a:srgbClr val="333399"/>
                </a:solidFill>
                <a:latin typeface="Arial" panose="020B0604020202020204" pitchFamily="34" charset="0"/>
                <a:ea typeface="黑体" panose="02010609060101010101" pitchFamily="49" charset="-122"/>
              </a:rPr>
              <a:t>从结点 </a:t>
            </a:r>
            <a:r>
              <a:rPr lang="en-US" altLang="zh-CN" sz="3200" b="0" dirty="0" smtClean="0">
                <a:solidFill>
                  <a:srgbClr val="333399"/>
                </a:solidFill>
                <a:latin typeface="Arial" panose="020B0604020202020204" pitchFamily="34" charset="0"/>
                <a:ea typeface="黑体" panose="02010609060101010101" pitchFamily="49" charset="-122"/>
              </a:rPr>
              <a:t>A </a:t>
            </a:r>
            <a:r>
              <a:rPr lang="zh-CN" altLang="en-US" sz="3200" b="0" smtClean="0">
                <a:solidFill>
                  <a:srgbClr val="333399"/>
                </a:solidFill>
                <a:latin typeface="Arial" panose="020B0604020202020204" pitchFamily="34" charset="0"/>
                <a:ea typeface="黑体" panose="02010609060101010101" pitchFamily="49" charset="-122"/>
              </a:rPr>
              <a:t>向结点 </a:t>
            </a:r>
            <a:r>
              <a:rPr lang="en-US" altLang="zh-CN" sz="3200" b="0" dirty="0" smtClean="0">
                <a:solidFill>
                  <a:srgbClr val="333399"/>
                </a:solidFill>
                <a:latin typeface="Arial" panose="020B0604020202020204" pitchFamily="34" charset="0"/>
                <a:ea typeface="黑体" panose="02010609060101010101" pitchFamily="49" charset="-122"/>
              </a:rPr>
              <a:t>B </a:t>
            </a:r>
            <a:r>
              <a:rPr lang="zh-CN" altLang="en-US" sz="3200" b="0" dirty="0" smtClean="0">
                <a:solidFill>
                  <a:srgbClr val="333399"/>
                </a:solidFill>
                <a:latin typeface="Arial" panose="020B0604020202020204" pitchFamily="34" charset="0"/>
                <a:ea typeface="黑体" panose="02010609060101010101" pitchFamily="49" charset="-122"/>
              </a:rPr>
              <a:t>发送数据</a:t>
            </a:r>
          </a:p>
        </p:txBody>
      </p:sp>
      <p:sp>
        <p:nvSpPr>
          <p:cNvPr id="22554" name="Text Box 48"/>
          <p:cNvSpPr txBox="1">
            <a:spLocks noChangeArrowheads="1"/>
          </p:cNvSpPr>
          <p:nvPr/>
        </p:nvSpPr>
        <p:spPr bwMode="auto">
          <a:xfrm>
            <a:off x="4356100" y="50133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smtClean="0">
                <a:solidFill>
                  <a:srgbClr val="333399"/>
                </a:solidFill>
                <a:ea typeface="黑体" panose="02010609060101010101" pitchFamily="49" charset="-122"/>
              </a:rPr>
              <a:t>链路</a:t>
            </a:r>
            <a:endParaRPr lang="zh-CN" altLang="en-US" b="0" smtClean="0">
              <a:solidFill>
                <a:srgbClr val="333399"/>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8313" y="188913"/>
            <a:ext cx="7761287" cy="1008062"/>
          </a:xfrm>
        </p:spPr>
        <p:txBody>
          <a:bodyPr/>
          <a:lstStyle/>
          <a:p>
            <a:pPr algn="ctr" eaLnBrk="1" hangingPunct="1"/>
            <a:r>
              <a:rPr lang="zh-CN" altLang="en-US" smtClean="0"/>
              <a:t>时延</a:t>
            </a:r>
            <a:r>
              <a:rPr lang="en-US" altLang="zh-CN" smtClean="0"/>
              <a:t>(delay </a:t>
            </a:r>
            <a:r>
              <a:rPr lang="zh-CN" altLang="en-US" smtClean="0"/>
              <a:t>或 </a:t>
            </a:r>
            <a:r>
              <a:rPr lang="en-US" altLang="zh-CN" smtClean="0"/>
              <a:t>latency)</a:t>
            </a:r>
          </a:p>
        </p:txBody>
      </p:sp>
      <p:sp>
        <p:nvSpPr>
          <p:cNvPr id="91139" name="Rectangle 3"/>
          <p:cNvSpPr>
            <a:spLocks noGrp="1" noChangeArrowheads="1"/>
          </p:cNvSpPr>
          <p:nvPr>
            <p:ph type="body" idx="1"/>
          </p:nvPr>
        </p:nvSpPr>
        <p:spPr>
          <a:xfrm>
            <a:off x="1042988" y="1989138"/>
            <a:ext cx="7772400" cy="1368425"/>
          </a:xfrm>
        </p:spPr>
        <p:txBody>
          <a:bodyPr/>
          <a:lstStyle/>
          <a:p>
            <a:pPr eaLnBrk="1" hangingPunct="1"/>
            <a:r>
              <a:rPr lang="zh-CN" altLang="en-US" dirty="0" smtClean="0"/>
              <a:t>数据经历的总时延就是</a:t>
            </a:r>
            <a:r>
              <a:rPr lang="zh-CN" altLang="en-US" dirty="0" smtClean="0">
                <a:solidFill>
                  <a:srgbClr val="FF0000"/>
                </a:solidFill>
              </a:rPr>
              <a:t>发送时延、传播时延、处理时延和排队时延</a:t>
            </a:r>
            <a:r>
              <a:rPr lang="zh-CN" altLang="en-US" dirty="0" smtClean="0"/>
              <a:t>之和： </a:t>
            </a:r>
          </a:p>
          <a:p>
            <a:pPr eaLnBrk="1" hangingPunct="1"/>
            <a:endParaRPr lang="en-US" altLang="zh-CN" dirty="0" smtClean="0"/>
          </a:p>
        </p:txBody>
      </p:sp>
      <p:sp>
        <p:nvSpPr>
          <p:cNvPr id="2355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smtClean="0">
              <a:solidFill>
                <a:srgbClr val="000000"/>
              </a:solidFill>
              <a:ea typeface="宋体" panose="02010600030101010101" pitchFamily="2" charset="-122"/>
            </a:endParaRPr>
          </a:p>
        </p:txBody>
      </p:sp>
      <p:sp>
        <p:nvSpPr>
          <p:cNvPr id="91142" name="Text Box 6"/>
          <p:cNvSpPr txBox="1">
            <a:spLocks noChangeArrowheads="1"/>
          </p:cNvSpPr>
          <p:nvPr/>
        </p:nvSpPr>
        <p:spPr bwMode="auto">
          <a:xfrm>
            <a:off x="395288" y="3789363"/>
            <a:ext cx="8748712" cy="519112"/>
          </a:xfrm>
          <a:prstGeom prst="rect">
            <a:avLst/>
          </a:prstGeom>
          <a:solidFill>
            <a:srgbClr val="FFFF99"/>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800" smtClean="0">
                <a:solidFill>
                  <a:srgbClr val="000066"/>
                </a:solidFill>
                <a:latin typeface="Tahoma" panose="020B0604030504040204" pitchFamily="34" charset="0"/>
                <a:ea typeface="黑体" panose="02010609060101010101" pitchFamily="49" charset="-122"/>
              </a:rPr>
              <a:t>总时延 </a:t>
            </a:r>
            <a:r>
              <a:rPr kumimoji="0" lang="en-US" altLang="zh-CN" sz="2800" smtClean="0">
                <a:solidFill>
                  <a:srgbClr val="000066"/>
                </a:solidFill>
                <a:latin typeface="Tahoma" panose="020B0604030504040204" pitchFamily="34" charset="0"/>
                <a:ea typeface="黑体" panose="02010609060101010101" pitchFamily="49" charset="-122"/>
              </a:rPr>
              <a:t>= </a:t>
            </a:r>
            <a:r>
              <a:rPr kumimoji="0" lang="zh-CN" altLang="en-US" sz="2800" smtClean="0">
                <a:solidFill>
                  <a:srgbClr val="000066"/>
                </a:solidFill>
                <a:latin typeface="Tahoma" panose="020B0604030504040204" pitchFamily="34" charset="0"/>
                <a:ea typeface="黑体" panose="02010609060101010101" pitchFamily="49" charset="-122"/>
              </a:rPr>
              <a:t>发送时延</a:t>
            </a:r>
            <a:r>
              <a:rPr kumimoji="0" lang="en-US" altLang="zh-CN" sz="2800" smtClean="0">
                <a:solidFill>
                  <a:srgbClr val="000066"/>
                </a:solidFill>
                <a:latin typeface="Tahoma" panose="020B0604030504040204" pitchFamily="34" charset="0"/>
                <a:ea typeface="黑体" panose="02010609060101010101" pitchFamily="49" charset="-122"/>
              </a:rPr>
              <a:t>+</a:t>
            </a:r>
            <a:r>
              <a:rPr kumimoji="0" lang="zh-CN" altLang="en-US" sz="2800" smtClean="0">
                <a:solidFill>
                  <a:srgbClr val="000066"/>
                </a:solidFill>
                <a:latin typeface="Tahoma" panose="020B0604030504040204" pitchFamily="34" charset="0"/>
                <a:ea typeface="黑体" panose="02010609060101010101" pitchFamily="49" charset="-122"/>
              </a:rPr>
              <a:t>传播时延</a:t>
            </a:r>
            <a:r>
              <a:rPr kumimoji="0" lang="en-US" altLang="zh-CN" sz="2800" smtClean="0">
                <a:solidFill>
                  <a:srgbClr val="000066"/>
                </a:solidFill>
                <a:latin typeface="Tahoma" panose="020B0604030504040204" pitchFamily="34" charset="0"/>
                <a:ea typeface="黑体" panose="02010609060101010101" pitchFamily="49" charset="-122"/>
              </a:rPr>
              <a:t>+</a:t>
            </a:r>
            <a:r>
              <a:rPr kumimoji="0" lang="zh-CN" altLang="en-US" sz="2800" smtClean="0">
                <a:solidFill>
                  <a:srgbClr val="000066"/>
                </a:solidFill>
                <a:latin typeface="Tahoma" panose="020B0604030504040204" pitchFamily="34" charset="0"/>
                <a:ea typeface="黑体" panose="02010609060101010101" pitchFamily="49" charset="-122"/>
              </a:rPr>
              <a:t>处理时延</a:t>
            </a:r>
            <a:r>
              <a:rPr kumimoji="0" lang="en-US" altLang="zh-CN" sz="2800" smtClean="0">
                <a:solidFill>
                  <a:srgbClr val="000066"/>
                </a:solidFill>
                <a:latin typeface="Tahoma" panose="020B0604030504040204" pitchFamily="34" charset="0"/>
              </a:rPr>
              <a:t>+</a:t>
            </a:r>
            <a:r>
              <a:rPr lang="zh-CN" altLang="en-US" sz="2800" smtClean="0">
                <a:solidFill>
                  <a:srgbClr val="000000"/>
                </a:solidFill>
              </a:rPr>
              <a:t>排队</a:t>
            </a:r>
            <a:r>
              <a:rPr kumimoji="0" lang="zh-CN" altLang="en-US" sz="2800" smtClean="0">
                <a:solidFill>
                  <a:srgbClr val="000066"/>
                </a:solidFill>
                <a:latin typeface="黑体" panose="02010609060101010101" pitchFamily="49" charset="-122"/>
                <a:ea typeface="黑体" panose="02010609060101010101" pitchFamily="49" charset="-122"/>
              </a:rPr>
              <a:t>时延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2"/>
                                        </p:tgtEl>
                                        <p:attrNameLst>
                                          <p:attrName>style.visibility</p:attrName>
                                        </p:attrNameLst>
                                      </p:cBhvr>
                                      <p:to>
                                        <p:strVal val="visible"/>
                                      </p:to>
                                    </p:set>
                                  </p:childTnLst>
                                </p:cTn>
                              </p:par>
                            </p:childTnLst>
                          </p:cTn>
                        </p:par>
                        <p:par>
                          <p:cTn id="11" fill="hold">
                            <p:stCondLst>
                              <p:cond delay="0"/>
                            </p:stCondLst>
                            <p:childTnLst>
                              <p:par>
                                <p:cTn id="12" presetID="6" presetClass="emph" presetSubtype="0" fill="hold" grpId="1" nodeType="afterEffect">
                                  <p:stCondLst>
                                    <p:cond delay="0"/>
                                  </p:stCondLst>
                                  <p:childTnLst>
                                    <p:animScale>
                                      <p:cBhvr>
                                        <p:cTn id="13" dur="1000" fill="hold"/>
                                        <p:tgtEl>
                                          <p:spTgt spid="9114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P spid="91142" grpId="0" animBg="1"/>
      <p:bldP spid="91142"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8313" y="188913"/>
            <a:ext cx="7294562" cy="1008062"/>
          </a:xfrm>
        </p:spPr>
        <p:txBody>
          <a:bodyPr/>
          <a:lstStyle/>
          <a:p>
            <a:pPr algn="ctr" eaLnBrk="1" hangingPunct="1"/>
            <a:r>
              <a:rPr lang="en-US" altLang="zh-CN" dirty="0" smtClean="0"/>
              <a:t>5. </a:t>
            </a:r>
            <a:r>
              <a:rPr lang="zh-CN" altLang="en-US" dirty="0" smtClean="0"/>
              <a:t>利用率</a:t>
            </a:r>
          </a:p>
        </p:txBody>
      </p:sp>
      <p:sp>
        <p:nvSpPr>
          <p:cNvPr id="25603" name="Rectangle 3"/>
          <p:cNvSpPr>
            <a:spLocks noGrp="1" noChangeArrowheads="1"/>
          </p:cNvSpPr>
          <p:nvPr>
            <p:ph type="body" idx="1"/>
          </p:nvPr>
        </p:nvSpPr>
        <p:spPr/>
        <p:txBody>
          <a:bodyPr/>
          <a:lstStyle/>
          <a:p>
            <a:pPr eaLnBrk="1" hangingPunct="1"/>
            <a:r>
              <a:rPr lang="zh-CN" altLang="en-US" dirty="0" smtClean="0">
                <a:solidFill>
                  <a:srgbClr val="CC0000"/>
                </a:solidFill>
              </a:rPr>
              <a:t>信道利用率</a:t>
            </a:r>
            <a:r>
              <a:rPr lang="zh-CN" altLang="en-US" dirty="0" smtClean="0"/>
              <a:t>指出某信道有百分之几的时间是被利用的（有数据通过）。完全空闲的信道的利用率是零。</a:t>
            </a:r>
          </a:p>
          <a:p>
            <a:pPr eaLnBrk="1" hangingPunct="1"/>
            <a:r>
              <a:rPr lang="zh-CN" altLang="en-US" dirty="0" smtClean="0">
                <a:solidFill>
                  <a:srgbClr val="CC0000"/>
                </a:solidFill>
              </a:rPr>
              <a:t>网络利用率</a:t>
            </a:r>
            <a:r>
              <a:rPr lang="zh-CN" altLang="en-US" dirty="0" smtClean="0"/>
              <a:t>则是全网络的信道利用率的加权平均值。</a:t>
            </a:r>
          </a:p>
          <a:p>
            <a:pPr eaLnBrk="1" hangingPunct="1"/>
            <a:r>
              <a:rPr lang="zh-CN" altLang="en-US" dirty="0" smtClean="0"/>
              <a:t>信道利用率并非越高越好。 </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4360887" y="982664"/>
            <a:ext cx="1603375" cy="4186237"/>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en-US" sz="1800" b="0">
              <a:solidFill>
                <a:srgbClr val="000000"/>
              </a:solidFill>
              <a:latin typeface="Arial" panose="020B0604020202020204" pitchFamily="34" charset="0"/>
            </a:endParaRPr>
          </a:p>
        </p:txBody>
      </p:sp>
      <p:sp>
        <p:nvSpPr>
          <p:cNvPr id="35843" name="Text Box 5"/>
          <p:cNvSpPr txBox="1">
            <a:spLocks noChangeArrowheads="1"/>
          </p:cNvSpPr>
          <p:nvPr/>
        </p:nvSpPr>
        <p:spPr bwMode="auto">
          <a:xfrm>
            <a:off x="487363" y="592161"/>
            <a:ext cx="13596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b="0">
                <a:solidFill>
                  <a:srgbClr val="3333CC"/>
                </a:solidFill>
                <a:latin typeface="Arial" panose="020B0604020202020204" pitchFamily="34" charset="0"/>
                <a:ea typeface="黑体" panose="02010609060101010101" pitchFamily="49" charset="-122"/>
              </a:rPr>
              <a:t>时延</a:t>
            </a:r>
            <a:r>
              <a:rPr kumimoji="0" lang="zh-CN" altLang="en-US" sz="1600" b="0">
                <a:solidFill>
                  <a:srgbClr val="3333CC"/>
                </a:solidFill>
                <a:latin typeface="Arial" panose="020B0604020202020204" pitchFamily="34" charset="0"/>
                <a:ea typeface="黑体" panose="02010609060101010101" pitchFamily="49" charset="-122"/>
              </a:rPr>
              <a:t> </a:t>
            </a:r>
            <a:r>
              <a:rPr kumimoji="0" lang="en-US" altLang="zh-CN" sz="3200" b="0" i="1">
                <a:solidFill>
                  <a:srgbClr val="3333CC"/>
                </a:solidFill>
                <a:latin typeface="Arial" panose="020B0604020202020204" pitchFamily="34" charset="0"/>
                <a:ea typeface="黑体" panose="02010609060101010101" pitchFamily="49" charset="-122"/>
              </a:rPr>
              <a:t>D</a:t>
            </a:r>
          </a:p>
        </p:txBody>
      </p:sp>
      <p:sp>
        <p:nvSpPr>
          <p:cNvPr id="21508" name="Line 6"/>
          <p:cNvSpPr>
            <a:spLocks noChangeShapeType="1"/>
          </p:cNvSpPr>
          <p:nvPr/>
        </p:nvSpPr>
        <p:spPr bwMode="auto">
          <a:xfrm flipV="1">
            <a:off x="1895475" y="836624"/>
            <a:ext cx="0" cy="4332287"/>
          </a:xfrm>
          <a:prstGeom prst="line">
            <a:avLst/>
          </a:prstGeom>
          <a:noFill/>
          <a:ln w="38100">
            <a:solidFill>
              <a:schemeClr val="tx2"/>
            </a:solidFill>
            <a:round/>
            <a:tailEnd type="triangle" w="med" len="lg"/>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a typeface="华文行楷" panose="02010800040101010101" pitchFamily="2" charset="-122"/>
            </a:endParaRPr>
          </a:p>
        </p:txBody>
      </p:sp>
      <p:sp>
        <p:nvSpPr>
          <p:cNvPr id="21509" name="Line 7"/>
          <p:cNvSpPr>
            <a:spLocks noChangeShapeType="1"/>
          </p:cNvSpPr>
          <p:nvPr/>
        </p:nvSpPr>
        <p:spPr bwMode="auto">
          <a:xfrm rot="5400000" flipV="1">
            <a:off x="4422775" y="2641600"/>
            <a:ext cx="0" cy="5054600"/>
          </a:xfrm>
          <a:prstGeom prst="line">
            <a:avLst/>
          </a:prstGeom>
          <a:noFill/>
          <a:ln w="38100">
            <a:solidFill>
              <a:schemeClr val="tx2"/>
            </a:solidFill>
            <a:round/>
            <a:tailEnd type="triangle" w="med" len="lg"/>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a typeface="华文行楷" panose="02010800040101010101" pitchFamily="2" charset="-122"/>
            </a:endParaRPr>
          </a:p>
        </p:txBody>
      </p:sp>
      <p:sp>
        <p:nvSpPr>
          <p:cNvPr id="35846" name="Line 8"/>
          <p:cNvSpPr>
            <a:spLocks noChangeShapeType="1"/>
          </p:cNvSpPr>
          <p:nvPr/>
        </p:nvSpPr>
        <p:spPr bwMode="auto">
          <a:xfrm>
            <a:off x="5964238" y="836624"/>
            <a:ext cx="0" cy="4332287"/>
          </a:xfrm>
          <a:prstGeom prst="line">
            <a:avLst/>
          </a:prstGeom>
          <a:noFill/>
          <a:ln w="9525">
            <a:solidFill>
              <a:srgbClr val="CC0000"/>
            </a:solidFill>
            <a:prstDash val="dash"/>
            <a:round/>
          </a:ln>
          <a:extLst>
            <a:ext uri="{909E8E84-426E-40DD-AFC4-6F175D3DCCD1}">
              <a14:hiddenFill xmlns:a14="http://schemas.microsoft.com/office/drawing/2010/main">
                <a:noFill/>
              </a14:hiddenFill>
            </a:ext>
          </a:extLst>
        </p:spPr>
        <p:txBody>
          <a:bodyPr/>
          <a:lstStyle/>
          <a:p>
            <a:pPr eaLnBrk="0" hangingPunct="0"/>
            <a:endParaRPr lang="zh-CN" altLang="en-US">
              <a:solidFill>
                <a:srgbClr val="000000"/>
              </a:solidFill>
              <a:ea typeface="华文行楷" panose="02010800040101010101" pitchFamily="2" charset="-122"/>
            </a:endParaRPr>
          </a:p>
        </p:txBody>
      </p:sp>
      <p:sp>
        <p:nvSpPr>
          <p:cNvPr id="21511" name="Arc 9"/>
          <p:cNvSpPr/>
          <p:nvPr/>
        </p:nvSpPr>
        <p:spPr bwMode="auto">
          <a:xfrm flipV="1">
            <a:off x="1895475" y="982663"/>
            <a:ext cx="3981450" cy="3898900"/>
          </a:xfrm>
          <a:custGeom>
            <a:avLst/>
            <a:gdLst>
              <a:gd name="T0" fmla="*/ 0 w 21600"/>
              <a:gd name="T1" fmla="*/ 0 h 21612"/>
              <a:gd name="T2" fmla="*/ 2147483647 w 21600"/>
              <a:gd name="T3" fmla="*/ 2147483647 h 21612"/>
              <a:gd name="T4" fmla="*/ 0 w 21600"/>
              <a:gd name="T5" fmla="*/ 2147483647 h 21612"/>
              <a:gd name="T6" fmla="*/ 0 60000 65536"/>
              <a:gd name="T7" fmla="*/ 0 60000 65536"/>
              <a:gd name="T8" fmla="*/ 0 60000 65536"/>
              <a:gd name="T9" fmla="*/ 0 w 21600"/>
              <a:gd name="T10" fmla="*/ 0 h 21612"/>
              <a:gd name="T11" fmla="*/ 21600 w 21600"/>
              <a:gd name="T12" fmla="*/ 21612 h 21612"/>
            </a:gdLst>
            <a:ahLst/>
            <a:cxnLst>
              <a:cxn ang="T6">
                <a:pos x="T0" y="T1"/>
              </a:cxn>
              <a:cxn ang="T7">
                <a:pos x="T2" y="T3"/>
              </a:cxn>
              <a:cxn ang="T8">
                <a:pos x="T4" y="T5"/>
              </a:cxn>
            </a:cxnLst>
            <a:rect l="T9" t="T10" r="T11" b="T12"/>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76200">
            <a:solidFill>
              <a:srgbClr val="CC0000"/>
            </a:solidFill>
            <a:rou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zh-CN" altLang="en-US">
              <a:solidFill>
                <a:srgbClr val="000000"/>
              </a:solidFill>
              <a:ea typeface="华文行楷" panose="02010800040101010101" pitchFamily="2" charset="-122"/>
            </a:endParaRPr>
          </a:p>
        </p:txBody>
      </p:sp>
      <p:sp>
        <p:nvSpPr>
          <p:cNvPr id="35848" name="Text Box 10"/>
          <p:cNvSpPr txBox="1">
            <a:spLocks noChangeArrowheads="1"/>
          </p:cNvSpPr>
          <p:nvPr/>
        </p:nvSpPr>
        <p:spPr bwMode="auto">
          <a:xfrm>
            <a:off x="6580189" y="4552971"/>
            <a:ext cx="17700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b="0">
                <a:solidFill>
                  <a:srgbClr val="3333CC"/>
                </a:solidFill>
                <a:latin typeface="Arial" panose="020B0604020202020204" pitchFamily="34" charset="0"/>
                <a:ea typeface="黑体" panose="02010609060101010101" pitchFamily="49" charset="-122"/>
              </a:rPr>
              <a:t>利用率</a:t>
            </a:r>
            <a:r>
              <a:rPr kumimoji="0" lang="zh-CN" altLang="en-US" sz="1600" b="0">
                <a:solidFill>
                  <a:srgbClr val="3333CC"/>
                </a:solidFill>
                <a:latin typeface="Arial" panose="020B0604020202020204" pitchFamily="34" charset="0"/>
                <a:ea typeface="黑体" panose="02010609060101010101" pitchFamily="49" charset="-122"/>
              </a:rPr>
              <a:t> </a:t>
            </a:r>
            <a:r>
              <a:rPr kumimoji="0" lang="en-US" altLang="zh-CN" sz="3200" b="0" i="1">
                <a:solidFill>
                  <a:srgbClr val="3333CC"/>
                </a:solidFill>
                <a:latin typeface="Arial" panose="020B0604020202020204" pitchFamily="34" charset="0"/>
                <a:ea typeface="黑体" panose="02010609060101010101" pitchFamily="49" charset="-122"/>
              </a:rPr>
              <a:t>U</a:t>
            </a:r>
          </a:p>
        </p:txBody>
      </p:sp>
      <p:sp>
        <p:nvSpPr>
          <p:cNvPr id="35849" name="Text Box 11"/>
          <p:cNvSpPr txBox="1">
            <a:spLocks noChangeArrowheads="1"/>
          </p:cNvSpPr>
          <p:nvPr/>
        </p:nvSpPr>
        <p:spPr bwMode="auto">
          <a:xfrm>
            <a:off x="5719764" y="5154635"/>
            <a:ext cx="4122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200" b="0">
                <a:solidFill>
                  <a:srgbClr val="3333CC"/>
                </a:solidFill>
                <a:latin typeface="Arial" panose="020B0604020202020204" pitchFamily="34" charset="0"/>
                <a:ea typeface="黑体" panose="02010609060101010101" pitchFamily="49" charset="-122"/>
              </a:rPr>
              <a:t>1</a:t>
            </a:r>
            <a:endParaRPr kumimoji="0" lang="en-US" altLang="zh-CN" sz="3200" b="0" i="1">
              <a:solidFill>
                <a:srgbClr val="3333CC"/>
              </a:solidFill>
              <a:latin typeface="Arial" panose="020B0604020202020204" pitchFamily="34" charset="0"/>
              <a:ea typeface="黑体" panose="02010609060101010101" pitchFamily="49" charset="-122"/>
            </a:endParaRPr>
          </a:p>
        </p:txBody>
      </p:sp>
      <p:sp>
        <p:nvSpPr>
          <p:cNvPr id="35850" name="Text Box 12"/>
          <p:cNvSpPr txBox="1">
            <a:spLocks noChangeArrowheads="1"/>
          </p:cNvSpPr>
          <p:nvPr/>
        </p:nvSpPr>
        <p:spPr bwMode="auto">
          <a:xfrm>
            <a:off x="1570039" y="5084786"/>
            <a:ext cx="4122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200" b="0">
                <a:solidFill>
                  <a:srgbClr val="3333CC"/>
                </a:solidFill>
                <a:latin typeface="Arial" panose="020B0604020202020204" pitchFamily="34" charset="0"/>
                <a:ea typeface="黑体" panose="02010609060101010101" pitchFamily="49" charset="-122"/>
              </a:rPr>
              <a:t>0</a:t>
            </a:r>
            <a:endParaRPr kumimoji="0" lang="en-US" altLang="zh-CN" sz="3200" b="0" i="1">
              <a:solidFill>
                <a:srgbClr val="3333CC"/>
              </a:solidFill>
              <a:latin typeface="Arial" panose="020B0604020202020204" pitchFamily="34" charset="0"/>
              <a:ea typeface="黑体" panose="02010609060101010101" pitchFamily="49" charset="-122"/>
            </a:endParaRPr>
          </a:p>
        </p:txBody>
      </p:sp>
      <p:sp>
        <p:nvSpPr>
          <p:cNvPr id="35851" name="Text Box 13"/>
          <p:cNvSpPr txBox="1">
            <a:spLocks noChangeArrowheads="1"/>
          </p:cNvSpPr>
          <p:nvPr/>
        </p:nvSpPr>
        <p:spPr bwMode="auto">
          <a:xfrm>
            <a:off x="1282705" y="4483122"/>
            <a:ext cx="6335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3200" b="0" i="1">
                <a:solidFill>
                  <a:srgbClr val="3333CC"/>
                </a:solidFill>
                <a:latin typeface="Arial" panose="020B0604020202020204" pitchFamily="34" charset="0"/>
                <a:ea typeface="黑体" panose="02010609060101010101" pitchFamily="49" charset="-122"/>
              </a:rPr>
              <a:t>D</a:t>
            </a:r>
            <a:r>
              <a:rPr kumimoji="0" lang="en-US" altLang="zh-CN" sz="3200" b="0" baseline="-25000">
                <a:solidFill>
                  <a:srgbClr val="3333CC"/>
                </a:solidFill>
                <a:latin typeface="Arial" panose="020B0604020202020204" pitchFamily="34" charset="0"/>
                <a:ea typeface="黑体" panose="02010609060101010101" pitchFamily="49" charset="-122"/>
              </a:rPr>
              <a:t>0</a:t>
            </a:r>
            <a:endParaRPr kumimoji="0" lang="en-US" altLang="zh-CN" sz="3200" b="0" i="1" baseline="-25000">
              <a:solidFill>
                <a:srgbClr val="3333CC"/>
              </a:solidFill>
              <a:latin typeface="Arial" panose="020B0604020202020204" pitchFamily="34" charset="0"/>
              <a:ea typeface="黑体" panose="02010609060101010101" pitchFamily="49" charset="-122"/>
            </a:endParaRPr>
          </a:p>
        </p:txBody>
      </p:sp>
      <p:sp>
        <p:nvSpPr>
          <p:cNvPr id="35852" name="Text Box 14"/>
          <p:cNvSpPr txBox="1">
            <a:spLocks noChangeArrowheads="1"/>
          </p:cNvSpPr>
          <p:nvPr/>
        </p:nvSpPr>
        <p:spPr bwMode="auto">
          <a:xfrm>
            <a:off x="4583132" y="1058863"/>
            <a:ext cx="10054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b="0">
                <a:solidFill>
                  <a:srgbClr val="3333CC"/>
                </a:solidFill>
                <a:latin typeface="Arial" panose="020B0604020202020204" pitchFamily="34" charset="0"/>
                <a:ea typeface="黑体" panose="02010609060101010101" pitchFamily="49" charset="-122"/>
              </a:rPr>
              <a:t>时延</a:t>
            </a:r>
          </a:p>
          <a:p>
            <a:pPr eaLnBrk="1" hangingPunct="1"/>
            <a:r>
              <a:rPr kumimoji="0" lang="zh-CN" altLang="en-US" sz="3200" b="0">
                <a:solidFill>
                  <a:srgbClr val="3333CC"/>
                </a:solidFill>
                <a:latin typeface="Arial" panose="020B0604020202020204" pitchFamily="34" charset="0"/>
                <a:ea typeface="黑体" panose="02010609060101010101" pitchFamily="49" charset="-122"/>
              </a:rPr>
              <a:t>急剧</a:t>
            </a:r>
          </a:p>
          <a:p>
            <a:pPr eaLnBrk="1" hangingPunct="1"/>
            <a:r>
              <a:rPr kumimoji="0" lang="zh-CN" altLang="en-US" sz="3200" b="0">
                <a:solidFill>
                  <a:srgbClr val="3333CC"/>
                </a:solidFill>
                <a:latin typeface="Arial" panose="020B0604020202020204" pitchFamily="34" charset="0"/>
                <a:ea typeface="黑体" panose="02010609060101010101" pitchFamily="49" charset="-122"/>
              </a:rPr>
              <a:t>增大</a:t>
            </a:r>
            <a:endParaRPr kumimoji="0" lang="zh-CN" altLang="en-US" sz="3200" b="0" i="1">
              <a:solidFill>
                <a:srgbClr val="3333CC"/>
              </a:solidFill>
              <a:latin typeface="Arial" panose="020B0604020202020204" pitchFamily="34" charset="0"/>
              <a:ea typeface="黑体" panose="02010609060101010101" pitchFamily="49" charset="-122"/>
            </a:endParaRPr>
          </a:p>
        </p:txBody>
      </p:sp>
      <p:graphicFrame>
        <p:nvGraphicFramePr>
          <p:cNvPr id="2" name="对象 1"/>
          <p:cNvGraphicFramePr>
            <a:graphicFrameLocks noChangeAspect="1"/>
          </p:cNvGraphicFramePr>
          <p:nvPr/>
        </p:nvGraphicFramePr>
        <p:xfrm>
          <a:off x="5964238" y="177079"/>
          <a:ext cx="3149600" cy="1023937"/>
        </p:xfrm>
        <a:graphic>
          <a:graphicData uri="http://schemas.openxmlformats.org/presentationml/2006/ole">
            <mc:AlternateContent xmlns:mc="http://schemas.openxmlformats.org/markup-compatibility/2006">
              <mc:Choice xmlns:v="urn:schemas-microsoft-com:vml" Requires="v">
                <p:oleObj spid="_x0000_s228382" name="Equation" r:id="rId4" imgW="1637665" imgH="431800" progId="Equation.DSMT4">
                  <p:embed/>
                </p:oleObj>
              </mc:Choice>
              <mc:Fallback>
                <p:oleObj name="Equation" r:id="rId4" imgW="1637665" imgH="431800" progId="Equation.DSMT4">
                  <p:embed/>
                  <p:pic>
                    <p:nvPicPr>
                      <p:cNvPr id="0" name="图片 2283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238" y="177079"/>
                        <a:ext cx="3149600" cy="10239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transition="in" filter="wipe(left)">
                                      <p:cBhvr>
                                        <p:cTn id="11" dur="500"/>
                                        <p:tgtEl>
                                          <p:spTgt spid="215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11"/>
                                        </p:tgtEl>
                                        <p:attrNameLst>
                                          <p:attrName>style.visibility</p:attrName>
                                        </p:attrNameLst>
                                      </p:cBhvr>
                                      <p:to>
                                        <p:strVal val="visible"/>
                                      </p:to>
                                    </p:set>
                                    <p:animEffect transition="in" filter="wipe(left)">
                                      <p:cBhvr>
                                        <p:cTn id="15"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21509" grpId="0" animBg="1"/>
      <p:bldP spid="2151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1560" y="476672"/>
            <a:ext cx="8259762" cy="839688"/>
          </a:xfrm>
        </p:spPr>
        <p:txBody>
          <a:bodyPr/>
          <a:lstStyle/>
          <a:p>
            <a:pPr algn="ctr" eaLnBrk="1" hangingPunct="1"/>
            <a:r>
              <a:rPr lang="zh-CN" altLang="en-US" dirty="0" smtClean="0"/>
              <a:t>三、计算机网络的非性能特征 </a:t>
            </a:r>
          </a:p>
        </p:txBody>
      </p:sp>
      <p:sp>
        <p:nvSpPr>
          <p:cNvPr id="27651" name="Rectangle 3"/>
          <p:cNvSpPr>
            <a:spLocks noGrp="1" noChangeArrowheads="1"/>
          </p:cNvSpPr>
          <p:nvPr>
            <p:ph type="body" idx="1"/>
          </p:nvPr>
        </p:nvSpPr>
        <p:spPr>
          <a:xfrm>
            <a:off x="1619672" y="1556792"/>
            <a:ext cx="5832475" cy="4114800"/>
          </a:xfrm>
        </p:spPr>
        <p:txBody>
          <a:bodyPr/>
          <a:lstStyle/>
          <a:p>
            <a:pPr eaLnBrk="1" hangingPunct="1"/>
            <a:r>
              <a:rPr lang="zh-CN" altLang="en-US" dirty="0" smtClean="0"/>
              <a:t>费用</a:t>
            </a:r>
          </a:p>
          <a:p>
            <a:pPr eaLnBrk="1" hangingPunct="1"/>
            <a:r>
              <a:rPr lang="zh-CN" altLang="en-US" dirty="0" smtClean="0"/>
              <a:t>质量</a:t>
            </a:r>
          </a:p>
          <a:p>
            <a:pPr eaLnBrk="1" hangingPunct="1"/>
            <a:r>
              <a:rPr lang="zh-CN" altLang="en-US" dirty="0" smtClean="0"/>
              <a:t>标准化</a:t>
            </a:r>
          </a:p>
          <a:p>
            <a:pPr eaLnBrk="1" hangingPunct="1"/>
            <a:r>
              <a:rPr lang="zh-CN" altLang="en-US" dirty="0" smtClean="0"/>
              <a:t>可靠性</a:t>
            </a:r>
          </a:p>
          <a:p>
            <a:pPr eaLnBrk="1" hangingPunct="1"/>
            <a:r>
              <a:rPr lang="zh-CN" altLang="en-US" dirty="0" smtClean="0"/>
              <a:t>可扩展性和可升级性 </a:t>
            </a:r>
          </a:p>
          <a:p>
            <a:pPr eaLnBrk="1" hangingPunct="1"/>
            <a:r>
              <a:rPr lang="zh-CN" altLang="en-US" dirty="0" smtClean="0"/>
              <a:t>易于管理和维护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1.2.6  </a:t>
            </a:r>
            <a:r>
              <a:rPr lang="zh-CN" altLang="en-US" dirty="0" smtClean="0">
                <a:solidFill>
                  <a:srgbClr val="FF0000"/>
                </a:solidFill>
              </a:rPr>
              <a:t>路由与流量控制</a:t>
            </a:r>
            <a:endParaRPr lang="zh-CN" altLang="en-US" dirty="0"/>
          </a:p>
        </p:txBody>
      </p:sp>
      <p:sp>
        <p:nvSpPr>
          <p:cNvPr id="3" name="内容占位符 2"/>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3568" y="260648"/>
            <a:ext cx="7315200" cy="609600"/>
          </a:xfrm>
        </p:spPr>
        <p:txBody>
          <a:bodyPr/>
          <a:lstStyle/>
          <a:p>
            <a:r>
              <a:rPr lang="zh-CN" altLang="en-US" sz="3200" dirty="0" smtClean="0"/>
              <a:t>路由算法</a:t>
            </a:r>
            <a:r>
              <a:rPr lang="zh-CN" altLang="en-US" sz="3200" dirty="0"/>
              <a:t>概述</a:t>
            </a:r>
          </a:p>
        </p:txBody>
      </p:sp>
      <p:sp>
        <p:nvSpPr>
          <p:cNvPr id="7171" name="Rectangle 3"/>
          <p:cNvSpPr>
            <a:spLocks noGrp="1" noChangeArrowheads="1"/>
          </p:cNvSpPr>
          <p:nvPr>
            <p:ph type="body" idx="1"/>
          </p:nvPr>
        </p:nvSpPr>
        <p:spPr>
          <a:xfrm>
            <a:off x="683568" y="1124744"/>
            <a:ext cx="8064896" cy="4114800"/>
          </a:xfrm>
        </p:spPr>
        <p:txBody>
          <a:bodyPr/>
          <a:lstStyle/>
          <a:p>
            <a:r>
              <a:rPr lang="zh-CN" altLang="en-US" dirty="0">
                <a:solidFill>
                  <a:srgbClr val="FF0000"/>
                </a:solidFill>
              </a:rPr>
              <a:t>网络层的任务</a:t>
            </a:r>
          </a:p>
          <a:p>
            <a:pPr lvl="1"/>
            <a:r>
              <a:rPr lang="zh-CN" altLang="en-US" dirty="0"/>
              <a:t>建立、维持、中止网络的</a:t>
            </a:r>
            <a:r>
              <a:rPr lang="zh-CN" altLang="en-US" dirty="0" smtClean="0"/>
              <a:t>连接</a:t>
            </a:r>
            <a:r>
              <a:rPr lang="en-US" altLang="zh-CN" dirty="0"/>
              <a:t> </a:t>
            </a:r>
            <a:r>
              <a:rPr lang="zh-CN" altLang="en-US" dirty="0"/>
              <a:t>；</a:t>
            </a:r>
            <a:r>
              <a:rPr lang="zh-CN" altLang="en-US" dirty="0" smtClean="0"/>
              <a:t>路由选择和分组转发</a:t>
            </a:r>
            <a:endParaRPr lang="zh-CN" altLang="en-US" dirty="0"/>
          </a:p>
          <a:p>
            <a:r>
              <a:rPr lang="zh-CN" altLang="en-US" dirty="0">
                <a:solidFill>
                  <a:srgbClr val="FF0000"/>
                </a:solidFill>
              </a:rPr>
              <a:t>网络层的核心：</a:t>
            </a:r>
            <a:r>
              <a:rPr lang="zh-CN" altLang="en-US" dirty="0">
                <a:solidFill>
                  <a:srgbClr val="0066FF"/>
                </a:solidFill>
              </a:rPr>
              <a:t>路由算法</a:t>
            </a:r>
          </a:p>
          <a:p>
            <a:r>
              <a:rPr lang="zh-CN" altLang="en-US" dirty="0">
                <a:solidFill>
                  <a:srgbClr val="FF0000"/>
                </a:solidFill>
              </a:rPr>
              <a:t>路由算法的功能：</a:t>
            </a:r>
            <a:r>
              <a:rPr lang="zh-CN" altLang="en-US" dirty="0"/>
              <a:t>指引分组通过通信子网到达目的节点</a:t>
            </a:r>
          </a:p>
          <a:p>
            <a:pPr lvl="1"/>
            <a:r>
              <a:rPr lang="zh-CN" altLang="en-US" dirty="0"/>
              <a:t>为源节点和目的节点对选择传输路径；</a:t>
            </a:r>
          </a:p>
          <a:p>
            <a:pPr lvl="1"/>
            <a:r>
              <a:rPr lang="zh-CN" altLang="en-US" dirty="0"/>
              <a:t>将分组正确地送到目的节点。</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endParaRPr lang="zh-CN" altLang="zh-CN"/>
          </a:p>
        </p:txBody>
      </p:sp>
      <p:pic>
        <p:nvPicPr>
          <p:cNvPr id="921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dirty="0"/>
              <a:t>1-</a:t>
            </a:r>
            <a:fld id="{9A0DB2DC-4C9A-4742-B13C-FB6460FD3503}" type="slidenum">
              <a:rPr lang="en-US" altLang="zh-CN" dirty="0"/>
              <a:t>16</a:t>
            </a:fld>
            <a:r>
              <a:rPr lang="en-US" altLang="zh-CN" dirty="0"/>
              <a:t>/136</a:t>
            </a:r>
          </a:p>
        </p:txBody>
      </p:sp>
      <p:sp>
        <p:nvSpPr>
          <p:cNvPr id="3" name="日期占位符 2"/>
          <p:cNvSpPr>
            <a:spLocks noGrp="1"/>
          </p:cNvSpPr>
          <p:nvPr>
            <p:ph type="dt" sz="half" idx="2"/>
          </p:nvPr>
        </p:nvSpPr>
        <p:spPr/>
        <p:txBody>
          <a:bodyPr/>
          <a:lstStyle/>
          <a:p>
            <a:pPr fontAlgn="base">
              <a:spcAft>
                <a:spcPct val="0"/>
              </a:spcAft>
              <a:buClr>
                <a:srgbClr val="000000"/>
              </a:buClr>
              <a:defRPr/>
            </a:pPr>
            <a:fld id="{AB575DBE-8FBB-439F-A686-0F654754FF4B}" type="datetime1">
              <a:rPr lang="zh-CN" altLang="en-US"/>
              <a:t>2023/9/19</a:t>
            </a:fld>
            <a:endParaRPr lang="zh-CN" altLang="en-US"/>
          </a:p>
        </p:txBody>
      </p:sp>
      <p:sp>
        <p:nvSpPr>
          <p:cNvPr id="4" name="文本框 3"/>
          <p:cNvSpPr txBox="1"/>
          <p:nvPr/>
        </p:nvSpPr>
        <p:spPr>
          <a:xfrm>
            <a:off x="683895" y="4745990"/>
            <a:ext cx="6478905" cy="1753235"/>
          </a:xfrm>
          <a:prstGeom prst="rect">
            <a:avLst/>
          </a:prstGeom>
          <a:noFill/>
        </p:spPr>
        <p:txBody>
          <a:bodyPr wrap="square" rtlCol="0" anchor="t">
            <a:spAutoFit/>
          </a:bodyPr>
          <a:lstStyle/>
          <a:p>
            <a:pPr fontAlgn="auto">
              <a:spcBef>
                <a:spcPts val="0"/>
              </a:spcBef>
              <a:spcAft>
                <a:spcPts val="0"/>
              </a:spcAft>
            </a:pPr>
            <a:r>
              <a:rPr lang="zh-CN" altLang="en-US" b="1">
                <a:solidFill>
                  <a:srgbClr val="000000"/>
                </a:solidFill>
                <a:latin typeface="方正粗黑宋简体" panose="02000000000000000000" charset="-122"/>
                <a:ea typeface="方正粗黑宋简体" panose="02000000000000000000" charset="-122"/>
              </a:rPr>
              <a:t>编著的教材：</a:t>
            </a:r>
          </a:p>
          <a:p>
            <a:pPr marL="285750" indent="-285750" fontAlgn="auto">
              <a:spcBef>
                <a:spcPts val="0"/>
              </a:spcBef>
              <a:spcAft>
                <a:spcPts val="0"/>
              </a:spcAft>
              <a:buFont typeface="Arial" panose="020B0604020202020204" pitchFamily="34" charset="0"/>
              <a:buChar char="•"/>
            </a:pPr>
            <a:r>
              <a:rPr lang="zh-CN" altLang="en-US" b="1">
                <a:solidFill>
                  <a:srgbClr val="000000"/>
                </a:solidFill>
                <a:latin typeface="方正粗黑宋简体" panose="02000000000000000000" charset="-122"/>
                <a:ea typeface="方正粗黑宋简体" panose="02000000000000000000" charset="-122"/>
              </a:rPr>
              <a:t>《信息理论基础》获得全国优秀教材特等奖</a:t>
            </a:r>
          </a:p>
          <a:p>
            <a:pPr marL="285750" indent="-285750" fontAlgn="auto">
              <a:spcBef>
                <a:spcPts val="0"/>
              </a:spcBef>
              <a:spcAft>
                <a:spcPts val="0"/>
              </a:spcAft>
              <a:buFont typeface="Arial" panose="020B0604020202020204" pitchFamily="34" charset="0"/>
              <a:buChar char="•"/>
            </a:pPr>
            <a:r>
              <a:rPr lang="zh-CN" altLang="en-US" b="1">
                <a:solidFill>
                  <a:srgbClr val="FF0000"/>
                </a:solidFill>
                <a:latin typeface="方正粗黑宋简体" panose="02000000000000000000" charset="-122"/>
                <a:ea typeface="方正粗黑宋简体" panose="02000000000000000000" charset="-122"/>
              </a:rPr>
              <a:t>《通信网理论基础》获邮电部科技进步一等奖</a:t>
            </a:r>
          </a:p>
          <a:p>
            <a:pPr marL="285750" indent="-285750" fontAlgn="auto">
              <a:spcBef>
                <a:spcPts val="0"/>
              </a:spcBef>
              <a:spcAft>
                <a:spcPts val="0"/>
              </a:spcAft>
              <a:buFont typeface="Arial" panose="020B0604020202020204" pitchFamily="34" charset="0"/>
              <a:buChar char="•"/>
            </a:pPr>
            <a:r>
              <a:rPr lang="zh-CN" altLang="en-US" b="1">
                <a:solidFill>
                  <a:srgbClr val="000000"/>
                </a:solidFill>
                <a:latin typeface="方正粗黑宋简体" panose="02000000000000000000" charset="-122"/>
                <a:ea typeface="方正粗黑宋简体" panose="02000000000000000000" charset="-122"/>
              </a:rPr>
              <a:t>《通信原理》获得全国优秀教材一等奖</a:t>
            </a:r>
          </a:p>
          <a:p>
            <a:pPr marL="285750" indent="-285750" fontAlgn="auto">
              <a:spcBef>
                <a:spcPts val="0"/>
              </a:spcBef>
              <a:spcAft>
                <a:spcPts val="0"/>
              </a:spcAft>
              <a:buFont typeface="Arial" panose="020B0604020202020204" pitchFamily="34" charset="0"/>
              <a:buChar char="•"/>
            </a:pPr>
            <a:r>
              <a:rPr lang="zh-CN" altLang="en-US" b="1">
                <a:solidFill>
                  <a:srgbClr val="000000"/>
                </a:solidFill>
                <a:latin typeface="方正粗黑宋简体" panose="02000000000000000000" charset="-122"/>
                <a:ea typeface="方正粗黑宋简体" panose="02000000000000000000" charset="-122"/>
              </a:rPr>
              <a:t>《信源编码原理》</a:t>
            </a:r>
          </a:p>
          <a:p>
            <a:pPr marL="285750" indent="-285750" fontAlgn="auto">
              <a:spcBef>
                <a:spcPts val="0"/>
              </a:spcBef>
              <a:spcAft>
                <a:spcPts val="0"/>
              </a:spcAft>
              <a:buFont typeface="Arial" panose="020B0604020202020204" pitchFamily="34" charset="0"/>
              <a:buChar char="•"/>
            </a:pPr>
            <a:r>
              <a:rPr lang="zh-CN" altLang="en-US" b="1">
                <a:solidFill>
                  <a:srgbClr val="000000"/>
                </a:solidFill>
                <a:latin typeface="方正粗黑宋简体" panose="02000000000000000000" charset="-122"/>
                <a:ea typeface="方正粗黑宋简体" panose="02000000000000000000" charset="-122"/>
              </a:rPr>
              <a:t>《数字电视》等</a:t>
            </a:r>
          </a:p>
        </p:txBody>
      </p:sp>
      <p:graphicFrame>
        <p:nvGraphicFramePr>
          <p:cNvPr id="7" name="对象 6"/>
          <p:cNvGraphicFramePr/>
          <p:nvPr/>
        </p:nvGraphicFramePr>
        <p:xfrm>
          <a:off x="6372225" y="188595"/>
          <a:ext cx="2670175" cy="4191000"/>
        </p:xfrm>
        <a:graphic>
          <a:graphicData uri="http://schemas.openxmlformats.org/presentationml/2006/ole">
            <mc:AlternateContent xmlns:mc="http://schemas.openxmlformats.org/markup-compatibility/2006">
              <mc:Choice xmlns:v="urn:schemas-microsoft-com:vml" Requires="v">
                <p:oleObj spid="_x0000_s229412" r:id="rId3" imgW="4762500" imgH="6086475" progId="Paint.Picture">
                  <p:embed/>
                </p:oleObj>
              </mc:Choice>
              <mc:Fallback>
                <p:oleObj r:id="rId3" imgW="4762500" imgH="6086475" progId="Paint.Picture">
                  <p:embed/>
                  <p:pic>
                    <p:nvPicPr>
                      <p:cNvPr id="0" name="图片 229379"/>
                      <p:cNvPicPr/>
                      <p:nvPr/>
                    </p:nvPicPr>
                    <p:blipFill>
                      <a:blip r:embed="rId4"/>
                      <a:stretch>
                        <a:fillRect/>
                      </a:stretch>
                    </p:blipFill>
                    <p:spPr>
                      <a:xfrm>
                        <a:off x="6372225" y="188595"/>
                        <a:ext cx="2670175" cy="4191000"/>
                      </a:xfrm>
                      <a:prstGeom prst="rect">
                        <a:avLst/>
                      </a:prstGeom>
                    </p:spPr>
                  </p:pic>
                </p:oleObj>
              </mc:Fallback>
            </mc:AlternateContent>
          </a:graphicData>
        </a:graphic>
      </p:graphicFrame>
      <p:graphicFrame>
        <p:nvGraphicFramePr>
          <p:cNvPr id="9" name="对象 8"/>
          <p:cNvGraphicFramePr/>
          <p:nvPr/>
        </p:nvGraphicFramePr>
        <p:xfrm>
          <a:off x="107315" y="172085"/>
          <a:ext cx="2762250" cy="4351655"/>
        </p:xfrm>
        <a:graphic>
          <a:graphicData uri="http://schemas.openxmlformats.org/presentationml/2006/ole">
            <mc:AlternateContent xmlns:mc="http://schemas.openxmlformats.org/markup-compatibility/2006">
              <mc:Choice xmlns:v="urn:schemas-microsoft-com:vml" Requires="v">
                <p:oleObj spid="_x0000_s229413" r:id="rId5" imgW="4610100" imgH="6276975" progId="Paint.Picture">
                  <p:embed/>
                </p:oleObj>
              </mc:Choice>
              <mc:Fallback>
                <p:oleObj r:id="rId5" imgW="4610100" imgH="6276975" progId="Paint.Picture">
                  <p:embed/>
                  <p:pic>
                    <p:nvPicPr>
                      <p:cNvPr id="0" name="图片 229380"/>
                      <p:cNvPicPr/>
                      <p:nvPr/>
                    </p:nvPicPr>
                    <p:blipFill>
                      <a:blip r:embed="rId6"/>
                      <a:stretch>
                        <a:fillRect/>
                      </a:stretch>
                    </p:blipFill>
                    <p:spPr>
                      <a:xfrm>
                        <a:off x="107315" y="172085"/>
                        <a:ext cx="2762250" cy="4351655"/>
                      </a:xfrm>
                      <a:prstGeom prst="rect">
                        <a:avLst/>
                      </a:prstGeom>
                    </p:spPr>
                  </p:pic>
                </p:oleObj>
              </mc:Fallback>
            </mc:AlternateContent>
          </a:graphicData>
        </a:graphic>
      </p:graphicFrame>
      <p:graphicFrame>
        <p:nvGraphicFramePr>
          <p:cNvPr id="14" name="对象 13"/>
          <p:cNvGraphicFramePr/>
          <p:nvPr/>
        </p:nvGraphicFramePr>
        <p:xfrm>
          <a:off x="3021965" y="172085"/>
          <a:ext cx="3016250" cy="4462780"/>
        </p:xfrm>
        <a:graphic>
          <a:graphicData uri="http://schemas.openxmlformats.org/presentationml/2006/ole">
            <mc:AlternateContent xmlns:mc="http://schemas.openxmlformats.org/markup-compatibility/2006">
              <mc:Choice xmlns:v="urn:schemas-microsoft-com:vml" Requires="v">
                <p:oleObj spid="_x0000_s229414" r:id="rId7" imgW="3819525" imgH="5172075" progId="Paint.Picture">
                  <p:embed/>
                </p:oleObj>
              </mc:Choice>
              <mc:Fallback>
                <p:oleObj r:id="rId7" imgW="3819525" imgH="5172075" progId="Paint.Picture">
                  <p:embed/>
                  <p:pic>
                    <p:nvPicPr>
                      <p:cNvPr id="0" name="图片 229381"/>
                      <p:cNvPicPr/>
                      <p:nvPr/>
                    </p:nvPicPr>
                    <p:blipFill>
                      <a:blip r:embed="rId8"/>
                      <a:stretch>
                        <a:fillRect/>
                      </a:stretch>
                    </p:blipFill>
                    <p:spPr>
                      <a:xfrm>
                        <a:off x="3021965" y="172085"/>
                        <a:ext cx="3016250" cy="44627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337542" y="0"/>
            <a:ext cx="7772400" cy="4114800"/>
          </a:xfrm>
        </p:spPr>
        <p:txBody>
          <a:bodyPr/>
          <a:lstStyle/>
          <a:p>
            <a:r>
              <a:rPr lang="zh-CN" altLang="en-US" dirty="0"/>
              <a:t>路由选择的优劣将直接影响网络的性能</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700213"/>
            <a:ext cx="4524375"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Text Box 6"/>
          <p:cNvSpPr txBox="1">
            <a:spLocks noChangeArrowheads="1"/>
          </p:cNvSpPr>
          <p:nvPr/>
        </p:nvSpPr>
        <p:spPr bwMode="auto">
          <a:xfrm>
            <a:off x="323850" y="4757738"/>
            <a:ext cx="410368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Char char="•"/>
            </a:pPr>
            <a:r>
              <a:rPr lang="zh-CN" altLang="en-US" sz="2400" b="1" dirty="0">
                <a:solidFill>
                  <a:srgbClr val="FF0000"/>
                </a:solidFill>
                <a:ea typeface="楷体_GB2312" panose="02010609030101010101" pitchFamily="49" charset="-122"/>
              </a:rPr>
              <a:t>轻负荷条件下，减少时延</a:t>
            </a:r>
          </a:p>
          <a:p>
            <a:pPr>
              <a:spcBef>
                <a:spcPct val="50000"/>
              </a:spcBef>
              <a:buFontTx/>
              <a:buChar char="•"/>
            </a:pPr>
            <a:r>
              <a:rPr lang="zh-CN" altLang="en-US" sz="2400" b="1" dirty="0">
                <a:solidFill>
                  <a:srgbClr val="FF0000"/>
                </a:solidFill>
                <a:ea typeface="楷体_GB2312" panose="02010609030101010101" pitchFamily="49" charset="-122"/>
              </a:rPr>
              <a:t>高负荷条件下，保证时延的前提下，增加网络通过量</a:t>
            </a:r>
          </a:p>
        </p:txBody>
      </p:sp>
      <p:pic>
        <p:nvPicPr>
          <p:cNvPr id="102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700213"/>
            <a:ext cx="4537075" cy="407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blinds(horizontal)">
                                      <p:cBhvr>
                                        <p:cTn id="7" dur="500"/>
                                        <p:tgtEl>
                                          <p:spTgt spid="10246"/>
                                        </p:tgtEl>
                                      </p:cBhvr>
                                    </p:animEffect>
                                  </p:childTnLst>
                                </p:cTn>
                              </p:par>
                              <p:par>
                                <p:cTn id="8" presetID="3" presetClass="entr" presetSubtype="10" fill="hold" nodeType="withEffect">
                                  <p:stCondLst>
                                    <p:cond delay="0"/>
                                  </p:stCondLst>
                                  <p:childTnLst>
                                    <p:set>
                                      <p:cBhvr>
                                        <p:cTn id="9" dur="1" fill="hold">
                                          <p:stCondLst>
                                            <p:cond delay="0"/>
                                          </p:stCondLst>
                                        </p:cTn>
                                        <p:tgtEl>
                                          <p:spTgt spid="10247"/>
                                        </p:tgtEl>
                                        <p:attrNameLst>
                                          <p:attrName>style.visibility</p:attrName>
                                        </p:attrNameLst>
                                      </p:cBhvr>
                                      <p:to>
                                        <p:strVal val="visible"/>
                                      </p:to>
                                    </p:set>
                                    <p:animEffect transition="in" filter="blinds(horizontal)">
                                      <p:cBhvr>
                                        <p:cTn id="10"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3568" y="10840"/>
            <a:ext cx="7315200" cy="609600"/>
          </a:xfrm>
        </p:spPr>
        <p:txBody>
          <a:bodyPr/>
          <a:lstStyle/>
          <a:p>
            <a:r>
              <a:rPr lang="zh-CN" altLang="en-US" sz="3200" dirty="0" smtClean="0"/>
              <a:t>路由选择</a:t>
            </a:r>
            <a:r>
              <a:rPr lang="zh-CN" altLang="en-US" sz="3200" dirty="0"/>
              <a:t>算法的分类</a:t>
            </a:r>
          </a:p>
        </p:txBody>
      </p:sp>
      <p:sp>
        <p:nvSpPr>
          <p:cNvPr id="11267" name="Rectangle 3"/>
          <p:cNvSpPr>
            <a:spLocks noGrp="1" noChangeArrowheads="1"/>
          </p:cNvSpPr>
          <p:nvPr>
            <p:ph type="body" idx="1"/>
          </p:nvPr>
        </p:nvSpPr>
        <p:spPr>
          <a:xfrm>
            <a:off x="251520" y="620688"/>
            <a:ext cx="8785225" cy="5616575"/>
          </a:xfrm>
        </p:spPr>
        <p:txBody>
          <a:bodyPr/>
          <a:lstStyle/>
          <a:p>
            <a:pPr>
              <a:lnSpc>
                <a:spcPct val="90000"/>
              </a:lnSpc>
              <a:spcBef>
                <a:spcPts val="0"/>
              </a:spcBef>
            </a:pPr>
            <a:r>
              <a:rPr lang="zh-CN" altLang="en-US" dirty="0"/>
              <a:t>决策地点</a:t>
            </a:r>
          </a:p>
          <a:p>
            <a:pPr lvl="1">
              <a:lnSpc>
                <a:spcPct val="90000"/>
              </a:lnSpc>
              <a:spcBef>
                <a:spcPts val="0"/>
              </a:spcBef>
            </a:pPr>
            <a:r>
              <a:rPr lang="zh-CN" altLang="en-US" dirty="0"/>
              <a:t>集中式   分布式</a:t>
            </a:r>
          </a:p>
          <a:p>
            <a:pPr>
              <a:lnSpc>
                <a:spcPct val="90000"/>
              </a:lnSpc>
              <a:spcBef>
                <a:spcPts val="0"/>
              </a:spcBef>
            </a:pPr>
            <a:r>
              <a:rPr lang="zh-CN" altLang="en-US" dirty="0"/>
              <a:t>决策时间</a:t>
            </a:r>
          </a:p>
          <a:p>
            <a:pPr lvl="1">
              <a:lnSpc>
                <a:spcPct val="90000"/>
              </a:lnSpc>
              <a:spcBef>
                <a:spcPts val="0"/>
              </a:spcBef>
            </a:pPr>
            <a:r>
              <a:rPr lang="zh-CN" altLang="en-US" dirty="0"/>
              <a:t>分组（数据报）   会话（虚电路）</a:t>
            </a:r>
          </a:p>
          <a:p>
            <a:pPr>
              <a:lnSpc>
                <a:spcPct val="90000"/>
              </a:lnSpc>
              <a:spcBef>
                <a:spcPts val="0"/>
              </a:spcBef>
            </a:pPr>
            <a:r>
              <a:rPr lang="zh-CN" altLang="en-US" dirty="0"/>
              <a:t>性能评价准则</a:t>
            </a:r>
          </a:p>
          <a:p>
            <a:pPr lvl="1">
              <a:lnSpc>
                <a:spcPct val="90000"/>
              </a:lnSpc>
              <a:spcBef>
                <a:spcPts val="0"/>
              </a:spcBef>
            </a:pPr>
            <a:r>
              <a:rPr lang="zh-CN" altLang="en-US" dirty="0"/>
              <a:t>吞吐量   时延   链路数   设施代价</a:t>
            </a:r>
          </a:p>
          <a:p>
            <a:pPr>
              <a:lnSpc>
                <a:spcPct val="90000"/>
              </a:lnSpc>
              <a:spcBef>
                <a:spcPts val="0"/>
              </a:spcBef>
            </a:pPr>
            <a:r>
              <a:rPr lang="zh-CN" altLang="en-US" dirty="0"/>
              <a:t>路由选择所基于的信息源</a:t>
            </a:r>
          </a:p>
          <a:p>
            <a:pPr lvl="1">
              <a:lnSpc>
                <a:spcPct val="90000"/>
              </a:lnSpc>
              <a:spcBef>
                <a:spcPts val="0"/>
              </a:spcBef>
            </a:pPr>
            <a:r>
              <a:rPr lang="zh-CN" altLang="en-US" dirty="0"/>
              <a:t>本地  相邻节点  路径上的节点   所有节点</a:t>
            </a:r>
          </a:p>
          <a:p>
            <a:pPr>
              <a:lnSpc>
                <a:spcPct val="90000"/>
              </a:lnSpc>
              <a:spcBef>
                <a:spcPts val="0"/>
              </a:spcBef>
            </a:pPr>
            <a:r>
              <a:rPr lang="zh-CN" altLang="en-US" dirty="0"/>
              <a:t>路由选择对网络的适应性</a:t>
            </a:r>
          </a:p>
          <a:p>
            <a:pPr lvl="1">
              <a:lnSpc>
                <a:spcPct val="90000"/>
              </a:lnSpc>
              <a:spcBef>
                <a:spcPts val="0"/>
              </a:spcBef>
            </a:pPr>
            <a:r>
              <a:rPr lang="zh-CN" altLang="en-US" dirty="0"/>
              <a:t>静态</a:t>
            </a:r>
          </a:p>
          <a:p>
            <a:pPr lvl="1">
              <a:lnSpc>
                <a:spcPct val="90000"/>
              </a:lnSpc>
              <a:spcBef>
                <a:spcPts val="0"/>
              </a:spcBef>
            </a:pPr>
            <a:r>
              <a:rPr lang="zh-CN" altLang="en-US" dirty="0"/>
              <a:t>自适应 根据负载、拓扑结构的变化自适应地调整路由</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sz="3200" dirty="0" smtClean="0"/>
              <a:t>对</a:t>
            </a:r>
            <a:r>
              <a:rPr lang="zh-CN" altLang="en-US" sz="3200" dirty="0"/>
              <a:t>路由选择算法的要求</a:t>
            </a:r>
          </a:p>
        </p:txBody>
      </p:sp>
      <p:sp>
        <p:nvSpPr>
          <p:cNvPr id="12291" name="Rectangle 3"/>
          <p:cNvSpPr>
            <a:spLocks noGrp="1" noChangeArrowheads="1"/>
          </p:cNvSpPr>
          <p:nvPr>
            <p:ph type="body" idx="1"/>
          </p:nvPr>
        </p:nvSpPr>
        <p:spPr>
          <a:xfrm>
            <a:off x="755576" y="1052736"/>
            <a:ext cx="7772400" cy="4114800"/>
          </a:xfrm>
        </p:spPr>
        <p:txBody>
          <a:bodyPr/>
          <a:lstStyle/>
          <a:p>
            <a:r>
              <a:rPr lang="zh-CN" altLang="en-US" sz="2400" dirty="0"/>
              <a:t>正确性</a:t>
            </a:r>
          </a:p>
          <a:p>
            <a:pPr lvl="1"/>
            <a:r>
              <a:rPr lang="zh-CN" altLang="en-US" sz="2400" dirty="0"/>
              <a:t>到达目的地；交付给目的地，不再转发</a:t>
            </a:r>
          </a:p>
          <a:p>
            <a:r>
              <a:rPr lang="zh-CN" altLang="en-US" sz="2400" dirty="0"/>
              <a:t>计算简单</a:t>
            </a:r>
          </a:p>
          <a:p>
            <a:pPr lvl="1"/>
            <a:r>
              <a:rPr lang="zh-CN" altLang="en-US" sz="2400" dirty="0"/>
              <a:t>运算量小；路由计算所需信息的获取过程占用带宽少</a:t>
            </a:r>
          </a:p>
          <a:p>
            <a:r>
              <a:rPr lang="zh-CN" altLang="en-US" sz="2400" dirty="0"/>
              <a:t>自适应性</a:t>
            </a:r>
          </a:p>
          <a:p>
            <a:pPr lvl="1"/>
            <a:r>
              <a:rPr lang="zh-CN" altLang="en-US" sz="2400" dirty="0"/>
              <a:t>业务量；拓扑</a:t>
            </a:r>
          </a:p>
          <a:p>
            <a:r>
              <a:rPr lang="zh-CN" altLang="en-US" sz="2400" dirty="0"/>
              <a:t>稳定性</a:t>
            </a:r>
          </a:p>
          <a:p>
            <a:pPr lvl="1"/>
            <a:r>
              <a:rPr lang="zh-CN" altLang="en-US" sz="2400" dirty="0"/>
              <a:t>震荡少</a:t>
            </a:r>
          </a:p>
          <a:p>
            <a:r>
              <a:rPr lang="zh-CN" altLang="en-US" sz="2400" dirty="0"/>
              <a:t>公平性</a:t>
            </a:r>
            <a:r>
              <a:rPr lang="en-US" altLang="zh-CN" sz="2400" dirty="0"/>
              <a:t>——</a:t>
            </a:r>
            <a:r>
              <a:rPr lang="zh-CN" altLang="en-US" sz="2400" dirty="0"/>
              <a:t>用户</a:t>
            </a:r>
          </a:p>
          <a:p>
            <a:r>
              <a:rPr lang="zh-CN" altLang="en-US" sz="2400" dirty="0"/>
              <a:t>最优性</a:t>
            </a:r>
          </a:p>
          <a:p>
            <a:pPr lvl="1"/>
            <a:r>
              <a:rPr lang="zh-CN" altLang="en-US" sz="2400" dirty="0"/>
              <a:t>基于某项性能准则</a:t>
            </a:r>
          </a:p>
          <a:p>
            <a:r>
              <a:rPr lang="zh-CN" altLang="en-US" sz="2400" dirty="0">
                <a:solidFill>
                  <a:schemeClr val="tx1"/>
                </a:solidFill>
              </a:rPr>
              <a:t>上述要求之间存在矛盾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11" end="11"/>
                                            </p:txEl>
                                          </p:spTgt>
                                        </p:tgtEl>
                                        <p:attrNameLst>
                                          <p:attrName>style.visibility</p:attrName>
                                        </p:attrNameLst>
                                      </p:cBhvr>
                                      <p:to>
                                        <p:strVal val="visible"/>
                                      </p:to>
                                    </p:set>
                                    <p:anim calcmode="lin" valueType="num">
                                      <p:cBhvr additive="base">
                                        <p:cTn id="7" dur="500" fill="hold"/>
                                        <p:tgtEl>
                                          <p:spTgt spid="12291">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smtClean="0"/>
              <a:t>路由算法</a:t>
            </a:r>
            <a:r>
              <a:rPr lang="zh-CN" altLang="en-US" dirty="0"/>
              <a:t>的实现  路由表</a:t>
            </a:r>
          </a:p>
        </p:txBody>
      </p:sp>
      <p:sp>
        <p:nvSpPr>
          <p:cNvPr id="13315" name="Rectangle 3"/>
          <p:cNvSpPr>
            <a:spLocks noGrp="1" noChangeArrowheads="1"/>
          </p:cNvSpPr>
          <p:nvPr>
            <p:ph type="body" idx="1"/>
          </p:nvPr>
        </p:nvSpPr>
        <p:spPr>
          <a:xfrm>
            <a:off x="683568" y="1124744"/>
            <a:ext cx="7772400" cy="4114800"/>
          </a:xfrm>
        </p:spPr>
        <p:txBody>
          <a:bodyPr/>
          <a:lstStyle/>
          <a:p>
            <a:r>
              <a:rPr lang="zh-CN" altLang="en-US"/>
              <a:t>路由表：存储了分组的传送路径</a:t>
            </a:r>
            <a:r>
              <a:rPr lang="en-US" altLang="zh-CN"/>
              <a:t>(</a:t>
            </a:r>
            <a:r>
              <a:rPr lang="zh-CN" altLang="en-US"/>
              <a:t>下一跳</a:t>
            </a:r>
            <a:r>
              <a:rPr lang="en-US" altLang="zh-CN"/>
              <a:t>)</a:t>
            </a:r>
          </a:p>
        </p:txBody>
      </p:sp>
      <p:pic>
        <p:nvPicPr>
          <p:cNvPr id="13370" name="Picture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05038"/>
            <a:ext cx="6088062"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3568" y="188640"/>
            <a:ext cx="7315200" cy="609600"/>
          </a:xfrm>
        </p:spPr>
        <p:txBody>
          <a:bodyPr/>
          <a:lstStyle/>
          <a:p>
            <a:r>
              <a:rPr lang="zh-CN" altLang="en-US" sz="3200" dirty="0" smtClean="0"/>
              <a:t>路由算法</a:t>
            </a:r>
            <a:r>
              <a:rPr lang="zh-CN" altLang="en-US" sz="3200" dirty="0"/>
              <a:t>与流量控制的关系</a:t>
            </a:r>
          </a:p>
        </p:txBody>
      </p:sp>
      <p:sp>
        <p:nvSpPr>
          <p:cNvPr id="15363" name="Rectangle 3"/>
          <p:cNvSpPr>
            <a:spLocks noGrp="1" noChangeArrowheads="1"/>
          </p:cNvSpPr>
          <p:nvPr>
            <p:ph type="body" idx="1"/>
          </p:nvPr>
        </p:nvSpPr>
        <p:spPr>
          <a:xfrm>
            <a:off x="683568" y="764704"/>
            <a:ext cx="7772400" cy="4114800"/>
          </a:xfrm>
        </p:spPr>
        <p:txBody>
          <a:bodyPr/>
          <a:lstStyle/>
          <a:p>
            <a:r>
              <a:rPr lang="en-US" altLang="zh-CN" dirty="0"/>
              <a:t>“</a:t>
            </a:r>
            <a:r>
              <a:rPr lang="zh-CN" altLang="en-US" dirty="0"/>
              <a:t>流量控制”根据时延调整负载进入网络的吞吐量；</a:t>
            </a:r>
          </a:p>
          <a:p>
            <a:r>
              <a:rPr lang="zh-CN" altLang="en-US" dirty="0"/>
              <a:t>路由算法影响分组的传输时延；</a:t>
            </a:r>
          </a:p>
          <a:p>
            <a:endParaRPr lang="en-US" altLang="zh-CN" dirty="0"/>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81525"/>
            <a:ext cx="52197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2492375"/>
            <a:ext cx="3816350" cy="407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blinds(horizontal)">
                                      <p:cBhvr>
                                        <p:cTn id="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323528" y="1124744"/>
            <a:ext cx="8424936" cy="4114800"/>
          </a:xfrm>
        </p:spPr>
        <p:txBody>
          <a:bodyPr/>
          <a:lstStyle/>
          <a:p>
            <a:pPr marL="0" indent="0">
              <a:buNone/>
            </a:pPr>
            <a:r>
              <a:rPr lang="zh-CN" altLang="en-US" dirty="0"/>
              <a:t>最短路由</a:t>
            </a:r>
          </a:p>
          <a:p>
            <a:pPr marL="0" indent="0">
              <a:buNone/>
            </a:pPr>
            <a:r>
              <a:rPr lang="zh-CN" altLang="en-US" dirty="0"/>
              <a:t>最佳路由</a:t>
            </a:r>
          </a:p>
          <a:p>
            <a:pPr marL="990600" lvl="1" indent="-533400"/>
            <a:r>
              <a:rPr lang="zh-CN" altLang="en-US" dirty="0"/>
              <a:t>最短路由：一对节点之间的路径最优；</a:t>
            </a:r>
          </a:p>
          <a:p>
            <a:pPr marL="990600" lvl="1" indent="-533400"/>
            <a:r>
              <a:rPr lang="zh-CN" altLang="en-US" dirty="0"/>
              <a:t>限制了网络的通过量；</a:t>
            </a:r>
          </a:p>
          <a:p>
            <a:pPr marL="990600" lvl="1" indent="-533400"/>
            <a:r>
              <a:rPr lang="zh-CN" altLang="en-US" dirty="0"/>
              <a:t>为避免震荡，适应业务变化的能力受限。</a:t>
            </a:r>
          </a:p>
          <a:p>
            <a:pPr marL="990600" lvl="1" indent="-533400"/>
            <a:r>
              <a:rPr lang="zh-CN" altLang="en-US" dirty="0">
                <a:solidFill>
                  <a:schemeClr val="tx1"/>
                </a:solidFill>
              </a:rPr>
              <a:t>最佳路由基于平均指标的最优化，在全网搜索可能的路径，可将流量分配在多条路径上。</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476250"/>
            <a:ext cx="8540750" cy="720725"/>
          </a:xfrm>
        </p:spPr>
        <p:txBody>
          <a:bodyPr/>
          <a:lstStyle/>
          <a:p>
            <a:pPr algn="l">
              <a:defRPr/>
            </a:pPr>
            <a:r>
              <a:rPr lang="zh-CN" altLang="en-US" sz="3600" dirty="0" smtClean="0"/>
              <a:t>自学第一章并完成调研总结报告，报告中包括以下的内容（选做）：</a:t>
            </a:r>
            <a:endParaRPr lang="zh-CN" altLang="en-US" sz="3600" dirty="0"/>
          </a:p>
        </p:txBody>
      </p:sp>
      <p:sp>
        <p:nvSpPr>
          <p:cNvPr id="3" name="内容占位符 2"/>
          <p:cNvSpPr>
            <a:spLocks noGrp="1"/>
          </p:cNvSpPr>
          <p:nvPr>
            <p:ph idx="1"/>
          </p:nvPr>
        </p:nvSpPr>
        <p:spPr>
          <a:xfrm>
            <a:off x="0" y="1484313"/>
            <a:ext cx="9143999" cy="5184775"/>
          </a:xfrm>
        </p:spPr>
        <p:txBody>
          <a:bodyPr/>
          <a:lstStyle/>
          <a:p>
            <a:pPr marL="342900" lvl="2" indent="-342900">
              <a:buSzPct val="75000"/>
              <a:defRPr/>
            </a:pPr>
            <a:r>
              <a:rPr lang="en-US" altLang="zh-CN" sz="3200" b="1" dirty="0">
                <a:solidFill>
                  <a:schemeClr val="tx1"/>
                </a:solidFill>
                <a:effectLst>
                  <a:outerShdw blurRad="38100" dist="38100" dir="2700000" algn="tl">
                    <a:srgbClr val="C0C0C0"/>
                  </a:outerShdw>
                </a:effectLst>
                <a:cs typeface="+mn-cs"/>
              </a:rPr>
              <a:t>1</a:t>
            </a:r>
            <a:r>
              <a:rPr lang="zh-CN" altLang="en-US" sz="3200" b="1" dirty="0" smtClean="0">
                <a:solidFill>
                  <a:schemeClr val="tx1"/>
                </a:solidFill>
                <a:effectLst>
                  <a:outerShdw blurRad="38100" dist="38100" dir="2700000" algn="tl">
                    <a:srgbClr val="C0C0C0"/>
                  </a:outerShdw>
                </a:effectLst>
                <a:cs typeface="+mn-cs"/>
              </a:rPr>
              <a:t>、当今典型网络的</a:t>
            </a:r>
            <a:r>
              <a:rPr lang="zh-CN" altLang="en-US" sz="3200" b="1" dirty="0">
                <a:solidFill>
                  <a:schemeClr val="tx1"/>
                </a:solidFill>
                <a:effectLst>
                  <a:outerShdw blurRad="38100" dist="38100" dir="2700000" algn="tl">
                    <a:srgbClr val="C0C0C0"/>
                  </a:outerShdw>
                </a:effectLst>
                <a:cs typeface="+mn-cs"/>
              </a:rPr>
              <a:t>终端设备、传输线路、交换</a:t>
            </a:r>
            <a:r>
              <a:rPr lang="zh-CN" altLang="en-US" sz="3200" b="1" dirty="0" smtClean="0">
                <a:solidFill>
                  <a:schemeClr val="tx1"/>
                </a:solidFill>
                <a:effectLst>
                  <a:outerShdw blurRad="38100" dist="38100" dir="2700000" algn="tl">
                    <a:srgbClr val="C0C0C0"/>
                  </a:outerShdw>
                </a:effectLst>
                <a:cs typeface="+mn-cs"/>
              </a:rPr>
              <a:t>设备，主要设备的工作</a:t>
            </a:r>
            <a:r>
              <a:rPr lang="zh-CN" altLang="en-US" sz="3200" b="1" dirty="0">
                <a:solidFill>
                  <a:schemeClr val="tx1"/>
                </a:solidFill>
                <a:effectLst>
                  <a:outerShdw blurRad="38100" dist="38100" dir="2700000" algn="tl">
                    <a:srgbClr val="C0C0C0"/>
                  </a:outerShdw>
                </a:effectLst>
                <a:cs typeface="+mn-cs"/>
              </a:rPr>
              <a:t>原理和功能。</a:t>
            </a:r>
            <a:endParaRPr lang="en-US" altLang="zh-CN" sz="3200" b="1" dirty="0">
              <a:solidFill>
                <a:schemeClr val="tx1"/>
              </a:solidFill>
              <a:effectLst>
                <a:outerShdw blurRad="38100" dist="38100" dir="2700000" algn="tl">
                  <a:srgbClr val="C0C0C0"/>
                </a:outerShdw>
              </a:effectLst>
              <a:cs typeface="+mn-cs"/>
            </a:endParaRPr>
          </a:p>
          <a:p>
            <a:pPr>
              <a:defRPr/>
            </a:pPr>
            <a:r>
              <a:rPr lang="en-US" altLang="zh-CN" sz="3200" dirty="0"/>
              <a:t>2</a:t>
            </a:r>
            <a:r>
              <a:rPr lang="zh-CN" altLang="en-US" sz="3200" dirty="0" smtClean="0"/>
              <a:t>、通信网的典型协议及作用。</a:t>
            </a:r>
            <a:endParaRPr lang="en-US" altLang="zh-CN" sz="3200" dirty="0" smtClean="0"/>
          </a:p>
          <a:p>
            <a:pPr>
              <a:defRPr/>
            </a:pPr>
            <a:r>
              <a:rPr lang="en-US" altLang="zh-CN" sz="3200" dirty="0" smtClean="0"/>
              <a:t>3</a:t>
            </a:r>
            <a:r>
              <a:rPr lang="zh-CN" altLang="en-US" sz="3200" dirty="0" smtClean="0"/>
              <a:t>、目前典型通信网常用性能指标及统计方式。</a:t>
            </a:r>
            <a:endParaRPr lang="en-US" altLang="zh-CN" sz="3200" dirty="0" smtClean="0"/>
          </a:p>
          <a:p>
            <a:pPr>
              <a:defRPr/>
            </a:pPr>
            <a:r>
              <a:rPr lang="en-US" altLang="zh-CN" sz="3200" dirty="0" smtClean="0"/>
              <a:t>4、</a:t>
            </a:r>
            <a:r>
              <a:rPr lang="zh-CN" altLang="en-US" sz="3200" dirty="0" smtClean="0"/>
              <a:t>通信网中有哪些理论及其应用情况。</a:t>
            </a:r>
            <a:endParaRPr lang="en-US" altLang="zh-CN" sz="3200" dirty="0" smtClean="0"/>
          </a:p>
          <a:p>
            <a:pPr marL="0" indent="0" algn="ctr">
              <a:buFont typeface="Wingdings" panose="05000000000000000000" pitchFamily="2" charset="2"/>
              <a:buNone/>
              <a:defRPr/>
            </a:pPr>
            <a:r>
              <a:rPr lang="zh-CN" altLang="en-US" sz="3200" dirty="0" smtClean="0">
                <a:solidFill>
                  <a:schemeClr val="accent2">
                    <a:lumMod val="75000"/>
                  </a:schemeClr>
                </a:solidFill>
              </a:rPr>
              <a:t>提交报告时间：第</a:t>
            </a:r>
            <a:r>
              <a:rPr lang="en-US" altLang="zh-CN" sz="3200" dirty="0" smtClean="0">
                <a:solidFill>
                  <a:schemeClr val="accent2">
                    <a:lumMod val="75000"/>
                  </a:schemeClr>
                </a:solidFill>
              </a:rPr>
              <a:t>3</a:t>
            </a:r>
            <a:r>
              <a:rPr lang="zh-CN" altLang="en-US" sz="3200" dirty="0" smtClean="0">
                <a:solidFill>
                  <a:schemeClr val="accent2">
                    <a:lumMod val="75000"/>
                  </a:schemeClr>
                </a:solidFill>
              </a:rPr>
              <a:t>次上课期间</a:t>
            </a:r>
            <a:endParaRPr lang="zh-CN" altLang="en-US" sz="3200"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调研</a:t>
            </a:r>
            <a:r>
              <a:rPr lang="zh-CN" altLang="en-US" dirty="0" smtClean="0"/>
              <a:t>或设计</a:t>
            </a:r>
            <a:r>
              <a:rPr lang="zh-CN" altLang="zh-CN" dirty="0" smtClean="0"/>
              <a:t>作业</a:t>
            </a:r>
            <a:endParaRPr lang="zh-CN" altLang="zh-CN" dirty="0"/>
          </a:p>
        </p:txBody>
      </p:sp>
      <p:sp>
        <p:nvSpPr>
          <p:cNvPr id="4" name="标题 1"/>
          <p:cNvSpPr txBox="1">
            <a:spLocks/>
          </p:cNvSpPr>
          <p:nvPr/>
        </p:nvSpPr>
        <p:spPr bwMode="auto">
          <a:xfrm>
            <a:off x="1187624" y="2636267"/>
            <a:ext cx="7713166" cy="720725"/>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571500" indent="-571500" algn="l">
              <a:buFont typeface="Arial" pitchFamily="34" charset="0"/>
              <a:buChar char="•"/>
            </a:pPr>
            <a:r>
              <a:rPr lang="zh-CN" altLang="en-US" dirty="0" smtClean="0">
                <a:solidFill>
                  <a:srgbClr val="FF0000"/>
                </a:solidFill>
              </a:rPr>
              <a:t>占</a:t>
            </a:r>
            <a:r>
              <a:rPr lang="en-US" altLang="zh-CN" dirty="0" smtClean="0">
                <a:solidFill>
                  <a:srgbClr val="FF0000"/>
                </a:solidFill>
              </a:rPr>
              <a:t>10%</a:t>
            </a:r>
          </a:p>
          <a:p>
            <a:pPr marL="571500" indent="-571500" algn="l">
              <a:buFont typeface="Arial" pitchFamily="34" charset="0"/>
              <a:buChar char="•"/>
            </a:pPr>
            <a:r>
              <a:rPr lang="zh-CN" altLang="en-US" dirty="0" smtClean="0">
                <a:solidFill>
                  <a:srgbClr val="FF0000"/>
                </a:solidFill>
              </a:rPr>
              <a:t>每人必须完成</a:t>
            </a:r>
            <a:r>
              <a:rPr lang="en-US" altLang="zh-CN" dirty="0" smtClean="0">
                <a:solidFill>
                  <a:srgbClr val="FF0000"/>
                </a:solidFill>
              </a:rPr>
              <a:t>1</a:t>
            </a:r>
            <a:r>
              <a:rPr lang="zh-CN" altLang="en-US" dirty="0" smtClean="0">
                <a:solidFill>
                  <a:srgbClr val="FF0000"/>
                </a:solidFill>
              </a:rPr>
              <a:t>项</a:t>
            </a:r>
            <a:endParaRPr lang="en-US" altLang="zh-CN" dirty="0" smtClean="0">
              <a:solidFill>
                <a:srgbClr val="FF0000"/>
              </a:solidFill>
            </a:endParaRPr>
          </a:p>
          <a:p>
            <a:pPr marL="571500" indent="-571500" algn="l">
              <a:buFont typeface="Arial" pitchFamily="34" charset="0"/>
              <a:buChar char="•"/>
            </a:pPr>
            <a:r>
              <a:rPr lang="zh-CN" altLang="en-US" dirty="0" smtClean="0">
                <a:solidFill>
                  <a:srgbClr val="FF0000"/>
                </a:solidFill>
              </a:rPr>
              <a:t>不限于以下内容</a:t>
            </a:r>
            <a:endParaRPr lang="zh-CN" altLang="zh-CN" dirty="0">
              <a:solidFill>
                <a:srgbClr val="FF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b="1"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选做</a:t>
            </a:r>
            <a:r>
              <a:rPr lang="en-US" altLang="zh-CN" sz="2800" b="1"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1</a:t>
            </a:r>
            <a:r>
              <a:rPr lang="zh-CN" altLang="en-US" sz="2800" b="1"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（调研）</a:t>
            </a:r>
            <a:r>
              <a:rPr sz="2800" b="1"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en-US" altLang="zh-CN"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sz="2800" b="1"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通信网络中理论的逐步完善和探索更新过程</a:t>
            </a:r>
            <a:r>
              <a:rPr lang="en-US" altLang="zh-CN" sz="2800" b="1"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a:t>
            </a:r>
            <a:r>
              <a:rPr sz="2800" b="1"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调研</a:t>
            </a:r>
          </a:p>
          <a:p>
            <a:pPr lvl="1"/>
            <a:r>
              <a:rPr lang="zh-CN" sz="2400" b="1" dirty="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调研</a:t>
            </a:r>
            <a:r>
              <a:rPr sz="2400" b="1" dirty="0" err="1">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通信网络理论发展和应用过程中，科研和建设人员不断</a:t>
            </a:r>
            <a:r>
              <a:rPr lang="zh-CN" altLang="en-US" sz="2400" b="1" dirty="0">
                <a:solidFill>
                  <a:srgbClr val="0A16B6"/>
                </a:solidFill>
                <a:latin typeface="方正粗黑宋简体" panose="02000000000000000000" charset="-122"/>
                <a:ea typeface="方正粗黑宋简体" panose="02000000000000000000" charset="-122"/>
                <a:cs typeface="方正粗黑宋简体" panose="02000000000000000000" charset="-122"/>
              </a:rPr>
              <a:t>发现通信网络领域存在的问题，并用科学的方法进行解决的案例和事迹，并形成报告。可以就通信网络中某一关键理论的不断完善和建设过程进行调研，如路由、排队与调度、接入、频谱或信道资源分配、流量分配及优化、可靠性理论、安全控制、业务流控制或流量工程、站点选择、</a:t>
            </a:r>
            <a:r>
              <a:rPr lang="en-US" altLang="zh-CN" sz="2400" b="1" dirty="0" err="1">
                <a:solidFill>
                  <a:srgbClr val="0A16B6"/>
                </a:solidFill>
                <a:latin typeface="方正粗黑宋简体" panose="02000000000000000000" charset="-122"/>
                <a:ea typeface="方正粗黑宋简体" panose="02000000000000000000" charset="-122"/>
                <a:cs typeface="方正粗黑宋简体" panose="02000000000000000000" charset="-122"/>
              </a:rPr>
              <a:t>QoS</a:t>
            </a:r>
            <a:r>
              <a:rPr sz="2400" b="1" dirty="0" err="1">
                <a:solidFill>
                  <a:srgbClr val="0A16B6"/>
                </a:solidFill>
                <a:latin typeface="方正粗黑宋简体" panose="02000000000000000000" charset="-122"/>
                <a:ea typeface="方正粗黑宋简体" panose="02000000000000000000" charset="-122"/>
                <a:cs typeface="方正粗黑宋简体" panose="02000000000000000000" charset="-122"/>
              </a:rPr>
              <a:t>控制、数据转发等各方面</a:t>
            </a:r>
            <a:r>
              <a:rPr lang="zh-CN" altLang="en-US" sz="2400" b="1" dirty="0">
                <a:solidFill>
                  <a:srgbClr val="0A16B6"/>
                </a:solidFill>
                <a:latin typeface="方正粗黑宋简体" panose="02000000000000000000" charset="-122"/>
                <a:ea typeface="方正粗黑宋简体" panose="02000000000000000000" charset="-122"/>
                <a:cs typeface="方正粗黑宋简体" panose="02000000000000000000" charset="-122"/>
              </a:rPr>
              <a:t>。</a:t>
            </a:r>
            <a:endParaRPr lang="zh-CN" altLang="en-US" sz="2400" b="1"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2400" b="1" dirty="0">
              <a:latin typeface="方正粗黑宋简体" panose="02000000000000000000" charset="-122"/>
              <a:ea typeface="方正粗黑宋简体" panose="02000000000000000000" charset="-122"/>
              <a:cs typeface="方正粗黑宋简体" panose="02000000000000000000" charset="-122"/>
            </a:endParaRPr>
          </a:p>
          <a:p>
            <a:r>
              <a:rPr lang="zh-CN" altLang="en-US" sz="24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2400" dirty="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2400" dirty="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2400" dirty="0">
                <a:latin typeface="方正粗黑宋简体" panose="02000000000000000000" charset="-122"/>
                <a:ea typeface="方正粗黑宋简体" panose="02000000000000000000" charset="-122"/>
                <a:cs typeface="方正粗黑宋简体" panose="02000000000000000000" charset="-122"/>
                <a:sym typeface="+mn-ea"/>
              </a:rPr>
              <a:t>次上课</a:t>
            </a:r>
            <a:endParaRPr lang="zh-CN" altLang="en-US" sz="2400"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2400" b="1" dirty="0">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7510220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选做</a:t>
            </a:r>
            <a:r>
              <a:rPr lang="en-US" altLang="zh-CN"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2</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（实践）：</a:t>
            </a:r>
            <a:r>
              <a:rPr lang="zh-CN" altLang="en-US" sz="3200" dirty="0">
                <a:solidFill>
                  <a:srgbClr val="0A16B6"/>
                </a:solidFill>
                <a:latin typeface="方正粗黑宋简体" panose="02000000000000000000" charset="-122"/>
                <a:ea typeface="方正粗黑宋简体" panose="02000000000000000000" charset="-122"/>
                <a:cs typeface="方正粗黑宋简体" panose="02000000000000000000" charset="-122"/>
              </a:rPr>
              <a:t>假设某同学毕业后将进行自主创业，如开设某公司或某超市等，请结合内容给出创业计划，利用排队论理论，调研顾客到达及消费情况、服务员服务时间、顾客忠诚度培养、异常情况等，估算公司或商店需要的服务员人数、成本和收益。</a:t>
            </a:r>
          </a:p>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dirty="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倒数</a:t>
            </a:r>
            <a:r>
              <a:rPr lang="zh-CN" altLang="en-US" sz="3200" dirty="0" smtClean="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第</a:t>
            </a:r>
            <a:r>
              <a:rPr lang="en-US" altLang="zh-CN" sz="3200" dirty="0" smtClean="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dirty="0" smtClean="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次</a:t>
            </a:r>
            <a:r>
              <a:rPr lang="zh-CN" altLang="en-US" sz="3200" dirty="0">
                <a:solidFill>
                  <a:srgbClr val="0A16B6"/>
                </a:solidFill>
                <a:latin typeface="方正粗黑宋简体" panose="02000000000000000000" charset="-122"/>
                <a:ea typeface="方正粗黑宋简体" panose="02000000000000000000" charset="-122"/>
                <a:cs typeface="方正粗黑宋简体" panose="02000000000000000000" charset="-122"/>
                <a:sym typeface="+mn-ea"/>
              </a:rPr>
              <a:t>上课</a:t>
            </a:r>
            <a:endParaRPr lang="zh-CN" altLang="en-US" sz="3200" dirty="0">
              <a:solidFill>
                <a:srgbClr val="0A16B6"/>
              </a:solidFill>
              <a:latin typeface="方正粗黑宋简体" panose="02000000000000000000" charset="-122"/>
              <a:ea typeface="方正粗黑宋简体" panose="02000000000000000000" charset="-122"/>
              <a:cs typeface="方正粗黑宋简体" panose="02000000000000000000" charset="-122"/>
            </a:endParaRPr>
          </a:p>
          <a:p>
            <a:pPr marL="0" indent="0">
              <a:buNone/>
            </a:pPr>
            <a:endParaRPr lang="zh-CN" altLang="en-US" dirty="0">
              <a:solidFill>
                <a:srgbClr val="0A16B6"/>
              </a:solidFill>
              <a:latin typeface="方正粗黑宋简体" panose="02000000000000000000" charset="-122"/>
              <a:ea typeface="方正粗黑宋简体" panose="02000000000000000000" charset="-122"/>
              <a:cs typeface="方正粗黑宋简体" panose="02000000000000000000" charset="-122"/>
            </a:endParaRPr>
          </a:p>
          <a:p>
            <a:endParaRPr lang="zh-CN" altLang="en-US" dirty="0">
              <a:solidFill>
                <a:srgbClr val="0A16B6"/>
              </a:solidFill>
              <a:latin typeface="方正粗黑宋简体" panose="02000000000000000000" charset="-122"/>
              <a:ea typeface="方正粗黑宋简体" panose="02000000000000000000" charset="-122"/>
              <a:cs typeface="方正粗黑宋简体" panose="02000000000000000000" charset="-122"/>
            </a:endParaRPr>
          </a:p>
          <a:p>
            <a:endParaRPr lang="zh-CN" altLang="en-US" dirty="0"/>
          </a:p>
        </p:txBody>
      </p:sp>
    </p:spTree>
    <p:extLst>
      <p:ext uri="{BB962C8B-B14F-4D97-AF65-F5344CB8AC3E}">
        <p14:creationId xmlns:p14="http://schemas.microsoft.com/office/powerpoint/2010/main" val="215436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dirty="0"/>
              <a:t>1-</a:t>
            </a:r>
            <a:fld id="{9A0DB2DC-4C9A-4742-B13C-FB6460FD3503}" type="slidenum">
              <a:rPr lang="en-US" altLang="zh-CN" dirty="0"/>
              <a:t>17</a:t>
            </a:fld>
            <a:r>
              <a:rPr lang="en-US" altLang="zh-CN" dirty="0"/>
              <a:t>/136</a:t>
            </a:r>
          </a:p>
        </p:txBody>
      </p:sp>
      <p:sp>
        <p:nvSpPr>
          <p:cNvPr id="4" name="文本框 3"/>
          <p:cNvSpPr txBox="1"/>
          <p:nvPr/>
        </p:nvSpPr>
        <p:spPr>
          <a:xfrm>
            <a:off x="168910" y="764540"/>
            <a:ext cx="8975090" cy="6554470"/>
          </a:xfrm>
          <a:prstGeom prst="rect">
            <a:avLst/>
          </a:prstGeom>
          <a:noFill/>
        </p:spPr>
        <p:txBody>
          <a:bodyPr wrap="square" rtlCol="0" anchor="t">
            <a:spAutoFit/>
          </a:bodyPr>
          <a:lstStyle/>
          <a:p>
            <a:pPr marL="457200" indent="-457200" fontAlgn="auto">
              <a:spcBef>
                <a:spcPts val="0"/>
              </a:spcBef>
              <a:spcAft>
                <a:spcPts val="0"/>
              </a:spcAft>
              <a:buFont typeface="Wingdings" panose="05000000000000000000" charset="0"/>
              <a:buChar char="ü"/>
            </a:pP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1958年创建了</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我国第一座实验电视台</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——北邮教学电视台，后又领导研制了</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飞点扫描彩色电视实验系统</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，填补了国内空白。</a:t>
            </a:r>
          </a:p>
          <a:p>
            <a:pPr marL="457200" indent="-457200" fontAlgn="auto">
              <a:spcBef>
                <a:spcPts val="0"/>
              </a:spcBef>
              <a:spcAft>
                <a:spcPts val="0"/>
              </a:spcAft>
              <a:buFont typeface="Wingdings" panose="05000000000000000000" charset="0"/>
              <a:buChar char="ü"/>
            </a:pP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60年代首次把</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卷积码</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引入无线数字通信信道的纠错和检错，在国家科研项目“6401”的实验样机中取得成功。</a:t>
            </a:r>
          </a:p>
          <a:p>
            <a:pPr marL="457200" indent="-457200" fontAlgn="auto">
              <a:spcBef>
                <a:spcPts val="0"/>
              </a:spcBef>
              <a:spcAft>
                <a:spcPts val="0"/>
              </a:spcAft>
              <a:buFont typeface="Wingdings" panose="05000000000000000000" charset="0"/>
              <a:buChar char="ü"/>
            </a:pP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70年代应用</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伪随机码理论</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于抗衰落技术，指导完成了</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对流层</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散射数据传输通信设备的研制，装备六大军区使用，获1978年全国科学大会奖。</a:t>
            </a:r>
          </a:p>
          <a:p>
            <a:pPr marL="457200" indent="-457200" fontAlgn="auto">
              <a:spcBef>
                <a:spcPts val="0"/>
              </a:spcBef>
              <a:spcAft>
                <a:spcPts val="0"/>
              </a:spcAft>
              <a:buFont typeface="Wingdings" panose="05000000000000000000" charset="0"/>
              <a:buChar char="ü"/>
            </a:pP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80年代指导研制</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报纸传真压缩</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传输设备，领导和建立了我国的数字化卫星报纸传真网。</a:t>
            </a:r>
          </a:p>
          <a:p>
            <a:pPr marL="457200" indent="-457200" fontAlgn="auto">
              <a:spcBef>
                <a:spcPts val="0"/>
              </a:spcBef>
              <a:spcAft>
                <a:spcPts val="0"/>
              </a:spcAft>
              <a:buFont typeface="Wingdings" panose="05000000000000000000" charset="0"/>
              <a:buChar char="ü"/>
            </a:pP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20世纪90年代，指导并亲自参加了处于国内领先地位的</a:t>
            </a:r>
            <a:r>
              <a:rPr lang="zh-CN" altLang="en-US" sz="2800" b="1"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BISDN，ATM交换和CDMA</a:t>
            </a:r>
            <a:r>
              <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sym typeface="+mn-ea"/>
              </a:rPr>
              <a:t>的研究，为中国通信高技术的进一步发展奠定坚实的基础。</a:t>
            </a:r>
            <a:endPar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a:p>
            <a:pPr marL="457200" indent="-457200" fontAlgn="auto">
              <a:spcBef>
                <a:spcPts val="0"/>
              </a:spcBef>
              <a:spcAft>
                <a:spcPts val="0"/>
              </a:spcAft>
            </a:pPr>
            <a:endParaRPr lang="zh-CN" altLang="en-US" sz="28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052513"/>
            <a:ext cx="8540750" cy="5184775"/>
          </a:xfrm>
        </p:spPr>
        <p:txBody>
          <a:bodyPr/>
          <a:lstStyle/>
          <a:p>
            <a:r>
              <a:rPr lang="zh-CN" altLang="en-US" sz="2800" dirty="0" smtClean="0">
                <a:solidFill>
                  <a:srgbClr val="FF0000"/>
                </a:solidFill>
              </a:rPr>
              <a:t>选做</a:t>
            </a:r>
            <a:r>
              <a:rPr lang="en-US" altLang="zh-CN" sz="2800" dirty="0" smtClean="0">
                <a:solidFill>
                  <a:srgbClr val="FF0000"/>
                </a:solidFill>
              </a:rPr>
              <a:t>3</a:t>
            </a:r>
            <a:r>
              <a:rPr lang="zh-CN" altLang="en-US" sz="2800" dirty="0">
                <a:solidFill>
                  <a:srgbClr val="FF0000"/>
                </a:solidFill>
                <a:cs typeface="方正粗黑宋简体" panose="02000000000000000000" charset="-122"/>
              </a:rPr>
              <a:t> （实践） </a:t>
            </a:r>
            <a:r>
              <a:rPr lang="zh-CN" altLang="en-US" sz="2800" dirty="0" smtClean="0">
                <a:solidFill>
                  <a:srgbClr val="FF0000"/>
                </a:solidFill>
              </a:rPr>
              <a:t>：</a:t>
            </a:r>
            <a:r>
              <a:rPr lang="zh-CN" altLang="en-US" sz="2800" dirty="0">
                <a:solidFill>
                  <a:srgbClr val="FF0000"/>
                </a:solidFill>
                <a:sym typeface="+mn-ea"/>
              </a:rPr>
              <a:t>重现排队论的起源研究过程，</a:t>
            </a:r>
            <a:r>
              <a:rPr lang="zh-CN" altLang="en-US" sz="2800" dirty="0">
                <a:solidFill>
                  <a:srgbClr val="FF0000"/>
                </a:solidFill>
              </a:rPr>
              <a:t>科学组织电信</a:t>
            </a:r>
            <a:r>
              <a:rPr lang="zh-CN" altLang="en-US" sz="2800" dirty="0" smtClean="0">
                <a:solidFill>
                  <a:srgbClr val="FF0000"/>
                </a:solidFill>
              </a:rPr>
              <a:t>网。</a:t>
            </a:r>
            <a:r>
              <a:rPr lang="zh-CN" altLang="en-US" sz="2800" dirty="0" smtClean="0"/>
              <a:t>认真</a:t>
            </a:r>
            <a:r>
              <a:rPr lang="zh-CN" altLang="en-US" sz="2800" dirty="0"/>
              <a:t>阅读爱尔兰（A.K.Erlang）等科学研究者的相关文献，自主设计相关课题，</a:t>
            </a:r>
            <a:r>
              <a:rPr lang="zh-CN" altLang="en-US" sz="2800" dirty="0">
                <a:sym typeface="+mn-ea"/>
              </a:rPr>
              <a:t>重现排队论的起源研究过程，或者利用排队或话务理论</a:t>
            </a:r>
            <a:r>
              <a:rPr lang="zh-CN" altLang="en-US" sz="2800" dirty="0"/>
              <a:t>完成系统设计和规划，</a:t>
            </a:r>
            <a:r>
              <a:rPr lang="zh-CN" altLang="en-US" sz="2800" dirty="0">
                <a:sym typeface="+mn-ea"/>
              </a:rPr>
              <a:t>计算呼损、时延等性能指标，以达到</a:t>
            </a:r>
            <a:r>
              <a:rPr lang="zh-CN" altLang="en-US" sz="2800" dirty="0"/>
              <a:t>对输入、呼损、信道、主备线和公用备线等有深入的认识，明白以合理的费用，如何科学地组织电信网，以提供能使用户满意的良好服务等目标。</a:t>
            </a:r>
          </a:p>
          <a:p>
            <a:r>
              <a:rPr lang="zh-CN" altLang="en-US" sz="2800" dirty="0">
                <a:solidFill>
                  <a:srgbClr val="FF0000"/>
                </a:solidFill>
              </a:rPr>
              <a:t>网上提交日期：</a:t>
            </a:r>
            <a:r>
              <a:rPr lang="zh-CN" altLang="en-US" sz="2800" dirty="0"/>
              <a:t>倒数</a:t>
            </a:r>
            <a:r>
              <a:rPr lang="zh-CN" altLang="en-US" sz="2800" dirty="0" smtClean="0"/>
              <a:t>第</a:t>
            </a:r>
            <a:r>
              <a:rPr lang="en-US" altLang="zh-CN" sz="2800" dirty="0" smtClean="0"/>
              <a:t>1</a:t>
            </a:r>
            <a:r>
              <a:rPr lang="zh-CN" altLang="en-US" sz="2800" dirty="0" smtClean="0"/>
              <a:t>次上课</a:t>
            </a:r>
            <a:endParaRPr lang="zh-CN" altLang="en-US" sz="2800" dirty="0"/>
          </a:p>
        </p:txBody>
      </p:sp>
      <p:sp>
        <p:nvSpPr>
          <p:cNvPr id="4" name="标题 3"/>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9716917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选</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做</a:t>
            </a:r>
            <a:r>
              <a:rPr lang="en-US" altLang="zh-CN"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4</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rPr>
              <a:t>调研</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3200" dirty="0">
                <a:latin typeface="方正粗黑宋简体" panose="02000000000000000000" charset="-122"/>
                <a:ea typeface="方正粗黑宋简体" panose="02000000000000000000" charset="-122"/>
                <a:cs typeface="方正粗黑宋简体" panose="02000000000000000000" charset="-122"/>
              </a:rPr>
              <a:t>从ARPANET网络开始，调研通信网络发展过程中路由算法的发展及演变，总结通信网络在路由算法发展中的问题，思考其可能的解决方法，跟已有方法进行对比。</a:t>
            </a: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dirty="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次上课</a:t>
            </a:r>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选</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做</a:t>
            </a:r>
            <a:r>
              <a:rPr lang="en-US" altLang="zh-CN"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5</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rPr>
              <a:t>调研） </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dirty="0" smtClean="0">
                <a:latin typeface="方正粗黑宋简体" panose="02000000000000000000" charset="-122"/>
                <a:ea typeface="方正粗黑宋简体" panose="02000000000000000000" charset="-122"/>
                <a:sym typeface="+mn-ea"/>
              </a:rPr>
              <a:t>调查通信领域近三年前沿学术论文中有关最短路径算法、匹配算法、染色算法等的研究。给出论文名称、算法名称及思想</a:t>
            </a:r>
            <a:r>
              <a:rPr lang="zh-CN" altLang="en-US" sz="3200" dirty="0">
                <a:latin typeface="方正粗黑宋简体" panose="02000000000000000000" charset="-122"/>
                <a:ea typeface="方正粗黑宋简体" panose="02000000000000000000" charset="-122"/>
                <a:sym typeface="+mn-ea"/>
              </a:rPr>
              <a:t>、大致</a:t>
            </a:r>
            <a:r>
              <a:rPr lang="zh-CN" altLang="en-US" sz="3200" dirty="0" smtClean="0">
                <a:latin typeface="方正粗黑宋简体" panose="02000000000000000000" charset="-122"/>
                <a:ea typeface="方正粗黑宋简体" panose="02000000000000000000" charset="-122"/>
                <a:sym typeface="+mn-ea"/>
              </a:rPr>
              <a:t>描述，指出其所解决的主要问题及存在问题。</a:t>
            </a:r>
            <a:endParaRPr lang="zh-CN" altLang="en-US" sz="3200" dirty="0"/>
          </a:p>
          <a:p>
            <a:endParaRPr lang="zh-CN" altLang="en-US" sz="3200" dirty="0"/>
          </a:p>
        </p:txBody>
      </p:sp>
      <p:sp>
        <p:nvSpPr>
          <p:cNvPr id="4" name="文本框 3"/>
          <p:cNvSpPr txBox="1"/>
          <p:nvPr/>
        </p:nvSpPr>
        <p:spPr>
          <a:xfrm>
            <a:off x="971550" y="4797425"/>
            <a:ext cx="5697855" cy="583565"/>
          </a:xfrm>
          <a:prstGeom prst="rect">
            <a:avLst/>
          </a:prstGeom>
          <a:noFill/>
        </p:spPr>
        <p:txBody>
          <a:bodyPr wrap="none" rtlCol="0" anchor="t">
            <a:spAutoFit/>
          </a:bodyPr>
          <a:lstStyle/>
          <a:p>
            <a:r>
              <a:rPr lang="zh-CN" altLang="en-US" sz="32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次上课</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选</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做</a:t>
            </a:r>
            <a:r>
              <a:rPr lang="en-US" altLang="zh-CN"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6</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rPr>
              <a:t>实践） ：</a:t>
            </a:r>
            <a:r>
              <a:rPr lang="zh-CN" altLang="en-US" sz="3200" dirty="0">
                <a:latin typeface="方正粗黑宋简体" panose="02000000000000000000" charset="-122"/>
                <a:ea typeface="方正粗黑宋简体" panose="02000000000000000000" charset="-122"/>
                <a:cs typeface="方正粗黑宋简体" panose="02000000000000000000" charset="-122"/>
              </a:rPr>
              <a:t>结合站址规划原理，对重庆邮电大学或黄桷垭等实际地理环境，进行站址规划。</a:t>
            </a: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dirty="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次上课</a:t>
            </a:r>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rgbClr val="FF0000"/>
                </a:solidFill>
                <a:latin typeface="方正粗黑宋简体" panose="02000000000000000000" charset="-122"/>
                <a:ea typeface="方正粗黑宋简体" panose="02000000000000000000" charset="-122"/>
                <a:cs typeface="方正粗黑宋简体" panose="02000000000000000000" charset="-122"/>
              </a:rPr>
              <a:t>选</a:t>
            </a:r>
            <a:r>
              <a:rPr lang="zh-CN" altLang="en-US"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做</a:t>
            </a:r>
            <a:r>
              <a:rPr lang="en-US" altLang="zh-CN"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7</a:t>
            </a:r>
            <a:r>
              <a:rPr lang="zh-CN" altLang="en-US"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altLang="en-US" dirty="0">
                <a:solidFill>
                  <a:srgbClr val="FF0000"/>
                </a:solidFill>
                <a:latin typeface="方正粗黑宋简体" panose="02000000000000000000" charset="-122"/>
                <a:ea typeface="方正粗黑宋简体" panose="02000000000000000000" charset="-122"/>
                <a:cs typeface="方正粗黑宋简体" panose="02000000000000000000" charset="-122"/>
              </a:rPr>
              <a:t>（实践） ：</a:t>
            </a:r>
            <a:r>
              <a:rPr lang="zh-CN" altLang="en-US" dirty="0">
                <a:latin typeface="方正粗黑宋简体" panose="02000000000000000000" charset="-122"/>
                <a:ea typeface="方正粗黑宋简体" panose="02000000000000000000" charset="-122"/>
                <a:cs typeface="方正粗黑宋简体" panose="02000000000000000000" charset="-122"/>
              </a:rPr>
              <a:t>将所学的匹配或染色理论，运用到你所研究的领域或者通信网络中，进行规划设计，要求有具体的应用场景描述及所解决问题的描述，提出具体的算法模型或流程。</a:t>
            </a:r>
          </a:p>
          <a:p>
            <a:endParaRPr lang="en-US" altLang="zh-CN" dirty="0">
              <a:latin typeface="方正粗黑宋简体" panose="02000000000000000000" charset="-122"/>
              <a:ea typeface="方正粗黑宋简体" panose="02000000000000000000" charset="-122"/>
              <a:cs typeface="方正粗黑宋简体" panose="02000000000000000000" charset="-122"/>
            </a:endParaRPr>
          </a:p>
          <a:p>
            <a:endParaRPr lang="en-US" altLang="zh-CN" dirty="0">
              <a:latin typeface="方正粗黑宋简体" panose="02000000000000000000" charset="-122"/>
              <a:ea typeface="方正粗黑宋简体" panose="02000000000000000000" charset="-122"/>
              <a:cs typeface="方正粗黑宋简体" panose="02000000000000000000" charset="-122"/>
            </a:endParaRPr>
          </a:p>
        </p:txBody>
      </p:sp>
      <p:sp>
        <p:nvSpPr>
          <p:cNvPr id="4" name="文本框 3"/>
          <p:cNvSpPr txBox="1"/>
          <p:nvPr/>
        </p:nvSpPr>
        <p:spPr>
          <a:xfrm>
            <a:off x="971550" y="4149090"/>
            <a:ext cx="5697855" cy="583565"/>
          </a:xfrm>
          <a:prstGeom prst="rect">
            <a:avLst/>
          </a:prstGeom>
          <a:noFill/>
        </p:spPr>
        <p:txBody>
          <a:bodyPr wrap="none" rtlCol="0" anchor="t">
            <a:spAutoFit/>
          </a:bodyPr>
          <a:lstStyle/>
          <a:p>
            <a:r>
              <a:rPr lang="zh-CN" altLang="en-US" sz="32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次上课</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50825" y="1268730"/>
            <a:ext cx="8388350" cy="5184775"/>
          </a:xfrm>
        </p:spPr>
        <p:txBody>
          <a:bodyPr/>
          <a:lstStyle/>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rPr>
              <a:t>选</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做</a:t>
            </a:r>
            <a:r>
              <a:rPr lang="en-US" altLang="zh-CN"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8</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rPr>
              <a:t>（调研） </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3200" dirty="0">
                <a:latin typeface="方正粗黑宋简体" panose="02000000000000000000" charset="-122"/>
                <a:ea typeface="方正粗黑宋简体" panose="02000000000000000000" charset="-122"/>
                <a:cs typeface="方正粗黑宋简体" panose="02000000000000000000" charset="-122"/>
              </a:rPr>
              <a:t>调研以前及现在通信网络中多址接入技术的应用情况。包括我国及其他国家采用的卫星、无线局域网、有线局域网、移动蜂窝网络中采用的多址技术，明白通信网络发展中的变革、兴盛和衰落等。</a:t>
            </a:r>
          </a:p>
          <a:p>
            <a:r>
              <a:rPr lang="zh-CN" altLang="en-US" sz="3200" dirty="0">
                <a:latin typeface="方正粗黑宋简体" panose="02000000000000000000" charset="-122"/>
                <a:ea typeface="方正粗黑宋简体" panose="02000000000000000000" charset="-122"/>
                <a:cs typeface="方正粗黑宋简体" panose="02000000000000000000" charset="-122"/>
              </a:rPr>
              <a:t>要求：以思维导图的形式总结</a:t>
            </a:r>
          </a:p>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dirty="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次上课</a:t>
            </a:r>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a:p>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p:txBody>
      </p:sp>
      <p:sp>
        <p:nvSpPr>
          <p:cNvPr id="4" name="标题 3"/>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half" idx="1"/>
          </p:nvPr>
        </p:nvSpPr>
        <p:spPr>
          <a:xfrm>
            <a:off x="250825" y="1268730"/>
            <a:ext cx="8272145" cy="5184775"/>
          </a:xfrm>
        </p:spPr>
        <p:txBody>
          <a:bodyPr/>
          <a:lstStyle/>
          <a:p>
            <a:r>
              <a:rPr lang="zh-CN" altLang="en-US"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选</a:t>
            </a:r>
            <a:r>
              <a:rPr lang="zh-CN" altLang="en-US"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做</a:t>
            </a:r>
            <a:r>
              <a:rPr lang="en-US" altLang="zh-CN"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9</a:t>
            </a:r>
            <a:r>
              <a:rPr lang="zh-CN" altLang="en-US" dirty="0" smtClean="0">
                <a:solidFill>
                  <a:srgbClr val="FF0000"/>
                </a:solidFill>
                <a:latin typeface="方正粗黑宋简体" panose="02000000000000000000" charset="-122"/>
                <a:ea typeface="方正粗黑宋简体" panose="02000000000000000000" charset="-122"/>
                <a:cs typeface="方正粗黑宋简体" panose="02000000000000000000" charset="-122"/>
              </a:rPr>
              <a:t> </a:t>
            </a:r>
            <a:r>
              <a:rPr lang="zh-CN" altLang="en-US" dirty="0">
                <a:solidFill>
                  <a:srgbClr val="FF0000"/>
                </a:solidFill>
                <a:latin typeface="方正粗黑宋简体" panose="02000000000000000000" charset="-122"/>
                <a:ea typeface="方正粗黑宋简体" panose="02000000000000000000" charset="-122"/>
                <a:cs typeface="方正粗黑宋简体" panose="02000000000000000000" charset="-122"/>
              </a:rPr>
              <a:t>（实践） ：</a:t>
            </a:r>
            <a:r>
              <a:rPr lang="zh-CN" altLang="en-US" dirty="0">
                <a:latin typeface="方正粗黑宋简体" panose="02000000000000000000" charset="-122"/>
                <a:ea typeface="方正粗黑宋简体" panose="02000000000000000000" charset="-122"/>
                <a:cs typeface="方正粗黑宋简体" panose="02000000000000000000" charset="-122"/>
              </a:rPr>
              <a:t>以通信网络中某一系统或其他系统总体可靠性指标要求为例，进行可靠性设计。</a:t>
            </a:r>
          </a:p>
        </p:txBody>
      </p:sp>
      <p:sp>
        <p:nvSpPr>
          <p:cNvPr id="4" name="文本框 3"/>
          <p:cNvSpPr txBox="1"/>
          <p:nvPr/>
        </p:nvSpPr>
        <p:spPr>
          <a:xfrm>
            <a:off x="971550" y="4149090"/>
            <a:ext cx="5753498" cy="584775"/>
          </a:xfrm>
          <a:prstGeom prst="rect">
            <a:avLst/>
          </a:prstGeom>
          <a:noFill/>
        </p:spPr>
        <p:txBody>
          <a:bodyPr wrap="none" rtlCol="0" anchor="t">
            <a:spAutoFit/>
          </a:bodyPr>
          <a:lstStyle/>
          <a:p>
            <a:r>
              <a:rPr lang="zh-CN" altLang="en-US" sz="32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dirty="0" smtClean="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dirty="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dirty="0">
                <a:latin typeface="方正粗黑宋简体" panose="02000000000000000000" charset="-122"/>
                <a:ea typeface="方正粗黑宋简体" panose="02000000000000000000" charset="-122"/>
                <a:cs typeface="方正粗黑宋简体" panose="02000000000000000000" charset="-122"/>
                <a:sym typeface="+mn-ea"/>
              </a:rPr>
              <a:t>次上课</a:t>
            </a:r>
            <a:endParaRPr lang="zh-CN" altLang="en-US" sz="3200" dirty="0">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网络编程作业</a:t>
            </a:r>
          </a:p>
        </p:txBody>
      </p:sp>
      <p:sp>
        <p:nvSpPr>
          <p:cNvPr id="3" name="文本占位符 2"/>
          <p:cNvSpPr>
            <a:spLocks noGrp="1"/>
          </p:cNvSpPr>
          <p:nvPr>
            <p:ph type="body" sz="half" idx="1"/>
          </p:nvPr>
        </p:nvSpPr>
        <p:spPr>
          <a:xfrm>
            <a:off x="2339752" y="2204864"/>
            <a:ext cx="4248472" cy="2088232"/>
          </a:xfrm>
        </p:spPr>
        <p:txBody>
          <a:bodyPr/>
          <a:lstStyle/>
          <a:p>
            <a:r>
              <a:rPr lang="zh-CN" altLang="en-US" dirty="0" smtClean="0">
                <a:solidFill>
                  <a:srgbClr val="FF0000"/>
                </a:solidFill>
              </a:rPr>
              <a:t>占</a:t>
            </a:r>
            <a:r>
              <a:rPr lang="en-US" altLang="zh-CN" dirty="0" smtClean="0">
                <a:solidFill>
                  <a:srgbClr val="FF0000"/>
                </a:solidFill>
              </a:rPr>
              <a:t>10%</a:t>
            </a:r>
          </a:p>
          <a:p>
            <a:r>
              <a:rPr lang="zh-CN" altLang="en-US" dirty="0" smtClean="0">
                <a:solidFill>
                  <a:srgbClr val="FF0000"/>
                </a:solidFill>
              </a:rPr>
              <a:t>每人必做</a:t>
            </a:r>
            <a:r>
              <a:rPr lang="en-US" altLang="zh-CN" dirty="0" smtClean="0">
                <a:solidFill>
                  <a:srgbClr val="FF0000"/>
                </a:solidFill>
              </a:rPr>
              <a:t>1</a:t>
            </a:r>
            <a:r>
              <a:rPr lang="zh-CN" altLang="en-US" dirty="0" smtClean="0">
                <a:solidFill>
                  <a:srgbClr val="FF0000"/>
                </a:solidFill>
              </a:rPr>
              <a:t>项，</a:t>
            </a:r>
            <a:endParaRPr lang="en-US" altLang="zh-CN" dirty="0" smtClean="0">
              <a:solidFill>
                <a:srgbClr val="FF0000"/>
              </a:solidFill>
            </a:endParaRPr>
          </a:p>
          <a:p>
            <a:r>
              <a:rPr lang="zh-CN" altLang="en-US" dirty="0" smtClean="0">
                <a:solidFill>
                  <a:srgbClr val="FF0000"/>
                </a:solidFill>
              </a:rPr>
              <a:t>不限于以下内容</a:t>
            </a:r>
            <a:endParaRPr lang="en-US" altLang="zh-CN" dirty="0">
              <a:solidFill>
                <a:srgbClr val="FF0000"/>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25" y="189230"/>
            <a:ext cx="9024620" cy="720725"/>
          </a:xfrm>
        </p:spPr>
        <p:txBody>
          <a:bodyPr/>
          <a:lstStyle/>
          <a:p>
            <a:r>
              <a:rPr lang="zh-CN" altLang="en-US" sz="3200" dirty="0">
                <a:solidFill>
                  <a:srgbClr val="FF0000"/>
                </a:solidFill>
                <a:sym typeface="+mn-ea"/>
              </a:rPr>
              <a:t>网络编程：</a:t>
            </a:r>
            <a:br>
              <a:rPr lang="zh-CN" altLang="en-US" sz="3200" dirty="0">
                <a:solidFill>
                  <a:srgbClr val="FF0000"/>
                </a:solidFill>
                <a:sym typeface="+mn-ea"/>
              </a:rPr>
            </a:br>
            <a:endParaRPr lang="zh-CN" altLang="en-US" sz="3200" dirty="0">
              <a:solidFill>
                <a:srgbClr val="FF0000"/>
              </a:solidFill>
              <a:sym typeface="+mn-ea"/>
            </a:endParaRPr>
          </a:p>
        </p:txBody>
      </p:sp>
      <p:sp>
        <p:nvSpPr>
          <p:cNvPr id="3" name="文本占位符 2"/>
          <p:cNvSpPr>
            <a:spLocks noGrp="1"/>
          </p:cNvSpPr>
          <p:nvPr>
            <p:ph type="body" sz="half" idx="1"/>
          </p:nvPr>
        </p:nvSpPr>
        <p:spPr>
          <a:xfrm>
            <a:off x="250825" y="1268730"/>
            <a:ext cx="8540115" cy="5184775"/>
          </a:xfrm>
        </p:spPr>
        <p:txBody>
          <a:bodyPr/>
          <a:lstStyle/>
          <a:p>
            <a:pPr marL="342900" indent="-342900" eaLnBrk="0" fontAlgn="base" hangingPunct="0">
              <a:spcBef>
                <a:spcPct val="20000"/>
              </a:spcBef>
              <a:spcAft>
                <a:spcPct val="0"/>
              </a:spcAft>
              <a:buClr>
                <a:schemeClr val="hlink"/>
              </a:buClr>
              <a:buSzPct val="75000"/>
              <a:buFont typeface="Wingdings" panose="05000000000000000000" pitchFamily="2" charset="2"/>
              <a:buChar char="v"/>
            </a:pPr>
            <a:r>
              <a:rPr lang="zh-CN" sz="3600" dirty="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选做1：</a:t>
            </a:r>
            <a:r>
              <a:rPr lang="zh-CN" altLang="en-US" sz="3600" dirty="0">
                <a:latin typeface="方正粗黑宋简体" panose="02000000000000000000" charset="-122"/>
                <a:ea typeface="方正粗黑宋简体" panose="02000000000000000000" charset="-122"/>
                <a:cs typeface="方正粗黑宋简体" panose="02000000000000000000" charset="-122"/>
                <a:sym typeface="+mn-ea"/>
              </a:rPr>
              <a:t>编程实现两个或以上的路由选择算法，对不同的算法进行对比分析，</a:t>
            </a:r>
            <a:r>
              <a:rPr lang="zh-CN" altLang="en-US" sz="3600" b="1" dirty="0">
                <a:solidFill>
                  <a:schemeClr val="tx1"/>
                </a:solidFill>
                <a:effectLst>
                  <a:outerShdw blurRad="38100" dist="38100" dir="2700000" algn="tl">
                    <a:srgbClr val="C0C0C0"/>
                  </a:outerShdw>
                </a:effectLst>
                <a:latin typeface="方正粗黑宋简体" panose="02000000000000000000" charset="-122"/>
                <a:ea typeface="方正粗黑宋简体" panose="02000000000000000000" charset="-122"/>
                <a:cs typeface="方正粗黑宋简体" panose="02000000000000000000" charset="-122"/>
                <a:sym typeface="+mn-ea"/>
              </a:rPr>
              <a:t>计算自己所编写算法的时间复杂度</a:t>
            </a:r>
            <a:endParaRPr lang="zh-CN" altLang="en-US" sz="3600" b="1" dirty="0">
              <a:solidFill>
                <a:schemeClr val="tx1"/>
              </a:solidFill>
              <a:effectLst>
                <a:outerShdw blurRad="38100" dist="38100" dir="2700000" algn="tl">
                  <a:srgbClr val="C0C0C0"/>
                </a:outerShdw>
              </a:effectLst>
              <a:cs typeface="+mn-cs"/>
            </a:endParaRPr>
          </a:p>
          <a:p>
            <a:r>
              <a:rPr lang="zh-CN" dirty="0">
                <a:solidFill>
                  <a:srgbClr val="FF0000"/>
                </a:solidFill>
                <a:latin typeface="方正粗黑宋简体" panose="02000000000000000000" charset="-122"/>
                <a:ea typeface="方正粗黑宋简体" panose="02000000000000000000" charset="-122"/>
                <a:cs typeface="方正粗黑宋简体" panose="02000000000000000000" charset="-122"/>
              </a:rPr>
              <a:t>选做</a:t>
            </a:r>
            <a:r>
              <a:rPr lang="en-US" altLang="zh-CN" dirty="0">
                <a:solidFill>
                  <a:srgbClr val="FF0000"/>
                </a:solidFill>
                <a:latin typeface="方正粗黑宋简体" panose="02000000000000000000" charset="-122"/>
                <a:ea typeface="方正粗黑宋简体" panose="02000000000000000000" charset="-122"/>
                <a:cs typeface="方正粗黑宋简体" panose="02000000000000000000" charset="-122"/>
              </a:rPr>
              <a:t>2</a:t>
            </a:r>
            <a:r>
              <a:rPr lang="zh-CN" altLang="en-US" dirty="0">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dirty="0">
                <a:latin typeface="方正粗黑宋简体" panose="02000000000000000000" charset="-122"/>
                <a:ea typeface="方正粗黑宋简体" panose="02000000000000000000" charset="-122"/>
                <a:cs typeface="方正粗黑宋简体" panose="02000000000000000000" charset="-122"/>
              </a:rPr>
              <a:t>对典型的多址接入技术进行仿真研究。了解不同技术的优缺点，明白其应用场合，</a:t>
            </a:r>
            <a:r>
              <a:rPr lang="zh-CN" altLang="en-US" dirty="0">
                <a:latin typeface="方正粗黑宋简体" panose="02000000000000000000" charset="-122"/>
                <a:ea typeface="方正粗黑宋简体" panose="02000000000000000000" charset="-122"/>
                <a:cs typeface="方正粗黑宋简体" panose="02000000000000000000" charset="-122"/>
                <a:sym typeface="+mn-ea"/>
              </a:rPr>
              <a:t>计算自己所编写算法的时间复杂度</a:t>
            </a:r>
            <a:r>
              <a:rPr lang="zh-CN" altLang="en-US" dirty="0">
                <a:latin typeface="方正粗黑宋简体" panose="02000000000000000000" charset="-122"/>
                <a:ea typeface="方正粗黑宋简体" panose="02000000000000000000" charset="-122"/>
                <a:cs typeface="方正粗黑宋简体" panose="02000000000000000000" charset="-122"/>
              </a:rPr>
              <a:t>。</a:t>
            </a:r>
          </a:p>
        </p:txBody>
      </p:sp>
      <p:sp>
        <p:nvSpPr>
          <p:cNvPr id="4" name="文本框 3"/>
          <p:cNvSpPr txBox="1"/>
          <p:nvPr/>
        </p:nvSpPr>
        <p:spPr>
          <a:xfrm>
            <a:off x="971550" y="5805805"/>
            <a:ext cx="6104255" cy="583565"/>
          </a:xfrm>
          <a:prstGeom prst="rect">
            <a:avLst/>
          </a:prstGeom>
          <a:noFill/>
        </p:spPr>
        <p:txBody>
          <a:bodyPr wrap="none" rtlCol="0" anchor="t">
            <a:spAutoFit/>
          </a:bodyPr>
          <a:lstStyle/>
          <a:p>
            <a:r>
              <a:rPr lang="zh-CN" altLang="en-US" sz="32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课程结束后</a:t>
            </a:r>
            <a:r>
              <a:rPr lang="en-US" altLang="zh-CN" sz="320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周内</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FF0000"/>
                </a:solidFill>
              </a:rPr>
              <a:t>选做</a:t>
            </a:r>
            <a:r>
              <a:rPr lang="en-US" altLang="zh-CN" dirty="0" smtClean="0">
                <a:solidFill>
                  <a:srgbClr val="FF0000"/>
                </a:solidFill>
              </a:rPr>
              <a:t>3</a:t>
            </a:r>
            <a:r>
              <a:rPr lang="zh-CN" altLang="en-US" dirty="0" smtClean="0">
                <a:solidFill>
                  <a:srgbClr val="FF0000"/>
                </a:solidFill>
              </a:rPr>
              <a:t>（</a:t>
            </a:r>
            <a:r>
              <a:rPr lang="zh-CN" altLang="en-US" dirty="0">
                <a:solidFill>
                  <a:srgbClr val="FF0000"/>
                </a:solidFill>
              </a:rPr>
              <a:t>实践）</a:t>
            </a:r>
            <a:r>
              <a:rPr lang="zh-CN" altLang="en-US" dirty="0"/>
              <a:t>建立马尔可夫链：结合中国实际，对新冠受感染的人数，中国人口增长过程、青蛙的跳跃、液体中微粒的布朗运动、自由电子在电子层中的跳跃等过程建立马尔可夫链，并分析其性能指标。</a:t>
            </a:r>
          </a:p>
          <a:p>
            <a:r>
              <a:rPr lang="zh-CN" altLang="en-US" dirty="0">
                <a:solidFill>
                  <a:srgbClr val="FF0000"/>
                </a:solidFill>
                <a:sym typeface="+mn-ea"/>
              </a:rPr>
              <a:t>网上提交日期：</a:t>
            </a:r>
            <a:r>
              <a:rPr lang="zh-CN" altLang="en-US" dirty="0">
                <a:sym typeface="+mn-ea"/>
              </a:rPr>
              <a:t>倒数</a:t>
            </a:r>
            <a:r>
              <a:rPr lang="zh-CN" altLang="en-US" dirty="0" smtClean="0">
                <a:sym typeface="+mn-ea"/>
              </a:rPr>
              <a:t>第</a:t>
            </a:r>
            <a:r>
              <a:rPr lang="en-US" altLang="zh-CN" dirty="0" smtClean="0">
                <a:sym typeface="+mn-ea"/>
              </a:rPr>
              <a:t>1</a:t>
            </a:r>
            <a:r>
              <a:rPr lang="zh-CN" altLang="en-US" dirty="0" smtClean="0">
                <a:sym typeface="+mn-ea"/>
              </a:rPr>
              <a:t>次上课</a:t>
            </a:r>
            <a:endParaRPr lang="zh-CN" altLang="en-US" dirty="0"/>
          </a:p>
        </p:txBody>
      </p:sp>
    </p:spTree>
    <p:extLst>
      <p:ext uri="{BB962C8B-B14F-4D97-AF65-F5344CB8AC3E}">
        <p14:creationId xmlns:p14="http://schemas.microsoft.com/office/powerpoint/2010/main" val="320265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第</a:t>
            </a:r>
            <a:r>
              <a:rPr lang="en-US" altLang="zh-CN" dirty="0" smtClean="0"/>
              <a:t>1</a:t>
            </a:r>
            <a:r>
              <a:rPr lang="zh-CN" altLang="en-US" dirty="0" smtClean="0"/>
              <a:t>章</a:t>
            </a:r>
            <a:endParaRPr lang="zh-CN" altLang="en-US" dirty="0"/>
          </a:p>
        </p:txBody>
      </p:sp>
      <p:sp>
        <p:nvSpPr>
          <p:cNvPr id="3" name="内容占位符 2"/>
          <p:cNvSpPr>
            <a:spLocks noGrp="1"/>
          </p:cNvSpPr>
          <p:nvPr>
            <p:ph idx="1"/>
          </p:nvPr>
        </p:nvSpPr>
        <p:spPr>
          <a:xfrm>
            <a:off x="467544" y="1916832"/>
            <a:ext cx="8540750" cy="5184775"/>
          </a:xfrm>
        </p:spPr>
        <p:txBody>
          <a:bodyPr/>
          <a:lstStyle/>
          <a:p>
            <a:pPr lvl="1"/>
            <a:r>
              <a:rPr lang="zh-CN" altLang="en-US" sz="4000" b="1" i="1" dirty="0" smtClean="0">
                <a:solidFill>
                  <a:srgbClr val="FF0000"/>
                </a:solidFill>
                <a:effectLst>
                  <a:outerShdw blurRad="38100" dist="38100" dir="2700000" algn="tl">
                    <a:srgbClr val="000000">
                      <a:alpha val="43137"/>
                    </a:srgbClr>
                  </a:outerShdw>
                </a:effectLst>
              </a:rPr>
              <a:t>系统和网（</a:t>
            </a:r>
            <a:r>
              <a:rPr lang="en-US" altLang="zh-CN" sz="4000" b="1" i="1" dirty="0" smtClean="0">
                <a:solidFill>
                  <a:srgbClr val="FF0000"/>
                </a:solidFill>
                <a:effectLst>
                  <a:outerShdw blurRad="38100" dist="38100" dir="2700000" algn="tl">
                    <a:srgbClr val="000000">
                      <a:alpha val="43137"/>
                    </a:srgbClr>
                  </a:outerShdw>
                </a:effectLst>
              </a:rPr>
              <a:t>1.1.1 </a:t>
            </a:r>
            <a:r>
              <a:rPr lang="zh-CN" altLang="en-US" sz="4000" b="1" i="1" dirty="0" smtClean="0">
                <a:solidFill>
                  <a:srgbClr val="FF0000"/>
                </a:solidFill>
                <a:effectLst>
                  <a:outerShdw blurRad="38100" dist="38100" dir="2700000" algn="tl">
                    <a:srgbClr val="000000">
                      <a:alpha val="43137"/>
                    </a:srgbClr>
                  </a:outerShdw>
                </a:effectLst>
              </a:rPr>
              <a:t>）</a:t>
            </a:r>
            <a:endParaRPr lang="en-US" altLang="zh-CN" sz="4000" b="1" i="1" dirty="0" smtClean="0">
              <a:solidFill>
                <a:srgbClr val="FF0000"/>
              </a:solidFill>
              <a:effectLst>
                <a:outerShdw blurRad="38100" dist="38100" dir="2700000" algn="tl">
                  <a:srgbClr val="000000">
                    <a:alpha val="43137"/>
                  </a:srgbClr>
                </a:outerShdw>
              </a:effectLst>
            </a:endParaRPr>
          </a:p>
          <a:p>
            <a:pPr lvl="1"/>
            <a:r>
              <a:rPr lang="zh-CN" altLang="en-US" b="1" dirty="0" smtClean="0">
                <a:solidFill>
                  <a:srgbClr val="0033CC"/>
                </a:solidFill>
              </a:rPr>
              <a:t>通信网的类型（</a:t>
            </a:r>
            <a:r>
              <a:rPr lang="en-US" altLang="zh-CN" b="1" dirty="0" smtClean="0">
                <a:solidFill>
                  <a:srgbClr val="0033CC"/>
                </a:solidFill>
              </a:rPr>
              <a:t>1.1.2 </a:t>
            </a:r>
            <a:r>
              <a:rPr lang="zh-CN" altLang="en-US" b="1" dirty="0" smtClean="0">
                <a:solidFill>
                  <a:srgbClr val="0033CC"/>
                </a:solidFill>
              </a:rPr>
              <a:t>）</a:t>
            </a:r>
            <a:endParaRPr lang="en-US" altLang="zh-CN" b="1" dirty="0" smtClean="0">
              <a:solidFill>
                <a:srgbClr val="0033CC"/>
              </a:solidFill>
            </a:endParaRPr>
          </a:p>
          <a:p>
            <a:pPr lvl="1"/>
            <a:r>
              <a:rPr lang="zh-CN" altLang="en-US" b="1" dirty="0" smtClean="0">
                <a:solidFill>
                  <a:srgbClr val="0033CC"/>
                </a:solidFill>
              </a:rPr>
              <a:t>通信网的组成要素（</a:t>
            </a:r>
            <a:r>
              <a:rPr lang="en-US" altLang="zh-CN" b="1" dirty="0" smtClean="0">
                <a:solidFill>
                  <a:srgbClr val="0033CC"/>
                </a:solidFill>
              </a:rPr>
              <a:t>1.2 </a:t>
            </a:r>
            <a:r>
              <a:rPr lang="zh-CN" altLang="en-US" b="1" dirty="0" smtClean="0">
                <a:solidFill>
                  <a:srgbClr val="0033CC"/>
                </a:solidFill>
              </a:rPr>
              <a:t>）</a:t>
            </a:r>
            <a:endParaRPr lang="en-US" altLang="zh-CN" b="1" dirty="0" smtClean="0">
              <a:solidFill>
                <a:srgbClr val="0033CC"/>
              </a:solidFill>
            </a:endParaRPr>
          </a:p>
          <a:p>
            <a:pPr lvl="1"/>
            <a:endParaRPr lang="zh-CN" altLang="en-US" dirty="0"/>
          </a:p>
        </p:txBody>
      </p:sp>
      <p:sp>
        <p:nvSpPr>
          <p:cNvPr id="4" name="内容占位符 2"/>
          <p:cNvSpPr txBox="1"/>
          <p:nvPr/>
        </p:nvSpPr>
        <p:spPr bwMode="auto">
          <a:xfrm>
            <a:off x="251520" y="5301208"/>
            <a:ext cx="806489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a:lstStyle>
          <a:p>
            <a:pPr lvl="1"/>
            <a:r>
              <a:rPr lang="zh-CN" altLang="en-US" sz="2800" b="1" kern="0" dirty="0" smtClean="0">
                <a:solidFill>
                  <a:srgbClr val="660033"/>
                </a:solidFill>
              </a:rPr>
              <a:t>参照</a:t>
            </a:r>
            <a:r>
              <a:rPr lang="en-US" altLang="zh-CN" sz="2800" b="1" kern="0" dirty="0" smtClean="0">
                <a:solidFill>
                  <a:srgbClr val="660033"/>
                </a:solidFill>
              </a:rPr>
              <a:t>《</a:t>
            </a:r>
            <a:r>
              <a:rPr lang="zh-CN" altLang="en-US" sz="2800" b="1" kern="0" dirty="0" smtClean="0">
                <a:solidFill>
                  <a:srgbClr val="660033"/>
                </a:solidFill>
              </a:rPr>
              <a:t>通信网理论基础</a:t>
            </a:r>
            <a:r>
              <a:rPr lang="en-US" altLang="zh-CN" sz="2800" b="1" kern="0" dirty="0" smtClean="0">
                <a:solidFill>
                  <a:srgbClr val="660033"/>
                </a:solidFill>
              </a:rPr>
              <a:t>》</a:t>
            </a:r>
            <a:r>
              <a:rPr lang="zh-CN" altLang="en-US" sz="2800" b="1" kern="0" dirty="0" smtClean="0">
                <a:solidFill>
                  <a:srgbClr val="660033"/>
                </a:solidFill>
              </a:rPr>
              <a:t>（周炯槃）第一章</a:t>
            </a:r>
            <a:endParaRPr lang="zh-CN" altLang="en-US" sz="2800" b="1" kern="0" dirty="0">
              <a:solidFill>
                <a:srgbClr val="660033"/>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Rot="1" noChangeArrowheads="1"/>
          </p:cNvSpPr>
          <p:nvPr>
            <p:ph idx="1"/>
          </p:nvPr>
        </p:nvSpPr>
        <p:spPr>
          <a:xfrm>
            <a:off x="323850" y="1673225"/>
            <a:ext cx="8688705" cy="1468755"/>
          </a:xfrm>
        </p:spPr>
        <p:txBody>
          <a:bodyPr lIns="68580" tIns="34290" rIns="68580" bIns="34290"/>
          <a:lstStyle/>
          <a:p>
            <a:r>
              <a:rPr lang="zh-CN" altLang="en-US" sz="3200">
                <a:solidFill>
                  <a:srgbClr val="FF0000"/>
                </a:solidFill>
                <a:cs typeface="方正粗黑宋简体" panose="02000000000000000000" charset="-122"/>
                <a:sym typeface="+mn-ea"/>
              </a:rPr>
              <a:t>必做</a:t>
            </a:r>
            <a:r>
              <a:rPr lang="zh-CN" altLang="en-US" sz="3200" b="0" smtClean="0">
                <a:solidFill>
                  <a:srgbClr val="FF0000"/>
                </a:solidFill>
                <a:effectLst/>
              </a:rPr>
              <a:t>：</a:t>
            </a:r>
            <a:r>
              <a:rPr lang="zh-CN" altLang="en-US" sz="3200" kern="1200">
                <a:solidFill>
                  <a:schemeClr val="tx2">
                    <a:lumMod val="60000"/>
                    <a:lumOff val="40000"/>
                  </a:schemeClr>
                </a:solidFill>
                <a:cs typeface="方正粗黑宋简体" panose="02000000000000000000" charset="-122"/>
              </a:rPr>
              <a:t>结合教材习题5.1和5.3及某实际网络的及流量规划要求，完成流量最大化和最佳流的配置，理解最大化与最佳化的不同概念。</a:t>
            </a:r>
          </a:p>
        </p:txBody>
      </p:sp>
      <p:sp>
        <p:nvSpPr>
          <p:cNvPr id="4" name="矩形 3"/>
          <p:cNvSpPr/>
          <p:nvPr/>
        </p:nvSpPr>
        <p:spPr>
          <a:xfrm>
            <a:off x="539750" y="128588"/>
            <a:ext cx="4608513" cy="400050"/>
          </a:xfrm>
          <a:prstGeom prst="rect">
            <a:avLst/>
          </a:prstGeom>
        </p:spPr>
        <p:txBody>
          <a:bodyPr>
            <a:spAutoFit/>
          </a:bodyPr>
          <a:lstStyle/>
          <a:p>
            <a:pPr>
              <a:defRPr/>
            </a:pPr>
            <a:r>
              <a:rPr lang="zh-CN" altLang="zh-CN" sz="2000" kern="0" dirty="0">
                <a:solidFill>
                  <a:srgbClr val="003399"/>
                </a:solidFill>
                <a:effectLst>
                  <a:outerShdw blurRad="38100" dist="38100" dir="2700000" algn="tl">
                    <a:srgbClr val="C0C0C0"/>
                  </a:outerShdw>
                </a:effectLst>
                <a:latin typeface="方正粗黑宋简体" panose="02000000000000000000" charset="-122"/>
                <a:ea typeface="方正粗黑宋简体" panose="02000000000000000000" charset="-122"/>
                <a:cs typeface="+mj-cs"/>
              </a:rPr>
              <a:t>理论指导实践，科学解决问题</a:t>
            </a:r>
            <a:endParaRPr lang="zh-CN" altLang="en-US" dirty="0"/>
          </a:p>
        </p:txBody>
      </p:sp>
      <p:sp>
        <p:nvSpPr>
          <p:cNvPr id="2" name="标题 1"/>
          <p:cNvSpPr>
            <a:spLocks noGrp="1"/>
          </p:cNvSpPr>
          <p:nvPr>
            <p:ph type="title"/>
          </p:nvPr>
        </p:nvSpPr>
        <p:spPr>
          <a:xfrm>
            <a:off x="251460" y="692468"/>
            <a:ext cx="8540750" cy="720725"/>
          </a:xfrm>
        </p:spPr>
        <p:txBody>
          <a:bodyPr/>
          <a:lstStyle/>
          <a:p>
            <a:r>
              <a:rPr lang="zh-CN" altLang="en-US" dirty="0" smtClean="0"/>
              <a:t>个人必做作业</a:t>
            </a:r>
            <a:endParaRPr lang="zh-CN" altLang="en-US" dirty="0"/>
          </a:p>
        </p:txBody>
      </p:sp>
      <p:sp>
        <p:nvSpPr>
          <p:cNvPr id="3" name="文本框 2"/>
          <p:cNvSpPr txBox="1"/>
          <p:nvPr/>
        </p:nvSpPr>
        <p:spPr>
          <a:xfrm>
            <a:off x="971550" y="4149090"/>
            <a:ext cx="5697855" cy="583565"/>
          </a:xfrm>
          <a:prstGeom prst="rect">
            <a:avLst/>
          </a:prstGeom>
          <a:noFill/>
        </p:spPr>
        <p:txBody>
          <a:bodyPr wrap="none" rtlCol="0" anchor="t">
            <a:spAutoFit/>
          </a:bodyPr>
          <a:lstStyle/>
          <a:p>
            <a:r>
              <a:rPr lang="zh-CN" altLang="en-US" sz="32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次上课</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61913"/>
            <a:ext cx="8178800" cy="744538"/>
          </a:xfrm>
        </p:spPr>
        <p:txBody>
          <a:bodyPr/>
          <a:lstStyle/>
          <a:p>
            <a:pPr eaLnBrk="1" hangingPunct="1"/>
            <a:r>
              <a:rPr lang="en-US" altLang="zh-CN" sz="2800" smtClean="0">
                <a:solidFill>
                  <a:srgbClr val="3333FF"/>
                </a:solidFill>
              </a:rPr>
              <a:t>1. </a:t>
            </a:r>
            <a:r>
              <a:rPr lang="zh-CN" altLang="en-US" sz="2800" smtClean="0">
                <a:solidFill>
                  <a:srgbClr val="3333FF"/>
                </a:solidFill>
              </a:rPr>
              <a:t>电话的产生</a:t>
            </a:r>
          </a:p>
        </p:txBody>
      </p:sp>
      <p:sp>
        <p:nvSpPr>
          <p:cNvPr id="231427" name="Rectangle 3"/>
          <p:cNvSpPr>
            <a:spLocks noGrp="1" noChangeArrowheads="1"/>
          </p:cNvSpPr>
          <p:nvPr>
            <p:ph idx="1"/>
          </p:nvPr>
        </p:nvSpPr>
        <p:spPr>
          <a:xfrm>
            <a:off x="457200" y="830263"/>
            <a:ext cx="8229600" cy="3560762"/>
          </a:xfrm>
        </p:spPr>
        <p:txBody>
          <a:bodyPr/>
          <a:lstStyle/>
          <a:p>
            <a:pPr eaLnBrk="1" hangingPunct="1">
              <a:buFont typeface="Wingdings" panose="05000000000000000000" pitchFamily="2" charset="2"/>
              <a:buChar char="l"/>
            </a:pPr>
            <a:r>
              <a:rPr lang="zh-CN" altLang="en-US" sz="2400" dirty="0" smtClean="0">
                <a:solidFill>
                  <a:srgbClr val="FF0000"/>
                </a:solidFill>
              </a:rPr>
              <a:t>发明者：</a:t>
            </a:r>
            <a:r>
              <a:rPr lang="zh-CN" altLang="en-US" sz="2400" dirty="0" smtClean="0"/>
              <a:t> </a:t>
            </a:r>
            <a:r>
              <a:rPr lang="en-US" altLang="zh-CN" sz="2400" dirty="0" smtClean="0"/>
              <a:t>1847</a:t>
            </a:r>
            <a:r>
              <a:rPr lang="zh-CN" altLang="en-US" sz="2400" dirty="0" smtClean="0"/>
              <a:t>年生于英国苏格兰的亚历山大</a:t>
            </a:r>
            <a:r>
              <a:rPr lang="en-US" altLang="zh-CN" sz="2400" dirty="0" smtClean="0">
                <a:latin typeface="Times New Roman" panose="02020603050405020304" pitchFamily="18" charset="0"/>
              </a:rPr>
              <a:t>·</a:t>
            </a:r>
            <a:r>
              <a:rPr lang="zh-CN" altLang="en-US" sz="2400" dirty="0" smtClean="0"/>
              <a:t>格雷厄姆</a:t>
            </a:r>
            <a:r>
              <a:rPr lang="en-US" altLang="zh-CN" sz="2400" dirty="0" smtClean="0">
                <a:latin typeface="Times New Roman" panose="02020603050405020304" pitchFamily="18" charset="0"/>
              </a:rPr>
              <a:t>·</a:t>
            </a:r>
            <a:r>
              <a:rPr lang="zh-CN" altLang="en-US" sz="2400" dirty="0" smtClean="0"/>
              <a:t>贝尔，从小就对声学和语言学有浓厚的兴趣。</a:t>
            </a:r>
          </a:p>
          <a:p>
            <a:pPr eaLnBrk="1" hangingPunct="1">
              <a:buFont typeface="Wingdings" panose="05000000000000000000" pitchFamily="2" charset="2"/>
              <a:buChar char="l"/>
            </a:pPr>
            <a:r>
              <a:rPr lang="zh-CN" altLang="en-US" sz="2400" dirty="0" smtClean="0">
                <a:solidFill>
                  <a:srgbClr val="FF0000"/>
                </a:solidFill>
              </a:rPr>
              <a:t>时间：</a:t>
            </a:r>
            <a:r>
              <a:rPr lang="en-US" altLang="zh-CN" sz="2400" dirty="0" smtClean="0"/>
              <a:t>1876</a:t>
            </a:r>
            <a:r>
              <a:rPr lang="zh-CN" altLang="en-US" sz="2400" dirty="0" smtClean="0"/>
              <a:t>年</a:t>
            </a:r>
            <a:r>
              <a:rPr lang="en-US" altLang="zh-CN" sz="2400" dirty="0" smtClean="0"/>
              <a:t>3</a:t>
            </a:r>
            <a:r>
              <a:rPr lang="zh-CN" altLang="en-US" sz="2400" dirty="0" smtClean="0"/>
              <a:t>月</a:t>
            </a:r>
            <a:r>
              <a:rPr lang="en-US" altLang="zh-CN" sz="2400" dirty="0" smtClean="0"/>
              <a:t>10</a:t>
            </a:r>
            <a:r>
              <a:rPr lang="zh-CN" altLang="en-US" sz="2400" dirty="0" smtClean="0"/>
              <a:t>日</a:t>
            </a:r>
          </a:p>
          <a:p>
            <a:pPr eaLnBrk="1" hangingPunct="1">
              <a:buFont typeface="Wingdings" panose="05000000000000000000" pitchFamily="2" charset="2"/>
              <a:buChar char="l"/>
            </a:pPr>
            <a:r>
              <a:rPr lang="zh-CN" altLang="en-US" sz="2400" dirty="0" smtClean="0">
                <a:solidFill>
                  <a:srgbClr val="FF0000"/>
                </a:solidFill>
              </a:rPr>
              <a:t>现象：</a:t>
            </a:r>
            <a:r>
              <a:rPr lang="zh-CN" altLang="en-US" sz="2400" dirty="0" smtClean="0"/>
              <a:t>他发现一块铁片在磁铁前振动会发出微弱声音的，而且这种声音能通过导线传向远方。</a:t>
            </a:r>
          </a:p>
          <a:p>
            <a:pPr eaLnBrk="1" hangingPunct="1">
              <a:buFont typeface="Wingdings" panose="05000000000000000000" pitchFamily="2" charset="2"/>
              <a:buChar char="l"/>
            </a:pPr>
            <a:r>
              <a:rPr lang="zh-CN" altLang="en-US" sz="2400" dirty="0" smtClean="0">
                <a:solidFill>
                  <a:srgbClr val="FF0000"/>
                </a:solidFill>
              </a:rPr>
              <a:t>思考：</a:t>
            </a:r>
            <a:r>
              <a:rPr lang="zh-CN" altLang="en-US" sz="2400" dirty="0" smtClean="0"/>
              <a:t>他想，如果对着铁片讲话，不也可以引起铁片的振动吗</a:t>
            </a:r>
            <a:r>
              <a:rPr lang="en-US" altLang="zh-CN" sz="2400" dirty="0" smtClean="0"/>
              <a:t>?</a:t>
            </a:r>
            <a:r>
              <a:rPr lang="zh-CN" altLang="en-US" sz="2400" dirty="0" smtClean="0"/>
              <a:t>这就是贝尔关于电话的最初构想，并最终实现。</a:t>
            </a:r>
          </a:p>
        </p:txBody>
      </p:sp>
      <p:pic>
        <p:nvPicPr>
          <p:cNvPr id="231428" name="Picture 6" descr="手摇话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063" y="4237038"/>
            <a:ext cx="3494087"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29" name="矩形 1"/>
          <p:cNvSpPr>
            <a:spLocks noChangeArrowheads="1"/>
          </p:cNvSpPr>
          <p:nvPr/>
        </p:nvSpPr>
        <p:spPr bwMode="auto">
          <a:xfrm>
            <a:off x="5070475" y="0"/>
            <a:ext cx="4073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Blip>
                <a:blip r:embed="rId3"/>
              </a:buBlip>
            </a:pPr>
            <a:r>
              <a:rPr lang="en-US" altLang="zh-CN" sz="2400" b="1" smtClean="0">
                <a:solidFill>
                  <a:srgbClr val="FF0000"/>
                </a:solidFill>
              </a:rPr>
              <a:t>1876</a:t>
            </a:r>
            <a:r>
              <a:rPr lang="zh-CN" altLang="en-US" sz="2400" b="1" smtClean="0">
                <a:solidFill>
                  <a:srgbClr val="FF0000"/>
                </a:solidFill>
              </a:rPr>
              <a:t>年，贝尔发明了电话；</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课程及时沟通</a:t>
            </a:r>
            <a:r>
              <a:rPr lang="en-US" altLang="zh-CN" b="1" dirty="0"/>
              <a:t>QQ</a:t>
            </a:r>
            <a:r>
              <a:rPr lang="zh-CN" altLang="en-US" b="1" dirty="0"/>
              <a:t>群</a:t>
            </a:r>
            <a:r>
              <a:rPr lang="en-US" altLang="zh-CN" b="1" dirty="0" smtClean="0"/>
              <a:t>--</a:t>
            </a:r>
            <a:r>
              <a:rPr lang="en-US" b="1" dirty="0" smtClean="0"/>
              <a:t>596478641</a:t>
            </a:r>
            <a:endParaRPr lang="en-US" b="1" dirty="0"/>
          </a:p>
        </p:txBody>
      </p:sp>
      <p:sp>
        <p:nvSpPr>
          <p:cNvPr id="6" name="内容占位符 2"/>
          <p:cNvSpPr>
            <a:spLocks noGrp="1"/>
          </p:cNvSpPr>
          <p:nvPr>
            <p:ph idx="1"/>
          </p:nvPr>
        </p:nvSpPr>
        <p:spPr>
          <a:xfrm>
            <a:off x="419098" y="1166952"/>
            <a:ext cx="4584950" cy="5302614"/>
          </a:xfrm>
        </p:spPr>
        <p:txBody>
          <a:bodyPr>
            <a:normAutofit/>
          </a:bodyPr>
          <a:lstStyle/>
          <a:p>
            <a:pPr algn="l"/>
            <a:r>
              <a:rPr lang="zh-CN" altLang="en-US" sz="2800" b="1" dirty="0" smtClean="0">
                <a:latin typeface="方正粗黑宋简体" panose="02000000000000000000" charset="-122"/>
                <a:ea typeface="方正粗黑宋简体" panose="02000000000000000000" charset="-122"/>
                <a:cs typeface="方正粗黑宋简体" panose="02000000000000000000" charset="-122"/>
              </a:rPr>
              <a:t>请</a:t>
            </a:r>
            <a:r>
              <a:rPr lang="zh-CN" altLang="en-US" sz="2800" b="1" dirty="0">
                <a:latin typeface="方正粗黑宋简体" panose="02000000000000000000" charset="-122"/>
                <a:ea typeface="方正粗黑宋简体" panose="02000000000000000000" charset="-122"/>
                <a:cs typeface="方正粗黑宋简体" panose="02000000000000000000" charset="-122"/>
              </a:rPr>
              <a:t>修改群里个人名片，格式为：学号</a:t>
            </a:r>
            <a:r>
              <a:rPr lang="en-US" altLang="zh-CN" sz="2800" b="1" dirty="0">
                <a:latin typeface="方正粗黑宋简体" panose="02000000000000000000" charset="-122"/>
                <a:ea typeface="方正粗黑宋简体" panose="02000000000000000000" charset="-122"/>
                <a:cs typeface="方正粗黑宋简体" panose="02000000000000000000" charset="-122"/>
              </a:rPr>
              <a:t>+</a:t>
            </a:r>
            <a:r>
              <a:rPr lang="zh-CN" altLang="en-US" sz="2800" b="1" dirty="0">
                <a:latin typeface="方正粗黑宋简体" panose="02000000000000000000" charset="-122"/>
                <a:ea typeface="方正粗黑宋简体" panose="02000000000000000000" charset="-122"/>
                <a:cs typeface="方正粗黑宋简体" panose="02000000000000000000" charset="-122"/>
              </a:rPr>
              <a:t>姓名</a:t>
            </a:r>
            <a:endParaRPr lang="en-US" altLang="zh-CN" sz="2800" b="1" dirty="0">
              <a:latin typeface="方正粗黑宋简体" panose="02000000000000000000" charset="-122"/>
              <a:ea typeface="方正粗黑宋简体" panose="02000000000000000000" charset="-122"/>
              <a:cs typeface="方正粗黑宋简体" panose="02000000000000000000" charset="-122"/>
            </a:endParaRPr>
          </a:p>
          <a:p>
            <a:pPr lvl="1" algn="l"/>
            <a:r>
              <a:rPr lang="zh-CN" altLang="en-US"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例如：</a:t>
            </a:r>
            <a:endPar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a:p>
            <a:pPr lvl="1" algn="l"/>
            <a:r>
              <a:rPr lang="zh-CN" altLang="en-US"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学号：</a:t>
            </a:r>
            <a:r>
              <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2015212844</a:t>
            </a:r>
            <a:r>
              <a:rPr lang="zh-CN" altLang="en-US"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 </a:t>
            </a:r>
            <a:endPar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a:p>
            <a:pPr lvl="1" algn="l"/>
            <a:r>
              <a:rPr lang="zh-CN" altLang="en-US"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姓名：李开心  </a:t>
            </a:r>
            <a:endPar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a:p>
            <a:pPr lvl="1" algn="l"/>
            <a:endPar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endParaRPr>
          </a:p>
          <a:p>
            <a:pPr lvl="1" algn="l"/>
            <a:r>
              <a:rPr lang="zh-CN" altLang="en-US"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群里个人名片：</a:t>
            </a:r>
            <a:r>
              <a:rPr lang="en-US" altLang="zh-CN" sz="2400" b="1" dirty="0">
                <a:solidFill>
                  <a:srgbClr val="000000"/>
                </a:solidFill>
                <a:latin typeface="方正粗黑宋简体" panose="02000000000000000000" charset="-122"/>
                <a:ea typeface="方正粗黑宋简体" panose="02000000000000000000" charset="-122"/>
                <a:cs typeface="方正粗黑宋简体" panose="02000000000000000000" charset="-122"/>
              </a:rPr>
              <a:t> </a:t>
            </a:r>
          </a:p>
          <a:p>
            <a:pPr lvl="1" algn="l"/>
            <a:r>
              <a:rPr lang="en-US" altLang="zh-CN" sz="24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2015212844</a:t>
            </a:r>
            <a:r>
              <a:rPr lang="zh-CN" altLang="en-US" sz="2400" b="1" dirty="0">
                <a:solidFill>
                  <a:srgbClr val="FF0000"/>
                </a:solidFill>
                <a:latin typeface="方正粗黑宋简体" panose="02000000000000000000" charset="-122"/>
                <a:ea typeface="方正粗黑宋简体" panose="02000000000000000000" charset="-122"/>
                <a:cs typeface="方正粗黑宋简体" panose="02000000000000000000" charset="-122"/>
              </a:rPr>
              <a:t>李开心</a:t>
            </a:r>
          </a:p>
        </p:txBody>
      </p:sp>
      <p:pic>
        <p:nvPicPr>
          <p:cNvPr id="231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230660"/>
            <a:ext cx="424815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25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206375" y="515938"/>
            <a:ext cx="8759825" cy="2516187"/>
          </a:xfrm>
          <a:prstGeom prst="rect">
            <a:avLst/>
          </a:prstGeom>
          <a:solidFill>
            <a:schemeClr val="accent3"/>
          </a:solidFill>
          <a:ln>
            <a:noFill/>
          </a:ln>
          <a:effectLst/>
        </p:spPr>
        <p:txBody>
          <a:bodyPr>
            <a:spAutoFit/>
          </a:bodyPr>
          <a:lstStyle>
            <a:lvl1pPr defTabSz="292100">
              <a:spcBef>
                <a:spcPct val="0"/>
              </a:spcBef>
              <a:defRPr kumimoji="1" sz="2400">
                <a:solidFill>
                  <a:schemeClr val="tx1"/>
                </a:solidFill>
                <a:latin typeface="Times New Roman" panose="02020603050405020304" pitchFamily="18" charset="0"/>
                <a:ea typeface="宋体" panose="02010600030101010101" pitchFamily="2" charset="-122"/>
              </a:defRPr>
            </a:lvl1pPr>
            <a:lvl2pPr defTabSz="292100">
              <a:spcBef>
                <a:spcPct val="0"/>
              </a:spcBef>
              <a:defRPr kumimoji="1" sz="2400">
                <a:solidFill>
                  <a:schemeClr val="tx1"/>
                </a:solidFill>
                <a:latin typeface="Times New Roman" panose="02020603050405020304" pitchFamily="18" charset="0"/>
                <a:ea typeface="宋体" panose="02010600030101010101" pitchFamily="2" charset="-122"/>
              </a:defRPr>
            </a:lvl2pPr>
            <a:lvl3pPr defTabSz="292100">
              <a:spcBef>
                <a:spcPct val="0"/>
              </a:spcBef>
              <a:defRPr kumimoji="1" sz="2400">
                <a:solidFill>
                  <a:schemeClr val="tx1"/>
                </a:solidFill>
                <a:latin typeface="Times New Roman" panose="02020603050405020304" pitchFamily="18" charset="0"/>
                <a:ea typeface="宋体" panose="02010600030101010101" pitchFamily="2" charset="-122"/>
              </a:defRPr>
            </a:lvl3pPr>
            <a:lvl4pPr defTabSz="292100">
              <a:spcBef>
                <a:spcPct val="0"/>
              </a:spcBef>
              <a:defRPr kumimoji="1" sz="2400">
                <a:solidFill>
                  <a:schemeClr val="tx1"/>
                </a:solidFill>
                <a:latin typeface="Times New Roman" panose="02020603050405020304" pitchFamily="18" charset="0"/>
                <a:ea typeface="宋体" panose="02010600030101010101" pitchFamily="2" charset="-122"/>
              </a:defRPr>
            </a:lvl4pPr>
            <a:lvl5pPr defTabSz="292100">
              <a:spcBef>
                <a:spcPct val="0"/>
              </a:spcBef>
              <a:defRPr kumimoji="1" sz="2400">
                <a:solidFill>
                  <a:schemeClr val="tx1"/>
                </a:solidFill>
                <a:latin typeface="Times New Roman" panose="02020603050405020304" pitchFamily="18" charset="0"/>
                <a:ea typeface="宋体" panose="02010600030101010101" pitchFamily="2" charset="-122"/>
              </a:defRPr>
            </a:lvl5pPr>
            <a:lvl6pPr defTabSz="292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defTabSz="292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defTabSz="292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defTabSz="2921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Wingdings" panose="05000000000000000000" pitchFamily="2" charset="2"/>
              <a:buChar char="§"/>
              <a:defRPr/>
            </a:pPr>
            <a:r>
              <a:rPr lang="en-US" altLang="zh-CN" sz="2500" b="1" dirty="0" smtClean="0">
                <a:solidFill>
                  <a:srgbClr val="FF0000"/>
                </a:solidFill>
                <a:latin typeface="Tahoma" panose="020B0604030504040204" pitchFamily="34" charset="0"/>
              </a:rPr>
              <a:t>	</a:t>
            </a:r>
            <a:r>
              <a:rPr lang="zh-CN" altLang="en-US" sz="2500" b="1" dirty="0" smtClean="0">
                <a:solidFill>
                  <a:srgbClr val="000000"/>
                </a:solidFill>
                <a:latin typeface="Tahoma" panose="020B0604030504040204" pitchFamily="34" charset="0"/>
              </a:rPr>
              <a:t>声波引起振动膜片</a:t>
            </a:r>
            <a:r>
              <a:rPr lang="zh-CN" altLang="en-US" sz="2500" b="1" dirty="0" smtClean="0">
                <a:solidFill>
                  <a:srgbClr val="3333FF"/>
                </a:solidFill>
                <a:latin typeface="Tahoma" panose="020B0604030504040204" pitchFamily="34" charset="0"/>
              </a:rPr>
              <a:t>振动</a:t>
            </a:r>
            <a:r>
              <a:rPr lang="zh-CN" altLang="en-US" sz="2500" b="1" dirty="0" smtClean="0">
                <a:solidFill>
                  <a:srgbClr val="FF0000"/>
                </a:solidFill>
                <a:latin typeface="Tahoma" panose="020B0604030504040204" pitchFamily="34" charset="0"/>
              </a:rPr>
              <a:t>→</a:t>
            </a:r>
            <a:r>
              <a:rPr lang="zh-CN" altLang="en-US" sz="2500" b="1" dirty="0" smtClean="0">
                <a:solidFill>
                  <a:srgbClr val="000000"/>
                </a:solidFill>
                <a:latin typeface="Tahoma" panose="020B0604030504040204" pitchFamily="34" charset="0"/>
              </a:rPr>
              <a:t>磁通产生</a:t>
            </a:r>
            <a:r>
              <a:rPr lang="zh-CN" altLang="en-US" sz="2500" b="1" dirty="0" smtClean="0">
                <a:solidFill>
                  <a:srgbClr val="3333FF"/>
                </a:solidFill>
                <a:latin typeface="Tahoma" panose="020B0604030504040204" pitchFamily="34" charset="0"/>
              </a:rPr>
              <a:t>变化</a:t>
            </a:r>
            <a:r>
              <a:rPr lang="zh-CN" altLang="en-US" sz="2500" b="1" dirty="0" smtClean="0">
                <a:solidFill>
                  <a:srgbClr val="000000"/>
                </a:solidFill>
                <a:latin typeface="Tahoma" panose="020B0604030504040204" pitchFamily="34" charset="0"/>
              </a:rPr>
              <a:t>，产生</a:t>
            </a:r>
            <a:r>
              <a:rPr lang="zh-CN" altLang="en-US" sz="2500" b="1" dirty="0" smtClean="0">
                <a:solidFill>
                  <a:srgbClr val="3333FF"/>
                </a:solidFill>
                <a:latin typeface="Tahoma" panose="020B0604030504040204" pitchFamily="34" charset="0"/>
              </a:rPr>
              <a:t>感应电流</a:t>
            </a:r>
            <a:r>
              <a:rPr lang="zh-CN" altLang="en-US" sz="2500" b="1" dirty="0" smtClean="0">
                <a:solidFill>
                  <a:srgbClr val="FF0000"/>
                </a:solidFill>
                <a:latin typeface="Tahoma" panose="020B0604030504040204" pitchFamily="34" charset="0"/>
              </a:rPr>
              <a:t>（声</a:t>
            </a:r>
            <a:r>
              <a:rPr lang="en-US" altLang="zh-CN" sz="2500" b="1" dirty="0" smtClean="0">
                <a:solidFill>
                  <a:srgbClr val="FF0000"/>
                </a:solidFill>
                <a:latin typeface="Tahoma" panose="020B0604030504040204" pitchFamily="34" charset="0"/>
              </a:rPr>
              <a:t>/</a:t>
            </a:r>
            <a:r>
              <a:rPr lang="zh-CN" altLang="en-US" sz="2500" b="1" dirty="0" smtClean="0">
                <a:solidFill>
                  <a:srgbClr val="FF0000"/>
                </a:solidFill>
                <a:latin typeface="Tahoma" panose="020B0604030504040204" pitchFamily="34" charset="0"/>
              </a:rPr>
              <a:t>电转换）</a:t>
            </a:r>
            <a:r>
              <a:rPr lang="zh-CN" altLang="en-US" sz="2500" b="1" dirty="0">
                <a:solidFill>
                  <a:srgbClr val="FF0000"/>
                </a:solidFill>
                <a:latin typeface="Tahoma" panose="020B0604030504040204" pitchFamily="34" charset="0"/>
              </a:rPr>
              <a:t> </a:t>
            </a:r>
            <a:r>
              <a:rPr lang="zh-CN" altLang="en-US" sz="2500" b="1" dirty="0" smtClean="0">
                <a:solidFill>
                  <a:srgbClr val="FF0000"/>
                </a:solidFill>
                <a:latin typeface="Tahoma" panose="020B0604030504040204" pitchFamily="34" charset="0"/>
              </a:rPr>
              <a:t>→</a:t>
            </a:r>
            <a:r>
              <a:rPr lang="zh-CN" altLang="en-US" sz="2500" b="1" dirty="0" smtClean="0">
                <a:solidFill>
                  <a:srgbClr val="000000"/>
                </a:solidFill>
                <a:latin typeface="Tahoma" panose="020B0604030504040204" pitchFamily="34" charset="0"/>
              </a:rPr>
              <a:t>通过</a:t>
            </a:r>
            <a:r>
              <a:rPr lang="zh-CN" altLang="en-US" sz="2500" b="1" dirty="0">
                <a:solidFill>
                  <a:srgbClr val="000000"/>
                </a:solidFill>
                <a:latin typeface="宋体" panose="02010600030101010101" pitchFamily="2" charset="-122"/>
              </a:rPr>
              <a:t>金属导</a:t>
            </a:r>
            <a:r>
              <a:rPr lang="zh-CN" altLang="en-US" sz="2500" b="1" dirty="0" smtClean="0">
                <a:solidFill>
                  <a:srgbClr val="000000"/>
                </a:solidFill>
                <a:latin typeface="宋体" panose="02010600030101010101" pitchFamily="2" charset="-122"/>
              </a:rPr>
              <a:t>线</a:t>
            </a:r>
            <a:r>
              <a:rPr lang="zh-CN" altLang="en-US" sz="2500" b="1" dirty="0" smtClean="0">
                <a:solidFill>
                  <a:srgbClr val="3333FF"/>
                </a:solidFill>
                <a:latin typeface="宋体" panose="02010600030101010101" pitchFamily="2" charset="-122"/>
              </a:rPr>
              <a:t>传输</a:t>
            </a:r>
            <a:r>
              <a:rPr lang="zh-CN" altLang="en-US" sz="2500" b="1" dirty="0">
                <a:solidFill>
                  <a:srgbClr val="FF0000"/>
                </a:solidFill>
                <a:latin typeface="Tahoma" panose="020B0604030504040204" pitchFamily="34" charset="0"/>
              </a:rPr>
              <a:t>→</a:t>
            </a:r>
            <a:r>
              <a:rPr lang="zh-CN" altLang="en-US" sz="2500" b="1" dirty="0" smtClean="0">
                <a:solidFill>
                  <a:srgbClr val="3333FF"/>
                </a:solidFill>
                <a:latin typeface="Tahoma" panose="020B0604030504040204" pitchFamily="34" charset="0"/>
              </a:rPr>
              <a:t>变化的电流</a:t>
            </a:r>
            <a:r>
              <a:rPr lang="zh-CN" altLang="en-US" sz="2500" b="1" dirty="0" smtClean="0">
                <a:solidFill>
                  <a:srgbClr val="000000"/>
                </a:solidFill>
                <a:latin typeface="Tahoma" panose="020B0604030504040204" pitchFamily="34" charset="0"/>
              </a:rPr>
              <a:t>流过另一只电磁铁的线圈</a:t>
            </a:r>
            <a:r>
              <a:rPr lang="zh-CN" altLang="en-US" sz="2500" b="1" dirty="0">
                <a:solidFill>
                  <a:srgbClr val="FF0000"/>
                </a:solidFill>
                <a:latin typeface="Tahoma" panose="020B0604030504040204" pitchFamily="34" charset="0"/>
              </a:rPr>
              <a:t>→</a:t>
            </a:r>
            <a:r>
              <a:rPr lang="zh-CN" altLang="en-US" sz="2500" b="1" dirty="0" smtClean="0">
                <a:solidFill>
                  <a:srgbClr val="000000"/>
                </a:solidFill>
                <a:latin typeface="Tahoma" panose="020B0604030504040204" pitchFamily="34" charset="0"/>
              </a:rPr>
              <a:t>其振动膜片按照电流的变化规律</a:t>
            </a:r>
            <a:r>
              <a:rPr lang="zh-CN" altLang="en-US" sz="2500" b="1" dirty="0" smtClean="0">
                <a:solidFill>
                  <a:srgbClr val="3333FF"/>
                </a:solidFill>
                <a:latin typeface="Tahoma" panose="020B0604030504040204" pitchFamily="34" charset="0"/>
              </a:rPr>
              <a:t>振动</a:t>
            </a:r>
            <a:r>
              <a:rPr lang="zh-CN" altLang="en-US" sz="2500" b="1" dirty="0" smtClean="0">
                <a:solidFill>
                  <a:srgbClr val="FF0000"/>
                </a:solidFill>
                <a:latin typeface="Tahoma" panose="020B0604030504040204" pitchFamily="34" charset="0"/>
              </a:rPr>
              <a:t>（电</a:t>
            </a:r>
            <a:r>
              <a:rPr lang="en-US" altLang="zh-CN" sz="2500" b="1" dirty="0" smtClean="0">
                <a:solidFill>
                  <a:srgbClr val="FF0000"/>
                </a:solidFill>
                <a:latin typeface="Tahoma" panose="020B0604030504040204" pitchFamily="34" charset="0"/>
              </a:rPr>
              <a:t>/</a:t>
            </a:r>
            <a:r>
              <a:rPr lang="zh-CN" altLang="en-US" sz="2500" b="1" dirty="0" smtClean="0">
                <a:solidFill>
                  <a:srgbClr val="FF0000"/>
                </a:solidFill>
                <a:latin typeface="Tahoma" panose="020B0604030504040204" pitchFamily="34" charset="0"/>
              </a:rPr>
              <a:t>声转换）→</a:t>
            </a:r>
            <a:r>
              <a:rPr lang="zh-CN" altLang="en-US" sz="2500" b="1" dirty="0" smtClean="0">
                <a:solidFill>
                  <a:srgbClr val="000000"/>
                </a:solidFill>
                <a:latin typeface="Tahoma" panose="020B0604030504040204" pitchFamily="34" charset="0"/>
              </a:rPr>
              <a:t>膜片振动产生声音送到人耳。</a:t>
            </a:r>
          </a:p>
          <a:p>
            <a:pPr>
              <a:spcBef>
                <a:spcPct val="15000"/>
              </a:spcBef>
              <a:buFont typeface="Wingdings" panose="05000000000000000000" pitchFamily="2" charset="2"/>
              <a:buNone/>
              <a:defRPr/>
            </a:pPr>
            <a:r>
              <a:rPr lang="zh-CN" altLang="en-US" sz="2500" b="1" dirty="0" smtClean="0">
                <a:solidFill>
                  <a:srgbClr val="000000"/>
                </a:solidFill>
                <a:latin typeface="宋体" panose="02010600030101010101" pitchFamily="2" charset="-122"/>
              </a:rPr>
              <a:t>	</a:t>
            </a:r>
            <a:r>
              <a:rPr lang="zh-CN" altLang="en-US" sz="2500" b="1" dirty="0">
                <a:solidFill>
                  <a:srgbClr val="3333FF"/>
                </a:solidFill>
                <a:latin typeface="Tahoma" panose="020B0604030504040204" pitchFamily="34" charset="0"/>
              </a:rPr>
              <a:t> </a:t>
            </a:r>
            <a:endParaRPr lang="en-US" altLang="zh-CN" sz="2500" b="1" dirty="0" smtClean="0">
              <a:solidFill>
                <a:srgbClr val="3333FF"/>
              </a:solidFill>
              <a:latin typeface="Tahoma" panose="020B0604030504040204" pitchFamily="34" charset="0"/>
            </a:endParaRPr>
          </a:p>
          <a:p>
            <a:pPr>
              <a:spcBef>
                <a:spcPct val="15000"/>
              </a:spcBef>
              <a:buFont typeface="Wingdings" panose="05000000000000000000" pitchFamily="2" charset="2"/>
              <a:buNone/>
              <a:defRPr/>
            </a:pPr>
            <a:r>
              <a:rPr lang="zh-CN" altLang="en-US" sz="2500" b="1" dirty="0" smtClean="0">
                <a:solidFill>
                  <a:srgbClr val="3333FF"/>
                </a:solidFill>
                <a:latin typeface="Tahoma" panose="020B0604030504040204" pitchFamily="34" charset="0"/>
              </a:rPr>
              <a:t>声</a:t>
            </a:r>
            <a:r>
              <a:rPr lang="en-US" altLang="zh-CN" sz="2500" b="1" dirty="0">
                <a:solidFill>
                  <a:srgbClr val="3333FF"/>
                </a:solidFill>
                <a:latin typeface="Tahoma" panose="020B0604030504040204" pitchFamily="34" charset="0"/>
              </a:rPr>
              <a:t>/</a:t>
            </a:r>
            <a:r>
              <a:rPr lang="zh-CN" altLang="en-US" sz="2500" b="1" dirty="0">
                <a:solidFill>
                  <a:srgbClr val="3333FF"/>
                </a:solidFill>
                <a:latin typeface="Tahoma" panose="020B0604030504040204" pitchFamily="34" charset="0"/>
              </a:rPr>
              <a:t>电转</a:t>
            </a:r>
            <a:r>
              <a:rPr lang="zh-CN" altLang="en-US" sz="2500" b="1" dirty="0" smtClean="0">
                <a:solidFill>
                  <a:srgbClr val="3333FF"/>
                </a:solidFill>
                <a:latin typeface="Tahoma" panose="020B0604030504040204" pitchFamily="34" charset="0"/>
              </a:rPr>
              <a:t>换          </a:t>
            </a:r>
            <a:r>
              <a:rPr lang="zh-CN" altLang="en-US" sz="2500" b="1" dirty="0" smtClean="0">
                <a:solidFill>
                  <a:srgbClr val="3333FF"/>
                </a:solidFill>
                <a:latin typeface="宋体" panose="02010600030101010101" pitchFamily="2" charset="-122"/>
              </a:rPr>
              <a:t>利用金属导线作媒介</a:t>
            </a:r>
            <a:r>
              <a:rPr lang="zh-CN" altLang="en-US" sz="2500" b="1" dirty="0" smtClean="0">
                <a:solidFill>
                  <a:srgbClr val="3333FF"/>
                </a:solidFill>
                <a:effectLst>
                  <a:outerShdw blurRad="38100" dist="38100" dir="2700000" algn="tl">
                    <a:srgbClr val="C0C0C0"/>
                  </a:outerShdw>
                </a:effectLst>
                <a:latin typeface="Tahoma" panose="020B0604030504040204" pitchFamily="34" charset="0"/>
              </a:rPr>
              <a:t>         </a:t>
            </a:r>
            <a:r>
              <a:rPr lang="zh-CN" altLang="en-US" sz="2500" b="1" dirty="0" smtClean="0">
                <a:solidFill>
                  <a:srgbClr val="3333FF"/>
                </a:solidFill>
                <a:latin typeface="Tahoma" panose="020B0604030504040204" pitchFamily="34" charset="0"/>
              </a:rPr>
              <a:t>电</a:t>
            </a:r>
            <a:r>
              <a:rPr lang="en-US" altLang="zh-CN" sz="2500" b="1" dirty="0">
                <a:solidFill>
                  <a:srgbClr val="3333FF"/>
                </a:solidFill>
                <a:latin typeface="Tahoma" panose="020B0604030504040204" pitchFamily="34" charset="0"/>
              </a:rPr>
              <a:t>/</a:t>
            </a:r>
            <a:r>
              <a:rPr lang="zh-CN" altLang="en-US" sz="2500" b="1" dirty="0">
                <a:solidFill>
                  <a:srgbClr val="3333FF"/>
                </a:solidFill>
                <a:latin typeface="Tahoma" panose="020B0604030504040204" pitchFamily="34" charset="0"/>
              </a:rPr>
              <a:t>声转</a:t>
            </a:r>
            <a:r>
              <a:rPr lang="zh-CN" altLang="en-US" sz="2500" b="1" dirty="0" smtClean="0">
                <a:solidFill>
                  <a:srgbClr val="3333FF"/>
                </a:solidFill>
                <a:latin typeface="Tahoma" panose="020B0604030504040204" pitchFamily="34" charset="0"/>
              </a:rPr>
              <a:t>换</a:t>
            </a:r>
            <a:endParaRPr lang="zh-CN" altLang="en-US" sz="2500" b="1" dirty="0" smtClean="0">
              <a:solidFill>
                <a:srgbClr val="3333FF"/>
              </a:solidFill>
              <a:effectLst>
                <a:outerShdw blurRad="38100" dist="38100" dir="2700000" algn="tl">
                  <a:srgbClr val="C0C0C0"/>
                </a:outerShdw>
              </a:effectLst>
              <a:latin typeface="Tahoma" panose="020B0604030504040204" pitchFamily="34" charset="0"/>
            </a:endParaRPr>
          </a:p>
        </p:txBody>
      </p:sp>
      <p:grpSp>
        <p:nvGrpSpPr>
          <p:cNvPr id="232451" name="Group 91"/>
          <p:cNvGrpSpPr/>
          <p:nvPr/>
        </p:nvGrpSpPr>
        <p:grpSpPr bwMode="auto">
          <a:xfrm>
            <a:off x="661988" y="3032125"/>
            <a:ext cx="7848600" cy="3367088"/>
            <a:chOff x="403" y="2026"/>
            <a:chExt cx="4944" cy="2121"/>
          </a:xfrm>
        </p:grpSpPr>
        <p:grpSp>
          <p:nvGrpSpPr>
            <p:cNvPr id="232455" name="Group 21"/>
            <p:cNvGrpSpPr/>
            <p:nvPr/>
          </p:nvGrpSpPr>
          <p:grpSpPr bwMode="auto">
            <a:xfrm>
              <a:off x="1019" y="2395"/>
              <a:ext cx="3625" cy="1383"/>
              <a:chOff x="952" y="1276"/>
              <a:chExt cx="3625" cy="1383"/>
            </a:xfrm>
          </p:grpSpPr>
          <p:sp>
            <p:nvSpPr>
              <p:cNvPr id="232467" name="Line 22"/>
              <p:cNvSpPr>
                <a:spLocks noChangeShapeType="1"/>
              </p:cNvSpPr>
              <p:nvPr/>
            </p:nvSpPr>
            <p:spPr bwMode="auto">
              <a:xfrm>
                <a:off x="952" y="1286"/>
                <a:ext cx="232" cy="12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68" name="Line 23"/>
              <p:cNvSpPr>
                <a:spLocks noChangeShapeType="1"/>
              </p:cNvSpPr>
              <p:nvPr/>
            </p:nvSpPr>
            <p:spPr bwMode="auto">
              <a:xfrm flipV="1">
                <a:off x="952" y="1645"/>
                <a:ext cx="240" cy="15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69" name="Line 24"/>
              <p:cNvSpPr>
                <a:spLocks noChangeShapeType="1"/>
              </p:cNvSpPr>
              <p:nvPr/>
            </p:nvSpPr>
            <p:spPr bwMode="auto">
              <a:xfrm>
                <a:off x="1183" y="1286"/>
                <a:ext cx="1" cy="480"/>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0" name="Line 25"/>
              <p:cNvSpPr>
                <a:spLocks noChangeShapeType="1"/>
              </p:cNvSpPr>
              <p:nvPr/>
            </p:nvSpPr>
            <p:spPr bwMode="auto">
              <a:xfrm>
                <a:off x="1183" y="1599"/>
                <a:ext cx="117"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1" name="Line 26"/>
              <p:cNvSpPr>
                <a:spLocks noChangeShapeType="1"/>
              </p:cNvSpPr>
              <p:nvPr/>
            </p:nvSpPr>
            <p:spPr bwMode="auto">
              <a:xfrm>
                <a:off x="1299" y="1323"/>
                <a:ext cx="57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2" name="Line 27"/>
              <p:cNvSpPr>
                <a:spLocks noChangeShapeType="1"/>
              </p:cNvSpPr>
              <p:nvPr/>
            </p:nvSpPr>
            <p:spPr bwMode="auto">
              <a:xfrm>
                <a:off x="1338" y="1369"/>
                <a:ext cx="501"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3" name="Line 28"/>
              <p:cNvSpPr>
                <a:spLocks noChangeShapeType="1"/>
              </p:cNvSpPr>
              <p:nvPr/>
            </p:nvSpPr>
            <p:spPr bwMode="auto">
              <a:xfrm>
                <a:off x="1299" y="1324"/>
                <a:ext cx="1" cy="369"/>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4" name="Line 29"/>
              <p:cNvSpPr>
                <a:spLocks noChangeShapeType="1"/>
              </p:cNvSpPr>
              <p:nvPr/>
            </p:nvSpPr>
            <p:spPr bwMode="auto">
              <a:xfrm>
                <a:off x="1337" y="1370"/>
                <a:ext cx="1" cy="323"/>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5" name="Line 30"/>
              <p:cNvSpPr>
                <a:spLocks noChangeShapeType="1"/>
              </p:cNvSpPr>
              <p:nvPr/>
            </p:nvSpPr>
            <p:spPr bwMode="auto">
              <a:xfrm>
                <a:off x="1299" y="1692"/>
                <a:ext cx="3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6" name="Line 31"/>
              <p:cNvSpPr>
                <a:spLocks noChangeShapeType="1"/>
              </p:cNvSpPr>
              <p:nvPr/>
            </p:nvSpPr>
            <p:spPr bwMode="auto">
              <a:xfrm>
                <a:off x="1877" y="1323"/>
                <a:ext cx="1" cy="369"/>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7" name="Line 32"/>
              <p:cNvSpPr>
                <a:spLocks noChangeShapeType="1"/>
              </p:cNvSpPr>
              <p:nvPr/>
            </p:nvSpPr>
            <p:spPr bwMode="auto">
              <a:xfrm>
                <a:off x="1839" y="1369"/>
                <a:ext cx="1" cy="323"/>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8" name="Line 33"/>
              <p:cNvSpPr>
                <a:spLocks noChangeShapeType="1"/>
              </p:cNvSpPr>
              <p:nvPr/>
            </p:nvSpPr>
            <p:spPr bwMode="auto">
              <a:xfrm flipH="1">
                <a:off x="1839" y="1691"/>
                <a:ext cx="3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79" name="Line 34"/>
              <p:cNvSpPr>
                <a:spLocks noChangeShapeType="1"/>
              </p:cNvSpPr>
              <p:nvPr/>
            </p:nvSpPr>
            <p:spPr bwMode="auto">
              <a:xfrm flipH="1">
                <a:off x="1453" y="1508"/>
                <a:ext cx="386"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0" name="Line 35"/>
              <p:cNvSpPr>
                <a:spLocks noChangeShapeType="1"/>
              </p:cNvSpPr>
              <p:nvPr/>
            </p:nvSpPr>
            <p:spPr bwMode="auto">
              <a:xfrm flipH="1">
                <a:off x="1453" y="1600"/>
                <a:ext cx="386"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1" name="Rectangle 36"/>
              <p:cNvSpPr>
                <a:spLocks noChangeArrowheads="1"/>
              </p:cNvSpPr>
              <p:nvPr/>
            </p:nvSpPr>
            <p:spPr bwMode="auto">
              <a:xfrm>
                <a:off x="1415" y="1462"/>
                <a:ext cx="39" cy="185"/>
              </a:xfrm>
              <a:prstGeom prst="rect">
                <a:avLst/>
              </a:prstGeom>
              <a:noFill/>
              <a:ln w="25400">
                <a:solidFill>
                  <a:srgbClr val="009999"/>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32482" name="Arc 37"/>
              <p:cNvSpPr>
                <a:spLocks noChangeArrowheads="1"/>
              </p:cNvSpPr>
              <p:nvPr/>
            </p:nvSpPr>
            <p:spPr bwMode="auto">
              <a:xfrm>
                <a:off x="1492" y="1508"/>
                <a:ext cx="39" cy="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3" name="Arc 38"/>
              <p:cNvSpPr>
                <a:spLocks noChangeArrowheads="1"/>
              </p:cNvSpPr>
              <p:nvPr/>
            </p:nvSpPr>
            <p:spPr bwMode="auto">
              <a:xfrm>
                <a:off x="1569" y="1508"/>
                <a:ext cx="39" cy="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4" name="Arc 39"/>
              <p:cNvSpPr>
                <a:spLocks noChangeArrowheads="1"/>
              </p:cNvSpPr>
              <p:nvPr/>
            </p:nvSpPr>
            <p:spPr bwMode="auto">
              <a:xfrm>
                <a:off x="1646" y="1508"/>
                <a:ext cx="39" cy="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5" name="Arc 40"/>
              <p:cNvSpPr>
                <a:spLocks noChangeArrowheads="1"/>
              </p:cNvSpPr>
              <p:nvPr/>
            </p:nvSpPr>
            <p:spPr bwMode="auto">
              <a:xfrm>
                <a:off x="1723" y="1508"/>
                <a:ext cx="39" cy="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6" name="Line 41"/>
              <p:cNvSpPr>
                <a:spLocks noChangeShapeType="1"/>
              </p:cNvSpPr>
              <p:nvPr/>
            </p:nvSpPr>
            <p:spPr bwMode="auto">
              <a:xfrm>
                <a:off x="1762" y="1600"/>
                <a:ext cx="0" cy="23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7" name="Line 42"/>
              <p:cNvSpPr>
                <a:spLocks noChangeShapeType="1"/>
              </p:cNvSpPr>
              <p:nvPr/>
            </p:nvSpPr>
            <p:spPr bwMode="auto">
              <a:xfrm>
                <a:off x="1492" y="1600"/>
                <a:ext cx="1" cy="185"/>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8" name="Line 43"/>
              <p:cNvSpPr>
                <a:spLocks noChangeShapeType="1"/>
              </p:cNvSpPr>
              <p:nvPr/>
            </p:nvSpPr>
            <p:spPr bwMode="auto">
              <a:xfrm>
                <a:off x="1183" y="1461"/>
                <a:ext cx="117"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89" name="Line 44"/>
              <p:cNvSpPr>
                <a:spLocks noChangeShapeType="1"/>
              </p:cNvSpPr>
              <p:nvPr/>
            </p:nvSpPr>
            <p:spPr bwMode="auto">
              <a:xfrm flipH="1">
                <a:off x="4345" y="1276"/>
                <a:ext cx="232" cy="122"/>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0" name="Line 45"/>
              <p:cNvSpPr>
                <a:spLocks noChangeShapeType="1"/>
              </p:cNvSpPr>
              <p:nvPr/>
            </p:nvSpPr>
            <p:spPr bwMode="auto">
              <a:xfrm flipH="1" flipV="1">
                <a:off x="4337" y="1641"/>
                <a:ext cx="240" cy="153"/>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1" name="Line 46"/>
              <p:cNvSpPr>
                <a:spLocks noChangeShapeType="1"/>
              </p:cNvSpPr>
              <p:nvPr/>
            </p:nvSpPr>
            <p:spPr bwMode="auto">
              <a:xfrm>
                <a:off x="4345" y="1276"/>
                <a:ext cx="1" cy="488"/>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2" name="Line 47"/>
              <p:cNvSpPr>
                <a:spLocks noChangeShapeType="1"/>
              </p:cNvSpPr>
              <p:nvPr/>
            </p:nvSpPr>
            <p:spPr bwMode="auto">
              <a:xfrm flipH="1">
                <a:off x="4229" y="1594"/>
                <a:ext cx="117"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3" name="Line 48"/>
              <p:cNvSpPr>
                <a:spLocks noChangeShapeType="1"/>
              </p:cNvSpPr>
              <p:nvPr/>
            </p:nvSpPr>
            <p:spPr bwMode="auto">
              <a:xfrm flipH="1">
                <a:off x="3651" y="1314"/>
                <a:ext cx="57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4" name="Line 49"/>
              <p:cNvSpPr>
                <a:spLocks noChangeShapeType="1"/>
              </p:cNvSpPr>
              <p:nvPr/>
            </p:nvSpPr>
            <p:spPr bwMode="auto">
              <a:xfrm flipH="1">
                <a:off x="3690" y="1361"/>
                <a:ext cx="501"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5" name="Line 50"/>
              <p:cNvSpPr>
                <a:spLocks noChangeShapeType="1"/>
              </p:cNvSpPr>
              <p:nvPr/>
            </p:nvSpPr>
            <p:spPr bwMode="auto">
              <a:xfrm>
                <a:off x="4229" y="1315"/>
                <a:ext cx="1" cy="374"/>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6" name="Line 51"/>
              <p:cNvSpPr>
                <a:spLocks noChangeShapeType="1"/>
              </p:cNvSpPr>
              <p:nvPr/>
            </p:nvSpPr>
            <p:spPr bwMode="auto">
              <a:xfrm>
                <a:off x="4191" y="1362"/>
                <a:ext cx="1" cy="328"/>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7" name="Line 52"/>
              <p:cNvSpPr>
                <a:spLocks noChangeShapeType="1"/>
              </p:cNvSpPr>
              <p:nvPr/>
            </p:nvSpPr>
            <p:spPr bwMode="auto">
              <a:xfrm flipH="1">
                <a:off x="4191" y="1688"/>
                <a:ext cx="3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8" name="Line 53"/>
              <p:cNvSpPr>
                <a:spLocks noChangeShapeType="1"/>
              </p:cNvSpPr>
              <p:nvPr/>
            </p:nvSpPr>
            <p:spPr bwMode="auto">
              <a:xfrm>
                <a:off x="3651" y="1314"/>
                <a:ext cx="1" cy="374"/>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99" name="Line 54"/>
              <p:cNvSpPr>
                <a:spLocks noChangeShapeType="1"/>
              </p:cNvSpPr>
              <p:nvPr/>
            </p:nvSpPr>
            <p:spPr bwMode="auto">
              <a:xfrm>
                <a:off x="3689" y="1361"/>
                <a:ext cx="1" cy="328"/>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0" name="Line 55"/>
              <p:cNvSpPr>
                <a:spLocks noChangeShapeType="1"/>
              </p:cNvSpPr>
              <p:nvPr/>
            </p:nvSpPr>
            <p:spPr bwMode="auto">
              <a:xfrm>
                <a:off x="3651" y="1687"/>
                <a:ext cx="39"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1" name="Line 56"/>
              <p:cNvSpPr>
                <a:spLocks noChangeShapeType="1"/>
              </p:cNvSpPr>
              <p:nvPr/>
            </p:nvSpPr>
            <p:spPr bwMode="auto">
              <a:xfrm>
                <a:off x="3690" y="1501"/>
                <a:ext cx="386"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2" name="Line 57"/>
              <p:cNvSpPr>
                <a:spLocks noChangeShapeType="1"/>
              </p:cNvSpPr>
              <p:nvPr/>
            </p:nvSpPr>
            <p:spPr bwMode="auto">
              <a:xfrm>
                <a:off x="3690" y="1595"/>
                <a:ext cx="386"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3" name="Rectangle 58"/>
              <p:cNvSpPr>
                <a:spLocks noChangeArrowheads="1"/>
              </p:cNvSpPr>
              <p:nvPr/>
            </p:nvSpPr>
            <p:spPr bwMode="auto">
              <a:xfrm>
                <a:off x="4075" y="1455"/>
                <a:ext cx="39" cy="188"/>
              </a:xfrm>
              <a:prstGeom prst="rect">
                <a:avLst/>
              </a:prstGeom>
              <a:noFill/>
              <a:ln w="25400">
                <a:solidFill>
                  <a:srgbClr val="009999"/>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32504" name="Arc 59"/>
              <p:cNvSpPr>
                <a:spLocks noChangeArrowheads="1"/>
              </p:cNvSpPr>
              <p:nvPr/>
            </p:nvSpPr>
            <p:spPr bwMode="auto">
              <a:xfrm flipH="1">
                <a:off x="3998" y="1501"/>
                <a:ext cx="39" cy="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5" name="Arc 60"/>
              <p:cNvSpPr>
                <a:spLocks noChangeArrowheads="1"/>
              </p:cNvSpPr>
              <p:nvPr/>
            </p:nvSpPr>
            <p:spPr bwMode="auto">
              <a:xfrm flipH="1">
                <a:off x="3921" y="1501"/>
                <a:ext cx="39" cy="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6" name="Arc 61"/>
              <p:cNvSpPr>
                <a:spLocks noChangeArrowheads="1"/>
              </p:cNvSpPr>
              <p:nvPr/>
            </p:nvSpPr>
            <p:spPr bwMode="auto">
              <a:xfrm flipH="1">
                <a:off x="3844" y="1501"/>
                <a:ext cx="39" cy="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7" name="Arc 62"/>
              <p:cNvSpPr>
                <a:spLocks noChangeArrowheads="1"/>
              </p:cNvSpPr>
              <p:nvPr/>
            </p:nvSpPr>
            <p:spPr bwMode="auto">
              <a:xfrm flipH="1">
                <a:off x="3767" y="1501"/>
                <a:ext cx="39" cy="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5400">
                <a:solidFill>
                  <a:srgbClr val="009999"/>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8" name="Line 63"/>
              <p:cNvSpPr>
                <a:spLocks noChangeShapeType="1"/>
              </p:cNvSpPr>
              <p:nvPr/>
            </p:nvSpPr>
            <p:spPr bwMode="auto">
              <a:xfrm>
                <a:off x="3767" y="1595"/>
                <a:ext cx="0" cy="235"/>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09" name="Line 64"/>
              <p:cNvSpPr>
                <a:spLocks noChangeShapeType="1"/>
              </p:cNvSpPr>
              <p:nvPr/>
            </p:nvSpPr>
            <p:spPr bwMode="auto">
              <a:xfrm>
                <a:off x="4036" y="1595"/>
                <a:ext cx="1" cy="188"/>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0" name="Line 65"/>
              <p:cNvSpPr>
                <a:spLocks noChangeShapeType="1"/>
              </p:cNvSpPr>
              <p:nvPr/>
            </p:nvSpPr>
            <p:spPr bwMode="auto">
              <a:xfrm flipH="1">
                <a:off x="4229" y="1454"/>
                <a:ext cx="117"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1" name="Line 66"/>
              <p:cNvSpPr>
                <a:spLocks noChangeShapeType="1"/>
              </p:cNvSpPr>
              <p:nvPr/>
            </p:nvSpPr>
            <p:spPr bwMode="auto">
              <a:xfrm>
                <a:off x="1762" y="1830"/>
                <a:ext cx="2005" cy="0"/>
              </a:xfrm>
              <a:prstGeom prst="line">
                <a:avLst/>
              </a:prstGeom>
              <a:noFill/>
              <a:ln w="41275">
                <a:solidFill>
                  <a:srgbClr val="C0CC24"/>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2" name="Line 67"/>
              <p:cNvSpPr>
                <a:spLocks noChangeShapeType="1"/>
              </p:cNvSpPr>
              <p:nvPr/>
            </p:nvSpPr>
            <p:spPr bwMode="auto">
              <a:xfrm>
                <a:off x="4037" y="1784"/>
                <a:ext cx="0" cy="599"/>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3" name="Line 68"/>
              <p:cNvSpPr>
                <a:spLocks noChangeShapeType="1"/>
              </p:cNvSpPr>
              <p:nvPr/>
            </p:nvSpPr>
            <p:spPr bwMode="auto">
              <a:xfrm flipH="1">
                <a:off x="1492" y="2383"/>
                <a:ext cx="2545" cy="0"/>
              </a:xfrm>
              <a:prstGeom prst="line">
                <a:avLst/>
              </a:prstGeom>
              <a:noFill/>
              <a:ln w="41275">
                <a:solidFill>
                  <a:srgbClr val="C0CC24"/>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4" name="Line 69"/>
              <p:cNvSpPr>
                <a:spLocks noChangeShapeType="1"/>
              </p:cNvSpPr>
              <p:nvPr/>
            </p:nvSpPr>
            <p:spPr bwMode="auto">
              <a:xfrm>
                <a:off x="1415" y="1968"/>
                <a:ext cx="155"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5" name="Line 70"/>
              <p:cNvSpPr>
                <a:spLocks noChangeShapeType="1"/>
              </p:cNvSpPr>
              <p:nvPr/>
            </p:nvSpPr>
            <p:spPr bwMode="auto">
              <a:xfrm>
                <a:off x="1453" y="2014"/>
                <a:ext cx="78"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6" name="Line 71"/>
              <p:cNvSpPr>
                <a:spLocks noChangeShapeType="1"/>
              </p:cNvSpPr>
              <p:nvPr/>
            </p:nvSpPr>
            <p:spPr bwMode="auto">
              <a:xfrm>
                <a:off x="1492" y="1738"/>
                <a:ext cx="0" cy="23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7" name="Line 72"/>
              <p:cNvSpPr>
                <a:spLocks noChangeShapeType="1"/>
              </p:cNvSpPr>
              <p:nvPr/>
            </p:nvSpPr>
            <p:spPr bwMode="auto">
              <a:xfrm>
                <a:off x="1415" y="2060"/>
                <a:ext cx="155"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8" name="Line 73"/>
              <p:cNvSpPr>
                <a:spLocks noChangeShapeType="1"/>
              </p:cNvSpPr>
              <p:nvPr/>
            </p:nvSpPr>
            <p:spPr bwMode="auto">
              <a:xfrm>
                <a:off x="1453" y="2106"/>
                <a:ext cx="78"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19" name="Line 74"/>
              <p:cNvSpPr>
                <a:spLocks noChangeShapeType="1"/>
              </p:cNvSpPr>
              <p:nvPr/>
            </p:nvSpPr>
            <p:spPr bwMode="auto">
              <a:xfrm>
                <a:off x="1492" y="2106"/>
                <a:ext cx="0" cy="462"/>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20" name="Line 75"/>
              <p:cNvSpPr>
                <a:spLocks noChangeShapeType="1"/>
              </p:cNvSpPr>
              <p:nvPr/>
            </p:nvSpPr>
            <p:spPr bwMode="auto">
              <a:xfrm>
                <a:off x="1415" y="2612"/>
                <a:ext cx="155"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21" name="Line 76"/>
              <p:cNvSpPr>
                <a:spLocks noChangeShapeType="1"/>
              </p:cNvSpPr>
              <p:nvPr/>
            </p:nvSpPr>
            <p:spPr bwMode="auto">
              <a:xfrm>
                <a:off x="1453" y="2658"/>
                <a:ext cx="78"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522" name="Line 77"/>
              <p:cNvSpPr>
                <a:spLocks noChangeShapeType="1"/>
              </p:cNvSpPr>
              <p:nvPr/>
            </p:nvSpPr>
            <p:spPr bwMode="auto">
              <a:xfrm>
                <a:off x="1376" y="2566"/>
                <a:ext cx="232" cy="1"/>
              </a:xfrm>
              <a:prstGeom prst="line">
                <a:avLst/>
              </a:prstGeom>
              <a:noFill/>
              <a:ln w="25400">
                <a:solidFill>
                  <a:srgbClr val="009999"/>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2456" name="Rectangle 78"/>
            <p:cNvSpPr>
              <a:spLocks noChangeArrowheads="1"/>
            </p:cNvSpPr>
            <p:nvPr/>
          </p:nvSpPr>
          <p:spPr bwMode="auto">
            <a:xfrm>
              <a:off x="2600" y="2026"/>
              <a:ext cx="77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200" b="1" smtClean="0">
                  <a:solidFill>
                    <a:srgbClr val="000000"/>
                  </a:solidFill>
                </a:rPr>
                <a:t>振动膜片</a:t>
              </a:r>
            </a:p>
          </p:txBody>
        </p:sp>
        <p:sp>
          <p:nvSpPr>
            <p:cNvPr id="232457" name="Rectangle 79"/>
            <p:cNvSpPr>
              <a:spLocks noChangeArrowheads="1"/>
            </p:cNvSpPr>
            <p:nvPr/>
          </p:nvSpPr>
          <p:spPr bwMode="auto">
            <a:xfrm>
              <a:off x="2600" y="2405"/>
              <a:ext cx="74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200" b="1" smtClean="0">
                  <a:solidFill>
                    <a:srgbClr val="000000"/>
                  </a:solidFill>
                </a:rPr>
                <a:t>电磁铁</a:t>
              </a:r>
            </a:p>
          </p:txBody>
        </p:sp>
        <p:sp>
          <p:nvSpPr>
            <p:cNvPr id="232458" name="Rectangle 80"/>
            <p:cNvSpPr>
              <a:spLocks noChangeArrowheads="1"/>
            </p:cNvSpPr>
            <p:nvPr/>
          </p:nvSpPr>
          <p:spPr bwMode="auto">
            <a:xfrm>
              <a:off x="4644" y="2487"/>
              <a:ext cx="703"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200" b="1" smtClean="0">
                  <a:solidFill>
                    <a:srgbClr val="000000"/>
                  </a:solidFill>
                </a:rPr>
                <a:t>助听筒</a:t>
              </a:r>
            </a:p>
          </p:txBody>
        </p:sp>
        <p:sp>
          <p:nvSpPr>
            <p:cNvPr id="232459" name="Rectangle 81"/>
            <p:cNvSpPr>
              <a:spLocks noChangeArrowheads="1"/>
            </p:cNvSpPr>
            <p:nvPr/>
          </p:nvSpPr>
          <p:spPr bwMode="auto">
            <a:xfrm>
              <a:off x="403" y="2533"/>
              <a:ext cx="65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200" b="1" smtClean="0">
                  <a:solidFill>
                    <a:srgbClr val="000000"/>
                  </a:solidFill>
                </a:rPr>
                <a:t>助声筒</a:t>
              </a:r>
            </a:p>
          </p:txBody>
        </p:sp>
        <p:sp>
          <p:nvSpPr>
            <p:cNvPr id="232460" name="Rectangle 82"/>
            <p:cNvSpPr>
              <a:spLocks noChangeArrowheads="1"/>
            </p:cNvSpPr>
            <p:nvPr/>
          </p:nvSpPr>
          <p:spPr bwMode="auto">
            <a:xfrm>
              <a:off x="2569" y="3133"/>
              <a:ext cx="70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200" b="1" smtClean="0">
                  <a:solidFill>
                    <a:srgbClr val="000000"/>
                  </a:solidFill>
                </a:rPr>
                <a:t>传送线</a:t>
              </a:r>
            </a:p>
          </p:txBody>
        </p:sp>
        <p:sp>
          <p:nvSpPr>
            <p:cNvPr id="232461" name="Rectangle 83"/>
            <p:cNvSpPr>
              <a:spLocks noChangeArrowheads="1"/>
            </p:cNvSpPr>
            <p:nvPr/>
          </p:nvSpPr>
          <p:spPr bwMode="auto">
            <a:xfrm>
              <a:off x="1682" y="3870"/>
              <a:ext cx="2614"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just">
                <a:buFont typeface="Wingdings" panose="05000000000000000000" pitchFamily="2" charset="2"/>
                <a:buNone/>
              </a:pPr>
              <a:r>
                <a:rPr lang="zh-CN" altLang="en-US" sz="2000" b="1" smtClean="0">
                  <a:solidFill>
                    <a:srgbClr val="000000"/>
                  </a:solidFill>
                </a:rPr>
                <a:t>图</a:t>
              </a:r>
              <a:r>
                <a:rPr lang="en-US" altLang="zh-CN" sz="2000" b="1" smtClean="0">
                  <a:solidFill>
                    <a:srgbClr val="000000"/>
                  </a:solidFill>
                </a:rPr>
                <a:t>1-1 </a:t>
              </a:r>
              <a:r>
                <a:rPr lang="zh-CN" altLang="en-US" sz="2000" b="1" smtClean="0">
                  <a:solidFill>
                    <a:srgbClr val="000000"/>
                  </a:solidFill>
                </a:rPr>
                <a:t>贝尔第一部话机结构示意图</a:t>
              </a:r>
            </a:p>
          </p:txBody>
        </p:sp>
        <p:grpSp>
          <p:nvGrpSpPr>
            <p:cNvPr id="232462" name="Group 90"/>
            <p:cNvGrpSpPr/>
            <p:nvPr/>
          </p:nvGrpSpPr>
          <p:grpSpPr bwMode="auto">
            <a:xfrm>
              <a:off x="1289" y="2165"/>
              <a:ext cx="3124" cy="508"/>
              <a:chOff x="1289" y="2165"/>
              <a:chExt cx="3124" cy="508"/>
            </a:xfrm>
          </p:grpSpPr>
          <p:sp>
            <p:nvSpPr>
              <p:cNvPr id="232463" name="Line 84"/>
              <p:cNvSpPr>
                <a:spLocks noChangeShapeType="1"/>
              </p:cNvSpPr>
              <p:nvPr/>
            </p:nvSpPr>
            <p:spPr bwMode="auto">
              <a:xfrm flipV="1">
                <a:off x="1983" y="2580"/>
                <a:ext cx="656" cy="93"/>
              </a:xfrm>
              <a:prstGeom prst="line">
                <a:avLst/>
              </a:prstGeom>
              <a:noFill/>
              <a:ln w="9525">
                <a:solidFill>
                  <a:srgbClr val="3333FF"/>
                </a:solidFill>
                <a:round/>
                <a:headEnd type="triangl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64" name="Line 85"/>
              <p:cNvSpPr>
                <a:spLocks noChangeShapeType="1"/>
              </p:cNvSpPr>
              <p:nvPr/>
            </p:nvSpPr>
            <p:spPr bwMode="auto">
              <a:xfrm flipH="1" flipV="1">
                <a:off x="3063" y="2580"/>
                <a:ext cx="617" cy="93"/>
              </a:xfrm>
              <a:prstGeom prst="line">
                <a:avLst/>
              </a:prstGeom>
              <a:noFill/>
              <a:ln w="9525">
                <a:solidFill>
                  <a:srgbClr val="3333FF"/>
                </a:solidFill>
                <a:round/>
                <a:headEnd type="triangl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65" name="Line 86"/>
              <p:cNvSpPr>
                <a:spLocks noChangeShapeType="1"/>
              </p:cNvSpPr>
              <p:nvPr/>
            </p:nvSpPr>
            <p:spPr bwMode="auto">
              <a:xfrm flipH="1" flipV="1">
                <a:off x="3178" y="2165"/>
                <a:ext cx="1235" cy="277"/>
              </a:xfrm>
              <a:prstGeom prst="line">
                <a:avLst/>
              </a:prstGeom>
              <a:noFill/>
              <a:ln w="9525">
                <a:solidFill>
                  <a:srgbClr val="3333FF"/>
                </a:solidFill>
                <a:round/>
                <a:headEnd type="triangl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66" name="Line 87"/>
              <p:cNvSpPr>
                <a:spLocks noChangeShapeType="1"/>
              </p:cNvSpPr>
              <p:nvPr/>
            </p:nvSpPr>
            <p:spPr bwMode="auto">
              <a:xfrm flipV="1">
                <a:off x="1289" y="2165"/>
                <a:ext cx="1312" cy="277"/>
              </a:xfrm>
              <a:prstGeom prst="line">
                <a:avLst/>
              </a:prstGeom>
              <a:noFill/>
              <a:ln w="9525">
                <a:solidFill>
                  <a:srgbClr val="3333FF"/>
                </a:solidFill>
                <a:round/>
                <a:headEnd type="triangl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sp>
        <p:nvSpPr>
          <p:cNvPr id="232452" name="Line 11"/>
          <p:cNvSpPr>
            <a:spLocks noChangeShapeType="1"/>
          </p:cNvSpPr>
          <p:nvPr/>
        </p:nvSpPr>
        <p:spPr bwMode="auto">
          <a:xfrm>
            <a:off x="1881188" y="2806700"/>
            <a:ext cx="703262" cy="0"/>
          </a:xfrm>
          <a:prstGeom prst="line">
            <a:avLst/>
          </a:prstGeom>
          <a:noFill/>
          <a:ln w="539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53" name="Line 11"/>
          <p:cNvSpPr>
            <a:spLocks noChangeShapeType="1"/>
          </p:cNvSpPr>
          <p:nvPr/>
        </p:nvSpPr>
        <p:spPr bwMode="auto">
          <a:xfrm>
            <a:off x="5649913" y="2806700"/>
            <a:ext cx="703262" cy="0"/>
          </a:xfrm>
          <a:prstGeom prst="line">
            <a:avLst/>
          </a:prstGeom>
          <a:noFill/>
          <a:ln w="53975">
            <a:solidFill>
              <a:srgbClr val="FF0000"/>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2454" name="矩形 1"/>
          <p:cNvSpPr>
            <a:spLocks noChangeArrowheads="1"/>
          </p:cNvSpPr>
          <p:nvPr/>
        </p:nvSpPr>
        <p:spPr bwMode="auto">
          <a:xfrm>
            <a:off x="142875" y="53975"/>
            <a:ext cx="468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Blip>
                <a:blip r:embed="rId3"/>
              </a:buBlip>
            </a:pPr>
            <a:r>
              <a:rPr lang="en-US" altLang="zh-CN" sz="2400" b="1" smtClean="0">
                <a:solidFill>
                  <a:srgbClr val="FF0000"/>
                </a:solidFill>
              </a:rPr>
              <a:t>1877</a:t>
            </a:r>
            <a:r>
              <a:rPr lang="zh-CN" altLang="en-US" sz="2400" b="1" smtClean="0">
                <a:solidFill>
                  <a:srgbClr val="FF0000"/>
                </a:solidFill>
              </a:rPr>
              <a:t>年，建立第一条电话线路；</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474" name="Group 81"/>
          <p:cNvGrpSpPr/>
          <p:nvPr/>
        </p:nvGrpSpPr>
        <p:grpSpPr bwMode="auto">
          <a:xfrm>
            <a:off x="1803400" y="825500"/>
            <a:ext cx="4711700" cy="609600"/>
            <a:chOff x="1384" y="1980"/>
            <a:chExt cx="2968" cy="384"/>
          </a:xfrm>
        </p:grpSpPr>
        <p:pic>
          <p:nvPicPr>
            <p:cNvPr id="233480" name="Picture 82" descr="BD06102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1980"/>
              <a:ext cx="6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481" name="Picture 83" descr="BD06102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4" y="1980"/>
              <a:ext cx="6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82" name="Line 84"/>
            <p:cNvSpPr>
              <a:spLocks noChangeShapeType="1"/>
            </p:cNvSpPr>
            <p:nvPr/>
          </p:nvSpPr>
          <p:spPr bwMode="auto">
            <a:xfrm>
              <a:off x="1800" y="2240"/>
              <a:ext cx="2104" cy="0"/>
            </a:xfrm>
            <a:prstGeom prst="line">
              <a:avLst/>
            </a:prstGeom>
            <a:noFill/>
            <a:ln w="349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3475" name="Text Box 85"/>
          <p:cNvSpPr txBox="1">
            <a:spLocks noChangeArrowheads="1"/>
          </p:cNvSpPr>
          <p:nvPr/>
        </p:nvSpPr>
        <p:spPr bwMode="auto">
          <a:xfrm>
            <a:off x="1371600" y="2000250"/>
            <a:ext cx="6184900" cy="831850"/>
          </a:xfrm>
          <a:prstGeom prst="rect">
            <a:avLst/>
          </a:prstGeom>
          <a:solidFill>
            <a:srgbClr val="CCFFFF"/>
          </a:solidFill>
          <a:ln w="9525">
            <a:solidFill>
              <a:schemeClr val="accent1"/>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400" b="1" smtClean="0">
                <a:solidFill>
                  <a:srgbClr val="000000"/>
                </a:solidFill>
                <a:latin typeface="宋体" panose="02010600030101010101" pitchFamily="2" charset="-122"/>
              </a:rPr>
              <a:t>电话：是用电信号来传送人类语言信息的一种通信设备。这种通信方式称为电话通信。</a:t>
            </a:r>
            <a:r>
              <a:rPr lang="zh-CN" altLang="en-US" sz="2400" smtClean="0">
                <a:solidFill>
                  <a:srgbClr val="000000"/>
                </a:solidFill>
                <a:latin typeface="Tahoma" panose="020B0604030504040204" pitchFamily="34" charset="0"/>
              </a:rPr>
              <a:t> </a:t>
            </a:r>
          </a:p>
        </p:txBody>
      </p:sp>
      <p:sp>
        <p:nvSpPr>
          <p:cNvPr id="233476" name="Text Box 86"/>
          <p:cNvSpPr txBox="1">
            <a:spLocks noChangeArrowheads="1"/>
          </p:cNvSpPr>
          <p:nvPr/>
        </p:nvSpPr>
        <p:spPr bwMode="auto">
          <a:xfrm>
            <a:off x="1416050" y="3294063"/>
            <a:ext cx="60960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400" b="1" smtClean="0">
                <a:solidFill>
                  <a:srgbClr val="3333FF"/>
                </a:solidFill>
                <a:latin typeface="宋体" panose="02010600030101010101" pitchFamily="2" charset="-122"/>
              </a:rPr>
              <a:t>称连接两个话机的这一对线为</a:t>
            </a:r>
            <a:r>
              <a:rPr lang="zh-CN" altLang="en-US" sz="2400" b="1" smtClean="0">
                <a:solidFill>
                  <a:srgbClr val="FF0000"/>
                </a:solidFill>
                <a:latin typeface="宋体" panose="02010600030101010101" pitchFamily="2" charset="-122"/>
              </a:rPr>
              <a:t>一条线路。</a:t>
            </a:r>
          </a:p>
          <a:p>
            <a:pPr eaLnBrk="1" hangingPunct="1">
              <a:spcBef>
                <a:spcPct val="50000"/>
              </a:spcBef>
              <a:buFont typeface="Wingdings" panose="05000000000000000000" pitchFamily="2" charset="2"/>
              <a:buNone/>
            </a:pPr>
            <a:r>
              <a:rPr lang="zh-CN" altLang="en-US" sz="2400" b="1" smtClean="0">
                <a:solidFill>
                  <a:srgbClr val="3333FF"/>
                </a:solidFill>
                <a:latin typeface="宋体" panose="02010600030101010101" pitchFamily="2" charset="-122"/>
              </a:rPr>
              <a:t>这种概念现在仍然使用。</a:t>
            </a:r>
            <a:endParaRPr lang="zh-CN" altLang="en-US" sz="2400" smtClean="0">
              <a:solidFill>
                <a:srgbClr val="3333FF"/>
              </a:solidFill>
              <a:latin typeface="Tahoma" panose="020B0604030504040204" pitchFamily="34" charset="0"/>
            </a:endParaRPr>
          </a:p>
        </p:txBody>
      </p:sp>
      <p:sp>
        <p:nvSpPr>
          <p:cNvPr id="50263" name="Text Box 87"/>
          <p:cNvSpPr txBox="1">
            <a:spLocks noChangeArrowheads="1"/>
          </p:cNvSpPr>
          <p:nvPr/>
        </p:nvSpPr>
        <p:spPr bwMode="auto">
          <a:xfrm>
            <a:off x="860425" y="5183188"/>
            <a:ext cx="7483475" cy="488950"/>
          </a:xfrm>
          <a:prstGeom prst="rect">
            <a:avLst/>
          </a:prstGeom>
          <a:solidFill>
            <a:srgbClr val="FFFF00"/>
          </a:solidFill>
          <a:ln>
            <a:noFill/>
          </a:ln>
          <a:effectLst>
            <a:outerShdw dist="107763" dir="18900000" algn="ctr" rotWithShape="0">
              <a:srgbClr val="808080"/>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zh-CN" altLang="en-US" sz="2600" b="1" smtClean="0">
                <a:solidFill>
                  <a:srgbClr val="000000"/>
                </a:solidFill>
              </a:rPr>
              <a:t>？讨论：形成网，有何问题需要解决，如何解决？</a:t>
            </a:r>
          </a:p>
        </p:txBody>
      </p:sp>
      <p:sp>
        <p:nvSpPr>
          <p:cNvPr id="233478" name="日期占位符 3"/>
          <p:cNvSpPr>
            <a:spLocks noGrp="1" noChangeArrowheads="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33479" name="页脚占位符 1"/>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263"/>
                                        </p:tgtEl>
                                        <p:attrNameLst>
                                          <p:attrName>style.visibility</p:attrName>
                                        </p:attrNameLst>
                                      </p:cBhvr>
                                      <p:to>
                                        <p:strVal val="visible"/>
                                      </p:to>
                                    </p:set>
                                    <p:animEffect transition="in" filter="slide(fromBottom)">
                                      <p:cBhvr>
                                        <p:cTn id="7" dur="500"/>
                                        <p:tgtEl>
                                          <p:spTgt spid="50263"/>
                                        </p:tgtEl>
                                      </p:cBhvr>
                                    </p:animEffect>
                                  </p:childTnLst>
                                  <p:subTnLst>
                                    <p:audio>
                                      <p:cMediaNode>
                                        <p:cTn display="0" masterRel="sameClick">
                                          <p:stCondLst>
                                            <p:cond evt="begin" delay="0">
                                              <p:tn val="5"/>
                                            </p:cond>
                                          </p:stCondLst>
                                          <p:endCondLst>
                                            <p:cond evt="onStopAudio" delay="0">
                                              <p:tgtEl>
                                                <p:sldTgt/>
                                              </p:tgtEl>
                                            </p:cond>
                                          </p:endCondLst>
                                        </p:cTn>
                                        <p:tgtEl>
                                          <p:sndTgt r:embed="rId3" name="glas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7"/>
          <p:cNvSpPr txBox="1">
            <a:spLocks noChangeArrowheads="1"/>
          </p:cNvSpPr>
          <p:nvPr/>
        </p:nvSpPr>
        <p:spPr bwMode="auto">
          <a:xfrm>
            <a:off x="609600" y="188913"/>
            <a:ext cx="281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82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482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482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482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482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400" b="1" smtClean="0">
                <a:solidFill>
                  <a:srgbClr val="3333FF"/>
                </a:solidFill>
                <a:ea typeface="微软雅黑" panose="020B0503020204020204" pitchFamily="34" charset="-122"/>
              </a:rPr>
              <a:t>2. </a:t>
            </a:r>
            <a:r>
              <a:rPr lang="zh-CN" altLang="en-US" sz="2400" b="1" smtClean="0">
                <a:solidFill>
                  <a:srgbClr val="3333FF"/>
                </a:solidFill>
                <a:ea typeface="微软雅黑" panose="020B0503020204020204" pitchFamily="34" charset="-122"/>
              </a:rPr>
              <a:t>交换机的产生</a:t>
            </a:r>
          </a:p>
        </p:txBody>
      </p:sp>
      <p:sp>
        <p:nvSpPr>
          <p:cNvPr id="234499" name="Text Box 26"/>
          <p:cNvSpPr txBox="1">
            <a:spLocks noChangeArrowheads="1"/>
          </p:cNvSpPr>
          <p:nvPr/>
        </p:nvSpPr>
        <p:spPr bwMode="auto">
          <a:xfrm>
            <a:off x="341313" y="3929063"/>
            <a:ext cx="4324350"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45000"/>
              </a:spcBef>
              <a:buFont typeface="Wingdings" panose="05000000000000000000" pitchFamily="2" charset="2"/>
              <a:buChar char="•"/>
            </a:pPr>
            <a:r>
              <a:rPr lang="en-US" altLang="zh-CN" sz="2400" b="1" dirty="0" smtClean="0">
                <a:solidFill>
                  <a:srgbClr val="009999"/>
                </a:solidFill>
                <a:latin typeface="Tahoma" panose="020B0604030504040204" pitchFamily="34" charset="0"/>
              </a:rPr>
              <a:t> </a:t>
            </a:r>
            <a:r>
              <a:rPr lang="zh-CN" altLang="en-US" sz="2400" b="1" dirty="0" smtClean="0">
                <a:solidFill>
                  <a:srgbClr val="009999"/>
                </a:solidFill>
                <a:latin typeface="Tahoma" panose="020B0604030504040204" pitchFamily="34" charset="0"/>
              </a:rPr>
              <a:t>用户线数量急剧增多；</a:t>
            </a:r>
          </a:p>
          <a:p>
            <a:pPr eaLnBrk="1" hangingPunct="1">
              <a:spcBef>
                <a:spcPct val="45000"/>
              </a:spcBef>
              <a:buFont typeface="Wingdings" panose="05000000000000000000" pitchFamily="2" charset="2"/>
              <a:buChar char="•"/>
            </a:pPr>
            <a:r>
              <a:rPr lang="zh-CN" altLang="en-US" sz="2400" b="1" dirty="0" smtClean="0">
                <a:solidFill>
                  <a:srgbClr val="009999"/>
                </a:solidFill>
                <a:latin typeface="Tahoma" panose="020B0604030504040204" pitchFamily="34" charset="0"/>
              </a:rPr>
              <a:t> 每个用户如何确定与其他用户通话的问题；</a:t>
            </a:r>
          </a:p>
          <a:p>
            <a:pPr eaLnBrk="1" hangingPunct="1">
              <a:spcBef>
                <a:spcPct val="45000"/>
              </a:spcBef>
              <a:buFont typeface="Wingdings" panose="05000000000000000000" pitchFamily="2" charset="2"/>
              <a:buChar char="•"/>
            </a:pPr>
            <a:r>
              <a:rPr lang="zh-CN" altLang="en-US" sz="2400" b="1" dirty="0" smtClean="0">
                <a:solidFill>
                  <a:srgbClr val="009999"/>
                </a:solidFill>
                <a:latin typeface="Tahoma" panose="020B0604030504040204" pitchFamily="34" charset="0"/>
              </a:rPr>
              <a:t> 每新增加一个的处理问题。</a:t>
            </a:r>
          </a:p>
          <a:p>
            <a:pPr eaLnBrk="1" hangingPunct="1">
              <a:spcBef>
                <a:spcPct val="45000"/>
              </a:spcBef>
              <a:buFont typeface="Wingdings" panose="05000000000000000000" pitchFamily="2" charset="2"/>
              <a:buChar char="•"/>
            </a:pPr>
            <a:r>
              <a:rPr lang="zh-CN" altLang="en-US" sz="2400" b="1" dirty="0" smtClean="0">
                <a:solidFill>
                  <a:srgbClr val="009999"/>
                </a:solidFill>
                <a:latin typeface="Tahoma" panose="020B0604030504040204" pitchFamily="34" charset="0"/>
              </a:rPr>
              <a:t> 没有实用价值。</a:t>
            </a:r>
            <a:endParaRPr lang="zh-CN" altLang="en-US" sz="2400" b="1" baseline="30000" dirty="0" smtClean="0">
              <a:solidFill>
                <a:srgbClr val="009999"/>
              </a:solidFill>
              <a:latin typeface="Tahoma" panose="020B0604030504040204" pitchFamily="34" charset="0"/>
            </a:endParaRPr>
          </a:p>
        </p:txBody>
      </p:sp>
      <p:graphicFrame>
        <p:nvGraphicFramePr>
          <p:cNvPr id="234500" name="Object 27"/>
          <p:cNvGraphicFramePr>
            <a:graphicFrameLocks noChangeAspect="1"/>
          </p:cNvGraphicFramePr>
          <p:nvPr/>
        </p:nvGraphicFramePr>
        <p:xfrm>
          <a:off x="6692900" y="2201863"/>
          <a:ext cx="1841500" cy="874712"/>
        </p:xfrm>
        <a:graphic>
          <a:graphicData uri="http://schemas.openxmlformats.org/presentationml/2006/ole">
            <mc:AlternateContent xmlns:mc="http://schemas.openxmlformats.org/markup-compatibility/2006">
              <mc:Choice xmlns:v="urn:schemas-microsoft-com:vml" Requires="v">
                <p:oleObj spid="_x0000_s218178" r:id="rId4" imgW="509270" imgH="241935" progId="Equation.3">
                  <p:embed/>
                </p:oleObj>
              </mc:Choice>
              <mc:Fallback>
                <p:oleObj r:id="rId4" imgW="509270" imgH="241935" progId="Equation.3">
                  <p:embed/>
                  <p:pic>
                    <p:nvPicPr>
                      <p:cNvPr id="0" name="图片 2181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900" y="2201863"/>
                        <a:ext cx="1841500" cy="874712"/>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4501" name="Object 30"/>
          <p:cNvGraphicFramePr>
            <a:graphicFrameLocks noChangeAspect="1"/>
          </p:cNvGraphicFramePr>
          <p:nvPr/>
        </p:nvGraphicFramePr>
        <p:xfrm>
          <a:off x="4646613" y="3929063"/>
          <a:ext cx="4395787" cy="1598612"/>
        </p:xfrm>
        <a:graphic>
          <a:graphicData uri="http://schemas.openxmlformats.org/presentationml/2006/ole">
            <mc:AlternateContent xmlns:mc="http://schemas.openxmlformats.org/markup-compatibility/2006">
              <mc:Choice xmlns:v="urn:schemas-microsoft-com:vml" Requires="v">
                <p:oleObj spid="_x0000_s218179" r:id="rId6" imgW="1714500" imgH="635000" progId="Equation.3">
                  <p:embed/>
                </p:oleObj>
              </mc:Choice>
              <mc:Fallback>
                <p:oleObj r:id="rId6" imgW="1714500" imgH="635000" progId="Equation.3">
                  <p:embed/>
                  <p:pic>
                    <p:nvPicPr>
                      <p:cNvPr id="0" name="图片 2181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6613" y="3929063"/>
                        <a:ext cx="4395787" cy="1598612"/>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34502" name="Group 34"/>
          <p:cNvGrpSpPr/>
          <p:nvPr/>
        </p:nvGrpSpPr>
        <p:grpSpPr bwMode="auto">
          <a:xfrm>
            <a:off x="2643188" y="820738"/>
            <a:ext cx="3681412" cy="2638425"/>
            <a:chOff x="1439" y="576"/>
            <a:chExt cx="2319" cy="1662"/>
          </a:xfrm>
        </p:grpSpPr>
        <p:pic>
          <p:nvPicPr>
            <p:cNvPr id="234505" name="Picture 9" descr="BD0610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7" y="1031"/>
              <a:ext cx="491"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6" name="Picture 10" descr="BD0610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39" y="1005"/>
              <a:ext cx="49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7" name="Line 11"/>
            <p:cNvSpPr>
              <a:spLocks noChangeShapeType="1"/>
            </p:cNvSpPr>
            <p:nvPr/>
          </p:nvSpPr>
          <p:spPr bwMode="auto">
            <a:xfrm>
              <a:off x="1814" y="1230"/>
              <a:ext cx="1699" cy="0"/>
            </a:xfrm>
            <a:prstGeom prst="line">
              <a:avLst/>
            </a:prstGeom>
            <a:noFill/>
            <a:ln w="349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34508" name="Picture 12" descr="BD0610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7" y="1938"/>
              <a:ext cx="49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9" name="Picture 13" descr="BD0610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8" y="576"/>
              <a:ext cx="49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10" name="Picture 14" descr="BD0610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7" y="1937"/>
              <a:ext cx="49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11" name="Line 15"/>
            <p:cNvSpPr>
              <a:spLocks noChangeShapeType="1"/>
            </p:cNvSpPr>
            <p:nvPr/>
          </p:nvSpPr>
          <p:spPr bwMode="auto">
            <a:xfrm>
              <a:off x="1958" y="2163"/>
              <a:ext cx="1453" cy="0"/>
            </a:xfrm>
            <a:prstGeom prst="line">
              <a:avLst/>
            </a:prstGeom>
            <a:noFill/>
            <a:ln w="349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2" name="Line 18"/>
            <p:cNvSpPr>
              <a:spLocks noChangeShapeType="1"/>
            </p:cNvSpPr>
            <p:nvPr/>
          </p:nvSpPr>
          <p:spPr bwMode="auto">
            <a:xfrm>
              <a:off x="2751" y="804"/>
              <a:ext cx="762" cy="433"/>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3" name="Line 19"/>
            <p:cNvSpPr>
              <a:spLocks noChangeShapeType="1"/>
            </p:cNvSpPr>
            <p:nvPr/>
          </p:nvSpPr>
          <p:spPr bwMode="auto">
            <a:xfrm flipH="1" flipV="1">
              <a:off x="2751" y="877"/>
              <a:ext cx="632" cy="1286"/>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4" name="Line 20"/>
            <p:cNvSpPr>
              <a:spLocks noChangeShapeType="1"/>
            </p:cNvSpPr>
            <p:nvPr/>
          </p:nvSpPr>
          <p:spPr bwMode="auto">
            <a:xfrm flipH="1" flipV="1">
              <a:off x="1699" y="1143"/>
              <a:ext cx="1712" cy="102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5" name="Line 21"/>
            <p:cNvSpPr>
              <a:spLocks noChangeShapeType="1"/>
            </p:cNvSpPr>
            <p:nvPr/>
          </p:nvSpPr>
          <p:spPr bwMode="auto">
            <a:xfrm flipV="1">
              <a:off x="1958" y="877"/>
              <a:ext cx="702" cy="1286"/>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6" name="Line 22"/>
            <p:cNvSpPr>
              <a:spLocks noChangeShapeType="1"/>
            </p:cNvSpPr>
            <p:nvPr/>
          </p:nvSpPr>
          <p:spPr bwMode="auto">
            <a:xfrm flipH="1" flipV="1">
              <a:off x="1814" y="1237"/>
              <a:ext cx="144" cy="776"/>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7" name="Line 23"/>
            <p:cNvSpPr>
              <a:spLocks noChangeShapeType="1"/>
            </p:cNvSpPr>
            <p:nvPr/>
          </p:nvSpPr>
          <p:spPr bwMode="auto">
            <a:xfrm flipV="1">
              <a:off x="1958" y="1230"/>
              <a:ext cx="1555" cy="933"/>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8" name="Line 24"/>
            <p:cNvSpPr>
              <a:spLocks noChangeShapeType="1"/>
            </p:cNvSpPr>
            <p:nvPr/>
          </p:nvSpPr>
          <p:spPr bwMode="auto">
            <a:xfrm flipH="1">
              <a:off x="3436" y="1230"/>
              <a:ext cx="77" cy="933"/>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4519" name="Line 32"/>
            <p:cNvSpPr>
              <a:spLocks noChangeShapeType="1"/>
            </p:cNvSpPr>
            <p:nvPr/>
          </p:nvSpPr>
          <p:spPr bwMode="auto">
            <a:xfrm flipV="1">
              <a:off x="1814" y="716"/>
              <a:ext cx="937" cy="427"/>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4503" name="Text Box 35"/>
          <p:cNvSpPr txBox="1">
            <a:spLocks noChangeArrowheads="1"/>
          </p:cNvSpPr>
          <p:nvPr/>
        </p:nvSpPr>
        <p:spPr bwMode="auto">
          <a:xfrm>
            <a:off x="239713" y="2832100"/>
            <a:ext cx="28130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82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482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482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482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482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en-US" altLang="zh-CN" sz="2400" b="1" smtClean="0">
                <a:solidFill>
                  <a:srgbClr val="3333FF"/>
                </a:solidFill>
                <a:latin typeface="Tahoma" panose="020B0604030504040204" pitchFamily="34" charset="0"/>
              </a:rPr>
              <a:t>	</a:t>
            </a:r>
          </a:p>
          <a:p>
            <a:pPr eaLnBrk="1" hangingPunct="1">
              <a:spcBef>
                <a:spcPct val="50000"/>
              </a:spcBef>
              <a:buFont typeface="Wingdings" panose="05000000000000000000" pitchFamily="2" charset="2"/>
              <a:buChar char="q"/>
            </a:pPr>
            <a:r>
              <a:rPr lang="zh-CN" altLang="en-US" sz="2400" b="1" smtClean="0">
                <a:solidFill>
                  <a:srgbClr val="3333FF"/>
                </a:solidFill>
                <a:latin typeface="Tahoma" panose="020B0604030504040204" pitchFamily="34" charset="0"/>
              </a:rPr>
              <a:t>用户数增多时：</a:t>
            </a:r>
          </a:p>
        </p:txBody>
      </p:sp>
      <p:sp>
        <p:nvSpPr>
          <p:cNvPr id="234504" name="矩形 24"/>
          <p:cNvSpPr>
            <a:spLocks noChangeArrowheads="1"/>
          </p:cNvSpPr>
          <p:nvPr/>
        </p:nvSpPr>
        <p:spPr bwMode="auto">
          <a:xfrm>
            <a:off x="992188" y="1749425"/>
            <a:ext cx="1651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400" b="1" smtClean="0">
                <a:solidFill>
                  <a:srgbClr val="3333FF"/>
                </a:solidFill>
                <a:latin typeface="Tahoma" panose="020B0604030504040204" pitchFamily="34" charset="0"/>
              </a:rPr>
              <a:t>全互连网</a:t>
            </a:r>
            <a:endParaRPr lang="zh-CN" altLang="en-US" sz="2400" smtClean="0">
              <a:solidFill>
                <a:srgbClr val="0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19"/>
          <p:cNvSpPr txBox="1">
            <a:spLocks noChangeArrowheads="1"/>
          </p:cNvSpPr>
          <p:nvPr/>
        </p:nvSpPr>
        <p:spPr bwMode="auto">
          <a:xfrm>
            <a:off x="0" y="85725"/>
            <a:ext cx="7124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826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4826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482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482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482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482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q"/>
            </a:pPr>
            <a:r>
              <a:rPr lang="en-US" altLang="zh-CN" sz="2400" b="1" smtClean="0">
                <a:solidFill>
                  <a:srgbClr val="3333FF"/>
                </a:solidFill>
                <a:latin typeface="Tahoma" panose="020B0604030504040204" pitchFamily="34" charset="0"/>
              </a:rPr>
              <a:t>	</a:t>
            </a:r>
            <a:r>
              <a:rPr lang="zh-CN" altLang="en-US" sz="2400" b="1" smtClean="0">
                <a:solidFill>
                  <a:srgbClr val="3333FF"/>
                </a:solidFill>
                <a:latin typeface="Tahoma" panose="020B0604030504040204" pitchFamily="34" charset="0"/>
              </a:rPr>
              <a:t>解决办法：采用中央交换的方法</a:t>
            </a:r>
          </a:p>
          <a:p>
            <a:pPr eaLnBrk="1" hangingPunct="1">
              <a:spcBef>
                <a:spcPct val="50000"/>
              </a:spcBef>
              <a:buFont typeface="Wingdings" panose="05000000000000000000" pitchFamily="2" charset="2"/>
              <a:buNone/>
            </a:pPr>
            <a:r>
              <a:rPr lang="zh-CN" altLang="en-US" sz="2400" b="1" smtClean="0">
                <a:solidFill>
                  <a:srgbClr val="3333FF"/>
                </a:solidFill>
                <a:latin typeface="Tahoma" panose="020B0604030504040204" pitchFamily="34" charset="0"/>
              </a:rPr>
              <a:t>				</a:t>
            </a:r>
            <a:r>
              <a:rPr lang="en-US" altLang="zh-CN" sz="2400" b="1" smtClean="0">
                <a:solidFill>
                  <a:srgbClr val="009999"/>
                </a:solidFill>
              </a:rPr>
              <a:t>—</a:t>
            </a:r>
            <a:r>
              <a:rPr lang="zh-CN" altLang="en-US" sz="2400" b="1" smtClean="0">
                <a:solidFill>
                  <a:srgbClr val="009999"/>
                </a:solidFill>
                <a:latin typeface="Tahoma" panose="020B0604030504040204" pitchFamily="34" charset="0"/>
              </a:rPr>
              <a:t>在用户分布区域中心</a:t>
            </a:r>
            <a:r>
              <a:rPr lang="zh-CN" altLang="en-US" sz="2400" b="1" smtClean="0">
                <a:solidFill>
                  <a:srgbClr val="FF0000"/>
                </a:solidFill>
                <a:latin typeface="Tahoma" panose="020B0604030504040204" pitchFamily="34" charset="0"/>
              </a:rPr>
              <a:t>安装公共设备</a:t>
            </a:r>
          </a:p>
        </p:txBody>
      </p:sp>
      <p:grpSp>
        <p:nvGrpSpPr>
          <p:cNvPr id="235523" name="Group 40"/>
          <p:cNvGrpSpPr/>
          <p:nvPr/>
        </p:nvGrpSpPr>
        <p:grpSpPr bwMode="auto">
          <a:xfrm>
            <a:off x="3368675" y="1933575"/>
            <a:ext cx="5210175" cy="2249488"/>
            <a:chOff x="2379" y="1282"/>
            <a:chExt cx="3160" cy="1417"/>
          </a:xfrm>
        </p:grpSpPr>
        <p:grpSp>
          <p:nvGrpSpPr>
            <p:cNvPr id="235824" name="Group 37"/>
            <p:cNvGrpSpPr/>
            <p:nvPr/>
          </p:nvGrpSpPr>
          <p:grpSpPr bwMode="auto">
            <a:xfrm>
              <a:off x="3659" y="1282"/>
              <a:ext cx="1880" cy="1417"/>
              <a:chOff x="3528" y="1270"/>
              <a:chExt cx="1880" cy="1417"/>
            </a:xfrm>
          </p:grpSpPr>
          <p:grpSp>
            <p:nvGrpSpPr>
              <p:cNvPr id="235826" name="Group 33"/>
              <p:cNvGrpSpPr/>
              <p:nvPr/>
            </p:nvGrpSpPr>
            <p:grpSpPr bwMode="auto">
              <a:xfrm>
                <a:off x="3528" y="1270"/>
                <a:ext cx="1880" cy="1417"/>
                <a:chOff x="672" y="2160"/>
                <a:chExt cx="1104" cy="912"/>
              </a:xfrm>
            </p:grpSpPr>
            <p:sp>
              <p:nvSpPr>
                <p:cNvPr id="235828" name="AutoShape 34"/>
                <p:cNvSpPr>
                  <a:spLocks noChangeArrowheads="1"/>
                </p:cNvSpPr>
                <p:nvPr/>
              </p:nvSpPr>
              <p:spPr bwMode="auto">
                <a:xfrm>
                  <a:off x="672" y="2160"/>
                  <a:ext cx="1104" cy="912"/>
                </a:xfrm>
                <a:prstGeom prst="cloudCallout">
                  <a:avLst>
                    <a:gd name="adj1" fmla="val -5616"/>
                    <a:gd name="adj2" fmla="val 10963"/>
                  </a:avLst>
                </a:prstGeom>
                <a:solidFill>
                  <a:srgbClr val="BCF6C7"/>
                </a:solidFill>
                <a:ln w="12700">
                  <a:solidFill>
                    <a:schemeClr val="tx1"/>
                  </a:solidFill>
                  <a:round/>
                </a:ln>
              </p:spPr>
              <p:txBody>
                <a:bodyPr wrap="none" anchor="ctr"/>
                <a:lstStyle>
                  <a:lvl1pPr defTabSz="7620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a:lnSpc>
                      <a:spcPct val="90000"/>
                    </a:lnSpc>
                    <a:buFont typeface="Wingdings" panose="05000000000000000000" pitchFamily="2" charset="2"/>
                    <a:buNone/>
                  </a:pPr>
                  <a:endParaRPr lang="zh-CN" altLang="zh-CN" sz="2000" smtClean="0">
                    <a:solidFill>
                      <a:srgbClr val="000000"/>
                    </a:solidFill>
                    <a:latin typeface="Arial" panose="020B0604020202020204" pitchFamily="34" charset="0"/>
                  </a:endParaRPr>
                </a:p>
              </p:txBody>
            </p:sp>
            <p:sp>
              <p:nvSpPr>
                <p:cNvPr id="235829" name="Rectangle 35"/>
                <p:cNvSpPr>
                  <a:spLocks noChangeArrowheads="1"/>
                </p:cNvSpPr>
                <p:nvPr/>
              </p:nvSpPr>
              <p:spPr bwMode="auto">
                <a:xfrm>
                  <a:off x="912" y="2592"/>
                  <a:ext cx="384" cy="384"/>
                </a:xfrm>
                <a:prstGeom prst="rect">
                  <a:avLst/>
                </a:prstGeom>
                <a:solidFill>
                  <a:srgbClr val="BCF6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grpSp>
          <p:sp>
            <p:nvSpPr>
              <p:cNvPr id="235827" name="Text Box 36"/>
              <p:cNvSpPr txBox="1">
                <a:spLocks noChangeArrowheads="1"/>
              </p:cNvSpPr>
              <p:nvPr/>
            </p:nvSpPr>
            <p:spPr bwMode="auto">
              <a:xfrm>
                <a:off x="3792" y="1599"/>
                <a:ext cx="1310" cy="748"/>
              </a:xfrm>
              <a:prstGeom prst="rect">
                <a:avLst/>
              </a:prstGeom>
              <a:solidFill>
                <a:srgbClr val="BCF6C7"/>
              </a:solidFill>
              <a:ln>
                <a:noFill/>
              </a:ln>
              <a:extLs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zh-CN" altLang="en-US" sz="2400" b="1" smtClean="0">
                    <a:solidFill>
                      <a:srgbClr val="333399"/>
                    </a:solidFill>
                    <a:latin typeface="Tahoma" panose="020B0604030504040204" pitchFamily="34" charset="0"/>
                  </a:rPr>
                  <a:t>出现</a:t>
                </a:r>
                <a:r>
                  <a:rPr lang="zh-CN" altLang="en-US" sz="2400" b="1" smtClean="0">
                    <a:solidFill>
                      <a:srgbClr val="3333FF"/>
                    </a:solidFill>
                    <a:latin typeface="Tahoma" panose="020B0604030504040204" pitchFamily="34" charset="0"/>
                  </a:rPr>
                  <a:t>交换机，</a:t>
                </a:r>
                <a:r>
                  <a:rPr lang="zh-CN" altLang="en-US" sz="2400" b="1" smtClean="0">
                    <a:solidFill>
                      <a:srgbClr val="333399"/>
                    </a:solidFill>
                    <a:latin typeface="Tahoma" panose="020B0604030504040204" pitchFamily="34" charset="0"/>
                  </a:rPr>
                  <a:t>完成各个用户之间的接续</a:t>
                </a:r>
              </a:p>
            </p:txBody>
          </p:sp>
        </p:grpSp>
        <p:sp>
          <p:nvSpPr>
            <p:cNvPr id="235825" name="Line 38"/>
            <p:cNvSpPr>
              <a:spLocks noChangeShapeType="1"/>
            </p:cNvSpPr>
            <p:nvPr/>
          </p:nvSpPr>
          <p:spPr bwMode="auto">
            <a:xfrm flipH="1">
              <a:off x="2379" y="1984"/>
              <a:ext cx="1280" cy="0"/>
            </a:xfrm>
            <a:prstGeom prst="line">
              <a:avLst/>
            </a:prstGeom>
            <a:noFill/>
            <a:ln w="12700">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5524" name="Text Box 39"/>
          <p:cNvSpPr txBox="1">
            <a:spLocks noChangeArrowheads="1"/>
          </p:cNvSpPr>
          <p:nvPr/>
        </p:nvSpPr>
        <p:spPr bwMode="auto">
          <a:xfrm>
            <a:off x="5402263" y="5043488"/>
            <a:ext cx="3729037" cy="1552575"/>
          </a:xfrm>
          <a:prstGeom prst="rect">
            <a:avLst/>
          </a:prstGeom>
          <a:solidFill>
            <a:srgbClr val="BCF6C7"/>
          </a:solidFill>
          <a:ln>
            <a:noFill/>
          </a:ln>
          <a:extLs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400" b="1" smtClean="0">
                <a:solidFill>
                  <a:srgbClr val="333399"/>
                </a:solidFill>
                <a:latin typeface="Tahoma" panose="020B0604030504040204" pitchFamily="34" charset="0"/>
              </a:rPr>
              <a:t>当任意两个用户要通话时，由交换机将它们连通，通话完毕将线路拆除，供其他用户使用。</a:t>
            </a:r>
          </a:p>
        </p:txBody>
      </p:sp>
      <p:graphicFrame>
        <p:nvGraphicFramePr>
          <p:cNvPr id="235526" name="对象 1"/>
          <p:cNvGraphicFramePr>
            <a:graphicFrameLocks noChangeAspect="1"/>
          </p:cNvGraphicFramePr>
          <p:nvPr/>
        </p:nvGraphicFramePr>
        <p:xfrm>
          <a:off x="407988" y="4860925"/>
          <a:ext cx="4270375" cy="1711325"/>
        </p:xfrm>
        <a:graphic>
          <a:graphicData uri="http://schemas.openxmlformats.org/presentationml/2006/ole">
            <mc:AlternateContent xmlns:mc="http://schemas.openxmlformats.org/markup-compatibility/2006">
              <mc:Choice xmlns:v="urn:schemas-microsoft-com:vml" Requires="v">
                <p:oleObj spid="_x0000_s219174" r:id="rId4" imgW="1435100" imgH="609600" progId="Equation.3">
                  <p:embed/>
                </p:oleObj>
              </mc:Choice>
              <mc:Fallback>
                <p:oleObj r:id="rId4" imgW="1435100" imgH="609600" progId="Equation.3">
                  <p:embed/>
                  <p:pic>
                    <p:nvPicPr>
                      <p:cNvPr id="0" name="图片 219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8" y="4860925"/>
                        <a:ext cx="4270375" cy="1711325"/>
                      </a:xfrm>
                      <a:prstGeom prst="rect">
                        <a:avLst/>
                      </a:prstGeom>
                      <a:solidFill>
                        <a:srgbClr val="FF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5218" name="灯片编号占位符 3"/>
          <p:cNvSpPr txBox="1">
            <a:spLocks noGrp="1"/>
          </p:cNvSpPr>
          <p:nvPr/>
        </p:nvSpPr>
        <p:spPr>
          <a:xfrm>
            <a:off x="6553200" y="6248400"/>
            <a:ext cx="1905000" cy="457200"/>
          </a:xfrm>
          <a:prstGeom prst="rect">
            <a:avLst/>
          </a:prstGeom>
          <a:noFill/>
          <a:ln w="9525">
            <a:noFill/>
          </a:ln>
        </p:spPr>
        <p:txBody>
          <a:bodyPr/>
          <a:lstStyle/>
          <a:p>
            <a:pPr algn="r">
              <a:buFont typeface="Wingdings" panose="05000000000000000000" pitchFamily="2" charset="2"/>
              <a:buNone/>
            </a:pPr>
            <a:fld id="{9A0DB2DC-4C9A-4742-B13C-FB6460FD3503}" type="slidenum">
              <a:rPr lang="en-US" altLang="zh-CN" sz="1400" b="1" dirty="0">
                <a:solidFill>
                  <a:srgbClr val="000000"/>
                </a:solidFill>
                <a:latin typeface="Times New Roman" panose="02020603050405020304" pitchFamily="18" charset="0"/>
              </a:rPr>
              <a:t>23</a:t>
            </a:fld>
            <a:endParaRPr lang="en-US" altLang="zh-CN" sz="1400" b="1" dirty="0">
              <a:solidFill>
                <a:srgbClr val="000000"/>
              </a:solidFill>
              <a:latin typeface="Times New Roman" panose="02020603050405020304" pitchFamily="18" charset="0"/>
            </a:endParaRPr>
          </a:p>
        </p:txBody>
      </p:sp>
      <p:grpSp>
        <p:nvGrpSpPr>
          <p:cNvPr id="2" name="Group 5"/>
          <p:cNvGrpSpPr>
            <a:grpSpLocks noChangeAspect="1"/>
          </p:cNvGrpSpPr>
          <p:nvPr/>
        </p:nvGrpSpPr>
        <p:grpSpPr>
          <a:xfrm>
            <a:off x="-184785" y="1431290"/>
            <a:ext cx="4970463" cy="3254375"/>
            <a:chOff x="-110" y="610"/>
            <a:chExt cx="3573" cy="2339"/>
          </a:xfrm>
        </p:grpSpPr>
        <p:sp>
          <p:nvSpPr>
            <p:cNvPr id="3" name="AutoShape 6"/>
            <p:cNvSpPr>
              <a:spLocks noChangeAspect="1" noTextEdit="1"/>
            </p:cNvSpPr>
            <p:nvPr/>
          </p:nvSpPr>
          <p:spPr>
            <a:xfrm>
              <a:off x="-110" y="610"/>
              <a:ext cx="3573" cy="2339"/>
            </a:xfrm>
            <a:prstGeom prst="rect">
              <a:avLst/>
            </a:prstGeom>
            <a:no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grpSp>
          <p:nvGrpSpPr>
            <p:cNvPr id="4" name="Group 7"/>
            <p:cNvGrpSpPr/>
            <p:nvPr/>
          </p:nvGrpSpPr>
          <p:grpSpPr>
            <a:xfrm>
              <a:off x="26" y="699"/>
              <a:ext cx="3345" cy="1999"/>
              <a:chOff x="26" y="699"/>
              <a:chExt cx="3345" cy="1999"/>
            </a:xfrm>
          </p:grpSpPr>
          <p:sp>
            <p:nvSpPr>
              <p:cNvPr id="5" name="Freeform 8"/>
              <p:cNvSpPr/>
              <p:nvPr/>
            </p:nvSpPr>
            <p:spPr>
              <a:xfrm>
                <a:off x="845" y="775"/>
                <a:ext cx="113" cy="221"/>
              </a:xfrm>
              <a:custGeom>
                <a:avLst/>
                <a:gdLst/>
                <a:ahLst/>
                <a:cxnLst>
                  <a:cxn ang="0">
                    <a:pos x="0" y="221"/>
                  </a:cxn>
                  <a:cxn ang="0">
                    <a:pos x="113" y="111"/>
                  </a:cxn>
                  <a:cxn ang="0">
                    <a:pos x="113" y="0"/>
                  </a:cxn>
                  <a:cxn ang="0">
                    <a:pos x="0" y="187"/>
                  </a:cxn>
                  <a:cxn ang="0">
                    <a:pos x="0" y="221"/>
                  </a:cxn>
                </a:cxnLst>
                <a:rect l="0" t="0" r="0" b="0"/>
                <a:pathLst>
                  <a:path w="113" h="221">
                    <a:moveTo>
                      <a:pt x="0" y="221"/>
                    </a:moveTo>
                    <a:lnTo>
                      <a:pt x="113" y="111"/>
                    </a:lnTo>
                    <a:lnTo>
                      <a:pt x="113" y="0"/>
                    </a:lnTo>
                    <a:lnTo>
                      <a:pt x="0" y="187"/>
                    </a:lnTo>
                    <a:lnTo>
                      <a:pt x="0" y="221"/>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6" name="Rectangle 9"/>
              <p:cNvSpPr/>
              <p:nvPr/>
            </p:nvSpPr>
            <p:spPr>
              <a:xfrm>
                <a:off x="601" y="962"/>
                <a:ext cx="244" cy="34"/>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7" name="Freeform 10"/>
              <p:cNvSpPr/>
              <p:nvPr/>
            </p:nvSpPr>
            <p:spPr>
              <a:xfrm>
                <a:off x="583" y="724"/>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 name="Freeform 11"/>
              <p:cNvSpPr/>
              <p:nvPr/>
            </p:nvSpPr>
            <p:spPr>
              <a:xfrm>
                <a:off x="583" y="724"/>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 name="Freeform 12"/>
              <p:cNvSpPr/>
              <p:nvPr/>
            </p:nvSpPr>
            <p:spPr>
              <a:xfrm>
                <a:off x="814" y="754"/>
                <a:ext cx="18" cy="34"/>
              </a:xfrm>
              <a:custGeom>
                <a:avLst/>
                <a:gdLst/>
                <a:ahLst/>
                <a:cxnLst>
                  <a:cxn ang="0">
                    <a:pos x="18" y="0"/>
                  </a:cxn>
                  <a:cxn ang="0">
                    <a:pos x="0" y="34"/>
                  </a:cxn>
                  <a:cxn ang="0">
                    <a:pos x="18" y="25"/>
                  </a:cxn>
                  <a:cxn ang="0">
                    <a:pos x="18" y="0"/>
                  </a:cxn>
                </a:cxnLst>
                <a:rect l="0" t="0" r="0" b="0"/>
                <a:pathLst>
                  <a:path w="18" h="34">
                    <a:moveTo>
                      <a:pt x="18" y="0"/>
                    </a:moveTo>
                    <a:lnTo>
                      <a:pt x="0" y="34"/>
                    </a:lnTo>
                    <a:lnTo>
                      <a:pt x="18" y="25"/>
                    </a:lnTo>
                    <a:lnTo>
                      <a:pt x="18"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0" name="Freeform 13"/>
              <p:cNvSpPr/>
              <p:nvPr/>
            </p:nvSpPr>
            <p:spPr>
              <a:xfrm>
                <a:off x="832" y="754"/>
                <a:ext cx="91" cy="25"/>
              </a:xfrm>
              <a:custGeom>
                <a:avLst/>
                <a:gdLst/>
                <a:ahLst/>
                <a:cxnLst>
                  <a:cxn ang="0">
                    <a:pos x="0" y="0"/>
                  </a:cxn>
                  <a:cxn ang="0">
                    <a:pos x="91" y="0"/>
                  </a:cxn>
                  <a:cxn ang="0">
                    <a:pos x="78" y="25"/>
                  </a:cxn>
                  <a:cxn ang="0">
                    <a:pos x="0" y="25"/>
                  </a:cxn>
                  <a:cxn ang="0">
                    <a:pos x="0" y="0"/>
                  </a:cxn>
                </a:cxnLst>
                <a:rect l="0" t="0" r="0" b="0"/>
                <a:pathLst>
                  <a:path w="91" h="25">
                    <a:moveTo>
                      <a:pt x="0" y="0"/>
                    </a:moveTo>
                    <a:lnTo>
                      <a:pt x="91" y="0"/>
                    </a:lnTo>
                    <a:lnTo>
                      <a:pt x="78" y="25"/>
                    </a:lnTo>
                    <a:lnTo>
                      <a:pt x="0" y="25"/>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1" name="Rectangle 14"/>
              <p:cNvSpPr/>
              <p:nvPr/>
            </p:nvSpPr>
            <p:spPr>
              <a:xfrm>
                <a:off x="849" y="763"/>
                <a:ext cx="61" cy="8"/>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2" name="Rectangle 15"/>
              <p:cNvSpPr/>
              <p:nvPr/>
            </p:nvSpPr>
            <p:spPr>
              <a:xfrm>
                <a:off x="849" y="763"/>
                <a:ext cx="61" cy="8"/>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13" name="Picture 16"/>
              <p:cNvPicPr>
                <a:picLocks noChangeAspect="1"/>
              </p:cNvPicPr>
              <p:nvPr/>
            </p:nvPicPr>
            <p:blipFill>
              <a:blip r:embed="rId6"/>
              <a:stretch>
                <a:fillRect/>
              </a:stretch>
            </p:blipFill>
            <p:spPr>
              <a:xfrm>
                <a:off x="775" y="812"/>
                <a:ext cx="74" cy="36"/>
              </a:xfrm>
              <a:prstGeom prst="rect">
                <a:avLst/>
              </a:prstGeom>
              <a:noFill/>
              <a:ln w="9525">
                <a:noFill/>
              </a:ln>
            </p:spPr>
          </p:pic>
          <p:pic>
            <p:nvPicPr>
              <p:cNvPr id="14" name="Picture 17"/>
              <p:cNvPicPr>
                <a:picLocks noChangeAspect="1"/>
              </p:cNvPicPr>
              <p:nvPr/>
            </p:nvPicPr>
            <p:blipFill>
              <a:blip r:embed="rId7"/>
              <a:stretch>
                <a:fillRect/>
              </a:stretch>
            </p:blipFill>
            <p:spPr>
              <a:xfrm>
                <a:off x="775" y="812"/>
                <a:ext cx="74" cy="36"/>
              </a:xfrm>
              <a:prstGeom prst="rect">
                <a:avLst/>
              </a:prstGeom>
              <a:noFill/>
              <a:ln w="9525">
                <a:noFill/>
              </a:ln>
            </p:spPr>
          </p:pic>
          <p:sp>
            <p:nvSpPr>
              <p:cNvPr id="15" name="Freeform 18"/>
              <p:cNvSpPr/>
              <p:nvPr/>
            </p:nvSpPr>
            <p:spPr>
              <a:xfrm>
                <a:off x="785" y="820"/>
                <a:ext cx="52" cy="17"/>
              </a:xfrm>
              <a:custGeom>
                <a:avLst/>
                <a:gdLst/>
                <a:ahLst/>
                <a:cxnLst>
                  <a:cxn ang="0">
                    <a:pos x="0" y="17"/>
                  </a:cxn>
                  <a:cxn ang="0">
                    <a:pos x="8" y="0"/>
                  </a:cxn>
                  <a:cxn ang="0">
                    <a:pos x="52" y="0"/>
                  </a:cxn>
                  <a:cxn ang="0">
                    <a:pos x="44" y="17"/>
                  </a:cxn>
                  <a:cxn ang="0">
                    <a:pos x="0" y="17"/>
                  </a:cxn>
                </a:cxnLst>
                <a:rect l="0" t="0" r="0" b="0"/>
                <a:pathLst>
                  <a:path w="52" h="17">
                    <a:moveTo>
                      <a:pt x="0" y="17"/>
                    </a:moveTo>
                    <a:lnTo>
                      <a:pt x="8"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 name="Rectangle 19"/>
              <p:cNvSpPr/>
              <p:nvPr/>
            </p:nvSpPr>
            <p:spPr>
              <a:xfrm>
                <a:off x="583" y="928"/>
                <a:ext cx="279" cy="34"/>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7" name="Rectangle 20"/>
              <p:cNvSpPr/>
              <p:nvPr/>
            </p:nvSpPr>
            <p:spPr>
              <a:xfrm>
                <a:off x="583" y="928"/>
                <a:ext cx="279" cy="34"/>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8" name="Freeform 21"/>
              <p:cNvSpPr/>
              <p:nvPr/>
            </p:nvSpPr>
            <p:spPr>
              <a:xfrm>
                <a:off x="862" y="724"/>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9" name="Freeform 22"/>
              <p:cNvSpPr/>
              <p:nvPr/>
            </p:nvSpPr>
            <p:spPr>
              <a:xfrm>
                <a:off x="862" y="724"/>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0" name="Picture 23"/>
              <p:cNvPicPr>
                <a:picLocks noChangeAspect="1"/>
              </p:cNvPicPr>
              <p:nvPr/>
            </p:nvPicPr>
            <p:blipFill>
              <a:blip r:embed="rId8"/>
              <a:stretch>
                <a:fillRect/>
              </a:stretch>
            </p:blipFill>
            <p:spPr>
              <a:xfrm>
                <a:off x="827" y="812"/>
                <a:ext cx="73" cy="36"/>
              </a:xfrm>
              <a:prstGeom prst="rect">
                <a:avLst/>
              </a:prstGeom>
              <a:noFill/>
              <a:ln w="9525">
                <a:noFill/>
              </a:ln>
            </p:spPr>
          </p:pic>
          <p:pic>
            <p:nvPicPr>
              <p:cNvPr id="21" name="Picture 24"/>
              <p:cNvPicPr>
                <a:picLocks noChangeAspect="1"/>
              </p:cNvPicPr>
              <p:nvPr/>
            </p:nvPicPr>
            <p:blipFill>
              <a:blip r:embed="rId9"/>
              <a:stretch>
                <a:fillRect/>
              </a:stretch>
            </p:blipFill>
            <p:spPr>
              <a:xfrm>
                <a:off x="827" y="812"/>
                <a:ext cx="73" cy="36"/>
              </a:xfrm>
              <a:prstGeom prst="rect">
                <a:avLst/>
              </a:prstGeom>
              <a:noFill/>
              <a:ln w="9525">
                <a:noFill/>
              </a:ln>
            </p:spPr>
          </p:pic>
          <p:sp>
            <p:nvSpPr>
              <p:cNvPr id="22" name="Freeform 25"/>
              <p:cNvSpPr/>
              <p:nvPr/>
            </p:nvSpPr>
            <p:spPr>
              <a:xfrm>
                <a:off x="837" y="820"/>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3" name="Picture 26"/>
              <p:cNvPicPr>
                <a:picLocks noChangeAspect="1"/>
              </p:cNvPicPr>
              <p:nvPr/>
            </p:nvPicPr>
            <p:blipFill>
              <a:blip r:embed="rId10"/>
              <a:stretch>
                <a:fillRect/>
              </a:stretch>
            </p:blipFill>
            <p:spPr>
              <a:xfrm>
                <a:off x="790" y="783"/>
                <a:ext cx="74" cy="36"/>
              </a:xfrm>
              <a:prstGeom prst="rect">
                <a:avLst/>
              </a:prstGeom>
              <a:noFill/>
              <a:ln w="9525">
                <a:noFill/>
              </a:ln>
            </p:spPr>
          </p:pic>
          <p:pic>
            <p:nvPicPr>
              <p:cNvPr id="24" name="Picture 27"/>
              <p:cNvPicPr>
                <a:picLocks noChangeAspect="1"/>
              </p:cNvPicPr>
              <p:nvPr/>
            </p:nvPicPr>
            <p:blipFill>
              <a:blip r:embed="rId11"/>
              <a:stretch>
                <a:fillRect/>
              </a:stretch>
            </p:blipFill>
            <p:spPr>
              <a:xfrm>
                <a:off x="790" y="783"/>
                <a:ext cx="74" cy="36"/>
              </a:xfrm>
              <a:prstGeom prst="rect">
                <a:avLst/>
              </a:prstGeom>
              <a:noFill/>
              <a:ln w="9525">
                <a:noFill/>
              </a:ln>
            </p:spPr>
          </p:pic>
          <p:sp>
            <p:nvSpPr>
              <p:cNvPr id="25" name="Freeform 28"/>
              <p:cNvSpPr/>
              <p:nvPr/>
            </p:nvSpPr>
            <p:spPr>
              <a:xfrm>
                <a:off x="798" y="794"/>
                <a:ext cx="52" cy="17"/>
              </a:xfrm>
              <a:custGeom>
                <a:avLst/>
                <a:gdLst/>
                <a:ahLst/>
                <a:cxnLst>
                  <a:cxn ang="0">
                    <a:pos x="0" y="17"/>
                  </a:cxn>
                  <a:cxn ang="0">
                    <a:pos x="9" y="0"/>
                  </a:cxn>
                  <a:cxn ang="0">
                    <a:pos x="52" y="0"/>
                  </a:cxn>
                  <a:cxn ang="0">
                    <a:pos x="43" y="17"/>
                  </a:cxn>
                  <a:cxn ang="0">
                    <a:pos x="0" y="17"/>
                  </a:cxn>
                </a:cxnLst>
                <a:rect l="0" t="0" r="0" b="0"/>
                <a:pathLst>
                  <a:path w="52" h="17">
                    <a:moveTo>
                      <a:pt x="0" y="17"/>
                    </a:moveTo>
                    <a:lnTo>
                      <a:pt x="9" y="0"/>
                    </a:lnTo>
                    <a:lnTo>
                      <a:pt x="52" y="0"/>
                    </a:lnTo>
                    <a:lnTo>
                      <a:pt x="43"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6" name="Picture 29"/>
              <p:cNvPicPr>
                <a:picLocks noChangeAspect="1"/>
              </p:cNvPicPr>
              <p:nvPr/>
            </p:nvPicPr>
            <p:blipFill>
              <a:blip r:embed="rId12"/>
              <a:stretch>
                <a:fillRect/>
              </a:stretch>
            </p:blipFill>
            <p:spPr>
              <a:xfrm>
                <a:off x="841" y="783"/>
                <a:ext cx="74" cy="36"/>
              </a:xfrm>
              <a:prstGeom prst="rect">
                <a:avLst/>
              </a:prstGeom>
              <a:noFill/>
              <a:ln w="9525">
                <a:noFill/>
              </a:ln>
            </p:spPr>
          </p:pic>
          <p:pic>
            <p:nvPicPr>
              <p:cNvPr id="27" name="Picture 30"/>
              <p:cNvPicPr>
                <a:picLocks noChangeAspect="1"/>
              </p:cNvPicPr>
              <p:nvPr/>
            </p:nvPicPr>
            <p:blipFill>
              <a:blip r:embed="rId13"/>
              <a:stretch>
                <a:fillRect/>
              </a:stretch>
            </p:blipFill>
            <p:spPr>
              <a:xfrm>
                <a:off x="841" y="783"/>
                <a:ext cx="74" cy="36"/>
              </a:xfrm>
              <a:prstGeom prst="rect">
                <a:avLst/>
              </a:prstGeom>
              <a:noFill/>
              <a:ln w="9525">
                <a:noFill/>
              </a:ln>
            </p:spPr>
          </p:pic>
          <p:sp>
            <p:nvSpPr>
              <p:cNvPr id="28" name="Freeform 31"/>
              <p:cNvSpPr/>
              <p:nvPr/>
            </p:nvSpPr>
            <p:spPr>
              <a:xfrm>
                <a:off x="850" y="794"/>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9" name="Freeform 32"/>
              <p:cNvSpPr>
                <a:spLocks noEditPoints="1"/>
              </p:cNvSpPr>
              <p:nvPr/>
            </p:nvSpPr>
            <p:spPr>
              <a:xfrm>
                <a:off x="752" y="846"/>
                <a:ext cx="121" cy="57"/>
              </a:xfrm>
              <a:custGeom>
                <a:avLst/>
                <a:gdLst/>
                <a:ahLst/>
                <a:cxnLst>
                  <a:cxn ang="0">
                    <a:pos x="0" y="50"/>
                  </a:cxn>
                  <a:cxn ang="0">
                    <a:pos x="18" y="57"/>
                  </a:cxn>
                  <a:cxn ang="0">
                    <a:pos x="26" y="57"/>
                  </a:cxn>
                  <a:cxn ang="0">
                    <a:pos x="43" y="50"/>
                  </a:cxn>
                  <a:cxn ang="0">
                    <a:pos x="26" y="57"/>
                  </a:cxn>
                  <a:cxn ang="0">
                    <a:pos x="52" y="50"/>
                  </a:cxn>
                  <a:cxn ang="0">
                    <a:pos x="69" y="57"/>
                  </a:cxn>
                  <a:cxn ang="0">
                    <a:pos x="78" y="57"/>
                  </a:cxn>
                  <a:cxn ang="0">
                    <a:pos x="95" y="50"/>
                  </a:cxn>
                  <a:cxn ang="0">
                    <a:pos x="78" y="57"/>
                  </a:cxn>
                  <a:cxn ang="0">
                    <a:pos x="87" y="33"/>
                  </a:cxn>
                  <a:cxn ang="0">
                    <a:pos x="104" y="40"/>
                  </a:cxn>
                  <a:cxn ang="0">
                    <a:pos x="61" y="40"/>
                  </a:cxn>
                  <a:cxn ang="0">
                    <a:pos x="78" y="33"/>
                  </a:cxn>
                  <a:cxn ang="0">
                    <a:pos x="61" y="40"/>
                  </a:cxn>
                  <a:cxn ang="0">
                    <a:pos x="35" y="33"/>
                  </a:cxn>
                  <a:cxn ang="0">
                    <a:pos x="52" y="40"/>
                  </a:cxn>
                  <a:cxn ang="0">
                    <a:pos x="9" y="40"/>
                  </a:cxn>
                  <a:cxn ang="0">
                    <a:pos x="26" y="33"/>
                  </a:cxn>
                  <a:cxn ang="0">
                    <a:pos x="9" y="40"/>
                  </a:cxn>
                  <a:cxn ang="0">
                    <a:pos x="18" y="16"/>
                  </a:cxn>
                  <a:cxn ang="0">
                    <a:pos x="35" y="23"/>
                  </a:cxn>
                  <a:cxn ang="0">
                    <a:pos x="43" y="23"/>
                  </a:cxn>
                  <a:cxn ang="0">
                    <a:pos x="61" y="16"/>
                  </a:cxn>
                  <a:cxn ang="0">
                    <a:pos x="43" y="23"/>
                  </a:cxn>
                  <a:cxn ang="0">
                    <a:pos x="69" y="16"/>
                  </a:cxn>
                  <a:cxn ang="0">
                    <a:pos x="87" y="23"/>
                  </a:cxn>
                  <a:cxn ang="0">
                    <a:pos x="95" y="23"/>
                  </a:cxn>
                  <a:cxn ang="0">
                    <a:pos x="112" y="16"/>
                  </a:cxn>
                  <a:cxn ang="0">
                    <a:pos x="95" y="23"/>
                  </a:cxn>
                  <a:cxn ang="0">
                    <a:pos x="104" y="0"/>
                  </a:cxn>
                  <a:cxn ang="0">
                    <a:pos x="121" y="7"/>
                  </a:cxn>
                  <a:cxn ang="0">
                    <a:pos x="78" y="7"/>
                  </a:cxn>
                  <a:cxn ang="0">
                    <a:pos x="95" y="0"/>
                  </a:cxn>
                  <a:cxn ang="0">
                    <a:pos x="78" y="7"/>
                  </a:cxn>
                  <a:cxn ang="0">
                    <a:pos x="52" y="0"/>
                  </a:cxn>
                  <a:cxn ang="0">
                    <a:pos x="70" y="7"/>
                  </a:cxn>
                  <a:cxn ang="0">
                    <a:pos x="26" y="7"/>
                  </a:cxn>
                  <a:cxn ang="0">
                    <a:pos x="44" y="0"/>
                  </a:cxn>
                  <a:cxn ang="0">
                    <a:pos x="26" y="7"/>
                  </a:cxn>
                </a:cxnLst>
                <a:rect l="0" t="0" r="0" b="0"/>
                <a:pathLst>
                  <a:path w="121" h="57">
                    <a:moveTo>
                      <a:pt x="0" y="57"/>
                    </a:moveTo>
                    <a:lnTo>
                      <a:pt x="0" y="50"/>
                    </a:lnTo>
                    <a:lnTo>
                      <a:pt x="18" y="50"/>
                    </a:lnTo>
                    <a:lnTo>
                      <a:pt x="18" y="57"/>
                    </a:lnTo>
                    <a:lnTo>
                      <a:pt x="0" y="57"/>
                    </a:lnTo>
                    <a:close/>
                    <a:moveTo>
                      <a:pt x="26" y="57"/>
                    </a:moveTo>
                    <a:lnTo>
                      <a:pt x="26" y="50"/>
                    </a:lnTo>
                    <a:lnTo>
                      <a:pt x="43" y="50"/>
                    </a:lnTo>
                    <a:lnTo>
                      <a:pt x="43" y="57"/>
                    </a:lnTo>
                    <a:lnTo>
                      <a:pt x="26" y="57"/>
                    </a:lnTo>
                    <a:close/>
                    <a:moveTo>
                      <a:pt x="52" y="57"/>
                    </a:moveTo>
                    <a:lnTo>
                      <a:pt x="52" y="50"/>
                    </a:lnTo>
                    <a:lnTo>
                      <a:pt x="69" y="50"/>
                    </a:lnTo>
                    <a:lnTo>
                      <a:pt x="69" y="57"/>
                    </a:lnTo>
                    <a:lnTo>
                      <a:pt x="52" y="57"/>
                    </a:lnTo>
                    <a:close/>
                    <a:moveTo>
                      <a:pt x="78" y="57"/>
                    </a:moveTo>
                    <a:lnTo>
                      <a:pt x="78" y="50"/>
                    </a:lnTo>
                    <a:lnTo>
                      <a:pt x="95" y="50"/>
                    </a:lnTo>
                    <a:lnTo>
                      <a:pt x="95" y="57"/>
                    </a:lnTo>
                    <a:lnTo>
                      <a:pt x="78" y="57"/>
                    </a:lnTo>
                    <a:close/>
                    <a:moveTo>
                      <a:pt x="87" y="40"/>
                    </a:moveTo>
                    <a:lnTo>
                      <a:pt x="87" y="33"/>
                    </a:lnTo>
                    <a:lnTo>
                      <a:pt x="104" y="33"/>
                    </a:lnTo>
                    <a:lnTo>
                      <a:pt x="104" y="40"/>
                    </a:lnTo>
                    <a:lnTo>
                      <a:pt x="87" y="40"/>
                    </a:lnTo>
                    <a:close/>
                    <a:moveTo>
                      <a:pt x="61" y="40"/>
                    </a:moveTo>
                    <a:lnTo>
                      <a:pt x="61" y="33"/>
                    </a:lnTo>
                    <a:lnTo>
                      <a:pt x="78" y="33"/>
                    </a:lnTo>
                    <a:lnTo>
                      <a:pt x="78" y="40"/>
                    </a:lnTo>
                    <a:lnTo>
                      <a:pt x="61" y="40"/>
                    </a:lnTo>
                    <a:close/>
                    <a:moveTo>
                      <a:pt x="35" y="40"/>
                    </a:moveTo>
                    <a:lnTo>
                      <a:pt x="35" y="33"/>
                    </a:lnTo>
                    <a:lnTo>
                      <a:pt x="52" y="33"/>
                    </a:lnTo>
                    <a:lnTo>
                      <a:pt x="52" y="40"/>
                    </a:lnTo>
                    <a:lnTo>
                      <a:pt x="35" y="40"/>
                    </a:lnTo>
                    <a:close/>
                    <a:moveTo>
                      <a:pt x="9" y="40"/>
                    </a:moveTo>
                    <a:lnTo>
                      <a:pt x="9" y="33"/>
                    </a:lnTo>
                    <a:lnTo>
                      <a:pt x="26" y="33"/>
                    </a:lnTo>
                    <a:lnTo>
                      <a:pt x="26" y="40"/>
                    </a:lnTo>
                    <a:lnTo>
                      <a:pt x="9" y="40"/>
                    </a:lnTo>
                    <a:close/>
                    <a:moveTo>
                      <a:pt x="18" y="23"/>
                    </a:moveTo>
                    <a:lnTo>
                      <a:pt x="18" y="16"/>
                    </a:lnTo>
                    <a:lnTo>
                      <a:pt x="35" y="16"/>
                    </a:lnTo>
                    <a:lnTo>
                      <a:pt x="35" y="23"/>
                    </a:lnTo>
                    <a:lnTo>
                      <a:pt x="18" y="23"/>
                    </a:lnTo>
                    <a:close/>
                    <a:moveTo>
                      <a:pt x="43" y="23"/>
                    </a:moveTo>
                    <a:lnTo>
                      <a:pt x="43" y="16"/>
                    </a:lnTo>
                    <a:lnTo>
                      <a:pt x="61" y="16"/>
                    </a:lnTo>
                    <a:lnTo>
                      <a:pt x="61" y="23"/>
                    </a:lnTo>
                    <a:lnTo>
                      <a:pt x="43" y="23"/>
                    </a:lnTo>
                    <a:close/>
                    <a:moveTo>
                      <a:pt x="69" y="23"/>
                    </a:moveTo>
                    <a:lnTo>
                      <a:pt x="69" y="16"/>
                    </a:lnTo>
                    <a:lnTo>
                      <a:pt x="87" y="16"/>
                    </a:lnTo>
                    <a:lnTo>
                      <a:pt x="87" y="23"/>
                    </a:lnTo>
                    <a:lnTo>
                      <a:pt x="69" y="23"/>
                    </a:lnTo>
                    <a:close/>
                    <a:moveTo>
                      <a:pt x="95" y="23"/>
                    </a:moveTo>
                    <a:lnTo>
                      <a:pt x="95" y="16"/>
                    </a:lnTo>
                    <a:lnTo>
                      <a:pt x="112" y="16"/>
                    </a:lnTo>
                    <a:lnTo>
                      <a:pt x="112" y="23"/>
                    </a:lnTo>
                    <a:lnTo>
                      <a:pt x="95" y="23"/>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70" y="0"/>
                    </a:lnTo>
                    <a:lnTo>
                      <a:pt x="70" y="7"/>
                    </a:lnTo>
                    <a:lnTo>
                      <a:pt x="52" y="7"/>
                    </a:lnTo>
                    <a:close/>
                    <a:moveTo>
                      <a:pt x="26" y="7"/>
                    </a:moveTo>
                    <a:lnTo>
                      <a:pt x="26" y="0"/>
                    </a:lnTo>
                    <a:lnTo>
                      <a:pt x="44" y="0"/>
                    </a:lnTo>
                    <a:lnTo>
                      <a:pt x="44" y="7"/>
                    </a:lnTo>
                    <a:lnTo>
                      <a:pt x="26" y="7"/>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0" name="Freeform 33"/>
              <p:cNvSpPr>
                <a:spLocks noEditPoints="1"/>
              </p:cNvSpPr>
              <p:nvPr/>
            </p:nvSpPr>
            <p:spPr>
              <a:xfrm>
                <a:off x="770" y="843"/>
                <a:ext cx="106" cy="60"/>
              </a:xfrm>
              <a:custGeom>
                <a:avLst/>
                <a:gdLst/>
                <a:ahLst/>
                <a:cxnLst>
                  <a:cxn ang="0">
                    <a:pos x="80" y="50"/>
                  </a:cxn>
                  <a:cxn ang="0">
                    <a:pos x="77" y="60"/>
                  </a:cxn>
                  <a:cxn ang="0">
                    <a:pos x="51" y="53"/>
                  </a:cxn>
                  <a:cxn ang="0">
                    <a:pos x="54" y="56"/>
                  </a:cxn>
                  <a:cxn ang="0">
                    <a:pos x="51" y="53"/>
                  </a:cxn>
                  <a:cxn ang="0">
                    <a:pos x="29" y="50"/>
                  </a:cxn>
                  <a:cxn ang="0">
                    <a:pos x="25" y="60"/>
                  </a:cxn>
                  <a:cxn ang="0">
                    <a:pos x="86" y="36"/>
                  </a:cxn>
                  <a:cxn ang="0">
                    <a:pos x="89" y="39"/>
                  </a:cxn>
                  <a:cxn ang="0">
                    <a:pos x="86" y="36"/>
                  </a:cxn>
                  <a:cxn ang="0">
                    <a:pos x="63" y="33"/>
                  </a:cxn>
                  <a:cxn ang="0">
                    <a:pos x="60" y="43"/>
                  </a:cxn>
                  <a:cxn ang="0">
                    <a:pos x="34" y="36"/>
                  </a:cxn>
                  <a:cxn ang="0">
                    <a:pos x="37" y="39"/>
                  </a:cxn>
                  <a:cxn ang="0">
                    <a:pos x="34" y="36"/>
                  </a:cxn>
                  <a:cxn ang="0">
                    <a:pos x="98" y="15"/>
                  </a:cxn>
                  <a:cxn ang="0">
                    <a:pos x="94" y="26"/>
                  </a:cxn>
                  <a:cxn ang="0">
                    <a:pos x="69" y="19"/>
                  </a:cxn>
                  <a:cxn ang="0">
                    <a:pos x="72" y="22"/>
                  </a:cxn>
                  <a:cxn ang="0">
                    <a:pos x="69" y="19"/>
                  </a:cxn>
                  <a:cxn ang="0">
                    <a:pos x="46" y="15"/>
                  </a:cxn>
                  <a:cxn ang="0">
                    <a:pos x="43" y="26"/>
                  </a:cxn>
                  <a:cxn ang="0">
                    <a:pos x="17" y="19"/>
                  </a:cxn>
                  <a:cxn ang="0">
                    <a:pos x="20" y="22"/>
                  </a:cxn>
                  <a:cxn ang="0">
                    <a:pos x="17" y="19"/>
                  </a:cxn>
                  <a:cxn ang="0">
                    <a:pos x="106" y="0"/>
                  </a:cxn>
                  <a:cxn ang="0">
                    <a:pos x="103" y="10"/>
                  </a:cxn>
                  <a:cxn ang="0">
                    <a:pos x="77" y="3"/>
                  </a:cxn>
                  <a:cxn ang="0">
                    <a:pos x="81" y="7"/>
                  </a:cxn>
                  <a:cxn ang="0">
                    <a:pos x="77" y="3"/>
                  </a:cxn>
                  <a:cxn ang="0">
                    <a:pos x="55" y="0"/>
                  </a:cxn>
                  <a:cxn ang="0">
                    <a:pos x="52" y="10"/>
                  </a:cxn>
                  <a:cxn ang="0">
                    <a:pos x="26" y="3"/>
                  </a:cxn>
                  <a:cxn ang="0">
                    <a:pos x="29" y="7"/>
                  </a:cxn>
                  <a:cxn ang="0">
                    <a:pos x="26" y="3"/>
                  </a:cxn>
                  <a:cxn ang="0">
                    <a:pos x="12" y="33"/>
                  </a:cxn>
                  <a:cxn ang="0">
                    <a:pos x="8" y="43"/>
                  </a:cxn>
                  <a:cxn ang="0">
                    <a:pos x="0" y="53"/>
                  </a:cxn>
                  <a:cxn ang="0">
                    <a:pos x="3" y="56"/>
                  </a:cxn>
                  <a:cxn ang="0">
                    <a:pos x="0" y="53"/>
                  </a:cxn>
                </a:cxnLst>
                <a:rect l="0" t="0" r="0" b="0"/>
                <a:pathLst>
                  <a:path w="106" h="60">
                    <a:moveTo>
                      <a:pt x="77" y="53"/>
                    </a:moveTo>
                    <a:lnTo>
                      <a:pt x="80" y="50"/>
                    </a:lnTo>
                    <a:lnTo>
                      <a:pt x="80" y="56"/>
                    </a:lnTo>
                    <a:lnTo>
                      <a:pt x="77" y="60"/>
                    </a:lnTo>
                    <a:lnTo>
                      <a:pt x="77" y="53"/>
                    </a:lnTo>
                    <a:close/>
                    <a:moveTo>
                      <a:pt x="51" y="53"/>
                    </a:moveTo>
                    <a:lnTo>
                      <a:pt x="54" y="50"/>
                    </a:lnTo>
                    <a:lnTo>
                      <a:pt x="54" y="56"/>
                    </a:lnTo>
                    <a:lnTo>
                      <a:pt x="51" y="60"/>
                    </a:lnTo>
                    <a:lnTo>
                      <a:pt x="51" y="53"/>
                    </a:lnTo>
                    <a:close/>
                    <a:moveTo>
                      <a:pt x="25" y="53"/>
                    </a:moveTo>
                    <a:lnTo>
                      <a:pt x="29" y="50"/>
                    </a:lnTo>
                    <a:lnTo>
                      <a:pt x="29" y="56"/>
                    </a:lnTo>
                    <a:lnTo>
                      <a:pt x="25" y="60"/>
                    </a:lnTo>
                    <a:lnTo>
                      <a:pt x="25" y="53"/>
                    </a:lnTo>
                    <a:close/>
                    <a:moveTo>
                      <a:pt x="86" y="36"/>
                    </a:moveTo>
                    <a:lnTo>
                      <a:pt x="89" y="33"/>
                    </a:lnTo>
                    <a:lnTo>
                      <a:pt x="89" y="39"/>
                    </a:lnTo>
                    <a:lnTo>
                      <a:pt x="86" y="43"/>
                    </a:lnTo>
                    <a:lnTo>
                      <a:pt x="86" y="36"/>
                    </a:lnTo>
                    <a:close/>
                    <a:moveTo>
                      <a:pt x="60" y="36"/>
                    </a:moveTo>
                    <a:lnTo>
                      <a:pt x="63" y="33"/>
                    </a:lnTo>
                    <a:lnTo>
                      <a:pt x="63" y="39"/>
                    </a:lnTo>
                    <a:lnTo>
                      <a:pt x="60" y="43"/>
                    </a:lnTo>
                    <a:lnTo>
                      <a:pt x="60" y="36"/>
                    </a:lnTo>
                    <a:close/>
                    <a:moveTo>
                      <a:pt x="34" y="36"/>
                    </a:moveTo>
                    <a:lnTo>
                      <a:pt x="37" y="33"/>
                    </a:lnTo>
                    <a:lnTo>
                      <a:pt x="37" y="39"/>
                    </a:lnTo>
                    <a:lnTo>
                      <a:pt x="34" y="43"/>
                    </a:lnTo>
                    <a:lnTo>
                      <a:pt x="34" y="36"/>
                    </a:lnTo>
                    <a:close/>
                    <a:moveTo>
                      <a:pt x="94" y="19"/>
                    </a:moveTo>
                    <a:lnTo>
                      <a:pt x="98" y="15"/>
                    </a:lnTo>
                    <a:lnTo>
                      <a:pt x="98" y="22"/>
                    </a:lnTo>
                    <a:lnTo>
                      <a:pt x="94" y="26"/>
                    </a:lnTo>
                    <a:lnTo>
                      <a:pt x="94" y="19"/>
                    </a:lnTo>
                    <a:close/>
                    <a:moveTo>
                      <a:pt x="69" y="19"/>
                    </a:moveTo>
                    <a:lnTo>
                      <a:pt x="72" y="15"/>
                    </a:lnTo>
                    <a:lnTo>
                      <a:pt x="72" y="22"/>
                    </a:lnTo>
                    <a:lnTo>
                      <a:pt x="69" y="26"/>
                    </a:lnTo>
                    <a:lnTo>
                      <a:pt x="69" y="19"/>
                    </a:lnTo>
                    <a:close/>
                    <a:moveTo>
                      <a:pt x="43" y="19"/>
                    </a:moveTo>
                    <a:lnTo>
                      <a:pt x="46" y="15"/>
                    </a:lnTo>
                    <a:lnTo>
                      <a:pt x="46" y="22"/>
                    </a:lnTo>
                    <a:lnTo>
                      <a:pt x="43" y="26"/>
                    </a:lnTo>
                    <a:lnTo>
                      <a:pt x="43" y="19"/>
                    </a:lnTo>
                    <a:close/>
                    <a:moveTo>
                      <a:pt x="17" y="19"/>
                    </a:moveTo>
                    <a:lnTo>
                      <a:pt x="20" y="15"/>
                    </a:lnTo>
                    <a:lnTo>
                      <a:pt x="20" y="22"/>
                    </a:lnTo>
                    <a:lnTo>
                      <a:pt x="17" y="26"/>
                    </a:lnTo>
                    <a:lnTo>
                      <a:pt x="17" y="19"/>
                    </a:lnTo>
                    <a:close/>
                    <a:moveTo>
                      <a:pt x="103" y="3"/>
                    </a:moveTo>
                    <a:lnTo>
                      <a:pt x="106" y="0"/>
                    </a:lnTo>
                    <a:lnTo>
                      <a:pt x="106" y="7"/>
                    </a:lnTo>
                    <a:lnTo>
                      <a:pt x="103" y="10"/>
                    </a:lnTo>
                    <a:lnTo>
                      <a:pt x="103" y="3"/>
                    </a:lnTo>
                    <a:close/>
                    <a:moveTo>
                      <a:pt x="77" y="3"/>
                    </a:moveTo>
                    <a:lnTo>
                      <a:pt x="81" y="0"/>
                    </a:lnTo>
                    <a:lnTo>
                      <a:pt x="81" y="7"/>
                    </a:lnTo>
                    <a:lnTo>
                      <a:pt x="77" y="10"/>
                    </a:lnTo>
                    <a:lnTo>
                      <a:pt x="77"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8" y="36"/>
                    </a:moveTo>
                    <a:lnTo>
                      <a:pt x="12" y="33"/>
                    </a:lnTo>
                    <a:lnTo>
                      <a:pt x="12" y="39"/>
                    </a:lnTo>
                    <a:lnTo>
                      <a:pt x="8" y="43"/>
                    </a:lnTo>
                    <a:lnTo>
                      <a:pt x="8" y="36"/>
                    </a:lnTo>
                    <a:close/>
                    <a:moveTo>
                      <a:pt x="0" y="53"/>
                    </a:moveTo>
                    <a:lnTo>
                      <a:pt x="3" y="50"/>
                    </a:lnTo>
                    <a:lnTo>
                      <a:pt x="3" y="56"/>
                    </a:lnTo>
                    <a:lnTo>
                      <a:pt x="0" y="60"/>
                    </a:lnTo>
                    <a:lnTo>
                      <a:pt x="0" y="5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1" name="Freeform 34"/>
              <p:cNvSpPr/>
              <p:nvPr/>
            </p:nvSpPr>
            <p:spPr>
              <a:xfrm>
                <a:off x="583" y="724"/>
                <a:ext cx="384" cy="272"/>
              </a:xfrm>
              <a:custGeom>
                <a:avLst/>
                <a:gdLst/>
                <a:ahLst/>
                <a:cxnLst>
                  <a:cxn ang="0">
                    <a:pos x="18" y="272"/>
                  </a:cxn>
                  <a:cxn ang="0">
                    <a:pos x="18" y="238"/>
                  </a:cxn>
                  <a:cxn ang="0">
                    <a:pos x="0" y="238"/>
                  </a:cxn>
                  <a:cxn ang="0">
                    <a:pos x="0" y="204"/>
                  </a:cxn>
                  <a:cxn ang="0">
                    <a:pos x="105" y="0"/>
                  </a:cxn>
                  <a:cxn ang="0">
                    <a:pos x="384" y="0"/>
                  </a:cxn>
                  <a:cxn ang="0">
                    <a:pos x="384" y="34"/>
                  </a:cxn>
                  <a:cxn ang="0">
                    <a:pos x="375" y="51"/>
                  </a:cxn>
                  <a:cxn ang="0">
                    <a:pos x="375" y="162"/>
                  </a:cxn>
                  <a:cxn ang="0">
                    <a:pos x="262" y="272"/>
                  </a:cxn>
                  <a:cxn ang="0">
                    <a:pos x="18" y="272"/>
                  </a:cxn>
                </a:cxnLst>
                <a:rect l="0" t="0" r="0" b="0"/>
                <a:pathLst>
                  <a:path w="384" h="272">
                    <a:moveTo>
                      <a:pt x="18" y="272"/>
                    </a:moveTo>
                    <a:lnTo>
                      <a:pt x="18" y="238"/>
                    </a:lnTo>
                    <a:lnTo>
                      <a:pt x="0" y="238"/>
                    </a:lnTo>
                    <a:lnTo>
                      <a:pt x="0" y="204"/>
                    </a:lnTo>
                    <a:lnTo>
                      <a:pt x="105" y="0"/>
                    </a:lnTo>
                    <a:lnTo>
                      <a:pt x="384" y="0"/>
                    </a:lnTo>
                    <a:lnTo>
                      <a:pt x="384" y="34"/>
                    </a:lnTo>
                    <a:lnTo>
                      <a:pt x="375" y="51"/>
                    </a:lnTo>
                    <a:lnTo>
                      <a:pt x="375" y="162"/>
                    </a:lnTo>
                    <a:lnTo>
                      <a:pt x="262" y="272"/>
                    </a:lnTo>
                    <a:lnTo>
                      <a:pt x="18" y="2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2" name="Freeform 35"/>
              <p:cNvSpPr>
                <a:spLocks noEditPoints="1"/>
              </p:cNvSpPr>
              <p:nvPr/>
            </p:nvSpPr>
            <p:spPr>
              <a:xfrm>
                <a:off x="605" y="711"/>
                <a:ext cx="170" cy="200"/>
              </a:xfrm>
              <a:custGeom>
                <a:avLst/>
                <a:gdLst/>
                <a:ahLst/>
                <a:cxnLst>
                  <a:cxn ang="0">
                    <a:pos x="164" y="0"/>
                  </a:cxn>
                  <a:cxn ang="0">
                    <a:pos x="131" y="64"/>
                  </a:cxn>
                  <a:cxn ang="0">
                    <a:pos x="144" y="81"/>
                  </a:cxn>
                  <a:cxn ang="0">
                    <a:pos x="170" y="30"/>
                  </a:cxn>
                  <a:cxn ang="0">
                    <a:pos x="164" y="0"/>
                  </a:cxn>
                  <a:cxn ang="0">
                    <a:pos x="61" y="64"/>
                  </a:cxn>
                  <a:cxn ang="0">
                    <a:pos x="131" y="64"/>
                  </a:cxn>
                  <a:cxn ang="0">
                    <a:pos x="144" y="81"/>
                  </a:cxn>
                  <a:cxn ang="0">
                    <a:pos x="74" y="81"/>
                  </a:cxn>
                  <a:cxn ang="0">
                    <a:pos x="61" y="64"/>
                  </a:cxn>
                  <a:cxn ang="0">
                    <a:pos x="103" y="120"/>
                  </a:cxn>
                  <a:cxn ang="0">
                    <a:pos x="70" y="183"/>
                  </a:cxn>
                  <a:cxn ang="0">
                    <a:pos x="83" y="200"/>
                  </a:cxn>
                  <a:cxn ang="0">
                    <a:pos x="109" y="149"/>
                  </a:cxn>
                  <a:cxn ang="0">
                    <a:pos x="103" y="120"/>
                  </a:cxn>
                  <a:cxn ang="0">
                    <a:pos x="0" y="183"/>
                  </a:cxn>
                  <a:cxn ang="0">
                    <a:pos x="70" y="183"/>
                  </a:cxn>
                  <a:cxn ang="0">
                    <a:pos x="83" y="200"/>
                  </a:cxn>
                  <a:cxn ang="0">
                    <a:pos x="13" y="200"/>
                  </a:cxn>
                  <a:cxn ang="0">
                    <a:pos x="0" y="183"/>
                  </a:cxn>
                </a:cxnLst>
                <a:rect l="0" t="0" r="0" b="0"/>
                <a:pathLst>
                  <a:path w="170" h="200">
                    <a:moveTo>
                      <a:pt x="164" y="0"/>
                    </a:moveTo>
                    <a:lnTo>
                      <a:pt x="131" y="64"/>
                    </a:lnTo>
                    <a:lnTo>
                      <a:pt x="144" y="81"/>
                    </a:lnTo>
                    <a:lnTo>
                      <a:pt x="170" y="30"/>
                    </a:lnTo>
                    <a:lnTo>
                      <a:pt x="164" y="0"/>
                    </a:lnTo>
                    <a:close/>
                    <a:moveTo>
                      <a:pt x="61" y="64"/>
                    </a:moveTo>
                    <a:lnTo>
                      <a:pt x="131" y="64"/>
                    </a:lnTo>
                    <a:lnTo>
                      <a:pt x="144" y="81"/>
                    </a:lnTo>
                    <a:lnTo>
                      <a:pt x="74" y="81"/>
                    </a:lnTo>
                    <a:lnTo>
                      <a:pt x="61" y="64"/>
                    </a:lnTo>
                    <a:close/>
                    <a:moveTo>
                      <a:pt x="103" y="120"/>
                    </a:moveTo>
                    <a:lnTo>
                      <a:pt x="70" y="183"/>
                    </a:lnTo>
                    <a:lnTo>
                      <a:pt x="83" y="200"/>
                    </a:lnTo>
                    <a:lnTo>
                      <a:pt x="109" y="149"/>
                    </a:lnTo>
                    <a:lnTo>
                      <a:pt x="103" y="120"/>
                    </a:lnTo>
                    <a:close/>
                    <a:moveTo>
                      <a:pt x="0" y="183"/>
                    </a:moveTo>
                    <a:lnTo>
                      <a:pt x="70" y="183"/>
                    </a:lnTo>
                    <a:lnTo>
                      <a:pt x="83" y="200"/>
                    </a:lnTo>
                    <a:lnTo>
                      <a:pt x="13" y="200"/>
                    </a:lnTo>
                    <a:lnTo>
                      <a:pt x="0" y="18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3" name="Freeform 36"/>
              <p:cNvSpPr/>
              <p:nvPr/>
            </p:nvSpPr>
            <p:spPr>
              <a:xfrm>
                <a:off x="736" y="711"/>
                <a:ext cx="39" cy="81"/>
              </a:xfrm>
              <a:custGeom>
                <a:avLst/>
                <a:gdLst/>
                <a:ahLst/>
                <a:cxnLst>
                  <a:cxn ang="0">
                    <a:pos x="33" y="0"/>
                  </a:cxn>
                  <a:cxn ang="0">
                    <a:pos x="0" y="64"/>
                  </a:cxn>
                  <a:cxn ang="0">
                    <a:pos x="13" y="81"/>
                  </a:cxn>
                  <a:cxn ang="0">
                    <a:pos x="39" y="30"/>
                  </a:cxn>
                  <a:cxn ang="0">
                    <a:pos x="33" y="0"/>
                  </a:cxn>
                </a:cxnLst>
                <a:rect l="0" t="0" r="0" b="0"/>
                <a:pathLst>
                  <a:path w="39" h="81">
                    <a:moveTo>
                      <a:pt x="33" y="0"/>
                    </a:moveTo>
                    <a:lnTo>
                      <a:pt x="0" y="64"/>
                    </a:lnTo>
                    <a:lnTo>
                      <a:pt x="13" y="81"/>
                    </a:lnTo>
                    <a:lnTo>
                      <a:pt x="39"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4" name="Freeform 37"/>
              <p:cNvSpPr/>
              <p:nvPr/>
            </p:nvSpPr>
            <p:spPr>
              <a:xfrm>
                <a:off x="666" y="775"/>
                <a:ext cx="83" cy="17"/>
              </a:xfrm>
              <a:custGeom>
                <a:avLst/>
                <a:gdLst/>
                <a:ahLst/>
                <a:cxnLst>
                  <a:cxn ang="0">
                    <a:pos x="0" y="0"/>
                  </a:cxn>
                  <a:cxn ang="0">
                    <a:pos x="70" y="0"/>
                  </a:cxn>
                  <a:cxn ang="0">
                    <a:pos x="83" y="17"/>
                  </a:cxn>
                  <a:cxn ang="0">
                    <a:pos x="13" y="17"/>
                  </a:cxn>
                  <a:cxn ang="0">
                    <a:pos x="0" y="0"/>
                  </a:cxn>
                </a:cxnLst>
                <a:rect l="0" t="0" r="0" b="0"/>
                <a:pathLst>
                  <a:path w="83" h="17">
                    <a:moveTo>
                      <a:pt x="0" y="0"/>
                    </a:moveTo>
                    <a:lnTo>
                      <a:pt x="70" y="0"/>
                    </a:lnTo>
                    <a:lnTo>
                      <a:pt x="83"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5" name="Freeform 38"/>
              <p:cNvSpPr/>
              <p:nvPr/>
            </p:nvSpPr>
            <p:spPr>
              <a:xfrm>
                <a:off x="675" y="831"/>
                <a:ext cx="39" cy="80"/>
              </a:xfrm>
              <a:custGeom>
                <a:avLst/>
                <a:gdLst/>
                <a:ahLst/>
                <a:cxnLst>
                  <a:cxn ang="0">
                    <a:pos x="33" y="0"/>
                  </a:cxn>
                  <a:cxn ang="0">
                    <a:pos x="0" y="63"/>
                  </a:cxn>
                  <a:cxn ang="0">
                    <a:pos x="13" y="80"/>
                  </a:cxn>
                  <a:cxn ang="0">
                    <a:pos x="39" y="29"/>
                  </a:cxn>
                  <a:cxn ang="0">
                    <a:pos x="33" y="0"/>
                  </a:cxn>
                </a:cxnLst>
                <a:rect l="0" t="0" r="0" b="0"/>
                <a:pathLst>
                  <a:path w="39" h="80">
                    <a:moveTo>
                      <a:pt x="33" y="0"/>
                    </a:moveTo>
                    <a:lnTo>
                      <a:pt x="0" y="63"/>
                    </a:lnTo>
                    <a:lnTo>
                      <a:pt x="13" y="80"/>
                    </a:lnTo>
                    <a:lnTo>
                      <a:pt x="39" y="29"/>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6" name="Freeform 39"/>
              <p:cNvSpPr/>
              <p:nvPr/>
            </p:nvSpPr>
            <p:spPr>
              <a:xfrm>
                <a:off x="605" y="894"/>
                <a:ext cx="83" cy="17"/>
              </a:xfrm>
              <a:custGeom>
                <a:avLst/>
                <a:gdLst/>
                <a:ahLst/>
                <a:cxnLst>
                  <a:cxn ang="0">
                    <a:pos x="0" y="0"/>
                  </a:cxn>
                  <a:cxn ang="0">
                    <a:pos x="70" y="0"/>
                  </a:cxn>
                  <a:cxn ang="0">
                    <a:pos x="83" y="17"/>
                  </a:cxn>
                  <a:cxn ang="0">
                    <a:pos x="13" y="17"/>
                  </a:cxn>
                  <a:cxn ang="0">
                    <a:pos x="0" y="0"/>
                  </a:cxn>
                </a:cxnLst>
                <a:rect l="0" t="0" r="0" b="0"/>
                <a:pathLst>
                  <a:path w="83" h="17">
                    <a:moveTo>
                      <a:pt x="0" y="0"/>
                    </a:moveTo>
                    <a:lnTo>
                      <a:pt x="70" y="0"/>
                    </a:lnTo>
                    <a:lnTo>
                      <a:pt x="83"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7" name="Freeform 40"/>
              <p:cNvSpPr/>
              <p:nvPr/>
            </p:nvSpPr>
            <p:spPr>
              <a:xfrm>
                <a:off x="662" y="758"/>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8" name="Freeform 41"/>
              <p:cNvSpPr/>
              <p:nvPr/>
            </p:nvSpPr>
            <p:spPr>
              <a:xfrm>
                <a:off x="662" y="758"/>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39" name="Freeform 42"/>
              <p:cNvSpPr/>
              <p:nvPr/>
            </p:nvSpPr>
            <p:spPr>
              <a:xfrm>
                <a:off x="601" y="699"/>
                <a:ext cx="152" cy="161"/>
              </a:xfrm>
              <a:custGeom>
                <a:avLst/>
                <a:gdLst/>
                <a:ahLst/>
                <a:cxnLst>
                  <a:cxn ang="0">
                    <a:pos x="152" y="0"/>
                  </a:cxn>
                  <a:cxn ang="0">
                    <a:pos x="83" y="0"/>
                  </a:cxn>
                  <a:cxn ang="0">
                    <a:pos x="0" y="161"/>
                  </a:cxn>
                  <a:cxn ang="0">
                    <a:pos x="69" y="161"/>
                  </a:cxn>
                  <a:cxn ang="0">
                    <a:pos x="152" y="0"/>
                  </a:cxn>
                </a:cxnLst>
                <a:rect l="0" t="0" r="0" b="0"/>
                <a:pathLst>
                  <a:path w="152" h="161">
                    <a:moveTo>
                      <a:pt x="152" y="0"/>
                    </a:moveTo>
                    <a:lnTo>
                      <a:pt x="83" y="0"/>
                    </a:lnTo>
                    <a:lnTo>
                      <a:pt x="0" y="161"/>
                    </a:lnTo>
                    <a:lnTo>
                      <a:pt x="69" y="161"/>
                    </a:lnTo>
                    <a:lnTo>
                      <a:pt x="152"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0" name="Freeform 43"/>
              <p:cNvSpPr/>
              <p:nvPr/>
            </p:nvSpPr>
            <p:spPr>
              <a:xfrm>
                <a:off x="601" y="699"/>
                <a:ext cx="152" cy="161"/>
              </a:xfrm>
              <a:custGeom>
                <a:avLst/>
                <a:gdLst/>
                <a:ahLst/>
                <a:cxnLst>
                  <a:cxn ang="0">
                    <a:pos x="152" y="0"/>
                  </a:cxn>
                  <a:cxn ang="0">
                    <a:pos x="83" y="0"/>
                  </a:cxn>
                  <a:cxn ang="0">
                    <a:pos x="0" y="161"/>
                  </a:cxn>
                  <a:cxn ang="0">
                    <a:pos x="69" y="161"/>
                  </a:cxn>
                  <a:cxn ang="0">
                    <a:pos x="152" y="0"/>
                  </a:cxn>
                </a:cxnLst>
                <a:rect l="0" t="0" r="0" b="0"/>
                <a:pathLst>
                  <a:path w="152" h="161">
                    <a:moveTo>
                      <a:pt x="152" y="0"/>
                    </a:moveTo>
                    <a:lnTo>
                      <a:pt x="83" y="0"/>
                    </a:lnTo>
                    <a:lnTo>
                      <a:pt x="0" y="161"/>
                    </a:lnTo>
                    <a:lnTo>
                      <a:pt x="69" y="161"/>
                    </a:lnTo>
                    <a:lnTo>
                      <a:pt x="152"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1" name="Rectangle 44"/>
              <p:cNvSpPr/>
              <p:nvPr/>
            </p:nvSpPr>
            <p:spPr>
              <a:xfrm>
                <a:off x="601" y="860"/>
                <a:ext cx="69"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42" name="Freeform 45"/>
              <p:cNvSpPr/>
              <p:nvPr/>
            </p:nvSpPr>
            <p:spPr>
              <a:xfrm>
                <a:off x="670" y="699"/>
                <a:ext cx="92" cy="178"/>
              </a:xfrm>
              <a:custGeom>
                <a:avLst/>
                <a:gdLst/>
                <a:ahLst/>
                <a:cxnLst>
                  <a:cxn ang="0">
                    <a:pos x="92" y="0"/>
                  </a:cxn>
                  <a:cxn ang="0">
                    <a:pos x="83" y="0"/>
                  </a:cxn>
                  <a:cxn ang="0">
                    <a:pos x="0" y="161"/>
                  </a:cxn>
                  <a:cxn ang="0">
                    <a:pos x="0" y="178"/>
                  </a:cxn>
                  <a:cxn ang="0">
                    <a:pos x="92" y="0"/>
                  </a:cxn>
                </a:cxnLst>
                <a:rect l="0" t="0" r="0" b="0"/>
                <a:pathLst>
                  <a:path w="92" h="178">
                    <a:moveTo>
                      <a:pt x="92" y="0"/>
                    </a:moveTo>
                    <a:lnTo>
                      <a:pt x="83" y="0"/>
                    </a:lnTo>
                    <a:lnTo>
                      <a:pt x="0" y="161"/>
                    </a:lnTo>
                    <a:lnTo>
                      <a:pt x="0" y="178"/>
                    </a:lnTo>
                    <a:lnTo>
                      <a:pt x="92"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3" name="Freeform 46"/>
              <p:cNvSpPr/>
              <p:nvPr/>
            </p:nvSpPr>
            <p:spPr>
              <a:xfrm>
                <a:off x="605" y="831"/>
                <a:ext cx="103" cy="63"/>
              </a:xfrm>
              <a:custGeom>
                <a:avLst/>
                <a:gdLst/>
                <a:ahLst/>
                <a:cxnLst>
                  <a:cxn ang="0">
                    <a:pos x="0" y="63"/>
                  </a:cxn>
                  <a:cxn ang="0">
                    <a:pos x="70" y="63"/>
                  </a:cxn>
                  <a:cxn ang="0">
                    <a:pos x="103" y="0"/>
                  </a:cxn>
                </a:cxnLst>
                <a:rect l="0" t="0" r="0" b="0"/>
                <a:pathLst>
                  <a:path w="103" h="63">
                    <a:moveTo>
                      <a:pt x="0" y="63"/>
                    </a:moveTo>
                    <a:lnTo>
                      <a:pt x="70" y="63"/>
                    </a:lnTo>
                    <a:lnTo>
                      <a:pt x="10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4" name="Line 47"/>
              <p:cNvSpPr/>
              <p:nvPr/>
            </p:nvSpPr>
            <p:spPr>
              <a:xfrm flipV="1">
                <a:off x="736" y="711"/>
                <a:ext cx="33" cy="64"/>
              </a:xfrm>
              <a:prstGeom prst="line">
                <a:avLst/>
              </a:prstGeom>
              <a:ln w="23813" cap="rnd" cmpd="sng">
                <a:solidFill>
                  <a:srgbClr val="000000"/>
                </a:solidFill>
                <a:prstDash val="solid"/>
                <a:headEnd type="none" w="med" len="med"/>
                <a:tailEnd type="none" w="med" len="med"/>
              </a:ln>
            </p:spPr>
          </p:sp>
          <p:sp>
            <p:nvSpPr>
              <p:cNvPr id="45" name="Freeform 48"/>
              <p:cNvSpPr>
                <a:spLocks noEditPoints="1"/>
              </p:cNvSpPr>
              <p:nvPr/>
            </p:nvSpPr>
            <p:spPr>
              <a:xfrm>
                <a:off x="601" y="699"/>
                <a:ext cx="168" cy="195"/>
              </a:xfrm>
              <a:custGeom>
                <a:avLst/>
                <a:gdLst/>
                <a:ahLst/>
                <a:cxnLst>
                  <a:cxn ang="0">
                    <a:pos x="0" y="161"/>
                  </a:cxn>
                  <a:cxn ang="0">
                    <a:pos x="13" y="150"/>
                  </a:cxn>
                  <a:cxn ang="0">
                    <a:pos x="68" y="150"/>
                  </a:cxn>
                  <a:cxn ang="0">
                    <a:pos x="69" y="161"/>
                  </a:cxn>
                  <a:cxn ang="0">
                    <a:pos x="0" y="161"/>
                  </a:cxn>
                  <a:cxn ang="0">
                    <a:pos x="68" y="150"/>
                  </a:cxn>
                  <a:cxn ang="0">
                    <a:pos x="141" y="6"/>
                  </a:cxn>
                  <a:cxn ang="0">
                    <a:pos x="152" y="0"/>
                  </a:cxn>
                  <a:cxn ang="0">
                    <a:pos x="69" y="161"/>
                  </a:cxn>
                  <a:cxn ang="0">
                    <a:pos x="68" y="150"/>
                  </a:cxn>
                  <a:cxn ang="0">
                    <a:pos x="0" y="178"/>
                  </a:cxn>
                  <a:cxn ang="0">
                    <a:pos x="4" y="195"/>
                  </a:cxn>
                  <a:cxn ang="0">
                    <a:pos x="74" y="195"/>
                  </a:cxn>
                  <a:cxn ang="0">
                    <a:pos x="69" y="178"/>
                  </a:cxn>
                  <a:cxn ang="0">
                    <a:pos x="0" y="178"/>
                  </a:cxn>
                  <a:cxn ang="0">
                    <a:pos x="107" y="132"/>
                  </a:cxn>
                  <a:cxn ang="0">
                    <a:pos x="74" y="195"/>
                  </a:cxn>
                  <a:cxn ang="0">
                    <a:pos x="69" y="178"/>
                  </a:cxn>
                  <a:cxn ang="0">
                    <a:pos x="100" y="119"/>
                  </a:cxn>
                  <a:cxn ang="0">
                    <a:pos x="107" y="132"/>
                  </a:cxn>
                  <a:cxn ang="0">
                    <a:pos x="168" y="12"/>
                  </a:cxn>
                  <a:cxn ang="0">
                    <a:pos x="135" y="76"/>
                  </a:cxn>
                  <a:cxn ang="0">
                    <a:pos x="131" y="59"/>
                  </a:cxn>
                  <a:cxn ang="0">
                    <a:pos x="161" y="0"/>
                  </a:cxn>
                  <a:cxn ang="0">
                    <a:pos x="168" y="12"/>
                  </a:cxn>
                </a:cxnLst>
                <a:rect l="0" t="0" r="0" b="0"/>
                <a:pathLst>
                  <a:path w="168" h="195">
                    <a:moveTo>
                      <a:pt x="0" y="161"/>
                    </a:moveTo>
                    <a:lnTo>
                      <a:pt x="13" y="150"/>
                    </a:lnTo>
                    <a:lnTo>
                      <a:pt x="68" y="150"/>
                    </a:lnTo>
                    <a:lnTo>
                      <a:pt x="69" y="161"/>
                    </a:lnTo>
                    <a:lnTo>
                      <a:pt x="0" y="161"/>
                    </a:lnTo>
                    <a:close/>
                    <a:moveTo>
                      <a:pt x="68" y="150"/>
                    </a:moveTo>
                    <a:lnTo>
                      <a:pt x="141" y="6"/>
                    </a:lnTo>
                    <a:lnTo>
                      <a:pt x="152" y="0"/>
                    </a:lnTo>
                    <a:lnTo>
                      <a:pt x="69" y="161"/>
                    </a:lnTo>
                    <a:lnTo>
                      <a:pt x="68" y="150"/>
                    </a:lnTo>
                    <a:close/>
                    <a:moveTo>
                      <a:pt x="0" y="178"/>
                    </a:moveTo>
                    <a:lnTo>
                      <a:pt x="4" y="195"/>
                    </a:lnTo>
                    <a:lnTo>
                      <a:pt x="74" y="195"/>
                    </a:lnTo>
                    <a:lnTo>
                      <a:pt x="69" y="178"/>
                    </a:lnTo>
                    <a:lnTo>
                      <a:pt x="0" y="178"/>
                    </a:lnTo>
                    <a:close/>
                    <a:moveTo>
                      <a:pt x="107" y="132"/>
                    </a:moveTo>
                    <a:lnTo>
                      <a:pt x="74" y="195"/>
                    </a:lnTo>
                    <a:lnTo>
                      <a:pt x="69" y="178"/>
                    </a:lnTo>
                    <a:lnTo>
                      <a:pt x="100" y="119"/>
                    </a:lnTo>
                    <a:lnTo>
                      <a:pt x="107" y="132"/>
                    </a:lnTo>
                    <a:close/>
                    <a:moveTo>
                      <a:pt x="168" y="12"/>
                    </a:moveTo>
                    <a:lnTo>
                      <a:pt x="135" y="76"/>
                    </a:lnTo>
                    <a:lnTo>
                      <a:pt x="131" y="59"/>
                    </a:lnTo>
                    <a:lnTo>
                      <a:pt x="161" y="0"/>
                    </a:lnTo>
                    <a:lnTo>
                      <a:pt x="168" y="12"/>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6" name="Freeform 49"/>
              <p:cNvSpPr>
                <a:spLocks noEditPoints="1"/>
              </p:cNvSpPr>
              <p:nvPr/>
            </p:nvSpPr>
            <p:spPr>
              <a:xfrm>
                <a:off x="601" y="699"/>
                <a:ext cx="152" cy="161"/>
              </a:xfrm>
              <a:custGeom>
                <a:avLst/>
                <a:gdLst/>
                <a:ahLst/>
                <a:cxnLst>
                  <a:cxn ang="0">
                    <a:pos x="13" y="150"/>
                  </a:cxn>
                  <a:cxn ang="0">
                    <a:pos x="87" y="6"/>
                  </a:cxn>
                  <a:cxn ang="0">
                    <a:pos x="83" y="0"/>
                  </a:cxn>
                  <a:cxn ang="0">
                    <a:pos x="0" y="161"/>
                  </a:cxn>
                  <a:cxn ang="0">
                    <a:pos x="13" y="150"/>
                  </a:cxn>
                  <a:cxn ang="0">
                    <a:pos x="87" y="6"/>
                  </a:cxn>
                  <a:cxn ang="0">
                    <a:pos x="141" y="6"/>
                  </a:cxn>
                  <a:cxn ang="0">
                    <a:pos x="152" y="0"/>
                  </a:cxn>
                  <a:cxn ang="0">
                    <a:pos x="83" y="0"/>
                  </a:cxn>
                  <a:cxn ang="0">
                    <a:pos x="87" y="6"/>
                  </a:cxn>
                </a:cxnLst>
                <a:rect l="0" t="0" r="0" b="0"/>
                <a:pathLst>
                  <a:path w="152" h="161">
                    <a:moveTo>
                      <a:pt x="13" y="150"/>
                    </a:moveTo>
                    <a:lnTo>
                      <a:pt x="87" y="6"/>
                    </a:lnTo>
                    <a:lnTo>
                      <a:pt x="83" y="0"/>
                    </a:lnTo>
                    <a:lnTo>
                      <a:pt x="0" y="161"/>
                    </a:lnTo>
                    <a:lnTo>
                      <a:pt x="13" y="150"/>
                    </a:lnTo>
                    <a:close/>
                    <a:moveTo>
                      <a:pt x="87" y="6"/>
                    </a:moveTo>
                    <a:lnTo>
                      <a:pt x="141" y="6"/>
                    </a:lnTo>
                    <a:lnTo>
                      <a:pt x="152" y="0"/>
                    </a:lnTo>
                    <a:lnTo>
                      <a:pt x="83" y="0"/>
                    </a:lnTo>
                    <a:lnTo>
                      <a:pt x="87" y="6"/>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7" name="Freeform 50"/>
              <p:cNvSpPr/>
              <p:nvPr/>
            </p:nvSpPr>
            <p:spPr>
              <a:xfrm>
                <a:off x="670" y="699"/>
                <a:ext cx="105" cy="212"/>
              </a:xfrm>
              <a:custGeom>
                <a:avLst/>
                <a:gdLst/>
                <a:ahLst/>
                <a:cxnLst>
                  <a:cxn ang="0">
                    <a:pos x="18" y="212"/>
                  </a:cxn>
                  <a:cxn ang="0">
                    <a:pos x="5" y="195"/>
                  </a:cxn>
                  <a:cxn ang="0">
                    <a:pos x="0" y="178"/>
                  </a:cxn>
                  <a:cxn ang="0">
                    <a:pos x="0" y="161"/>
                  </a:cxn>
                  <a:cxn ang="0">
                    <a:pos x="83" y="0"/>
                  </a:cxn>
                  <a:cxn ang="0">
                    <a:pos x="92" y="0"/>
                  </a:cxn>
                  <a:cxn ang="0">
                    <a:pos x="99" y="12"/>
                  </a:cxn>
                  <a:cxn ang="0">
                    <a:pos x="105" y="42"/>
                  </a:cxn>
                  <a:cxn ang="0">
                    <a:pos x="79" y="93"/>
                  </a:cxn>
                  <a:cxn ang="0">
                    <a:pos x="66" y="76"/>
                  </a:cxn>
                  <a:cxn ang="0">
                    <a:pos x="62" y="59"/>
                  </a:cxn>
                  <a:cxn ang="0">
                    <a:pos x="31" y="119"/>
                  </a:cxn>
                  <a:cxn ang="0">
                    <a:pos x="38" y="132"/>
                  </a:cxn>
                  <a:cxn ang="0">
                    <a:pos x="44" y="161"/>
                  </a:cxn>
                  <a:cxn ang="0">
                    <a:pos x="18" y="212"/>
                  </a:cxn>
                </a:cxnLst>
                <a:rect l="0" t="0" r="0" b="0"/>
                <a:pathLst>
                  <a:path w="105" h="212">
                    <a:moveTo>
                      <a:pt x="18" y="212"/>
                    </a:moveTo>
                    <a:lnTo>
                      <a:pt x="5" y="195"/>
                    </a:lnTo>
                    <a:lnTo>
                      <a:pt x="0" y="178"/>
                    </a:lnTo>
                    <a:lnTo>
                      <a:pt x="0" y="161"/>
                    </a:lnTo>
                    <a:lnTo>
                      <a:pt x="83" y="0"/>
                    </a:lnTo>
                    <a:lnTo>
                      <a:pt x="92" y="0"/>
                    </a:lnTo>
                    <a:lnTo>
                      <a:pt x="99" y="12"/>
                    </a:lnTo>
                    <a:lnTo>
                      <a:pt x="105" y="42"/>
                    </a:lnTo>
                    <a:lnTo>
                      <a:pt x="79" y="93"/>
                    </a:lnTo>
                    <a:lnTo>
                      <a:pt x="66" y="76"/>
                    </a:lnTo>
                    <a:lnTo>
                      <a:pt x="62" y="59"/>
                    </a:lnTo>
                    <a:lnTo>
                      <a:pt x="31" y="119"/>
                    </a:lnTo>
                    <a:lnTo>
                      <a:pt x="38" y="132"/>
                    </a:lnTo>
                    <a:lnTo>
                      <a:pt x="44" y="161"/>
                    </a:lnTo>
                    <a:lnTo>
                      <a:pt x="18" y="21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8" name="Freeform 51"/>
              <p:cNvSpPr/>
              <p:nvPr/>
            </p:nvSpPr>
            <p:spPr>
              <a:xfrm>
                <a:off x="601" y="860"/>
                <a:ext cx="87" cy="51"/>
              </a:xfrm>
              <a:custGeom>
                <a:avLst/>
                <a:gdLst/>
                <a:ahLst/>
                <a:cxnLst>
                  <a:cxn ang="0">
                    <a:pos x="0" y="0"/>
                  </a:cxn>
                  <a:cxn ang="0">
                    <a:pos x="0" y="17"/>
                  </a:cxn>
                  <a:cxn ang="0">
                    <a:pos x="4" y="34"/>
                  </a:cxn>
                  <a:cxn ang="0">
                    <a:pos x="17" y="51"/>
                  </a:cxn>
                  <a:cxn ang="0">
                    <a:pos x="87" y="51"/>
                  </a:cxn>
                  <a:cxn ang="0">
                    <a:pos x="74" y="34"/>
                  </a:cxn>
                  <a:cxn ang="0">
                    <a:pos x="69" y="17"/>
                  </a:cxn>
                  <a:cxn ang="0">
                    <a:pos x="69" y="0"/>
                  </a:cxn>
                  <a:cxn ang="0">
                    <a:pos x="0" y="0"/>
                  </a:cxn>
                </a:cxnLst>
                <a:rect l="0" t="0" r="0" b="0"/>
                <a:pathLst>
                  <a:path w="87" h="51">
                    <a:moveTo>
                      <a:pt x="0" y="0"/>
                    </a:moveTo>
                    <a:lnTo>
                      <a:pt x="0" y="17"/>
                    </a:lnTo>
                    <a:lnTo>
                      <a:pt x="4" y="34"/>
                    </a:lnTo>
                    <a:lnTo>
                      <a:pt x="17" y="51"/>
                    </a:lnTo>
                    <a:lnTo>
                      <a:pt x="87" y="51"/>
                    </a:lnTo>
                    <a:lnTo>
                      <a:pt x="74" y="34"/>
                    </a:lnTo>
                    <a:lnTo>
                      <a:pt x="69" y="17"/>
                    </a:lnTo>
                    <a:lnTo>
                      <a:pt x="69"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49" name="Freeform 52"/>
              <p:cNvSpPr/>
              <p:nvPr/>
            </p:nvSpPr>
            <p:spPr>
              <a:xfrm>
                <a:off x="601" y="699"/>
                <a:ext cx="152" cy="161"/>
              </a:xfrm>
              <a:custGeom>
                <a:avLst/>
                <a:gdLst/>
                <a:ahLst/>
                <a:cxnLst>
                  <a:cxn ang="0">
                    <a:pos x="152" y="0"/>
                  </a:cxn>
                  <a:cxn ang="0">
                    <a:pos x="83" y="0"/>
                  </a:cxn>
                  <a:cxn ang="0">
                    <a:pos x="0" y="161"/>
                  </a:cxn>
                  <a:cxn ang="0">
                    <a:pos x="69" y="161"/>
                  </a:cxn>
                  <a:cxn ang="0">
                    <a:pos x="152" y="0"/>
                  </a:cxn>
                </a:cxnLst>
                <a:rect l="0" t="0" r="0" b="0"/>
                <a:pathLst>
                  <a:path w="152" h="161">
                    <a:moveTo>
                      <a:pt x="152" y="0"/>
                    </a:moveTo>
                    <a:lnTo>
                      <a:pt x="83" y="0"/>
                    </a:lnTo>
                    <a:lnTo>
                      <a:pt x="0" y="161"/>
                    </a:lnTo>
                    <a:lnTo>
                      <a:pt x="69" y="161"/>
                    </a:lnTo>
                    <a:lnTo>
                      <a:pt x="152"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0" name="Freeform 53"/>
              <p:cNvSpPr/>
              <p:nvPr/>
            </p:nvSpPr>
            <p:spPr>
              <a:xfrm>
                <a:off x="2378" y="775"/>
                <a:ext cx="113" cy="221"/>
              </a:xfrm>
              <a:custGeom>
                <a:avLst/>
                <a:gdLst/>
                <a:ahLst/>
                <a:cxnLst>
                  <a:cxn ang="0">
                    <a:pos x="0" y="221"/>
                  </a:cxn>
                  <a:cxn ang="0">
                    <a:pos x="113" y="111"/>
                  </a:cxn>
                  <a:cxn ang="0">
                    <a:pos x="113" y="0"/>
                  </a:cxn>
                  <a:cxn ang="0">
                    <a:pos x="0" y="187"/>
                  </a:cxn>
                  <a:cxn ang="0">
                    <a:pos x="0" y="221"/>
                  </a:cxn>
                </a:cxnLst>
                <a:rect l="0" t="0" r="0" b="0"/>
                <a:pathLst>
                  <a:path w="113" h="221">
                    <a:moveTo>
                      <a:pt x="0" y="221"/>
                    </a:moveTo>
                    <a:lnTo>
                      <a:pt x="113" y="111"/>
                    </a:lnTo>
                    <a:lnTo>
                      <a:pt x="113" y="0"/>
                    </a:lnTo>
                    <a:lnTo>
                      <a:pt x="0" y="187"/>
                    </a:lnTo>
                    <a:lnTo>
                      <a:pt x="0" y="221"/>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1" name="Rectangle 54"/>
              <p:cNvSpPr/>
              <p:nvPr/>
            </p:nvSpPr>
            <p:spPr>
              <a:xfrm>
                <a:off x="2134" y="962"/>
                <a:ext cx="244" cy="34"/>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52" name="Freeform 55"/>
              <p:cNvSpPr/>
              <p:nvPr/>
            </p:nvSpPr>
            <p:spPr>
              <a:xfrm>
                <a:off x="2116" y="724"/>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3" name="Freeform 56"/>
              <p:cNvSpPr/>
              <p:nvPr/>
            </p:nvSpPr>
            <p:spPr>
              <a:xfrm>
                <a:off x="2116" y="724"/>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4" name="Freeform 57"/>
              <p:cNvSpPr/>
              <p:nvPr/>
            </p:nvSpPr>
            <p:spPr>
              <a:xfrm>
                <a:off x="2347" y="754"/>
                <a:ext cx="18" cy="34"/>
              </a:xfrm>
              <a:custGeom>
                <a:avLst/>
                <a:gdLst/>
                <a:ahLst/>
                <a:cxnLst>
                  <a:cxn ang="0">
                    <a:pos x="18" y="0"/>
                  </a:cxn>
                  <a:cxn ang="0">
                    <a:pos x="0" y="34"/>
                  </a:cxn>
                  <a:cxn ang="0">
                    <a:pos x="18" y="25"/>
                  </a:cxn>
                  <a:cxn ang="0">
                    <a:pos x="18" y="0"/>
                  </a:cxn>
                </a:cxnLst>
                <a:rect l="0" t="0" r="0" b="0"/>
                <a:pathLst>
                  <a:path w="18" h="34">
                    <a:moveTo>
                      <a:pt x="18" y="0"/>
                    </a:moveTo>
                    <a:lnTo>
                      <a:pt x="0" y="34"/>
                    </a:lnTo>
                    <a:lnTo>
                      <a:pt x="18" y="25"/>
                    </a:lnTo>
                    <a:lnTo>
                      <a:pt x="18"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5" name="Freeform 58"/>
              <p:cNvSpPr/>
              <p:nvPr/>
            </p:nvSpPr>
            <p:spPr>
              <a:xfrm>
                <a:off x="2365" y="754"/>
                <a:ext cx="91" cy="25"/>
              </a:xfrm>
              <a:custGeom>
                <a:avLst/>
                <a:gdLst/>
                <a:ahLst/>
                <a:cxnLst>
                  <a:cxn ang="0">
                    <a:pos x="0" y="0"/>
                  </a:cxn>
                  <a:cxn ang="0">
                    <a:pos x="91" y="0"/>
                  </a:cxn>
                  <a:cxn ang="0">
                    <a:pos x="78" y="25"/>
                  </a:cxn>
                  <a:cxn ang="0">
                    <a:pos x="0" y="25"/>
                  </a:cxn>
                  <a:cxn ang="0">
                    <a:pos x="0" y="0"/>
                  </a:cxn>
                </a:cxnLst>
                <a:rect l="0" t="0" r="0" b="0"/>
                <a:pathLst>
                  <a:path w="91" h="25">
                    <a:moveTo>
                      <a:pt x="0" y="0"/>
                    </a:moveTo>
                    <a:lnTo>
                      <a:pt x="91" y="0"/>
                    </a:lnTo>
                    <a:lnTo>
                      <a:pt x="78" y="25"/>
                    </a:lnTo>
                    <a:lnTo>
                      <a:pt x="0" y="25"/>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56" name="Rectangle 59"/>
              <p:cNvSpPr/>
              <p:nvPr/>
            </p:nvSpPr>
            <p:spPr>
              <a:xfrm>
                <a:off x="2382" y="763"/>
                <a:ext cx="61" cy="8"/>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57" name="Rectangle 60"/>
              <p:cNvSpPr/>
              <p:nvPr/>
            </p:nvSpPr>
            <p:spPr>
              <a:xfrm>
                <a:off x="2382" y="763"/>
                <a:ext cx="61" cy="8"/>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58" name="Picture 61"/>
              <p:cNvPicPr>
                <a:picLocks noChangeAspect="1"/>
              </p:cNvPicPr>
              <p:nvPr/>
            </p:nvPicPr>
            <p:blipFill>
              <a:blip r:embed="rId14"/>
              <a:stretch>
                <a:fillRect/>
              </a:stretch>
            </p:blipFill>
            <p:spPr>
              <a:xfrm>
                <a:off x="2309" y="812"/>
                <a:ext cx="74" cy="36"/>
              </a:xfrm>
              <a:prstGeom prst="rect">
                <a:avLst/>
              </a:prstGeom>
              <a:noFill/>
              <a:ln w="9525">
                <a:noFill/>
              </a:ln>
            </p:spPr>
          </p:pic>
          <p:pic>
            <p:nvPicPr>
              <p:cNvPr id="59" name="Picture 62"/>
              <p:cNvPicPr>
                <a:picLocks noChangeAspect="1"/>
              </p:cNvPicPr>
              <p:nvPr/>
            </p:nvPicPr>
            <p:blipFill>
              <a:blip r:embed="rId15"/>
              <a:stretch>
                <a:fillRect/>
              </a:stretch>
            </p:blipFill>
            <p:spPr>
              <a:xfrm>
                <a:off x="2309" y="812"/>
                <a:ext cx="74" cy="36"/>
              </a:xfrm>
              <a:prstGeom prst="rect">
                <a:avLst/>
              </a:prstGeom>
              <a:noFill/>
              <a:ln w="9525">
                <a:noFill/>
              </a:ln>
            </p:spPr>
          </p:pic>
          <p:sp>
            <p:nvSpPr>
              <p:cNvPr id="60" name="Freeform 63"/>
              <p:cNvSpPr/>
              <p:nvPr/>
            </p:nvSpPr>
            <p:spPr>
              <a:xfrm>
                <a:off x="2318" y="820"/>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61" name="Rectangle 64"/>
              <p:cNvSpPr/>
              <p:nvPr/>
            </p:nvSpPr>
            <p:spPr>
              <a:xfrm>
                <a:off x="2116" y="928"/>
                <a:ext cx="279" cy="34"/>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62" name="Rectangle 65"/>
              <p:cNvSpPr/>
              <p:nvPr/>
            </p:nvSpPr>
            <p:spPr>
              <a:xfrm>
                <a:off x="2116" y="928"/>
                <a:ext cx="279" cy="34"/>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63" name="Freeform 66"/>
              <p:cNvSpPr/>
              <p:nvPr/>
            </p:nvSpPr>
            <p:spPr>
              <a:xfrm>
                <a:off x="2395" y="724"/>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64" name="Freeform 67"/>
              <p:cNvSpPr/>
              <p:nvPr/>
            </p:nvSpPr>
            <p:spPr>
              <a:xfrm>
                <a:off x="2395" y="724"/>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65" name="Picture 68"/>
              <p:cNvPicPr>
                <a:picLocks noChangeAspect="1"/>
              </p:cNvPicPr>
              <p:nvPr/>
            </p:nvPicPr>
            <p:blipFill>
              <a:blip r:embed="rId16"/>
              <a:stretch>
                <a:fillRect/>
              </a:stretch>
            </p:blipFill>
            <p:spPr>
              <a:xfrm>
                <a:off x="2361" y="812"/>
                <a:ext cx="74" cy="36"/>
              </a:xfrm>
              <a:prstGeom prst="rect">
                <a:avLst/>
              </a:prstGeom>
              <a:noFill/>
              <a:ln w="9525">
                <a:noFill/>
              </a:ln>
            </p:spPr>
          </p:pic>
          <p:pic>
            <p:nvPicPr>
              <p:cNvPr id="66" name="Picture 69"/>
              <p:cNvPicPr>
                <a:picLocks noChangeAspect="1"/>
              </p:cNvPicPr>
              <p:nvPr/>
            </p:nvPicPr>
            <p:blipFill>
              <a:blip r:embed="rId17"/>
              <a:stretch>
                <a:fillRect/>
              </a:stretch>
            </p:blipFill>
            <p:spPr>
              <a:xfrm>
                <a:off x="2361" y="812"/>
                <a:ext cx="74" cy="36"/>
              </a:xfrm>
              <a:prstGeom prst="rect">
                <a:avLst/>
              </a:prstGeom>
              <a:noFill/>
              <a:ln w="9525">
                <a:noFill/>
              </a:ln>
            </p:spPr>
          </p:pic>
          <p:sp>
            <p:nvSpPr>
              <p:cNvPr id="67" name="Freeform 70"/>
              <p:cNvSpPr/>
              <p:nvPr/>
            </p:nvSpPr>
            <p:spPr>
              <a:xfrm>
                <a:off x="2370" y="820"/>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68" name="Picture 71"/>
              <p:cNvPicPr>
                <a:picLocks noChangeAspect="1"/>
              </p:cNvPicPr>
              <p:nvPr/>
            </p:nvPicPr>
            <p:blipFill>
              <a:blip r:embed="rId18"/>
              <a:stretch>
                <a:fillRect/>
              </a:stretch>
            </p:blipFill>
            <p:spPr>
              <a:xfrm>
                <a:off x="2324" y="783"/>
                <a:ext cx="74" cy="36"/>
              </a:xfrm>
              <a:prstGeom prst="rect">
                <a:avLst/>
              </a:prstGeom>
              <a:noFill/>
              <a:ln w="9525">
                <a:noFill/>
              </a:ln>
            </p:spPr>
          </p:pic>
          <p:pic>
            <p:nvPicPr>
              <p:cNvPr id="69" name="Picture 72"/>
              <p:cNvPicPr>
                <a:picLocks noChangeAspect="1"/>
              </p:cNvPicPr>
              <p:nvPr/>
            </p:nvPicPr>
            <p:blipFill>
              <a:blip r:embed="rId19"/>
              <a:stretch>
                <a:fillRect/>
              </a:stretch>
            </p:blipFill>
            <p:spPr>
              <a:xfrm>
                <a:off x="2324" y="783"/>
                <a:ext cx="74" cy="36"/>
              </a:xfrm>
              <a:prstGeom prst="rect">
                <a:avLst/>
              </a:prstGeom>
              <a:noFill/>
              <a:ln w="9525">
                <a:noFill/>
              </a:ln>
            </p:spPr>
          </p:pic>
          <p:sp>
            <p:nvSpPr>
              <p:cNvPr id="70" name="Freeform 73"/>
              <p:cNvSpPr/>
              <p:nvPr/>
            </p:nvSpPr>
            <p:spPr>
              <a:xfrm>
                <a:off x="2331" y="794"/>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71" name="Picture 74"/>
              <p:cNvPicPr>
                <a:picLocks noChangeAspect="1"/>
              </p:cNvPicPr>
              <p:nvPr/>
            </p:nvPicPr>
            <p:blipFill>
              <a:blip r:embed="rId20"/>
              <a:stretch>
                <a:fillRect/>
              </a:stretch>
            </p:blipFill>
            <p:spPr>
              <a:xfrm>
                <a:off x="2376" y="783"/>
                <a:ext cx="73" cy="36"/>
              </a:xfrm>
              <a:prstGeom prst="rect">
                <a:avLst/>
              </a:prstGeom>
              <a:noFill/>
              <a:ln w="9525">
                <a:noFill/>
              </a:ln>
            </p:spPr>
          </p:pic>
          <p:pic>
            <p:nvPicPr>
              <p:cNvPr id="72" name="Picture 75"/>
              <p:cNvPicPr>
                <a:picLocks noChangeAspect="1"/>
              </p:cNvPicPr>
              <p:nvPr/>
            </p:nvPicPr>
            <p:blipFill>
              <a:blip r:embed="rId21"/>
              <a:stretch>
                <a:fillRect/>
              </a:stretch>
            </p:blipFill>
            <p:spPr>
              <a:xfrm>
                <a:off x="2376" y="783"/>
                <a:ext cx="73" cy="36"/>
              </a:xfrm>
              <a:prstGeom prst="rect">
                <a:avLst/>
              </a:prstGeom>
              <a:noFill/>
              <a:ln w="9525">
                <a:noFill/>
              </a:ln>
            </p:spPr>
          </p:pic>
          <p:sp>
            <p:nvSpPr>
              <p:cNvPr id="73" name="Freeform 76"/>
              <p:cNvSpPr/>
              <p:nvPr/>
            </p:nvSpPr>
            <p:spPr>
              <a:xfrm>
                <a:off x="2383" y="794"/>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4" name="Freeform 77"/>
              <p:cNvSpPr>
                <a:spLocks noEditPoints="1"/>
              </p:cNvSpPr>
              <p:nvPr/>
            </p:nvSpPr>
            <p:spPr>
              <a:xfrm>
                <a:off x="2286" y="846"/>
                <a:ext cx="120" cy="57"/>
              </a:xfrm>
              <a:custGeom>
                <a:avLst/>
                <a:gdLst/>
                <a:ahLst/>
                <a:cxnLst>
                  <a:cxn ang="0">
                    <a:pos x="0" y="50"/>
                  </a:cxn>
                  <a:cxn ang="0">
                    <a:pos x="17" y="57"/>
                  </a:cxn>
                  <a:cxn ang="0">
                    <a:pos x="25" y="57"/>
                  </a:cxn>
                  <a:cxn ang="0">
                    <a:pos x="42" y="50"/>
                  </a:cxn>
                  <a:cxn ang="0">
                    <a:pos x="25" y="57"/>
                  </a:cxn>
                  <a:cxn ang="0">
                    <a:pos x="51" y="50"/>
                  </a:cxn>
                  <a:cxn ang="0">
                    <a:pos x="68" y="57"/>
                  </a:cxn>
                  <a:cxn ang="0">
                    <a:pos x="77" y="57"/>
                  </a:cxn>
                  <a:cxn ang="0">
                    <a:pos x="94" y="50"/>
                  </a:cxn>
                  <a:cxn ang="0">
                    <a:pos x="77" y="57"/>
                  </a:cxn>
                  <a:cxn ang="0">
                    <a:pos x="85" y="33"/>
                  </a:cxn>
                  <a:cxn ang="0">
                    <a:pos x="103" y="40"/>
                  </a:cxn>
                  <a:cxn ang="0">
                    <a:pos x="60" y="40"/>
                  </a:cxn>
                  <a:cxn ang="0">
                    <a:pos x="77" y="33"/>
                  </a:cxn>
                  <a:cxn ang="0">
                    <a:pos x="60" y="40"/>
                  </a:cxn>
                  <a:cxn ang="0">
                    <a:pos x="34" y="33"/>
                  </a:cxn>
                  <a:cxn ang="0">
                    <a:pos x="51" y="40"/>
                  </a:cxn>
                  <a:cxn ang="0">
                    <a:pos x="8" y="40"/>
                  </a:cxn>
                  <a:cxn ang="0">
                    <a:pos x="25" y="33"/>
                  </a:cxn>
                  <a:cxn ang="0">
                    <a:pos x="8" y="40"/>
                  </a:cxn>
                  <a:cxn ang="0">
                    <a:pos x="17" y="16"/>
                  </a:cxn>
                  <a:cxn ang="0">
                    <a:pos x="34" y="23"/>
                  </a:cxn>
                  <a:cxn ang="0">
                    <a:pos x="42" y="23"/>
                  </a:cxn>
                  <a:cxn ang="0">
                    <a:pos x="60" y="16"/>
                  </a:cxn>
                  <a:cxn ang="0">
                    <a:pos x="42" y="23"/>
                  </a:cxn>
                  <a:cxn ang="0">
                    <a:pos x="68" y="16"/>
                  </a:cxn>
                  <a:cxn ang="0">
                    <a:pos x="86" y="23"/>
                  </a:cxn>
                  <a:cxn ang="0">
                    <a:pos x="94" y="23"/>
                  </a:cxn>
                  <a:cxn ang="0">
                    <a:pos x="112" y="16"/>
                  </a:cxn>
                  <a:cxn ang="0">
                    <a:pos x="94" y="23"/>
                  </a:cxn>
                  <a:cxn ang="0">
                    <a:pos x="103" y="0"/>
                  </a:cxn>
                  <a:cxn ang="0">
                    <a:pos x="120" y="7"/>
                  </a:cxn>
                  <a:cxn ang="0">
                    <a:pos x="77" y="7"/>
                  </a:cxn>
                  <a:cxn ang="0">
                    <a:pos x="95" y="0"/>
                  </a:cxn>
                  <a:cxn ang="0">
                    <a:pos x="77" y="7"/>
                  </a:cxn>
                  <a:cxn ang="0">
                    <a:pos x="51" y="0"/>
                  </a:cxn>
                  <a:cxn ang="0">
                    <a:pos x="69" y="7"/>
                  </a:cxn>
                  <a:cxn ang="0">
                    <a:pos x="25" y="7"/>
                  </a:cxn>
                  <a:cxn ang="0">
                    <a:pos x="43" y="0"/>
                  </a:cxn>
                  <a:cxn ang="0">
                    <a:pos x="25" y="7"/>
                  </a:cxn>
                </a:cxnLst>
                <a:rect l="0" t="0" r="0" b="0"/>
                <a:pathLst>
                  <a:path w="120" h="57">
                    <a:moveTo>
                      <a:pt x="0" y="57"/>
                    </a:moveTo>
                    <a:lnTo>
                      <a:pt x="0" y="50"/>
                    </a:lnTo>
                    <a:lnTo>
                      <a:pt x="17" y="50"/>
                    </a:lnTo>
                    <a:lnTo>
                      <a:pt x="17" y="57"/>
                    </a:lnTo>
                    <a:lnTo>
                      <a:pt x="0" y="57"/>
                    </a:lnTo>
                    <a:close/>
                    <a:moveTo>
                      <a:pt x="25" y="57"/>
                    </a:moveTo>
                    <a:lnTo>
                      <a:pt x="25" y="50"/>
                    </a:lnTo>
                    <a:lnTo>
                      <a:pt x="42" y="50"/>
                    </a:lnTo>
                    <a:lnTo>
                      <a:pt x="42" y="57"/>
                    </a:lnTo>
                    <a:lnTo>
                      <a:pt x="25" y="57"/>
                    </a:lnTo>
                    <a:close/>
                    <a:moveTo>
                      <a:pt x="51" y="57"/>
                    </a:moveTo>
                    <a:lnTo>
                      <a:pt x="51" y="50"/>
                    </a:lnTo>
                    <a:lnTo>
                      <a:pt x="68" y="50"/>
                    </a:lnTo>
                    <a:lnTo>
                      <a:pt x="68" y="57"/>
                    </a:lnTo>
                    <a:lnTo>
                      <a:pt x="51" y="57"/>
                    </a:lnTo>
                    <a:close/>
                    <a:moveTo>
                      <a:pt x="77" y="57"/>
                    </a:moveTo>
                    <a:lnTo>
                      <a:pt x="77" y="50"/>
                    </a:lnTo>
                    <a:lnTo>
                      <a:pt x="94" y="50"/>
                    </a:lnTo>
                    <a:lnTo>
                      <a:pt x="94" y="57"/>
                    </a:lnTo>
                    <a:lnTo>
                      <a:pt x="77" y="57"/>
                    </a:lnTo>
                    <a:close/>
                    <a:moveTo>
                      <a:pt x="85" y="40"/>
                    </a:moveTo>
                    <a:lnTo>
                      <a:pt x="85" y="33"/>
                    </a:lnTo>
                    <a:lnTo>
                      <a:pt x="103" y="33"/>
                    </a:lnTo>
                    <a:lnTo>
                      <a:pt x="103" y="40"/>
                    </a:lnTo>
                    <a:lnTo>
                      <a:pt x="85" y="40"/>
                    </a:lnTo>
                    <a:close/>
                    <a:moveTo>
                      <a:pt x="60" y="40"/>
                    </a:moveTo>
                    <a:lnTo>
                      <a:pt x="60" y="33"/>
                    </a:lnTo>
                    <a:lnTo>
                      <a:pt x="77" y="33"/>
                    </a:lnTo>
                    <a:lnTo>
                      <a:pt x="77" y="40"/>
                    </a:lnTo>
                    <a:lnTo>
                      <a:pt x="60" y="40"/>
                    </a:lnTo>
                    <a:close/>
                    <a:moveTo>
                      <a:pt x="34" y="40"/>
                    </a:moveTo>
                    <a:lnTo>
                      <a:pt x="34" y="33"/>
                    </a:lnTo>
                    <a:lnTo>
                      <a:pt x="51" y="33"/>
                    </a:lnTo>
                    <a:lnTo>
                      <a:pt x="51" y="40"/>
                    </a:lnTo>
                    <a:lnTo>
                      <a:pt x="34" y="40"/>
                    </a:lnTo>
                    <a:close/>
                    <a:moveTo>
                      <a:pt x="8" y="40"/>
                    </a:moveTo>
                    <a:lnTo>
                      <a:pt x="8" y="33"/>
                    </a:lnTo>
                    <a:lnTo>
                      <a:pt x="25" y="33"/>
                    </a:lnTo>
                    <a:lnTo>
                      <a:pt x="25" y="40"/>
                    </a:lnTo>
                    <a:lnTo>
                      <a:pt x="8" y="40"/>
                    </a:lnTo>
                    <a:close/>
                    <a:moveTo>
                      <a:pt x="17" y="23"/>
                    </a:moveTo>
                    <a:lnTo>
                      <a:pt x="17" y="16"/>
                    </a:lnTo>
                    <a:lnTo>
                      <a:pt x="34" y="16"/>
                    </a:lnTo>
                    <a:lnTo>
                      <a:pt x="34" y="23"/>
                    </a:lnTo>
                    <a:lnTo>
                      <a:pt x="17" y="23"/>
                    </a:lnTo>
                    <a:close/>
                    <a:moveTo>
                      <a:pt x="42" y="23"/>
                    </a:moveTo>
                    <a:lnTo>
                      <a:pt x="42" y="16"/>
                    </a:lnTo>
                    <a:lnTo>
                      <a:pt x="60" y="16"/>
                    </a:lnTo>
                    <a:lnTo>
                      <a:pt x="60" y="23"/>
                    </a:lnTo>
                    <a:lnTo>
                      <a:pt x="42" y="23"/>
                    </a:lnTo>
                    <a:close/>
                    <a:moveTo>
                      <a:pt x="68" y="23"/>
                    </a:moveTo>
                    <a:lnTo>
                      <a:pt x="68" y="16"/>
                    </a:lnTo>
                    <a:lnTo>
                      <a:pt x="86" y="16"/>
                    </a:lnTo>
                    <a:lnTo>
                      <a:pt x="86" y="23"/>
                    </a:lnTo>
                    <a:lnTo>
                      <a:pt x="68" y="23"/>
                    </a:lnTo>
                    <a:close/>
                    <a:moveTo>
                      <a:pt x="94" y="23"/>
                    </a:moveTo>
                    <a:lnTo>
                      <a:pt x="94" y="16"/>
                    </a:lnTo>
                    <a:lnTo>
                      <a:pt x="112" y="16"/>
                    </a:lnTo>
                    <a:lnTo>
                      <a:pt x="112" y="23"/>
                    </a:lnTo>
                    <a:lnTo>
                      <a:pt x="94" y="23"/>
                    </a:lnTo>
                    <a:close/>
                    <a:moveTo>
                      <a:pt x="103" y="7"/>
                    </a:moveTo>
                    <a:lnTo>
                      <a:pt x="103" y="0"/>
                    </a:lnTo>
                    <a:lnTo>
                      <a:pt x="120" y="0"/>
                    </a:lnTo>
                    <a:lnTo>
                      <a:pt x="120" y="7"/>
                    </a:lnTo>
                    <a:lnTo>
                      <a:pt x="103" y="7"/>
                    </a:lnTo>
                    <a:close/>
                    <a:moveTo>
                      <a:pt x="77" y="7"/>
                    </a:moveTo>
                    <a:lnTo>
                      <a:pt x="77" y="0"/>
                    </a:lnTo>
                    <a:lnTo>
                      <a:pt x="95" y="0"/>
                    </a:lnTo>
                    <a:lnTo>
                      <a:pt x="95" y="7"/>
                    </a:lnTo>
                    <a:lnTo>
                      <a:pt x="77" y="7"/>
                    </a:lnTo>
                    <a:close/>
                    <a:moveTo>
                      <a:pt x="51" y="7"/>
                    </a:moveTo>
                    <a:lnTo>
                      <a:pt x="51" y="0"/>
                    </a:lnTo>
                    <a:lnTo>
                      <a:pt x="69" y="0"/>
                    </a:lnTo>
                    <a:lnTo>
                      <a:pt x="69" y="7"/>
                    </a:lnTo>
                    <a:lnTo>
                      <a:pt x="51" y="7"/>
                    </a:lnTo>
                    <a:close/>
                    <a:moveTo>
                      <a:pt x="25" y="7"/>
                    </a:moveTo>
                    <a:lnTo>
                      <a:pt x="25" y="0"/>
                    </a:lnTo>
                    <a:lnTo>
                      <a:pt x="43" y="0"/>
                    </a:lnTo>
                    <a:lnTo>
                      <a:pt x="43" y="7"/>
                    </a:lnTo>
                    <a:lnTo>
                      <a:pt x="25" y="7"/>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5" name="Freeform 78"/>
              <p:cNvSpPr>
                <a:spLocks noEditPoints="1"/>
              </p:cNvSpPr>
              <p:nvPr/>
            </p:nvSpPr>
            <p:spPr>
              <a:xfrm>
                <a:off x="2303" y="843"/>
                <a:ext cx="107" cy="60"/>
              </a:xfrm>
              <a:custGeom>
                <a:avLst/>
                <a:gdLst/>
                <a:ahLst/>
                <a:cxnLst>
                  <a:cxn ang="0">
                    <a:pos x="80" y="50"/>
                  </a:cxn>
                  <a:cxn ang="0">
                    <a:pos x="77" y="60"/>
                  </a:cxn>
                  <a:cxn ang="0">
                    <a:pos x="51" y="53"/>
                  </a:cxn>
                  <a:cxn ang="0">
                    <a:pos x="55" y="56"/>
                  </a:cxn>
                  <a:cxn ang="0">
                    <a:pos x="51" y="53"/>
                  </a:cxn>
                  <a:cxn ang="0">
                    <a:pos x="29" y="50"/>
                  </a:cxn>
                  <a:cxn ang="0">
                    <a:pos x="25" y="60"/>
                  </a:cxn>
                  <a:cxn ang="0">
                    <a:pos x="86" y="36"/>
                  </a:cxn>
                  <a:cxn ang="0">
                    <a:pos x="89" y="39"/>
                  </a:cxn>
                  <a:cxn ang="0">
                    <a:pos x="86" y="36"/>
                  </a:cxn>
                  <a:cxn ang="0">
                    <a:pos x="63" y="33"/>
                  </a:cxn>
                  <a:cxn ang="0">
                    <a:pos x="60" y="43"/>
                  </a:cxn>
                  <a:cxn ang="0">
                    <a:pos x="34" y="36"/>
                  </a:cxn>
                  <a:cxn ang="0">
                    <a:pos x="37" y="39"/>
                  </a:cxn>
                  <a:cxn ang="0">
                    <a:pos x="34" y="36"/>
                  </a:cxn>
                  <a:cxn ang="0">
                    <a:pos x="98" y="15"/>
                  </a:cxn>
                  <a:cxn ang="0">
                    <a:pos x="95" y="26"/>
                  </a:cxn>
                  <a:cxn ang="0">
                    <a:pos x="69" y="19"/>
                  </a:cxn>
                  <a:cxn ang="0">
                    <a:pos x="72" y="22"/>
                  </a:cxn>
                  <a:cxn ang="0">
                    <a:pos x="69" y="19"/>
                  </a:cxn>
                  <a:cxn ang="0">
                    <a:pos x="46" y="15"/>
                  </a:cxn>
                  <a:cxn ang="0">
                    <a:pos x="43" y="26"/>
                  </a:cxn>
                  <a:cxn ang="0">
                    <a:pos x="17" y="19"/>
                  </a:cxn>
                  <a:cxn ang="0">
                    <a:pos x="20" y="22"/>
                  </a:cxn>
                  <a:cxn ang="0">
                    <a:pos x="17" y="19"/>
                  </a:cxn>
                  <a:cxn ang="0">
                    <a:pos x="107" y="0"/>
                  </a:cxn>
                  <a:cxn ang="0">
                    <a:pos x="103" y="10"/>
                  </a:cxn>
                  <a:cxn ang="0">
                    <a:pos x="78" y="3"/>
                  </a:cxn>
                  <a:cxn ang="0">
                    <a:pos x="81" y="7"/>
                  </a:cxn>
                  <a:cxn ang="0">
                    <a:pos x="78" y="3"/>
                  </a:cxn>
                  <a:cxn ang="0">
                    <a:pos x="55" y="0"/>
                  </a:cxn>
                  <a:cxn ang="0">
                    <a:pos x="52" y="10"/>
                  </a:cxn>
                  <a:cxn ang="0">
                    <a:pos x="26" y="3"/>
                  </a:cxn>
                  <a:cxn ang="0">
                    <a:pos x="29" y="7"/>
                  </a:cxn>
                  <a:cxn ang="0">
                    <a:pos x="26" y="3"/>
                  </a:cxn>
                  <a:cxn ang="0">
                    <a:pos x="12" y="33"/>
                  </a:cxn>
                  <a:cxn ang="0">
                    <a:pos x="8" y="43"/>
                  </a:cxn>
                  <a:cxn ang="0">
                    <a:pos x="0" y="53"/>
                  </a:cxn>
                  <a:cxn ang="0">
                    <a:pos x="3" y="56"/>
                  </a:cxn>
                  <a:cxn ang="0">
                    <a:pos x="0" y="53"/>
                  </a:cxn>
                </a:cxnLst>
                <a:rect l="0" t="0" r="0" b="0"/>
                <a:pathLst>
                  <a:path w="107" h="60">
                    <a:moveTo>
                      <a:pt x="77" y="53"/>
                    </a:moveTo>
                    <a:lnTo>
                      <a:pt x="80" y="50"/>
                    </a:lnTo>
                    <a:lnTo>
                      <a:pt x="80" y="56"/>
                    </a:lnTo>
                    <a:lnTo>
                      <a:pt x="77" y="60"/>
                    </a:lnTo>
                    <a:lnTo>
                      <a:pt x="77" y="53"/>
                    </a:lnTo>
                    <a:close/>
                    <a:moveTo>
                      <a:pt x="51" y="53"/>
                    </a:moveTo>
                    <a:lnTo>
                      <a:pt x="55" y="50"/>
                    </a:lnTo>
                    <a:lnTo>
                      <a:pt x="55" y="56"/>
                    </a:lnTo>
                    <a:lnTo>
                      <a:pt x="51" y="60"/>
                    </a:lnTo>
                    <a:lnTo>
                      <a:pt x="51" y="53"/>
                    </a:lnTo>
                    <a:close/>
                    <a:moveTo>
                      <a:pt x="25" y="53"/>
                    </a:moveTo>
                    <a:lnTo>
                      <a:pt x="29" y="50"/>
                    </a:lnTo>
                    <a:lnTo>
                      <a:pt x="29" y="56"/>
                    </a:lnTo>
                    <a:lnTo>
                      <a:pt x="25" y="60"/>
                    </a:lnTo>
                    <a:lnTo>
                      <a:pt x="25" y="53"/>
                    </a:lnTo>
                    <a:close/>
                    <a:moveTo>
                      <a:pt x="86" y="36"/>
                    </a:moveTo>
                    <a:lnTo>
                      <a:pt x="89" y="33"/>
                    </a:lnTo>
                    <a:lnTo>
                      <a:pt x="89" y="39"/>
                    </a:lnTo>
                    <a:lnTo>
                      <a:pt x="86" y="43"/>
                    </a:lnTo>
                    <a:lnTo>
                      <a:pt x="86" y="36"/>
                    </a:lnTo>
                    <a:close/>
                    <a:moveTo>
                      <a:pt x="60" y="36"/>
                    </a:moveTo>
                    <a:lnTo>
                      <a:pt x="63" y="33"/>
                    </a:lnTo>
                    <a:lnTo>
                      <a:pt x="63" y="39"/>
                    </a:lnTo>
                    <a:lnTo>
                      <a:pt x="60" y="43"/>
                    </a:lnTo>
                    <a:lnTo>
                      <a:pt x="60" y="36"/>
                    </a:lnTo>
                    <a:close/>
                    <a:moveTo>
                      <a:pt x="34" y="36"/>
                    </a:moveTo>
                    <a:lnTo>
                      <a:pt x="37" y="33"/>
                    </a:lnTo>
                    <a:lnTo>
                      <a:pt x="37" y="39"/>
                    </a:lnTo>
                    <a:lnTo>
                      <a:pt x="34" y="43"/>
                    </a:lnTo>
                    <a:lnTo>
                      <a:pt x="34" y="36"/>
                    </a:lnTo>
                    <a:close/>
                    <a:moveTo>
                      <a:pt x="95" y="19"/>
                    </a:moveTo>
                    <a:lnTo>
                      <a:pt x="98" y="15"/>
                    </a:lnTo>
                    <a:lnTo>
                      <a:pt x="98" y="22"/>
                    </a:lnTo>
                    <a:lnTo>
                      <a:pt x="95" y="26"/>
                    </a:lnTo>
                    <a:lnTo>
                      <a:pt x="95" y="19"/>
                    </a:lnTo>
                    <a:close/>
                    <a:moveTo>
                      <a:pt x="69" y="19"/>
                    </a:moveTo>
                    <a:lnTo>
                      <a:pt x="72" y="15"/>
                    </a:lnTo>
                    <a:lnTo>
                      <a:pt x="72" y="22"/>
                    </a:lnTo>
                    <a:lnTo>
                      <a:pt x="69" y="26"/>
                    </a:lnTo>
                    <a:lnTo>
                      <a:pt x="69" y="19"/>
                    </a:lnTo>
                    <a:close/>
                    <a:moveTo>
                      <a:pt x="43" y="19"/>
                    </a:moveTo>
                    <a:lnTo>
                      <a:pt x="46" y="15"/>
                    </a:lnTo>
                    <a:lnTo>
                      <a:pt x="46" y="22"/>
                    </a:lnTo>
                    <a:lnTo>
                      <a:pt x="43" y="26"/>
                    </a:lnTo>
                    <a:lnTo>
                      <a:pt x="43" y="19"/>
                    </a:lnTo>
                    <a:close/>
                    <a:moveTo>
                      <a:pt x="17" y="19"/>
                    </a:moveTo>
                    <a:lnTo>
                      <a:pt x="20" y="15"/>
                    </a:lnTo>
                    <a:lnTo>
                      <a:pt x="20" y="22"/>
                    </a:lnTo>
                    <a:lnTo>
                      <a:pt x="17" y="26"/>
                    </a:lnTo>
                    <a:lnTo>
                      <a:pt x="17" y="19"/>
                    </a:lnTo>
                    <a:close/>
                    <a:moveTo>
                      <a:pt x="103" y="3"/>
                    </a:moveTo>
                    <a:lnTo>
                      <a:pt x="107" y="0"/>
                    </a:lnTo>
                    <a:lnTo>
                      <a:pt x="107" y="7"/>
                    </a:lnTo>
                    <a:lnTo>
                      <a:pt x="103" y="10"/>
                    </a:lnTo>
                    <a:lnTo>
                      <a:pt x="103" y="3"/>
                    </a:lnTo>
                    <a:close/>
                    <a:moveTo>
                      <a:pt x="78" y="3"/>
                    </a:moveTo>
                    <a:lnTo>
                      <a:pt x="81" y="0"/>
                    </a:lnTo>
                    <a:lnTo>
                      <a:pt x="81" y="7"/>
                    </a:lnTo>
                    <a:lnTo>
                      <a:pt x="78" y="10"/>
                    </a:lnTo>
                    <a:lnTo>
                      <a:pt x="78"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8" y="36"/>
                    </a:moveTo>
                    <a:lnTo>
                      <a:pt x="12" y="33"/>
                    </a:lnTo>
                    <a:lnTo>
                      <a:pt x="12" y="39"/>
                    </a:lnTo>
                    <a:lnTo>
                      <a:pt x="8" y="43"/>
                    </a:lnTo>
                    <a:lnTo>
                      <a:pt x="8" y="36"/>
                    </a:lnTo>
                    <a:close/>
                    <a:moveTo>
                      <a:pt x="0" y="53"/>
                    </a:moveTo>
                    <a:lnTo>
                      <a:pt x="3" y="50"/>
                    </a:lnTo>
                    <a:lnTo>
                      <a:pt x="3" y="56"/>
                    </a:lnTo>
                    <a:lnTo>
                      <a:pt x="0" y="60"/>
                    </a:lnTo>
                    <a:lnTo>
                      <a:pt x="0" y="5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6" name="Freeform 79"/>
              <p:cNvSpPr/>
              <p:nvPr/>
            </p:nvSpPr>
            <p:spPr>
              <a:xfrm>
                <a:off x="2116" y="724"/>
                <a:ext cx="384" cy="272"/>
              </a:xfrm>
              <a:custGeom>
                <a:avLst/>
                <a:gdLst/>
                <a:ahLst/>
                <a:cxnLst>
                  <a:cxn ang="0">
                    <a:pos x="18" y="272"/>
                  </a:cxn>
                  <a:cxn ang="0">
                    <a:pos x="18" y="238"/>
                  </a:cxn>
                  <a:cxn ang="0">
                    <a:pos x="0" y="238"/>
                  </a:cxn>
                  <a:cxn ang="0">
                    <a:pos x="0" y="204"/>
                  </a:cxn>
                  <a:cxn ang="0">
                    <a:pos x="105" y="0"/>
                  </a:cxn>
                  <a:cxn ang="0">
                    <a:pos x="384" y="0"/>
                  </a:cxn>
                  <a:cxn ang="0">
                    <a:pos x="384" y="34"/>
                  </a:cxn>
                  <a:cxn ang="0">
                    <a:pos x="375" y="51"/>
                  </a:cxn>
                  <a:cxn ang="0">
                    <a:pos x="375" y="162"/>
                  </a:cxn>
                  <a:cxn ang="0">
                    <a:pos x="262" y="272"/>
                  </a:cxn>
                  <a:cxn ang="0">
                    <a:pos x="18" y="272"/>
                  </a:cxn>
                </a:cxnLst>
                <a:rect l="0" t="0" r="0" b="0"/>
                <a:pathLst>
                  <a:path w="384" h="272">
                    <a:moveTo>
                      <a:pt x="18" y="272"/>
                    </a:moveTo>
                    <a:lnTo>
                      <a:pt x="18" y="238"/>
                    </a:lnTo>
                    <a:lnTo>
                      <a:pt x="0" y="238"/>
                    </a:lnTo>
                    <a:lnTo>
                      <a:pt x="0" y="204"/>
                    </a:lnTo>
                    <a:lnTo>
                      <a:pt x="105" y="0"/>
                    </a:lnTo>
                    <a:lnTo>
                      <a:pt x="384" y="0"/>
                    </a:lnTo>
                    <a:lnTo>
                      <a:pt x="384" y="34"/>
                    </a:lnTo>
                    <a:lnTo>
                      <a:pt x="375" y="51"/>
                    </a:lnTo>
                    <a:lnTo>
                      <a:pt x="375" y="162"/>
                    </a:lnTo>
                    <a:lnTo>
                      <a:pt x="262" y="272"/>
                    </a:lnTo>
                    <a:lnTo>
                      <a:pt x="18" y="2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7" name="Freeform 80"/>
              <p:cNvSpPr>
                <a:spLocks noEditPoints="1"/>
              </p:cNvSpPr>
              <p:nvPr/>
            </p:nvSpPr>
            <p:spPr>
              <a:xfrm>
                <a:off x="2139" y="711"/>
                <a:ext cx="169" cy="200"/>
              </a:xfrm>
              <a:custGeom>
                <a:avLst/>
                <a:gdLst/>
                <a:ahLst/>
                <a:cxnLst>
                  <a:cxn ang="0">
                    <a:pos x="163" y="0"/>
                  </a:cxn>
                  <a:cxn ang="0">
                    <a:pos x="130" y="64"/>
                  </a:cxn>
                  <a:cxn ang="0">
                    <a:pos x="143" y="81"/>
                  </a:cxn>
                  <a:cxn ang="0">
                    <a:pos x="169" y="30"/>
                  </a:cxn>
                  <a:cxn ang="0">
                    <a:pos x="163" y="0"/>
                  </a:cxn>
                  <a:cxn ang="0">
                    <a:pos x="60" y="64"/>
                  </a:cxn>
                  <a:cxn ang="0">
                    <a:pos x="130" y="64"/>
                  </a:cxn>
                  <a:cxn ang="0">
                    <a:pos x="143" y="81"/>
                  </a:cxn>
                  <a:cxn ang="0">
                    <a:pos x="73" y="81"/>
                  </a:cxn>
                  <a:cxn ang="0">
                    <a:pos x="60" y="64"/>
                  </a:cxn>
                  <a:cxn ang="0">
                    <a:pos x="102" y="120"/>
                  </a:cxn>
                  <a:cxn ang="0">
                    <a:pos x="69" y="183"/>
                  </a:cxn>
                  <a:cxn ang="0">
                    <a:pos x="82" y="200"/>
                  </a:cxn>
                  <a:cxn ang="0">
                    <a:pos x="108" y="149"/>
                  </a:cxn>
                  <a:cxn ang="0">
                    <a:pos x="102" y="120"/>
                  </a:cxn>
                  <a:cxn ang="0">
                    <a:pos x="0" y="183"/>
                  </a:cxn>
                  <a:cxn ang="0">
                    <a:pos x="69" y="183"/>
                  </a:cxn>
                  <a:cxn ang="0">
                    <a:pos x="82" y="200"/>
                  </a:cxn>
                  <a:cxn ang="0">
                    <a:pos x="12" y="200"/>
                  </a:cxn>
                  <a:cxn ang="0">
                    <a:pos x="0" y="183"/>
                  </a:cxn>
                </a:cxnLst>
                <a:rect l="0" t="0" r="0" b="0"/>
                <a:pathLst>
                  <a:path w="169" h="200">
                    <a:moveTo>
                      <a:pt x="163" y="0"/>
                    </a:moveTo>
                    <a:lnTo>
                      <a:pt x="130" y="64"/>
                    </a:lnTo>
                    <a:lnTo>
                      <a:pt x="143" y="81"/>
                    </a:lnTo>
                    <a:lnTo>
                      <a:pt x="169" y="30"/>
                    </a:lnTo>
                    <a:lnTo>
                      <a:pt x="163" y="0"/>
                    </a:lnTo>
                    <a:close/>
                    <a:moveTo>
                      <a:pt x="60" y="64"/>
                    </a:moveTo>
                    <a:lnTo>
                      <a:pt x="130" y="64"/>
                    </a:lnTo>
                    <a:lnTo>
                      <a:pt x="143" y="81"/>
                    </a:lnTo>
                    <a:lnTo>
                      <a:pt x="73" y="81"/>
                    </a:lnTo>
                    <a:lnTo>
                      <a:pt x="60" y="64"/>
                    </a:lnTo>
                    <a:close/>
                    <a:moveTo>
                      <a:pt x="102" y="120"/>
                    </a:moveTo>
                    <a:lnTo>
                      <a:pt x="69" y="183"/>
                    </a:lnTo>
                    <a:lnTo>
                      <a:pt x="82" y="200"/>
                    </a:lnTo>
                    <a:lnTo>
                      <a:pt x="108" y="149"/>
                    </a:lnTo>
                    <a:lnTo>
                      <a:pt x="102" y="120"/>
                    </a:lnTo>
                    <a:close/>
                    <a:moveTo>
                      <a:pt x="0" y="183"/>
                    </a:moveTo>
                    <a:lnTo>
                      <a:pt x="69" y="183"/>
                    </a:lnTo>
                    <a:lnTo>
                      <a:pt x="82" y="200"/>
                    </a:lnTo>
                    <a:lnTo>
                      <a:pt x="12" y="200"/>
                    </a:lnTo>
                    <a:lnTo>
                      <a:pt x="0" y="18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8" name="Freeform 81"/>
              <p:cNvSpPr/>
              <p:nvPr/>
            </p:nvSpPr>
            <p:spPr>
              <a:xfrm>
                <a:off x="2269" y="711"/>
                <a:ext cx="39" cy="81"/>
              </a:xfrm>
              <a:custGeom>
                <a:avLst/>
                <a:gdLst/>
                <a:ahLst/>
                <a:cxnLst>
                  <a:cxn ang="0">
                    <a:pos x="33" y="0"/>
                  </a:cxn>
                  <a:cxn ang="0">
                    <a:pos x="0" y="64"/>
                  </a:cxn>
                  <a:cxn ang="0">
                    <a:pos x="13" y="81"/>
                  </a:cxn>
                  <a:cxn ang="0">
                    <a:pos x="39" y="30"/>
                  </a:cxn>
                  <a:cxn ang="0">
                    <a:pos x="33" y="0"/>
                  </a:cxn>
                </a:cxnLst>
                <a:rect l="0" t="0" r="0" b="0"/>
                <a:pathLst>
                  <a:path w="39" h="81">
                    <a:moveTo>
                      <a:pt x="33" y="0"/>
                    </a:moveTo>
                    <a:lnTo>
                      <a:pt x="0" y="64"/>
                    </a:lnTo>
                    <a:lnTo>
                      <a:pt x="13" y="81"/>
                    </a:lnTo>
                    <a:lnTo>
                      <a:pt x="39"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79" name="Freeform 82"/>
              <p:cNvSpPr/>
              <p:nvPr/>
            </p:nvSpPr>
            <p:spPr>
              <a:xfrm>
                <a:off x="2199" y="775"/>
                <a:ext cx="83" cy="17"/>
              </a:xfrm>
              <a:custGeom>
                <a:avLst/>
                <a:gdLst/>
                <a:ahLst/>
                <a:cxnLst>
                  <a:cxn ang="0">
                    <a:pos x="0" y="0"/>
                  </a:cxn>
                  <a:cxn ang="0">
                    <a:pos x="70" y="0"/>
                  </a:cxn>
                  <a:cxn ang="0">
                    <a:pos x="83" y="17"/>
                  </a:cxn>
                  <a:cxn ang="0">
                    <a:pos x="13" y="17"/>
                  </a:cxn>
                  <a:cxn ang="0">
                    <a:pos x="0" y="0"/>
                  </a:cxn>
                </a:cxnLst>
                <a:rect l="0" t="0" r="0" b="0"/>
                <a:pathLst>
                  <a:path w="83" h="17">
                    <a:moveTo>
                      <a:pt x="0" y="0"/>
                    </a:moveTo>
                    <a:lnTo>
                      <a:pt x="70" y="0"/>
                    </a:lnTo>
                    <a:lnTo>
                      <a:pt x="83"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0" name="Freeform 83"/>
              <p:cNvSpPr/>
              <p:nvPr/>
            </p:nvSpPr>
            <p:spPr>
              <a:xfrm>
                <a:off x="2208" y="831"/>
                <a:ext cx="39" cy="80"/>
              </a:xfrm>
              <a:custGeom>
                <a:avLst/>
                <a:gdLst/>
                <a:ahLst/>
                <a:cxnLst>
                  <a:cxn ang="0">
                    <a:pos x="33" y="0"/>
                  </a:cxn>
                  <a:cxn ang="0">
                    <a:pos x="0" y="63"/>
                  </a:cxn>
                  <a:cxn ang="0">
                    <a:pos x="13" y="80"/>
                  </a:cxn>
                  <a:cxn ang="0">
                    <a:pos x="39" y="29"/>
                  </a:cxn>
                  <a:cxn ang="0">
                    <a:pos x="33" y="0"/>
                  </a:cxn>
                </a:cxnLst>
                <a:rect l="0" t="0" r="0" b="0"/>
                <a:pathLst>
                  <a:path w="39" h="80">
                    <a:moveTo>
                      <a:pt x="33" y="0"/>
                    </a:moveTo>
                    <a:lnTo>
                      <a:pt x="0" y="63"/>
                    </a:lnTo>
                    <a:lnTo>
                      <a:pt x="13" y="80"/>
                    </a:lnTo>
                    <a:lnTo>
                      <a:pt x="39" y="29"/>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1" name="Freeform 84"/>
              <p:cNvSpPr/>
              <p:nvPr/>
            </p:nvSpPr>
            <p:spPr>
              <a:xfrm>
                <a:off x="2139" y="894"/>
                <a:ext cx="82" cy="17"/>
              </a:xfrm>
              <a:custGeom>
                <a:avLst/>
                <a:gdLst/>
                <a:ahLst/>
                <a:cxnLst>
                  <a:cxn ang="0">
                    <a:pos x="0" y="0"/>
                  </a:cxn>
                  <a:cxn ang="0">
                    <a:pos x="69" y="0"/>
                  </a:cxn>
                  <a:cxn ang="0">
                    <a:pos x="82" y="17"/>
                  </a:cxn>
                  <a:cxn ang="0">
                    <a:pos x="12" y="17"/>
                  </a:cxn>
                  <a:cxn ang="0">
                    <a:pos x="0" y="0"/>
                  </a:cxn>
                </a:cxnLst>
                <a:rect l="0" t="0" r="0" b="0"/>
                <a:pathLst>
                  <a:path w="82" h="17">
                    <a:moveTo>
                      <a:pt x="0" y="0"/>
                    </a:moveTo>
                    <a:lnTo>
                      <a:pt x="69" y="0"/>
                    </a:lnTo>
                    <a:lnTo>
                      <a:pt x="82" y="17"/>
                    </a:lnTo>
                    <a:lnTo>
                      <a:pt x="12"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2" name="Freeform 85"/>
              <p:cNvSpPr/>
              <p:nvPr/>
            </p:nvSpPr>
            <p:spPr>
              <a:xfrm>
                <a:off x="2195" y="758"/>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3" name="Freeform 86"/>
              <p:cNvSpPr/>
              <p:nvPr/>
            </p:nvSpPr>
            <p:spPr>
              <a:xfrm>
                <a:off x="2195" y="758"/>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4" name="Freeform 87"/>
              <p:cNvSpPr/>
              <p:nvPr/>
            </p:nvSpPr>
            <p:spPr>
              <a:xfrm>
                <a:off x="2134" y="699"/>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5" name="Freeform 88"/>
              <p:cNvSpPr/>
              <p:nvPr/>
            </p:nvSpPr>
            <p:spPr>
              <a:xfrm>
                <a:off x="2134" y="699"/>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6" name="Rectangle 89"/>
              <p:cNvSpPr/>
              <p:nvPr/>
            </p:nvSpPr>
            <p:spPr>
              <a:xfrm>
                <a:off x="2134" y="860"/>
                <a:ext cx="70"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87" name="Freeform 90"/>
              <p:cNvSpPr/>
              <p:nvPr/>
            </p:nvSpPr>
            <p:spPr>
              <a:xfrm>
                <a:off x="2204" y="699"/>
                <a:ext cx="91" cy="178"/>
              </a:xfrm>
              <a:custGeom>
                <a:avLst/>
                <a:gdLst/>
                <a:ahLst/>
                <a:cxnLst>
                  <a:cxn ang="0">
                    <a:pos x="91" y="0"/>
                  </a:cxn>
                  <a:cxn ang="0">
                    <a:pos x="83" y="0"/>
                  </a:cxn>
                  <a:cxn ang="0">
                    <a:pos x="0" y="161"/>
                  </a:cxn>
                  <a:cxn ang="0">
                    <a:pos x="0" y="178"/>
                  </a:cxn>
                  <a:cxn ang="0">
                    <a:pos x="91" y="0"/>
                  </a:cxn>
                </a:cxnLst>
                <a:rect l="0" t="0" r="0" b="0"/>
                <a:pathLst>
                  <a:path w="91" h="178">
                    <a:moveTo>
                      <a:pt x="91" y="0"/>
                    </a:moveTo>
                    <a:lnTo>
                      <a:pt x="83" y="0"/>
                    </a:lnTo>
                    <a:lnTo>
                      <a:pt x="0" y="161"/>
                    </a:lnTo>
                    <a:lnTo>
                      <a:pt x="0" y="178"/>
                    </a:lnTo>
                    <a:lnTo>
                      <a:pt x="91"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8" name="Freeform 91"/>
              <p:cNvSpPr/>
              <p:nvPr/>
            </p:nvSpPr>
            <p:spPr>
              <a:xfrm>
                <a:off x="2139" y="831"/>
                <a:ext cx="102" cy="63"/>
              </a:xfrm>
              <a:custGeom>
                <a:avLst/>
                <a:gdLst/>
                <a:ahLst/>
                <a:cxnLst>
                  <a:cxn ang="0">
                    <a:pos x="0" y="63"/>
                  </a:cxn>
                  <a:cxn ang="0">
                    <a:pos x="69" y="63"/>
                  </a:cxn>
                  <a:cxn ang="0">
                    <a:pos x="102" y="0"/>
                  </a:cxn>
                </a:cxnLst>
                <a:rect l="0" t="0" r="0" b="0"/>
                <a:pathLst>
                  <a:path w="102" h="63">
                    <a:moveTo>
                      <a:pt x="0" y="63"/>
                    </a:moveTo>
                    <a:lnTo>
                      <a:pt x="69" y="63"/>
                    </a:lnTo>
                    <a:lnTo>
                      <a:pt x="102"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89" name="Line 92"/>
              <p:cNvSpPr/>
              <p:nvPr/>
            </p:nvSpPr>
            <p:spPr>
              <a:xfrm flipV="1">
                <a:off x="2269" y="711"/>
                <a:ext cx="33" cy="64"/>
              </a:xfrm>
              <a:prstGeom prst="line">
                <a:avLst/>
              </a:prstGeom>
              <a:ln w="23813" cap="rnd" cmpd="sng">
                <a:solidFill>
                  <a:srgbClr val="000000"/>
                </a:solidFill>
                <a:prstDash val="solid"/>
                <a:headEnd type="none" w="med" len="med"/>
                <a:tailEnd type="none" w="med" len="med"/>
              </a:ln>
            </p:spPr>
          </p:sp>
          <p:sp>
            <p:nvSpPr>
              <p:cNvPr id="90" name="Freeform 93"/>
              <p:cNvSpPr>
                <a:spLocks noEditPoints="1"/>
              </p:cNvSpPr>
              <p:nvPr/>
            </p:nvSpPr>
            <p:spPr>
              <a:xfrm>
                <a:off x="2134" y="699"/>
                <a:ext cx="168" cy="195"/>
              </a:xfrm>
              <a:custGeom>
                <a:avLst/>
                <a:gdLst/>
                <a:ahLst/>
                <a:cxnLst>
                  <a:cxn ang="0">
                    <a:pos x="0" y="161"/>
                  </a:cxn>
                  <a:cxn ang="0">
                    <a:pos x="13" y="150"/>
                  </a:cxn>
                  <a:cxn ang="0">
                    <a:pos x="68" y="150"/>
                  </a:cxn>
                  <a:cxn ang="0">
                    <a:pos x="70" y="161"/>
                  </a:cxn>
                  <a:cxn ang="0">
                    <a:pos x="0" y="161"/>
                  </a:cxn>
                  <a:cxn ang="0">
                    <a:pos x="68" y="150"/>
                  </a:cxn>
                  <a:cxn ang="0">
                    <a:pos x="141" y="6"/>
                  </a:cxn>
                  <a:cxn ang="0">
                    <a:pos x="153" y="0"/>
                  </a:cxn>
                  <a:cxn ang="0">
                    <a:pos x="70" y="161"/>
                  </a:cxn>
                  <a:cxn ang="0">
                    <a:pos x="68" y="150"/>
                  </a:cxn>
                  <a:cxn ang="0">
                    <a:pos x="0" y="178"/>
                  </a:cxn>
                  <a:cxn ang="0">
                    <a:pos x="5" y="195"/>
                  </a:cxn>
                  <a:cxn ang="0">
                    <a:pos x="74" y="195"/>
                  </a:cxn>
                  <a:cxn ang="0">
                    <a:pos x="70" y="178"/>
                  </a:cxn>
                  <a:cxn ang="0">
                    <a:pos x="0" y="178"/>
                  </a:cxn>
                  <a:cxn ang="0">
                    <a:pos x="107" y="132"/>
                  </a:cxn>
                  <a:cxn ang="0">
                    <a:pos x="74" y="195"/>
                  </a:cxn>
                  <a:cxn ang="0">
                    <a:pos x="70" y="178"/>
                  </a:cxn>
                  <a:cxn ang="0">
                    <a:pos x="100" y="119"/>
                  </a:cxn>
                  <a:cxn ang="0">
                    <a:pos x="107" y="132"/>
                  </a:cxn>
                  <a:cxn ang="0">
                    <a:pos x="168" y="12"/>
                  </a:cxn>
                  <a:cxn ang="0">
                    <a:pos x="135" y="76"/>
                  </a:cxn>
                  <a:cxn ang="0">
                    <a:pos x="131" y="59"/>
                  </a:cxn>
                  <a:cxn ang="0">
                    <a:pos x="161" y="0"/>
                  </a:cxn>
                  <a:cxn ang="0">
                    <a:pos x="168" y="12"/>
                  </a:cxn>
                </a:cxnLst>
                <a:rect l="0" t="0" r="0" b="0"/>
                <a:pathLst>
                  <a:path w="168" h="195">
                    <a:moveTo>
                      <a:pt x="0" y="161"/>
                    </a:moveTo>
                    <a:lnTo>
                      <a:pt x="13" y="150"/>
                    </a:lnTo>
                    <a:lnTo>
                      <a:pt x="68" y="150"/>
                    </a:lnTo>
                    <a:lnTo>
                      <a:pt x="70" y="161"/>
                    </a:lnTo>
                    <a:lnTo>
                      <a:pt x="0" y="161"/>
                    </a:lnTo>
                    <a:close/>
                    <a:moveTo>
                      <a:pt x="68" y="150"/>
                    </a:moveTo>
                    <a:lnTo>
                      <a:pt x="141" y="6"/>
                    </a:lnTo>
                    <a:lnTo>
                      <a:pt x="153" y="0"/>
                    </a:lnTo>
                    <a:lnTo>
                      <a:pt x="70" y="161"/>
                    </a:lnTo>
                    <a:lnTo>
                      <a:pt x="68" y="150"/>
                    </a:lnTo>
                    <a:close/>
                    <a:moveTo>
                      <a:pt x="0" y="178"/>
                    </a:moveTo>
                    <a:lnTo>
                      <a:pt x="5" y="195"/>
                    </a:lnTo>
                    <a:lnTo>
                      <a:pt x="74" y="195"/>
                    </a:lnTo>
                    <a:lnTo>
                      <a:pt x="70" y="178"/>
                    </a:lnTo>
                    <a:lnTo>
                      <a:pt x="0" y="178"/>
                    </a:lnTo>
                    <a:close/>
                    <a:moveTo>
                      <a:pt x="107" y="132"/>
                    </a:moveTo>
                    <a:lnTo>
                      <a:pt x="74" y="195"/>
                    </a:lnTo>
                    <a:lnTo>
                      <a:pt x="70" y="178"/>
                    </a:lnTo>
                    <a:lnTo>
                      <a:pt x="100" y="119"/>
                    </a:lnTo>
                    <a:lnTo>
                      <a:pt x="107" y="132"/>
                    </a:lnTo>
                    <a:close/>
                    <a:moveTo>
                      <a:pt x="168" y="12"/>
                    </a:moveTo>
                    <a:lnTo>
                      <a:pt x="135" y="76"/>
                    </a:lnTo>
                    <a:lnTo>
                      <a:pt x="131" y="59"/>
                    </a:lnTo>
                    <a:lnTo>
                      <a:pt x="161" y="0"/>
                    </a:lnTo>
                    <a:lnTo>
                      <a:pt x="168" y="12"/>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1" name="Freeform 94"/>
              <p:cNvSpPr>
                <a:spLocks noEditPoints="1"/>
              </p:cNvSpPr>
              <p:nvPr/>
            </p:nvSpPr>
            <p:spPr>
              <a:xfrm>
                <a:off x="2134" y="699"/>
                <a:ext cx="153" cy="161"/>
              </a:xfrm>
              <a:custGeom>
                <a:avLst/>
                <a:gdLst/>
                <a:ahLst/>
                <a:cxnLst>
                  <a:cxn ang="0">
                    <a:pos x="13" y="150"/>
                  </a:cxn>
                  <a:cxn ang="0">
                    <a:pos x="87" y="6"/>
                  </a:cxn>
                  <a:cxn ang="0">
                    <a:pos x="83" y="0"/>
                  </a:cxn>
                  <a:cxn ang="0">
                    <a:pos x="0" y="161"/>
                  </a:cxn>
                  <a:cxn ang="0">
                    <a:pos x="13" y="150"/>
                  </a:cxn>
                  <a:cxn ang="0">
                    <a:pos x="87" y="6"/>
                  </a:cxn>
                  <a:cxn ang="0">
                    <a:pos x="141" y="6"/>
                  </a:cxn>
                  <a:cxn ang="0">
                    <a:pos x="153" y="0"/>
                  </a:cxn>
                  <a:cxn ang="0">
                    <a:pos x="83" y="0"/>
                  </a:cxn>
                  <a:cxn ang="0">
                    <a:pos x="87" y="6"/>
                  </a:cxn>
                </a:cxnLst>
                <a:rect l="0" t="0" r="0" b="0"/>
                <a:pathLst>
                  <a:path w="153" h="161">
                    <a:moveTo>
                      <a:pt x="13" y="150"/>
                    </a:moveTo>
                    <a:lnTo>
                      <a:pt x="87" y="6"/>
                    </a:lnTo>
                    <a:lnTo>
                      <a:pt x="83" y="0"/>
                    </a:lnTo>
                    <a:lnTo>
                      <a:pt x="0" y="161"/>
                    </a:lnTo>
                    <a:lnTo>
                      <a:pt x="13" y="150"/>
                    </a:lnTo>
                    <a:close/>
                    <a:moveTo>
                      <a:pt x="87" y="6"/>
                    </a:moveTo>
                    <a:lnTo>
                      <a:pt x="141" y="6"/>
                    </a:lnTo>
                    <a:lnTo>
                      <a:pt x="153" y="0"/>
                    </a:lnTo>
                    <a:lnTo>
                      <a:pt x="83" y="0"/>
                    </a:lnTo>
                    <a:lnTo>
                      <a:pt x="87" y="6"/>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2" name="Freeform 95"/>
              <p:cNvSpPr/>
              <p:nvPr/>
            </p:nvSpPr>
            <p:spPr>
              <a:xfrm>
                <a:off x="2204" y="699"/>
                <a:ext cx="104" cy="212"/>
              </a:xfrm>
              <a:custGeom>
                <a:avLst/>
                <a:gdLst/>
                <a:ahLst/>
                <a:cxnLst>
                  <a:cxn ang="0">
                    <a:pos x="17" y="212"/>
                  </a:cxn>
                  <a:cxn ang="0">
                    <a:pos x="4" y="195"/>
                  </a:cxn>
                  <a:cxn ang="0">
                    <a:pos x="0" y="178"/>
                  </a:cxn>
                  <a:cxn ang="0">
                    <a:pos x="0" y="161"/>
                  </a:cxn>
                  <a:cxn ang="0">
                    <a:pos x="83" y="0"/>
                  </a:cxn>
                  <a:cxn ang="0">
                    <a:pos x="91" y="0"/>
                  </a:cxn>
                  <a:cxn ang="0">
                    <a:pos x="98" y="12"/>
                  </a:cxn>
                  <a:cxn ang="0">
                    <a:pos x="104" y="42"/>
                  </a:cxn>
                  <a:cxn ang="0">
                    <a:pos x="78" y="93"/>
                  </a:cxn>
                  <a:cxn ang="0">
                    <a:pos x="65" y="76"/>
                  </a:cxn>
                  <a:cxn ang="0">
                    <a:pos x="61" y="59"/>
                  </a:cxn>
                  <a:cxn ang="0">
                    <a:pos x="30" y="119"/>
                  </a:cxn>
                  <a:cxn ang="0">
                    <a:pos x="37" y="132"/>
                  </a:cxn>
                  <a:cxn ang="0">
                    <a:pos x="43" y="161"/>
                  </a:cxn>
                  <a:cxn ang="0">
                    <a:pos x="17" y="212"/>
                  </a:cxn>
                </a:cxnLst>
                <a:rect l="0" t="0" r="0" b="0"/>
                <a:pathLst>
                  <a:path w="104" h="212">
                    <a:moveTo>
                      <a:pt x="17" y="212"/>
                    </a:moveTo>
                    <a:lnTo>
                      <a:pt x="4" y="195"/>
                    </a:lnTo>
                    <a:lnTo>
                      <a:pt x="0" y="178"/>
                    </a:lnTo>
                    <a:lnTo>
                      <a:pt x="0" y="161"/>
                    </a:lnTo>
                    <a:lnTo>
                      <a:pt x="83" y="0"/>
                    </a:lnTo>
                    <a:lnTo>
                      <a:pt x="91" y="0"/>
                    </a:lnTo>
                    <a:lnTo>
                      <a:pt x="98" y="12"/>
                    </a:lnTo>
                    <a:lnTo>
                      <a:pt x="104" y="42"/>
                    </a:lnTo>
                    <a:lnTo>
                      <a:pt x="78" y="93"/>
                    </a:lnTo>
                    <a:lnTo>
                      <a:pt x="65" y="76"/>
                    </a:lnTo>
                    <a:lnTo>
                      <a:pt x="61" y="59"/>
                    </a:lnTo>
                    <a:lnTo>
                      <a:pt x="30" y="119"/>
                    </a:lnTo>
                    <a:lnTo>
                      <a:pt x="37" y="132"/>
                    </a:lnTo>
                    <a:lnTo>
                      <a:pt x="43" y="161"/>
                    </a:lnTo>
                    <a:lnTo>
                      <a:pt x="17" y="21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3" name="Freeform 96"/>
              <p:cNvSpPr/>
              <p:nvPr/>
            </p:nvSpPr>
            <p:spPr>
              <a:xfrm>
                <a:off x="2134" y="860"/>
                <a:ext cx="87" cy="51"/>
              </a:xfrm>
              <a:custGeom>
                <a:avLst/>
                <a:gdLst/>
                <a:ahLst/>
                <a:cxnLst>
                  <a:cxn ang="0">
                    <a:pos x="0" y="0"/>
                  </a:cxn>
                  <a:cxn ang="0">
                    <a:pos x="0" y="17"/>
                  </a:cxn>
                  <a:cxn ang="0">
                    <a:pos x="5" y="34"/>
                  </a:cxn>
                  <a:cxn ang="0">
                    <a:pos x="17" y="51"/>
                  </a:cxn>
                  <a:cxn ang="0">
                    <a:pos x="87" y="51"/>
                  </a:cxn>
                  <a:cxn ang="0">
                    <a:pos x="74" y="34"/>
                  </a:cxn>
                  <a:cxn ang="0">
                    <a:pos x="70" y="17"/>
                  </a:cxn>
                  <a:cxn ang="0">
                    <a:pos x="70" y="0"/>
                  </a:cxn>
                  <a:cxn ang="0">
                    <a:pos x="0" y="0"/>
                  </a:cxn>
                </a:cxnLst>
                <a:rect l="0" t="0" r="0" b="0"/>
                <a:pathLst>
                  <a:path w="87" h="51">
                    <a:moveTo>
                      <a:pt x="0" y="0"/>
                    </a:moveTo>
                    <a:lnTo>
                      <a:pt x="0" y="17"/>
                    </a:lnTo>
                    <a:lnTo>
                      <a:pt x="5" y="34"/>
                    </a:lnTo>
                    <a:lnTo>
                      <a:pt x="17" y="51"/>
                    </a:lnTo>
                    <a:lnTo>
                      <a:pt x="87" y="51"/>
                    </a:lnTo>
                    <a:lnTo>
                      <a:pt x="74" y="34"/>
                    </a:lnTo>
                    <a:lnTo>
                      <a:pt x="70" y="17"/>
                    </a:lnTo>
                    <a:lnTo>
                      <a:pt x="70"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4" name="Freeform 97"/>
              <p:cNvSpPr/>
              <p:nvPr/>
            </p:nvSpPr>
            <p:spPr>
              <a:xfrm>
                <a:off x="2134" y="699"/>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5" name="Freeform 98"/>
              <p:cNvSpPr/>
              <p:nvPr/>
            </p:nvSpPr>
            <p:spPr>
              <a:xfrm>
                <a:off x="3249" y="1626"/>
                <a:ext cx="113" cy="221"/>
              </a:xfrm>
              <a:custGeom>
                <a:avLst/>
                <a:gdLst/>
                <a:ahLst/>
                <a:cxnLst>
                  <a:cxn ang="0">
                    <a:pos x="0" y="221"/>
                  </a:cxn>
                  <a:cxn ang="0">
                    <a:pos x="113" y="110"/>
                  </a:cxn>
                  <a:cxn ang="0">
                    <a:pos x="113" y="0"/>
                  </a:cxn>
                  <a:cxn ang="0">
                    <a:pos x="0" y="187"/>
                  </a:cxn>
                  <a:cxn ang="0">
                    <a:pos x="0" y="221"/>
                  </a:cxn>
                </a:cxnLst>
                <a:rect l="0" t="0" r="0" b="0"/>
                <a:pathLst>
                  <a:path w="113" h="221">
                    <a:moveTo>
                      <a:pt x="0" y="221"/>
                    </a:moveTo>
                    <a:lnTo>
                      <a:pt x="113" y="110"/>
                    </a:lnTo>
                    <a:lnTo>
                      <a:pt x="113" y="0"/>
                    </a:lnTo>
                    <a:lnTo>
                      <a:pt x="0" y="187"/>
                    </a:lnTo>
                    <a:lnTo>
                      <a:pt x="0" y="221"/>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6" name="Rectangle 99"/>
              <p:cNvSpPr/>
              <p:nvPr/>
            </p:nvSpPr>
            <p:spPr>
              <a:xfrm>
                <a:off x="3005" y="1813"/>
                <a:ext cx="244" cy="34"/>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97" name="Freeform 100"/>
              <p:cNvSpPr/>
              <p:nvPr/>
            </p:nvSpPr>
            <p:spPr>
              <a:xfrm>
                <a:off x="2988" y="1575"/>
                <a:ext cx="383" cy="204"/>
              </a:xfrm>
              <a:custGeom>
                <a:avLst/>
                <a:gdLst/>
                <a:ahLst/>
                <a:cxnLst>
                  <a:cxn ang="0">
                    <a:pos x="0" y="204"/>
                  </a:cxn>
                  <a:cxn ang="0">
                    <a:pos x="104" y="0"/>
                  </a:cxn>
                  <a:cxn ang="0">
                    <a:pos x="383" y="0"/>
                  </a:cxn>
                  <a:cxn ang="0">
                    <a:pos x="279" y="204"/>
                  </a:cxn>
                  <a:cxn ang="0">
                    <a:pos x="0" y="204"/>
                  </a:cxn>
                </a:cxnLst>
                <a:rect l="0" t="0" r="0" b="0"/>
                <a:pathLst>
                  <a:path w="383" h="204">
                    <a:moveTo>
                      <a:pt x="0" y="204"/>
                    </a:moveTo>
                    <a:lnTo>
                      <a:pt x="104" y="0"/>
                    </a:lnTo>
                    <a:lnTo>
                      <a:pt x="383" y="0"/>
                    </a:lnTo>
                    <a:lnTo>
                      <a:pt x="279" y="204"/>
                    </a:lnTo>
                    <a:lnTo>
                      <a:pt x="0" y="204"/>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8" name="Freeform 101"/>
              <p:cNvSpPr/>
              <p:nvPr/>
            </p:nvSpPr>
            <p:spPr>
              <a:xfrm>
                <a:off x="2988" y="1575"/>
                <a:ext cx="383" cy="204"/>
              </a:xfrm>
              <a:custGeom>
                <a:avLst/>
                <a:gdLst/>
                <a:ahLst/>
                <a:cxnLst>
                  <a:cxn ang="0">
                    <a:pos x="0" y="204"/>
                  </a:cxn>
                  <a:cxn ang="0">
                    <a:pos x="104" y="0"/>
                  </a:cxn>
                  <a:cxn ang="0">
                    <a:pos x="383" y="0"/>
                  </a:cxn>
                  <a:cxn ang="0">
                    <a:pos x="279" y="204"/>
                  </a:cxn>
                  <a:cxn ang="0">
                    <a:pos x="0" y="204"/>
                  </a:cxn>
                </a:cxnLst>
                <a:rect l="0" t="0" r="0" b="0"/>
                <a:pathLst>
                  <a:path w="383" h="204">
                    <a:moveTo>
                      <a:pt x="0" y="204"/>
                    </a:moveTo>
                    <a:lnTo>
                      <a:pt x="104" y="0"/>
                    </a:lnTo>
                    <a:lnTo>
                      <a:pt x="383" y="0"/>
                    </a:lnTo>
                    <a:lnTo>
                      <a:pt x="279" y="204"/>
                    </a:lnTo>
                    <a:lnTo>
                      <a:pt x="0" y="204"/>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99" name="Freeform 102"/>
              <p:cNvSpPr/>
              <p:nvPr/>
            </p:nvSpPr>
            <p:spPr>
              <a:xfrm>
                <a:off x="3219" y="1604"/>
                <a:ext cx="17" cy="35"/>
              </a:xfrm>
              <a:custGeom>
                <a:avLst/>
                <a:gdLst/>
                <a:ahLst/>
                <a:cxnLst>
                  <a:cxn ang="0">
                    <a:pos x="17" y="0"/>
                  </a:cxn>
                  <a:cxn ang="0">
                    <a:pos x="0" y="35"/>
                  </a:cxn>
                  <a:cxn ang="0">
                    <a:pos x="17" y="26"/>
                  </a:cxn>
                  <a:cxn ang="0">
                    <a:pos x="17" y="0"/>
                  </a:cxn>
                </a:cxnLst>
                <a:rect l="0" t="0" r="0" b="0"/>
                <a:pathLst>
                  <a:path w="17" h="35">
                    <a:moveTo>
                      <a:pt x="17" y="0"/>
                    </a:moveTo>
                    <a:lnTo>
                      <a:pt x="0" y="35"/>
                    </a:lnTo>
                    <a:lnTo>
                      <a:pt x="17" y="26"/>
                    </a:lnTo>
                    <a:lnTo>
                      <a:pt x="17"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00" name="Freeform 103"/>
              <p:cNvSpPr/>
              <p:nvPr/>
            </p:nvSpPr>
            <p:spPr>
              <a:xfrm>
                <a:off x="3236" y="1604"/>
                <a:ext cx="91" cy="26"/>
              </a:xfrm>
              <a:custGeom>
                <a:avLst/>
                <a:gdLst/>
                <a:ahLst/>
                <a:cxnLst>
                  <a:cxn ang="0">
                    <a:pos x="0" y="0"/>
                  </a:cxn>
                  <a:cxn ang="0">
                    <a:pos x="91" y="0"/>
                  </a:cxn>
                  <a:cxn ang="0">
                    <a:pos x="78" y="26"/>
                  </a:cxn>
                  <a:cxn ang="0">
                    <a:pos x="0" y="26"/>
                  </a:cxn>
                  <a:cxn ang="0">
                    <a:pos x="0" y="0"/>
                  </a:cxn>
                </a:cxnLst>
                <a:rect l="0" t="0" r="0" b="0"/>
                <a:pathLst>
                  <a:path w="91" h="26">
                    <a:moveTo>
                      <a:pt x="0" y="0"/>
                    </a:moveTo>
                    <a:lnTo>
                      <a:pt x="91" y="0"/>
                    </a:lnTo>
                    <a:lnTo>
                      <a:pt x="78" y="26"/>
                    </a:lnTo>
                    <a:lnTo>
                      <a:pt x="0" y="26"/>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01" name="Rectangle 104"/>
              <p:cNvSpPr/>
              <p:nvPr/>
            </p:nvSpPr>
            <p:spPr>
              <a:xfrm>
                <a:off x="3254" y="1613"/>
                <a:ext cx="60" cy="8"/>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02" name="Rectangle 105"/>
              <p:cNvSpPr/>
              <p:nvPr/>
            </p:nvSpPr>
            <p:spPr>
              <a:xfrm>
                <a:off x="3254" y="1613"/>
                <a:ext cx="60" cy="8"/>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103" name="Picture 106"/>
              <p:cNvPicPr>
                <a:picLocks noChangeAspect="1"/>
              </p:cNvPicPr>
              <p:nvPr/>
            </p:nvPicPr>
            <p:blipFill>
              <a:blip r:embed="rId22"/>
              <a:stretch>
                <a:fillRect/>
              </a:stretch>
            </p:blipFill>
            <p:spPr>
              <a:xfrm>
                <a:off x="3179" y="1661"/>
                <a:ext cx="74" cy="37"/>
              </a:xfrm>
              <a:prstGeom prst="rect">
                <a:avLst/>
              </a:prstGeom>
              <a:noFill/>
              <a:ln w="9525">
                <a:noFill/>
              </a:ln>
            </p:spPr>
          </p:pic>
          <p:pic>
            <p:nvPicPr>
              <p:cNvPr id="104" name="Picture 107"/>
              <p:cNvPicPr>
                <a:picLocks noChangeAspect="1"/>
              </p:cNvPicPr>
              <p:nvPr/>
            </p:nvPicPr>
            <p:blipFill>
              <a:blip r:embed="rId23"/>
              <a:stretch>
                <a:fillRect/>
              </a:stretch>
            </p:blipFill>
            <p:spPr>
              <a:xfrm>
                <a:off x="3179" y="1661"/>
                <a:ext cx="74" cy="37"/>
              </a:xfrm>
              <a:prstGeom prst="rect">
                <a:avLst/>
              </a:prstGeom>
              <a:noFill/>
              <a:ln w="9525">
                <a:noFill/>
              </a:ln>
            </p:spPr>
          </p:pic>
          <p:sp>
            <p:nvSpPr>
              <p:cNvPr id="105" name="Freeform 108"/>
              <p:cNvSpPr/>
              <p:nvPr/>
            </p:nvSpPr>
            <p:spPr>
              <a:xfrm>
                <a:off x="3189" y="1670"/>
                <a:ext cx="53" cy="18"/>
              </a:xfrm>
              <a:custGeom>
                <a:avLst/>
                <a:gdLst/>
                <a:ahLst/>
                <a:cxnLst>
                  <a:cxn ang="0">
                    <a:pos x="0" y="18"/>
                  </a:cxn>
                  <a:cxn ang="0">
                    <a:pos x="9" y="0"/>
                  </a:cxn>
                  <a:cxn ang="0">
                    <a:pos x="53" y="0"/>
                  </a:cxn>
                  <a:cxn ang="0">
                    <a:pos x="44" y="18"/>
                  </a:cxn>
                  <a:cxn ang="0">
                    <a:pos x="0" y="18"/>
                  </a:cxn>
                </a:cxnLst>
                <a:rect l="0" t="0" r="0" b="0"/>
                <a:pathLst>
                  <a:path w="53" h="18">
                    <a:moveTo>
                      <a:pt x="0" y="18"/>
                    </a:moveTo>
                    <a:lnTo>
                      <a:pt x="9" y="0"/>
                    </a:lnTo>
                    <a:lnTo>
                      <a:pt x="53" y="0"/>
                    </a:lnTo>
                    <a:lnTo>
                      <a:pt x="44" y="18"/>
                    </a:lnTo>
                    <a:lnTo>
                      <a:pt x="0" y="1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06" name="Rectangle 109"/>
              <p:cNvSpPr/>
              <p:nvPr/>
            </p:nvSpPr>
            <p:spPr>
              <a:xfrm>
                <a:off x="2988" y="1779"/>
                <a:ext cx="279" cy="34"/>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07" name="Rectangle 110"/>
              <p:cNvSpPr/>
              <p:nvPr/>
            </p:nvSpPr>
            <p:spPr>
              <a:xfrm>
                <a:off x="2988" y="1779"/>
                <a:ext cx="279" cy="34"/>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08" name="Freeform 111"/>
              <p:cNvSpPr/>
              <p:nvPr/>
            </p:nvSpPr>
            <p:spPr>
              <a:xfrm>
                <a:off x="3267" y="1575"/>
                <a:ext cx="104" cy="238"/>
              </a:xfrm>
              <a:custGeom>
                <a:avLst/>
                <a:gdLst/>
                <a:ahLst/>
                <a:cxnLst>
                  <a:cxn ang="0">
                    <a:pos x="0" y="238"/>
                  </a:cxn>
                  <a:cxn ang="0">
                    <a:pos x="104" y="34"/>
                  </a:cxn>
                  <a:cxn ang="0">
                    <a:pos x="104" y="0"/>
                  </a:cxn>
                  <a:cxn ang="0">
                    <a:pos x="0" y="204"/>
                  </a:cxn>
                  <a:cxn ang="0">
                    <a:pos x="0" y="238"/>
                  </a:cxn>
                </a:cxnLst>
                <a:rect l="0" t="0" r="0" b="0"/>
                <a:pathLst>
                  <a:path w="104" h="238">
                    <a:moveTo>
                      <a:pt x="0" y="238"/>
                    </a:moveTo>
                    <a:lnTo>
                      <a:pt x="104" y="34"/>
                    </a:lnTo>
                    <a:lnTo>
                      <a:pt x="104" y="0"/>
                    </a:lnTo>
                    <a:lnTo>
                      <a:pt x="0" y="204"/>
                    </a:lnTo>
                    <a:lnTo>
                      <a:pt x="0" y="238"/>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09" name="Freeform 112"/>
              <p:cNvSpPr/>
              <p:nvPr/>
            </p:nvSpPr>
            <p:spPr>
              <a:xfrm>
                <a:off x="3267" y="1575"/>
                <a:ext cx="104" cy="238"/>
              </a:xfrm>
              <a:custGeom>
                <a:avLst/>
                <a:gdLst/>
                <a:ahLst/>
                <a:cxnLst>
                  <a:cxn ang="0">
                    <a:pos x="0" y="238"/>
                  </a:cxn>
                  <a:cxn ang="0">
                    <a:pos x="104" y="34"/>
                  </a:cxn>
                  <a:cxn ang="0">
                    <a:pos x="104" y="0"/>
                  </a:cxn>
                  <a:cxn ang="0">
                    <a:pos x="0" y="204"/>
                  </a:cxn>
                  <a:cxn ang="0">
                    <a:pos x="0" y="238"/>
                  </a:cxn>
                </a:cxnLst>
                <a:rect l="0" t="0" r="0" b="0"/>
                <a:pathLst>
                  <a:path w="104" h="238">
                    <a:moveTo>
                      <a:pt x="0" y="238"/>
                    </a:moveTo>
                    <a:lnTo>
                      <a:pt x="104" y="34"/>
                    </a:lnTo>
                    <a:lnTo>
                      <a:pt x="104" y="0"/>
                    </a:lnTo>
                    <a:lnTo>
                      <a:pt x="0" y="204"/>
                    </a:lnTo>
                    <a:lnTo>
                      <a:pt x="0" y="23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10" name="Picture 113"/>
              <p:cNvPicPr>
                <a:picLocks noChangeAspect="1"/>
              </p:cNvPicPr>
              <p:nvPr/>
            </p:nvPicPr>
            <p:blipFill>
              <a:blip r:embed="rId24"/>
              <a:stretch>
                <a:fillRect/>
              </a:stretch>
            </p:blipFill>
            <p:spPr>
              <a:xfrm>
                <a:off x="3231" y="1661"/>
                <a:ext cx="74" cy="37"/>
              </a:xfrm>
              <a:prstGeom prst="rect">
                <a:avLst/>
              </a:prstGeom>
              <a:noFill/>
              <a:ln w="9525">
                <a:noFill/>
              </a:ln>
            </p:spPr>
          </p:pic>
          <p:pic>
            <p:nvPicPr>
              <p:cNvPr id="111" name="Picture 114"/>
              <p:cNvPicPr>
                <a:picLocks noChangeAspect="1"/>
              </p:cNvPicPr>
              <p:nvPr/>
            </p:nvPicPr>
            <p:blipFill>
              <a:blip r:embed="rId25"/>
              <a:stretch>
                <a:fillRect/>
              </a:stretch>
            </p:blipFill>
            <p:spPr>
              <a:xfrm>
                <a:off x="3231" y="1661"/>
                <a:ext cx="74" cy="37"/>
              </a:xfrm>
              <a:prstGeom prst="rect">
                <a:avLst/>
              </a:prstGeom>
              <a:noFill/>
              <a:ln w="9525">
                <a:noFill/>
              </a:ln>
            </p:spPr>
          </p:pic>
          <p:sp>
            <p:nvSpPr>
              <p:cNvPr id="112" name="Freeform 115"/>
              <p:cNvSpPr/>
              <p:nvPr/>
            </p:nvSpPr>
            <p:spPr>
              <a:xfrm>
                <a:off x="3242" y="1670"/>
                <a:ext cx="52" cy="18"/>
              </a:xfrm>
              <a:custGeom>
                <a:avLst/>
                <a:gdLst/>
                <a:ahLst/>
                <a:cxnLst>
                  <a:cxn ang="0">
                    <a:pos x="0" y="18"/>
                  </a:cxn>
                  <a:cxn ang="0">
                    <a:pos x="8" y="0"/>
                  </a:cxn>
                  <a:cxn ang="0">
                    <a:pos x="52" y="0"/>
                  </a:cxn>
                  <a:cxn ang="0">
                    <a:pos x="43" y="18"/>
                  </a:cxn>
                  <a:cxn ang="0">
                    <a:pos x="0" y="18"/>
                  </a:cxn>
                </a:cxnLst>
                <a:rect l="0" t="0" r="0" b="0"/>
                <a:pathLst>
                  <a:path w="52" h="18">
                    <a:moveTo>
                      <a:pt x="0" y="18"/>
                    </a:moveTo>
                    <a:lnTo>
                      <a:pt x="8" y="0"/>
                    </a:lnTo>
                    <a:lnTo>
                      <a:pt x="52" y="0"/>
                    </a:lnTo>
                    <a:lnTo>
                      <a:pt x="43" y="18"/>
                    </a:lnTo>
                    <a:lnTo>
                      <a:pt x="0" y="1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13" name="Picture 116"/>
              <p:cNvPicPr>
                <a:picLocks noChangeAspect="1"/>
              </p:cNvPicPr>
              <p:nvPr/>
            </p:nvPicPr>
            <p:blipFill>
              <a:blip r:embed="rId26"/>
              <a:stretch>
                <a:fillRect/>
              </a:stretch>
            </p:blipFill>
            <p:spPr>
              <a:xfrm>
                <a:off x="3194" y="1633"/>
                <a:ext cx="74" cy="36"/>
              </a:xfrm>
              <a:prstGeom prst="rect">
                <a:avLst/>
              </a:prstGeom>
              <a:noFill/>
              <a:ln w="9525">
                <a:noFill/>
              </a:ln>
            </p:spPr>
          </p:pic>
          <p:pic>
            <p:nvPicPr>
              <p:cNvPr id="114" name="Picture 117"/>
              <p:cNvPicPr>
                <a:picLocks noChangeAspect="1"/>
              </p:cNvPicPr>
              <p:nvPr/>
            </p:nvPicPr>
            <p:blipFill>
              <a:blip r:embed="rId27"/>
              <a:stretch>
                <a:fillRect/>
              </a:stretch>
            </p:blipFill>
            <p:spPr>
              <a:xfrm>
                <a:off x="3194" y="1633"/>
                <a:ext cx="74" cy="36"/>
              </a:xfrm>
              <a:prstGeom prst="rect">
                <a:avLst/>
              </a:prstGeom>
              <a:noFill/>
              <a:ln w="9525">
                <a:noFill/>
              </a:ln>
            </p:spPr>
          </p:pic>
          <p:sp>
            <p:nvSpPr>
              <p:cNvPr id="115" name="Freeform 118"/>
              <p:cNvSpPr/>
              <p:nvPr/>
            </p:nvSpPr>
            <p:spPr>
              <a:xfrm>
                <a:off x="3202" y="1645"/>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16" name="Picture 119"/>
              <p:cNvPicPr>
                <a:picLocks noChangeAspect="1"/>
              </p:cNvPicPr>
              <p:nvPr/>
            </p:nvPicPr>
            <p:blipFill>
              <a:blip r:embed="rId28"/>
              <a:stretch>
                <a:fillRect/>
              </a:stretch>
            </p:blipFill>
            <p:spPr>
              <a:xfrm>
                <a:off x="3246" y="1633"/>
                <a:ext cx="74" cy="36"/>
              </a:xfrm>
              <a:prstGeom prst="rect">
                <a:avLst/>
              </a:prstGeom>
              <a:noFill/>
              <a:ln w="9525">
                <a:noFill/>
              </a:ln>
            </p:spPr>
          </p:pic>
          <p:pic>
            <p:nvPicPr>
              <p:cNvPr id="117" name="Picture 120"/>
              <p:cNvPicPr>
                <a:picLocks noChangeAspect="1"/>
              </p:cNvPicPr>
              <p:nvPr/>
            </p:nvPicPr>
            <p:blipFill>
              <a:blip r:embed="rId29"/>
              <a:stretch>
                <a:fillRect/>
              </a:stretch>
            </p:blipFill>
            <p:spPr>
              <a:xfrm>
                <a:off x="3246" y="1633"/>
                <a:ext cx="74" cy="36"/>
              </a:xfrm>
              <a:prstGeom prst="rect">
                <a:avLst/>
              </a:prstGeom>
              <a:noFill/>
              <a:ln w="9525">
                <a:noFill/>
              </a:ln>
            </p:spPr>
          </p:pic>
          <p:sp>
            <p:nvSpPr>
              <p:cNvPr id="118" name="Freeform 121"/>
              <p:cNvSpPr/>
              <p:nvPr/>
            </p:nvSpPr>
            <p:spPr>
              <a:xfrm>
                <a:off x="3255" y="1645"/>
                <a:ext cx="52" cy="17"/>
              </a:xfrm>
              <a:custGeom>
                <a:avLst/>
                <a:gdLst/>
                <a:ahLst/>
                <a:cxnLst>
                  <a:cxn ang="0">
                    <a:pos x="0" y="17"/>
                  </a:cxn>
                  <a:cxn ang="0">
                    <a:pos x="8" y="0"/>
                  </a:cxn>
                  <a:cxn ang="0">
                    <a:pos x="52" y="0"/>
                  </a:cxn>
                  <a:cxn ang="0">
                    <a:pos x="43" y="17"/>
                  </a:cxn>
                  <a:cxn ang="0">
                    <a:pos x="0" y="17"/>
                  </a:cxn>
                </a:cxnLst>
                <a:rect l="0" t="0" r="0" b="0"/>
                <a:pathLst>
                  <a:path w="52" h="17">
                    <a:moveTo>
                      <a:pt x="0" y="17"/>
                    </a:moveTo>
                    <a:lnTo>
                      <a:pt x="8" y="0"/>
                    </a:lnTo>
                    <a:lnTo>
                      <a:pt x="52" y="0"/>
                    </a:lnTo>
                    <a:lnTo>
                      <a:pt x="43"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19" name="Freeform 122"/>
              <p:cNvSpPr>
                <a:spLocks noEditPoints="1"/>
              </p:cNvSpPr>
              <p:nvPr/>
            </p:nvSpPr>
            <p:spPr>
              <a:xfrm>
                <a:off x="3156" y="1697"/>
                <a:ext cx="121" cy="56"/>
              </a:xfrm>
              <a:custGeom>
                <a:avLst/>
                <a:gdLst/>
                <a:ahLst/>
                <a:cxnLst>
                  <a:cxn ang="0">
                    <a:pos x="0" y="50"/>
                  </a:cxn>
                  <a:cxn ang="0">
                    <a:pos x="18" y="56"/>
                  </a:cxn>
                  <a:cxn ang="0">
                    <a:pos x="26" y="56"/>
                  </a:cxn>
                  <a:cxn ang="0">
                    <a:pos x="44" y="50"/>
                  </a:cxn>
                  <a:cxn ang="0">
                    <a:pos x="26" y="56"/>
                  </a:cxn>
                  <a:cxn ang="0">
                    <a:pos x="52" y="50"/>
                  </a:cxn>
                  <a:cxn ang="0">
                    <a:pos x="70" y="56"/>
                  </a:cxn>
                  <a:cxn ang="0">
                    <a:pos x="78" y="56"/>
                  </a:cxn>
                  <a:cxn ang="0">
                    <a:pos x="95" y="50"/>
                  </a:cxn>
                  <a:cxn ang="0">
                    <a:pos x="78" y="56"/>
                  </a:cxn>
                  <a:cxn ang="0">
                    <a:pos x="87" y="32"/>
                  </a:cxn>
                  <a:cxn ang="0">
                    <a:pos x="104" y="39"/>
                  </a:cxn>
                  <a:cxn ang="0">
                    <a:pos x="61" y="39"/>
                  </a:cxn>
                  <a:cxn ang="0">
                    <a:pos x="78" y="32"/>
                  </a:cxn>
                  <a:cxn ang="0">
                    <a:pos x="61" y="39"/>
                  </a:cxn>
                  <a:cxn ang="0">
                    <a:pos x="35" y="32"/>
                  </a:cxn>
                  <a:cxn ang="0">
                    <a:pos x="52" y="39"/>
                  </a:cxn>
                  <a:cxn ang="0">
                    <a:pos x="9" y="39"/>
                  </a:cxn>
                  <a:cxn ang="0">
                    <a:pos x="27" y="32"/>
                  </a:cxn>
                  <a:cxn ang="0">
                    <a:pos x="9" y="39"/>
                  </a:cxn>
                  <a:cxn ang="0">
                    <a:pos x="18" y="16"/>
                  </a:cxn>
                  <a:cxn ang="0">
                    <a:pos x="35" y="22"/>
                  </a:cxn>
                  <a:cxn ang="0">
                    <a:pos x="44" y="22"/>
                  </a:cxn>
                  <a:cxn ang="0">
                    <a:pos x="61" y="16"/>
                  </a:cxn>
                  <a:cxn ang="0">
                    <a:pos x="44" y="22"/>
                  </a:cxn>
                  <a:cxn ang="0">
                    <a:pos x="70" y="16"/>
                  </a:cxn>
                  <a:cxn ang="0">
                    <a:pos x="87" y="22"/>
                  </a:cxn>
                  <a:cxn ang="0">
                    <a:pos x="95" y="22"/>
                  </a:cxn>
                  <a:cxn ang="0">
                    <a:pos x="112" y="16"/>
                  </a:cxn>
                  <a:cxn ang="0">
                    <a:pos x="95" y="22"/>
                  </a:cxn>
                  <a:cxn ang="0">
                    <a:pos x="104" y="0"/>
                  </a:cxn>
                  <a:cxn ang="0">
                    <a:pos x="121" y="7"/>
                  </a:cxn>
                  <a:cxn ang="0">
                    <a:pos x="78" y="7"/>
                  </a:cxn>
                  <a:cxn ang="0">
                    <a:pos x="95" y="0"/>
                  </a:cxn>
                  <a:cxn ang="0">
                    <a:pos x="78" y="7"/>
                  </a:cxn>
                  <a:cxn ang="0">
                    <a:pos x="52" y="0"/>
                  </a:cxn>
                  <a:cxn ang="0">
                    <a:pos x="70" y="7"/>
                  </a:cxn>
                  <a:cxn ang="0">
                    <a:pos x="27" y="7"/>
                  </a:cxn>
                  <a:cxn ang="0">
                    <a:pos x="44" y="0"/>
                  </a:cxn>
                  <a:cxn ang="0">
                    <a:pos x="27" y="7"/>
                  </a:cxn>
                </a:cxnLst>
                <a:rect l="0" t="0" r="0" b="0"/>
                <a:pathLst>
                  <a:path w="121" h="56">
                    <a:moveTo>
                      <a:pt x="0" y="56"/>
                    </a:moveTo>
                    <a:lnTo>
                      <a:pt x="0" y="50"/>
                    </a:lnTo>
                    <a:lnTo>
                      <a:pt x="18" y="50"/>
                    </a:lnTo>
                    <a:lnTo>
                      <a:pt x="18" y="56"/>
                    </a:lnTo>
                    <a:lnTo>
                      <a:pt x="0" y="56"/>
                    </a:lnTo>
                    <a:close/>
                    <a:moveTo>
                      <a:pt x="26" y="56"/>
                    </a:moveTo>
                    <a:lnTo>
                      <a:pt x="26" y="50"/>
                    </a:lnTo>
                    <a:lnTo>
                      <a:pt x="44" y="50"/>
                    </a:lnTo>
                    <a:lnTo>
                      <a:pt x="44" y="56"/>
                    </a:lnTo>
                    <a:lnTo>
                      <a:pt x="26" y="56"/>
                    </a:lnTo>
                    <a:close/>
                    <a:moveTo>
                      <a:pt x="52" y="56"/>
                    </a:moveTo>
                    <a:lnTo>
                      <a:pt x="52" y="50"/>
                    </a:lnTo>
                    <a:lnTo>
                      <a:pt x="70" y="50"/>
                    </a:lnTo>
                    <a:lnTo>
                      <a:pt x="70" y="56"/>
                    </a:lnTo>
                    <a:lnTo>
                      <a:pt x="52" y="56"/>
                    </a:lnTo>
                    <a:close/>
                    <a:moveTo>
                      <a:pt x="78" y="56"/>
                    </a:moveTo>
                    <a:lnTo>
                      <a:pt x="78" y="50"/>
                    </a:lnTo>
                    <a:lnTo>
                      <a:pt x="95" y="50"/>
                    </a:lnTo>
                    <a:lnTo>
                      <a:pt x="95" y="56"/>
                    </a:lnTo>
                    <a:lnTo>
                      <a:pt x="78" y="56"/>
                    </a:lnTo>
                    <a:close/>
                    <a:moveTo>
                      <a:pt x="87" y="39"/>
                    </a:moveTo>
                    <a:lnTo>
                      <a:pt x="87" y="32"/>
                    </a:lnTo>
                    <a:lnTo>
                      <a:pt x="104" y="32"/>
                    </a:lnTo>
                    <a:lnTo>
                      <a:pt x="104" y="39"/>
                    </a:lnTo>
                    <a:lnTo>
                      <a:pt x="87"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7" y="32"/>
                    </a:lnTo>
                    <a:lnTo>
                      <a:pt x="27" y="39"/>
                    </a:lnTo>
                    <a:lnTo>
                      <a:pt x="9" y="39"/>
                    </a:lnTo>
                    <a:close/>
                    <a:moveTo>
                      <a:pt x="18" y="22"/>
                    </a:moveTo>
                    <a:lnTo>
                      <a:pt x="18" y="16"/>
                    </a:lnTo>
                    <a:lnTo>
                      <a:pt x="35" y="16"/>
                    </a:lnTo>
                    <a:lnTo>
                      <a:pt x="35" y="22"/>
                    </a:lnTo>
                    <a:lnTo>
                      <a:pt x="18" y="22"/>
                    </a:lnTo>
                    <a:close/>
                    <a:moveTo>
                      <a:pt x="44" y="22"/>
                    </a:moveTo>
                    <a:lnTo>
                      <a:pt x="44" y="16"/>
                    </a:lnTo>
                    <a:lnTo>
                      <a:pt x="61" y="16"/>
                    </a:lnTo>
                    <a:lnTo>
                      <a:pt x="61" y="22"/>
                    </a:lnTo>
                    <a:lnTo>
                      <a:pt x="44" y="22"/>
                    </a:lnTo>
                    <a:close/>
                    <a:moveTo>
                      <a:pt x="70" y="22"/>
                    </a:moveTo>
                    <a:lnTo>
                      <a:pt x="70" y="16"/>
                    </a:lnTo>
                    <a:lnTo>
                      <a:pt x="87" y="16"/>
                    </a:lnTo>
                    <a:lnTo>
                      <a:pt x="87" y="22"/>
                    </a:lnTo>
                    <a:lnTo>
                      <a:pt x="70" y="22"/>
                    </a:lnTo>
                    <a:close/>
                    <a:moveTo>
                      <a:pt x="95" y="22"/>
                    </a:moveTo>
                    <a:lnTo>
                      <a:pt x="95" y="16"/>
                    </a:lnTo>
                    <a:lnTo>
                      <a:pt x="112" y="16"/>
                    </a:lnTo>
                    <a:lnTo>
                      <a:pt x="112" y="22"/>
                    </a:lnTo>
                    <a:lnTo>
                      <a:pt x="95" y="22"/>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70" y="0"/>
                    </a:lnTo>
                    <a:lnTo>
                      <a:pt x="70" y="7"/>
                    </a:lnTo>
                    <a:lnTo>
                      <a:pt x="52" y="7"/>
                    </a:lnTo>
                    <a:close/>
                    <a:moveTo>
                      <a:pt x="27" y="7"/>
                    </a:moveTo>
                    <a:lnTo>
                      <a:pt x="27" y="0"/>
                    </a:lnTo>
                    <a:lnTo>
                      <a:pt x="44" y="0"/>
                    </a:lnTo>
                    <a:lnTo>
                      <a:pt x="44" y="7"/>
                    </a:lnTo>
                    <a:lnTo>
                      <a:pt x="27" y="7"/>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0" name="Freeform 123"/>
              <p:cNvSpPr>
                <a:spLocks noEditPoints="1"/>
              </p:cNvSpPr>
              <p:nvPr/>
            </p:nvSpPr>
            <p:spPr>
              <a:xfrm>
                <a:off x="3174" y="1694"/>
                <a:ext cx="107" cy="59"/>
              </a:xfrm>
              <a:custGeom>
                <a:avLst/>
                <a:gdLst/>
                <a:ahLst/>
                <a:cxnLst>
                  <a:cxn ang="0">
                    <a:pos x="81" y="49"/>
                  </a:cxn>
                  <a:cxn ang="0">
                    <a:pos x="77" y="59"/>
                  </a:cxn>
                  <a:cxn ang="0">
                    <a:pos x="52" y="53"/>
                  </a:cxn>
                  <a:cxn ang="0">
                    <a:pos x="55" y="56"/>
                  </a:cxn>
                  <a:cxn ang="0">
                    <a:pos x="52" y="53"/>
                  </a:cxn>
                  <a:cxn ang="0">
                    <a:pos x="29" y="49"/>
                  </a:cxn>
                  <a:cxn ang="0">
                    <a:pos x="26" y="59"/>
                  </a:cxn>
                  <a:cxn ang="0">
                    <a:pos x="86" y="35"/>
                  </a:cxn>
                  <a:cxn ang="0">
                    <a:pos x="89" y="39"/>
                  </a:cxn>
                  <a:cxn ang="0">
                    <a:pos x="86" y="35"/>
                  </a:cxn>
                  <a:cxn ang="0">
                    <a:pos x="64" y="32"/>
                  </a:cxn>
                  <a:cxn ang="0">
                    <a:pos x="60" y="42"/>
                  </a:cxn>
                  <a:cxn ang="0">
                    <a:pos x="34" y="35"/>
                  </a:cxn>
                  <a:cxn ang="0">
                    <a:pos x="38" y="39"/>
                  </a:cxn>
                  <a:cxn ang="0">
                    <a:pos x="34" y="35"/>
                  </a:cxn>
                  <a:cxn ang="0">
                    <a:pos x="98" y="15"/>
                  </a:cxn>
                  <a:cxn ang="0">
                    <a:pos x="94" y="25"/>
                  </a:cxn>
                  <a:cxn ang="0">
                    <a:pos x="69" y="19"/>
                  </a:cxn>
                  <a:cxn ang="0">
                    <a:pos x="72" y="22"/>
                  </a:cxn>
                  <a:cxn ang="0">
                    <a:pos x="69" y="19"/>
                  </a:cxn>
                  <a:cxn ang="0">
                    <a:pos x="46" y="15"/>
                  </a:cxn>
                  <a:cxn ang="0">
                    <a:pos x="43" y="25"/>
                  </a:cxn>
                  <a:cxn ang="0">
                    <a:pos x="17" y="19"/>
                  </a:cxn>
                  <a:cxn ang="0">
                    <a:pos x="21" y="22"/>
                  </a:cxn>
                  <a:cxn ang="0">
                    <a:pos x="17" y="19"/>
                  </a:cxn>
                  <a:cxn ang="0">
                    <a:pos x="107" y="0"/>
                  </a:cxn>
                  <a:cxn ang="0">
                    <a:pos x="103" y="10"/>
                  </a:cxn>
                  <a:cxn ang="0">
                    <a:pos x="77" y="3"/>
                  </a:cxn>
                  <a:cxn ang="0">
                    <a:pos x="81" y="7"/>
                  </a:cxn>
                  <a:cxn ang="0">
                    <a:pos x="77" y="3"/>
                  </a:cxn>
                  <a:cxn ang="0">
                    <a:pos x="55" y="0"/>
                  </a:cxn>
                  <a:cxn ang="0">
                    <a:pos x="52" y="10"/>
                  </a:cxn>
                  <a:cxn ang="0">
                    <a:pos x="26" y="3"/>
                  </a:cxn>
                  <a:cxn ang="0">
                    <a:pos x="29" y="7"/>
                  </a:cxn>
                  <a:cxn ang="0">
                    <a:pos x="26" y="3"/>
                  </a:cxn>
                  <a:cxn ang="0">
                    <a:pos x="12" y="32"/>
                  </a:cxn>
                  <a:cxn ang="0">
                    <a:pos x="9" y="42"/>
                  </a:cxn>
                  <a:cxn ang="0">
                    <a:pos x="0" y="53"/>
                  </a:cxn>
                  <a:cxn ang="0">
                    <a:pos x="3" y="56"/>
                  </a:cxn>
                  <a:cxn ang="0">
                    <a:pos x="0" y="53"/>
                  </a:cxn>
                </a:cxnLst>
                <a:rect l="0" t="0" r="0" b="0"/>
                <a:pathLst>
                  <a:path w="107" h="59">
                    <a:moveTo>
                      <a:pt x="77" y="53"/>
                    </a:moveTo>
                    <a:lnTo>
                      <a:pt x="81" y="49"/>
                    </a:lnTo>
                    <a:lnTo>
                      <a:pt x="81" y="56"/>
                    </a:lnTo>
                    <a:lnTo>
                      <a:pt x="77" y="59"/>
                    </a:lnTo>
                    <a:lnTo>
                      <a:pt x="77" y="53"/>
                    </a:lnTo>
                    <a:close/>
                    <a:moveTo>
                      <a:pt x="52" y="53"/>
                    </a:moveTo>
                    <a:lnTo>
                      <a:pt x="55" y="49"/>
                    </a:lnTo>
                    <a:lnTo>
                      <a:pt x="55" y="56"/>
                    </a:lnTo>
                    <a:lnTo>
                      <a:pt x="52" y="59"/>
                    </a:lnTo>
                    <a:lnTo>
                      <a:pt x="52" y="53"/>
                    </a:lnTo>
                    <a:close/>
                    <a:moveTo>
                      <a:pt x="26" y="53"/>
                    </a:moveTo>
                    <a:lnTo>
                      <a:pt x="29" y="49"/>
                    </a:lnTo>
                    <a:lnTo>
                      <a:pt x="29" y="56"/>
                    </a:lnTo>
                    <a:lnTo>
                      <a:pt x="26" y="59"/>
                    </a:lnTo>
                    <a:lnTo>
                      <a:pt x="26" y="53"/>
                    </a:lnTo>
                    <a:close/>
                    <a:moveTo>
                      <a:pt x="86" y="35"/>
                    </a:moveTo>
                    <a:lnTo>
                      <a:pt x="89" y="32"/>
                    </a:lnTo>
                    <a:lnTo>
                      <a:pt x="89" y="39"/>
                    </a:lnTo>
                    <a:lnTo>
                      <a:pt x="86" y="42"/>
                    </a:lnTo>
                    <a:lnTo>
                      <a:pt x="86" y="35"/>
                    </a:lnTo>
                    <a:close/>
                    <a:moveTo>
                      <a:pt x="60" y="35"/>
                    </a:moveTo>
                    <a:lnTo>
                      <a:pt x="64" y="32"/>
                    </a:lnTo>
                    <a:lnTo>
                      <a:pt x="64" y="39"/>
                    </a:lnTo>
                    <a:lnTo>
                      <a:pt x="60" y="42"/>
                    </a:lnTo>
                    <a:lnTo>
                      <a:pt x="60" y="35"/>
                    </a:lnTo>
                    <a:close/>
                    <a:moveTo>
                      <a:pt x="34" y="35"/>
                    </a:moveTo>
                    <a:lnTo>
                      <a:pt x="38" y="32"/>
                    </a:lnTo>
                    <a:lnTo>
                      <a:pt x="38" y="39"/>
                    </a:lnTo>
                    <a:lnTo>
                      <a:pt x="34" y="42"/>
                    </a:lnTo>
                    <a:lnTo>
                      <a:pt x="34" y="35"/>
                    </a:lnTo>
                    <a:close/>
                    <a:moveTo>
                      <a:pt x="94" y="19"/>
                    </a:moveTo>
                    <a:lnTo>
                      <a:pt x="98" y="15"/>
                    </a:lnTo>
                    <a:lnTo>
                      <a:pt x="98" y="22"/>
                    </a:lnTo>
                    <a:lnTo>
                      <a:pt x="94" y="25"/>
                    </a:lnTo>
                    <a:lnTo>
                      <a:pt x="94" y="19"/>
                    </a:lnTo>
                    <a:close/>
                    <a:moveTo>
                      <a:pt x="69" y="19"/>
                    </a:moveTo>
                    <a:lnTo>
                      <a:pt x="72" y="15"/>
                    </a:lnTo>
                    <a:lnTo>
                      <a:pt x="72" y="22"/>
                    </a:lnTo>
                    <a:lnTo>
                      <a:pt x="69" y="25"/>
                    </a:lnTo>
                    <a:lnTo>
                      <a:pt x="69" y="19"/>
                    </a:lnTo>
                    <a:close/>
                    <a:moveTo>
                      <a:pt x="43" y="19"/>
                    </a:moveTo>
                    <a:lnTo>
                      <a:pt x="46" y="15"/>
                    </a:lnTo>
                    <a:lnTo>
                      <a:pt x="46" y="22"/>
                    </a:lnTo>
                    <a:lnTo>
                      <a:pt x="43" y="25"/>
                    </a:lnTo>
                    <a:lnTo>
                      <a:pt x="43" y="19"/>
                    </a:lnTo>
                    <a:close/>
                    <a:moveTo>
                      <a:pt x="17" y="19"/>
                    </a:moveTo>
                    <a:lnTo>
                      <a:pt x="21" y="15"/>
                    </a:lnTo>
                    <a:lnTo>
                      <a:pt x="21" y="22"/>
                    </a:lnTo>
                    <a:lnTo>
                      <a:pt x="17" y="25"/>
                    </a:lnTo>
                    <a:lnTo>
                      <a:pt x="17" y="19"/>
                    </a:lnTo>
                    <a:close/>
                    <a:moveTo>
                      <a:pt x="103" y="3"/>
                    </a:moveTo>
                    <a:lnTo>
                      <a:pt x="107" y="0"/>
                    </a:lnTo>
                    <a:lnTo>
                      <a:pt x="107" y="7"/>
                    </a:lnTo>
                    <a:lnTo>
                      <a:pt x="103" y="10"/>
                    </a:lnTo>
                    <a:lnTo>
                      <a:pt x="103" y="3"/>
                    </a:lnTo>
                    <a:close/>
                    <a:moveTo>
                      <a:pt x="77" y="3"/>
                    </a:moveTo>
                    <a:lnTo>
                      <a:pt x="81" y="0"/>
                    </a:lnTo>
                    <a:lnTo>
                      <a:pt x="81" y="7"/>
                    </a:lnTo>
                    <a:lnTo>
                      <a:pt x="77" y="10"/>
                    </a:lnTo>
                    <a:lnTo>
                      <a:pt x="77"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9" y="35"/>
                    </a:moveTo>
                    <a:lnTo>
                      <a:pt x="12" y="32"/>
                    </a:lnTo>
                    <a:lnTo>
                      <a:pt x="12" y="39"/>
                    </a:lnTo>
                    <a:lnTo>
                      <a:pt x="9" y="42"/>
                    </a:lnTo>
                    <a:lnTo>
                      <a:pt x="9" y="35"/>
                    </a:lnTo>
                    <a:close/>
                    <a:moveTo>
                      <a:pt x="0" y="53"/>
                    </a:moveTo>
                    <a:lnTo>
                      <a:pt x="3" y="49"/>
                    </a:lnTo>
                    <a:lnTo>
                      <a:pt x="3" y="56"/>
                    </a:lnTo>
                    <a:lnTo>
                      <a:pt x="0" y="59"/>
                    </a:lnTo>
                    <a:lnTo>
                      <a:pt x="0" y="5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1" name="Freeform 124"/>
              <p:cNvSpPr/>
              <p:nvPr/>
            </p:nvSpPr>
            <p:spPr>
              <a:xfrm>
                <a:off x="2988" y="1575"/>
                <a:ext cx="383" cy="272"/>
              </a:xfrm>
              <a:custGeom>
                <a:avLst/>
                <a:gdLst/>
                <a:ahLst/>
                <a:cxnLst>
                  <a:cxn ang="0">
                    <a:pos x="17" y="272"/>
                  </a:cxn>
                  <a:cxn ang="0">
                    <a:pos x="17" y="238"/>
                  </a:cxn>
                  <a:cxn ang="0">
                    <a:pos x="0" y="238"/>
                  </a:cxn>
                  <a:cxn ang="0">
                    <a:pos x="0" y="204"/>
                  </a:cxn>
                  <a:cxn ang="0">
                    <a:pos x="104" y="0"/>
                  </a:cxn>
                  <a:cxn ang="0">
                    <a:pos x="383" y="0"/>
                  </a:cxn>
                  <a:cxn ang="0">
                    <a:pos x="383" y="34"/>
                  </a:cxn>
                  <a:cxn ang="0">
                    <a:pos x="374" y="51"/>
                  </a:cxn>
                  <a:cxn ang="0">
                    <a:pos x="374" y="161"/>
                  </a:cxn>
                  <a:cxn ang="0">
                    <a:pos x="261" y="272"/>
                  </a:cxn>
                  <a:cxn ang="0">
                    <a:pos x="17" y="272"/>
                  </a:cxn>
                </a:cxnLst>
                <a:rect l="0" t="0" r="0" b="0"/>
                <a:pathLst>
                  <a:path w="383" h="272">
                    <a:moveTo>
                      <a:pt x="17" y="272"/>
                    </a:moveTo>
                    <a:lnTo>
                      <a:pt x="17" y="238"/>
                    </a:lnTo>
                    <a:lnTo>
                      <a:pt x="0" y="238"/>
                    </a:lnTo>
                    <a:lnTo>
                      <a:pt x="0" y="204"/>
                    </a:lnTo>
                    <a:lnTo>
                      <a:pt x="104" y="0"/>
                    </a:lnTo>
                    <a:lnTo>
                      <a:pt x="383" y="0"/>
                    </a:lnTo>
                    <a:lnTo>
                      <a:pt x="383" y="34"/>
                    </a:lnTo>
                    <a:lnTo>
                      <a:pt x="374" y="51"/>
                    </a:lnTo>
                    <a:lnTo>
                      <a:pt x="374" y="161"/>
                    </a:lnTo>
                    <a:lnTo>
                      <a:pt x="261" y="272"/>
                    </a:lnTo>
                    <a:lnTo>
                      <a:pt x="17" y="2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2" name="Freeform 125"/>
              <p:cNvSpPr>
                <a:spLocks noEditPoints="1"/>
              </p:cNvSpPr>
              <p:nvPr/>
            </p:nvSpPr>
            <p:spPr>
              <a:xfrm>
                <a:off x="3009" y="1562"/>
                <a:ext cx="170" cy="200"/>
              </a:xfrm>
              <a:custGeom>
                <a:avLst/>
                <a:gdLst/>
                <a:ahLst/>
                <a:cxnLst>
                  <a:cxn ang="0">
                    <a:pos x="164" y="0"/>
                  </a:cxn>
                  <a:cxn ang="0">
                    <a:pos x="131" y="64"/>
                  </a:cxn>
                  <a:cxn ang="0">
                    <a:pos x="144" y="81"/>
                  </a:cxn>
                  <a:cxn ang="0">
                    <a:pos x="170" y="30"/>
                  </a:cxn>
                  <a:cxn ang="0">
                    <a:pos x="164" y="0"/>
                  </a:cxn>
                  <a:cxn ang="0">
                    <a:pos x="62" y="64"/>
                  </a:cxn>
                  <a:cxn ang="0">
                    <a:pos x="131" y="64"/>
                  </a:cxn>
                  <a:cxn ang="0">
                    <a:pos x="144" y="81"/>
                  </a:cxn>
                  <a:cxn ang="0">
                    <a:pos x="75" y="81"/>
                  </a:cxn>
                  <a:cxn ang="0">
                    <a:pos x="62" y="64"/>
                  </a:cxn>
                  <a:cxn ang="0">
                    <a:pos x="103" y="119"/>
                  </a:cxn>
                  <a:cxn ang="0">
                    <a:pos x="70" y="183"/>
                  </a:cxn>
                  <a:cxn ang="0">
                    <a:pos x="83" y="200"/>
                  </a:cxn>
                  <a:cxn ang="0">
                    <a:pos x="110" y="149"/>
                  </a:cxn>
                  <a:cxn ang="0">
                    <a:pos x="103" y="119"/>
                  </a:cxn>
                  <a:cxn ang="0">
                    <a:pos x="0" y="183"/>
                  </a:cxn>
                  <a:cxn ang="0">
                    <a:pos x="70" y="183"/>
                  </a:cxn>
                  <a:cxn ang="0">
                    <a:pos x="83" y="200"/>
                  </a:cxn>
                  <a:cxn ang="0">
                    <a:pos x="14" y="200"/>
                  </a:cxn>
                  <a:cxn ang="0">
                    <a:pos x="0" y="183"/>
                  </a:cxn>
                </a:cxnLst>
                <a:rect l="0" t="0" r="0" b="0"/>
                <a:pathLst>
                  <a:path w="170" h="200">
                    <a:moveTo>
                      <a:pt x="164" y="0"/>
                    </a:moveTo>
                    <a:lnTo>
                      <a:pt x="131" y="64"/>
                    </a:lnTo>
                    <a:lnTo>
                      <a:pt x="144" y="81"/>
                    </a:lnTo>
                    <a:lnTo>
                      <a:pt x="170" y="30"/>
                    </a:lnTo>
                    <a:lnTo>
                      <a:pt x="164" y="0"/>
                    </a:lnTo>
                    <a:close/>
                    <a:moveTo>
                      <a:pt x="62" y="64"/>
                    </a:moveTo>
                    <a:lnTo>
                      <a:pt x="131" y="64"/>
                    </a:lnTo>
                    <a:lnTo>
                      <a:pt x="144" y="81"/>
                    </a:lnTo>
                    <a:lnTo>
                      <a:pt x="75" y="81"/>
                    </a:lnTo>
                    <a:lnTo>
                      <a:pt x="62" y="64"/>
                    </a:lnTo>
                    <a:close/>
                    <a:moveTo>
                      <a:pt x="103" y="119"/>
                    </a:moveTo>
                    <a:lnTo>
                      <a:pt x="70" y="183"/>
                    </a:lnTo>
                    <a:lnTo>
                      <a:pt x="83" y="200"/>
                    </a:lnTo>
                    <a:lnTo>
                      <a:pt x="110" y="149"/>
                    </a:lnTo>
                    <a:lnTo>
                      <a:pt x="103" y="119"/>
                    </a:lnTo>
                    <a:close/>
                    <a:moveTo>
                      <a:pt x="0" y="183"/>
                    </a:moveTo>
                    <a:lnTo>
                      <a:pt x="70" y="183"/>
                    </a:lnTo>
                    <a:lnTo>
                      <a:pt x="83" y="200"/>
                    </a:lnTo>
                    <a:lnTo>
                      <a:pt x="14" y="200"/>
                    </a:lnTo>
                    <a:lnTo>
                      <a:pt x="0" y="18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3" name="Freeform 126"/>
              <p:cNvSpPr/>
              <p:nvPr/>
            </p:nvSpPr>
            <p:spPr>
              <a:xfrm>
                <a:off x="3140" y="1562"/>
                <a:ext cx="39" cy="81"/>
              </a:xfrm>
              <a:custGeom>
                <a:avLst/>
                <a:gdLst/>
                <a:ahLst/>
                <a:cxnLst>
                  <a:cxn ang="0">
                    <a:pos x="33" y="0"/>
                  </a:cxn>
                  <a:cxn ang="0">
                    <a:pos x="0" y="64"/>
                  </a:cxn>
                  <a:cxn ang="0">
                    <a:pos x="13" y="81"/>
                  </a:cxn>
                  <a:cxn ang="0">
                    <a:pos x="39" y="30"/>
                  </a:cxn>
                  <a:cxn ang="0">
                    <a:pos x="33" y="0"/>
                  </a:cxn>
                </a:cxnLst>
                <a:rect l="0" t="0" r="0" b="0"/>
                <a:pathLst>
                  <a:path w="39" h="81">
                    <a:moveTo>
                      <a:pt x="33" y="0"/>
                    </a:moveTo>
                    <a:lnTo>
                      <a:pt x="0" y="64"/>
                    </a:lnTo>
                    <a:lnTo>
                      <a:pt x="13" y="81"/>
                    </a:lnTo>
                    <a:lnTo>
                      <a:pt x="39"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4" name="Freeform 127"/>
              <p:cNvSpPr/>
              <p:nvPr/>
            </p:nvSpPr>
            <p:spPr>
              <a:xfrm>
                <a:off x="3071" y="1626"/>
                <a:ext cx="82" cy="17"/>
              </a:xfrm>
              <a:custGeom>
                <a:avLst/>
                <a:gdLst/>
                <a:ahLst/>
                <a:cxnLst>
                  <a:cxn ang="0">
                    <a:pos x="0" y="0"/>
                  </a:cxn>
                  <a:cxn ang="0">
                    <a:pos x="69" y="0"/>
                  </a:cxn>
                  <a:cxn ang="0">
                    <a:pos x="82" y="17"/>
                  </a:cxn>
                  <a:cxn ang="0">
                    <a:pos x="13" y="17"/>
                  </a:cxn>
                  <a:cxn ang="0">
                    <a:pos x="0" y="0"/>
                  </a:cxn>
                </a:cxnLst>
                <a:rect l="0" t="0" r="0" b="0"/>
                <a:pathLst>
                  <a:path w="82" h="17">
                    <a:moveTo>
                      <a:pt x="0" y="0"/>
                    </a:moveTo>
                    <a:lnTo>
                      <a:pt x="69" y="0"/>
                    </a:lnTo>
                    <a:lnTo>
                      <a:pt x="82"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5" name="Freeform 128"/>
              <p:cNvSpPr/>
              <p:nvPr/>
            </p:nvSpPr>
            <p:spPr>
              <a:xfrm>
                <a:off x="3079" y="1681"/>
                <a:ext cx="40" cy="81"/>
              </a:xfrm>
              <a:custGeom>
                <a:avLst/>
                <a:gdLst/>
                <a:ahLst/>
                <a:cxnLst>
                  <a:cxn ang="0">
                    <a:pos x="33" y="0"/>
                  </a:cxn>
                  <a:cxn ang="0">
                    <a:pos x="0" y="64"/>
                  </a:cxn>
                  <a:cxn ang="0">
                    <a:pos x="13" y="81"/>
                  </a:cxn>
                  <a:cxn ang="0">
                    <a:pos x="40" y="30"/>
                  </a:cxn>
                  <a:cxn ang="0">
                    <a:pos x="33" y="0"/>
                  </a:cxn>
                </a:cxnLst>
                <a:rect l="0" t="0" r="0" b="0"/>
                <a:pathLst>
                  <a:path w="40" h="81">
                    <a:moveTo>
                      <a:pt x="33" y="0"/>
                    </a:moveTo>
                    <a:lnTo>
                      <a:pt x="0" y="64"/>
                    </a:lnTo>
                    <a:lnTo>
                      <a:pt x="13" y="81"/>
                    </a:lnTo>
                    <a:lnTo>
                      <a:pt x="40"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6" name="Freeform 129"/>
              <p:cNvSpPr/>
              <p:nvPr/>
            </p:nvSpPr>
            <p:spPr>
              <a:xfrm>
                <a:off x="3009" y="1745"/>
                <a:ext cx="83" cy="17"/>
              </a:xfrm>
              <a:custGeom>
                <a:avLst/>
                <a:gdLst/>
                <a:ahLst/>
                <a:cxnLst>
                  <a:cxn ang="0">
                    <a:pos x="0" y="0"/>
                  </a:cxn>
                  <a:cxn ang="0">
                    <a:pos x="70" y="0"/>
                  </a:cxn>
                  <a:cxn ang="0">
                    <a:pos x="83" y="17"/>
                  </a:cxn>
                  <a:cxn ang="0">
                    <a:pos x="14" y="17"/>
                  </a:cxn>
                  <a:cxn ang="0">
                    <a:pos x="0" y="0"/>
                  </a:cxn>
                </a:cxnLst>
                <a:rect l="0" t="0" r="0" b="0"/>
                <a:pathLst>
                  <a:path w="83" h="17">
                    <a:moveTo>
                      <a:pt x="0" y="0"/>
                    </a:moveTo>
                    <a:lnTo>
                      <a:pt x="70" y="0"/>
                    </a:lnTo>
                    <a:lnTo>
                      <a:pt x="83" y="17"/>
                    </a:lnTo>
                    <a:lnTo>
                      <a:pt x="14"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7" name="Freeform 130"/>
              <p:cNvSpPr/>
              <p:nvPr/>
            </p:nvSpPr>
            <p:spPr>
              <a:xfrm>
                <a:off x="3066" y="1609"/>
                <a:ext cx="74" cy="17"/>
              </a:xfrm>
              <a:custGeom>
                <a:avLst/>
                <a:gdLst/>
                <a:ahLst/>
                <a:cxnLst>
                  <a:cxn ang="0">
                    <a:pos x="0" y="0"/>
                  </a:cxn>
                  <a:cxn ang="0">
                    <a:pos x="5" y="17"/>
                  </a:cxn>
                  <a:cxn ang="0">
                    <a:pos x="74" y="17"/>
                  </a:cxn>
                  <a:cxn ang="0">
                    <a:pos x="70" y="0"/>
                  </a:cxn>
                  <a:cxn ang="0">
                    <a:pos x="0" y="0"/>
                  </a:cxn>
                </a:cxnLst>
                <a:rect l="0" t="0" r="0" b="0"/>
                <a:pathLst>
                  <a:path w="74" h="17">
                    <a:moveTo>
                      <a:pt x="0" y="0"/>
                    </a:moveTo>
                    <a:lnTo>
                      <a:pt x="5" y="17"/>
                    </a:lnTo>
                    <a:lnTo>
                      <a:pt x="74" y="17"/>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8" name="Freeform 131"/>
              <p:cNvSpPr/>
              <p:nvPr/>
            </p:nvSpPr>
            <p:spPr>
              <a:xfrm>
                <a:off x="3066" y="1609"/>
                <a:ext cx="74" cy="17"/>
              </a:xfrm>
              <a:custGeom>
                <a:avLst/>
                <a:gdLst/>
                <a:ahLst/>
                <a:cxnLst>
                  <a:cxn ang="0">
                    <a:pos x="0" y="0"/>
                  </a:cxn>
                  <a:cxn ang="0">
                    <a:pos x="5" y="17"/>
                  </a:cxn>
                  <a:cxn ang="0">
                    <a:pos x="74" y="17"/>
                  </a:cxn>
                  <a:cxn ang="0">
                    <a:pos x="70" y="0"/>
                  </a:cxn>
                  <a:cxn ang="0">
                    <a:pos x="0" y="0"/>
                  </a:cxn>
                </a:cxnLst>
                <a:rect l="0" t="0" r="0" b="0"/>
                <a:pathLst>
                  <a:path w="74" h="17">
                    <a:moveTo>
                      <a:pt x="0" y="0"/>
                    </a:moveTo>
                    <a:lnTo>
                      <a:pt x="5" y="17"/>
                    </a:lnTo>
                    <a:lnTo>
                      <a:pt x="74" y="17"/>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29" name="Freeform 132"/>
              <p:cNvSpPr/>
              <p:nvPr/>
            </p:nvSpPr>
            <p:spPr>
              <a:xfrm>
                <a:off x="3005" y="1549"/>
                <a:ext cx="153" cy="162"/>
              </a:xfrm>
              <a:custGeom>
                <a:avLst/>
                <a:gdLst/>
                <a:ahLst/>
                <a:cxnLst>
                  <a:cxn ang="0">
                    <a:pos x="153" y="0"/>
                  </a:cxn>
                  <a:cxn ang="0">
                    <a:pos x="83" y="0"/>
                  </a:cxn>
                  <a:cxn ang="0">
                    <a:pos x="0" y="162"/>
                  </a:cxn>
                  <a:cxn ang="0">
                    <a:pos x="70" y="162"/>
                  </a:cxn>
                  <a:cxn ang="0">
                    <a:pos x="153" y="0"/>
                  </a:cxn>
                </a:cxnLst>
                <a:rect l="0" t="0" r="0" b="0"/>
                <a:pathLst>
                  <a:path w="153" h="162">
                    <a:moveTo>
                      <a:pt x="153" y="0"/>
                    </a:moveTo>
                    <a:lnTo>
                      <a:pt x="83" y="0"/>
                    </a:lnTo>
                    <a:lnTo>
                      <a:pt x="0" y="162"/>
                    </a:lnTo>
                    <a:lnTo>
                      <a:pt x="70" y="162"/>
                    </a:lnTo>
                    <a:lnTo>
                      <a:pt x="153"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0" name="Freeform 133"/>
              <p:cNvSpPr/>
              <p:nvPr/>
            </p:nvSpPr>
            <p:spPr>
              <a:xfrm>
                <a:off x="3005" y="1549"/>
                <a:ext cx="153" cy="162"/>
              </a:xfrm>
              <a:custGeom>
                <a:avLst/>
                <a:gdLst/>
                <a:ahLst/>
                <a:cxnLst>
                  <a:cxn ang="0">
                    <a:pos x="153" y="0"/>
                  </a:cxn>
                  <a:cxn ang="0">
                    <a:pos x="83" y="0"/>
                  </a:cxn>
                  <a:cxn ang="0">
                    <a:pos x="0" y="162"/>
                  </a:cxn>
                  <a:cxn ang="0">
                    <a:pos x="70" y="162"/>
                  </a:cxn>
                  <a:cxn ang="0">
                    <a:pos x="153" y="0"/>
                  </a:cxn>
                </a:cxnLst>
                <a:rect l="0" t="0" r="0" b="0"/>
                <a:pathLst>
                  <a:path w="153" h="162">
                    <a:moveTo>
                      <a:pt x="153" y="0"/>
                    </a:moveTo>
                    <a:lnTo>
                      <a:pt x="83" y="0"/>
                    </a:lnTo>
                    <a:lnTo>
                      <a:pt x="0" y="162"/>
                    </a:lnTo>
                    <a:lnTo>
                      <a:pt x="70" y="162"/>
                    </a:lnTo>
                    <a:lnTo>
                      <a:pt x="15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1" name="Rectangle 134"/>
              <p:cNvSpPr/>
              <p:nvPr/>
            </p:nvSpPr>
            <p:spPr>
              <a:xfrm>
                <a:off x="3005" y="1711"/>
                <a:ext cx="70"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32" name="Freeform 135"/>
              <p:cNvSpPr/>
              <p:nvPr/>
            </p:nvSpPr>
            <p:spPr>
              <a:xfrm>
                <a:off x="3075" y="1549"/>
                <a:ext cx="92" cy="179"/>
              </a:xfrm>
              <a:custGeom>
                <a:avLst/>
                <a:gdLst/>
                <a:ahLst/>
                <a:cxnLst>
                  <a:cxn ang="0">
                    <a:pos x="92" y="0"/>
                  </a:cxn>
                  <a:cxn ang="0">
                    <a:pos x="83" y="0"/>
                  </a:cxn>
                  <a:cxn ang="0">
                    <a:pos x="0" y="162"/>
                  </a:cxn>
                  <a:cxn ang="0">
                    <a:pos x="0" y="179"/>
                  </a:cxn>
                  <a:cxn ang="0">
                    <a:pos x="92" y="0"/>
                  </a:cxn>
                </a:cxnLst>
                <a:rect l="0" t="0" r="0" b="0"/>
                <a:pathLst>
                  <a:path w="92" h="179">
                    <a:moveTo>
                      <a:pt x="92" y="0"/>
                    </a:moveTo>
                    <a:lnTo>
                      <a:pt x="83" y="0"/>
                    </a:lnTo>
                    <a:lnTo>
                      <a:pt x="0" y="162"/>
                    </a:lnTo>
                    <a:lnTo>
                      <a:pt x="0" y="179"/>
                    </a:lnTo>
                    <a:lnTo>
                      <a:pt x="92"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3" name="Freeform 136"/>
              <p:cNvSpPr/>
              <p:nvPr/>
            </p:nvSpPr>
            <p:spPr>
              <a:xfrm>
                <a:off x="3009" y="1681"/>
                <a:ext cx="103" cy="64"/>
              </a:xfrm>
              <a:custGeom>
                <a:avLst/>
                <a:gdLst/>
                <a:ahLst/>
                <a:cxnLst>
                  <a:cxn ang="0">
                    <a:pos x="0" y="64"/>
                  </a:cxn>
                  <a:cxn ang="0">
                    <a:pos x="70" y="64"/>
                  </a:cxn>
                  <a:cxn ang="0">
                    <a:pos x="103" y="0"/>
                  </a:cxn>
                </a:cxnLst>
                <a:rect l="0" t="0" r="0" b="0"/>
                <a:pathLst>
                  <a:path w="103" h="64">
                    <a:moveTo>
                      <a:pt x="0" y="64"/>
                    </a:moveTo>
                    <a:lnTo>
                      <a:pt x="70" y="64"/>
                    </a:lnTo>
                    <a:lnTo>
                      <a:pt x="10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4" name="Line 137"/>
              <p:cNvSpPr/>
              <p:nvPr/>
            </p:nvSpPr>
            <p:spPr>
              <a:xfrm flipV="1">
                <a:off x="3140" y="1562"/>
                <a:ext cx="33" cy="64"/>
              </a:xfrm>
              <a:prstGeom prst="line">
                <a:avLst/>
              </a:prstGeom>
              <a:ln w="23813" cap="rnd" cmpd="sng">
                <a:solidFill>
                  <a:srgbClr val="000000"/>
                </a:solidFill>
                <a:prstDash val="solid"/>
                <a:headEnd type="none" w="med" len="med"/>
                <a:tailEnd type="none" w="med" len="med"/>
              </a:ln>
            </p:spPr>
          </p:sp>
          <p:sp>
            <p:nvSpPr>
              <p:cNvPr id="135" name="Freeform 138"/>
              <p:cNvSpPr>
                <a:spLocks noEditPoints="1"/>
              </p:cNvSpPr>
              <p:nvPr/>
            </p:nvSpPr>
            <p:spPr>
              <a:xfrm>
                <a:off x="3005" y="1549"/>
                <a:ext cx="168" cy="196"/>
              </a:xfrm>
              <a:custGeom>
                <a:avLst/>
                <a:gdLst/>
                <a:ahLst/>
                <a:cxnLst>
                  <a:cxn ang="0">
                    <a:pos x="0" y="162"/>
                  </a:cxn>
                  <a:cxn ang="0">
                    <a:pos x="13" y="151"/>
                  </a:cxn>
                  <a:cxn ang="0">
                    <a:pos x="67" y="151"/>
                  </a:cxn>
                  <a:cxn ang="0">
                    <a:pos x="70" y="162"/>
                  </a:cxn>
                  <a:cxn ang="0">
                    <a:pos x="0" y="162"/>
                  </a:cxn>
                  <a:cxn ang="0">
                    <a:pos x="67" y="151"/>
                  </a:cxn>
                  <a:cxn ang="0">
                    <a:pos x="142" y="7"/>
                  </a:cxn>
                  <a:cxn ang="0">
                    <a:pos x="153" y="0"/>
                  </a:cxn>
                  <a:cxn ang="0">
                    <a:pos x="70" y="162"/>
                  </a:cxn>
                  <a:cxn ang="0">
                    <a:pos x="67" y="151"/>
                  </a:cxn>
                  <a:cxn ang="0">
                    <a:pos x="0" y="179"/>
                  </a:cxn>
                  <a:cxn ang="0">
                    <a:pos x="4" y="196"/>
                  </a:cxn>
                  <a:cxn ang="0">
                    <a:pos x="74" y="196"/>
                  </a:cxn>
                  <a:cxn ang="0">
                    <a:pos x="70" y="179"/>
                  </a:cxn>
                  <a:cxn ang="0">
                    <a:pos x="0" y="179"/>
                  </a:cxn>
                  <a:cxn ang="0">
                    <a:pos x="107" y="132"/>
                  </a:cxn>
                  <a:cxn ang="0">
                    <a:pos x="74" y="196"/>
                  </a:cxn>
                  <a:cxn ang="0">
                    <a:pos x="70" y="179"/>
                  </a:cxn>
                  <a:cxn ang="0">
                    <a:pos x="100" y="119"/>
                  </a:cxn>
                  <a:cxn ang="0">
                    <a:pos x="107" y="132"/>
                  </a:cxn>
                  <a:cxn ang="0">
                    <a:pos x="168" y="13"/>
                  </a:cxn>
                  <a:cxn ang="0">
                    <a:pos x="135" y="77"/>
                  </a:cxn>
                  <a:cxn ang="0">
                    <a:pos x="131" y="60"/>
                  </a:cxn>
                  <a:cxn ang="0">
                    <a:pos x="162" y="0"/>
                  </a:cxn>
                  <a:cxn ang="0">
                    <a:pos x="168" y="13"/>
                  </a:cxn>
                </a:cxnLst>
                <a:rect l="0" t="0" r="0" b="0"/>
                <a:pathLst>
                  <a:path w="168" h="196">
                    <a:moveTo>
                      <a:pt x="0" y="162"/>
                    </a:moveTo>
                    <a:lnTo>
                      <a:pt x="13" y="151"/>
                    </a:lnTo>
                    <a:lnTo>
                      <a:pt x="67" y="151"/>
                    </a:lnTo>
                    <a:lnTo>
                      <a:pt x="70" y="162"/>
                    </a:lnTo>
                    <a:lnTo>
                      <a:pt x="0" y="162"/>
                    </a:lnTo>
                    <a:close/>
                    <a:moveTo>
                      <a:pt x="67" y="151"/>
                    </a:moveTo>
                    <a:lnTo>
                      <a:pt x="142" y="7"/>
                    </a:lnTo>
                    <a:lnTo>
                      <a:pt x="153" y="0"/>
                    </a:lnTo>
                    <a:lnTo>
                      <a:pt x="70" y="162"/>
                    </a:lnTo>
                    <a:lnTo>
                      <a:pt x="67" y="151"/>
                    </a:lnTo>
                    <a:close/>
                    <a:moveTo>
                      <a:pt x="0" y="179"/>
                    </a:moveTo>
                    <a:lnTo>
                      <a:pt x="4" y="196"/>
                    </a:lnTo>
                    <a:lnTo>
                      <a:pt x="74" y="196"/>
                    </a:lnTo>
                    <a:lnTo>
                      <a:pt x="70" y="179"/>
                    </a:lnTo>
                    <a:lnTo>
                      <a:pt x="0" y="179"/>
                    </a:lnTo>
                    <a:close/>
                    <a:moveTo>
                      <a:pt x="107" y="132"/>
                    </a:moveTo>
                    <a:lnTo>
                      <a:pt x="74" y="196"/>
                    </a:lnTo>
                    <a:lnTo>
                      <a:pt x="70" y="179"/>
                    </a:lnTo>
                    <a:lnTo>
                      <a:pt x="100" y="119"/>
                    </a:lnTo>
                    <a:lnTo>
                      <a:pt x="107" y="132"/>
                    </a:lnTo>
                    <a:close/>
                    <a:moveTo>
                      <a:pt x="168" y="13"/>
                    </a:moveTo>
                    <a:lnTo>
                      <a:pt x="135" y="77"/>
                    </a:lnTo>
                    <a:lnTo>
                      <a:pt x="131" y="60"/>
                    </a:lnTo>
                    <a:lnTo>
                      <a:pt x="162" y="0"/>
                    </a:lnTo>
                    <a:lnTo>
                      <a:pt x="168" y="13"/>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6" name="Freeform 139"/>
              <p:cNvSpPr>
                <a:spLocks noEditPoints="1"/>
              </p:cNvSpPr>
              <p:nvPr/>
            </p:nvSpPr>
            <p:spPr>
              <a:xfrm>
                <a:off x="3005" y="1549"/>
                <a:ext cx="153" cy="162"/>
              </a:xfrm>
              <a:custGeom>
                <a:avLst/>
                <a:gdLst/>
                <a:ahLst/>
                <a:cxnLst>
                  <a:cxn ang="0">
                    <a:pos x="13" y="151"/>
                  </a:cxn>
                  <a:cxn ang="0">
                    <a:pos x="87" y="7"/>
                  </a:cxn>
                  <a:cxn ang="0">
                    <a:pos x="83" y="0"/>
                  </a:cxn>
                  <a:cxn ang="0">
                    <a:pos x="0" y="162"/>
                  </a:cxn>
                  <a:cxn ang="0">
                    <a:pos x="13" y="151"/>
                  </a:cxn>
                  <a:cxn ang="0">
                    <a:pos x="87" y="7"/>
                  </a:cxn>
                  <a:cxn ang="0">
                    <a:pos x="142" y="7"/>
                  </a:cxn>
                  <a:cxn ang="0">
                    <a:pos x="153" y="0"/>
                  </a:cxn>
                  <a:cxn ang="0">
                    <a:pos x="83" y="0"/>
                  </a:cxn>
                  <a:cxn ang="0">
                    <a:pos x="87" y="7"/>
                  </a:cxn>
                </a:cxnLst>
                <a:rect l="0" t="0" r="0" b="0"/>
                <a:pathLst>
                  <a:path w="153" h="162">
                    <a:moveTo>
                      <a:pt x="13" y="151"/>
                    </a:moveTo>
                    <a:lnTo>
                      <a:pt x="87" y="7"/>
                    </a:lnTo>
                    <a:lnTo>
                      <a:pt x="83" y="0"/>
                    </a:lnTo>
                    <a:lnTo>
                      <a:pt x="0" y="162"/>
                    </a:lnTo>
                    <a:lnTo>
                      <a:pt x="13" y="151"/>
                    </a:lnTo>
                    <a:close/>
                    <a:moveTo>
                      <a:pt x="87" y="7"/>
                    </a:moveTo>
                    <a:lnTo>
                      <a:pt x="142" y="7"/>
                    </a:lnTo>
                    <a:lnTo>
                      <a:pt x="153" y="0"/>
                    </a:lnTo>
                    <a:lnTo>
                      <a:pt x="83" y="0"/>
                    </a:lnTo>
                    <a:lnTo>
                      <a:pt x="87" y="7"/>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7" name="Freeform 140"/>
              <p:cNvSpPr/>
              <p:nvPr/>
            </p:nvSpPr>
            <p:spPr>
              <a:xfrm>
                <a:off x="3075" y="1549"/>
                <a:ext cx="104" cy="213"/>
              </a:xfrm>
              <a:custGeom>
                <a:avLst/>
                <a:gdLst/>
                <a:ahLst/>
                <a:cxnLst>
                  <a:cxn ang="0">
                    <a:pos x="17" y="213"/>
                  </a:cxn>
                  <a:cxn ang="0">
                    <a:pos x="4" y="196"/>
                  </a:cxn>
                  <a:cxn ang="0">
                    <a:pos x="0" y="179"/>
                  </a:cxn>
                  <a:cxn ang="0">
                    <a:pos x="0" y="162"/>
                  </a:cxn>
                  <a:cxn ang="0">
                    <a:pos x="83" y="0"/>
                  </a:cxn>
                  <a:cxn ang="0">
                    <a:pos x="92" y="0"/>
                  </a:cxn>
                  <a:cxn ang="0">
                    <a:pos x="98" y="13"/>
                  </a:cxn>
                  <a:cxn ang="0">
                    <a:pos x="104" y="43"/>
                  </a:cxn>
                  <a:cxn ang="0">
                    <a:pos x="78" y="94"/>
                  </a:cxn>
                  <a:cxn ang="0">
                    <a:pos x="65" y="77"/>
                  </a:cxn>
                  <a:cxn ang="0">
                    <a:pos x="61" y="60"/>
                  </a:cxn>
                  <a:cxn ang="0">
                    <a:pos x="30" y="119"/>
                  </a:cxn>
                  <a:cxn ang="0">
                    <a:pos x="37" y="132"/>
                  </a:cxn>
                  <a:cxn ang="0">
                    <a:pos x="44" y="162"/>
                  </a:cxn>
                  <a:cxn ang="0">
                    <a:pos x="17" y="213"/>
                  </a:cxn>
                </a:cxnLst>
                <a:rect l="0" t="0" r="0" b="0"/>
                <a:pathLst>
                  <a:path w="104" h="213">
                    <a:moveTo>
                      <a:pt x="17" y="213"/>
                    </a:moveTo>
                    <a:lnTo>
                      <a:pt x="4" y="196"/>
                    </a:lnTo>
                    <a:lnTo>
                      <a:pt x="0" y="179"/>
                    </a:lnTo>
                    <a:lnTo>
                      <a:pt x="0" y="162"/>
                    </a:lnTo>
                    <a:lnTo>
                      <a:pt x="83" y="0"/>
                    </a:lnTo>
                    <a:lnTo>
                      <a:pt x="92" y="0"/>
                    </a:lnTo>
                    <a:lnTo>
                      <a:pt x="98" y="13"/>
                    </a:lnTo>
                    <a:lnTo>
                      <a:pt x="104" y="43"/>
                    </a:lnTo>
                    <a:lnTo>
                      <a:pt x="78" y="94"/>
                    </a:lnTo>
                    <a:lnTo>
                      <a:pt x="65" y="77"/>
                    </a:lnTo>
                    <a:lnTo>
                      <a:pt x="61" y="60"/>
                    </a:lnTo>
                    <a:lnTo>
                      <a:pt x="30" y="119"/>
                    </a:lnTo>
                    <a:lnTo>
                      <a:pt x="37" y="132"/>
                    </a:lnTo>
                    <a:lnTo>
                      <a:pt x="44" y="162"/>
                    </a:lnTo>
                    <a:lnTo>
                      <a:pt x="17" y="213"/>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8" name="Freeform 141"/>
              <p:cNvSpPr/>
              <p:nvPr/>
            </p:nvSpPr>
            <p:spPr>
              <a:xfrm>
                <a:off x="3005" y="1711"/>
                <a:ext cx="87" cy="51"/>
              </a:xfrm>
              <a:custGeom>
                <a:avLst/>
                <a:gdLst/>
                <a:ahLst/>
                <a:cxnLst>
                  <a:cxn ang="0">
                    <a:pos x="0" y="0"/>
                  </a:cxn>
                  <a:cxn ang="0">
                    <a:pos x="0" y="17"/>
                  </a:cxn>
                  <a:cxn ang="0">
                    <a:pos x="4" y="34"/>
                  </a:cxn>
                  <a:cxn ang="0">
                    <a:pos x="18" y="51"/>
                  </a:cxn>
                  <a:cxn ang="0">
                    <a:pos x="87" y="51"/>
                  </a:cxn>
                  <a:cxn ang="0">
                    <a:pos x="74" y="34"/>
                  </a:cxn>
                  <a:cxn ang="0">
                    <a:pos x="70" y="17"/>
                  </a:cxn>
                  <a:cxn ang="0">
                    <a:pos x="70" y="0"/>
                  </a:cxn>
                  <a:cxn ang="0">
                    <a:pos x="0" y="0"/>
                  </a:cxn>
                </a:cxnLst>
                <a:rect l="0" t="0" r="0" b="0"/>
                <a:pathLst>
                  <a:path w="87" h="51">
                    <a:moveTo>
                      <a:pt x="0" y="0"/>
                    </a:moveTo>
                    <a:lnTo>
                      <a:pt x="0" y="17"/>
                    </a:lnTo>
                    <a:lnTo>
                      <a:pt x="4" y="34"/>
                    </a:lnTo>
                    <a:lnTo>
                      <a:pt x="18" y="51"/>
                    </a:lnTo>
                    <a:lnTo>
                      <a:pt x="87" y="51"/>
                    </a:lnTo>
                    <a:lnTo>
                      <a:pt x="74" y="34"/>
                    </a:lnTo>
                    <a:lnTo>
                      <a:pt x="70" y="17"/>
                    </a:lnTo>
                    <a:lnTo>
                      <a:pt x="70"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39" name="Freeform 142"/>
              <p:cNvSpPr/>
              <p:nvPr/>
            </p:nvSpPr>
            <p:spPr>
              <a:xfrm>
                <a:off x="3005" y="1549"/>
                <a:ext cx="153" cy="162"/>
              </a:xfrm>
              <a:custGeom>
                <a:avLst/>
                <a:gdLst/>
                <a:ahLst/>
                <a:cxnLst>
                  <a:cxn ang="0">
                    <a:pos x="153" y="0"/>
                  </a:cxn>
                  <a:cxn ang="0">
                    <a:pos x="83" y="0"/>
                  </a:cxn>
                  <a:cxn ang="0">
                    <a:pos x="0" y="162"/>
                  </a:cxn>
                  <a:cxn ang="0">
                    <a:pos x="70" y="162"/>
                  </a:cxn>
                  <a:cxn ang="0">
                    <a:pos x="153" y="0"/>
                  </a:cxn>
                </a:cxnLst>
                <a:rect l="0" t="0" r="0" b="0"/>
                <a:pathLst>
                  <a:path w="153" h="162">
                    <a:moveTo>
                      <a:pt x="153" y="0"/>
                    </a:moveTo>
                    <a:lnTo>
                      <a:pt x="83" y="0"/>
                    </a:lnTo>
                    <a:lnTo>
                      <a:pt x="0" y="162"/>
                    </a:lnTo>
                    <a:lnTo>
                      <a:pt x="70" y="162"/>
                    </a:lnTo>
                    <a:lnTo>
                      <a:pt x="15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0" name="Freeform 143"/>
              <p:cNvSpPr/>
              <p:nvPr/>
            </p:nvSpPr>
            <p:spPr>
              <a:xfrm>
                <a:off x="287" y="1626"/>
                <a:ext cx="114" cy="221"/>
              </a:xfrm>
              <a:custGeom>
                <a:avLst/>
                <a:gdLst/>
                <a:ahLst/>
                <a:cxnLst>
                  <a:cxn ang="0">
                    <a:pos x="0" y="221"/>
                  </a:cxn>
                  <a:cxn ang="0">
                    <a:pos x="114" y="110"/>
                  </a:cxn>
                  <a:cxn ang="0">
                    <a:pos x="114" y="0"/>
                  </a:cxn>
                  <a:cxn ang="0">
                    <a:pos x="0" y="187"/>
                  </a:cxn>
                  <a:cxn ang="0">
                    <a:pos x="0" y="221"/>
                  </a:cxn>
                </a:cxnLst>
                <a:rect l="0" t="0" r="0" b="0"/>
                <a:pathLst>
                  <a:path w="114" h="221">
                    <a:moveTo>
                      <a:pt x="0" y="221"/>
                    </a:moveTo>
                    <a:lnTo>
                      <a:pt x="114" y="110"/>
                    </a:lnTo>
                    <a:lnTo>
                      <a:pt x="114" y="0"/>
                    </a:lnTo>
                    <a:lnTo>
                      <a:pt x="0" y="187"/>
                    </a:lnTo>
                    <a:lnTo>
                      <a:pt x="0" y="221"/>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1" name="Rectangle 144"/>
              <p:cNvSpPr/>
              <p:nvPr/>
            </p:nvSpPr>
            <p:spPr>
              <a:xfrm>
                <a:off x="44" y="1813"/>
                <a:ext cx="243" cy="34"/>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42" name="Freeform 145"/>
              <p:cNvSpPr/>
              <p:nvPr/>
            </p:nvSpPr>
            <p:spPr>
              <a:xfrm>
                <a:off x="26" y="1575"/>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3" name="Freeform 146"/>
              <p:cNvSpPr/>
              <p:nvPr/>
            </p:nvSpPr>
            <p:spPr>
              <a:xfrm>
                <a:off x="26" y="1575"/>
                <a:ext cx="384" cy="204"/>
              </a:xfrm>
              <a:custGeom>
                <a:avLst/>
                <a:gdLst/>
                <a:ahLst/>
                <a:cxnLst>
                  <a:cxn ang="0">
                    <a:pos x="0" y="204"/>
                  </a:cxn>
                  <a:cxn ang="0">
                    <a:pos x="105" y="0"/>
                  </a:cxn>
                  <a:cxn ang="0">
                    <a:pos x="384" y="0"/>
                  </a:cxn>
                  <a:cxn ang="0">
                    <a:pos x="279" y="204"/>
                  </a:cxn>
                  <a:cxn ang="0">
                    <a:pos x="0" y="204"/>
                  </a:cxn>
                </a:cxnLst>
                <a:rect l="0" t="0" r="0" b="0"/>
                <a:pathLst>
                  <a:path w="384" h="204">
                    <a:moveTo>
                      <a:pt x="0" y="204"/>
                    </a:moveTo>
                    <a:lnTo>
                      <a:pt x="105" y="0"/>
                    </a:lnTo>
                    <a:lnTo>
                      <a:pt x="384" y="0"/>
                    </a:lnTo>
                    <a:lnTo>
                      <a:pt x="279" y="204"/>
                    </a:lnTo>
                    <a:lnTo>
                      <a:pt x="0" y="204"/>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4" name="Freeform 147"/>
              <p:cNvSpPr/>
              <p:nvPr/>
            </p:nvSpPr>
            <p:spPr>
              <a:xfrm>
                <a:off x="257" y="1604"/>
                <a:ext cx="17" cy="35"/>
              </a:xfrm>
              <a:custGeom>
                <a:avLst/>
                <a:gdLst/>
                <a:ahLst/>
                <a:cxnLst>
                  <a:cxn ang="0">
                    <a:pos x="17" y="0"/>
                  </a:cxn>
                  <a:cxn ang="0">
                    <a:pos x="0" y="35"/>
                  </a:cxn>
                  <a:cxn ang="0">
                    <a:pos x="17" y="26"/>
                  </a:cxn>
                  <a:cxn ang="0">
                    <a:pos x="17" y="0"/>
                  </a:cxn>
                </a:cxnLst>
                <a:rect l="0" t="0" r="0" b="0"/>
                <a:pathLst>
                  <a:path w="17" h="35">
                    <a:moveTo>
                      <a:pt x="17" y="0"/>
                    </a:moveTo>
                    <a:lnTo>
                      <a:pt x="0" y="35"/>
                    </a:lnTo>
                    <a:lnTo>
                      <a:pt x="17" y="26"/>
                    </a:lnTo>
                    <a:lnTo>
                      <a:pt x="17"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5" name="Freeform 148"/>
              <p:cNvSpPr/>
              <p:nvPr/>
            </p:nvSpPr>
            <p:spPr>
              <a:xfrm>
                <a:off x="274" y="1604"/>
                <a:ext cx="92" cy="26"/>
              </a:xfrm>
              <a:custGeom>
                <a:avLst/>
                <a:gdLst/>
                <a:ahLst/>
                <a:cxnLst>
                  <a:cxn ang="0">
                    <a:pos x="0" y="0"/>
                  </a:cxn>
                  <a:cxn ang="0">
                    <a:pos x="92" y="0"/>
                  </a:cxn>
                  <a:cxn ang="0">
                    <a:pos x="79" y="26"/>
                  </a:cxn>
                  <a:cxn ang="0">
                    <a:pos x="0" y="26"/>
                  </a:cxn>
                  <a:cxn ang="0">
                    <a:pos x="0" y="0"/>
                  </a:cxn>
                </a:cxnLst>
                <a:rect l="0" t="0" r="0" b="0"/>
                <a:pathLst>
                  <a:path w="92" h="26">
                    <a:moveTo>
                      <a:pt x="0" y="0"/>
                    </a:moveTo>
                    <a:lnTo>
                      <a:pt x="92" y="0"/>
                    </a:lnTo>
                    <a:lnTo>
                      <a:pt x="79" y="26"/>
                    </a:lnTo>
                    <a:lnTo>
                      <a:pt x="0" y="26"/>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46" name="Rectangle 149"/>
              <p:cNvSpPr/>
              <p:nvPr/>
            </p:nvSpPr>
            <p:spPr>
              <a:xfrm>
                <a:off x="291" y="1613"/>
                <a:ext cx="62" cy="8"/>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47" name="Rectangle 150"/>
              <p:cNvSpPr/>
              <p:nvPr/>
            </p:nvSpPr>
            <p:spPr>
              <a:xfrm>
                <a:off x="291" y="1613"/>
                <a:ext cx="62" cy="8"/>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148" name="Picture 151"/>
              <p:cNvPicPr>
                <a:picLocks noChangeAspect="1"/>
              </p:cNvPicPr>
              <p:nvPr/>
            </p:nvPicPr>
            <p:blipFill>
              <a:blip r:embed="rId30"/>
              <a:stretch>
                <a:fillRect/>
              </a:stretch>
            </p:blipFill>
            <p:spPr>
              <a:xfrm>
                <a:off x="215" y="1661"/>
                <a:ext cx="73" cy="37"/>
              </a:xfrm>
              <a:prstGeom prst="rect">
                <a:avLst/>
              </a:prstGeom>
              <a:noFill/>
              <a:ln w="9525">
                <a:noFill/>
              </a:ln>
            </p:spPr>
          </p:pic>
          <p:pic>
            <p:nvPicPr>
              <p:cNvPr id="149" name="Picture 152"/>
              <p:cNvPicPr>
                <a:picLocks noChangeAspect="1"/>
              </p:cNvPicPr>
              <p:nvPr/>
            </p:nvPicPr>
            <p:blipFill>
              <a:blip r:embed="rId31"/>
              <a:stretch>
                <a:fillRect/>
              </a:stretch>
            </p:blipFill>
            <p:spPr>
              <a:xfrm>
                <a:off x="215" y="1661"/>
                <a:ext cx="73" cy="37"/>
              </a:xfrm>
              <a:prstGeom prst="rect">
                <a:avLst/>
              </a:prstGeom>
              <a:noFill/>
              <a:ln w="9525">
                <a:noFill/>
              </a:ln>
            </p:spPr>
          </p:pic>
          <p:sp>
            <p:nvSpPr>
              <p:cNvPr id="150" name="Freeform 153"/>
              <p:cNvSpPr/>
              <p:nvPr/>
            </p:nvSpPr>
            <p:spPr>
              <a:xfrm>
                <a:off x="227" y="1670"/>
                <a:ext cx="53" cy="18"/>
              </a:xfrm>
              <a:custGeom>
                <a:avLst/>
                <a:gdLst/>
                <a:ahLst/>
                <a:cxnLst>
                  <a:cxn ang="0">
                    <a:pos x="0" y="18"/>
                  </a:cxn>
                  <a:cxn ang="0">
                    <a:pos x="9" y="0"/>
                  </a:cxn>
                  <a:cxn ang="0">
                    <a:pos x="53" y="0"/>
                  </a:cxn>
                  <a:cxn ang="0">
                    <a:pos x="44" y="18"/>
                  </a:cxn>
                  <a:cxn ang="0">
                    <a:pos x="0" y="18"/>
                  </a:cxn>
                </a:cxnLst>
                <a:rect l="0" t="0" r="0" b="0"/>
                <a:pathLst>
                  <a:path w="53" h="18">
                    <a:moveTo>
                      <a:pt x="0" y="18"/>
                    </a:moveTo>
                    <a:lnTo>
                      <a:pt x="9" y="0"/>
                    </a:lnTo>
                    <a:lnTo>
                      <a:pt x="53" y="0"/>
                    </a:lnTo>
                    <a:lnTo>
                      <a:pt x="44" y="18"/>
                    </a:lnTo>
                    <a:lnTo>
                      <a:pt x="0" y="1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51" name="Rectangle 154"/>
              <p:cNvSpPr/>
              <p:nvPr/>
            </p:nvSpPr>
            <p:spPr>
              <a:xfrm>
                <a:off x="26" y="1779"/>
                <a:ext cx="279" cy="34"/>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52" name="Rectangle 155"/>
              <p:cNvSpPr/>
              <p:nvPr/>
            </p:nvSpPr>
            <p:spPr>
              <a:xfrm>
                <a:off x="26" y="1779"/>
                <a:ext cx="279" cy="34"/>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53" name="Freeform 156"/>
              <p:cNvSpPr/>
              <p:nvPr/>
            </p:nvSpPr>
            <p:spPr>
              <a:xfrm>
                <a:off x="305" y="1575"/>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54" name="Freeform 157"/>
              <p:cNvSpPr/>
              <p:nvPr/>
            </p:nvSpPr>
            <p:spPr>
              <a:xfrm>
                <a:off x="305" y="1575"/>
                <a:ext cx="105" cy="238"/>
              </a:xfrm>
              <a:custGeom>
                <a:avLst/>
                <a:gdLst/>
                <a:ahLst/>
                <a:cxnLst>
                  <a:cxn ang="0">
                    <a:pos x="0" y="238"/>
                  </a:cxn>
                  <a:cxn ang="0">
                    <a:pos x="105" y="34"/>
                  </a:cxn>
                  <a:cxn ang="0">
                    <a:pos x="105" y="0"/>
                  </a:cxn>
                  <a:cxn ang="0">
                    <a:pos x="0" y="204"/>
                  </a:cxn>
                  <a:cxn ang="0">
                    <a:pos x="0" y="238"/>
                  </a:cxn>
                </a:cxnLst>
                <a:rect l="0" t="0" r="0" b="0"/>
                <a:pathLst>
                  <a:path w="105" h="238">
                    <a:moveTo>
                      <a:pt x="0" y="238"/>
                    </a:moveTo>
                    <a:lnTo>
                      <a:pt x="105" y="34"/>
                    </a:lnTo>
                    <a:lnTo>
                      <a:pt x="105" y="0"/>
                    </a:lnTo>
                    <a:lnTo>
                      <a:pt x="0" y="204"/>
                    </a:lnTo>
                    <a:lnTo>
                      <a:pt x="0" y="23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55" name="Picture 158"/>
              <p:cNvPicPr>
                <a:picLocks noChangeAspect="1"/>
              </p:cNvPicPr>
              <p:nvPr/>
            </p:nvPicPr>
            <p:blipFill>
              <a:blip r:embed="rId32"/>
              <a:stretch>
                <a:fillRect/>
              </a:stretch>
            </p:blipFill>
            <p:spPr>
              <a:xfrm>
                <a:off x="266" y="1661"/>
                <a:ext cx="74" cy="37"/>
              </a:xfrm>
              <a:prstGeom prst="rect">
                <a:avLst/>
              </a:prstGeom>
              <a:noFill/>
              <a:ln w="9525">
                <a:noFill/>
              </a:ln>
            </p:spPr>
          </p:pic>
          <p:pic>
            <p:nvPicPr>
              <p:cNvPr id="156" name="Picture 159"/>
              <p:cNvPicPr>
                <a:picLocks noChangeAspect="1"/>
              </p:cNvPicPr>
              <p:nvPr/>
            </p:nvPicPr>
            <p:blipFill>
              <a:blip r:embed="rId33"/>
              <a:stretch>
                <a:fillRect/>
              </a:stretch>
            </p:blipFill>
            <p:spPr>
              <a:xfrm>
                <a:off x="266" y="1661"/>
                <a:ext cx="74" cy="37"/>
              </a:xfrm>
              <a:prstGeom prst="rect">
                <a:avLst/>
              </a:prstGeom>
              <a:noFill/>
              <a:ln w="9525">
                <a:noFill/>
              </a:ln>
            </p:spPr>
          </p:pic>
          <p:sp>
            <p:nvSpPr>
              <p:cNvPr id="157" name="Freeform 160"/>
              <p:cNvSpPr/>
              <p:nvPr/>
            </p:nvSpPr>
            <p:spPr>
              <a:xfrm>
                <a:off x="280" y="1670"/>
                <a:ext cx="52" cy="18"/>
              </a:xfrm>
              <a:custGeom>
                <a:avLst/>
                <a:gdLst/>
                <a:ahLst/>
                <a:cxnLst>
                  <a:cxn ang="0">
                    <a:pos x="0" y="18"/>
                  </a:cxn>
                  <a:cxn ang="0">
                    <a:pos x="8" y="0"/>
                  </a:cxn>
                  <a:cxn ang="0">
                    <a:pos x="52" y="0"/>
                  </a:cxn>
                  <a:cxn ang="0">
                    <a:pos x="43" y="18"/>
                  </a:cxn>
                  <a:cxn ang="0">
                    <a:pos x="0" y="18"/>
                  </a:cxn>
                </a:cxnLst>
                <a:rect l="0" t="0" r="0" b="0"/>
                <a:pathLst>
                  <a:path w="52" h="18">
                    <a:moveTo>
                      <a:pt x="0" y="18"/>
                    </a:moveTo>
                    <a:lnTo>
                      <a:pt x="8" y="0"/>
                    </a:lnTo>
                    <a:lnTo>
                      <a:pt x="52" y="0"/>
                    </a:lnTo>
                    <a:lnTo>
                      <a:pt x="43" y="18"/>
                    </a:lnTo>
                    <a:lnTo>
                      <a:pt x="0" y="1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58" name="Picture 161"/>
              <p:cNvPicPr>
                <a:picLocks noChangeAspect="1"/>
              </p:cNvPicPr>
              <p:nvPr/>
            </p:nvPicPr>
            <p:blipFill>
              <a:blip r:embed="rId34"/>
              <a:stretch>
                <a:fillRect/>
              </a:stretch>
            </p:blipFill>
            <p:spPr>
              <a:xfrm>
                <a:off x="229" y="1633"/>
                <a:ext cx="74" cy="36"/>
              </a:xfrm>
              <a:prstGeom prst="rect">
                <a:avLst/>
              </a:prstGeom>
              <a:noFill/>
              <a:ln w="9525">
                <a:noFill/>
              </a:ln>
            </p:spPr>
          </p:pic>
          <p:pic>
            <p:nvPicPr>
              <p:cNvPr id="159" name="Picture 162"/>
              <p:cNvPicPr>
                <a:picLocks noChangeAspect="1"/>
              </p:cNvPicPr>
              <p:nvPr/>
            </p:nvPicPr>
            <p:blipFill>
              <a:blip r:embed="rId35"/>
              <a:stretch>
                <a:fillRect/>
              </a:stretch>
            </p:blipFill>
            <p:spPr>
              <a:xfrm>
                <a:off x="229" y="1633"/>
                <a:ext cx="74" cy="36"/>
              </a:xfrm>
              <a:prstGeom prst="rect">
                <a:avLst/>
              </a:prstGeom>
              <a:noFill/>
              <a:ln w="9525">
                <a:noFill/>
              </a:ln>
            </p:spPr>
          </p:pic>
          <p:sp>
            <p:nvSpPr>
              <p:cNvPr id="160" name="Freeform 163"/>
              <p:cNvSpPr/>
              <p:nvPr/>
            </p:nvSpPr>
            <p:spPr>
              <a:xfrm>
                <a:off x="240" y="1645"/>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161" name="Picture 164"/>
              <p:cNvPicPr>
                <a:picLocks noChangeAspect="1"/>
              </p:cNvPicPr>
              <p:nvPr/>
            </p:nvPicPr>
            <p:blipFill>
              <a:blip r:embed="rId36"/>
              <a:stretch>
                <a:fillRect/>
              </a:stretch>
            </p:blipFill>
            <p:spPr>
              <a:xfrm>
                <a:off x="281" y="1633"/>
                <a:ext cx="74" cy="36"/>
              </a:xfrm>
              <a:prstGeom prst="rect">
                <a:avLst/>
              </a:prstGeom>
              <a:noFill/>
              <a:ln w="9525">
                <a:noFill/>
              </a:ln>
            </p:spPr>
          </p:pic>
          <p:pic>
            <p:nvPicPr>
              <p:cNvPr id="162" name="Picture 165"/>
              <p:cNvPicPr>
                <a:picLocks noChangeAspect="1"/>
              </p:cNvPicPr>
              <p:nvPr/>
            </p:nvPicPr>
            <p:blipFill>
              <a:blip r:embed="rId37"/>
              <a:stretch>
                <a:fillRect/>
              </a:stretch>
            </p:blipFill>
            <p:spPr>
              <a:xfrm>
                <a:off x="281" y="1633"/>
                <a:ext cx="74" cy="36"/>
              </a:xfrm>
              <a:prstGeom prst="rect">
                <a:avLst/>
              </a:prstGeom>
              <a:noFill/>
              <a:ln w="9525">
                <a:noFill/>
              </a:ln>
            </p:spPr>
          </p:pic>
          <p:sp>
            <p:nvSpPr>
              <p:cNvPr id="163" name="Freeform 166"/>
              <p:cNvSpPr/>
              <p:nvPr/>
            </p:nvSpPr>
            <p:spPr>
              <a:xfrm>
                <a:off x="293" y="1645"/>
                <a:ext cx="52" cy="17"/>
              </a:xfrm>
              <a:custGeom>
                <a:avLst/>
                <a:gdLst/>
                <a:ahLst/>
                <a:cxnLst>
                  <a:cxn ang="0">
                    <a:pos x="0" y="17"/>
                  </a:cxn>
                  <a:cxn ang="0">
                    <a:pos x="9" y="0"/>
                  </a:cxn>
                  <a:cxn ang="0">
                    <a:pos x="52" y="0"/>
                  </a:cxn>
                  <a:cxn ang="0">
                    <a:pos x="43" y="17"/>
                  </a:cxn>
                  <a:cxn ang="0">
                    <a:pos x="0" y="17"/>
                  </a:cxn>
                </a:cxnLst>
                <a:rect l="0" t="0" r="0" b="0"/>
                <a:pathLst>
                  <a:path w="52" h="17">
                    <a:moveTo>
                      <a:pt x="0" y="17"/>
                    </a:moveTo>
                    <a:lnTo>
                      <a:pt x="9" y="0"/>
                    </a:lnTo>
                    <a:lnTo>
                      <a:pt x="52" y="0"/>
                    </a:lnTo>
                    <a:lnTo>
                      <a:pt x="43"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4" name="Freeform 167"/>
              <p:cNvSpPr>
                <a:spLocks noEditPoints="1"/>
              </p:cNvSpPr>
              <p:nvPr/>
            </p:nvSpPr>
            <p:spPr>
              <a:xfrm>
                <a:off x="195" y="1697"/>
                <a:ext cx="120" cy="56"/>
              </a:xfrm>
              <a:custGeom>
                <a:avLst/>
                <a:gdLst/>
                <a:ahLst/>
                <a:cxnLst>
                  <a:cxn ang="0">
                    <a:pos x="0" y="50"/>
                  </a:cxn>
                  <a:cxn ang="0">
                    <a:pos x="17" y="56"/>
                  </a:cxn>
                  <a:cxn ang="0">
                    <a:pos x="26" y="56"/>
                  </a:cxn>
                  <a:cxn ang="0">
                    <a:pos x="43" y="50"/>
                  </a:cxn>
                  <a:cxn ang="0">
                    <a:pos x="26" y="56"/>
                  </a:cxn>
                  <a:cxn ang="0">
                    <a:pos x="51" y="50"/>
                  </a:cxn>
                  <a:cxn ang="0">
                    <a:pos x="68" y="56"/>
                  </a:cxn>
                  <a:cxn ang="0">
                    <a:pos x="77" y="56"/>
                  </a:cxn>
                  <a:cxn ang="0">
                    <a:pos x="94" y="50"/>
                  </a:cxn>
                  <a:cxn ang="0">
                    <a:pos x="77" y="56"/>
                  </a:cxn>
                  <a:cxn ang="0">
                    <a:pos x="86" y="32"/>
                  </a:cxn>
                  <a:cxn ang="0">
                    <a:pos x="103" y="39"/>
                  </a:cxn>
                  <a:cxn ang="0">
                    <a:pos x="60" y="39"/>
                  </a:cxn>
                  <a:cxn ang="0">
                    <a:pos x="77" y="32"/>
                  </a:cxn>
                  <a:cxn ang="0">
                    <a:pos x="60" y="39"/>
                  </a:cxn>
                  <a:cxn ang="0">
                    <a:pos x="34" y="32"/>
                  </a:cxn>
                  <a:cxn ang="0">
                    <a:pos x="51" y="39"/>
                  </a:cxn>
                  <a:cxn ang="0">
                    <a:pos x="8" y="39"/>
                  </a:cxn>
                  <a:cxn ang="0">
                    <a:pos x="26" y="32"/>
                  </a:cxn>
                  <a:cxn ang="0">
                    <a:pos x="8" y="39"/>
                  </a:cxn>
                  <a:cxn ang="0">
                    <a:pos x="17" y="16"/>
                  </a:cxn>
                  <a:cxn ang="0">
                    <a:pos x="34" y="22"/>
                  </a:cxn>
                  <a:cxn ang="0">
                    <a:pos x="43" y="22"/>
                  </a:cxn>
                  <a:cxn ang="0">
                    <a:pos x="60" y="16"/>
                  </a:cxn>
                  <a:cxn ang="0">
                    <a:pos x="43" y="22"/>
                  </a:cxn>
                  <a:cxn ang="0">
                    <a:pos x="69" y="16"/>
                  </a:cxn>
                  <a:cxn ang="0">
                    <a:pos x="86" y="22"/>
                  </a:cxn>
                  <a:cxn ang="0">
                    <a:pos x="95" y="22"/>
                  </a:cxn>
                  <a:cxn ang="0">
                    <a:pos x="112" y="16"/>
                  </a:cxn>
                  <a:cxn ang="0">
                    <a:pos x="95" y="22"/>
                  </a:cxn>
                  <a:cxn ang="0">
                    <a:pos x="103" y="0"/>
                  </a:cxn>
                  <a:cxn ang="0">
                    <a:pos x="120" y="7"/>
                  </a:cxn>
                  <a:cxn ang="0">
                    <a:pos x="78" y="7"/>
                  </a:cxn>
                  <a:cxn ang="0">
                    <a:pos x="95" y="0"/>
                  </a:cxn>
                  <a:cxn ang="0">
                    <a:pos x="78" y="7"/>
                  </a:cxn>
                  <a:cxn ang="0">
                    <a:pos x="52" y="0"/>
                  </a:cxn>
                  <a:cxn ang="0">
                    <a:pos x="69" y="7"/>
                  </a:cxn>
                  <a:cxn ang="0">
                    <a:pos x="26" y="7"/>
                  </a:cxn>
                  <a:cxn ang="0">
                    <a:pos x="43" y="0"/>
                  </a:cxn>
                  <a:cxn ang="0">
                    <a:pos x="26" y="7"/>
                  </a:cxn>
                </a:cxnLst>
                <a:rect l="0" t="0" r="0" b="0"/>
                <a:pathLst>
                  <a:path w="120" h="56">
                    <a:moveTo>
                      <a:pt x="0" y="56"/>
                    </a:moveTo>
                    <a:lnTo>
                      <a:pt x="0" y="50"/>
                    </a:lnTo>
                    <a:lnTo>
                      <a:pt x="17" y="50"/>
                    </a:lnTo>
                    <a:lnTo>
                      <a:pt x="17" y="56"/>
                    </a:lnTo>
                    <a:lnTo>
                      <a:pt x="0" y="56"/>
                    </a:lnTo>
                    <a:close/>
                    <a:moveTo>
                      <a:pt x="26" y="56"/>
                    </a:moveTo>
                    <a:lnTo>
                      <a:pt x="26" y="50"/>
                    </a:lnTo>
                    <a:lnTo>
                      <a:pt x="43" y="50"/>
                    </a:lnTo>
                    <a:lnTo>
                      <a:pt x="43" y="56"/>
                    </a:lnTo>
                    <a:lnTo>
                      <a:pt x="26" y="56"/>
                    </a:lnTo>
                    <a:close/>
                    <a:moveTo>
                      <a:pt x="51" y="56"/>
                    </a:moveTo>
                    <a:lnTo>
                      <a:pt x="51" y="50"/>
                    </a:lnTo>
                    <a:lnTo>
                      <a:pt x="68" y="50"/>
                    </a:lnTo>
                    <a:lnTo>
                      <a:pt x="68" y="56"/>
                    </a:lnTo>
                    <a:lnTo>
                      <a:pt x="51" y="56"/>
                    </a:lnTo>
                    <a:close/>
                    <a:moveTo>
                      <a:pt x="77" y="56"/>
                    </a:moveTo>
                    <a:lnTo>
                      <a:pt x="77" y="50"/>
                    </a:lnTo>
                    <a:lnTo>
                      <a:pt x="94" y="50"/>
                    </a:lnTo>
                    <a:lnTo>
                      <a:pt x="94" y="56"/>
                    </a:lnTo>
                    <a:lnTo>
                      <a:pt x="77" y="56"/>
                    </a:lnTo>
                    <a:close/>
                    <a:moveTo>
                      <a:pt x="86" y="39"/>
                    </a:moveTo>
                    <a:lnTo>
                      <a:pt x="86" y="32"/>
                    </a:lnTo>
                    <a:lnTo>
                      <a:pt x="103" y="32"/>
                    </a:lnTo>
                    <a:lnTo>
                      <a:pt x="103" y="39"/>
                    </a:lnTo>
                    <a:lnTo>
                      <a:pt x="86" y="39"/>
                    </a:lnTo>
                    <a:close/>
                    <a:moveTo>
                      <a:pt x="60" y="39"/>
                    </a:moveTo>
                    <a:lnTo>
                      <a:pt x="60" y="32"/>
                    </a:lnTo>
                    <a:lnTo>
                      <a:pt x="77" y="32"/>
                    </a:lnTo>
                    <a:lnTo>
                      <a:pt x="77" y="39"/>
                    </a:lnTo>
                    <a:lnTo>
                      <a:pt x="60" y="39"/>
                    </a:lnTo>
                    <a:close/>
                    <a:moveTo>
                      <a:pt x="34" y="39"/>
                    </a:moveTo>
                    <a:lnTo>
                      <a:pt x="34" y="32"/>
                    </a:lnTo>
                    <a:lnTo>
                      <a:pt x="51" y="32"/>
                    </a:lnTo>
                    <a:lnTo>
                      <a:pt x="51" y="39"/>
                    </a:lnTo>
                    <a:lnTo>
                      <a:pt x="34" y="39"/>
                    </a:lnTo>
                    <a:close/>
                    <a:moveTo>
                      <a:pt x="8" y="39"/>
                    </a:moveTo>
                    <a:lnTo>
                      <a:pt x="8" y="32"/>
                    </a:lnTo>
                    <a:lnTo>
                      <a:pt x="26" y="32"/>
                    </a:lnTo>
                    <a:lnTo>
                      <a:pt x="26" y="39"/>
                    </a:lnTo>
                    <a:lnTo>
                      <a:pt x="8" y="39"/>
                    </a:lnTo>
                    <a:close/>
                    <a:moveTo>
                      <a:pt x="17" y="22"/>
                    </a:moveTo>
                    <a:lnTo>
                      <a:pt x="17" y="16"/>
                    </a:lnTo>
                    <a:lnTo>
                      <a:pt x="34" y="16"/>
                    </a:lnTo>
                    <a:lnTo>
                      <a:pt x="34" y="22"/>
                    </a:lnTo>
                    <a:lnTo>
                      <a:pt x="17" y="22"/>
                    </a:lnTo>
                    <a:close/>
                    <a:moveTo>
                      <a:pt x="43" y="22"/>
                    </a:moveTo>
                    <a:lnTo>
                      <a:pt x="43" y="16"/>
                    </a:lnTo>
                    <a:lnTo>
                      <a:pt x="60" y="16"/>
                    </a:lnTo>
                    <a:lnTo>
                      <a:pt x="60" y="22"/>
                    </a:lnTo>
                    <a:lnTo>
                      <a:pt x="43" y="22"/>
                    </a:lnTo>
                    <a:close/>
                    <a:moveTo>
                      <a:pt x="69" y="22"/>
                    </a:moveTo>
                    <a:lnTo>
                      <a:pt x="69" y="16"/>
                    </a:lnTo>
                    <a:lnTo>
                      <a:pt x="86" y="16"/>
                    </a:lnTo>
                    <a:lnTo>
                      <a:pt x="86" y="22"/>
                    </a:lnTo>
                    <a:lnTo>
                      <a:pt x="69" y="22"/>
                    </a:lnTo>
                    <a:close/>
                    <a:moveTo>
                      <a:pt x="95" y="22"/>
                    </a:moveTo>
                    <a:lnTo>
                      <a:pt x="95" y="16"/>
                    </a:lnTo>
                    <a:lnTo>
                      <a:pt x="112" y="16"/>
                    </a:lnTo>
                    <a:lnTo>
                      <a:pt x="112" y="22"/>
                    </a:lnTo>
                    <a:lnTo>
                      <a:pt x="95" y="22"/>
                    </a:lnTo>
                    <a:close/>
                    <a:moveTo>
                      <a:pt x="103" y="7"/>
                    </a:moveTo>
                    <a:lnTo>
                      <a:pt x="103" y="0"/>
                    </a:lnTo>
                    <a:lnTo>
                      <a:pt x="120" y="0"/>
                    </a:lnTo>
                    <a:lnTo>
                      <a:pt x="120" y="7"/>
                    </a:lnTo>
                    <a:lnTo>
                      <a:pt x="103" y="7"/>
                    </a:lnTo>
                    <a:close/>
                    <a:moveTo>
                      <a:pt x="78" y="7"/>
                    </a:moveTo>
                    <a:lnTo>
                      <a:pt x="78" y="0"/>
                    </a:lnTo>
                    <a:lnTo>
                      <a:pt x="95" y="0"/>
                    </a:lnTo>
                    <a:lnTo>
                      <a:pt x="95" y="7"/>
                    </a:lnTo>
                    <a:lnTo>
                      <a:pt x="78" y="7"/>
                    </a:lnTo>
                    <a:close/>
                    <a:moveTo>
                      <a:pt x="52" y="7"/>
                    </a:moveTo>
                    <a:lnTo>
                      <a:pt x="52" y="0"/>
                    </a:lnTo>
                    <a:lnTo>
                      <a:pt x="69" y="0"/>
                    </a:lnTo>
                    <a:lnTo>
                      <a:pt x="69" y="7"/>
                    </a:lnTo>
                    <a:lnTo>
                      <a:pt x="52" y="7"/>
                    </a:lnTo>
                    <a:close/>
                    <a:moveTo>
                      <a:pt x="26" y="7"/>
                    </a:moveTo>
                    <a:lnTo>
                      <a:pt x="26" y="0"/>
                    </a:lnTo>
                    <a:lnTo>
                      <a:pt x="43" y="0"/>
                    </a:lnTo>
                    <a:lnTo>
                      <a:pt x="43" y="7"/>
                    </a:lnTo>
                    <a:lnTo>
                      <a:pt x="26" y="7"/>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5" name="Freeform 168"/>
              <p:cNvSpPr>
                <a:spLocks noEditPoints="1"/>
              </p:cNvSpPr>
              <p:nvPr/>
            </p:nvSpPr>
            <p:spPr>
              <a:xfrm>
                <a:off x="212" y="1694"/>
                <a:ext cx="107" cy="59"/>
              </a:xfrm>
              <a:custGeom>
                <a:avLst/>
                <a:gdLst/>
                <a:ahLst/>
                <a:cxnLst>
                  <a:cxn ang="0">
                    <a:pos x="81" y="49"/>
                  </a:cxn>
                  <a:cxn ang="0">
                    <a:pos x="77" y="59"/>
                  </a:cxn>
                  <a:cxn ang="0">
                    <a:pos x="51" y="53"/>
                  </a:cxn>
                  <a:cxn ang="0">
                    <a:pos x="55" y="56"/>
                  </a:cxn>
                  <a:cxn ang="0">
                    <a:pos x="51" y="53"/>
                  </a:cxn>
                  <a:cxn ang="0">
                    <a:pos x="29" y="49"/>
                  </a:cxn>
                  <a:cxn ang="0">
                    <a:pos x="26" y="59"/>
                  </a:cxn>
                  <a:cxn ang="0">
                    <a:pos x="86" y="35"/>
                  </a:cxn>
                  <a:cxn ang="0">
                    <a:pos x="90" y="39"/>
                  </a:cxn>
                  <a:cxn ang="0">
                    <a:pos x="86" y="35"/>
                  </a:cxn>
                  <a:cxn ang="0">
                    <a:pos x="64" y="32"/>
                  </a:cxn>
                  <a:cxn ang="0">
                    <a:pos x="60" y="42"/>
                  </a:cxn>
                  <a:cxn ang="0">
                    <a:pos x="34" y="35"/>
                  </a:cxn>
                  <a:cxn ang="0">
                    <a:pos x="38" y="39"/>
                  </a:cxn>
                  <a:cxn ang="0">
                    <a:pos x="34" y="35"/>
                  </a:cxn>
                  <a:cxn ang="0">
                    <a:pos x="98" y="15"/>
                  </a:cxn>
                  <a:cxn ang="0">
                    <a:pos x="95" y="25"/>
                  </a:cxn>
                  <a:cxn ang="0">
                    <a:pos x="69" y="19"/>
                  </a:cxn>
                  <a:cxn ang="0">
                    <a:pos x="73" y="22"/>
                  </a:cxn>
                  <a:cxn ang="0">
                    <a:pos x="69" y="19"/>
                  </a:cxn>
                  <a:cxn ang="0">
                    <a:pos x="47" y="15"/>
                  </a:cxn>
                  <a:cxn ang="0">
                    <a:pos x="43" y="25"/>
                  </a:cxn>
                  <a:cxn ang="0">
                    <a:pos x="17" y="19"/>
                  </a:cxn>
                  <a:cxn ang="0">
                    <a:pos x="21" y="22"/>
                  </a:cxn>
                  <a:cxn ang="0">
                    <a:pos x="17" y="19"/>
                  </a:cxn>
                  <a:cxn ang="0">
                    <a:pos x="107" y="0"/>
                  </a:cxn>
                  <a:cxn ang="0">
                    <a:pos x="103" y="10"/>
                  </a:cxn>
                  <a:cxn ang="0">
                    <a:pos x="78" y="3"/>
                  </a:cxn>
                  <a:cxn ang="0">
                    <a:pos x="81" y="7"/>
                  </a:cxn>
                  <a:cxn ang="0">
                    <a:pos x="78" y="3"/>
                  </a:cxn>
                  <a:cxn ang="0">
                    <a:pos x="56" y="0"/>
                  </a:cxn>
                  <a:cxn ang="0">
                    <a:pos x="52" y="10"/>
                  </a:cxn>
                  <a:cxn ang="0">
                    <a:pos x="26" y="3"/>
                  </a:cxn>
                  <a:cxn ang="0">
                    <a:pos x="30" y="7"/>
                  </a:cxn>
                  <a:cxn ang="0">
                    <a:pos x="26" y="3"/>
                  </a:cxn>
                  <a:cxn ang="0">
                    <a:pos x="12" y="32"/>
                  </a:cxn>
                  <a:cxn ang="0">
                    <a:pos x="9" y="42"/>
                  </a:cxn>
                  <a:cxn ang="0">
                    <a:pos x="0" y="53"/>
                  </a:cxn>
                  <a:cxn ang="0">
                    <a:pos x="3" y="56"/>
                  </a:cxn>
                  <a:cxn ang="0">
                    <a:pos x="0" y="53"/>
                  </a:cxn>
                </a:cxnLst>
                <a:rect l="0" t="0" r="0" b="0"/>
                <a:pathLst>
                  <a:path w="107" h="59">
                    <a:moveTo>
                      <a:pt x="77" y="53"/>
                    </a:moveTo>
                    <a:lnTo>
                      <a:pt x="81" y="49"/>
                    </a:lnTo>
                    <a:lnTo>
                      <a:pt x="81" y="56"/>
                    </a:lnTo>
                    <a:lnTo>
                      <a:pt x="77" y="59"/>
                    </a:lnTo>
                    <a:lnTo>
                      <a:pt x="77" y="53"/>
                    </a:lnTo>
                    <a:close/>
                    <a:moveTo>
                      <a:pt x="51" y="53"/>
                    </a:moveTo>
                    <a:lnTo>
                      <a:pt x="55" y="49"/>
                    </a:lnTo>
                    <a:lnTo>
                      <a:pt x="55" y="56"/>
                    </a:lnTo>
                    <a:lnTo>
                      <a:pt x="51" y="59"/>
                    </a:lnTo>
                    <a:lnTo>
                      <a:pt x="51" y="53"/>
                    </a:lnTo>
                    <a:close/>
                    <a:moveTo>
                      <a:pt x="26" y="53"/>
                    </a:moveTo>
                    <a:lnTo>
                      <a:pt x="29" y="49"/>
                    </a:lnTo>
                    <a:lnTo>
                      <a:pt x="29" y="56"/>
                    </a:lnTo>
                    <a:lnTo>
                      <a:pt x="26" y="59"/>
                    </a:lnTo>
                    <a:lnTo>
                      <a:pt x="26" y="53"/>
                    </a:lnTo>
                    <a:close/>
                    <a:moveTo>
                      <a:pt x="86" y="35"/>
                    </a:moveTo>
                    <a:lnTo>
                      <a:pt x="90" y="32"/>
                    </a:lnTo>
                    <a:lnTo>
                      <a:pt x="90" y="39"/>
                    </a:lnTo>
                    <a:lnTo>
                      <a:pt x="86" y="42"/>
                    </a:lnTo>
                    <a:lnTo>
                      <a:pt x="86" y="35"/>
                    </a:lnTo>
                    <a:close/>
                    <a:moveTo>
                      <a:pt x="60" y="35"/>
                    </a:moveTo>
                    <a:lnTo>
                      <a:pt x="64" y="32"/>
                    </a:lnTo>
                    <a:lnTo>
                      <a:pt x="64" y="39"/>
                    </a:lnTo>
                    <a:lnTo>
                      <a:pt x="60" y="42"/>
                    </a:lnTo>
                    <a:lnTo>
                      <a:pt x="60" y="35"/>
                    </a:lnTo>
                    <a:close/>
                    <a:moveTo>
                      <a:pt x="34" y="35"/>
                    </a:moveTo>
                    <a:lnTo>
                      <a:pt x="38" y="32"/>
                    </a:lnTo>
                    <a:lnTo>
                      <a:pt x="38" y="39"/>
                    </a:lnTo>
                    <a:lnTo>
                      <a:pt x="34" y="42"/>
                    </a:lnTo>
                    <a:lnTo>
                      <a:pt x="34" y="35"/>
                    </a:lnTo>
                    <a:close/>
                    <a:moveTo>
                      <a:pt x="95" y="19"/>
                    </a:moveTo>
                    <a:lnTo>
                      <a:pt x="98" y="15"/>
                    </a:lnTo>
                    <a:lnTo>
                      <a:pt x="98" y="22"/>
                    </a:lnTo>
                    <a:lnTo>
                      <a:pt x="95" y="25"/>
                    </a:lnTo>
                    <a:lnTo>
                      <a:pt x="95" y="19"/>
                    </a:lnTo>
                    <a:close/>
                    <a:moveTo>
                      <a:pt x="69" y="19"/>
                    </a:moveTo>
                    <a:lnTo>
                      <a:pt x="73" y="15"/>
                    </a:lnTo>
                    <a:lnTo>
                      <a:pt x="73" y="22"/>
                    </a:lnTo>
                    <a:lnTo>
                      <a:pt x="69" y="25"/>
                    </a:lnTo>
                    <a:lnTo>
                      <a:pt x="69" y="19"/>
                    </a:lnTo>
                    <a:close/>
                    <a:moveTo>
                      <a:pt x="43" y="19"/>
                    </a:moveTo>
                    <a:lnTo>
                      <a:pt x="47" y="15"/>
                    </a:lnTo>
                    <a:lnTo>
                      <a:pt x="47" y="22"/>
                    </a:lnTo>
                    <a:lnTo>
                      <a:pt x="43" y="25"/>
                    </a:lnTo>
                    <a:lnTo>
                      <a:pt x="43" y="19"/>
                    </a:lnTo>
                    <a:close/>
                    <a:moveTo>
                      <a:pt x="17" y="19"/>
                    </a:moveTo>
                    <a:lnTo>
                      <a:pt x="21" y="15"/>
                    </a:lnTo>
                    <a:lnTo>
                      <a:pt x="21" y="22"/>
                    </a:lnTo>
                    <a:lnTo>
                      <a:pt x="17" y="25"/>
                    </a:lnTo>
                    <a:lnTo>
                      <a:pt x="17" y="19"/>
                    </a:lnTo>
                    <a:close/>
                    <a:moveTo>
                      <a:pt x="103" y="3"/>
                    </a:moveTo>
                    <a:lnTo>
                      <a:pt x="107" y="0"/>
                    </a:lnTo>
                    <a:lnTo>
                      <a:pt x="107" y="7"/>
                    </a:lnTo>
                    <a:lnTo>
                      <a:pt x="103" y="10"/>
                    </a:lnTo>
                    <a:lnTo>
                      <a:pt x="103" y="3"/>
                    </a:lnTo>
                    <a:close/>
                    <a:moveTo>
                      <a:pt x="78" y="3"/>
                    </a:moveTo>
                    <a:lnTo>
                      <a:pt x="81" y="0"/>
                    </a:lnTo>
                    <a:lnTo>
                      <a:pt x="81" y="7"/>
                    </a:lnTo>
                    <a:lnTo>
                      <a:pt x="78" y="10"/>
                    </a:lnTo>
                    <a:lnTo>
                      <a:pt x="78" y="3"/>
                    </a:lnTo>
                    <a:close/>
                    <a:moveTo>
                      <a:pt x="52" y="3"/>
                    </a:moveTo>
                    <a:lnTo>
                      <a:pt x="56" y="0"/>
                    </a:lnTo>
                    <a:lnTo>
                      <a:pt x="56" y="7"/>
                    </a:lnTo>
                    <a:lnTo>
                      <a:pt x="52" y="10"/>
                    </a:lnTo>
                    <a:lnTo>
                      <a:pt x="52" y="3"/>
                    </a:lnTo>
                    <a:close/>
                    <a:moveTo>
                      <a:pt x="26" y="3"/>
                    </a:moveTo>
                    <a:lnTo>
                      <a:pt x="30" y="0"/>
                    </a:lnTo>
                    <a:lnTo>
                      <a:pt x="30" y="7"/>
                    </a:lnTo>
                    <a:lnTo>
                      <a:pt x="26" y="10"/>
                    </a:lnTo>
                    <a:lnTo>
                      <a:pt x="26" y="3"/>
                    </a:lnTo>
                    <a:close/>
                    <a:moveTo>
                      <a:pt x="9" y="35"/>
                    </a:moveTo>
                    <a:lnTo>
                      <a:pt x="12" y="32"/>
                    </a:lnTo>
                    <a:lnTo>
                      <a:pt x="12" y="39"/>
                    </a:lnTo>
                    <a:lnTo>
                      <a:pt x="9" y="42"/>
                    </a:lnTo>
                    <a:lnTo>
                      <a:pt x="9" y="35"/>
                    </a:lnTo>
                    <a:close/>
                    <a:moveTo>
                      <a:pt x="0" y="53"/>
                    </a:moveTo>
                    <a:lnTo>
                      <a:pt x="3" y="49"/>
                    </a:lnTo>
                    <a:lnTo>
                      <a:pt x="3" y="56"/>
                    </a:lnTo>
                    <a:lnTo>
                      <a:pt x="0" y="59"/>
                    </a:lnTo>
                    <a:lnTo>
                      <a:pt x="0" y="5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6" name="Freeform 169"/>
              <p:cNvSpPr/>
              <p:nvPr/>
            </p:nvSpPr>
            <p:spPr>
              <a:xfrm>
                <a:off x="26" y="1575"/>
                <a:ext cx="384" cy="272"/>
              </a:xfrm>
              <a:custGeom>
                <a:avLst/>
                <a:gdLst/>
                <a:ahLst/>
                <a:cxnLst>
                  <a:cxn ang="0">
                    <a:pos x="18" y="272"/>
                  </a:cxn>
                  <a:cxn ang="0">
                    <a:pos x="18" y="238"/>
                  </a:cxn>
                  <a:cxn ang="0">
                    <a:pos x="0" y="238"/>
                  </a:cxn>
                  <a:cxn ang="0">
                    <a:pos x="0" y="204"/>
                  </a:cxn>
                  <a:cxn ang="0">
                    <a:pos x="105" y="0"/>
                  </a:cxn>
                  <a:cxn ang="0">
                    <a:pos x="384" y="0"/>
                  </a:cxn>
                  <a:cxn ang="0">
                    <a:pos x="384" y="34"/>
                  </a:cxn>
                  <a:cxn ang="0">
                    <a:pos x="375" y="51"/>
                  </a:cxn>
                  <a:cxn ang="0">
                    <a:pos x="375" y="161"/>
                  </a:cxn>
                  <a:cxn ang="0">
                    <a:pos x="261" y="272"/>
                  </a:cxn>
                  <a:cxn ang="0">
                    <a:pos x="18" y="272"/>
                  </a:cxn>
                </a:cxnLst>
                <a:rect l="0" t="0" r="0" b="0"/>
                <a:pathLst>
                  <a:path w="384" h="272">
                    <a:moveTo>
                      <a:pt x="18" y="272"/>
                    </a:moveTo>
                    <a:lnTo>
                      <a:pt x="18" y="238"/>
                    </a:lnTo>
                    <a:lnTo>
                      <a:pt x="0" y="238"/>
                    </a:lnTo>
                    <a:lnTo>
                      <a:pt x="0" y="204"/>
                    </a:lnTo>
                    <a:lnTo>
                      <a:pt x="105" y="0"/>
                    </a:lnTo>
                    <a:lnTo>
                      <a:pt x="384" y="0"/>
                    </a:lnTo>
                    <a:lnTo>
                      <a:pt x="384" y="34"/>
                    </a:lnTo>
                    <a:lnTo>
                      <a:pt x="375" y="51"/>
                    </a:lnTo>
                    <a:lnTo>
                      <a:pt x="375" y="161"/>
                    </a:lnTo>
                    <a:lnTo>
                      <a:pt x="261" y="272"/>
                    </a:lnTo>
                    <a:lnTo>
                      <a:pt x="18" y="2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7" name="Freeform 170"/>
              <p:cNvSpPr>
                <a:spLocks noEditPoints="1"/>
              </p:cNvSpPr>
              <p:nvPr/>
            </p:nvSpPr>
            <p:spPr>
              <a:xfrm>
                <a:off x="48" y="1562"/>
                <a:ext cx="170" cy="200"/>
              </a:xfrm>
              <a:custGeom>
                <a:avLst/>
                <a:gdLst/>
                <a:ahLst/>
                <a:cxnLst>
                  <a:cxn ang="0">
                    <a:pos x="163" y="0"/>
                  </a:cxn>
                  <a:cxn ang="0">
                    <a:pos x="131" y="64"/>
                  </a:cxn>
                  <a:cxn ang="0">
                    <a:pos x="143" y="81"/>
                  </a:cxn>
                  <a:cxn ang="0">
                    <a:pos x="170" y="30"/>
                  </a:cxn>
                  <a:cxn ang="0">
                    <a:pos x="163" y="0"/>
                  </a:cxn>
                  <a:cxn ang="0">
                    <a:pos x="61" y="64"/>
                  </a:cxn>
                  <a:cxn ang="0">
                    <a:pos x="131" y="64"/>
                  </a:cxn>
                  <a:cxn ang="0">
                    <a:pos x="143" y="81"/>
                  </a:cxn>
                  <a:cxn ang="0">
                    <a:pos x="74" y="81"/>
                  </a:cxn>
                  <a:cxn ang="0">
                    <a:pos x="61" y="64"/>
                  </a:cxn>
                  <a:cxn ang="0">
                    <a:pos x="102" y="119"/>
                  </a:cxn>
                  <a:cxn ang="0">
                    <a:pos x="69" y="183"/>
                  </a:cxn>
                  <a:cxn ang="0">
                    <a:pos x="83" y="200"/>
                  </a:cxn>
                  <a:cxn ang="0">
                    <a:pos x="109" y="149"/>
                  </a:cxn>
                  <a:cxn ang="0">
                    <a:pos x="102" y="119"/>
                  </a:cxn>
                  <a:cxn ang="0">
                    <a:pos x="0" y="183"/>
                  </a:cxn>
                  <a:cxn ang="0">
                    <a:pos x="69" y="183"/>
                  </a:cxn>
                  <a:cxn ang="0">
                    <a:pos x="83" y="200"/>
                  </a:cxn>
                  <a:cxn ang="0">
                    <a:pos x="13" y="200"/>
                  </a:cxn>
                  <a:cxn ang="0">
                    <a:pos x="0" y="183"/>
                  </a:cxn>
                </a:cxnLst>
                <a:rect l="0" t="0" r="0" b="0"/>
                <a:pathLst>
                  <a:path w="170" h="200">
                    <a:moveTo>
                      <a:pt x="163" y="0"/>
                    </a:moveTo>
                    <a:lnTo>
                      <a:pt x="131" y="64"/>
                    </a:lnTo>
                    <a:lnTo>
                      <a:pt x="143" y="81"/>
                    </a:lnTo>
                    <a:lnTo>
                      <a:pt x="170" y="30"/>
                    </a:lnTo>
                    <a:lnTo>
                      <a:pt x="163" y="0"/>
                    </a:lnTo>
                    <a:close/>
                    <a:moveTo>
                      <a:pt x="61" y="64"/>
                    </a:moveTo>
                    <a:lnTo>
                      <a:pt x="131" y="64"/>
                    </a:lnTo>
                    <a:lnTo>
                      <a:pt x="143" y="81"/>
                    </a:lnTo>
                    <a:lnTo>
                      <a:pt x="74" y="81"/>
                    </a:lnTo>
                    <a:lnTo>
                      <a:pt x="61" y="64"/>
                    </a:lnTo>
                    <a:close/>
                    <a:moveTo>
                      <a:pt x="102" y="119"/>
                    </a:moveTo>
                    <a:lnTo>
                      <a:pt x="69" y="183"/>
                    </a:lnTo>
                    <a:lnTo>
                      <a:pt x="83" y="200"/>
                    </a:lnTo>
                    <a:lnTo>
                      <a:pt x="109" y="149"/>
                    </a:lnTo>
                    <a:lnTo>
                      <a:pt x="102" y="119"/>
                    </a:lnTo>
                    <a:close/>
                    <a:moveTo>
                      <a:pt x="0" y="183"/>
                    </a:moveTo>
                    <a:lnTo>
                      <a:pt x="69" y="183"/>
                    </a:lnTo>
                    <a:lnTo>
                      <a:pt x="83" y="200"/>
                    </a:lnTo>
                    <a:lnTo>
                      <a:pt x="13" y="200"/>
                    </a:lnTo>
                    <a:lnTo>
                      <a:pt x="0" y="18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8" name="Freeform 171"/>
              <p:cNvSpPr/>
              <p:nvPr/>
            </p:nvSpPr>
            <p:spPr>
              <a:xfrm>
                <a:off x="179" y="1562"/>
                <a:ext cx="39" cy="81"/>
              </a:xfrm>
              <a:custGeom>
                <a:avLst/>
                <a:gdLst/>
                <a:ahLst/>
                <a:cxnLst>
                  <a:cxn ang="0">
                    <a:pos x="32" y="0"/>
                  </a:cxn>
                  <a:cxn ang="0">
                    <a:pos x="0" y="64"/>
                  </a:cxn>
                  <a:cxn ang="0">
                    <a:pos x="12" y="81"/>
                  </a:cxn>
                  <a:cxn ang="0">
                    <a:pos x="39" y="30"/>
                  </a:cxn>
                  <a:cxn ang="0">
                    <a:pos x="32" y="0"/>
                  </a:cxn>
                </a:cxnLst>
                <a:rect l="0" t="0" r="0" b="0"/>
                <a:pathLst>
                  <a:path w="39" h="81">
                    <a:moveTo>
                      <a:pt x="32" y="0"/>
                    </a:moveTo>
                    <a:lnTo>
                      <a:pt x="0" y="64"/>
                    </a:lnTo>
                    <a:lnTo>
                      <a:pt x="12" y="81"/>
                    </a:lnTo>
                    <a:lnTo>
                      <a:pt x="39" y="30"/>
                    </a:lnTo>
                    <a:lnTo>
                      <a:pt x="32"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69" name="Freeform 172"/>
              <p:cNvSpPr/>
              <p:nvPr/>
            </p:nvSpPr>
            <p:spPr>
              <a:xfrm>
                <a:off x="109" y="1626"/>
                <a:ext cx="82" cy="17"/>
              </a:xfrm>
              <a:custGeom>
                <a:avLst/>
                <a:gdLst/>
                <a:ahLst/>
                <a:cxnLst>
                  <a:cxn ang="0">
                    <a:pos x="0" y="0"/>
                  </a:cxn>
                  <a:cxn ang="0">
                    <a:pos x="70" y="0"/>
                  </a:cxn>
                  <a:cxn ang="0">
                    <a:pos x="82" y="17"/>
                  </a:cxn>
                  <a:cxn ang="0">
                    <a:pos x="13" y="17"/>
                  </a:cxn>
                  <a:cxn ang="0">
                    <a:pos x="0" y="0"/>
                  </a:cxn>
                </a:cxnLst>
                <a:rect l="0" t="0" r="0" b="0"/>
                <a:pathLst>
                  <a:path w="82" h="17">
                    <a:moveTo>
                      <a:pt x="0" y="0"/>
                    </a:moveTo>
                    <a:lnTo>
                      <a:pt x="70" y="0"/>
                    </a:lnTo>
                    <a:lnTo>
                      <a:pt x="82"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0" name="Freeform 173"/>
              <p:cNvSpPr/>
              <p:nvPr/>
            </p:nvSpPr>
            <p:spPr>
              <a:xfrm>
                <a:off x="117" y="1681"/>
                <a:ext cx="40" cy="81"/>
              </a:xfrm>
              <a:custGeom>
                <a:avLst/>
                <a:gdLst/>
                <a:ahLst/>
                <a:cxnLst>
                  <a:cxn ang="0">
                    <a:pos x="33" y="0"/>
                  </a:cxn>
                  <a:cxn ang="0">
                    <a:pos x="0" y="64"/>
                  </a:cxn>
                  <a:cxn ang="0">
                    <a:pos x="14" y="81"/>
                  </a:cxn>
                  <a:cxn ang="0">
                    <a:pos x="40" y="30"/>
                  </a:cxn>
                  <a:cxn ang="0">
                    <a:pos x="33" y="0"/>
                  </a:cxn>
                </a:cxnLst>
                <a:rect l="0" t="0" r="0" b="0"/>
                <a:pathLst>
                  <a:path w="40" h="81">
                    <a:moveTo>
                      <a:pt x="33" y="0"/>
                    </a:moveTo>
                    <a:lnTo>
                      <a:pt x="0" y="64"/>
                    </a:lnTo>
                    <a:lnTo>
                      <a:pt x="14" y="81"/>
                    </a:lnTo>
                    <a:lnTo>
                      <a:pt x="40"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1" name="Freeform 174"/>
              <p:cNvSpPr/>
              <p:nvPr/>
            </p:nvSpPr>
            <p:spPr>
              <a:xfrm>
                <a:off x="48" y="1745"/>
                <a:ext cx="83" cy="17"/>
              </a:xfrm>
              <a:custGeom>
                <a:avLst/>
                <a:gdLst/>
                <a:ahLst/>
                <a:cxnLst>
                  <a:cxn ang="0">
                    <a:pos x="0" y="0"/>
                  </a:cxn>
                  <a:cxn ang="0">
                    <a:pos x="69" y="0"/>
                  </a:cxn>
                  <a:cxn ang="0">
                    <a:pos x="83" y="17"/>
                  </a:cxn>
                  <a:cxn ang="0">
                    <a:pos x="13" y="17"/>
                  </a:cxn>
                  <a:cxn ang="0">
                    <a:pos x="0" y="0"/>
                  </a:cxn>
                </a:cxnLst>
                <a:rect l="0" t="0" r="0" b="0"/>
                <a:pathLst>
                  <a:path w="83" h="17">
                    <a:moveTo>
                      <a:pt x="0" y="0"/>
                    </a:moveTo>
                    <a:lnTo>
                      <a:pt x="69" y="0"/>
                    </a:lnTo>
                    <a:lnTo>
                      <a:pt x="83"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2" name="Freeform 175"/>
              <p:cNvSpPr/>
              <p:nvPr/>
            </p:nvSpPr>
            <p:spPr>
              <a:xfrm>
                <a:off x="104" y="1609"/>
                <a:ext cx="75" cy="17"/>
              </a:xfrm>
              <a:custGeom>
                <a:avLst/>
                <a:gdLst/>
                <a:ahLst/>
                <a:cxnLst>
                  <a:cxn ang="0">
                    <a:pos x="0" y="0"/>
                  </a:cxn>
                  <a:cxn ang="0">
                    <a:pos x="5" y="17"/>
                  </a:cxn>
                  <a:cxn ang="0">
                    <a:pos x="75" y="17"/>
                  </a:cxn>
                  <a:cxn ang="0">
                    <a:pos x="70" y="0"/>
                  </a:cxn>
                  <a:cxn ang="0">
                    <a:pos x="0" y="0"/>
                  </a:cxn>
                </a:cxnLst>
                <a:rect l="0" t="0" r="0" b="0"/>
                <a:pathLst>
                  <a:path w="75" h="17">
                    <a:moveTo>
                      <a:pt x="0" y="0"/>
                    </a:moveTo>
                    <a:lnTo>
                      <a:pt x="5" y="17"/>
                    </a:lnTo>
                    <a:lnTo>
                      <a:pt x="75" y="17"/>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3" name="Freeform 176"/>
              <p:cNvSpPr/>
              <p:nvPr/>
            </p:nvSpPr>
            <p:spPr>
              <a:xfrm>
                <a:off x="104" y="1609"/>
                <a:ext cx="75" cy="17"/>
              </a:xfrm>
              <a:custGeom>
                <a:avLst/>
                <a:gdLst/>
                <a:ahLst/>
                <a:cxnLst>
                  <a:cxn ang="0">
                    <a:pos x="0" y="0"/>
                  </a:cxn>
                  <a:cxn ang="0">
                    <a:pos x="5" y="17"/>
                  </a:cxn>
                  <a:cxn ang="0">
                    <a:pos x="75" y="17"/>
                  </a:cxn>
                  <a:cxn ang="0">
                    <a:pos x="70" y="0"/>
                  </a:cxn>
                  <a:cxn ang="0">
                    <a:pos x="0" y="0"/>
                  </a:cxn>
                </a:cxnLst>
                <a:rect l="0" t="0" r="0" b="0"/>
                <a:pathLst>
                  <a:path w="75" h="17">
                    <a:moveTo>
                      <a:pt x="0" y="0"/>
                    </a:moveTo>
                    <a:lnTo>
                      <a:pt x="5" y="17"/>
                    </a:lnTo>
                    <a:lnTo>
                      <a:pt x="75" y="17"/>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4" name="Freeform 177"/>
              <p:cNvSpPr/>
              <p:nvPr/>
            </p:nvSpPr>
            <p:spPr>
              <a:xfrm>
                <a:off x="44" y="1549"/>
                <a:ext cx="152" cy="162"/>
              </a:xfrm>
              <a:custGeom>
                <a:avLst/>
                <a:gdLst/>
                <a:ahLst/>
                <a:cxnLst>
                  <a:cxn ang="0">
                    <a:pos x="152" y="0"/>
                  </a:cxn>
                  <a:cxn ang="0">
                    <a:pos x="82" y="0"/>
                  </a:cxn>
                  <a:cxn ang="0">
                    <a:pos x="0" y="162"/>
                  </a:cxn>
                  <a:cxn ang="0">
                    <a:pos x="69" y="162"/>
                  </a:cxn>
                  <a:cxn ang="0">
                    <a:pos x="152" y="0"/>
                  </a:cxn>
                </a:cxnLst>
                <a:rect l="0" t="0" r="0" b="0"/>
                <a:pathLst>
                  <a:path w="152" h="162">
                    <a:moveTo>
                      <a:pt x="152" y="0"/>
                    </a:moveTo>
                    <a:lnTo>
                      <a:pt x="82" y="0"/>
                    </a:lnTo>
                    <a:lnTo>
                      <a:pt x="0" y="162"/>
                    </a:lnTo>
                    <a:lnTo>
                      <a:pt x="69" y="162"/>
                    </a:lnTo>
                    <a:lnTo>
                      <a:pt x="152"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5" name="Freeform 178"/>
              <p:cNvSpPr/>
              <p:nvPr/>
            </p:nvSpPr>
            <p:spPr>
              <a:xfrm>
                <a:off x="44" y="1549"/>
                <a:ext cx="152" cy="162"/>
              </a:xfrm>
              <a:custGeom>
                <a:avLst/>
                <a:gdLst/>
                <a:ahLst/>
                <a:cxnLst>
                  <a:cxn ang="0">
                    <a:pos x="152" y="0"/>
                  </a:cxn>
                  <a:cxn ang="0">
                    <a:pos x="82" y="0"/>
                  </a:cxn>
                  <a:cxn ang="0">
                    <a:pos x="0" y="162"/>
                  </a:cxn>
                  <a:cxn ang="0">
                    <a:pos x="69" y="162"/>
                  </a:cxn>
                  <a:cxn ang="0">
                    <a:pos x="152" y="0"/>
                  </a:cxn>
                </a:cxnLst>
                <a:rect l="0" t="0" r="0" b="0"/>
                <a:pathLst>
                  <a:path w="152" h="162">
                    <a:moveTo>
                      <a:pt x="152" y="0"/>
                    </a:moveTo>
                    <a:lnTo>
                      <a:pt x="82" y="0"/>
                    </a:lnTo>
                    <a:lnTo>
                      <a:pt x="0" y="162"/>
                    </a:lnTo>
                    <a:lnTo>
                      <a:pt x="69" y="162"/>
                    </a:lnTo>
                    <a:lnTo>
                      <a:pt x="152"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6" name="Rectangle 179"/>
              <p:cNvSpPr/>
              <p:nvPr/>
            </p:nvSpPr>
            <p:spPr>
              <a:xfrm>
                <a:off x="44" y="1711"/>
                <a:ext cx="69"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77" name="Freeform 180"/>
              <p:cNvSpPr/>
              <p:nvPr/>
            </p:nvSpPr>
            <p:spPr>
              <a:xfrm>
                <a:off x="113" y="1549"/>
                <a:ext cx="91" cy="179"/>
              </a:xfrm>
              <a:custGeom>
                <a:avLst/>
                <a:gdLst/>
                <a:ahLst/>
                <a:cxnLst>
                  <a:cxn ang="0">
                    <a:pos x="91" y="0"/>
                  </a:cxn>
                  <a:cxn ang="0">
                    <a:pos x="83" y="0"/>
                  </a:cxn>
                  <a:cxn ang="0">
                    <a:pos x="0" y="162"/>
                  </a:cxn>
                  <a:cxn ang="0">
                    <a:pos x="0" y="179"/>
                  </a:cxn>
                  <a:cxn ang="0">
                    <a:pos x="91" y="0"/>
                  </a:cxn>
                </a:cxnLst>
                <a:rect l="0" t="0" r="0" b="0"/>
                <a:pathLst>
                  <a:path w="91" h="179">
                    <a:moveTo>
                      <a:pt x="91" y="0"/>
                    </a:moveTo>
                    <a:lnTo>
                      <a:pt x="83" y="0"/>
                    </a:lnTo>
                    <a:lnTo>
                      <a:pt x="0" y="162"/>
                    </a:lnTo>
                    <a:lnTo>
                      <a:pt x="0" y="179"/>
                    </a:lnTo>
                    <a:lnTo>
                      <a:pt x="91"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8" name="Freeform 181"/>
              <p:cNvSpPr/>
              <p:nvPr/>
            </p:nvSpPr>
            <p:spPr>
              <a:xfrm>
                <a:off x="48" y="1681"/>
                <a:ext cx="102" cy="64"/>
              </a:xfrm>
              <a:custGeom>
                <a:avLst/>
                <a:gdLst/>
                <a:ahLst/>
                <a:cxnLst>
                  <a:cxn ang="0">
                    <a:pos x="0" y="64"/>
                  </a:cxn>
                  <a:cxn ang="0">
                    <a:pos x="69" y="64"/>
                  </a:cxn>
                  <a:cxn ang="0">
                    <a:pos x="102" y="0"/>
                  </a:cxn>
                </a:cxnLst>
                <a:rect l="0" t="0" r="0" b="0"/>
                <a:pathLst>
                  <a:path w="102" h="64">
                    <a:moveTo>
                      <a:pt x="0" y="64"/>
                    </a:moveTo>
                    <a:lnTo>
                      <a:pt x="69" y="64"/>
                    </a:lnTo>
                    <a:lnTo>
                      <a:pt x="102"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79" name="Line 182"/>
              <p:cNvSpPr/>
              <p:nvPr/>
            </p:nvSpPr>
            <p:spPr>
              <a:xfrm flipV="1">
                <a:off x="179" y="1562"/>
                <a:ext cx="32" cy="64"/>
              </a:xfrm>
              <a:prstGeom prst="line">
                <a:avLst/>
              </a:prstGeom>
              <a:ln w="23813" cap="rnd" cmpd="sng">
                <a:solidFill>
                  <a:srgbClr val="000000"/>
                </a:solidFill>
                <a:prstDash val="solid"/>
                <a:headEnd type="none" w="med" len="med"/>
                <a:tailEnd type="none" w="med" len="med"/>
              </a:ln>
            </p:spPr>
          </p:sp>
          <p:sp>
            <p:nvSpPr>
              <p:cNvPr id="180" name="Freeform 183"/>
              <p:cNvSpPr>
                <a:spLocks noEditPoints="1"/>
              </p:cNvSpPr>
              <p:nvPr/>
            </p:nvSpPr>
            <p:spPr>
              <a:xfrm>
                <a:off x="44" y="1549"/>
                <a:ext cx="167" cy="196"/>
              </a:xfrm>
              <a:custGeom>
                <a:avLst/>
                <a:gdLst/>
                <a:ahLst/>
                <a:cxnLst>
                  <a:cxn ang="0">
                    <a:pos x="0" y="162"/>
                  </a:cxn>
                  <a:cxn ang="0">
                    <a:pos x="12" y="151"/>
                  </a:cxn>
                  <a:cxn ang="0">
                    <a:pos x="67" y="151"/>
                  </a:cxn>
                  <a:cxn ang="0">
                    <a:pos x="69" y="162"/>
                  </a:cxn>
                  <a:cxn ang="0">
                    <a:pos x="0" y="162"/>
                  </a:cxn>
                  <a:cxn ang="0">
                    <a:pos x="67" y="151"/>
                  </a:cxn>
                  <a:cxn ang="0">
                    <a:pos x="141" y="7"/>
                  </a:cxn>
                  <a:cxn ang="0">
                    <a:pos x="152" y="0"/>
                  </a:cxn>
                  <a:cxn ang="0">
                    <a:pos x="69" y="162"/>
                  </a:cxn>
                  <a:cxn ang="0">
                    <a:pos x="67" y="151"/>
                  </a:cxn>
                  <a:cxn ang="0">
                    <a:pos x="0" y="179"/>
                  </a:cxn>
                  <a:cxn ang="0">
                    <a:pos x="4" y="196"/>
                  </a:cxn>
                  <a:cxn ang="0">
                    <a:pos x="73" y="196"/>
                  </a:cxn>
                  <a:cxn ang="0">
                    <a:pos x="69" y="179"/>
                  </a:cxn>
                  <a:cxn ang="0">
                    <a:pos x="0" y="179"/>
                  </a:cxn>
                  <a:cxn ang="0">
                    <a:pos x="106" y="132"/>
                  </a:cxn>
                  <a:cxn ang="0">
                    <a:pos x="73" y="196"/>
                  </a:cxn>
                  <a:cxn ang="0">
                    <a:pos x="69" y="179"/>
                  </a:cxn>
                  <a:cxn ang="0">
                    <a:pos x="100" y="119"/>
                  </a:cxn>
                  <a:cxn ang="0">
                    <a:pos x="106" y="132"/>
                  </a:cxn>
                  <a:cxn ang="0">
                    <a:pos x="167" y="13"/>
                  </a:cxn>
                  <a:cxn ang="0">
                    <a:pos x="135" y="77"/>
                  </a:cxn>
                  <a:cxn ang="0">
                    <a:pos x="130" y="60"/>
                  </a:cxn>
                  <a:cxn ang="0">
                    <a:pos x="160" y="0"/>
                  </a:cxn>
                  <a:cxn ang="0">
                    <a:pos x="167" y="13"/>
                  </a:cxn>
                </a:cxnLst>
                <a:rect l="0" t="0" r="0" b="0"/>
                <a:pathLst>
                  <a:path w="167" h="196">
                    <a:moveTo>
                      <a:pt x="0" y="162"/>
                    </a:moveTo>
                    <a:lnTo>
                      <a:pt x="12" y="151"/>
                    </a:lnTo>
                    <a:lnTo>
                      <a:pt x="67" y="151"/>
                    </a:lnTo>
                    <a:lnTo>
                      <a:pt x="69" y="162"/>
                    </a:lnTo>
                    <a:lnTo>
                      <a:pt x="0" y="162"/>
                    </a:lnTo>
                    <a:close/>
                    <a:moveTo>
                      <a:pt x="67" y="151"/>
                    </a:moveTo>
                    <a:lnTo>
                      <a:pt x="141" y="7"/>
                    </a:lnTo>
                    <a:lnTo>
                      <a:pt x="152" y="0"/>
                    </a:lnTo>
                    <a:lnTo>
                      <a:pt x="69" y="162"/>
                    </a:lnTo>
                    <a:lnTo>
                      <a:pt x="67" y="151"/>
                    </a:lnTo>
                    <a:close/>
                    <a:moveTo>
                      <a:pt x="0" y="179"/>
                    </a:moveTo>
                    <a:lnTo>
                      <a:pt x="4" y="196"/>
                    </a:lnTo>
                    <a:lnTo>
                      <a:pt x="73" y="196"/>
                    </a:lnTo>
                    <a:lnTo>
                      <a:pt x="69" y="179"/>
                    </a:lnTo>
                    <a:lnTo>
                      <a:pt x="0" y="179"/>
                    </a:lnTo>
                    <a:close/>
                    <a:moveTo>
                      <a:pt x="106" y="132"/>
                    </a:moveTo>
                    <a:lnTo>
                      <a:pt x="73" y="196"/>
                    </a:lnTo>
                    <a:lnTo>
                      <a:pt x="69" y="179"/>
                    </a:lnTo>
                    <a:lnTo>
                      <a:pt x="100" y="119"/>
                    </a:lnTo>
                    <a:lnTo>
                      <a:pt x="106" y="132"/>
                    </a:lnTo>
                    <a:close/>
                    <a:moveTo>
                      <a:pt x="167" y="13"/>
                    </a:moveTo>
                    <a:lnTo>
                      <a:pt x="135" y="77"/>
                    </a:lnTo>
                    <a:lnTo>
                      <a:pt x="130" y="60"/>
                    </a:lnTo>
                    <a:lnTo>
                      <a:pt x="160" y="0"/>
                    </a:lnTo>
                    <a:lnTo>
                      <a:pt x="167" y="13"/>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1" name="Freeform 184"/>
              <p:cNvSpPr>
                <a:spLocks noEditPoints="1"/>
              </p:cNvSpPr>
              <p:nvPr/>
            </p:nvSpPr>
            <p:spPr>
              <a:xfrm>
                <a:off x="44" y="1549"/>
                <a:ext cx="152" cy="162"/>
              </a:xfrm>
              <a:custGeom>
                <a:avLst/>
                <a:gdLst/>
                <a:ahLst/>
                <a:cxnLst>
                  <a:cxn ang="0">
                    <a:pos x="12" y="151"/>
                  </a:cxn>
                  <a:cxn ang="0">
                    <a:pos x="87" y="7"/>
                  </a:cxn>
                  <a:cxn ang="0">
                    <a:pos x="82" y="0"/>
                  </a:cxn>
                  <a:cxn ang="0">
                    <a:pos x="0" y="162"/>
                  </a:cxn>
                  <a:cxn ang="0">
                    <a:pos x="12" y="151"/>
                  </a:cxn>
                  <a:cxn ang="0">
                    <a:pos x="87" y="7"/>
                  </a:cxn>
                  <a:cxn ang="0">
                    <a:pos x="141" y="7"/>
                  </a:cxn>
                  <a:cxn ang="0">
                    <a:pos x="152" y="0"/>
                  </a:cxn>
                  <a:cxn ang="0">
                    <a:pos x="82" y="0"/>
                  </a:cxn>
                  <a:cxn ang="0">
                    <a:pos x="87" y="7"/>
                  </a:cxn>
                </a:cxnLst>
                <a:rect l="0" t="0" r="0" b="0"/>
                <a:pathLst>
                  <a:path w="152" h="162">
                    <a:moveTo>
                      <a:pt x="12" y="151"/>
                    </a:moveTo>
                    <a:lnTo>
                      <a:pt x="87" y="7"/>
                    </a:lnTo>
                    <a:lnTo>
                      <a:pt x="82" y="0"/>
                    </a:lnTo>
                    <a:lnTo>
                      <a:pt x="0" y="162"/>
                    </a:lnTo>
                    <a:lnTo>
                      <a:pt x="12" y="151"/>
                    </a:lnTo>
                    <a:close/>
                    <a:moveTo>
                      <a:pt x="87" y="7"/>
                    </a:moveTo>
                    <a:lnTo>
                      <a:pt x="141" y="7"/>
                    </a:lnTo>
                    <a:lnTo>
                      <a:pt x="152" y="0"/>
                    </a:lnTo>
                    <a:lnTo>
                      <a:pt x="82" y="0"/>
                    </a:lnTo>
                    <a:lnTo>
                      <a:pt x="87" y="7"/>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2" name="Freeform 185"/>
              <p:cNvSpPr/>
              <p:nvPr/>
            </p:nvSpPr>
            <p:spPr>
              <a:xfrm>
                <a:off x="113" y="1549"/>
                <a:ext cx="105" cy="213"/>
              </a:xfrm>
              <a:custGeom>
                <a:avLst/>
                <a:gdLst/>
                <a:ahLst/>
                <a:cxnLst>
                  <a:cxn ang="0">
                    <a:pos x="18" y="213"/>
                  </a:cxn>
                  <a:cxn ang="0">
                    <a:pos x="4" y="196"/>
                  </a:cxn>
                  <a:cxn ang="0">
                    <a:pos x="0" y="179"/>
                  </a:cxn>
                  <a:cxn ang="0">
                    <a:pos x="0" y="162"/>
                  </a:cxn>
                  <a:cxn ang="0">
                    <a:pos x="83" y="0"/>
                  </a:cxn>
                  <a:cxn ang="0">
                    <a:pos x="91" y="0"/>
                  </a:cxn>
                  <a:cxn ang="0">
                    <a:pos x="98" y="13"/>
                  </a:cxn>
                  <a:cxn ang="0">
                    <a:pos x="105" y="43"/>
                  </a:cxn>
                  <a:cxn ang="0">
                    <a:pos x="78" y="94"/>
                  </a:cxn>
                  <a:cxn ang="0">
                    <a:pos x="66" y="77"/>
                  </a:cxn>
                  <a:cxn ang="0">
                    <a:pos x="61" y="60"/>
                  </a:cxn>
                  <a:cxn ang="0">
                    <a:pos x="31" y="119"/>
                  </a:cxn>
                  <a:cxn ang="0">
                    <a:pos x="37" y="132"/>
                  </a:cxn>
                  <a:cxn ang="0">
                    <a:pos x="44" y="162"/>
                  </a:cxn>
                  <a:cxn ang="0">
                    <a:pos x="18" y="213"/>
                  </a:cxn>
                </a:cxnLst>
                <a:rect l="0" t="0" r="0" b="0"/>
                <a:pathLst>
                  <a:path w="105" h="213">
                    <a:moveTo>
                      <a:pt x="18" y="213"/>
                    </a:moveTo>
                    <a:lnTo>
                      <a:pt x="4" y="196"/>
                    </a:lnTo>
                    <a:lnTo>
                      <a:pt x="0" y="179"/>
                    </a:lnTo>
                    <a:lnTo>
                      <a:pt x="0" y="162"/>
                    </a:lnTo>
                    <a:lnTo>
                      <a:pt x="83" y="0"/>
                    </a:lnTo>
                    <a:lnTo>
                      <a:pt x="91" y="0"/>
                    </a:lnTo>
                    <a:lnTo>
                      <a:pt x="98" y="13"/>
                    </a:lnTo>
                    <a:lnTo>
                      <a:pt x="105" y="43"/>
                    </a:lnTo>
                    <a:lnTo>
                      <a:pt x="78" y="94"/>
                    </a:lnTo>
                    <a:lnTo>
                      <a:pt x="66" y="77"/>
                    </a:lnTo>
                    <a:lnTo>
                      <a:pt x="61" y="60"/>
                    </a:lnTo>
                    <a:lnTo>
                      <a:pt x="31" y="119"/>
                    </a:lnTo>
                    <a:lnTo>
                      <a:pt x="37" y="132"/>
                    </a:lnTo>
                    <a:lnTo>
                      <a:pt x="44" y="162"/>
                    </a:lnTo>
                    <a:lnTo>
                      <a:pt x="18" y="213"/>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3" name="Freeform 186"/>
              <p:cNvSpPr/>
              <p:nvPr/>
            </p:nvSpPr>
            <p:spPr>
              <a:xfrm>
                <a:off x="44" y="1711"/>
                <a:ext cx="87" cy="51"/>
              </a:xfrm>
              <a:custGeom>
                <a:avLst/>
                <a:gdLst/>
                <a:ahLst/>
                <a:cxnLst>
                  <a:cxn ang="0">
                    <a:pos x="0" y="0"/>
                  </a:cxn>
                  <a:cxn ang="0">
                    <a:pos x="0" y="17"/>
                  </a:cxn>
                  <a:cxn ang="0">
                    <a:pos x="4" y="34"/>
                  </a:cxn>
                  <a:cxn ang="0">
                    <a:pos x="17" y="51"/>
                  </a:cxn>
                  <a:cxn ang="0">
                    <a:pos x="87" y="51"/>
                  </a:cxn>
                  <a:cxn ang="0">
                    <a:pos x="73" y="34"/>
                  </a:cxn>
                  <a:cxn ang="0">
                    <a:pos x="69" y="17"/>
                  </a:cxn>
                  <a:cxn ang="0">
                    <a:pos x="69" y="0"/>
                  </a:cxn>
                  <a:cxn ang="0">
                    <a:pos x="0" y="0"/>
                  </a:cxn>
                </a:cxnLst>
                <a:rect l="0" t="0" r="0" b="0"/>
                <a:pathLst>
                  <a:path w="87" h="51">
                    <a:moveTo>
                      <a:pt x="0" y="0"/>
                    </a:moveTo>
                    <a:lnTo>
                      <a:pt x="0" y="17"/>
                    </a:lnTo>
                    <a:lnTo>
                      <a:pt x="4" y="34"/>
                    </a:lnTo>
                    <a:lnTo>
                      <a:pt x="17" y="51"/>
                    </a:lnTo>
                    <a:lnTo>
                      <a:pt x="87" y="51"/>
                    </a:lnTo>
                    <a:lnTo>
                      <a:pt x="73" y="34"/>
                    </a:lnTo>
                    <a:lnTo>
                      <a:pt x="69" y="17"/>
                    </a:lnTo>
                    <a:lnTo>
                      <a:pt x="69"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4" name="Freeform 187"/>
              <p:cNvSpPr/>
              <p:nvPr/>
            </p:nvSpPr>
            <p:spPr>
              <a:xfrm>
                <a:off x="44" y="1549"/>
                <a:ext cx="152" cy="162"/>
              </a:xfrm>
              <a:custGeom>
                <a:avLst/>
                <a:gdLst/>
                <a:ahLst/>
                <a:cxnLst>
                  <a:cxn ang="0">
                    <a:pos x="152" y="0"/>
                  </a:cxn>
                  <a:cxn ang="0">
                    <a:pos x="82" y="0"/>
                  </a:cxn>
                  <a:cxn ang="0">
                    <a:pos x="0" y="162"/>
                  </a:cxn>
                  <a:cxn ang="0">
                    <a:pos x="69" y="162"/>
                  </a:cxn>
                  <a:cxn ang="0">
                    <a:pos x="152" y="0"/>
                  </a:cxn>
                </a:cxnLst>
                <a:rect l="0" t="0" r="0" b="0"/>
                <a:pathLst>
                  <a:path w="152" h="162">
                    <a:moveTo>
                      <a:pt x="152" y="0"/>
                    </a:moveTo>
                    <a:lnTo>
                      <a:pt x="82" y="0"/>
                    </a:lnTo>
                    <a:lnTo>
                      <a:pt x="0" y="162"/>
                    </a:lnTo>
                    <a:lnTo>
                      <a:pt x="69" y="162"/>
                    </a:lnTo>
                    <a:lnTo>
                      <a:pt x="152"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5" name="Freeform 188"/>
              <p:cNvSpPr/>
              <p:nvPr/>
            </p:nvSpPr>
            <p:spPr>
              <a:xfrm>
                <a:off x="1054" y="2476"/>
                <a:ext cx="113" cy="222"/>
              </a:xfrm>
              <a:custGeom>
                <a:avLst/>
                <a:gdLst/>
                <a:ahLst/>
                <a:cxnLst>
                  <a:cxn ang="0">
                    <a:pos x="0" y="222"/>
                  </a:cxn>
                  <a:cxn ang="0">
                    <a:pos x="113" y="111"/>
                  </a:cxn>
                  <a:cxn ang="0">
                    <a:pos x="113" y="0"/>
                  </a:cxn>
                  <a:cxn ang="0">
                    <a:pos x="0" y="187"/>
                  </a:cxn>
                  <a:cxn ang="0">
                    <a:pos x="0" y="222"/>
                  </a:cxn>
                </a:cxnLst>
                <a:rect l="0" t="0" r="0" b="0"/>
                <a:pathLst>
                  <a:path w="113" h="222">
                    <a:moveTo>
                      <a:pt x="0" y="222"/>
                    </a:moveTo>
                    <a:lnTo>
                      <a:pt x="113" y="111"/>
                    </a:lnTo>
                    <a:lnTo>
                      <a:pt x="113" y="0"/>
                    </a:lnTo>
                    <a:lnTo>
                      <a:pt x="0" y="187"/>
                    </a:lnTo>
                    <a:lnTo>
                      <a:pt x="0" y="222"/>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6" name="Rectangle 189"/>
              <p:cNvSpPr/>
              <p:nvPr/>
            </p:nvSpPr>
            <p:spPr>
              <a:xfrm>
                <a:off x="810" y="2663"/>
                <a:ext cx="244" cy="35"/>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87" name="Freeform 190"/>
              <p:cNvSpPr/>
              <p:nvPr/>
            </p:nvSpPr>
            <p:spPr>
              <a:xfrm>
                <a:off x="793" y="2425"/>
                <a:ext cx="383" cy="205"/>
              </a:xfrm>
              <a:custGeom>
                <a:avLst/>
                <a:gdLst/>
                <a:ahLst/>
                <a:cxnLst>
                  <a:cxn ang="0">
                    <a:pos x="0" y="205"/>
                  </a:cxn>
                  <a:cxn ang="0">
                    <a:pos x="104" y="0"/>
                  </a:cxn>
                  <a:cxn ang="0">
                    <a:pos x="383" y="0"/>
                  </a:cxn>
                  <a:cxn ang="0">
                    <a:pos x="278" y="205"/>
                  </a:cxn>
                  <a:cxn ang="0">
                    <a:pos x="0" y="205"/>
                  </a:cxn>
                </a:cxnLst>
                <a:rect l="0" t="0" r="0" b="0"/>
                <a:pathLst>
                  <a:path w="383" h="205">
                    <a:moveTo>
                      <a:pt x="0" y="205"/>
                    </a:moveTo>
                    <a:lnTo>
                      <a:pt x="104" y="0"/>
                    </a:lnTo>
                    <a:lnTo>
                      <a:pt x="383" y="0"/>
                    </a:lnTo>
                    <a:lnTo>
                      <a:pt x="278" y="205"/>
                    </a:lnTo>
                    <a:lnTo>
                      <a:pt x="0" y="205"/>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8" name="Freeform 191"/>
              <p:cNvSpPr/>
              <p:nvPr/>
            </p:nvSpPr>
            <p:spPr>
              <a:xfrm>
                <a:off x="793" y="2425"/>
                <a:ext cx="383" cy="205"/>
              </a:xfrm>
              <a:custGeom>
                <a:avLst/>
                <a:gdLst/>
                <a:ahLst/>
                <a:cxnLst>
                  <a:cxn ang="0">
                    <a:pos x="0" y="205"/>
                  </a:cxn>
                  <a:cxn ang="0">
                    <a:pos x="104" y="0"/>
                  </a:cxn>
                  <a:cxn ang="0">
                    <a:pos x="383" y="0"/>
                  </a:cxn>
                  <a:cxn ang="0">
                    <a:pos x="278" y="205"/>
                  </a:cxn>
                  <a:cxn ang="0">
                    <a:pos x="0" y="205"/>
                  </a:cxn>
                </a:cxnLst>
                <a:rect l="0" t="0" r="0" b="0"/>
                <a:pathLst>
                  <a:path w="383" h="205">
                    <a:moveTo>
                      <a:pt x="0" y="205"/>
                    </a:moveTo>
                    <a:lnTo>
                      <a:pt x="104" y="0"/>
                    </a:lnTo>
                    <a:lnTo>
                      <a:pt x="383" y="0"/>
                    </a:lnTo>
                    <a:lnTo>
                      <a:pt x="278" y="205"/>
                    </a:lnTo>
                    <a:lnTo>
                      <a:pt x="0" y="205"/>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89" name="Freeform 192"/>
              <p:cNvSpPr/>
              <p:nvPr/>
            </p:nvSpPr>
            <p:spPr>
              <a:xfrm>
                <a:off x="1024" y="2455"/>
                <a:ext cx="17" cy="34"/>
              </a:xfrm>
              <a:custGeom>
                <a:avLst/>
                <a:gdLst/>
                <a:ahLst/>
                <a:cxnLst>
                  <a:cxn ang="0">
                    <a:pos x="17" y="0"/>
                  </a:cxn>
                  <a:cxn ang="0">
                    <a:pos x="0" y="34"/>
                  </a:cxn>
                  <a:cxn ang="0">
                    <a:pos x="17" y="26"/>
                  </a:cxn>
                  <a:cxn ang="0">
                    <a:pos x="17" y="0"/>
                  </a:cxn>
                </a:cxnLst>
                <a:rect l="0" t="0" r="0" b="0"/>
                <a:pathLst>
                  <a:path w="17" h="34">
                    <a:moveTo>
                      <a:pt x="17" y="0"/>
                    </a:moveTo>
                    <a:lnTo>
                      <a:pt x="0" y="34"/>
                    </a:lnTo>
                    <a:lnTo>
                      <a:pt x="17" y="26"/>
                    </a:lnTo>
                    <a:lnTo>
                      <a:pt x="17"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90" name="Freeform 193"/>
              <p:cNvSpPr/>
              <p:nvPr/>
            </p:nvSpPr>
            <p:spPr>
              <a:xfrm>
                <a:off x="1041" y="2455"/>
                <a:ext cx="91" cy="26"/>
              </a:xfrm>
              <a:custGeom>
                <a:avLst/>
                <a:gdLst/>
                <a:ahLst/>
                <a:cxnLst>
                  <a:cxn ang="0">
                    <a:pos x="0" y="0"/>
                  </a:cxn>
                  <a:cxn ang="0">
                    <a:pos x="91" y="0"/>
                  </a:cxn>
                  <a:cxn ang="0">
                    <a:pos x="78" y="26"/>
                  </a:cxn>
                  <a:cxn ang="0">
                    <a:pos x="0" y="26"/>
                  </a:cxn>
                  <a:cxn ang="0">
                    <a:pos x="0" y="0"/>
                  </a:cxn>
                </a:cxnLst>
                <a:rect l="0" t="0" r="0" b="0"/>
                <a:pathLst>
                  <a:path w="91" h="26">
                    <a:moveTo>
                      <a:pt x="0" y="0"/>
                    </a:moveTo>
                    <a:lnTo>
                      <a:pt x="91" y="0"/>
                    </a:lnTo>
                    <a:lnTo>
                      <a:pt x="78" y="26"/>
                    </a:lnTo>
                    <a:lnTo>
                      <a:pt x="0" y="26"/>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91" name="Rectangle 194"/>
              <p:cNvSpPr/>
              <p:nvPr/>
            </p:nvSpPr>
            <p:spPr>
              <a:xfrm>
                <a:off x="1058" y="2464"/>
                <a:ext cx="61" cy="8"/>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92" name="Rectangle 195"/>
              <p:cNvSpPr/>
              <p:nvPr/>
            </p:nvSpPr>
            <p:spPr>
              <a:xfrm>
                <a:off x="1058" y="2464"/>
                <a:ext cx="61" cy="8"/>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193" name="Picture 196"/>
              <p:cNvPicPr>
                <a:picLocks noChangeAspect="1"/>
              </p:cNvPicPr>
              <p:nvPr/>
            </p:nvPicPr>
            <p:blipFill>
              <a:blip r:embed="rId38"/>
              <a:stretch>
                <a:fillRect/>
              </a:stretch>
            </p:blipFill>
            <p:spPr>
              <a:xfrm>
                <a:off x="982" y="2511"/>
                <a:ext cx="73" cy="36"/>
              </a:xfrm>
              <a:prstGeom prst="rect">
                <a:avLst/>
              </a:prstGeom>
              <a:noFill/>
              <a:ln w="9525">
                <a:noFill/>
              </a:ln>
            </p:spPr>
          </p:pic>
          <p:pic>
            <p:nvPicPr>
              <p:cNvPr id="194" name="Picture 197"/>
              <p:cNvPicPr>
                <a:picLocks noChangeAspect="1"/>
              </p:cNvPicPr>
              <p:nvPr/>
            </p:nvPicPr>
            <p:blipFill>
              <a:blip r:embed="rId39"/>
              <a:stretch>
                <a:fillRect/>
              </a:stretch>
            </p:blipFill>
            <p:spPr>
              <a:xfrm>
                <a:off x="982" y="2511"/>
                <a:ext cx="73" cy="36"/>
              </a:xfrm>
              <a:prstGeom prst="rect">
                <a:avLst/>
              </a:prstGeom>
              <a:noFill/>
              <a:ln w="9525">
                <a:noFill/>
              </a:ln>
            </p:spPr>
          </p:pic>
          <p:sp>
            <p:nvSpPr>
              <p:cNvPr id="195" name="Freeform 198"/>
              <p:cNvSpPr/>
              <p:nvPr/>
            </p:nvSpPr>
            <p:spPr>
              <a:xfrm>
                <a:off x="994" y="2521"/>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96" name="Rectangle 199"/>
              <p:cNvSpPr/>
              <p:nvPr/>
            </p:nvSpPr>
            <p:spPr>
              <a:xfrm>
                <a:off x="793" y="2630"/>
                <a:ext cx="278" cy="33"/>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97" name="Rectangle 200"/>
              <p:cNvSpPr/>
              <p:nvPr/>
            </p:nvSpPr>
            <p:spPr>
              <a:xfrm>
                <a:off x="793" y="2630"/>
                <a:ext cx="278" cy="33"/>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198" name="Freeform 201"/>
              <p:cNvSpPr/>
              <p:nvPr/>
            </p:nvSpPr>
            <p:spPr>
              <a:xfrm>
                <a:off x="1071" y="2425"/>
                <a:ext cx="105" cy="238"/>
              </a:xfrm>
              <a:custGeom>
                <a:avLst/>
                <a:gdLst/>
                <a:ahLst/>
                <a:cxnLst>
                  <a:cxn ang="0">
                    <a:pos x="0" y="238"/>
                  </a:cxn>
                  <a:cxn ang="0">
                    <a:pos x="105" y="35"/>
                  </a:cxn>
                  <a:cxn ang="0">
                    <a:pos x="105" y="0"/>
                  </a:cxn>
                  <a:cxn ang="0">
                    <a:pos x="0" y="205"/>
                  </a:cxn>
                  <a:cxn ang="0">
                    <a:pos x="0" y="238"/>
                  </a:cxn>
                </a:cxnLst>
                <a:rect l="0" t="0" r="0" b="0"/>
                <a:pathLst>
                  <a:path w="105" h="238">
                    <a:moveTo>
                      <a:pt x="0" y="238"/>
                    </a:moveTo>
                    <a:lnTo>
                      <a:pt x="105" y="35"/>
                    </a:lnTo>
                    <a:lnTo>
                      <a:pt x="105" y="0"/>
                    </a:lnTo>
                    <a:lnTo>
                      <a:pt x="0" y="205"/>
                    </a:lnTo>
                    <a:lnTo>
                      <a:pt x="0" y="238"/>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199" name="Freeform 202"/>
              <p:cNvSpPr/>
              <p:nvPr/>
            </p:nvSpPr>
            <p:spPr>
              <a:xfrm>
                <a:off x="1071" y="2425"/>
                <a:ext cx="105" cy="238"/>
              </a:xfrm>
              <a:custGeom>
                <a:avLst/>
                <a:gdLst/>
                <a:ahLst/>
                <a:cxnLst>
                  <a:cxn ang="0">
                    <a:pos x="0" y="238"/>
                  </a:cxn>
                  <a:cxn ang="0">
                    <a:pos x="105" y="35"/>
                  </a:cxn>
                  <a:cxn ang="0">
                    <a:pos x="105" y="0"/>
                  </a:cxn>
                  <a:cxn ang="0">
                    <a:pos x="0" y="205"/>
                  </a:cxn>
                  <a:cxn ang="0">
                    <a:pos x="0" y="238"/>
                  </a:cxn>
                </a:cxnLst>
                <a:rect l="0" t="0" r="0" b="0"/>
                <a:pathLst>
                  <a:path w="105" h="238">
                    <a:moveTo>
                      <a:pt x="0" y="238"/>
                    </a:moveTo>
                    <a:lnTo>
                      <a:pt x="105" y="35"/>
                    </a:lnTo>
                    <a:lnTo>
                      <a:pt x="105" y="0"/>
                    </a:lnTo>
                    <a:lnTo>
                      <a:pt x="0" y="205"/>
                    </a:lnTo>
                    <a:lnTo>
                      <a:pt x="0" y="238"/>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00" name="Picture 203"/>
              <p:cNvPicPr>
                <a:picLocks noChangeAspect="1"/>
              </p:cNvPicPr>
              <p:nvPr/>
            </p:nvPicPr>
            <p:blipFill>
              <a:blip r:embed="rId40"/>
              <a:stretch>
                <a:fillRect/>
              </a:stretch>
            </p:blipFill>
            <p:spPr>
              <a:xfrm>
                <a:off x="1033" y="2511"/>
                <a:ext cx="74" cy="36"/>
              </a:xfrm>
              <a:prstGeom prst="rect">
                <a:avLst/>
              </a:prstGeom>
              <a:noFill/>
              <a:ln w="9525">
                <a:noFill/>
              </a:ln>
            </p:spPr>
          </p:pic>
          <p:pic>
            <p:nvPicPr>
              <p:cNvPr id="201" name="Picture 204"/>
              <p:cNvPicPr>
                <a:picLocks noChangeAspect="1"/>
              </p:cNvPicPr>
              <p:nvPr/>
            </p:nvPicPr>
            <p:blipFill>
              <a:blip r:embed="rId41"/>
              <a:stretch>
                <a:fillRect/>
              </a:stretch>
            </p:blipFill>
            <p:spPr>
              <a:xfrm>
                <a:off x="1033" y="2511"/>
                <a:ext cx="74" cy="36"/>
              </a:xfrm>
              <a:prstGeom prst="rect">
                <a:avLst/>
              </a:prstGeom>
              <a:noFill/>
              <a:ln w="9525">
                <a:noFill/>
              </a:ln>
            </p:spPr>
          </p:pic>
          <p:sp>
            <p:nvSpPr>
              <p:cNvPr id="202" name="Freeform 205"/>
              <p:cNvSpPr/>
              <p:nvPr/>
            </p:nvSpPr>
            <p:spPr>
              <a:xfrm>
                <a:off x="1046" y="2521"/>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03" name="Picture 206"/>
              <p:cNvPicPr>
                <a:picLocks noChangeAspect="1"/>
              </p:cNvPicPr>
              <p:nvPr/>
            </p:nvPicPr>
            <p:blipFill>
              <a:blip r:embed="rId42"/>
              <a:stretch>
                <a:fillRect/>
              </a:stretch>
            </p:blipFill>
            <p:spPr>
              <a:xfrm>
                <a:off x="996" y="2483"/>
                <a:ext cx="74" cy="36"/>
              </a:xfrm>
              <a:prstGeom prst="rect">
                <a:avLst/>
              </a:prstGeom>
              <a:noFill/>
              <a:ln w="9525">
                <a:noFill/>
              </a:ln>
            </p:spPr>
          </p:pic>
          <p:pic>
            <p:nvPicPr>
              <p:cNvPr id="204" name="Picture 207"/>
              <p:cNvPicPr>
                <a:picLocks noChangeAspect="1"/>
              </p:cNvPicPr>
              <p:nvPr/>
            </p:nvPicPr>
            <p:blipFill>
              <a:blip r:embed="rId43"/>
              <a:stretch>
                <a:fillRect/>
              </a:stretch>
            </p:blipFill>
            <p:spPr>
              <a:xfrm>
                <a:off x="996" y="2483"/>
                <a:ext cx="74" cy="36"/>
              </a:xfrm>
              <a:prstGeom prst="rect">
                <a:avLst/>
              </a:prstGeom>
              <a:noFill/>
              <a:ln w="9525">
                <a:noFill/>
              </a:ln>
            </p:spPr>
          </p:pic>
        </p:grpSp>
        <p:sp>
          <p:nvSpPr>
            <p:cNvPr id="205" name="Freeform 208"/>
            <p:cNvSpPr/>
            <p:nvPr/>
          </p:nvSpPr>
          <p:spPr>
            <a:xfrm>
              <a:off x="1007" y="2496"/>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06" name="Picture 209"/>
            <p:cNvPicPr>
              <a:picLocks noChangeAspect="1"/>
            </p:cNvPicPr>
            <p:nvPr/>
          </p:nvPicPr>
          <p:blipFill>
            <a:blip r:embed="rId44"/>
            <a:stretch>
              <a:fillRect/>
            </a:stretch>
          </p:blipFill>
          <p:spPr>
            <a:xfrm>
              <a:off x="1048" y="2483"/>
              <a:ext cx="74" cy="36"/>
            </a:xfrm>
            <a:prstGeom prst="rect">
              <a:avLst/>
            </a:prstGeom>
            <a:noFill/>
            <a:ln w="9525">
              <a:noFill/>
            </a:ln>
          </p:spPr>
        </p:pic>
        <p:pic>
          <p:nvPicPr>
            <p:cNvPr id="207" name="Picture 210"/>
            <p:cNvPicPr>
              <a:picLocks noChangeAspect="1"/>
            </p:cNvPicPr>
            <p:nvPr/>
          </p:nvPicPr>
          <p:blipFill>
            <a:blip r:embed="rId45"/>
            <a:stretch>
              <a:fillRect/>
            </a:stretch>
          </p:blipFill>
          <p:spPr>
            <a:xfrm>
              <a:off x="1048" y="2483"/>
              <a:ext cx="74" cy="36"/>
            </a:xfrm>
            <a:prstGeom prst="rect">
              <a:avLst/>
            </a:prstGeom>
            <a:noFill/>
            <a:ln w="9525">
              <a:noFill/>
            </a:ln>
          </p:spPr>
        </p:pic>
        <p:sp>
          <p:nvSpPr>
            <p:cNvPr id="208" name="Freeform 211"/>
            <p:cNvSpPr/>
            <p:nvPr/>
          </p:nvSpPr>
          <p:spPr>
            <a:xfrm>
              <a:off x="1059" y="2496"/>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09" name="Freeform 212"/>
            <p:cNvSpPr>
              <a:spLocks noEditPoints="1"/>
            </p:cNvSpPr>
            <p:nvPr/>
          </p:nvSpPr>
          <p:spPr>
            <a:xfrm>
              <a:off x="961" y="2548"/>
              <a:ext cx="121" cy="56"/>
            </a:xfrm>
            <a:custGeom>
              <a:avLst/>
              <a:gdLst/>
              <a:ahLst/>
              <a:cxnLst>
                <a:cxn ang="0">
                  <a:pos x="0" y="49"/>
                </a:cxn>
                <a:cxn ang="0">
                  <a:pos x="17" y="56"/>
                </a:cxn>
                <a:cxn ang="0">
                  <a:pos x="26" y="56"/>
                </a:cxn>
                <a:cxn ang="0">
                  <a:pos x="43" y="49"/>
                </a:cxn>
                <a:cxn ang="0">
                  <a:pos x="26" y="56"/>
                </a:cxn>
                <a:cxn ang="0">
                  <a:pos x="52" y="49"/>
                </a:cxn>
                <a:cxn ang="0">
                  <a:pos x="69" y="56"/>
                </a:cxn>
                <a:cxn ang="0">
                  <a:pos x="78" y="56"/>
                </a:cxn>
                <a:cxn ang="0">
                  <a:pos x="95" y="49"/>
                </a:cxn>
                <a:cxn ang="0">
                  <a:pos x="78" y="56"/>
                </a:cxn>
                <a:cxn ang="0">
                  <a:pos x="86" y="32"/>
                </a:cxn>
                <a:cxn ang="0">
                  <a:pos x="104" y="39"/>
                </a:cxn>
                <a:cxn ang="0">
                  <a:pos x="61" y="39"/>
                </a:cxn>
                <a:cxn ang="0">
                  <a:pos x="78" y="32"/>
                </a:cxn>
                <a:cxn ang="0">
                  <a:pos x="61" y="39"/>
                </a:cxn>
                <a:cxn ang="0">
                  <a:pos x="35" y="32"/>
                </a:cxn>
                <a:cxn ang="0">
                  <a:pos x="52" y="39"/>
                </a:cxn>
                <a:cxn ang="0">
                  <a:pos x="9" y="39"/>
                </a:cxn>
                <a:cxn ang="0">
                  <a:pos x="26" y="32"/>
                </a:cxn>
                <a:cxn ang="0">
                  <a:pos x="9" y="39"/>
                </a:cxn>
                <a:cxn ang="0">
                  <a:pos x="18" y="15"/>
                </a:cxn>
                <a:cxn ang="0">
                  <a:pos x="35" y="22"/>
                </a:cxn>
                <a:cxn ang="0">
                  <a:pos x="44" y="22"/>
                </a:cxn>
                <a:cxn ang="0">
                  <a:pos x="61" y="15"/>
                </a:cxn>
                <a:cxn ang="0">
                  <a:pos x="44" y="22"/>
                </a:cxn>
                <a:cxn ang="0">
                  <a:pos x="69" y="15"/>
                </a:cxn>
                <a:cxn ang="0">
                  <a:pos x="86" y="22"/>
                </a:cxn>
                <a:cxn ang="0">
                  <a:pos x="95" y="22"/>
                </a:cxn>
                <a:cxn ang="0">
                  <a:pos x="112" y="15"/>
                </a:cxn>
                <a:cxn ang="0">
                  <a:pos x="95" y="22"/>
                </a:cxn>
                <a:cxn ang="0">
                  <a:pos x="104" y="0"/>
                </a:cxn>
                <a:cxn ang="0">
                  <a:pos x="121" y="7"/>
                </a:cxn>
                <a:cxn ang="0">
                  <a:pos x="78" y="7"/>
                </a:cxn>
                <a:cxn ang="0">
                  <a:pos x="95" y="0"/>
                </a:cxn>
                <a:cxn ang="0">
                  <a:pos x="78" y="7"/>
                </a:cxn>
                <a:cxn ang="0">
                  <a:pos x="52" y="0"/>
                </a:cxn>
                <a:cxn ang="0">
                  <a:pos x="69" y="7"/>
                </a:cxn>
                <a:cxn ang="0">
                  <a:pos x="27" y="7"/>
                </a:cxn>
                <a:cxn ang="0">
                  <a:pos x="44" y="0"/>
                </a:cxn>
                <a:cxn ang="0">
                  <a:pos x="27" y="7"/>
                </a:cxn>
              </a:cxnLst>
              <a:rect l="0" t="0" r="0" b="0"/>
              <a:pathLst>
                <a:path w="121" h="56">
                  <a:moveTo>
                    <a:pt x="0" y="56"/>
                  </a:moveTo>
                  <a:lnTo>
                    <a:pt x="0" y="49"/>
                  </a:lnTo>
                  <a:lnTo>
                    <a:pt x="17" y="49"/>
                  </a:lnTo>
                  <a:lnTo>
                    <a:pt x="17" y="56"/>
                  </a:lnTo>
                  <a:lnTo>
                    <a:pt x="0" y="56"/>
                  </a:lnTo>
                  <a:close/>
                  <a:moveTo>
                    <a:pt x="26" y="56"/>
                  </a:moveTo>
                  <a:lnTo>
                    <a:pt x="26" y="49"/>
                  </a:lnTo>
                  <a:lnTo>
                    <a:pt x="43" y="49"/>
                  </a:lnTo>
                  <a:lnTo>
                    <a:pt x="43" y="56"/>
                  </a:lnTo>
                  <a:lnTo>
                    <a:pt x="26" y="56"/>
                  </a:lnTo>
                  <a:close/>
                  <a:moveTo>
                    <a:pt x="52" y="56"/>
                  </a:moveTo>
                  <a:lnTo>
                    <a:pt x="52" y="49"/>
                  </a:lnTo>
                  <a:lnTo>
                    <a:pt x="69" y="49"/>
                  </a:lnTo>
                  <a:lnTo>
                    <a:pt x="69" y="56"/>
                  </a:lnTo>
                  <a:lnTo>
                    <a:pt x="52" y="56"/>
                  </a:lnTo>
                  <a:close/>
                  <a:moveTo>
                    <a:pt x="78" y="56"/>
                  </a:moveTo>
                  <a:lnTo>
                    <a:pt x="78" y="49"/>
                  </a:lnTo>
                  <a:lnTo>
                    <a:pt x="95" y="49"/>
                  </a:lnTo>
                  <a:lnTo>
                    <a:pt x="95" y="56"/>
                  </a:lnTo>
                  <a:lnTo>
                    <a:pt x="78" y="56"/>
                  </a:lnTo>
                  <a:close/>
                  <a:moveTo>
                    <a:pt x="86" y="39"/>
                  </a:moveTo>
                  <a:lnTo>
                    <a:pt x="86" y="32"/>
                  </a:lnTo>
                  <a:lnTo>
                    <a:pt x="104" y="32"/>
                  </a:lnTo>
                  <a:lnTo>
                    <a:pt x="104" y="39"/>
                  </a:lnTo>
                  <a:lnTo>
                    <a:pt x="86"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6" y="32"/>
                  </a:lnTo>
                  <a:lnTo>
                    <a:pt x="26" y="39"/>
                  </a:lnTo>
                  <a:lnTo>
                    <a:pt x="9" y="39"/>
                  </a:lnTo>
                  <a:close/>
                  <a:moveTo>
                    <a:pt x="18" y="22"/>
                  </a:moveTo>
                  <a:lnTo>
                    <a:pt x="18" y="15"/>
                  </a:lnTo>
                  <a:lnTo>
                    <a:pt x="35" y="15"/>
                  </a:lnTo>
                  <a:lnTo>
                    <a:pt x="35" y="22"/>
                  </a:lnTo>
                  <a:lnTo>
                    <a:pt x="18" y="22"/>
                  </a:lnTo>
                  <a:close/>
                  <a:moveTo>
                    <a:pt x="44" y="22"/>
                  </a:moveTo>
                  <a:lnTo>
                    <a:pt x="44" y="15"/>
                  </a:lnTo>
                  <a:lnTo>
                    <a:pt x="61" y="15"/>
                  </a:lnTo>
                  <a:lnTo>
                    <a:pt x="61" y="22"/>
                  </a:lnTo>
                  <a:lnTo>
                    <a:pt x="44" y="22"/>
                  </a:lnTo>
                  <a:close/>
                  <a:moveTo>
                    <a:pt x="69" y="22"/>
                  </a:moveTo>
                  <a:lnTo>
                    <a:pt x="69" y="15"/>
                  </a:lnTo>
                  <a:lnTo>
                    <a:pt x="86" y="15"/>
                  </a:lnTo>
                  <a:lnTo>
                    <a:pt x="86" y="22"/>
                  </a:lnTo>
                  <a:lnTo>
                    <a:pt x="69" y="22"/>
                  </a:lnTo>
                  <a:close/>
                  <a:moveTo>
                    <a:pt x="95" y="22"/>
                  </a:moveTo>
                  <a:lnTo>
                    <a:pt x="95" y="15"/>
                  </a:lnTo>
                  <a:lnTo>
                    <a:pt x="112" y="15"/>
                  </a:lnTo>
                  <a:lnTo>
                    <a:pt x="112" y="22"/>
                  </a:lnTo>
                  <a:lnTo>
                    <a:pt x="95" y="22"/>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69" y="0"/>
                  </a:lnTo>
                  <a:lnTo>
                    <a:pt x="69" y="7"/>
                  </a:lnTo>
                  <a:lnTo>
                    <a:pt x="52" y="7"/>
                  </a:lnTo>
                  <a:close/>
                  <a:moveTo>
                    <a:pt x="27" y="7"/>
                  </a:moveTo>
                  <a:lnTo>
                    <a:pt x="27" y="0"/>
                  </a:lnTo>
                  <a:lnTo>
                    <a:pt x="44" y="0"/>
                  </a:lnTo>
                  <a:lnTo>
                    <a:pt x="44" y="7"/>
                  </a:lnTo>
                  <a:lnTo>
                    <a:pt x="27" y="7"/>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0" name="Freeform 213"/>
            <p:cNvSpPr>
              <a:spLocks noEditPoints="1"/>
            </p:cNvSpPr>
            <p:nvPr/>
          </p:nvSpPr>
          <p:spPr>
            <a:xfrm>
              <a:off x="978" y="2545"/>
              <a:ext cx="108" cy="59"/>
            </a:xfrm>
            <a:custGeom>
              <a:avLst/>
              <a:gdLst/>
              <a:ahLst/>
              <a:cxnLst>
                <a:cxn ang="0">
                  <a:pos x="81" y="49"/>
                </a:cxn>
                <a:cxn ang="0">
                  <a:pos x="78" y="59"/>
                </a:cxn>
                <a:cxn ang="0">
                  <a:pos x="52" y="52"/>
                </a:cxn>
                <a:cxn ang="0">
                  <a:pos x="56" y="55"/>
                </a:cxn>
                <a:cxn ang="0">
                  <a:pos x="52" y="52"/>
                </a:cxn>
                <a:cxn ang="0">
                  <a:pos x="30" y="49"/>
                </a:cxn>
                <a:cxn ang="0">
                  <a:pos x="26" y="59"/>
                </a:cxn>
                <a:cxn ang="0">
                  <a:pos x="87" y="35"/>
                </a:cxn>
                <a:cxn ang="0">
                  <a:pos x="90" y="39"/>
                </a:cxn>
                <a:cxn ang="0">
                  <a:pos x="87" y="35"/>
                </a:cxn>
                <a:cxn ang="0">
                  <a:pos x="64" y="32"/>
                </a:cxn>
                <a:cxn ang="0">
                  <a:pos x="61" y="42"/>
                </a:cxn>
                <a:cxn ang="0">
                  <a:pos x="35" y="35"/>
                </a:cxn>
                <a:cxn ang="0">
                  <a:pos x="39" y="39"/>
                </a:cxn>
                <a:cxn ang="0">
                  <a:pos x="35" y="35"/>
                </a:cxn>
                <a:cxn ang="0">
                  <a:pos x="99" y="15"/>
                </a:cxn>
                <a:cxn ang="0">
                  <a:pos x="95" y="25"/>
                </a:cxn>
                <a:cxn ang="0">
                  <a:pos x="69" y="18"/>
                </a:cxn>
                <a:cxn ang="0">
                  <a:pos x="73" y="22"/>
                </a:cxn>
                <a:cxn ang="0">
                  <a:pos x="69" y="18"/>
                </a:cxn>
                <a:cxn ang="0">
                  <a:pos x="47" y="15"/>
                </a:cxn>
                <a:cxn ang="0">
                  <a:pos x="44" y="25"/>
                </a:cxn>
                <a:cxn ang="0">
                  <a:pos x="18" y="18"/>
                </a:cxn>
                <a:cxn ang="0">
                  <a:pos x="22" y="22"/>
                </a:cxn>
                <a:cxn ang="0">
                  <a:pos x="18" y="18"/>
                </a:cxn>
                <a:cxn ang="0">
                  <a:pos x="108" y="0"/>
                </a:cxn>
                <a:cxn ang="0">
                  <a:pos x="104" y="10"/>
                </a:cxn>
                <a:cxn ang="0">
                  <a:pos x="78" y="3"/>
                </a:cxn>
                <a:cxn ang="0">
                  <a:pos x="82" y="6"/>
                </a:cxn>
                <a:cxn ang="0">
                  <a:pos x="78" y="3"/>
                </a:cxn>
                <a:cxn ang="0">
                  <a:pos x="56" y="0"/>
                </a:cxn>
                <a:cxn ang="0">
                  <a:pos x="52" y="10"/>
                </a:cxn>
                <a:cxn ang="0">
                  <a:pos x="27" y="3"/>
                </a:cxn>
                <a:cxn ang="0">
                  <a:pos x="30" y="6"/>
                </a:cxn>
                <a:cxn ang="0">
                  <a:pos x="27" y="3"/>
                </a:cxn>
                <a:cxn ang="0">
                  <a:pos x="13" y="32"/>
                </a:cxn>
                <a:cxn ang="0">
                  <a:pos x="9" y="42"/>
                </a:cxn>
                <a:cxn ang="0">
                  <a:pos x="0" y="52"/>
                </a:cxn>
                <a:cxn ang="0">
                  <a:pos x="4" y="55"/>
                </a:cxn>
                <a:cxn ang="0">
                  <a:pos x="0" y="52"/>
                </a:cxn>
              </a:cxnLst>
              <a:rect l="0" t="0" r="0" b="0"/>
              <a:pathLst>
                <a:path w="108" h="59">
                  <a:moveTo>
                    <a:pt x="78" y="52"/>
                  </a:moveTo>
                  <a:lnTo>
                    <a:pt x="81" y="49"/>
                  </a:lnTo>
                  <a:lnTo>
                    <a:pt x="81" y="55"/>
                  </a:lnTo>
                  <a:lnTo>
                    <a:pt x="78" y="59"/>
                  </a:lnTo>
                  <a:lnTo>
                    <a:pt x="78" y="52"/>
                  </a:lnTo>
                  <a:close/>
                  <a:moveTo>
                    <a:pt x="52" y="52"/>
                  </a:moveTo>
                  <a:lnTo>
                    <a:pt x="56" y="49"/>
                  </a:lnTo>
                  <a:lnTo>
                    <a:pt x="56" y="55"/>
                  </a:lnTo>
                  <a:lnTo>
                    <a:pt x="52" y="59"/>
                  </a:lnTo>
                  <a:lnTo>
                    <a:pt x="52" y="52"/>
                  </a:lnTo>
                  <a:close/>
                  <a:moveTo>
                    <a:pt x="26" y="52"/>
                  </a:moveTo>
                  <a:lnTo>
                    <a:pt x="30" y="49"/>
                  </a:lnTo>
                  <a:lnTo>
                    <a:pt x="30" y="55"/>
                  </a:lnTo>
                  <a:lnTo>
                    <a:pt x="26" y="59"/>
                  </a:lnTo>
                  <a:lnTo>
                    <a:pt x="26" y="52"/>
                  </a:lnTo>
                  <a:close/>
                  <a:moveTo>
                    <a:pt x="87" y="35"/>
                  </a:moveTo>
                  <a:lnTo>
                    <a:pt x="90" y="32"/>
                  </a:lnTo>
                  <a:lnTo>
                    <a:pt x="90" y="39"/>
                  </a:lnTo>
                  <a:lnTo>
                    <a:pt x="87" y="42"/>
                  </a:lnTo>
                  <a:lnTo>
                    <a:pt x="87" y="35"/>
                  </a:lnTo>
                  <a:close/>
                  <a:moveTo>
                    <a:pt x="61" y="35"/>
                  </a:moveTo>
                  <a:lnTo>
                    <a:pt x="64" y="32"/>
                  </a:lnTo>
                  <a:lnTo>
                    <a:pt x="64" y="39"/>
                  </a:lnTo>
                  <a:lnTo>
                    <a:pt x="61" y="42"/>
                  </a:lnTo>
                  <a:lnTo>
                    <a:pt x="61" y="35"/>
                  </a:lnTo>
                  <a:close/>
                  <a:moveTo>
                    <a:pt x="35" y="35"/>
                  </a:moveTo>
                  <a:lnTo>
                    <a:pt x="39" y="32"/>
                  </a:lnTo>
                  <a:lnTo>
                    <a:pt x="39" y="39"/>
                  </a:lnTo>
                  <a:lnTo>
                    <a:pt x="35" y="42"/>
                  </a:lnTo>
                  <a:lnTo>
                    <a:pt x="35" y="35"/>
                  </a:lnTo>
                  <a:close/>
                  <a:moveTo>
                    <a:pt x="95" y="18"/>
                  </a:moveTo>
                  <a:lnTo>
                    <a:pt x="99" y="15"/>
                  </a:lnTo>
                  <a:lnTo>
                    <a:pt x="99" y="22"/>
                  </a:lnTo>
                  <a:lnTo>
                    <a:pt x="95" y="25"/>
                  </a:lnTo>
                  <a:lnTo>
                    <a:pt x="95" y="18"/>
                  </a:lnTo>
                  <a:close/>
                  <a:moveTo>
                    <a:pt x="69" y="18"/>
                  </a:moveTo>
                  <a:lnTo>
                    <a:pt x="73" y="15"/>
                  </a:lnTo>
                  <a:lnTo>
                    <a:pt x="73" y="22"/>
                  </a:lnTo>
                  <a:lnTo>
                    <a:pt x="69" y="25"/>
                  </a:lnTo>
                  <a:lnTo>
                    <a:pt x="69" y="18"/>
                  </a:lnTo>
                  <a:close/>
                  <a:moveTo>
                    <a:pt x="44" y="18"/>
                  </a:moveTo>
                  <a:lnTo>
                    <a:pt x="47" y="15"/>
                  </a:lnTo>
                  <a:lnTo>
                    <a:pt x="47" y="22"/>
                  </a:lnTo>
                  <a:lnTo>
                    <a:pt x="44" y="25"/>
                  </a:lnTo>
                  <a:lnTo>
                    <a:pt x="44" y="18"/>
                  </a:lnTo>
                  <a:close/>
                  <a:moveTo>
                    <a:pt x="18" y="18"/>
                  </a:moveTo>
                  <a:lnTo>
                    <a:pt x="22" y="15"/>
                  </a:lnTo>
                  <a:lnTo>
                    <a:pt x="22" y="22"/>
                  </a:lnTo>
                  <a:lnTo>
                    <a:pt x="18" y="25"/>
                  </a:lnTo>
                  <a:lnTo>
                    <a:pt x="18" y="18"/>
                  </a:lnTo>
                  <a:close/>
                  <a:moveTo>
                    <a:pt x="104" y="3"/>
                  </a:moveTo>
                  <a:lnTo>
                    <a:pt x="108" y="0"/>
                  </a:lnTo>
                  <a:lnTo>
                    <a:pt x="108" y="6"/>
                  </a:lnTo>
                  <a:lnTo>
                    <a:pt x="104" y="10"/>
                  </a:lnTo>
                  <a:lnTo>
                    <a:pt x="104" y="3"/>
                  </a:lnTo>
                  <a:close/>
                  <a:moveTo>
                    <a:pt x="78" y="3"/>
                  </a:moveTo>
                  <a:lnTo>
                    <a:pt x="82" y="0"/>
                  </a:lnTo>
                  <a:lnTo>
                    <a:pt x="82" y="6"/>
                  </a:lnTo>
                  <a:lnTo>
                    <a:pt x="78" y="10"/>
                  </a:lnTo>
                  <a:lnTo>
                    <a:pt x="78" y="3"/>
                  </a:lnTo>
                  <a:close/>
                  <a:moveTo>
                    <a:pt x="52" y="3"/>
                  </a:moveTo>
                  <a:lnTo>
                    <a:pt x="56" y="0"/>
                  </a:lnTo>
                  <a:lnTo>
                    <a:pt x="56" y="6"/>
                  </a:lnTo>
                  <a:lnTo>
                    <a:pt x="52" y="10"/>
                  </a:lnTo>
                  <a:lnTo>
                    <a:pt x="52" y="3"/>
                  </a:lnTo>
                  <a:close/>
                  <a:moveTo>
                    <a:pt x="27" y="3"/>
                  </a:moveTo>
                  <a:lnTo>
                    <a:pt x="30" y="0"/>
                  </a:lnTo>
                  <a:lnTo>
                    <a:pt x="30" y="6"/>
                  </a:lnTo>
                  <a:lnTo>
                    <a:pt x="27" y="10"/>
                  </a:lnTo>
                  <a:lnTo>
                    <a:pt x="27" y="3"/>
                  </a:lnTo>
                  <a:close/>
                  <a:moveTo>
                    <a:pt x="9" y="35"/>
                  </a:moveTo>
                  <a:lnTo>
                    <a:pt x="13" y="32"/>
                  </a:lnTo>
                  <a:lnTo>
                    <a:pt x="13" y="39"/>
                  </a:lnTo>
                  <a:lnTo>
                    <a:pt x="9" y="42"/>
                  </a:lnTo>
                  <a:lnTo>
                    <a:pt x="9" y="35"/>
                  </a:lnTo>
                  <a:close/>
                  <a:moveTo>
                    <a:pt x="0" y="52"/>
                  </a:moveTo>
                  <a:lnTo>
                    <a:pt x="4" y="49"/>
                  </a:lnTo>
                  <a:lnTo>
                    <a:pt x="4" y="55"/>
                  </a:lnTo>
                  <a:lnTo>
                    <a:pt x="0" y="59"/>
                  </a:lnTo>
                  <a:lnTo>
                    <a:pt x="0" y="52"/>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1" name="Freeform 214"/>
            <p:cNvSpPr/>
            <p:nvPr/>
          </p:nvSpPr>
          <p:spPr>
            <a:xfrm>
              <a:off x="793" y="2425"/>
              <a:ext cx="383" cy="273"/>
            </a:xfrm>
            <a:custGeom>
              <a:avLst/>
              <a:gdLst/>
              <a:ahLst/>
              <a:cxnLst>
                <a:cxn ang="0">
                  <a:pos x="17" y="273"/>
                </a:cxn>
                <a:cxn ang="0">
                  <a:pos x="17" y="238"/>
                </a:cxn>
                <a:cxn ang="0">
                  <a:pos x="0" y="238"/>
                </a:cxn>
                <a:cxn ang="0">
                  <a:pos x="0" y="205"/>
                </a:cxn>
                <a:cxn ang="0">
                  <a:pos x="104" y="0"/>
                </a:cxn>
                <a:cxn ang="0">
                  <a:pos x="383" y="0"/>
                </a:cxn>
                <a:cxn ang="0">
                  <a:pos x="383" y="35"/>
                </a:cxn>
                <a:cxn ang="0">
                  <a:pos x="374" y="51"/>
                </a:cxn>
                <a:cxn ang="0">
                  <a:pos x="374" y="162"/>
                </a:cxn>
                <a:cxn ang="0">
                  <a:pos x="261" y="273"/>
                </a:cxn>
                <a:cxn ang="0">
                  <a:pos x="17" y="273"/>
                </a:cxn>
              </a:cxnLst>
              <a:rect l="0" t="0" r="0" b="0"/>
              <a:pathLst>
                <a:path w="383" h="273">
                  <a:moveTo>
                    <a:pt x="17" y="273"/>
                  </a:moveTo>
                  <a:lnTo>
                    <a:pt x="17" y="238"/>
                  </a:lnTo>
                  <a:lnTo>
                    <a:pt x="0" y="238"/>
                  </a:lnTo>
                  <a:lnTo>
                    <a:pt x="0" y="205"/>
                  </a:lnTo>
                  <a:lnTo>
                    <a:pt x="104" y="0"/>
                  </a:lnTo>
                  <a:lnTo>
                    <a:pt x="383" y="0"/>
                  </a:lnTo>
                  <a:lnTo>
                    <a:pt x="383" y="35"/>
                  </a:lnTo>
                  <a:lnTo>
                    <a:pt x="374" y="51"/>
                  </a:lnTo>
                  <a:lnTo>
                    <a:pt x="374" y="162"/>
                  </a:lnTo>
                  <a:lnTo>
                    <a:pt x="261" y="273"/>
                  </a:lnTo>
                  <a:lnTo>
                    <a:pt x="17" y="273"/>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2" name="Freeform 215"/>
            <p:cNvSpPr>
              <a:spLocks noEditPoints="1"/>
            </p:cNvSpPr>
            <p:nvPr/>
          </p:nvSpPr>
          <p:spPr>
            <a:xfrm>
              <a:off x="814" y="2413"/>
              <a:ext cx="170" cy="200"/>
            </a:xfrm>
            <a:custGeom>
              <a:avLst/>
              <a:gdLst/>
              <a:ahLst/>
              <a:cxnLst>
                <a:cxn ang="0">
                  <a:pos x="164" y="0"/>
                </a:cxn>
                <a:cxn ang="0">
                  <a:pos x="131" y="63"/>
                </a:cxn>
                <a:cxn ang="0">
                  <a:pos x="144" y="80"/>
                </a:cxn>
                <a:cxn ang="0">
                  <a:pos x="170" y="29"/>
                </a:cxn>
                <a:cxn ang="0">
                  <a:pos x="164" y="0"/>
                </a:cxn>
                <a:cxn ang="0">
                  <a:pos x="62" y="63"/>
                </a:cxn>
                <a:cxn ang="0">
                  <a:pos x="131" y="63"/>
                </a:cxn>
                <a:cxn ang="0">
                  <a:pos x="144" y="80"/>
                </a:cxn>
                <a:cxn ang="0">
                  <a:pos x="74" y="80"/>
                </a:cxn>
                <a:cxn ang="0">
                  <a:pos x="62" y="63"/>
                </a:cxn>
                <a:cxn ang="0">
                  <a:pos x="103" y="119"/>
                </a:cxn>
                <a:cxn ang="0">
                  <a:pos x="70" y="183"/>
                </a:cxn>
                <a:cxn ang="0">
                  <a:pos x="83" y="200"/>
                </a:cxn>
                <a:cxn ang="0">
                  <a:pos x="109" y="148"/>
                </a:cxn>
                <a:cxn ang="0">
                  <a:pos x="103" y="119"/>
                </a:cxn>
                <a:cxn ang="0">
                  <a:pos x="0" y="183"/>
                </a:cxn>
                <a:cxn ang="0">
                  <a:pos x="70" y="183"/>
                </a:cxn>
                <a:cxn ang="0">
                  <a:pos x="83" y="200"/>
                </a:cxn>
                <a:cxn ang="0">
                  <a:pos x="14" y="200"/>
                </a:cxn>
                <a:cxn ang="0">
                  <a:pos x="0" y="183"/>
                </a:cxn>
              </a:cxnLst>
              <a:rect l="0" t="0" r="0" b="0"/>
              <a:pathLst>
                <a:path w="170" h="200">
                  <a:moveTo>
                    <a:pt x="164" y="0"/>
                  </a:moveTo>
                  <a:lnTo>
                    <a:pt x="131" y="63"/>
                  </a:lnTo>
                  <a:lnTo>
                    <a:pt x="144" y="80"/>
                  </a:lnTo>
                  <a:lnTo>
                    <a:pt x="170" y="29"/>
                  </a:lnTo>
                  <a:lnTo>
                    <a:pt x="164" y="0"/>
                  </a:lnTo>
                  <a:close/>
                  <a:moveTo>
                    <a:pt x="62" y="63"/>
                  </a:moveTo>
                  <a:lnTo>
                    <a:pt x="131" y="63"/>
                  </a:lnTo>
                  <a:lnTo>
                    <a:pt x="144" y="80"/>
                  </a:lnTo>
                  <a:lnTo>
                    <a:pt x="74" y="80"/>
                  </a:lnTo>
                  <a:lnTo>
                    <a:pt x="62" y="63"/>
                  </a:lnTo>
                  <a:close/>
                  <a:moveTo>
                    <a:pt x="103" y="119"/>
                  </a:moveTo>
                  <a:lnTo>
                    <a:pt x="70" y="183"/>
                  </a:lnTo>
                  <a:lnTo>
                    <a:pt x="83" y="200"/>
                  </a:lnTo>
                  <a:lnTo>
                    <a:pt x="109" y="148"/>
                  </a:lnTo>
                  <a:lnTo>
                    <a:pt x="103" y="119"/>
                  </a:lnTo>
                  <a:close/>
                  <a:moveTo>
                    <a:pt x="0" y="183"/>
                  </a:moveTo>
                  <a:lnTo>
                    <a:pt x="70" y="183"/>
                  </a:lnTo>
                  <a:lnTo>
                    <a:pt x="83" y="200"/>
                  </a:lnTo>
                  <a:lnTo>
                    <a:pt x="14" y="200"/>
                  </a:lnTo>
                  <a:lnTo>
                    <a:pt x="0" y="18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3" name="Freeform 216"/>
            <p:cNvSpPr/>
            <p:nvPr/>
          </p:nvSpPr>
          <p:spPr>
            <a:xfrm>
              <a:off x="945" y="2413"/>
              <a:ext cx="39" cy="80"/>
            </a:xfrm>
            <a:custGeom>
              <a:avLst/>
              <a:gdLst/>
              <a:ahLst/>
              <a:cxnLst>
                <a:cxn ang="0">
                  <a:pos x="33" y="0"/>
                </a:cxn>
                <a:cxn ang="0">
                  <a:pos x="0" y="63"/>
                </a:cxn>
                <a:cxn ang="0">
                  <a:pos x="13" y="80"/>
                </a:cxn>
                <a:cxn ang="0">
                  <a:pos x="39" y="29"/>
                </a:cxn>
                <a:cxn ang="0">
                  <a:pos x="33" y="0"/>
                </a:cxn>
              </a:cxnLst>
              <a:rect l="0" t="0" r="0" b="0"/>
              <a:pathLst>
                <a:path w="39" h="80">
                  <a:moveTo>
                    <a:pt x="33" y="0"/>
                  </a:moveTo>
                  <a:lnTo>
                    <a:pt x="0" y="63"/>
                  </a:lnTo>
                  <a:lnTo>
                    <a:pt x="13" y="80"/>
                  </a:lnTo>
                  <a:lnTo>
                    <a:pt x="39" y="29"/>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4" name="Freeform 217"/>
            <p:cNvSpPr/>
            <p:nvPr/>
          </p:nvSpPr>
          <p:spPr>
            <a:xfrm>
              <a:off x="876" y="2476"/>
              <a:ext cx="82" cy="17"/>
            </a:xfrm>
            <a:custGeom>
              <a:avLst/>
              <a:gdLst/>
              <a:ahLst/>
              <a:cxnLst>
                <a:cxn ang="0">
                  <a:pos x="0" y="0"/>
                </a:cxn>
                <a:cxn ang="0">
                  <a:pos x="69" y="0"/>
                </a:cxn>
                <a:cxn ang="0">
                  <a:pos x="82" y="17"/>
                </a:cxn>
                <a:cxn ang="0">
                  <a:pos x="12" y="17"/>
                </a:cxn>
                <a:cxn ang="0">
                  <a:pos x="0" y="0"/>
                </a:cxn>
              </a:cxnLst>
              <a:rect l="0" t="0" r="0" b="0"/>
              <a:pathLst>
                <a:path w="82" h="17">
                  <a:moveTo>
                    <a:pt x="0" y="0"/>
                  </a:moveTo>
                  <a:lnTo>
                    <a:pt x="69" y="0"/>
                  </a:lnTo>
                  <a:lnTo>
                    <a:pt x="82" y="17"/>
                  </a:lnTo>
                  <a:lnTo>
                    <a:pt x="12"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5" name="Freeform 218"/>
            <p:cNvSpPr/>
            <p:nvPr/>
          </p:nvSpPr>
          <p:spPr>
            <a:xfrm>
              <a:off x="884" y="2532"/>
              <a:ext cx="39" cy="81"/>
            </a:xfrm>
            <a:custGeom>
              <a:avLst/>
              <a:gdLst/>
              <a:ahLst/>
              <a:cxnLst>
                <a:cxn ang="0">
                  <a:pos x="33" y="0"/>
                </a:cxn>
                <a:cxn ang="0">
                  <a:pos x="0" y="64"/>
                </a:cxn>
                <a:cxn ang="0">
                  <a:pos x="13" y="81"/>
                </a:cxn>
                <a:cxn ang="0">
                  <a:pos x="39" y="29"/>
                </a:cxn>
                <a:cxn ang="0">
                  <a:pos x="33" y="0"/>
                </a:cxn>
              </a:cxnLst>
              <a:rect l="0" t="0" r="0" b="0"/>
              <a:pathLst>
                <a:path w="39" h="81">
                  <a:moveTo>
                    <a:pt x="33" y="0"/>
                  </a:moveTo>
                  <a:lnTo>
                    <a:pt x="0" y="64"/>
                  </a:lnTo>
                  <a:lnTo>
                    <a:pt x="13" y="81"/>
                  </a:lnTo>
                  <a:lnTo>
                    <a:pt x="39" y="29"/>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6" name="Freeform 219"/>
            <p:cNvSpPr/>
            <p:nvPr/>
          </p:nvSpPr>
          <p:spPr>
            <a:xfrm>
              <a:off x="814" y="2596"/>
              <a:ext cx="83" cy="17"/>
            </a:xfrm>
            <a:custGeom>
              <a:avLst/>
              <a:gdLst/>
              <a:ahLst/>
              <a:cxnLst>
                <a:cxn ang="0">
                  <a:pos x="0" y="0"/>
                </a:cxn>
                <a:cxn ang="0">
                  <a:pos x="70" y="0"/>
                </a:cxn>
                <a:cxn ang="0">
                  <a:pos x="83" y="17"/>
                </a:cxn>
                <a:cxn ang="0">
                  <a:pos x="14" y="17"/>
                </a:cxn>
                <a:cxn ang="0">
                  <a:pos x="0" y="0"/>
                </a:cxn>
              </a:cxnLst>
              <a:rect l="0" t="0" r="0" b="0"/>
              <a:pathLst>
                <a:path w="83" h="17">
                  <a:moveTo>
                    <a:pt x="0" y="0"/>
                  </a:moveTo>
                  <a:lnTo>
                    <a:pt x="70" y="0"/>
                  </a:lnTo>
                  <a:lnTo>
                    <a:pt x="83" y="17"/>
                  </a:lnTo>
                  <a:lnTo>
                    <a:pt x="14"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7" name="Freeform 220"/>
            <p:cNvSpPr/>
            <p:nvPr/>
          </p:nvSpPr>
          <p:spPr>
            <a:xfrm>
              <a:off x="871" y="2460"/>
              <a:ext cx="74" cy="16"/>
            </a:xfrm>
            <a:custGeom>
              <a:avLst/>
              <a:gdLst/>
              <a:ahLst/>
              <a:cxnLst>
                <a:cxn ang="0">
                  <a:pos x="0" y="0"/>
                </a:cxn>
                <a:cxn ang="0">
                  <a:pos x="5" y="16"/>
                </a:cxn>
                <a:cxn ang="0">
                  <a:pos x="74" y="16"/>
                </a:cxn>
                <a:cxn ang="0">
                  <a:pos x="70" y="0"/>
                </a:cxn>
                <a:cxn ang="0">
                  <a:pos x="0" y="0"/>
                </a:cxn>
              </a:cxnLst>
              <a:rect l="0" t="0" r="0" b="0"/>
              <a:pathLst>
                <a:path w="74" h="16">
                  <a:moveTo>
                    <a:pt x="0" y="0"/>
                  </a:moveTo>
                  <a:lnTo>
                    <a:pt x="5" y="16"/>
                  </a:lnTo>
                  <a:lnTo>
                    <a:pt x="74" y="16"/>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8" name="Freeform 221"/>
            <p:cNvSpPr/>
            <p:nvPr/>
          </p:nvSpPr>
          <p:spPr>
            <a:xfrm>
              <a:off x="871" y="2460"/>
              <a:ext cx="74" cy="16"/>
            </a:xfrm>
            <a:custGeom>
              <a:avLst/>
              <a:gdLst/>
              <a:ahLst/>
              <a:cxnLst>
                <a:cxn ang="0">
                  <a:pos x="0" y="0"/>
                </a:cxn>
                <a:cxn ang="0">
                  <a:pos x="5" y="16"/>
                </a:cxn>
                <a:cxn ang="0">
                  <a:pos x="74" y="16"/>
                </a:cxn>
                <a:cxn ang="0">
                  <a:pos x="70" y="0"/>
                </a:cxn>
                <a:cxn ang="0">
                  <a:pos x="0" y="0"/>
                </a:cxn>
              </a:cxnLst>
              <a:rect l="0" t="0" r="0" b="0"/>
              <a:pathLst>
                <a:path w="74" h="16">
                  <a:moveTo>
                    <a:pt x="0" y="0"/>
                  </a:moveTo>
                  <a:lnTo>
                    <a:pt x="5" y="16"/>
                  </a:lnTo>
                  <a:lnTo>
                    <a:pt x="74" y="16"/>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19" name="Freeform 222"/>
            <p:cNvSpPr/>
            <p:nvPr/>
          </p:nvSpPr>
          <p:spPr>
            <a:xfrm>
              <a:off x="810" y="2400"/>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0" name="Freeform 223"/>
            <p:cNvSpPr/>
            <p:nvPr/>
          </p:nvSpPr>
          <p:spPr>
            <a:xfrm>
              <a:off x="810" y="2400"/>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1" name="Rectangle 224"/>
            <p:cNvSpPr/>
            <p:nvPr/>
          </p:nvSpPr>
          <p:spPr>
            <a:xfrm>
              <a:off x="810" y="2561"/>
              <a:ext cx="70"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22" name="Freeform 225"/>
            <p:cNvSpPr/>
            <p:nvPr/>
          </p:nvSpPr>
          <p:spPr>
            <a:xfrm>
              <a:off x="880" y="2400"/>
              <a:ext cx="91" cy="178"/>
            </a:xfrm>
            <a:custGeom>
              <a:avLst/>
              <a:gdLst/>
              <a:ahLst/>
              <a:cxnLst>
                <a:cxn ang="0">
                  <a:pos x="91" y="0"/>
                </a:cxn>
                <a:cxn ang="0">
                  <a:pos x="83" y="0"/>
                </a:cxn>
                <a:cxn ang="0">
                  <a:pos x="0" y="161"/>
                </a:cxn>
                <a:cxn ang="0">
                  <a:pos x="0" y="178"/>
                </a:cxn>
                <a:cxn ang="0">
                  <a:pos x="91" y="0"/>
                </a:cxn>
              </a:cxnLst>
              <a:rect l="0" t="0" r="0" b="0"/>
              <a:pathLst>
                <a:path w="91" h="178">
                  <a:moveTo>
                    <a:pt x="91" y="0"/>
                  </a:moveTo>
                  <a:lnTo>
                    <a:pt x="83" y="0"/>
                  </a:lnTo>
                  <a:lnTo>
                    <a:pt x="0" y="161"/>
                  </a:lnTo>
                  <a:lnTo>
                    <a:pt x="0" y="178"/>
                  </a:lnTo>
                  <a:lnTo>
                    <a:pt x="91"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3" name="Freeform 226"/>
            <p:cNvSpPr/>
            <p:nvPr/>
          </p:nvSpPr>
          <p:spPr>
            <a:xfrm>
              <a:off x="814" y="2532"/>
              <a:ext cx="103" cy="64"/>
            </a:xfrm>
            <a:custGeom>
              <a:avLst/>
              <a:gdLst/>
              <a:ahLst/>
              <a:cxnLst>
                <a:cxn ang="0">
                  <a:pos x="0" y="64"/>
                </a:cxn>
                <a:cxn ang="0">
                  <a:pos x="70" y="64"/>
                </a:cxn>
                <a:cxn ang="0">
                  <a:pos x="103" y="0"/>
                </a:cxn>
              </a:cxnLst>
              <a:rect l="0" t="0" r="0" b="0"/>
              <a:pathLst>
                <a:path w="103" h="64">
                  <a:moveTo>
                    <a:pt x="0" y="64"/>
                  </a:moveTo>
                  <a:lnTo>
                    <a:pt x="70" y="64"/>
                  </a:lnTo>
                  <a:lnTo>
                    <a:pt x="10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4" name="Line 227"/>
            <p:cNvSpPr/>
            <p:nvPr/>
          </p:nvSpPr>
          <p:spPr>
            <a:xfrm flipV="1">
              <a:off x="945" y="2413"/>
              <a:ext cx="33" cy="63"/>
            </a:xfrm>
            <a:prstGeom prst="line">
              <a:avLst/>
            </a:prstGeom>
            <a:ln w="23813" cap="rnd" cmpd="sng">
              <a:solidFill>
                <a:srgbClr val="000000"/>
              </a:solidFill>
              <a:prstDash val="solid"/>
              <a:headEnd type="none" w="med" len="med"/>
              <a:tailEnd type="none" w="med" len="med"/>
            </a:ln>
          </p:spPr>
        </p:sp>
        <p:sp>
          <p:nvSpPr>
            <p:cNvPr id="225" name="Freeform 228"/>
            <p:cNvSpPr>
              <a:spLocks noEditPoints="1"/>
            </p:cNvSpPr>
            <p:nvPr/>
          </p:nvSpPr>
          <p:spPr>
            <a:xfrm>
              <a:off x="810" y="2400"/>
              <a:ext cx="168" cy="196"/>
            </a:xfrm>
            <a:custGeom>
              <a:avLst/>
              <a:gdLst/>
              <a:ahLst/>
              <a:cxnLst>
                <a:cxn ang="0">
                  <a:pos x="0" y="161"/>
                </a:cxn>
                <a:cxn ang="0">
                  <a:pos x="13" y="151"/>
                </a:cxn>
                <a:cxn ang="0">
                  <a:pos x="67" y="151"/>
                </a:cxn>
                <a:cxn ang="0">
                  <a:pos x="70" y="161"/>
                </a:cxn>
                <a:cxn ang="0">
                  <a:pos x="0" y="161"/>
                </a:cxn>
                <a:cxn ang="0">
                  <a:pos x="67" y="151"/>
                </a:cxn>
                <a:cxn ang="0">
                  <a:pos x="142" y="6"/>
                </a:cxn>
                <a:cxn ang="0">
                  <a:pos x="153" y="0"/>
                </a:cxn>
                <a:cxn ang="0">
                  <a:pos x="70" y="161"/>
                </a:cxn>
                <a:cxn ang="0">
                  <a:pos x="67" y="151"/>
                </a:cxn>
                <a:cxn ang="0">
                  <a:pos x="0" y="178"/>
                </a:cxn>
                <a:cxn ang="0">
                  <a:pos x="4" y="196"/>
                </a:cxn>
                <a:cxn ang="0">
                  <a:pos x="74" y="196"/>
                </a:cxn>
                <a:cxn ang="0">
                  <a:pos x="70" y="178"/>
                </a:cxn>
                <a:cxn ang="0">
                  <a:pos x="0" y="178"/>
                </a:cxn>
                <a:cxn ang="0">
                  <a:pos x="107" y="132"/>
                </a:cxn>
                <a:cxn ang="0">
                  <a:pos x="74" y="196"/>
                </a:cxn>
                <a:cxn ang="0">
                  <a:pos x="70" y="178"/>
                </a:cxn>
                <a:cxn ang="0">
                  <a:pos x="100" y="119"/>
                </a:cxn>
                <a:cxn ang="0">
                  <a:pos x="107" y="132"/>
                </a:cxn>
                <a:cxn ang="0">
                  <a:pos x="168" y="13"/>
                </a:cxn>
                <a:cxn ang="0">
                  <a:pos x="135" y="76"/>
                </a:cxn>
                <a:cxn ang="0">
                  <a:pos x="131" y="60"/>
                </a:cxn>
                <a:cxn ang="0">
                  <a:pos x="161" y="0"/>
                </a:cxn>
                <a:cxn ang="0">
                  <a:pos x="168" y="13"/>
                </a:cxn>
              </a:cxnLst>
              <a:rect l="0" t="0" r="0" b="0"/>
              <a:pathLst>
                <a:path w="168" h="196">
                  <a:moveTo>
                    <a:pt x="0" y="161"/>
                  </a:moveTo>
                  <a:lnTo>
                    <a:pt x="13" y="151"/>
                  </a:lnTo>
                  <a:lnTo>
                    <a:pt x="67" y="151"/>
                  </a:lnTo>
                  <a:lnTo>
                    <a:pt x="70" y="161"/>
                  </a:lnTo>
                  <a:lnTo>
                    <a:pt x="0" y="161"/>
                  </a:lnTo>
                  <a:close/>
                  <a:moveTo>
                    <a:pt x="67" y="151"/>
                  </a:moveTo>
                  <a:lnTo>
                    <a:pt x="142" y="6"/>
                  </a:lnTo>
                  <a:lnTo>
                    <a:pt x="153" y="0"/>
                  </a:lnTo>
                  <a:lnTo>
                    <a:pt x="70" y="161"/>
                  </a:lnTo>
                  <a:lnTo>
                    <a:pt x="67" y="151"/>
                  </a:lnTo>
                  <a:close/>
                  <a:moveTo>
                    <a:pt x="0" y="178"/>
                  </a:moveTo>
                  <a:lnTo>
                    <a:pt x="4" y="196"/>
                  </a:lnTo>
                  <a:lnTo>
                    <a:pt x="74" y="196"/>
                  </a:lnTo>
                  <a:lnTo>
                    <a:pt x="70" y="178"/>
                  </a:lnTo>
                  <a:lnTo>
                    <a:pt x="0" y="178"/>
                  </a:lnTo>
                  <a:close/>
                  <a:moveTo>
                    <a:pt x="107" y="132"/>
                  </a:moveTo>
                  <a:lnTo>
                    <a:pt x="74" y="196"/>
                  </a:lnTo>
                  <a:lnTo>
                    <a:pt x="70" y="178"/>
                  </a:lnTo>
                  <a:lnTo>
                    <a:pt x="100" y="119"/>
                  </a:lnTo>
                  <a:lnTo>
                    <a:pt x="107" y="132"/>
                  </a:lnTo>
                  <a:close/>
                  <a:moveTo>
                    <a:pt x="168" y="13"/>
                  </a:moveTo>
                  <a:lnTo>
                    <a:pt x="135" y="76"/>
                  </a:lnTo>
                  <a:lnTo>
                    <a:pt x="131" y="60"/>
                  </a:lnTo>
                  <a:lnTo>
                    <a:pt x="161" y="0"/>
                  </a:lnTo>
                  <a:lnTo>
                    <a:pt x="168" y="13"/>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6" name="Freeform 229"/>
            <p:cNvSpPr>
              <a:spLocks noEditPoints="1"/>
            </p:cNvSpPr>
            <p:nvPr/>
          </p:nvSpPr>
          <p:spPr>
            <a:xfrm>
              <a:off x="810" y="2400"/>
              <a:ext cx="153" cy="161"/>
            </a:xfrm>
            <a:custGeom>
              <a:avLst/>
              <a:gdLst/>
              <a:ahLst/>
              <a:cxnLst>
                <a:cxn ang="0">
                  <a:pos x="13" y="151"/>
                </a:cxn>
                <a:cxn ang="0">
                  <a:pos x="87" y="6"/>
                </a:cxn>
                <a:cxn ang="0">
                  <a:pos x="83" y="0"/>
                </a:cxn>
                <a:cxn ang="0">
                  <a:pos x="0" y="161"/>
                </a:cxn>
                <a:cxn ang="0">
                  <a:pos x="13" y="151"/>
                </a:cxn>
                <a:cxn ang="0">
                  <a:pos x="87" y="6"/>
                </a:cxn>
                <a:cxn ang="0">
                  <a:pos x="142" y="6"/>
                </a:cxn>
                <a:cxn ang="0">
                  <a:pos x="153" y="0"/>
                </a:cxn>
                <a:cxn ang="0">
                  <a:pos x="83" y="0"/>
                </a:cxn>
                <a:cxn ang="0">
                  <a:pos x="87" y="6"/>
                </a:cxn>
              </a:cxnLst>
              <a:rect l="0" t="0" r="0" b="0"/>
              <a:pathLst>
                <a:path w="153" h="161">
                  <a:moveTo>
                    <a:pt x="13" y="151"/>
                  </a:moveTo>
                  <a:lnTo>
                    <a:pt x="87" y="6"/>
                  </a:lnTo>
                  <a:lnTo>
                    <a:pt x="83" y="0"/>
                  </a:lnTo>
                  <a:lnTo>
                    <a:pt x="0" y="161"/>
                  </a:lnTo>
                  <a:lnTo>
                    <a:pt x="13" y="151"/>
                  </a:lnTo>
                  <a:close/>
                  <a:moveTo>
                    <a:pt x="87" y="6"/>
                  </a:moveTo>
                  <a:lnTo>
                    <a:pt x="142" y="6"/>
                  </a:lnTo>
                  <a:lnTo>
                    <a:pt x="153" y="0"/>
                  </a:lnTo>
                  <a:lnTo>
                    <a:pt x="83" y="0"/>
                  </a:lnTo>
                  <a:lnTo>
                    <a:pt x="87" y="6"/>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7" name="Freeform 230"/>
            <p:cNvSpPr/>
            <p:nvPr/>
          </p:nvSpPr>
          <p:spPr>
            <a:xfrm>
              <a:off x="880" y="2400"/>
              <a:ext cx="104" cy="213"/>
            </a:xfrm>
            <a:custGeom>
              <a:avLst/>
              <a:gdLst/>
              <a:ahLst/>
              <a:cxnLst>
                <a:cxn ang="0">
                  <a:pos x="17" y="213"/>
                </a:cxn>
                <a:cxn ang="0">
                  <a:pos x="4" y="196"/>
                </a:cxn>
                <a:cxn ang="0">
                  <a:pos x="0" y="178"/>
                </a:cxn>
                <a:cxn ang="0">
                  <a:pos x="0" y="161"/>
                </a:cxn>
                <a:cxn ang="0">
                  <a:pos x="83" y="0"/>
                </a:cxn>
                <a:cxn ang="0">
                  <a:pos x="91" y="0"/>
                </a:cxn>
                <a:cxn ang="0">
                  <a:pos x="98" y="13"/>
                </a:cxn>
                <a:cxn ang="0">
                  <a:pos x="104" y="42"/>
                </a:cxn>
                <a:cxn ang="0">
                  <a:pos x="78" y="93"/>
                </a:cxn>
                <a:cxn ang="0">
                  <a:pos x="65" y="76"/>
                </a:cxn>
                <a:cxn ang="0">
                  <a:pos x="61" y="60"/>
                </a:cxn>
                <a:cxn ang="0">
                  <a:pos x="30" y="119"/>
                </a:cxn>
                <a:cxn ang="0">
                  <a:pos x="37" y="132"/>
                </a:cxn>
                <a:cxn ang="0">
                  <a:pos x="43" y="161"/>
                </a:cxn>
                <a:cxn ang="0">
                  <a:pos x="17" y="213"/>
                </a:cxn>
              </a:cxnLst>
              <a:rect l="0" t="0" r="0" b="0"/>
              <a:pathLst>
                <a:path w="104" h="213">
                  <a:moveTo>
                    <a:pt x="17" y="213"/>
                  </a:moveTo>
                  <a:lnTo>
                    <a:pt x="4" y="196"/>
                  </a:lnTo>
                  <a:lnTo>
                    <a:pt x="0" y="178"/>
                  </a:lnTo>
                  <a:lnTo>
                    <a:pt x="0" y="161"/>
                  </a:lnTo>
                  <a:lnTo>
                    <a:pt x="83" y="0"/>
                  </a:lnTo>
                  <a:lnTo>
                    <a:pt x="91" y="0"/>
                  </a:lnTo>
                  <a:lnTo>
                    <a:pt x="98" y="13"/>
                  </a:lnTo>
                  <a:lnTo>
                    <a:pt x="104" y="42"/>
                  </a:lnTo>
                  <a:lnTo>
                    <a:pt x="78" y="93"/>
                  </a:lnTo>
                  <a:lnTo>
                    <a:pt x="65" y="76"/>
                  </a:lnTo>
                  <a:lnTo>
                    <a:pt x="61" y="60"/>
                  </a:lnTo>
                  <a:lnTo>
                    <a:pt x="30" y="119"/>
                  </a:lnTo>
                  <a:lnTo>
                    <a:pt x="37" y="132"/>
                  </a:lnTo>
                  <a:lnTo>
                    <a:pt x="43" y="161"/>
                  </a:lnTo>
                  <a:lnTo>
                    <a:pt x="17" y="213"/>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8" name="Freeform 231"/>
            <p:cNvSpPr/>
            <p:nvPr/>
          </p:nvSpPr>
          <p:spPr>
            <a:xfrm>
              <a:off x="810" y="2561"/>
              <a:ext cx="87" cy="52"/>
            </a:xfrm>
            <a:custGeom>
              <a:avLst/>
              <a:gdLst/>
              <a:ahLst/>
              <a:cxnLst>
                <a:cxn ang="0">
                  <a:pos x="0" y="0"/>
                </a:cxn>
                <a:cxn ang="0">
                  <a:pos x="0" y="17"/>
                </a:cxn>
                <a:cxn ang="0">
                  <a:pos x="4" y="35"/>
                </a:cxn>
                <a:cxn ang="0">
                  <a:pos x="18" y="52"/>
                </a:cxn>
                <a:cxn ang="0">
                  <a:pos x="87" y="52"/>
                </a:cxn>
                <a:cxn ang="0">
                  <a:pos x="74" y="35"/>
                </a:cxn>
                <a:cxn ang="0">
                  <a:pos x="70" y="17"/>
                </a:cxn>
                <a:cxn ang="0">
                  <a:pos x="70" y="0"/>
                </a:cxn>
                <a:cxn ang="0">
                  <a:pos x="0" y="0"/>
                </a:cxn>
              </a:cxnLst>
              <a:rect l="0" t="0" r="0" b="0"/>
              <a:pathLst>
                <a:path w="87" h="52">
                  <a:moveTo>
                    <a:pt x="0" y="0"/>
                  </a:moveTo>
                  <a:lnTo>
                    <a:pt x="0" y="17"/>
                  </a:lnTo>
                  <a:lnTo>
                    <a:pt x="4" y="35"/>
                  </a:lnTo>
                  <a:lnTo>
                    <a:pt x="18" y="52"/>
                  </a:lnTo>
                  <a:lnTo>
                    <a:pt x="87" y="52"/>
                  </a:lnTo>
                  <a:lnTo>
                    <a:pt x="74" y="35"/>
                  </a:lnTo>
                  <a:lnTo>
                    <a:pt x="70" y="17"/>
                  </a:lnTo>
                  <a:lnTo>
                    <a:pt x="70"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29" name="Freeform 232"/>
            <p:cNvSpPr/>
            <p:nvPr/>
          </p:nvSpPr>
          <p:spPr>
            <a:xfrm>
              <a:off x="810" y="2400"/>
              <a:ext cx="153" cy="161"/>
            </a:xfrm>
            <a:custGeom>
              <a:avLst/>
              <a:gdLst/>
              <a:ahLst/>
              <a:cxnLst>
                <a:cxn ang="0">
                  <a:pos x="153" y="0"/>
                </a:cxn>
                <a:cxn ang="0">
                  <a:pos x="83" y="0"/>
                </a:cxn>
                <a:cxn ang="0">
                  <a:pos x="0" y="161"/>
                </a:cxn>
                <a:cxn ang="0">
                  <a:pos x="70" y="161"/>
                </a:cxn>
                <a:cxn ang="0">
                  <a:pos x="153" y="0"/>
                </a:cxn>
              </a:cxnLst>
              <a:rect l="0" t="0" r="0" b="0"/>
              <a:pathLst>
                <a:path w="153" h="161">
                  <a:moveTo>
                    <a:pt x="153" y="0"/>
                  </a:moveTo>
                  <a:lnTo>
                    <a:pt x="83" y="0"/>
                  </a:lnTo>
                  <a:lnTo>
                    <a:pt x="0" y="161"/>
                  </a:lnTo>
                  <a:lnTo>
                    <a:pt x="70" y="161"/>
                  </a:lnTo>
                  <a:lnTo>
                    <a:pt x="15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0" name="Freeform 233"/>
            <p:cNvSpPr/>
            <p:nvPr/>
          </p:nvSpPr>
          <p:spPr>
            <a:xfrm>
              <a:off x="2622" y="2442"/>
              <a:ext cx="113" cy="221"/>
            </a:xfrm>
            <a:custGeom>
              <a:avLst/>
              <a:gdLst/>
              <a:ahLst/>
              <a:cxnLst>
                <a:cxn ang="0">
                  <a:pos x="0" y="221"/>
                </a:cxn>
                <a:cxn ang="0">
                  <a:pos x="113" y="111"/>
                </a:cxn>
                <a:cxn ang="0">
                  <a:pos x="113" y="0"/>
                </a:cxn>
                <a:cxn ang="0">
                  <a:pos x="0" y="188"/>
                </a:cxn>
                <a:cxn ang="0">
                  <a:pos x="0" y="221"/>
                </a:cxn>
              </a:cxnLst>
              <a:rect l="0" t="0" r="0" b="0"/>
              <a:pathLst>
                <a:path w="113" h="221">
                  <a:moveTo>
                    <a:pt x="0" y="221"/>
                  </a:moveTo>
                  <a:lnTo>
                    <a:pt x="113" y="111"/>
                  </a:lnTo>
                  <a:lnTo>
                    <a:pt x="113" y="0"/>
                  </a:lnTo>
                  <a:lnTo>
                    <a:pt x="0" y="188"/>
                  </a:lnTo>
                  <a:lnTo>
                    <a:pt x="0" y="221"/>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1" name="Rectangle 234"/>
            <p:cNvSpPr/>
            <p:nvPr/>
          </p:nvSpPr>
          <p:spPr>
            <a:xfrm>
              <a:off x="2378" y="2630"/>
              <a:ext cx="244" cy="33"/>
            </a:xfrm>
            <a:prstGeom prst="rect">
              <a:avLst/>
            </a:prstGeom>
            <a:solidFill>
              <a:srgbClr val="9A9A9A"/>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32" name="Freeform 235"/>
            <p:cNvSpPr/>
            <p:nvPr/>
          </p:nvSpPr>
          <p:spPr>
            <a:xfrm>
              <a:off x="2361" y="2391"/>
              <a:ext cx="383" cy="205"/>
            </a:xfrm>
            <a:custGeom>
              <a:avLst/>
              <a:gdLst/>
              <a:ahLst/>
              <a:cxnLst>
                <a:cxn ang="0">
                  <a:pos x="0" y="205"/>
                </a:cxn>
                <a:cxn ang="0">
                  <a:pos x="104" y="0"/>
                </a:cxn>
                <a:cxn ang="0">
                  <a:pos x="383" y="0"/>
                </a:cxn>
                <a:cxn ang="0">
                  <a:pos x="278" y="205"/>
                </a:cxn>
                <a:cxn ang="0">
                  <a:pos x="0" y="205"/>
                </a:cxn>
              </a:cxnLst>
              <a:rect l="0" t="0" r="0" b="0"/>
              <a:pathLst>
                <a:path w="383" h="205">
                  <a:moveTo>
                    <a:pt x="0" y="205"/>
                  </a:moveTo>
                  <a:lnTo>
                    <a:pt x="104" y="0"/>
                  </a:lnTo>
                  <a:lnTo>
                    <a:pt x="383" y="0"/>
                  </a:lnTo>
                  <a:lnTo>
                    <a:pt x="278" y="205"/>
                  </a:lnTo>
                  <a:lnTo>
                    <a:pt x="0" y="205"/>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3" name="Freeform 236"/>
            <p:cNvSpPr/>
            <p:nvPr/>
          </p:nvSpPr>
          <p:spPr>
            <a:xfrm>
              <a:off x="2361" y="2391"/>
              <a:ext cx="383" cy="205"/>
            </a:xfrm>
            <a:custGeom>
              <a:avLst/>
              <a:gdLst/>
              <a:ahLst/>
              <a:cxnLst>
                <a:cxn ang="0">
                  <a:pos x="0" y="205"/>
                </a:cxn>
                <a:cxn ang="0">
                  <a:pos x="104" y="0"/>
                </a:cxn>
                <a:cxn ang="0">
                  <a:pos x="383" y="0"/>
                </a:cxn>
                <a:cxn ang="0">
                  <a:pos x="278" y="205"/>
                </a:cxn>
                <a:cxn ang="0">
                  <a:pos x="0" y="205"/>
                </a:cxn>
              </a:cxnLst>
              <a:rect l="0" t="0" r="0" b="0"/>
              <a:pathLst>
                <a:path w="383" h="205">
                  <a:moveTo>
                    <a:pt x="0" y="205"/>
                  </a:moveTo>
                  <a:lnTo>
                    <a:pt x="104" y="0"/>
                  </a:lnTo>
                  <a:lnTo>
                    <a:pt x="383" y="0"/>
                  </a:lnTo>
                  <a:lnTo>
                    <a:pt x="278" y="205"/>
                  </a:lnTo>
                  <a:lnTo>
                    <a:pt x="0" y="205"/>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4" name="Freeform 237"/>
            <p:cNvSpPr/>
            <p:nvPr/>
          </p:nvSpPr>
          <p:spPr>
            <a:xfrm>
              <a:off x="2591" y="2421"/>
              <a:ext cx="18" cy="34"/>
            </a:xfrm>
            <a:custGeom>
              <a:avLst/>
              <a:gdLst/>
              <a:ahLst/>
              <a:cxnLst>
                <a:cxn ang="0">
                  <a:pos x="18" y="0"/>
                </a:cxn>
                <a:cxn ang="0">
                  <a:pos x="0" y="34"/>
                </a:cxn>
                <a:cxn ang="0">
                  <a:pos x="18" y="26"/>
                </a:cxn>
                <a:cxn ang="0">
                  <a:pos x="18" y="0"/>
                </a:cxn>
              </a:cxnLst>
              <a:rect l="0" t="0" r="0" b="0"/>
              <a:pathLst>
                <a:path w="18" h="34">
                  <a:moveTo>
                    <a:pt x="18" y="0"/>
                  </a:moveTo>
                  <a:lnTo>
                    <a:pt x="0" y="34"/>
                  </a:lnTo>
                  <a:lnTo>
                    <a:pt x="18" y="26"/>
                  </a:lnTo>
                  <a:lnTo>
                    <a:pt x="18"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5" name="Freeform 238"/>
            <p:cNvSpPr/>
            <p:nvPr/>
          </p:nvSpPr>
          <p:spPr>
            <a:xfrm>
              <a:off x="2609" y="2421"/>
              <a:ext cx="91" cy="26"/>
            </a:xfrm>
            <a:custGeom>
              <a:avLst/>
              <a:gdLst/>
              <a:ahLst/>
              <a:cxnLst>
                <a:cxn ang="0">
                  <a:pos x="0" y="0"/>
                </a:cxn>
                <a:cxn ang="0">
                  <a:pos x="91" y="0"/>
                </a:cxn>
                <a:cxn ang="0">
                  <a:pos x="78" y="26"/>
                </a:cxn>
                <a:cxn ang="0">
                  <a:pos x="0" y="26"/>
                </a:cxn>
                <a:cxn ang="0">
                  <a:pos x="0" y="0"/>
                </a:cxn>
              </a:cxnLst>
              <a:rect l="0" t="0" r="0" b="0"/>
              <a:pathLst>
                <a:path w="91" h="26">
                  <a:moveTo>
                    <a:pt x="0" y="0"/>
                  </a:moveTo>
                  <a:lnTo>
                    <a:pt x="91" y="0"/>
                  </a:lnTo>
                  <a:lnTo>
                    <a:pt x="78" y="26"/>
                  </a:lnTo>
                  <a:lnTo>
                    <a:pt x="0" y="26"/>
                  </a:lnTo>
                  <a:lnTo>
                    <a:pt x="0" y="0"/>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36" name="Rectangle 239"/>
            <p:cNvSpPr/>
            <p:nvPr/>
          </p:nvSpPr>
          <p:spPr>
            <a:xfrm>
              <a:off x="2626" y="2429"/>
              <a:ext cx="61" cy="9"/>
            </a:xfrm>
            <a:prstGeom prst="rect">
              <a:avLst/>
            </a:prstGeom>
            <a:solidFill>
              <a:srgbClr val="00FF0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37" name="Rectangle 240"/>
            <p:cNvSpPr/>
            <p:nvPr/>
          </p:nvSpPr>
          <p:spPr>
            <a:xfrm>
              <a:off x="2626" y="2429"/>
              <a:ext cx="61" cy="9"/>
            </a:xfrm>
            <a:prstGeom prst="rect">
              <a:avLst/>
            </a:prstGeom>
            <a:noFill/>
            <a:ln w="23813" cap="flat" cmpd="sng">
              <a:solidFill>
                <a:srgbClr val="00FF00"/>
              </a:solidFill>
              <a:prstDash val="solid"/>
              <a:miter/>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pic>
          <p:nvPicPr>
            <p:cNvPr id="238" name="Picture 241"/>
            <p:cNvPicPr>
              <a:picLocks noChangeAspect="1"/>
            </p:cNvPicPr>
            <p:nvPr/>
          </p:nvPicPr>
          <p:blipFill>
            <a:blip r:embed="rId46"/>
            <a:stretch>
              <a:fillRect/>
            </a:stretch>
          </p:blipFill>
          <p:spPr>
            <a:xfrm>
              <a:off x="2553" y="2475"/>
              <a:ext cx="73" cy="36"/>
            </a:xfrm>
            <a:prstGeom prst="rect">
              <a:avLst/>
            </a:prstGeom>
            <a:noFill/>
            <a:ln w="9525">
              <a:noFill/>
            </a:ln>
          </p:spPr>
        </p:pic>
        <p:pic>
          <p:nvPicPr>
            <p:cNvPr id="239" name="Picture 242"/>
            <p:cNvPicPr>
              <a:picLocks noChangeAspect="1"/>
            </p:cNvPicPr>
            <p:nvPr/>
          </p:nvPicPr>
          <p:blipFill>
            <a:blip r:embed="rId47"/>
            <a:stretch>
              <a:fillRect/>
            </a:stretch>
          </p:blipFill>
          <p:spPr>
            <a:xfrm>
              <a:off x="2553" y="2475"/>
              <a:ext cx="73" cy="36"/>
            </a:xfrm>
            <a:prstGeom prst="rect">
              <a:avLst/>
            </a:prstGeom>
            <a:noFill/>
            <a:ln w="9525">
              <a:noFill/>
            </a:ln>
          </p:spPr>
        </p:pic>
        <p:sp>
          <p:nvSpPr>
            <p:cNvPr id="240" name="Freeform 243"/>
            <p:cNvSpPr/>
            <p:nvPr/>
          </p:nvSpPr>
          <p:spPr>
            <a:xfrm>
              <a:off x="2562" y="2487"/>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41" name="Rectangle 244"/>
            <p:cNvSpPr/>
            <p:nvPr/>
          </p:nvSpPr>
          <p:spPr>
            <a:xfrm>
              <a:off x="2361" y="2596"/>
              <a:ext cx="278" cy="34"/>
            </a:xfrm>
            <a:prstGeom prst="rect">
              <a:avLst/>
            </a:prstGeom>
            <a:solidFill>
              <a:srgbClr val="C0C0C0"/>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42" name="Rectangle 245"/>
            <p:cNvSpPr/>
            <p:nvPr/>
          </p:nvSpPr>
          <p:spPr>
            <a:xfrm>
              <a:off x="2361" y="2596"/>
              <a:ext cx="278" cy="34"/>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43" name="Freeform 246"/>
            <p:cNvSpPr/>
            <p:nvPr/>
          </p:nvSpPr>
          <p:spPr>
            <a:xfrm>
              <a:off x="2639" y="2391"/>
              <a:ext cx="105" cy="239"/>
            </a:xfrm>
            <a:custGeom>
              <a:avLst/>
              <a:gdLst/>
              <a:ahLst/>
              <a:cxnLst>
                <a:cxn ang="0">
                  <a:pos x="0" y="239"/>
                </a:cxn>
                <a:cxn ang="0">
                  <a:pos x="105" y="34"/>
                </a:cxn>
                <a:cxn ang="0">
                  <a:pos x="105" y="0"/>
                </a:cxn>
                <a:cxn ang="0">
                  <a:pos x="0" y="205"/>
                </a:cxn>
                <a:cxn ang="0">
                  <a:pos x="0" y="239"/>
                </a:cxn>
              </a:cxnLst>
              <a:rect l="0" t="0" r="0" b="0"/>
              <a:pathLst>
                <a:path w="105" h="239">
                  <a:moveTo>
                    <a:pt x="0" y="239"/>
                  </a:moveTo>
                  <a:lnTo>
                    <a:pt x="105" y="34"/>
                  </a:lnTo>
                  <a:lnTo>
                    <a:pt x="105" y="0"/>
                  </a:lnTo>
                  <a:lnTo>
                    <a:pt x="0" y="205"/>
                  </a:lnTo>
                  <a:lnTo>
                    <a:pt x="0" y="239"/>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44" name="Freeform 247"/>
            <p:cNvSpPr/>
            <p:nvPr/>
          </p:nvSpPr>
          <p:spPr>
            <a:xfrm>
              <a:off x="2639" y="2391"/>
              <a:ext cx="105" cy="239"/>
            </a:xfrm>
            <a:custGeom>
              <a:avLst/>
              <a:gdLst/>
              <a:ahLst/>
              <a:cxnLst>
                <a:cxn ang="0">
                  <a:pos x="0" y="239"/>
                </a:cxn>
                <a:cxn ang="0">
                  <a:pos x="105" y="34"/>
                </a:cxn>
                <a:cxn ang="0">
                  <a:pos x="105" y="0"/>
                </a:cxn>
                <a:cxn ang="0">
                  <a:pos x="0" y="205"/>
                </a:cxn>
                <a:cxn ang="0">
                  <a:pos x="0" y="239"/>
                </a:cxn>
              </a:cxnLst>
              <a:rect l="0" t="0" r="0" b="0"/>
              <a:pathLst>
                <a:path w="105" h="239">
                  <a:moveTo>
                    <a:pt x="0" y="239"/>
                  </a:moveTo>
                  <a:lnTo>
                    <a:pt x="105" y="34"/>
                  </a:lnTo>
                  <a:lnTo>
                    <a:pt x="105" y="0"/>
                  </a:lnTo>
                  <a:lnTo>
                    <a:pt x="0" y="205"/>
                  </a:lnTo>
                  <a:lnTo>
                    <a:pt x="0" y="239"/>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45" name="Picture 248"/>
            <p:cNvPicPr>
              <a:picLocks noChangeAspect="1"/>
            </p:cNvPicPr>
            <p:nvPr/>
          </p:nvPicPr>
          <p:blipFill>
            <a:blip r:embed="rId48"/>
            <a:stretch>
              <a:fillRect/>
            </a:stretch>
          </p:blipFill>
          <p:spPr>
            <a:xfrm>
              <a:off x="2604" y="2475"/>
              <a:ext cx="74" cy="36"/>
            </a:xfrm>
            <a:prstGeom prst="rect">
              <a:avLst/>
            </a:prstGeom>
            <a:noFill/>
            <a:ln w="9525">
              <a:noFill/>
            </a:ln>
          </p:spPr>
        </p:pic>
        <p:pic>
          <p:nvPicPr>
            <p:cNvPr id="246" name="Picture 249"/>
            <p:cNvPicPr>
              <a:picLocks noChangeAspect="1"/>
            </p:cNvPicPr>
            <p:nvPr/>
          </p:nvPicPr>
          <p:blipFill>
            <a:blip r:embed="rId49"/>
            <a:stretch>
              <a:fillRect/>
            </a:stretch>
          </p:blipFill>
          <p:spPr>
            <a:xfrm>
              <a:off x="2604" y="2475"/>
              <a:ext cx="74" cy="36"/>
            </a:xfrm>
            <a:prstGeom prst="rect">
              <a:avLst/>
            </a:prstGeom>
            <a:noFill/>
            <a:ln w="9525">
              <a:noFill/>
            </a:ln>
          </p:spPr>
        </p:pic>
        <p:sp>
          <p:nvSpPr>
            <p:cNvPr id="247" name="Freeform 250"/>
            <p:cNvSpPr/>
            <p:nvPr/>
          </p:nvSpPr>
          <p:spPr>
            <a:xfrm>
              <a:off x="2614" y="2487"/>
              <a:ext cx="52" cy="17"/>
            </a:xfrm>
            <a:custGeom>
              <a:avLst/>
              <a:gdLst/>
              <a:ahLst/>
              <a:cxnLst>
                <a:cxn ang="0">
                  <a:pos x="0" y="17"/>
                </a:cxn>
                <a:cxn ang="0">
                  <a:pos x="9" y="0"/>
                </a:cxn>
                <a:cxn ang="0">
                  <a:pos x="52" y="0"/>
                </a:cxn>
                <a:cxn ang="0">
                  <a:pos x="44" y="17"/>
                </a:cxn>
                <a:cxn ang="0">
                  <a:pos x="0" y="17"/>
                </a:cxn>
              </a:cxnLst>
              <a:rect l="0" t="0" r="0" b="0"/>
              <a:pathLst>
                <a:path w="52" h="17">
                  <a:moveTo>
                    <a:pt x="0" y="17"/>
                  </a:moveTo>
                  <a:lnTo>
                    <a:pt x="9" y="0"/>
                  </a:lnTo>
                  <a:lnTo>
                    <a:pt x="52"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48" name="Picture 251"/>
            <p:cNvPicPr>
              <a:picLocks noChangeAspect="1"/>
            </p:cNvPicPr>
            <p:nvPr/>
          </p:nvPicPr>
          <p:blipFill>
            <a:blip r:embed="rId50"/>
            <a:stretch>
              <a:fillRect/>
            </a:stretch>
          </p:blipFill>
          <p:spPr>
            <a:xfrm>
              <a:off x="2567" y="2454"/>
              <a:ext cx="74" cy="36"/>
            </a:xfrm>
            <a:prstGeom prst="rect">
              <a:avLst/>
            </a:prstGeom>
            <a:noFill/>
            <a:ln w="9525">
              <a:noFill/>
            </a:ln>
          </p:spPr>
        </p:pic>
        <p:pic>
          <p:nvPicPr>
            <p:cNvPr id="249" name="Picture 252"/>
            <p:cNvPicPr>
              <a:picLocks noChangeAspect="1"/>
            </p:cNvPicPr>
            <p:nvPr/>
          </p:nvPicPr>
          <p:blipFill>
            <a:blip r:embed="rId51"/>
            <a:stretch>
              <a:fillRect/>
            </a:stretch>
          </p:blipFill>
          <p:spPr>
            <a:xfrm>
              <a:off x="2567" y="2454"/>
              <a:ext cx="74" cy="36"/>
            </a:xfrm>
            <a:prstGeom prst="rect">
              <a:avLst/>
            </a:prstGeom>
            <a:noFill/>
            <a:ln w="9525">
              <a:noFill/>
            </a:ln>
          </p:spPr>
        </p:pic>
        <p:sp>
          <p:nvSpPr>
            <p:cNvPr id="250" name="Freeform 253"/>
            <p:cNvSpPr/>
            <p:nvPr/>
          </p:nvSpPr>
          <p:spPr>
            <a:xfrm>
              <a:off x="2575" y="2461"/>
              <a:ext cx="52" cy="17"/>
            </a:xfrm>
            <a:custGeom>
              <a:avLst/>
              <a:gdLst/>
              <a:ahLst/>
              <a:cxnLst>
                <a:cxn ang="0">
                  <a:pos x="0" y="17"/>
                </a:cxn>
                <a:cxn ang="0">
                  <a:pos x="9" y="0"/>
                </a:cxn>
                <a:cxn ang="0">
                  <a:pos x="52" y="0"/>
                </a:cxn>
                <a:cxn ang="0">
                  <a:pos x="43" y="17"/>
                </a:cxn>
                <a:cxn ang="0">
                  <a:pos x="0" y="17"/>
                </a:cxn>
              </a:cxnLst>
              <a:rect l="0" t="0" r="0" b="0"/>
              <a:pathLst>
                <a:path w="52" h="17">
                  <a:moveTo>
                    <a:pt x="0" y="17"/>
                  </a:moveTo>
                  <a:lnTo>
                    <a:pt x="9" y="0"/>
                  </a:lnTo>
                  <a:lnTo>
                    <a:pt x="52" y="0"/>
                  </a:lnTo>
                  <a:lnTo>
                    <a:pt x="43"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pic>
          <p:nvPicPr>
            <p:cNvPr id="251" name="Picture 254"/>
            <p:cNvPicPr>
              <a:picLocks noChangeAspect="1"/>
            </p:cNvPicPr>
            <p:nvPr/>
          </p:nvPicPr>
          <p:blipFill>
            <a:blip r:embed="rId52"/>
            <a:stretch>
              <a:fillRect/>
            </a:stretch>
          </p:blipFill>
          <p:spPr>
            <a:xfrm>
              <a:off x="2619" y="2454"/>
              <a:ext cx="74" cy="36"/>
            </a:xfrm>
            <a:prstGeom prst="rect">
              <a:avLst/>
            </a:prstGeom>
            <a:noFill/>
            <a:ln w="9525">
              <a:noFill/>
            </a:ln>
          </p:spPr>
        </p:pic>
        <p:pic>
          <p:nvPicPr>
            <p:cNvPr id="252" name="Picture 255"/>
            <p:cNvPicPr>
              <a:picLocks noChangeAspect="1"/>
            </p:cNvPicPr>
            <p:nvPr/>
          </p:nvPicPr>
          <p:blipFill>
            <a:blip r:embed="rId53"/>
            <a:stretch>
              <a:fillRect/>
            </a:stretch>
          </p:blipFill>
          <p:spPr>
            <a:xfrm>
              <a:off x="2619" y="2454"/>
              <a:ext cx="74" cy="36"/>
            </a:xfrm>
            <a:prstGeom prst="rect">
              <a:avLst/>
            </a:prstGeom>
            <a:noFill/>
            <a:ln w="9525">
              <a:noFill/>
            </a:ln>
          </p:spPr>
        </p:pic>
        <p:sp>
          <p:nvSpPr>
            <p:cNvPr id="253" name="Freeform 256"/>
            <p:cNvSpPr/>
            <p:nvPr/>
          </p:nvSpPr>
          <p:spPr>
            <a:xfrm>
              <a:off x="2627" y="2461"/>
              <a:ext cx="53" cy="17"/>
            </a:xfrm>
            <a:custGeom>
              <a:avLst/>
              <a:gdLst/>
              <a:ahLst/>
              <a:cxnLst>
                <a:cxn ang="0">
                  <a:pos x="0" y="17"/>
                </a:cxn>
                <a:cxn ang="0">
                  <a:pos x="9" y="0"/>
                </a:cxn>
                <a:cxn ang="0">
                  <a:pos x="53" y="0"/>
                </a:cxn>
                <a:cxn ang="0">
                  <a:pos x="44" y="17"/>
                </a:cxn>
                <a:cxn ang="0">
                  <a:pos x="0" y="17"/>
                </a:cxn>
              </a:cxnLst>
              <a:rect l="0" t="0" r="0" b="0"/>
              <a:pathLst>
                <a:path w="53" h="17">
                  <a:moveTo>
                    <a:pt x="0" y="17"/>
                  </a:moveTo>
                  <a:lnTo>
                    <a:pt x="9" y="0"/>
                  </a:lnTo>
                  <a:lnTo>
                    <a:pt x="53" y="0"/>
                  </a:lnTo>
                  <a:lnTo>
                    <a:pt x="44" y="17"/>
                  </a:lnTo>
                  <a:lnTo>
                    <a:pt x="0" y="17"/>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4" name="Freeform 257"/>
            <p:cNvSpPr>
              <a:spLocks noEditPoints="1"/>
            </p:cNvSpPr>
            <p:nvPr/>
          </p:nvSpPr>
          <p:spPr>
            <a:xfrm>
              <a:off x="2529" y="2514"/>
              <a:ext cx="121" cy="56"/>
            </a:xfrm>
            <a:custGeom>
              <a:avLst/>
              <a:gdLst/>
              <a:ahLst/>
              <a:cxnLst>
                <a:cxn ang="0">
                  <a:pos x="0" y="49"/>
                </a:cxn>
                <a:cxn ang="0">
                  <a:pos x="18" y="56"/>
                </a:cxn>
                <a:cxn ang="0">
                  <a:pos x="26" y="56"/>
                </a:cxn>
                <a:cxn ang="0">
                  <a:pos x="43" y="49"/>
                </a:cxn>
                <a:cxn ang="0">
                  <a:pos x="26" y="56"/>
                </a:cxn>
                <a:cxn ang="0">
                  <a:pos x="52" y="49"/>
                </a:cxn>
                <a:cxn ang="0">
                  <a:pos x="69" y="56"/>
                </a:cxn>
                <a:cxn ang="0">
                  <a:pos x="78" y="56"/>
                </a:cxn>
                <a:cxn ang="0">
                  <a:pos x="95" y="49"/>
                </a:cxn>
                <a:cxn ang="0">
                  <a:pos x="78" y="56"/>
                </a:cxn>
                <a:cxn ang="0">
                  <a:pos x="87" y="32"/>
                </a:cxn>
                <a:cxn ang="0">
                  <a:pos x="104" y="39"/>
                </a:cxn>
                <a:cxn ang="0">
                  <a:pos x="61" y="39"/>
                </a:cxn>
                <a:cxn ang="0">
                  <a:pos x="78" y="32"/>
                </a:cxn>
                <a:cxn ang="0">
                  <a:pos x="61" y="39"/>
                </a:cxn>
                <a:cxn ang="0">
                  <a:pos x="35" y="32"/>
                </a:cxn>
                <a:cxn ang="0">
                  <a:pos x="52" y="39"/>
                </a:cxn>
                <a:cxn ang="0">
                  <a:pos x="9" y="39"/>
                </a:cxn>
                <a:cxn ang="0">
                  <a:pos x="26" y="32"/>
                </a:cxn>
                <a:cxn ang="0">
                  <a:pos x="9" y="39"/>
                </a:cxn>
                <a:cxn ang="0">
                  <a:pos x="18" y="15"/>
                </a:cxn>
                <a:cxn ang="0">
                  <a:pos x="35" y="22"/>
                </a:cxn>
                <a:cxn ang="0">
                  <a:pos x="44" y="22"/>
                </a:cxn>
                <a:cxn ang="0">
                  <a:pos x="61" y="15"/>
                </a:cxn>
                <a:cxn ang="0">
                  <a:pos x="44" y="22"/>
                </a:cxn>
                <a:cxn ang="0">
                  <a:pos x="70" y="15"/>
                </a:cxn>
                <a:cxn ang="0">
                  <a:pos x="87" y="22"/>
                </a:cxn>
                <a:cxn ang="0">
                  <a:pos x="95" y="22"/>
                </a:cxn>
                <a:cxn ang="0">
                  <a:pos x="112" y="15"/>
                </a:cxn>
                <a:cxn ang="0">
                  <a:pos x="95" y="22"/>
                </a:cxn>
                <a:cxn ang="0">
                  <a:pos x="104" y="0"/>
                </a:cxn>
                <a:cxn ang="0">
                  <a:pos x="121" y="6"/>
                </a:cxn>
                <a:cxn ang="0">
                  <a:pos x="78" y="6"/>
                </a:cxn>
                <a:cxn ang="0">
                  <a:pos x="95" y="0"/>
                </a:cxn>
                <a:cxn ang="0">
                  <a:pos x="78" y="6"/>
                </a:cxn>
                <a:cxn ang="0">
                  <a:pos x="52" y="0"/>
                </a:cxn>
                <a:cxn ang="0">
                  <a:pos x="70" y="6"/>
                </a:cxn>
                <a:cxn ang="0">
                  <a:pos x="26" y="6"/>
                </a:cxn>
                <a:cxn ang="0">
                  <a:pos x="44" y="0"/>
                </a:cxn>
                <a:cxn ang="0">
                  <a:pos x="26" y="6"/>
                </a:cxn>
              </a:cxnLst>
              <a:rect l="0" t="0" r="0" b="0"/>
              <a:pathLst>
                <a:path w="121" h="56">
                  <a:moveTo>
                    <a:pt x="0" y="56"/>
                  </a:moveTo>
                  <a:lnTo>
                    <a:pt x="0" y="49"/>
                  </a:lnTo>
                  <a:lnTo>
                    <a:pt x="18" y="49"/>
                  </a:lnTo>
                  <a:lnTo>
                    <a:pt x="18" y="56"/>
                  </a:lnTo>
                  <a:lnTo>
                    <a:pt x="0" y="56"/>
                  </a:lnTo>
                  <a:close/>
                  <a:moveTo>
                    <a:pt x="26" y="56"/>
                  </a:moveTo>
                  <a:lnTo>
                    <a:pt x="26" y="49"/>
                  </a:lnTo>
                  <a:lnTo>
                    <a:pt x="43" y="49"/>
                  </a:lnTo>
                  <a:lnTo>
                    <a:pt x="43" y="56"/>
                  </a:lnTo>
                  <a:lnTo>
                    <a:pt x="26" y="56"/>
                  </a:lnTo>
                  <a:close/>
                  <a:moveTo>
                    <a:pt x="52" y="56"/>
                  </a:moveTo>
                  <a:lnTo>
                    <a:pt x="52" y="49"/>
                  </a:lnTo>
                  <a:lnTo>
                    <a:pt x="69" y="49"/>
                  </a:lnTo>
                  <a:lnTo>
                    <a:pt x="69" y="56"/>
                  </a:lnTo>
                  <a:lnTo>
                    <a:pt x="52" y="56"/>
                  </a:lnTo>
                  <a:close/>
                  <a:moveTo>
                    <a:pt x="78" y="56"/>
                  </a:moveTo>
                  <a:lnTo>
                    <a:pt x="78" y="49"/>
                  </a:lnTo>
                  <a:lnTo>
                    <a:pt x="95" y="49"/>
                  </a:lnTo>
                  <a:lnTo>
                    <a:pt x="95" y="56"/>
                  </a:lnTo>
                  <a:lnTo>
                    <a:pt x="78" y="56"/>
                  </a:lnTo>
                  <a:close/>
                  <a:moveTo>
                    <a:pt x="87" y="39"/>
                  </a:moveTo>
                  <a:lnTo>
                    <a:pt x="87" y="32"/>
                  </a:lnTo>
                  <a:lnTo>
                    <a:pt x="104" y="32"/>
                  </a:lnTo>
                  <a:lnTo>
                    <a:pt x="104" y="39"/>
                  </a:lnTo>
                  <a:lnTo>
                    <a:pt x="87"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6" y="32"/>
                  </a:lnTo>
                  <a:lnTo>
                    <a:pt x="26" y="39"/>
                  </a:lnTo>
                  <a:lnTo>
                    <a:pt x="9" y="39"/>
                  </a:lnTo>
                  <a:close/>
                  <a:moveTo>
                    <a:pt x="18" y="22"/>
                  </a:moveTo>
                  <a:lnTo>
                    <a:pt x="18" y="15"/>
                  </a:lnTo>
                  <a:lnTo>
                    <a:pt x="35" y="15"/>
                  </a:lnTo>
                  <a:lnTo>
                    <a:pt x="35" y="22"/>
                  </a:lnTo>
                  <a:lnTo>
                    <a:pt x="18" y="22"/>
                  </a:lnTo>
                  <a:close/>
                  <a:moveTo>
                    <a:pt x="44" y="22"/>
                  </a:moveTo>
                  <a:lnTo>
                    <a:pt x="44" y="15"/>
                  </a:lnTo>
                  <a:lnTo>
                    <a:pt x="61" y="15"/>
                  </a:lnTo>
                  <a:lnTo>
                    <a:pt x="61" y="22"/>
                  </a:lnTo>
                  <a:lnTo>
                    <a:pt x="44" y="22"/>
                  </a:lnTo>
                  <a:close/>
                  <a:moveTo>
                    <a:pt x="70" y="22"/>
                  </a:moveTo>
                  <a:lnTo>
                    <a:pt x="70" y="15"/>
                  </a:lnTo>
                  <a:lnTo>
                    <a:pt x="87" y="15"/>
                  </a:lnTo>
                  <a:lnTo>
                    <a:pt x="87" y="22"/>
                  </a:lnTo>
                  <a:lnTo>
                    <a:pt x="70" y="22"/>
                  </a:lnTo>
                  <a:close/>
                  <a:moveTo>
                    <a:pt x="95" y="22"/>
                  </a:moveTo>
                  <a:lnTo>
                    <a:pt x="95" y="15"/>
                  </a:lnTo>
                  <a:lnTo>
                    <a:pt x="112" y="15"/>
                  </a:lnTo>
                  <a:lnTo>
                    <a:pt x="112" y="22"/>
                  </a:lnTo>
                  <a:lnTo>
                    <a:pt x="95" y="22"/>
                  </a:lnTo>
                  <a:close/>
                  <a:moveTo>
                    <a:pt x="104" y="6"/>
                  </a:moveTo>
                  <a:lnTo>
                    <a:pt x="104" y="0"/>
                  </a:lnTo>
                  <a:lnTo>
                    <a:pt x="121" y="0"/>
                  </a:lnTo>
                  <a:lnTo>
                    <a:pt x="121" y="6"/>
                  </a:lnTo>
                  <a:lnTo>
                    <a:pt x="104" y="6"/>
                  </a:lnTo>
                  <a:close/>
                  <a:moveTo>
                    <a:pt x="78" y="6"/>
                  </a:moveTo>
                  <a:lnTo>
                    <a:pt x="78" y="0"/>
                  </a:lnTo>
                  <a:lnTo>
                    <a:pt x="95" y="0"/>
                  </a:lnTo>
                  <a:lnTo>
                    <a:pt x="95" y="6"/>
                  </a:lnTo>
                  <a:lnTo>
                    <a:pt x="78" y="6"/>
                  </a:lnTo>
                  <a:close/>
                  <a:moveTo>
                    <a:pt x="52" y="6"/>
                  </a:moveTo>
                  <a:lnTo>
                    <a:pt x="52" y="0"/>
                  </a:lnTo>
                  <a:lnTo>
                    <a:pt x="70" y="0"/>
                  </a:lnTo>
                  <a:lnTo>
                    <a:pt x="70" y="6"/>
                  </a:lnTo>
                  <a:lnTo>
                    <a:pt x="52" y="6"/>
                  </a:lnTo>
                  <a:close/>
                  <a:moveTo>
                    <a:pt x="26" y="6"/>
                  </a:moveTo>
                  <a:lnTo>
                    <a:pt x="26" y="0"/>
                  </a:lnTo>
                  <a:lnTo>
                    <a:pt x="44" y="0"/>
                  </a:lnTo>
                  <a:lnTo>
                    <a:pt x="44" y="6"/>
                  </a:lnTo>
                  <a:lnTo>
                    <a:pt x="26" y="6"/>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5" name="Freeform 258"/>
            <p:cNvSpPr>
              <a:spLocks noEditPoints="1"/>
            </p:cNvSpPr>
            <p:nvPr/>
          </p:nvSpPr>
          <p:spPr>
            <a:xfrm>
              <a:off x="2547" y="2510"/>
              <a:ext cx="106" cy="60"/>
            </a:xfrm>
            <a:custGeom>
              <a:avLst/>
              <a:gdLst/>
              <a:ahLst/>
              <a:cxnLst>
                <a:cxn ang="0">
                  <a:pos x="81" y="50"/>
                </a:cxn>
                <a:cxn ang="0">
                  <a:pos x="77" y="60"/>
                </a:cxn>
                <a:cxn ang="0">
                  <a:pos x="51" y="53"/>
                </a:cxn>
                <a:cxn ang="0">
                  <a:pos x="55" y="57"/>
                </a:cxn>
                <a:cxn ang="0">
                  <a:pos x="51" y="53"/>
                </a:cxn>
                <a:cxn ang="0">
                  <a:pos x="29" y="50"/>
                </a:cxn>
                <a:cxn ang="0">
                  <a:pos x="25" y="60"/>
                </a:cxn>
                <a:cxn ang="0">
                  <a:pos x="86" y="36"/>
                </a:cxn>
                <a:cxn ang="0">
                  <a:pos x="89" y="40"/>
                </a:cxn>
                <a:cxn ang="0">
                  <a:pos x="86" y="36"/>
                </a:cxn>
                <a:cxn ang="0">
                  <a:pos x="63" y="33"/>
                </a:cxn>
                <a:cxn ang="0">
                  <a:pos x="60" y="43"/>
                </a:cxn>
                <a:cxn ang="0">
                  <a:pos x="34" y="36"/>
                </a:cxn>
                <a:cxn ang="0">
                  <a:pos x="37" y="40"/>
                </a:cxn>
                <a:cxn ang="0">
                  <a:pos x="34" y="36"/>
                </a:cxn>
                <a:cxn ang="0">
                  <a:pos x="98" y="16"/>
                </a:cxn>
                <a:cxn ang="0">
                  <a:pos x="94" y="26"/>
                </a:cxn>
                <a:cxn ang="0">
                  <a:pos x="69" y="19"/>
                </a:cxn>
                <a:cxn ang="0">
                  <a:pos x="72" y="22"/>
                </a:cxn>
                <a:cxn ang="0">
                  <a:pos x="69" y="19"/>
                </a:cxn>
                <a:cxn ang="0">
                  <a:pos x="46" y="16"/>
                </a:cxn>
                <a:cxn ang="0">
                  <a:pos x="43" y="26"/>
                </a:cxn>
                <a:cxn ang="0">
                  <a:pos x="17" y="19"/>
                </a:cxn>
                <a:cxn ang="0">
                  <a:pos x="20" y="22"/>
                </a:cxn>
                <a:cxn ang="0">
                  <a:pos x="17" y="19"/>
                </a:cxn>
                <a:cxn ang="0">
                  <a:pos x="106" y="0"/>
                </a:cxn>
                <a:cxn ang="0">
                  <a:pos x="103" y="10"/>
                </a:cxn>
                <a:cxn ang="0">
                  <a:pos x="77" y="4"/>
                </a:cxn>
                <a:cxn ang="0">
                  <a:pos x="81" y="7"/>
                </a:cxn>
                <a:cxn ang="0">
                  <a:pos x="77" y="4"/>
                </a:cxn>
                <a:cxn ang="0">
                  <a:pos x="55" y="0"/>
                </a:cxn>
                <a:cxn ang="0">
                  <a:pos x="52" y="10"/>
                </a:cxn>
                <a:cxn ang="0">
                  <a:pos x="26" y="4"/>
                </a:cxn>
                <a:cxn ang="0">
                  <a:pos x="29" y="7"/>
                </a:cxn>
                <a:cxn ang="0">
                  <a:pos x="26" y="4"/>
                </a:cxn>
                <a:cxn ang="0">
                  <a:pos x="12" y="33"/>
                </a:cxn>
                <a:cxn ang="0">
                  <a:pos x="8" y="43"/>
                </a:cxn>
                <a:cxn ang="0">
                  <a:pos x="0" y="53"/>
                </a:cxn>
                <a:cxn ang="0">
                  <a:pos x="3" y="57"/>
                </a:cxn>
                <a:cxn ang="0">
                  <a:pos x="0" y="53"/>
                </a:cxn>
              </a:cxnLst>
              <a:rect l="0" t="0" r="0" b="0"/>
              <a:pathLst>
                <a:path w="106" h="60">
                  <a:moveTo>
                    <a:pt x="77" y="53"/>
                  </a:moveTo>
                  <a:lnTo>
                    <a:pt x="81" y="50"/>
                  </a:lnTo>
                  <a:lnTo>
                    <a:pt x="81" y="57"/>
                  </a:lnTo>
                  <a:lnTo>
                    <a:pt x="77" y="60"/>
                  </a:lnTo>
                  <a:lnTo>
                    <a:pt x="77" y="53"/>
                  </a:lnTo>
                  <a:close/>
                  <a:moveTo>
                    <a:pt x="51" y="53"/>
                  </a:moveTo>
                  <a:lnTo>
                    <a:pt x="55" y="50"/>
                  </a:lnTo>
                  <a:lnTo>
                    <a:pt x="55" y="57"/>
                  </a:lnTo>
                  <a:lnTo>
                    <a:pt x="51" y="60"/>
                  </a:lnTo>
                  <a:lnTo>
                    <a:pt x="51" y="53"/>
                  </a:lnTo>
                  <a:close/>
                  <a:moveTo>
                    <a:pt x="25" y="53"/>
                  </a:moveTo>
                  <a:lnTo>
                    <a:pt x="29" y="50"/>
                  </a:lnTo>
                  <a:lnTo>
                    <a:pt x="29" y="57"/>
                  </a:lnTo>
                  <a:lnTo>
                    <a:pt x="25" y="60"/>
                  </a:lnTo>
                  <a:lnTo>
                    <a:pt x="25" y="53"/>
                  </a:lnTo>
                  <a:close/>
                  <a:moveTo>
                    <a:pt x="86" y="36"/>
                  </a:moveTo>
                  <a:lnTo>
                    <a:pt x="89" y="33"/>
                  </a:lnTo>
                  <a:lnTo>
                    <a:pt x="89" y="40"/>
                  </a:lnTo>
                  <a:lnTo>
                    <a:pt x="86" y="43"/>
                  </a:lnTo>
                  <a:lnTo>
                    <a:pt x="86" y="36"/>
                  </a:lnTo>
                  <a:close/>
                  <a:moveTo>
                    <a:pt x="60" y="36"/>
                  </a:moveTo>
                  <a:lnTo>
                    <a:pt x="63" y="33"/>
                  </a:lnTo>
                  <a:lnTo>
                    <a:pt x="63" y="40"/>
                  </a:lnTo>
                  <a:lnTo>
                    <a:pt x="60" y="43"/>
                  </a:lnTo>
                  <a:lnTo>
                    <a:pt x="60" y="36"/>
                  </a:lnTo>
                  <a:close/>
                  <a:moveTo>
                    <a:pt x="34" y="36"/>
                  </a:moveTo>
                  <a:lnTo>
                    <a:pt x="37" y="33"/>
                  </a:lnTo>
                  <a:lnTo>
                    <a:pt x="37" y="40"/>
                  </a:lnTo>
                  <a:lnTo>
                    <a:pt x="34" y="43"/>
                  </a:lnTo>
                  <a:lnTo>
                    <a:pt x="34" y="36"/>
                  </a:lnTo>
                  <a:close/>
                  <a:moveTo>
                    <a:pt x="94" y="19"/>
                  </a:moveTo>
                  <a:lnTo>
                    <a:pt x="98" y="16"/>
                  </a:lnTo>
                  <a:lnTo>
                    <a:pt x="98" y="22"/>
                  </a:lnTo>
                  <a:lnTo>
                    <a:pt x="94" y="26"/>
                  </a:lnTo>
                  <a:lnTo>
                    <a:pt x="94" y="19"/>
                  </a:lnTo>
                  <a:close/>
                  <a:moveTo>
                    <a:pt x="69" y="19"/>
                  </a:moveTo>
                  <a:lnTo>
                    <a:pt x="72" y="16"/>
                  </a:lnTo>
                  <a:lnTo>
                    <a:pt x="72" y="22"/>
                  </a:lnTo>
                  <a:lnTo>
                    <a:pt x="69" y="26"/>
                  </a:lnTo>
                  <a:lnTo>
                    <a:pt x="69" y="19"/>
                  </a:lnTo>
                  <a:close/>
                  <a:moveTo>
                    <a:pt x="43" y="19"/>
                  </a:moveTo>
                  <a:lnTo>
                    <a:pt x="46" y="16"/>
                  </a:lnTo>
                  <a:lnTo>
                    <a:pt x="46" y="22"/>
                  </a:lnTo>
                  <a:lnTo>
                    <a:pt x="43" y="26"/>
                  </a:lnTo>
                  <a:lnTo>
                    <a:pt x="43" y="19"/>
                  </a:lnTo>
                  <a:close/>
                  <a:moveTo>
                    <a:pt x="17" y="19"/>
                  </a:moveTo>
                  <a:lnTo>
                    <a:pt x="20" y="16"/>
                  </a:lnTo>
                  <a:lnTo>
                    <a:pt x="20" y="22"/>
                  </a:lnTo>
                  <a:lnTo>
                    <a:pt x="17" y="26"/>
                  </a:lnTo>
                  <a:lnTo>
                    <a:pt x="17" y="19"/>
                  </a:lnTo>
                  <a:close/>
                  <a:moveTo>
                    <a:pt x="103" y="4"/>
                  </a:moveTo>
                  <a:lnTo>
                    <a:pt x="106" y="0"/>
                  </a:lnTo>
                  <a:lnTo>
                    <a:pt x="106" y="7"/>
                  </a:lnTo>
                  <a:lnTo>
                    <a:pt x="103" y="10"/>
                  </a:lnTo>
                  <a:lnTo>
                    <a:pt x="103" y="4"/>
                  </a:lnTo>
                  <a:close/>
                  <a:moveTo>
                    <a:pt x="77" y="4"/>
                  </a:moveTo>
                  <a:lnTo>
                    <a:pt x="81" y="0"/>
                  </a:lnTo>
                  <a:lnTo>
                    <a:pt x="81" y="7"/>
                  </a:lnTo>
                  <a:lnTo>
                    <a:pt x="77" y="10"/>
                  </a:lnTo>
                  <a:lnTo>
                    <a:pt x="77" y="4"/>
                  </a:lnTo>
                  <a:close/>
                  <a:moveTo>
                    <a:pt x="52" y="4"/>
                  </a:moveTo>
                  <a:lnTo>
                    <a:pt x="55" y="0"/>
                  </a:lnTo>
                  <a:lnTo>
                    <a:pt x="55" y="7"/>
                  </a:lnTo>
                  <a:lnTo>
                    <a:pt x="52" y="10"/>
                  </a:lnTo>
                  <a:lnTo>
                    <a:pt x="52" y="4"/>
                  </a:lnTo>
                  <a:close/>
                  <a:moveTo>
                    <a:pt x="26" y="4"/>
                  </a:moveTo>
                  <a:lnTo>
                    <a:pt x="29" y="0"/>
                  </a:lnTo>
                  <a:lnTo>
                    <a:pt x="29" y="7"/>
                  </a:lnTo>
                  <a:lnTo>
                    <a:pt x="26" y="10"/>
                  </a:lnTo>
                  <a:lnTo>
                    <a:pt x="26" y="4"/>
                  </a:lnTo>
                  <a:close/>
                  <a:moveTo>
                    <a:pt x="8" y="36"/>
                  </a:moveTo>
                  <a:lnTo>
                    <a:pt x="12" y="33"/>
                  </a:lnTo>
                  <a:lnTo>
                    <a:pt x="12" y="40"/>
                  </a:lnTo>
                  <a:lnTo>
                    <a:pt x="8" y="43"/>
                  </a:lnTo>
                  <a:lnTo>
                    <a:pt x="8" y="36"/>
                  </a:lnTo>
                  <a:close/>
                  <a:moveTo>
                    <a:pt x="0" y="53"/>
                  </a:moveTo>
                  <a:lnTo>
                    <a:pt x="3" y="50"/>
                  </a:lnTo>
                  <a:lnTo>
                    <a:pt x="3" y="57"/>
                  </a:lnTo>
                  <a:lnTo>
                    <a:pt x="0" y="60"/>
                  </a:lnTo>
                  <a:lnTo>
                    <a:pt x="0" y="53"/>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6" name="Freeform 259"/>
            <p:cNvSpPr/>
            <p:nvPr/>
          </p:nvSpPr>
          <p:spPr>
            <a:xfrm>
              <a:off x="2361" y="2391"/>
              <a:ext cx="383" cy="272"/>
            </a:xfrm>
            <a:custGeom>
              <a:avLst/>
              <a:gdLst/>
              <a:ahLst/>
              <a:cxnLst>
                <a:cxn ang="0">
                  <a:pos x="17" y="272"/>
                </a:cxn>
                <a:cxn ang="0">
                  <a:pos x="17" y="239"/>
                </a:cxn>
                <a:cxn ang="0">
                  <a:pos x="0" y="239"/>
                </a:cxn>
                <a:cxn ang="0">
                  <a:pos x="0" y="205"/>
                </a:cxn>
                <a:cxn ang="0">
                  <a:pos x="104" y="0"/>
                </a:cxn>
                <a:cxn ang="0">
                  <a:pos x="383" y="0"/>
                </a:cxn>
                <a:cxn ang="0">
                  <a:pos x="383" y="34"/>
                </a:cxn>
                <a:cxn ang="0">
                  <a:pos x="374" y="51"/>
                </a:cxn>
                <a:cxn ang="0">
                  <a:pos x="374" y="162"/>
                </a:cxn>
                <a:cxn ang="0">
                  <a:pos x="261" y="272"/>
                </a:cxn>
                <a:cxn ang="0">
                  <a:pos x="17" y="272"/>
                </a:cxn>
              </a:cxnLst>
              <a:rect l="0" t="0" r="0" b="0"/>
              <a:pathLst>
                <a:path w="383" h="272">
                  <a:moveTo>
                    <a:pt x="17" y="272"/>
                  </a:moveTo>
                  <a:lnTo>
                    <a:pt x="17" y="239"/>
                  </a:lnTo>
                  <a:lnTo>
                    <a:pt x="0" y="239"/>
                  </a:lnTo>
                  <a:lnTo>
                    <a:pt x="0" y="205"/>
                  </a:lnTo>
                  <a:lnTo>
                    <a:pt x="104" y="0"/>
                  </a:lnTo>
                  <a:lnTo>
                    <a:pt x="383" y="0"/>
                  </a:lnTo>
                  <a:lnTo>
                    <a:pt x="383" y="34"/>
                  </a:lnTo>
                  <a:lnTo>
                    <a:pt x="374" y="51"/>
                  </a:lnTo>
                  <a:lnTo>
                    <a:pt x="374" y="162"/>
                  </a:lnTo>
                  <a:lnTo>
                    <a:pt x="261" y="272"/>
                  </a:lnTo>
                  <a:lnTo>
                    <a:pt x="17" y="2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7" name="Freeform 260"/>
            <p:cNvSpPr>
              <a:spLocks noEditPoints="1"/>
            </p:cNvSpPr>
            <p:nvPr/>
          </p:nvSpPr>
          <p:spPr>
            <a:xfrm>
              <a:off x="2382" y="2379"/>
              <a:ext cx="170" cy="199"/>
            </a:xfrm>
            <a:custGeom>
              <a:avLst/>
              <a:gdLst/>
              <a:ahLst/>
              <a:cxnLst>
                <a:cxn ang="0">
                  <a:pos x="164" y="0"/>
                </a:cxn>
                <a:cxn ang="0">
                  <a:pos x="131" y="63"/>
                </a:cxn>
                <a:cxn ang="0">
                  <a:pos x="144" y="81"/>
                </a:cxn>
                <a:cxn ang="0">
                  <a:pos x="170" y="29"/>
                </a:cxn>
                <a:cxn ang="0">
                  <a:pos x="164" y="0"/>
                </a:cxn>
                <a:cxn ang="0">
                  <a:pos x="61" y="63"/>
                </a:cxn>
                <a:cxn ang="0">
                  <a:pos x="131" y="63"/>
                </a:cxn>
                <a:cxn ang="0">
                  <a:pos x="144" y="81"/>
                </a:cxn>
                <a:cxn ang="0">
                  <a:pos x="74" y="81"/>
                </a:cxn>
                <a:cxn ang="0">
                  <a:pos x="61" y="63"/>
                </a:cxn>
                <a:cxn ang="0">
                  <a:pos x="103" y="119"/>
                </a:cxn>
                <a:cxn ang="0">
                  <a:pos x="70" y="182"/>
                </a:cxn>
                <a:cxn ang="0">
                  <a:pos x="83" y="199"/>
                </a:cxn>
                <a:cxn ang="0">
                  <a:pos x="109" y="149"/>
                </a:cxn>
                <a:cxn ang="0">
                  <a:pos x="103" y="119"/>
                </a:cxn>
                <a:cxn ang="0">
                  <a:pos x="0" y="182"/>
                </a:cxn>
                <a:cxn ang="0">
                  <a:pos x="70" y="182"/>
                </a:cxn>
                <a:cxn ang="0">
                  <a:pos x="83" y="199"/>
                </a:cxn>
                <a:cxn ang="0">
                  <a:pos x="13" y="199"/>
                </a:cxn>
                <a:cxn ang="0">
                  <a:pos x="0" y="182"/>
                </a:cxn>
              </a:cxnLst>
              <a:rect l="0" t="0" r="0" b="0"/>
              <a:pathLst>
                <a:path w="170" h="199">
                  <a:moveTo>
                    <a:pt x="164" y="0"/>
                  </a:moveTo>
                  <a:lnTo>
                    <a:pt x="131" y="63"/>
                  </a:lnTo>
                  <a:lnTo>
                    <a:pt x="144" y="81"/>
                  </a:lnTo>
                  <a:lnTo>
                    <a:pt x="170" y="29"/>
                  </a:lnTo>
                  <a:lnTo>
                    <a:pt x="164" y="0"/>
                  </a:lnTo>
                  <a:close/>
                  <a:moveTo>
                    <a:pt x="61" y="63"/>
                  </a:moveTo>
                  <a:lnTo>
                    <a:pt x="131" y="63"/>
                  </a:lnTo>
                  <a:lnTo>
                    <a:pt x="144" y="81"/>
                  </a:lnTo>
                  <a:lnTo>
                    <a:pt x="74" y="81"/>
                  </a:lnTo>
                  <a:lnTo>
                    <a:pt x="61" y="63"/>
                  </a:lnTo>
                  <a:close/>
                  <a:moveTo>
                    <a:pt x="103" y="119"/>
                  </a:moveTo>
                  <a:lnTo>
                    <a:pt x="70" y="182"/>
                  </a:lnTo>
                  <a:lnTo>
                    <a:pt x="83" y="199"/>
                  </a:lnTo>
                  <a:lnTo>
                    <a:pt x="109" y="149"/>
                  </a:lnTo>
                  <a:lnTo>
                    <a:pt x="103" y="119"/>
                  </a:lnTo>
                  <a:close/>
                  <a:moveTo>
                    <a:pt x="0" y="182"/>
                  </a:moveTo>
                  <a:lnTo>
                    <a:pt x="70" y="182"/>
                  </a:lnTo>
                  <a:lnTo>
                    <a:pt x="83" y="199"/>
                  </a:lnTo>
                  <a:lnTo>
                    <a:pt x="13" y="199"/>
                  </a:lnTo>
                  <a:lnTo>
                    <a:pt x="0" y="182"/>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8" name="Freeform 261"/>
            <p:cNvSpPr/>
            <p:nvPr/>
          </p:nvSpPr>
          <p:spPr>
            <a:xfrm>
              <a:off x="2513" y="2379"/>
              <a:ext cx="39" cy="81"/>
            </a:xfrm>
            <a:custGeom>
              <a:avLst/>
              <a:gdLst/>
              <a:ahLst/>
              <a:cxnLst>
                <a:cxn ang="0">
                  <a:pos x="33" y="0"/>
                </a:cxn>
                <a:cxn ang="0">
                  <a:pos x="0" y="63"/>
                </a:cxn>
                <a:cxn ang="0">
                  <a:pos x="13" y="81"/>
                </a:cxn>
                <a:cxn ang="0">
                  <a:pos x="39" y="29"/>
                </a:cxn>
                <a:cxn ang="0">
                  <a:pos x="33" y="0"/>
                </a:cxn>
              </a:cxnLst>
              <a:rect l="0" t="0" r="0" b="0"/>
              <a:pathLst>
                <a:path w="39" h="81">
                  <a:moveTo>
                    <a:pt x="33" y="0"/>
                  </a:moveTo>
                  <a:lnTo>
                    <a:pt x="0" y="63"/>
                  </a:lnTo>
                  <a:lnTo>
                    <a:pt x="13" y="81"/>
                  </a:lnTo>
                  <a:lnTo>
                    <a:pt x="39" y="29"/>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59" name="Freeform 262"/>
            <p:cNvSpPr/>
            <p:nvPr/>
          </p:nvSpPr>
          <p:spPr>
            <a:xfrm>
              <a:off x="2443" y="2442"/>
              <a:ext cx="83" cy="18"/>
            </a:xfrm>
            <a:custGeom>
              <a:avLst/>
              <a:gdLst/>
              <a:ahLst/>
              <a:cxnLst>
                <a:cxn ang="0">
                  <a:pos x="0" y="0"/>
                </a:cxn>
                <a:cxn ang="0">
                  <a:pos x="70" y="0"/>
                </a:cxn>
                <a:cxn ang="0">
                  <a:pos x="83" y="18"/>
                </a:cxn>
                <a:cxn ang="0">
                  <a:pos x="13" y="18"/>
                </a:cxn>
                <a:cxn ang="0">
                  <a:pos x="0" y="0"/>
                </a:cxn>
              </a:cxnLst>
              <a:rect l="0" t="0" r="0" b="0"/>
              <a:pathLst>
                <a:path w="83" h="18">
                  <a:moveTo>
                    <a:pt x="0" y="0"/>
                  </a:moveTo>
                  <a:lnTo>
                    <a:pt x="70" y="0"/>
                  </a:lnTo>
                  <a:lnTo>
                    <a:pt x="83" y="18"/>
                  </a:lnTo>
                  <a:lnTo>
                    <a:pt x="13" y="18"/>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0" name="Freeform 263"/>
            <p:cNvSpPr/>
            <p:nvPr/>
          </p:nvSpPr>
          <p:spPr>
            <a:xfrm>
              <a:off x="2452" y="2498"/>
              <a:ext cx="39" cy="80"/>
            </a:xfrm>
            <a:custGeom>
              <a:avLst/>
              <a:gdLst/>
              <a:ahLst/>
              <a:cxnLst>
                <a:cxn ang="0">
                  <a:pos x="33" y="0"/>
                </a:cxn>
                <a:cxn ang="0">
                  <a:pos x="0" y="63"/>
                </a:cxn>
                <a:cxn ang="0">
                  <a:pos x="13" y="80"/>
                </a:cxn>
                <a:cxn ang="0">
                  <a:pos x="39" y="30"/>
                </a:cxn>
                <a:cxn ang="0">
                  <a:pos x="33" y="0"/>
                </a:cxn>
              </a:cxnLst>
              <a:rect l="0" t="0" r="0" b="0"/>
              <a:pathLst>
                <a:path w="39" h="80">
                  <a:moveTo>
                    <a:pt x="33" y="0"/>
                  </a:moveTo>
                  <a:lnTo>
                    <a:pt x="0" y="63"/>
                  </a:lnTo>
                  <a:lnTo>
                    <a:pt x="13" y="80"/>
                  </a:lnTo>
                  <a:lnTo>
                    <a:pt x="39" y="30"/>
                  </a:lnTo>
                  <a:lnTo>
                    <a:pt x="33"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1" name="Freeform 264"/>
            <p:cNvSpPr/>
            <p:nvPr/>
          </p:nvSpPr>
          <p:spPr>
            <a:xfrm>
              <a:off x="2382" y="2561"/>
              <a:ext cx="83" cy="17"/>
            </a:xfrm>
            <a:custGeom>
              <a:avLst/>
              <a:gdLst/>
              <a:ahLst/>
              <a:cxnLst>
                <a:cxn ang="0">
                  <a:pos x="0" y="0"/>
                </a:cxn>
                <a:cxn ang="0">
                  <a:pos x="70" y="0"/>
                </a:cxn>
                <a:cxn ang="0">
                  <a:pos x="83" y="17"/>
                </a:cxn>
                <a:cxn ang="0">
                  <a:pos x="13" y="17"/>
                </a:cxn>
                <a:cxn ang="0">
                  <a:pos x="0" y="0"/>
                </a:cxn>
              </a:cxnLst>
              <a:rect l="0" t="0" r="0" b="0"/>
              <a:pathLst>
                <a:path w="83" h="17">
                  <a:moveTo>
                    <a:pt x="0" y="0"/>
                  </a:moveTo>
                  <a:lnTo>
                    <a:pt x="70" y="0"/>
                  </a:lnTo>
                  <a:lnTo>
                    <a:pt x="83" y="17"/>
                  </a:lnTo>
                  <a:lnTo>
                    <a:pt x="13" y="17"/>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2" name="Freeform 265"/>
            <p:cNvSpPr/>
            <p:nvPr/>
          </p:nvSpPr>
          <p:spPr>
            <a:xfrm>
              <a:off x="2439" y="2425"/>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solidFill>
              <a:srgbClr val="9A9A9A">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3" name="Freeform 266"/>
            <p:cNvSpPr/>
            <p:nvPr/>
          </p:nvSpPr>
          <p:spPr>
            <a:xfrm>
              <a:off x="2439" y="2425"/>
              <a:ext cx="74" cy="17"/>
            </a:xfrm>
            <a:custGeom>
              <a:avLst/>
              <a:gdLst/>
              <a:ahLst/>
              <a:cxnLst>
                <a:cxn ang="0">
                  <a:pos x="0" y="0"/>
                </a:cxn>
                <a:cxn ang="0">
                  <a:pos x="4" y="17"/>
                </a:cxn>
                <a:cxn ang="0">
                  <a:pos x="74" y="17"/>
                </a:cxn>
                <a:cxn ang="0">
                  <a:pos x="70" y="0"/>
                </a:cxn>
                <a:cxn ang="0">
                  <a:pos x="0" y="0"/>
                </a:cxn>
              </a:cxnLst>
              <a:rect l="0" t="0" r="0" b="0"/>
              <a:pathLst>
                <a:path w="74" h="17">
                  <a:moveTo>
                    <a:pt x="0" y="0"/>
                  </a:moveTo>
                  <a:lnTo>
                    <a:pt x="4" y="17"/>
                  </a:lnTo>
                  <a:lnTo>
                    <a:pt x="74" y="17"/>
                  </a:lnTo>
                  <a:lnTo>
                    <a:pt x="70" y="0"/>
                  </a:lnTo>
                  <a:lnTo>
                    <a:pt x="0"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4" name="Freeform 267"/>
            <p:cNvSpPr/>
            <p:nvPr/>
          </p:nvSpPr>
          <p:spPr>
            <a:xfrm>
              <a:off x="2378" y="2366"/>
              <a:ext cx="152" cy="162"/>
            </a:xfrm>
            <a:custGeom>
              <a:avLst/>
              <a:gdLst/>
              <a:ahLst/>
              <a:cxnLst>
                <a:cxn ang="0">
                  <a:pos x="152" y="0"/>
                </a:cxn>
                <a:cxn ang="0">
                  <a:pos x="83" y="0"/>
                </a:cxn>
                <a:cxn ang="0">
                  <a:pos x="0" y="162"/>
                </a:cxn>
                <a:cxn ang="0">
                  <a:pos x="70" y="162"/>
                </a:cxn>
                <a:cxn ang="0">
                  <a:pos x="152" y="0"/>
                </a:cxn>
              </a:cxnLst>
              <a:rect l="0" t="0" r="0" b="0"/>
              <a:pathLst>
                <a:path w="152" h="162">
                  <a:moveTo>
                    <a:pt x="152" y="0"/>
                  </a:moveTo>
                  <a:lnTo>
                    <a:pt x="83" y="0"/>
                  </a:lnTo>
                  <a:lnTo>
                    <a:pt x="0" y="162"/>
                  </a:lnTo>
                  <a:lnTo>
                    <a:pt x="70" y="162"/>
                  </a:lnTo>
                  <a:lnTo>
                    <a:pt x="152"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5" name="Freeform 268"/>
            <p:cNvSpPr/>
            <p:nvPr/>
          </p:nvSpPr>
          <p:spPr>
            <a:xfrm>
              <a:off x="2378" y="2366"/>
              <a:ext cx="152" cy="162"/>
            </a:xfrm>
            <a:custGeom>
              <a:avLst/>
              <a:gdLst/>
              <a:ahLst/>
              <a:cxnLst>
                <a:cxn ang="0">
                  <a:pos x="152" y="0"/>
                </a:cxn>
                <a:cxn ang="0">
                  <a:pos x="83" y="0"/>
                </a:cxn>
                <a:cxn ang="0">
                  <a:pos x="0" y="162"/>
                </a:cxn>
                <a:cxn ang="0">
                  <a:pos x="70" y="162"/>
                </a:cxn>
                <a:cxn ang="0">
                  <a:pos x="152" y="0"/>
                </a:cxn>
              </a:cxnLst>
              <a:rect l="0" t="0" r="0" b="0"/>
              <a:pathLst>
                <a:path w="152" h="162">
                  <a:moveTo>
                    <a:pt x="152" y="0"/>
                  </a:moveTo>
                  <a:lnTo>
                    <a:pt x="83" y="0"/>
                  </a:lnTo>
                  <a:lnTo>
                    <a:pt x="0" y="162"/>
                  </a:lnTo>
                  <a:lnTo>
                    <a:pt x="70" y="162"/>
                  </a:lnTo>
                  <a:lnTo>
                    <a:pt x="152" y="0"/>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6" name="Rectangle 269"/>
            <p:cNvSpPr/>
            <p:nvPr/>
          </p:nvSpPr>
          <p:spPr>
            <a:xfrm>
              <a:off x="2378" y="2528"/>
              <a:ext cx="70" cy="17"/>
            </a:xfrm>
            <a:prstGeom prst="rect">
              <a:avLst/>
            </a:prstGeom>
            <a:solidFill>
              <a:srgbClr val="E6E6E6"/>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67" name="Freeform 270"/>
            <p:cNvSpPr/>
            <p:nvPr/>
          </p:nvSpPr>
          <p:spPr>
            <a:xfrm>
              <a:off x="2448" y="2366"/>
              <a:ext cx="91" cy="179"/>
            </a:xfrm>
            <a:custGeom>
              <a:avLst/>
              <a:gdLst/>
              <a:ahLst/>
              <a:cxnLst>
                <a:cxn ang="0">
                  <a:pos x="91" y="0"/>
                </a:cxn>
                <a:cxn ang="0">
                  <a:pos x="82" y="0"/>
                </a:cxn>
                <a:cxn ang="0">
                  <a:pos x="0" y="162"/>
                </a:cxn>
                <a:cxn ang="0">
                  <a:pos x="0" y="179"/>
                </a:cxn>
                <a:cxn ang="0">
                  <a:pos x="91" y="0"/>
                </a:cxn>
              </a:cxnLst>
              <a:rect l="0" t="0" r="0" b="0"/>
              <a:pathLst>
                <a:path w="91" h="179">
                  <a:moveTo>
                    <a:pt x="91" y="0"/>
                  </a:moveTo>
                  <a:lnTo>
                    <a:pt x="82" y="0"/>
                  </a:lnTo>
                  <a:lnTo>
                    <a:pt x="0" y="162"/>
                  </a:lnTo>
                  <a:lnTo>
                    <a:pt x="0" y="179"/>
                  </a:lnTo>
                  <a:lnTo>
                    <a:pt x="91" y="0"/>
                  </a:lnTo>
                  <a:close/>
                </a:path>
              </a:pathLst>
            </a:custGeom>
            <a:solidFill>
              <a:srgbClr val="E6E6E6">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8" name="Freeform 271"/>
            <p:cNvSpPr/>
            <p:nvPr/>
          </p:nvSpPr>
          <p:spPr>
            <a:xfrm>
              <a:off x="2382" y="2498"/>
              <a:ext cx="103" cy="63"/>
            </a:xfrm>
            <a:custGeom>
              <a:avLst/>
              <a:gdLst/>
              <a:ahLst/>
              <a:cxnLst>
                <a:cxn ang="0">
                  <a:pos x="0" y="63"/>
                </a:cxn>
                <a:cxn ang="0">
                  <a:pos x="70" y="63"/>
                </a:cxn>
                <a:cxn ang="0">
                  <a:pos x="103" y="0"/>
                </a:cxn>
              </a:cxnLst>
              <a:rect l="0" t="0" r="0" b="0"/>
              <a:pathLst>
                <a:path w="103" h="63">
                  <a:moveTo>
                    <a:pt x="0" y="63"/>
                  </a:moveTo>
                  <a:lnTo>
                    <a:pt x="70" y="63"/>
                  </a:lnTo>
                  <a:lnTo>
                    <a:pt x="103"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69" name="Line 272"/>
            <p:cNvSpPr/>
            <p:nvPr/>
          </p:nvSpPr>
          <p:spPr>
            <a:xfrm flipV="1">
              <a:off x="2513" y="2379"/>
              <a:ext cx="33" cy="63"/>
            </a:xfrm>
            <a:prstGeom prst="line">
              <a:avLst/>
            </a:prstGeom>
            <a:ln w="23813" cap="rnd" cmpd="sng">
              <a:solidFill>
                <a:srgbClr val="000000"/>
              </a:solidFill>
              <a:prstDash val="solid"/>
              <a:headEnd type="none" w="med" len="med"/>
              <a:tailEnd type="none" w="med" len="med"/>
            </a:ln>
          </p:spPr>
        </p:sp>
        <p:sp>
          <p:nvSpPr>
            <p:cNvPr id="270" name="Freeform 273"/>
            <p:cNvSpPr>
              <a:spLocks noEditPoints="1"/>
            </p:cNvSpPr>
            <p:nvPr/>
          </p:nvSpPr>
          <p:spPr>
            <a:xfrm>
              <a:off x="2378" y="2366"/>
              <a:ext cx="168" cy="195"/>
            </a:xfrm>
            <a:custGeom>
              <a:avLst/>
              <a:gdLst/>
              <a:ahLst/>
              <a:cxnLst>
                <a:cxn ang="0">
                  <a:pos x="0" y="162"/>
                </a:cxn>
                <a:cxn ang="0">
                  <a:pos x="13" y="151"/>
                </a:cxn>
                <a:cxn ang="0">
                  <a:pos x="68" y="151"/>
                </a:cxn>
                <a:cxn ang="0">
                  <a:pos x="70" y="162"/>
                </a:cxn>
                <a:cxn ang="0">
                  <a:pos x="0" y="162"/>
                </a:cxn>
                <a:cxn ang="0">
                  <a:pos x="68" y="151"/>
                </a:cxn>
                <a:cxn ang="0">
                  <a:pos x="141" y="6"/>
                </a:cxn>
                <a:cxn ang="0">
                  <a:pos x="152" y="0"/>
                </a:cxn>
                <a:cxn ang="0">
                  <a:pos x="70" y="162"/>
                </a:cxn>
                <a:cxn ang="0">
                  <a:pos x="68" y="151"/>
                </a:cxn>
                <a:cxn ang="0">
                  <a:pos x="0" y="179"/>
                </a:cxn>
                <a:cxn ang="0">
                  <a:pos x="4" y="195"/>
                </a:cxn>
                <a:cxn ang="0">
                  <a:pos x="74" y="195"/>
                </a:cxn>
                <a:cxn ang="0">
                  <a:pos x="70" y="179"/>
                </a:cxn>
                <a:cxn ang="0">
                  <a:pos x="0" y="179"/>
                </a:cxn>
                <a:cxn ang="0">
                  <a:pos x="107" y="132"/>
                </a:cxn>
                <a:cxn ang="0">
                  <a:pos x="74" y="195"/>
                </a:cxn>
                <a:cxn ang="0">
                  <a:pos x="70" y="179"/>
                </a:cxn>
                <a:cxn ang="0">
                  <a:pos x="100" y="119"/>
                </a:cxn>
                <a:cxn ang="0">
                  <a:pos x="107" y="132"/>
                </a:cxn>
                <a:cxn ang="0">
                  <a:pos x="168" y="13"/>
                </a:cxn>
                <a:cxn ang="0">
                  <a:pos x="135" y="76"/>
                </a:cxn>
                <a:cxn ang="0">
                  <a:pos x="131" y="59"/>
                </a:cxn>
                <a:cxn ang="0">
                  <a:pos x="161" y="0"/>
                </a:cxn>
                <a:cxn ang="0">
                  <a:pos x="168" y="13"/>
                </a:cxn>
              </a:cxnLst>
              <a:rect l="0" t="0" r="0" b="0"/>
              <a:pathLst>
                <a:path w="168" h="195">
                  <a:moveTo>
                    <a:pt x="0" y="162"/>
                  </a:moveTo>
                  <a:lnTo>
                    <a:pt x="13" y="151"/>
                  </a:lnTo>
                  <a:lnTo>
                    <a:pt x="68" y="151"/>
                  </a:lnTo>
                  <a:lnTo>
                    <a:pt x="70" y="162"/>
                  </a:lnTo>
                  <a:lnTo>
                    <a:pt x="0" y="162"/>
                  </a:lnTo>
                  <a:close/>
                  <a:moveTo>
                    <a:pt x="68" y="151"/>
                  </a:moveTo>
                  <a:lnTo>
                    <a:pt x="141" y="6"/>
                  </a:lnTo>
                  <a:lnTo>
                    <a:pt x="152" y="0"/>
                  </a:lnTo>
                  <a:lnTo>
                    <a:pt x="70" y="162"/>
                  </a:lnTo>
                  <a:lnTo>
                    <a:pt x="68" y="151"/>
                  </a:lnTo>
                  <a:close/>
                  <a:moveTo>
                    <a:pt x="0" y="179"/>
                  </a:moveTo>
                  <a:lnTo>
                    <a:pt x="4" y="195"/>
                  </a:lnTo>
                  <a:lnTo>
                    <a:pt x="74" y="195"/>
                  </a:lnTo>
                  <a:lnTo>
                    <a:pt x="70" y="179"/>
                  </a:lnTo>
                  <a:lnTo>
                    <a:pt x="0" y="179"/>
                  </a:lnTo>
                  <a:close/>
                  <a:moveTo>
                    <a:pt x="107" y="132"/>
                  </a:moveTo>
                  <a:lnTo>
                    <a:pt x="74" y="195"/>
                  </a:lnTo>
                  <a:lnTo>
                    <a:pt x="70" y="179"/>
                  </a:lnTo>
                  <a:lnTo>
                    <a:pt x="100" y="119"/>
                  </a:lnTo>
                  <a:lnTo>
                    <a:pt x="107" y="132"/>
                  </a:lnTo>
                  <a:close/>
                  <a:moveTo>
                    <a:pt x="168" y="13"/>
                  </a:moveTo>
                  <a:lnTo>
                    <a:pt x="135" y="76"/>
                  </a:lnTo>
                  <a:lnTo>
                    <a:pt x="131" y="59"/>
                  </a:lnTo>
                  <a:lnTo>
                    <a:pt x="161" y="0"/>
                  </a:lnTo>
                  <a:lnTo>
                    <a:pt x="168" y="13"/>
                  </a:lnTo>
                  <a:close/>
                </a:path>
              </a:pathLst>
            </a:custGeom>
            <a:solidFill>
              <a:srgbClr val="C0C0C0">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71" name="Freeform 274"/>
            <p:cNvSpPr>
              <a:spLocks noEditPoints="1"/>
            </p:cNvSpPr>
            <p:nvPr/>
          </p:nvSpPr>
          <p:spPr>
            <a:xfrm>
              <a:off x="2378" y="2366"/>
              <a:ext cx="152" cy="162"/>
            </a:xfrm>
            <a:custGeom>
              <a:avLst/>
              <a:gdLst/>
              <a:ahLst/>
              <a:cxnLst>
                <a:cxn ang="0">
                  <a:pos x="13" y="151"/>
                </a:cxn>
                <a:cxn ang="0">
                  <a:pos x="87" y="6"/>
                </a:cxn>
                <a:cxn ang="0">
                  <a:pos x="83" y="0"/>
                </a:cxn>
                <a:cxn ang="0">
                  <a:pos x="0" y="162"/>
                </a:cxn>
                <a:cxn ang="0">
                  <a:pos x="13" y="151"/>
                </a:cxn>
                <a:cxn ang="0">
                  <a:pos x="87" y="6"/>
                </a:cxn>
                <a:cxn ang="0">
                  <a:pos x="141" y="6"/>
                </a:cxn>
                <a:cxn ang="0">
                  <a:pos x="152" y="0"/>
                </a:cxn>
                <a:cxn ang="0">
                  <a:pos x="83" y="0"/>
                </a:cxn>
                <a:cxn ang="0">
                  <a:pos x="87" y="6"/>
                </a:cxn>
              </a:cxnLst>
              <a:rect l="0" t="0" r="0" b="0"/>
              <a:pathLst>
                <a:path w="152" h="162">
                  <a:moveTo>
                    <a:pt x="13" y="151"/>
                  </a:moveTo>
                  <a:lnTo>
                    <a:pt x="87" y="6"/>
                  </a:lnTo>
                  <a:lnTo>
                    <a:pt x="83" y="0"/>
                  </a:lnTo>
                  <a:lnTo>
                    <a:pt x="0" y="162"/>
                  </a:lnTo>
                  <a:lnTo>
                    <a:pt x="13" y="151"/>
                  </a:lnTo>
                  <a:close/>
                  <a:moveTo>
                    <a:pt x="87" y="6"/>
                  </a:moveTo>
                  <a:lnTo>
                    <a:pt x="141" y="6"/>
                  </a:lnTo>
                  <a:lnTo>
                    <a:pt x="152" y="0"/>
                  </a:lnTo>
                  <a:lnTo>
                    <a:pt x="83" y="0"/>
                  </a:lnTo>
                  <a:lnTo>
                    <a:pt x="87" y="6"/>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72" name="Freeform 275"/>
            <p:cNvSpPr/>
            <p:nvPr/>
          </p:nvSpPr>
          <p:spPr>
            <a:xfrm>
              <a:off x="2448" y="2366"/>
              <a:ext cx="104" cy="212"/>
            </a:xfrm>
            <a:custGeom>
              <a:avLst/>
              <a:gdLst/>
              <a:ahLst/>
              <a:cxnLst>
                <a:cxn ang="0">
                  <a:pos x="17" y="212"/>
                </a:cxn>
                <a:cxn ang="0">
                  <a:pos x="4" y="195"/>
                </a:cxn>
                <a:cxn ang="0">
                  <a:pos x="0" y="179"/>
                </a:cxn>
                <a:cxn ang="0">
                  <a:pos x="0" y="162"/>
                </a:cxn>
                <a:cxn ang="0">
                  <a:pos x="82" y="0"/>
                </a:cxn>
                <a:cxn ang="0">
                  <a:pos x="91" y="0"/>
                </a:cxn>
                <a:cxn ang="0">
                  <a:pos x="98" y="13"/>
                </a:cxn>
                <a:cxn ang="0">
                  <a:pos x="104" y="42"/>
                </a:cxn>
                <a:cxn ang="0">
                  <a:pos x="78" y="94"/>
                </a:cxn>
                <a:cxn ang="0">
                  <a:pos x="65" y="76"/>
                </a:cxn>
                <a:cxn ang="0">
                  <a:pos x="61" y="59"/>
                </a:cxn>
                <a:cxn ang="0">
                  <a:pos x="30" y="119"/>
                </a:cxn>
                <a:cxn ang="0">
                  <a:pos x="37" y="132"/>
                </a:cxn>
                <a:cxn ang="0">
                  <a:pos x="43" y="162"/>
                </a:cxn>
                <a:cxn ang="0">
                  <a:pos x="17" y="212"/>
                </a:cxn>
              </a:cxnLst>
              <a:rect l="0" t="0" r="0" b="0"/>
              <a:pathLst>
                <a:path w="104" h="212">
                  <a:moveTo>
                    <a:pt x="17" y="212"/>
                  </a:moveTo>
                  <a:lnTo>
                    <a:pt x="4" y="195"/>
                  </a:lnTo>
                  <a:lnTo>
                    <a:pt x="0" y="179"/>
                  </a:lnTo>
                  <a:lnTo>
                    <a:pt x="0" y="162"/>
                  </a:lnTo>
                  <a:lnTo>
                    <a:pt x="82" y="0"/>
                  </a:lnTo>
                  <a:lnTo>
                    <a:pt x="91" y="0"/>
                  </a:lnTo>
                  <a:lnTo>
                    <a:pt x="98" y="13"/>
                  </a:lnTo>
                  <a:lnTo>
                    <a:pt x="104" y="42"/>
                  </a:lnTo>
                  <a:lnTo>
                    <a:pt x="78" y="94"/>
                  </a:lnTo>
                  <a:lnTo>
                    <a:pt x="65" y="76"/>
                  </a:lnTo>
                  <a:lnTo>
                    <a:pt x="61" y="59"/>
                  </a:lnTo>
                  <a:lnTo>
                    <a:pt x="30" y="119"/>
                  </a:lnTo>
                  <a:lnTo>
                    <a:pt x="37" y="132"/>
                  </a:lnTo>
                  <a:lnTo>
                    <a:pt x="43" y="162"/>
                  </a:lnTo>
                  <a:lnTo>
                    <a:pt x="17" y="21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73" name="Freeform 276"/>
            <p:cNvSpPr/>
            <p:nvPr/>
          </p:nvSpPr>
          <p:spPr>
            <a:xfrm>
              <a:off x="2378" y="2528"/>
              <a:ext cx="87" cy="50"/>
            </a:xfrm>
            <a:custGeom>
              <a:avLst/>
              <a:gdLst/>
              <a:ahLst/>
              <a:cxnLst>
                <a:cxn ang="0">
                  <a:pos x="0" y="0"/>
                </a:cxn>
                <a:cxn ang="0">
                  <a:pos x="0" y="17"/>
                </a:cxn>
                <a:cxn ang="0">
                  <a:pos x="4" y="33"/>
                </a:cxn>
                <a:cxn ang="0">
                  <a:pos x="17" y="50"/>
                </a:cxn>
                <a:cxn ang="0">
                  <a:pos x="87" y="50"/>
                </a:cxn>
                <a:cxn ang="0">
                  <a:pos x="74" y="33"/>
                </a:cxn>
                <a:cxn ang="0">
                  <a:pos x="70" y="17"/>
                </a:cxn>
                <a:cxn ang="0">
                  <a:pos x="70" y="0"/>
                </a:cxn>
                <a:cxn ang="0">
                  <a:pos x="0" y="0"/>
                </a:cxn>
              </a:cxnLst>
              <a:rect l="0" t="0" r="0" b="0"/>
              <a:pathLst>
                <a:path w="87" h="50">
                  <a:moveTo>
                    <a:pt x="0" y="0"/>
                  </a:moveTo>
                  <a:lnTo>
                    <a:pt x="0" y="17"/>
                  </a:lnTo>
                  <a:lnTo>
                    <a:pt x="4" y="33"/>
                  </a:lnTo>
                  <a:lnTo>
                    <a:pt x="17" y="50"/>
                  </a:lnTo>
                  <a:lnTo>
                    <a:pt x="87" y="50"/>
                  </a:lnTo>
                  <a:lnTo>
                    <a:pt x="74" y="33"/>
                  </a:lnTo>
                  <a:lnTo>
                    <a:pt x="70" y="17"/>
                  </a:lnTo>
                  <a:lnTo>
                    <a:pt x="70" y="0"/>
                  </a:lnTo>
                  <a:lnTo>
                    <a:pt x="0"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74" name="Freeform 277"/>
            <p:cNvSpPr/>
            <p:nvPr/>
          </p:nvSpPr>
          <p:spPr>
            <a:xfrm>
              <a:off x="2378" y="2366"/>
              <a:ext cx="152" cy="162"/>
            </a:xfrm>
            <a:custGeom>
              <a:avLst/>
              <a:gdLst/>
              <a:ahLst/>
              <a:cxnLst>
                <a:cxn ang="0">
                  <a:pos x="152" y="0"/>
                </a:cxn>
                <a:cxn ang="0">
                  <a:pos x="83" y="0"/>
                </a:cxn>
                <a:cxn ang="0">
                  <a:pos x="0" y="162"/>
                </a:cxn>
                <a:cxn ang="0">
                  <a:pos x="70" y="162"/>
                </a:cxn>
                <a:cxn ang="0">
                  <a:pos x="152" y="0"/>
                </a:cxn>
              </a:cxnLst>
              <a:rect l="0" t="0" r="0" b="0"/>
              <a:pathLst>
                <a:path w="152" h="162">
                  <a:moveTo>
                    <a:pt x="152" y="0"/>
                  </a:moveTo>
                  <a:lnTo>
                    <a:pt x="83" y="0"/>
                  </a:lnTo>
                  <a:lnTo>
                    <a:pt x="0" y="162"/>
                  </a:lnTo>
                  <a:lnTo>
                    <a:pt x="70" y="162"/>
                  </a:lnTo>
                  <a:lnTo>
                    <a:pt x="152" y="0"/>
                  </a:lnTo>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75" name="Oval 278"/>
            <p:cNvSpPr/>
            <p:nvPr/>
          </p:nvSpPr>
          <p:spPr>
            <a:xfrm>
              <a:off x="1246" y="1337"/>
              <a:ext cx="870" cy="850"/>
            </a:xfrm>
            <a:prstGeom prst="ellipse">
              <a:avLst/>
            </a:prstGeom>
            <a:solidFill>
              <a:srgbClr val="FFFF00"/>
            </a:solidFill>
            <a:ln w="0" cap="flat" cmpd="sng">
              <a:solidFill>
                <a:srgbClr val="000000"/>
              </a:solidFill>
              <a:prstDash val="soli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76" name="Oval 279"/>
            <p:cNvSpPr/>
            <p:nvPr/>
          </p:nvSpPr>
          <p:spPr>
            <a:xfrm>
              <a:off x="1246" y="1337"/>
              <a:ext cx="870" cy="850"/>
            </a:xfrm>
            <a:prstGeom prst="ellipse">
              <a:avLst/>
            </a:prstGeom>
            <a:noFill/>
            <a:ln w="23813" cap="rnd" cmpd="sng">
              <a:solidFill>
                <a:srgbClr val="000000"/>
              </a:solidFill>
              <a:prstDash val="soli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77" name="Rectangle 280"/>
            <p:cNvSpPr/>
            <p:nvPr/>
          </p:nvSpPr>
          <p:spPr>
            <a:xfrm>
              <a:off x="1943" y="1677"/>
              <a:ext cx="173" cy="102"/>
            </a:xfrm>
            <a:prstGeom prst="rect">
              <a:avLst/>
            </a:prstGeom>
            <a:solidFill>
              <a:srgbClr val="FFFFFF"/>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78" name="Rectangle 281"/>
            <p:cNvSpPr/>
            <p:nvPr/>
          </p:nvSpPr>
          <p:spPr>
            <a:xfrm>
              <a:off x="1943" y="1677"/>
              <a:ext cx="173" cy="102"/>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79" name="Line 282"/>
            <p:cNvSpPr/>
            <p:nvPr/>
          </p:nvSpPr>
          <p:spPr>
            <a:xfrm flipH="1" flipV="1">
              <a:off x="2115" y="1727"/>
              <a:ext cx="890" cy="1"/>
            </a:xfrm>
            <a:prstGeom prst="line">
              <a:avLst/>
            </a:prstGeom>
            <a:ln w="23813" cap="rnd" cmpd="sng">
              <a:solidFill>
                <a:srgbClr val="000000"/>
              </a:solidFill>
              <a:prstDash val="solid"/>
              <a:headEnd type="none" w="med" len="med"/>
              <a:tailEnd type="none" w="med" len="med"/>
            </a:ln>
          </p:spPr>
        </p:sp>
        <p:sp>
          <p:nvSpPr>
            <p:cNvPr id="280" name="Line 283"/>
            <p:cNvSpPr/>
            <p:nvPr/>
          </p:nvSpPr>
          <p:spPr>
            <a:xfrm flipH="1">
              <a:off x="1943" y="996"/>
              <a:ext cx="313" cy="426"/>
            </a:xfrm>
            <a:prstGeom prst="line">
              <a:avLst/>
            </a:prstGeom>
            <a:ln w="23813" cap="rnd" cmpd="sng">
              <a:solidFill>
                <a:srgbClr val="000000"/>
              </a:solidFill>
              <a:prstDash val="solid"/>
              <a:headEnd type="none" w="med" len="med"/>
              <a:tailEnd type="none" w="med" len="med"/>
            </a:ln>
          </p:spPr>
        </p:sp>
        <p:sp>
          <p:nvSpPr>
            <p:cNvPr id="281" name="Line 284"/>
            <p:cNvSpPr/>
            <p:nvPr/>
          </p:nvSpPr>
          <p:spPr>
            <a:xfrm>
              <a:off x="828" y="996"/>
              <a:ext cx="570" cy="443"/>
            </a:xfrm>
            <a:prstGeom prst="line">
              <a:avLst/>
            </a:prstGeom>
            <a:ln w="23813" cap="rnd" cmpd="sng">
              <a:solidFill>
                <a:srgbClr val="000000"/>
              </a:solidFill>
              <a:prstDash val="solid"/>
              <a:headEnd type="none" w="med" len="med"/>
              <a:tailEnd type="none" w="med" len="med"/>
            </a:ln>
          </p:spPr>
        </p:sp>
        <p:sp>
          <p:nvSpPr>
            <p:cNvPr id="282" name="Line 285"/>
            <p:cNvSpPr/>
            <p:nvPr/>
          </p:nvSpPr>
          <p:spPr>
            <a:xfrm>
              <a:off x="374" y="1728"/>
              <a:ext cx="872" cy="26"/>
            </a:xfrm>
            <a:prstGeom prst="line">
              <a:avLst/>
            </a:prstGeom>
            <a:ln w="23813" cap="rnd" cmpd="sng">
              <a:solidFill>
                <a:srgbClr val="000000"/>
              </a:solidFill>
              <a:prstDash val="solid"/>
              <a:headEnd type="none" w="med" len="med"/>
              <a:tailEnd type="none" w="med" len="med"/>
            </a:ln>
          </p:spPr>
        </p:sp>
        <p:sp>
          <p:nvSpPr>
            <p:cNvPr id="283" name="Line 286"/>
            <p:cNvSpPr/>
            <p:nvPr/>
          </p:nvSpPr>
          <p:spPr>
            <a:xfrm flipV="1">
              <a:off x="1054" y="2082"/>
              <a:ext cx="340" cy="343"/>
            </a:xfrm>
            <a:prstGeom prst="line">
              <a:avLst/>
            </a:prstGeom>
            <a:ln w="23813" cap="rnd" cmpd="sng">
              <a:solidFill>
                <a:srgbClr val="000000"/>
              </a:solidFill>
              <a:prstDash val="solid"/>
              <a:headEnd type="none" w="med" len="med"/>
              <a:tailEnd type="none" w="med" len="med"/>
            </a:ln>
          </p:spPr>
        </p:sp>
        <p:sp>
          <p:nvSpPr>
            <p:cNvPr id="284" name="Line 287"/>
            <p:cNvSpPr/>
            <p:nvPr/>
          </p:nvSpPr>
          <p:spPr>
            <a:xfrm flipH="1" flipV="1">
              <a:off x="1939" y="2105"/>
              <a:ext cx="439" cy="440"/>
            </a:xfrm>
            <a:prstGeom prst="line">
              <a:avLst/>
            </a:prstGeom>
            <a:ln w="23813" cap="rnd" cmpd="sng">
              <a:solidFill>
                <a:srgbClr val="000000"/>
              </a:solidFill>
              <a:prstDash val="solid"/>
              <a:headEnd type="none" w="med" len="med"/>
              <a:tailEnd type="none" w="med" len="med"/>
            </a:ln>
          </p:spPr>
        </p:sp>
        <p:sp>
          <p:nvSpPr>
            <p:cNvPr id="285" name="Freeform 288"/>
            <p:cNvSpPr/>
            <p:nvPr/>
          </p:nvSpPr>
          <p:spPr>
            <a:xfrm>
              <a:off x="1791" y="1377"/>
              <a:ext cx="198" cy="192"/>
            </a:xfrm>
            <a:custGeom>
              <a:avLst/>
              <a:gdLst/>
              <a:ahLst/>
              <a:cxnLst>
                <a:cxn ang="0">
                  <a:pos x="75" y="192"/>
                </a:cxn>
                <a:cxn ang="0">
                  <a:pos x="198" y="72"/>
                </a:cxn>
                <a:cxn ang="0">
                  <a:pos x="124" y="0"/>
                </a:cxn>
                <a:cxn ang="0">
                  <a:pos x="0" y="120"/>
                </a:cxn>
                <a:cxn ang="0">
                  <a:pos x="75" y="192"/>
                </a:cxn>
              </a:cxnLst>
              <a:rect l="0" t="0" r="0" b="0"/>
              <a:pathLst>
                <a:path w="198" h="192">
                  <a:moveTo>
                    <a:pt x="75" y="192"/>
                  </a:moveTo>
                  <a:lnTo>
                    <a:pt x="198" y="72"/>
                  </a:lnTo>
                  <a:lnTo>
                    <a:pt x="124" y="0"/>
                  </a:lnTo>
                  <a:lnTo>
                    <a:pt x="0" y="120"/>
                  </a:lnTo>
                  <a:lnTo>
                    <a:pt x="75" y="192"/>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86" name="Freeform 289"/>
            <p:cNvSpPr/>
            <p:nvPr/>
          </p:nvSpPr>
          <p:spPr>
            <a:xfrm>
              <a:off x="1791" y="1377"/>
              <a:ext cx="198" cy="192"/>
            </a:xfrm>
            <a:custGeom>
              <a:avLst/>
              <a:gdLst/>
              <a:ahLst/>
              <a:cxnLst>
                <a:cxn ang="0">
                  <a:pos x="75" y="192"/>
                </a:cxn>
                <a:cxn ang="0">
                  <a:pos x="198" y="72"/>
                </a:cxn>
                <a:cxn ang="0">
                  <a:pos x="124" y="0"/>
                </a:cxn>
                <a:cxn ang="0">
                  <a:pos x="0" y="120"/>
                </a:cxn>
                <a:cxn ang="0">
                  <a:pos x="75" y="192"/>
                </a:cxn>
              </a:cxnLst>
              <a:rect l="0" t="0" r="0" b="0"/>
              <a:pathLst>
                <a:path w="198" h="192">
                  <a:moveTo>
                    <a:pt x="75" y="192"/>
                  </a:moveTo>
                  <a:lnTo>
                    <a:pt x="198" y="72"/>
                  </a:lnTo>
                  <a:lnTo>
                    <a:pt x="124" y="0"/>
                  </a:lnTo>
                  <a:lnTo>
                    <a:pt x="0" y="120"/>
                  </a:lnTo>
                  <a:lnTo>
                    <a:pt x="75" y="19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87" name="Freeform 290"/>
            <p:cNvSpPr/>
            <p:nvPr/>
          </p:nvSpPr>
          <p:spPr>
            <a:xfrm>
              <a:off x="1356" y="1921"/>
              <a:ext cx="197" cy="192"/>
            </a:xfrm>
            <a:custGeom>
              <a:avLst/>
              <a:gdLst/>
              <a:ahLst/>
              <a:cxnLst>
                <a:cxn ang="0">
                  <a:pos x="74" y="192"/>
                </a:cxn>
                <a:cxn ang="0">
                  <a:pos x="197" y="72"/>
                </a:cxn>
                <a:cxn ang="0">
                  <a:pos x="123" y="0"/>
                </a:cxn>
                <a:cxn ang="0">
                  <a:pos x="0" y="120"/>
                </a:cxn>
                <a:cxn ang="0">
                  <a:pos x="74" y="192"/>
                </a:cxn>
              </a:cxnLst>
              <a:rect l="0" t="0" r="0" b="0"/>
              <a:pathLst>
                <a:path w="197" h="192">
                  <a:moveTo>
                    <a:pt x="74" y="192"/>
                  </a:moveTo>
                  <a:lnTo>
                    <a:pt x="197" y="72"/>
                  </a:lnTo>
                  <a:lnTo>
                    <a:pt x="123" y="0"/>
                  </a:lnTo>
                  <a:lnTo>
                    <a:pt x="0" y="120"/>
                  </a:lnTo>
                  <a:lnTo>
                    <a:pt x="74" y="192"/>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88" name="Freeform 291"/>
            <p:cNvSpPr/>
            <p:nvPr/>
          </p:nvSpPr>
          <p:spPr>
            <a:xfrm>
              <a:off x="1356" y="1921"/>
              <a:ext cx="197" cy="192"/>
            </a:xfrm>
            <a:custGeom>
              <a:avLst/>
              <a:gdLst/>
              <a:ahLst/>
              <a:cxnLst>
                <a:cxn ang="0">
                  <a:pos x="74" y="192"/>
                </a:cxn>
                <a:cxn ang="0">
                  <a:pos x="197" y="72"/>
                </a:cxn>
                <a:cxn ang="0">
                  <a:pos x="123" y="0"/>
                </a:cxn>
                <a:cxn ang="0">
                  <a:pos x="0" y="120"/>
                </a:cxn>
                <a:cxn ang="0">
                  <a:pos x="74" y="192"/>
                </a:cxn>
              </a:cxnLst>
              <a:rect l="0" t="0" r="0" b="0"/>
              <a:pathLst>
                <a:path w="197" h="192">
                  <a:moveTo>
                    <a:pt x="74" y="192"/>
                  </a:moveTo>
                  <a:lnTo>
                    <a:pt x="197" y="72"/>
                  </a:lnTo>
                  <a:lnTo>
                    <a:pt x="123" y="0"/>
                  </a:lnTo>
                  <a:lnTo>
                    <a:pt x="0" y="120"/>
                  </a:lnTo>
                  <a:lnTo>
                    <a:pt x="74" y="19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89" name="Freeform 292"/>
            <p:cNvSpPr/>
            <p:nvPr/>
          </p:nvSpPr>
          <p:spPr>
            <a:xfrm>
              <a:off x="1356" y="1399"/>
              <a:ext cx="197" cy="193"/>
            </a:xfrm>
            <a:custGeom>
              <a:avLst/>
              <a:gdLst/>
              <a:ahLst/>
              <a:cxnLst>
                <a:cxn ang="0">
                  <a:pos x="0" y="73"/>
                </a:cxn>
                <a:cxn ang="0">
                  <a:pos x="123" y="193"/>
                </a:cxn>
                <a:cxn ang="0">
                  <a:pos x="197" y="121"/>
                </a:cxn>
                <a:cxn ang="0">
                  <a:pos x="74" y="0"/>
                </a:cxn>
                <a:cxn ang="0">
                  <a:pos x="0" y="73"/>
                </a:cxn>
              </a:cxnLst>
              <a:rect l="0" t="0" r="0" b="0"/>
              <a:pathLst>
                <a:path w="197" h="193">
                  <a:moveTo>
                    <a:pt x="0" y="73"/>
                  </a:moveTo>
                  <a:lnTo>
                    <a:pt x="123" y="193"/>
                  </a:lnTo>
                  <a:lnTo>
                    <a:pt x="197" y="121"/>
                  </a:lnTo>
                  <a:lnTo>
                    <a:pt x="74" y="0"/>
                  </a:lnTo>
                  <a:lnTo>
                    <a:pt x="0" y="73"/>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90" name="Freeform 293"/>
            <p:cNvSpPr/>
            <p:nvPr/>
          </p:nvSpPr>
          <p:spPr>
            <a:xfrm>
              <a:off x="1356" y="1399"/>
              <a:ext cx="197" cy="193"/>
            </a:xfrm>
            <a:custGeom>
              <a:avLst/>
              <a:gdLst/>
              <a:ahLst/>
              <a:cxnLst>
                <a:cxn ang="0">
                  <a:pos x="0" y="73"/>
                </a:cxn>
                <a:cxn ang="0">
                  <a:pos x="123" y="193"/>
                </a:cxn>
                <a:cxn ang="0">
                  <a:pos x="197" y="121"/>
                </a:cxn>
                <a:cxn ang="0">
                  <a:pos x="74" y="0"/>
                </a:cxn>
                <a:cxn ang="0">
                  <a:pos x="0" y="73"/>
                </a:cxn>
              </a:cxnLst>
              <a:rect l="0" t="0" r="0" b="0"/>
              <a:pathLst>
                <a:path w="197" h="193">
                  <a:moveTo>
                    <a:pt x="0" y="73"/>
                  </a:moveTo>
                  <a:lnTo>
                    <a:pt x="123" y="193"/>
                  </a:lnTo>
                  <a:lnTo>
                    <a:pt x="197" y="121"/>
                  </a:lnTo>
                  <a:lnTo>
                    <a:pt x="74" y="0"/>
                  </a:lnTo>
                  <a:lnTo>
                    <a:pt x="0" y="73"/>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91" name="Freeform 294"/>
            <p:cNvSpPr/>
            <p:nvPr/>
          </p:nvSpPr>
          <p:spPr>
            <a:xfrm>
              <a:off x="1768" y="1955"/>
              <a:ext cx="197" cy="192"/>
            </a:xfrm>
            <a:custGeom>
              <a:avLst/>
              <a:gdLst/>
              <a:ahLst/>
              <a:cxnLst>
                <a:cxn ang="0">
                  <a:pos x="0" y="72"/>
                </a:cxn>
                <a:cxn ang="0">
                  <a:pos x="123" y="192"/>
                </a:cxn>
                <a:cxn ang="0">
                  <a:pos x="197" y="120"/>
                </a:cxn>
                <a:cxn ang="0">
                  <a:pos x="74" y="0"/>
                </a:cxn>
                <a:cxn ang="0">
                  <a:pos x="0" y="72"/>
                </a:cxn>
              </a:cxnLst>
              <a:rect l="0" t="0" r="0" b="0"/>
              <a:pathLst>
                <a:path w="197" h="192">
                  <a:moveTo>
                    <a:pt x="0" y="72"/>
                  </a:moveTo>
                  <a:lnTo>
                    <a:pt x="123" y="192"/>
                  </a:lnTo>
                  <a:lnTo>
                    <a:pt x="197" y="120"/>
                  </a:lnTo>
                  <a:lnTo>
                    <a:pt x="74" y="0"/>
                  </a:lnTo>
                  <a:lnTo>
                    <a:pt x="0" y="72"/>
                  </a:lnTo>
                  <a:close/>
                </a:path>
              </a:pathLst>
            </a:custGeom>
            <a:solidFill>
              <a:srgbClr val="FFFFFF">
                <a:alpha val="100000"/>
              </a:srgbClr>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92" name="Freeform 295"/>
            <p:cNvSpPr/>
            <p:nvPr/>
          </p:nvSpPr>
          <p:spPr>
            <a:xfrm>
              <a:off x="1768" y="1955"/>
              <a:ext cx="197" cy="192"/>
            </a:xfrm>
            <a:custGeom>
              <a:avLst/>
              <a:gdLst/>
              <a:ahLst/>
              <a:cxnLst>
                <a:cxn ang="0">
                  <a:pos x="0" y="72"/>
                </a:cxn>
                <a:cxn ang="0">
                  <a:pos x="123" y="192"/>
                </a:cxn>
                <a:cxn ang="0">
                  <a:pos x="197" y="120"/>
                </a:cxn>
                <a:cxn ang="0">
                  <a:pos x="74" y="0"/>
                </a:cxn>
                <a:cxn ang="0">
                  <a:pos x="0" y="72"/>
                </a:cxn>
              </a:cxnLst>
              <a:rect l="0" t="0" r="0" b="0"/>
              <a:pathLst>
                <a:path w="197" h="192">
                  <a:moveTo>
                    <a:pt x="0" y="72"/>
                  </a:moveTo>
                  <a:lnTo>
                    <a:pt x="123" y="192"/>
                  </a:lnTo>
                  <a:lnTo>
                    <a:pt x="197" y="120"/>
                  </a:lnTo>
                  <a:lnTo>
                    <a:pt x="74" y="0"/>
                  </a:lnTo>
                  <a:lnTo>
                    <a:pt x="0" y="72"/>
                  </a:lnTo>
                  <a:close/>
                </a:path>
              </a:pathLst>
            </a:custGeom>
            <a:noFill/>
            <a:ln w="23813" cap="rnd" cmpd="sng">
              <a:solidFill>
                <a:srgbClr val="000000">
                  <a:alpha val="100000"/>
                </a:srgbClr>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a:solidFill>
                  <a:srgbClr val="000000"/>
                </a:solidFill>
                <a:latin typeface="Times New Roman" panose="02020603050405020304" pitchFamily="18" charset="0"/>
              </a:endParaRPr>
            </a:p>
          </p:txBody>
        </p:sp>
        <p:sp>
          <p:nvSpPr>
            <p:cNvPr id="293" name="Rectangle 296"/>
            <p:cNvSpPr/>
            <p:nvPr/>
          </p:nvSpPr>
          <p:spPr>
            <a:xfrm>
              <a:off x="1246" y="1711"/>
              <a:ext cx="174" cy="102"/>
            </a:xfrm>
            <a:prstGeom prst="rect">
              <a:avLst/>
            </a:prstGeom>
            <a:solidFill>
              <a:srgbClr val="FFFFFF"/>
            </a:solidFill>
            <a:ln w="9525">
              <a:noFill/>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94" name="Rectangle 297"/>
            <p:cNvSpPr/>
            <p:nvPr/>
          </p:nvSpPr>
          <p:spPr>
            <a:xfrm>
              <a:off x="1246" y="1711"/>
              <a:ext cx="174" cy="102"/>
            </a:xfrm>
            <a:prstGeom prst="rect">
              <a:avLst/>
            </a:prstGeom>
            <a:noFill/>
            <a:ln w="23813" cap="rnd" cmpd="sng">
              <a:solidFill>
                <a:srgbClr val="000000"/>
              </a:solidFill>
              <a:prstDash val="solid"/>
              <a:round/>
              <a:headEnd type="none" w="med" len="med"/>
              <a:tailEnd type="none" w="med" len="med"/>
            </a:ln>
          </p:spPr>
          <p:txBody>
            <a:bodyPr/>
            <a:lstStyle/>
            <a:p>
              <a:pPr>
                <a:spcBef>
                  <a:spcPct val="20000"/>
                </a:spcBef>
                <a:buClr>
                  <a:srgbClr val="000000"/>
                </a:buClr>
                <a:buSzPct val="100000"/>
                <a:buFont typeface="Wingdings" panose="05000000000000000000" pitchFamily="2" charset="2"/>
                <a:buChar char="n"/>
              </a:pPr>
              <a:endParaRPr lang="zh-CN" altLang="en-US" sz="1400" dirty="0">
                <a:solidFill>
                  <a:srgbClr val="000000"/>
                </a:solidFill>
                <a:latin typeface="Times New Roman" panose="02020603050405020304" pitchFamily="18" charset="0"/>
              </a:endParaRPr>
            </a:p>
          </p:txBody>
        </p:sp>
        <p:sp>
          <p:nvSpPr>
            <p:cNvPr id="295" name="Rectangle 298"/>
            <p:cNvSpPr/>
            <p:nvPr/>
          </p:nvSpPr>
          <p:spPr>
            <a:xfrm>
              <a:off x="1461" y="1684"/>
              <a:ext cx="164" cy="262"/>
            </a:xfrm>
            <a:prstGeom prst="rect">
              <a:avLst/>
            </a:prstGeom>
            <a:noFill/>
            <a:ln w="9525">
              <a:noFill/>
            </a:ln>
          </p:spPr>
          <p:txBody>
            <a:bodyPr wrap="none" lIns="0" tIns="0" rIns="0" bIns="0">
              <a:spAutoFit/>
            </a:bodyPr>
            <a:lstStyle/>
            <a:p>
              <a:pPr>
                <a:spcBef>
                  <a:spcPct val="20000"/>
                </a:spcBef>
                <a:buClr>
                  <a:srgbClr val="000000"/>
                </a:buClr>
                <a:buSzPct val="100000"/>
                <a:buFont typeface="Wingdings" panose="05000000000000000000" pitchFamily="2" charset="2"/>
                <a:buChar char="n"/>
              </a:pPr>
              <a:endParaRPr lang="zh-CN" altLang="en-US" sz="2400" dirty="0">
                <a:solidFill>
                  <a:srgbClr val="000000"/>
                </a:solidFill>
                <a:latin typeface="Times New Roman" panose="02020603050405020304" pitchFamily="18" charset="0"/>
              </a:endParaRPr>
            </a:p>
          </p:txBody>
        </p:sp>
        <p:sp>
          <p:nvSpPr>
            <p:cNvPr id="296" name="Rectangle 299"/>
            <p:cNvSpPr/>
            <p:nvPr/>
          </p:nvSpPr>
          <p:spPr>
            <a:xfrm>
              <a:off x="2221" y="1352"/>
              <a:ext cx="164" cy="262"/>
            </a:xfrm>
            <a:prstGeom prst="rect">
              <a:avLst/>
            </a:prstGeom>
            <a:noFill/>
            <a:ln w="9525">
              <a:noFill/>
            </a:ln>
          </p:spPr>
          <p:txBody>
            <a:bodyPr wrap="none" lIns="0" tIns="0" rIns="0" bIns="0">
              <a:spAutoFit/>
            </a:bodyPr>
            <a:lstStyle/>
            <a:p>
              <a:pPr>
                <a:spcBef>
                  <a:spcPct val="20000"/>
                </a:spcBef>
                <a:buClr>
                  <a:srgbClr val="000000"/>
                </a:buClr>
                <a:buSzPct val="100000"/>
                <a:buFont typeface="Wingdings" panose="05000000000000000000" pitchFamily="2" charset="2"/>
                <a:buChar char="n"/>
              </a:pPr>
              <a:endParaRPr lang="zh-CN" altLang="en-US" sz="2400" dirty="0">
                <a:solidFill>
                  <a:srgbClr val="000000"/>
                </a:solidFill>
                <a:latin typeface="Times New Roman" panose="02020603050405020304" pitchFamily="18" charset="0"/>
              </a:endParaRPr>
            </a:p>
          </p:txBody>
        </p:sp>
        <p:sp>
          <p:nvSpPr>
            <p:cNvPr id="297" name="Rectangle 302"/>
            <p:cNvSpPr/>
            <p:nvPr/>
          </p:nvSpPr>
          <p:spPr>
            <a:xfrm>
              <a:off x="2213" y="1756"/>
              <a:ext cx="164" cy="262"/>
            </a:xfrm>
            <a:prstGeom prst="rect">
              <a:avLst/>
            </a:prstGeom>
            <a:noFill/>
            <a:ln w="9525">
              <a:noFill/>
            </a:ln>
          </p:spPr>
          <p:txBody>
            <a:bodyPr wrap="none" lIns="0" tIns="0" rIns="0" bIns="0">
              <a:spAutoFit/>
            </a:bodyPr>
            <a:lstStyle/>
            <a:p>
              <a:pPr>
                <a:spcBef>
                  <a:spcPct val="20000"/>
                </a:spcBef>
                <a:buClr>
                  <a:srgbClr val="000000"/>
                </a:buClr>
                <a:buSzPct val="100000"/>
                <a:buFont typeface="Wingdings" panose="05000000000000000000" pitchFamily="2" charset="2"/>
                <a:buChar char="n"/>
              </a:pPr>
              <a:endParaRPr lang="zh-CN" altLang="en-US" sz="2400" dirty="0">
                <a:solidFill>
                  <a:srgbClr val="000000"/>
                </a:solidFill>
                <a:latin typeface="Times New Roman" panose="02020603050405020304" pitchFamily="18" charset="0"/>
              </a:endParaRPr>
            </a:p>
          </p:txBody>
        </p:sp>
      </p:grpSp>
      <p:cxnSp>
        <p:nvCxnSpPr>
          <p:cNvPr id="298" name="直接连接符 297"/>
          <p:cNvCxnSpPr/>
          <p:nvPr/>
        </p:nvCxnSpPr>
        <p:spPr>
          <a:xfrm>
            <a:off x="2091690" y="2755265"/>
            <a:ext cx="582613" cy="193675"/>
          </a:xfrm>
          <a:prstGeom prst="line">
            <a:avLst/>
          </a:prstGeom>
          <a:ln w="41275" cap="flat" cmpd="sng">
            <a:solidFill>
              <a:srgbClr val="FF0000"/>
            </a:solidFill>
            <a:prstDash val="dash"/>
            <a:headEnd type="stealth" w="med" len="med"/>
            <a:tailEnd type="stealth" w="med" len="med"/>
          </a:ln>
        </p:spPr>
      </p:cxnSp>
      <p:cxnSp>
        <p:nvCxnSpPr>
          <p:cNvPr id="305" name="直接连接符 304"/>
          <p:cNvCxnSpPr/>
          <p:nvPr/>
        </p:nvCxnSpPr>
        <p:spPr>
          <a:xfrm flipV="1">
            <a:off x="2091690" y="2962910"/>
            <a:ext cx="579438" cy="346075"/>
          </a:xfrm>
          <a:prstGeom prst="line">
            <a:avLst/>
          </a:prstGeom>
          <a:ln w="41275" cap="flat" cmpd="sng">
            <a:solidFill>
              <a:srgbClr val="3333FF"/>
            </a:solidFill>
            <a:prstDash val="dash"/>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barn(inVertical)">
                                      <p:cBhvr>
                                        <p:cTn id="7" dur="500"/>
                                        <p:tgtEl>
                                          <p:spTgt spid="298"/>
                                        </p:tgtEl>
                                      </p:cBhvr>
                                    </p:animEffect>
                                  </p:childTnLst>
                                  <p:subTnLst>
                                    <p:set>
                                      <p:cBhvr override="childStyle">
                                        <p:cTn dur="1" fill="hold" display="0" masterRel="nextClick" afterEffect="1"/>
                                        <p:tgtEl>
                                          <p:spTgt spid="29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barn(inVertical)">
                                      <p:cBhvr>
                                        <p:cTn id="12" dur="500"/>
                                        <p:tgtEl>
                                          <p:spTgt spid="305"/>
                                        </p:tgtEl>
                                      </p:cBhvr>
                                    </p:animEffect>
                                  </p:childTnLst>
                                  <p:subTnLst>
                                    <p:set>
                                      <p:cBhvr override="childStyle">
                                        <p:cTn dur="1" fill="hold" display="0" masterRel="nextClick" afterEffect="1"/>
                                        <p:tgtEl>
                                          <p:spTgt spid="30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1524000"/>
            <a:ext cx="2028825" cy="995363"/>
            <a:chOff x="192" y="960"/>
            <a:chExt cx="1278" cy="627"/>
          </a:xfrm>
        </p:grpSpPr>
        <p:sp>
          <p:nvSpPr>
            <p:cNvPr id="236617" name="AutoShape 3"/>
            <p:cNvSpPr>
              <a:spLocks noChangeArrowheads="1"/>
            </p:cNvSpPr>
            <p:nvPr/>
          </p:nvSpPr>
          <p:spPr bwMode="auto">
            <a:xfrm>
              <a:off x="192" y="1005"/>
              <a:ext cx="168" cy="271"/>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18" name="AutoShape 4"/>
            <p:cNvSpPr>
              <a:spLocks noChangeArrowheads="1"/>
            </p:cNvSpPr>
            <p:nvPr/>
          </p:nvSpPr>
          <p:spPr bwMode="auto">
            <a:xfrm>
              <a:off x="1032" y="960"/>
              <a:ext cx="168" cy="271"/>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19" name="Line 5"/>
            <p:cNvSpPr>
              <a:spLocks noChangeShapeType="1"/>
            </p:cNvSpPr>
            <p:nvPr/>
          </p:nvSpPr>
          <p:spPr bwMode="auto">
            <a:xfrm>
              <a:off x="326" y="1141"/>
              <a:ext cx="739"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20" name="Text Box 6"/>
            <p:cNvSpPr txBox="1">
              <a:spLocks noChangeArrowheads="1"/>
            </p:cNvSpPr>
            <p:nvPr/>
          </p:nvSpPr>
          <p:spPr bwMode="auto">
            <a:xfrm>
              <a:off x="240" y="1296"/>
              <a:ext cx="123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400" b="1" smtClean="0">
                  <a:solidFill>
                    <a:srgbClr val="FF0000"/>
                  </a:solidFill>
                  <a:ea typeface="楷体_GB2312" panose="02010609030101010101" pitchFamily="49" charset="-122"/>
                </a:rPr>
                <a:t>点到点通信</a:t>
              </a:r>
            </a:p>
          </p:txBody>
        </p:sp>
      </p:grpSp>
      <p:sp>
        <p:nvSpPr>
          <p:cNvPr id="236547" name="Rectangle 7"/>
          <p:cNvSpPr>
            <a:spLocks noChangeArrowheads="1"/>
          </p:cNvSpPr>
          <p:nvPr/>
        </p:nvSpPr>
        <p:spPr bwMode="auto">
          <a:xfrm>
            <a:off x="304800" y="914400"/>
            <a:ext cx="41671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rgbClr val="000000"/>
              </a:buClr>
              <a:buSzPct val="100000"/>
              <a:buFont typeface="Wingdings" panose="05000000000000000000" pitchFamily="2" charset="2"/>
              <a:buNone/>
            </a:pPr>
            <a:r>
              <a:rPr lang="zh-CN" altLang="en-US" sz="2400" b="1" smtClean="0">
                <a:solidFill>
                  <a:srgbClr val="CC3399"/>
                </a:solidFill>
                <a:ea typeface="楷体_GB2312" panose="02010609030101010101" pitchFamily="49" charset="-122"/>
              </a:rPr>
              <a:t>影响因素：</a:t>
            </a:r>
            <a:r>
              <a:rPr lang="zh-CN" altLang="en-US" sz="2400" b="1" smtClean="0">
                <a:solidFill>
                  <a:srgbClr val="3333CC"/>
                </a:solidFill>
                <a:ea typeface="楷体_GB2312" panose="02010609030101010101" pitchFamily="49" charset="-122"/>
              </a:rPr>
              <a:t>业务量和业务种类</a:t>
            </a:r>
          </a:p>
        </p:txBody>
      </p:sp>
      <p:sp>
        <p:nvSpPr>
          <p:cNvPr id="236548" name="Rectangle 8"/>
          <p:cNvSpPr>
            <a:spLocks noGrp="1" noChangeArrowheads="1"/>
          </p:cNvSpPr>
          <p:nvPr>
            <p:ph type="title"/>
          </p:nvPr>
        </p:nvSpPr>
        <p:spPr>
          <a:xfrm>
            <a:off x="304800" y="-158750"/>
            <a:ext cx="7772400" cy="882650"/>
          </a:xfrm>
        </p:spPr>
        <p:txBody>
          <a:bodyPr/>
          <a:lstStyle/>
          <a:p>
            <a:pPr eaLnBrk="1" hangingPunct="1">
              <a:buFontTx/>
              <a:buChar char="•"/>
            </a:pPr>
            <a:r>
              <a:rPr lang="zh-CN" altLang="en-US" sz="3200" smtClean="0">
                <a:solidFill>
                  <a:srgbClr val="FF0000"/>
                </a:solidFill>
              </a:rPr>
              <a:t>网络的结构的变化</a:t>
            </a:r>
          </a:p>
        </p:txBody>
      </p:sp>
      <p:grpSp>
        <p:nvGrpSpPr>
          <p:cNvPr id="3" name="Group 9"/>
          <p:cNvGrpSpPr/>
          <p:nvPr/>
        </p:nvGrpSpPr>
        <p:grpSpPr bwMode="auto">
          <a:xfrm>
            <a:off x="6588125" y="0"/>
            <a:ext cx="2616200" cy="2386013"/>
            <a:chOff x="4150" y="0"/>
            <a:chExt cx="1648" cy="1503"/>
          </a:xfrm>
        </p:grpSpPr>
        <p:sp>
          <p:nvSpPr>
            <p:cNvPr id="236611" name="Text Box 10"/>
            <p:cNvSpPr txBox="1">
              <a:spLocks noChangeArrowheads="1"/>
            </p:cNvSpPr>
            <p:nvPr/>
          </p:nvSpPr>
          <p:spPr bwMode="auto">
            <a:xfrm>
              <a:off x="4198" y="0"/>
              <a:ext cx="14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800" b="1" smtClean="0">
                  <a:solidFill>
                    <a:srgbClr val="0000CC"/>
                  </a:solidFill>
                  <a:ea typeface="楷体_GB2312" panose="02010609030101010101" pitchFamily="49" charset="-122"/>
                </a:rPr>
                <a:t>点</a:t>
              </a:r>
              <a:r>
                <a:rPr lang="en-US" altLang="zh-CN" sz="2800" b="1" smtClean="0">
                  <a:solidFill>
                    <a:srgbClr val="0000CC"/>
                  </a:solidFill>
                  <a:ea typeface="楷体_GB2312" panose="02010609030101010101" pitchFamily="49" charset="-122"/>
                </a:rPr>
                <a:t>—</a:t>
              </a:r>
              <a:r>
                <a:rPr lang="zh-CN" altLang="en-US" sz="2800" b="1" smtClean="0">
                  <a:solidFill>
                    <a:srgbClr val="0000CC"/>
                  </a:solidFill>
                  <a:ea typeface="楷体_GB2312" panose="02010609030101010101" pitchFamily="49" charset="-122"/>
                </a:rPr>
                <a:t>点通信</a:t>
              </a:r>
            </a:p>
          </p:txBody>
        </p:sp>
        <p:sp>
          <p:nvSpPr>
            <p:cNvPr id="236612" name="Text Box 11"/>
            <p:cNvSpPr txBox="1">
              <a:spLocks noChangeArrowheads="1"/>
            </p:cNvSpPr>
            <p:nvPr/>
          </p:nvSpPr>
          <p:spPr bwMode="auto">
            <a:xfrm>
              <a:off x="4150" y="597"/>
              <a:ext cx="16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800" b="1" smtClean="0">
                  <a:solidFill>
                    <a:srgbClr val="0000CC"/>
                  </a:solidFill>
                  <a:ea typeface="楷体_GB2312" panose="02010609030101010101" pitchFamily="49" charset="-122"/>
                </a:rPr>
                <a:t>全互连通信网</a:t>
              </a:r>
            </a:p>
          </p:txBody>
        </p:sp>
        <p:sp>
          <p:nvSpPr>
            <p:cNvPr id="236613" name="Text Box 12"/>
            <p:cNvSpPr txBox="1">
              <a:spLocks noChangeArrowheads="1"/>
            </p:cNvSpPr>
            <p:nvPr/>
          </p:nvSpPr>
          <p:spPr bwMode="auto">
            <a:xfrm>
              <a:off x="4150" y="1173"/>
              <a:ext cx="16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800" b="1" smtClean="0">
                  <a:solidFill>
                    <a:srgbClr val="0000CC"/>
                  </a:solidFill>
                  <a:ea typeface="楷体_GB2312" panose="02010609030101010101" pitchFamily="49" charset="-122"/>
                </a:rPr>
                <a:t>交换式通信网</a:t>
              </a:r>
            </a:p>
          </p:txBody>
        </p:sp>
        <p:sp>
          <p:nvSpPr>
            <p:cNvPr id="236614" name="AutoShape 13"/>
            <p:cNvSpPr>
              <a:spLocks noChangeArrowheads="1"/>
            </p:cNvSpPr>
            <p:nvPr/>
          </p:nvSpPr>
          <p:spPr bwMode="auto">
            <a:xfrm>
              <a:off x="4774" y="294"/>
              <a:ext cx="144" cy="336"/>
            </a:xfrm>
            <a:prstGeom prst="downArrow">
              <a:avLst>
                <a:gd name="adj1" fmla="val 50000"/>
                <a:gd name="adj2" fmla="val 58312"/>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15" name="AutoShape 14"/>
            <p:cNvSpPr>
              <a:spLocks noChangeArrowheads="1"/>
            </p:cNvSpPr>
            <p:nvPr/>
          </p:nvSpPr>
          <p:spPr bwMode="auto">
            <a:xfrm>
              <a:off x="4774" y="870"/>
              <a:ext cx="144" cy="336"/>
            </a:xfrm>
            <a:prstGeom prst="downArrow">
              <a:avLst>
                <a:gd name="adj1" fmla="val 50000"/>
                <a:gd name="adj2" fmla="val 58312"/>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16" name="AutoShape 15"/>
            <p:cNvSpPr>
              <a:spLocks noChangeArrowheads="1"/>
            </p:cNvSpPr>
            <p:nvPr/>
          </p:nvSpPr>
          <p:spPr bwMode="auto">
            <a:xfrm>
              <a:off x="4752" y="288"/>
              <a:ext cx="144" cy="336"/>
            </a:xfrm>
            <a:prstGeom prst="downArrow">
              <a:avLst>
                <a:gd name="adj1" fmla="val 50000"/>
                <a:gd name="adj2" fmla="val 58312"/>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grpSp>
      <p:grpSp>
        <p:nvGrpSpPr>
          <p:cNvPr id="4" name="Group 16"/>
          <p:cNvGrpSpPr/>
          <p:nvPr/>
        </p:nvGrpSpPr>
        <p:grpSpPr bwMode="auto">
          <a:xfrm>
            <a:off x="3810000" y="2819400"/>
            <a:ext cx="5105400" cy="3768725"/>
            <a:chOff x="2400" y="1776"/>
            <a:chExt cx="3216" cy="2374"/>
          </a:xfrm>
        </p:grpSpPr>
        <p:grpSp>
          <p:nvGrpSpPr>
            <p:cNvPr id="236586" name="Group 17"/>
            <p:cNvGrpSpPr/>
            <p:nvPr/>
          </p:nvGrpSpPr>
          <p:grpSpPr bwMode="auto">
            <a:xfrm>
              <a:off x="2991" y="1776"/>
              <a:ext cx="2625" cy="2374"/>
              <a:chOff x="3375" y="1776"/>
              <a:chExt cx="2625" cy="2374"/>
            </a:xfrm>
          </p:grpSpPr>
          <p:grpSp>
            <p:nvGrpSpPr>
              <p:cNvPr id="236588" name="Group 20"/>
              <p:cNvGrpSpPr/>
              <p:nvPr/>
            </p:nvGrpSpPr>
            <p:grpSpPr bwMode="auto">
              <a:xfrm>
                <a:off x="3654" y="2649"/>
                <a:ext cx="1962" cy="1074"/>
                <a:chOff x="3408" y="2496"/>
                <a:chExt cx="1962" cy="1074"/>
              </a:xfrm>
            </p:grpSpPr>
            <p:sp>
              <p:nvSpPr>
                <p:cNvPr id="236592" name="Oval 21"/>
                <p:cNvSpPr>
                  <a:spLocks noChangeArrowheads="1"/>
                </p:cNvSpPr>
                <p:nvPr/>
              </p:nvSpPr>
              <p:spPr bwMode="auto">
                <a:xfrm>
                  <a:off x="3798" y="2851"/>
                  <a:ext cx="253" cy="213"/>
                </a:xfrm>
                <a:prstGeom prst="ellipse">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93" name="AutoShape 22"/>
                <p:cNvSpPr>
                  <a:spLocks noChangeArrowheads="1"/>
                </p:cNvSpPr>
                <p:nvPr/>
              </p:nvSpPr>
              <p:spPr bwMode="auto">
                <a:xfrm>
                  <a:off x="3408" y="2637"/>
                  <a:ext cx="92" cy="152"/>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94" name="AutoShape 23"/>
                <p:cNvSpPr>
                  <a:spLocks noChangeArrowheads="1"/>
                </p:cNvSpPr>
                <p:nvPr/>
              </p:nvSpPr>
              <p:spPr bwMode="auto">
                <a:xfrm>
                  <a:off x="3414" y="3247"/>
                  <a:ext cx="91" cy="153"/>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95" name="Line 24"/>
                <p:cNvSpPr>
                  <a:spLocks noChangeShapeType="1"/>
                </p:cNvSpPr>
                <p:nvPr/>
              </p:nvSpPr>
              <p:spPr bwMode="auto">
                <a:xfrm flipH="1" flipV="1">
                  <a:off x="3477" y="2789"/>
                  <a:ext cx="344" cy="9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96" name="Line 25"/>
                <p:cNvSpPr>
                  <a:spLocks noChangeShapeType="1"/>
                </p:cNvSpPr>
                <p:nvPr/>
              </p:nvSpPr>
              <p:spPr bwMode="auto">
                <a:xfrm flipH="1">
                  <a:off x="3500" y="3033"/>
                  <a:ext cx="344" cy="336"/>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97" name="AutoShape 26"/>
                <p:cNvSpPr>
                  <a:spLocks noChangeArrowheads="1"/>
                </p:cNvSpPr>
                <p:nvPr/>
              </p:nvSpPr>
              <p:spPr bwMode="auto">
                <a:xfrm>
                  <a:off x="3749" y="2496"/>
                  <a:ext cx="91" cy="153"/>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98" name="AutoShape 27"/>
                <p:cNvSpPr>
                  <a:spLocks noChangeArrowheads="1"/>
                </p:cNvSpPr>
                <p:nvPr/>
              </p:nvSpPr>
              <p:spPr bwMode="auto">
                <a:xfrm>
                  <a:off x="3681" y="3417"/>
                  <a:ext cx="91" cy="153"/>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99" name="Line 28"/>
                <p:cNvSpPr>
                  <a:spLocks noChangeShapeType="1"/>
                </p:cNvSpPr>
                <p:nvPr/>
              </p:nvSpPr>
              <p:spPr bwMode="auto">
                <a:xfrm>
                  <a:off x="3783" y="2643"/>
                  <a:ext cx="102" cy="22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00" name="Line 29"/>
                <p:cNvSpPr>
                  <a:spLocks noChangeShapeType="1"/>
                </p:cNvSpPr>
                <p:nvPr/>
              </p:nvSpPr>
              <p:spPr bwMode="auto">
                <a:xfrm flipH="1">
                  <a:off x="3749" y="3049"/>
                  <a:ext cx="136" cy="4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01" name="Line 30"/>
                <p:cNvSpPr>
                  <a:spLocks noChangeShapeType="1"/>
                </p:cNvSpPr>
                <p:nvPr/>
              </p:nvSpPr>
              <p:spPr bwMode="auto">
                <a:xfrm>
                  <a:off x="4032" y="2976"/>
                  <a:ext cx="67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02" name="Oval 31"/>
                <p:cNvSpPr>
                  <a:spLocks noChangeArrowheads="1"/>
                </p:cNvSpPr>
                <p:nvPr/>
              </p:nvSpPr>
              <p:spPr bwMode="auto">
                <a:xfrm>
                  <a:off x="4704" y="2880"/>
                  <a:ext cx="253" cy="213"/>
                </a:xfrm>
                <a:prstGeom prst="ellipse">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03" name="AutoShape 32"/>
                <p:cNvSpPr>
                  <a:spLocks noChangeArrowheads="1"/>
                </p:cNvSpPr>
                <p:nvPr/>
              </p:nvSpPr>
              <p:spPr bwMode="auto">
                <a:xfrm>
                  <a:off x="5278" y="3307"/>
                  <a:ext cx="92" cy="152"/>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04" name="AutoShape 33"/>
                <p:cNvSpPr>
                  <a:spLocks noChangeArrowheads="1"/>
                </p:cNvSpPr>
                <p:nvPr/>
              </p:nvSpPr>
              <p:spPr bwMode="auto">
                <a:xfrm>
                  <a:off x="5255" y="2636"/>
                  <a:ext cx="92" cy="152"/>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05" name="Line 34"/>
                <p:cNvSpPr>
                  <a:spLocks noChangeShapeType="1"/>
                </p:cNvSpPr>
                <p:nvPr/>
              </p:nvSpPr>
              <p:spPr bwMode="auto">
                <a:xfrm flipV="1">
                  <a:off x="4934" y="2788"/>
                  <a:ext cx="367" cy="15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06" name="Line 35"/>
                <p:cNvSpPr>
                  <a:spLocks noChangeShapeType="1"/>
                </p:cNvSpPr>
                <p:nvPr/>
              </p:nvSpPr>
              <p:spPr bwMode="auto">
                <a:xfrm>
                  <a:off x="4934" y="3062"/>
                  <a:ext cx="344" cy="336"/>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07" name="AutoShape 36"/>
                <p:cNvSpPr>
                  <a:spLocks noChangeArrowheads="1"/>
                </p:cNvSpPr>
                <p:nvPr/>
              </p:nvSpPr>
              <p:spPr bwMode="auto">
                <a:xfrm>
                  <a:off x="4655" y="2525"/>
                  <a:ext cx="91" cy="153"/>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08" name="AutoShape 37"/>
                <p:cNvSpPr>
                  <a:spLocks noChangeArrowheads="1"/>
                </p:cNvSpPr>
                <p:nvPr/>
              </p:nvSpPr>
              <p:spPr bwMode="auto">
                <a:xfrm>
                  <a:off x="4995" y="2525"/>
                  <a:ext cx="92" cy="153"/>
                </a:xfrm>
                <a:prstGeom prst="triangle">
                  <a:avLst>
                    <a:gd name="adj" fmla="val 50000"/>
                  </a:avLst>
                </a:prstGeom>
                <a:solidFill>
                  <a:schemeClr val="bg2"/>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609" name="Line 38"/>
                <p:cNvSpPr>
                  <a:spLocks noChangeShapeType="1"/>
                </p:cNvSpPr>
                <p:nvPr/>
              </p:nvSpPr>
              <p:spPr bwMode="auto">
                <a:xfrm>
                  <a:off x="4689" y="2672"/>
                  <a:ext cx="102" cy="22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610" name="Line 39"/>
                <p:cNvSpPr>
                  <a:spLocks noChangeShapeType="1"/>
                </p:cNvSpPr>
                <p:nvPr/>
              </p:nvSpPr>
              <p:spPr bwMode="auto">
                <a:xfrm flipH="1">
                  <a:off x="4893" y="2672"/>
                  <a:ext cx="136" cy="22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6589" name="AutoShape 40"/>
              <p:cNvSpPr>
                <a:spLocks noChangeArrowheads="1"/>
              </p:cNvSpPr>
              <p:nvPr/>
            </p:nvSpPr>
            <p:spPr bwMode="auto">
              <a:xfrm>
                <a:off x="4896" y="1776"/>
                <a:ext cx="1104" cy="576"/>
              </a:xfrm>
              <a:prstGeom prst="wedgeRoundRectCallout">
                <a:avLst>
                  <a:gd name="adj1" fmla="val -35417"/>
                  <a:gd name="adj2" fmla="val 107468"/>
                  <a:gd name="adj3" fmla="val 16667"/>
                </a:avLst>
              </a:prstGeom>
              <a:solidFill>
                <a:srgbClr val="FFFFFF"/>
              </a:solidFill>
              <a:ln w="9525">
                <a:solidFill>
                  <a:schemeClr val="tx1"/>
                </a:solidFill>
                <a:miter lim="800000"/>
              </a:ln>
            </p:spPr>
            <p:txBody>
              <a:bodyPr lIns="0" rIns="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
                    <a:srgbClr val="000000"/>
                  </a:buClr>
                  <a:buSzPct val="100000"/>
                  <a:buFont typeface="Wingdings" panose="05000000000000000000" pitchFamily="2" charset="2"/>
                  <a:buChar char="n"/>
                </a:pPr>
                <a:r>
                  <a:rPr lang="zh-CN" altLang="en-US" sz="2800" b="1" smtClean="0">
                    <a:solidFill>
                      <a:srgbClr val="CC3399"/>
                    </a:solidFill>
                    <a:ea typeface="楷体_GB2312" panose="02010609030101010101" pitchFamily="49" charset="-122"/>
                  </a:rPr>
                  <a:t>通信网的现状</a:t>
                </a:r>
              </a:p>
            </p:txBody>
          </p:sp>
          <p:sp>
            <p:nvSpPr>
              <p:cNvPr id="236590" name="Oval 41"/>
              <p:cNvSpPr>
                <a:spLocks noChangeArrowheads="1"/>
              </p:cNvSpPr>
              <p:nvPr/>
            </p:nvSpPr>
            <p:spPr bwMode="auto">
              <a:xfrm>
                <a:off x="4225" y="2448"/>
                <a:ext cx="814" cy="992"/>
              </a:xfrm>
              <a:prstGeom prst="ellipse">
                <a:avLst/>
              </a:prstGeom>
              <a:solidFill>
                <a:schemeClr val="bg1"/>
              </a:solidFill>
              <a:ln w="19050">
                <a:solidFill>
                  <a:srgbClr val="CC0000"/>
                </a:solidFill>
                <a:prstDash val="dash"/>
                <a:round/>
              </a:ln>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rgbClr val="000000"/>
                  </a:buClr>
                  <a:buSzPct val="100000"/>
                  <a:buFont typeface="Wingdings" panose="05000000000000000000" pitchFamily="2" charset="2"/>
                  <a:buNone/>
                </a:pPr>
                <a:r>
                  <a:rPr lang="zh-CN" altLang="en-US" sz="2000" b="1" smtClean="0">
                    <a:solidFill>
                      <a:srgbClr val="9C2D1A"/>
                    </a:solidFill>
                    <a:latin typeface="Arial" panose="020B0604020202020204" pitchFamily="34" charset="0"/>
                    <a:ea typeface="楷体_GB2312" panose="02010609030101010101" pitchFamily="49" charset="-122"/>
                  </a:rPr>
                  <a:t>某种拓扑和技术结构的网络</a:t>
                </a:r>
              </a:p>
            </p:txBody>
          </p:sp>
          <p:sp>
            <p:nvSpPr>
              <p:cNvPr id="236591" name="Rectangle 42"/>
              <p:cNvSpPr>
                <a:spLocks noChangeArrowheads="1"/>
              </p:cNvSpPr>
              <p:nvPr/>
            </p:nvSpPr>
            <p:spPr bwMode="auto">
              <a:xfrm>
                <a:off x="3375" y="3882"/>
                <a:ext cx="2478" cy="2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rgbClr val="000000"/>
                  </a:buClr>
                  <a:buSzPct val="100000"/>
                  <a:buFont typeface="Wingdings" panose="05000000000000000000" pitchFamily="2" charset="2"/>
                  <a:buChar char="n"/>
                </a:pPr>
                <a:r>
                  <a:rPr lang="zh-CN" altLang="en-US" sz="2400" b="1" smtClean="0">
                    <a:solidFill>
                      <a:srgbClr val="FF0000"/>
                    </a:solidFill>
                    <a:ea typeface="楷体_GB2312" panose="02010609030101010101" pitchFamily="49" charset="-122"/>
                  </a:rPr>
                  <a:t>交换式全互连，引入阻塞</a:t>
                </a:r>
              </a:p>
            </p:txBody>
          </p:sp>
        </p:grpSp>
        <p:sp>
          <p:nvSpPr>
            <p:cNvPr id="236587" name="AutoShape 43"/>
            <p:cNvSpPr>
              <a:spLocks noChangeArrowheads="1"/>
            </p:cNvSpPr>
            <p:nvPr/>
          </p:nvSpPr>
          <p:spPr bwMode="auto">
            <a:xfrm rot="5400000" flipH="1" flipV="1">
              <a:off x="2593" y="2639"/>
              <a:ext cx="236" cy="622"/>
            </a:xfrm>
            <a:prstGeom prst="downArrow">
              <a:avLst>
                <a:gd name="adj1" fmla="val 50000"/>
                <a:gd name="adj2" fmla="val 65865"/>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grpSp>
      <p:grpSp>
        <p:nvGrpSpPr>
          <p:cNvPr id="7" name="Group 44"/>
          <p:cNvGrpSpPr/>
          <p:nvPr/>
        </p:nvGrpSpPr>
        <p:grpSpPr bwMode="auto">
          <a:xfrm>
            <a:off x="-36513" y="2514600"/>
            <a:ext cx="2474913" cy="3741738"/>
            <a:chOff x="-23" y="1584"/>
            <a:chExt cx="1559" cy="2357"/>
          </a:xfrm>
        </p:grpSpPr>
        <p:sp>
          <p:nvSpPr>
            <p:cNvPr id="236552" name="Text Box 45"/>
            <p:cNvSpPr txBox="1">
              <a:spLocks noChangeArrowheads="1"/>
            </p:cNvSpPr>
            <p:nvPr/>
          </p:nvSpPr>
          <p:spPr bwMode="auto">
            <a:xfrm>
              <a:off x="-23" y="3371"/>
              <a:ext cx="91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r>
                <a:rPr lang="zh-CN" altLang="en-US" sz="2400" b="1" smtClean="0">
                  <a:solidFill>
                    <a:srgbClr val="FF0000"/>
                  </a:solidFill>
                  <a:ea typeface="楷体_GB2312" panose="02010609030101010101" pitchFamily="49" charset="-122"/>
                </a:rPr>
                <a:t>全互连</a:t>
              </a:r>
              <a:r>
                <a:rPr lang="en-US" altLang="zh-CN" sz="2400" b="1" smtClean="0">
                  <a:solidFill>
                    <a:srgbClr val="FF0000"/>
                  </a:solidFill>
                  <a:ea typeface="楷体_GB2312" panose="02010609030101010101" pitchFamily="49" charset="-122"/>
                </a:rPr>
                <a:t>:</a:t>
              </a:r>
            </a:p>
            <a:p>
              <a:pPr eaLnBrk="1" hangingPunct="1">
                <a:spcBef>
                  <a:spcPct val="20000"/>
                </a:spcBef>
                <a:buClr>
                  <a:srgbClr val="000000"/>
                </a:buClr>
                <a:buSzPct val="100000"/>
                <a:buFont typeface="Wingdings" panose="05000000000000000000" pitchFamily="2" charset="2"/>
                <a:buChar char="n"/>
              </a:pPr>
              <a:endParaRPr lang="en-US" altLang="zh-CN" sz="2400" b="1" smtClean="0">
                <a:solidFill>
                  <a:srgbClr val="000000"/>
                </a:solidFill>
                <a:ea typeface="楷体_GB2312" panose="02010609030101010101" pitchFamily="49" charset="-122"/>
              </a:endParaRPr>
            </a:p>
          </p:txBody>
        </p:sp>
        <p:grpSp>
          <p:nvGrpSpPr>
            <p:cNvPr id="236553" name="Group 46"/>
            <p:cNvGrpSpPr/>
            <p:nvPr/>
          </p:nvGrpSpPr>
          <p:grpSpPr bwMode="auto">
            <a:xfrm>
              <a:off x="0" y="1584"/>
              <a:ext cx="1536" cy="1728"/>
              <a:chOff x="0" y="1584"/>
              <a:chExt cx="1536" cy="1728"/>
            </a:xfrm>
          </p:grpSpPr>
          <p:sp>
            <p:nvSpPr>
              <p:cNvPr id="236554" name="Text Box 47"/>
              <p:cNvSpPr txBox="1">
                <a:spLocks noChangeArrowheads="1"/>
              </p:cNvSpPr>
              <p:nvPr/>
            </p:nvSpPr>
            <p:spPr bwMode="auto">
              <a:xfrm>
                <a:off x="0" y="2428"/>
                <a:ext cx="2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zh-CN" sz="2400" b="1" smtClean="0">
                  <a:solidFill>
                    <a:srgbClr val="000000"/>
                  </a:solidFill>
                </a:endParaRPr>
              </a:p>
            </p:txBody>
          </p:sp>
          <p:grpSp>
            <p:nvGrpSpPr>
              <p:cNvPr id="236555" name="Group 48"/>
              <p:cNvGrpSpPr/>
              <p:nvPr/>
            </p:nvGrpSpPr>
            <p:grpSpPr bwMode="auto">
              <a:xfrm>
                <a:off x="192" y="2208"/>
                <a:ext cx="1152" cy="960"/>
                <a:chOff x="2160" y="2928"/>
                <a:chExt cx="1152" cy="960"/>
              </a:xfrm>
            </p:grpSpPr>
            <p:sp>
              <p:nvSpPr>
                <p:cNvPr id="236568" name="AutoShape 49"/>
                <p:cNvSpPr>
                  <a:spLocks noChangeArrowheads="1"/>
                </p:cNvSpPr>
                <p:nvPr/>
              </p:nvSpPr>
              <p:spPr bwMode="auto">
                <a:xfrm>
                  <a:off x="2160" y="2928"/>
                  <a:ext cx="1152" cy="960"/>
                </a:xfrm>
                <a:prstGeom prst="octagon">
                  <a:avLst>
                    <a:gd name="adj" fmla="val 2928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9" name="Line 50"/>
                <p:cNvSpPr>
                  <a:spLocks noChangeShapeType="1"/>
                </p:cNvSpPr>
                <p:nvPr/>
              </p:nvSpPr>
              <p:spPr bwMode="auto">
                <a:xfrm>
                  <a:off x="2160" y="3216"/>
                  <a:ext cx="1152" cy="384"/>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0" name="Line 51"/>
                <p:cNvSpPr>
                  <a:spLocks noChangeShapeType="1"/>
                </p:cNvSpPr>
                <p:nvPr/>
              </p:nvSpPr>
              <p:spPr bwMode="auto">
                <a:xfrm>
                  <a:off x="2160" y="3216"/>
                  <a:ext cx="864"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1" name="Line 52"/>
                <p:cNvSpPr>
                  <a:spLocks noChangeShapeType="1"/>
                </p:cNvSpPr>
                <p:nvPr/>
              </p:nvSpPr>
              <p:spPr bwMode="auto">
                <a:xfrm>
                  <a:off x="2160" y="3216"/>
                  <a:ext cx="288"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2" name="Line 53"/>
                <p:cNvSpPr>
                  <a:spLocks noChangeShapeType="1"/>
                </p:cNvSpPr>
                <p:nvPr/>
              </p:nvSpPr>
              <p:spPr bwMode="auto">
                <a:xfrm>
                  <a:off x="2448" y="2928"/>
                  <a:ext cx="0" cy="96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3" name="Line 54"/>
                <p:cNvSpPr>
                  <a:spLocks noChangeShapeType="1"/>
                </p:cNvSpPr>
                <p:nvPr/>
              </p:nvSpPr>
              <p:spPr bwMode="auto">
                <a:xfrm>
                  <a:off x="2448" y="2928"/>
                  <a:ext cx="576" cy="96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4" name="Line 55"/>
                <p:cNvSpPr>
                  <a:spLocks noChangeShapeType="1"/>
                </p:cNvSpPr>
                <p:nvPr/>
              </p:nvSpPr>
              <p:spPr bwMode="auto">
                <a:xfrm>
                  <a:off x="2448" y="2928"/>
                  <a:ext cx="864"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5" name="Line 56"/>
                <p:cNvSpPr>
                  <a:spLocks noChangeShapeType="1"/>
                </p:cNvSpPr>
                <p:nvPr/>
              </p:nvSpPr>
              <p:spPr bwMode="auto">
                <a:xfrm>
                  <a:off x="2448" y="2928"/>
                  <a:ext cx="864" cy="288"/>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6" name="Line 57"/>
                <p:cNvSpPr>
                  <a:spLocks noChangeShapeType="1"/>
                </p:cNvSpPr>
                <p:nvPr/>
              </p:nvSpPr>
              <p:spPr bwMode="auto">
                <a:xfrm flipH="1">
                  <a:off x="2160" y="2928"/>
                  <a:ext cx="864" cy="288"/>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7" name="Line 58"/>
                <p:cNvSpPr>
                  <a:spLocks noChangeShapeType="1"/>
                </p:cNvSpPr>
                <p:nvPr/>
              </p:nvSpPr>
              <p:spPr bwMode="auto">
                <a:xfrm flipH="1">
                  <a:off x="2448" y="2928"/>
                  <a:ext cx="576" cy="96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8" name="Line 59"/>
                <p:cNvSpPr>
                  <a:spLocks noChangeShapeType="1"/>
                </p:cNvSpPr>
                <p:nvPr/>
              </p:nvSpPr>
              <p:spPr bwMode="auto">
                <a:xfrm flipH="1">
                  <a:off x="2160" y="2928"/>
                  <a:ext cx="864"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79" name="Line 60"/>
                <p:cNvSpPr>
                  <a:spLocks noChangeShapeType="1"/>
                </p:cNvSpPr>
                <p:nvPr/>
              </p:nvSpPr>
              <p:spPr bwMode="auto">
                <a:xfrm>
                  <a:off x="3024" y="2928"/>
                  <a:ext cx="0" cy="96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0" name="Line 61"/>
                <p:cNvSpPr>
                  <a:spLocks noChangeShapeType="1"/>
                </p:cNvSpPr>
                <p:nvPr/>
              </p:nvSpPr>
              <p:spPr bwMode="auto">
                <a:xfrm>
                  <a:off x="3024" y="2928"/>
                  <a:ext cx="288"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1" name="Line 62"/>
                <p:cNvSpPr>
                  <a:spLocks noChangeShapeType="1"/>
                </p:cNvSpPr>
                <p:nvPr/>
              </p:nvSpPr>
              <p:spPr bwMode="auto">
                <a:xfrm flipH="1">
                  <a:off x="2208" y="3216"/>
                  <a:ext cx="110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2" name="Line 63"/>
                <p:cNvSpPr>
                  <a:spLocks noChangeShapeType="1"/>
                </p:cNvSpPr>
                <p:nvPr/>
              </p:nvSpPr>
              <p:spPr bwMode="auto">
                <a:xfrm flipH="1">
                  <a:off x="2160" y="3216"/>
                  <a:ext cx="1152" cy="384"/>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3" name="Line 64"/>
                <p:cNvSpPr>
                  <a:spLocks noChangeShapeType="1"/>
                </p:cNvSpPr>
                <p:nvPr/>
              </p:nvSpPr>
              <p:spPr bwMode="auto">
                <a:xfrm flipH="1">
                  <a:off x="2448" y="3216"/>
                  <a:ext cx="864"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4" name="Line 65"/>
                <p:cNvSpPr>
                  <a:spLocks noChangeShapeType="1"/>
                </p:cNvSpPr>
                <p:nvPr/>
              </p:nvSpPr>
              <p:spPr bwMode="auto">
                <a:xfrm flipH="1">
                  <a:off x="3024" y="3216"/>
                  <a:ext cx="288" cy="672"/>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85" name="Line 66"/>
                <p:cNvSpPr>
                  <a:spLocks noChangeShapeType="1"/>
                </p:cNvSpPr>
                <p:nvPr/>
              </p:nvSpPr>
              <p:spPr bwMode="auto">
                <a:xfrm>
                  <a:off x="2160" y="3600"/>
                  <a:ext cx="1104" cy="0"/>
                </a:xfrm>
                <a:prstGeom prst="line">
                  <a:avLst/>
                </a:prstGeom>
                <a:noFill/>
                <a:ln w="9525">
                  <a:solidFill>
                    <a:schemeClr val="tx1"/>
                  </a:solidFill>
                  <a:miter lim="800000"/>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36556" name="AutoShape 67"/>
              <p:cNvSpPr>
                <a:spLocks noChangeArrowheads="1"/>
              </p:cNvSpPr>
              <p:nvPr/>
            </p:nvSpPr>
            <p:spPr bwMode="auto">
              <a:xfrm>
                <a:off x="336" y="2016"/>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57" name="AutoShape 68"/>
              <p:cNvSpPr>
                <a:spLocks noChangeArrowheads="1"/>
              </p:cNvSpPr>
              <p:nvPr/>
            </p:nvSpPr>
            <p:spPr bwMode="auto">
              <a:xfrm>
                <a:off x="960" y="2016"/>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58" name="AutoShape 69"/>
              <p:cNvSpPr>
                <a:spLocks noChangeArrowheads="1"/>
              </p:cNvSpPr>
              <p:nvPr/>
            </p:nvSpPr>
            <p:spPr bwMode="auto">
              <a:xfrm>
                <a:off x="0" y="2400"/>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59" name="AutoShape 70"/>
              <p:cNvSpPr>
                <a:spLocks noChangeArrowheads="1"/>
              </p:cNvSpPr>
              <p:nvPr/>
            </p:nvSpPr>
            <p:spPr bwMode="auto">
              <a:xfrm>
                <a:off x="0" y="2784"/>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0" name="AutoShape 71"/>
              <p:cNvSpPr>
                <a:spLocks noChangeArrowheads="1"/>
              </p:cNvSpPr>
              <p:nvPr/>
            </p:nvSpPr>
            <p:spPr bwMode="auto">
              <a:xfrm>
                <a:off x="288" y="3120"/>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1" name="AutoShape 72"/>
              <p:cNvSpPr>
                <a:spLocks noChangeArrowheads="1"/>
              </p:cNvSpPr>
              <p:nvPr/>
            </p:nvSpPr>
            <p:spPr bwMode="auto">
              <a:xfrm>
                <a:off x="960" y="3168"/>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2" name="AutoShape 73"/>
              <p:cNvSpPr>
                <a:spLocks noChangeArrowheads="1"/>
              </p:cNvSpPr>
              <p:nvPr/>
            </p:nvSpPr>
            <p:spPr bwMode="auto">
              <a:xfrm>
                <a:off x="1344" y="2784"/>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3" name="AutoShape 74"/>
              <p:cNvSpPr>
                <a:spLocks noChangeArrowheads="1"/>
              </p:cNvSpPr>
              <p:nvPr/>
            </p:nvSpPr>
            <p:spPr bwMode="auto">
              <a:xfrm>
                <a:off x="1344" y="2448"/>
                <a:ext cx="192" cy="144"/>
              </a:xfrm>
              <a:prstGeom prst="triangle">
                <a:avLst>
                  <a:gd name="adj" fmla="val 50000"/>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sp>
            <p:nvSpPr>
              <p:cNvPr id="236564" name="Line 75"/>
              <p:cNvSpPr>
                <a:spLocks noChangeShapeType="1"/>
              </p:cNvSpPr>
              <p:nvPr/>
            </p:nvSpPr>
            <p:spPr bwMode="auto">
              <a:xfrm rot="21077411" flipH="1">
                <a:off x="180" y="2220"/>
                <a:ext cx="336" cy="6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65" name="Line 76"/>
              <p:cNvSpPr>
                <a:spLocks noChangeShapeType="1"/>
              </p:cNvSpPr>
              <p:nvPr/>
            </p:nvSpPr>
            <p:spPr bwMode="auto">
              <a:xfrm flipH="1">
                <a:off x="480" y="2880"/>
                <a:ext cx="864" cy="2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66" name="Line 77"/>
              <p:cNvSpPr>
                <a:spLocks noChangeShapeType="1"/>
              </p:cNvSpPr>
              <p:nvPr/>
            </p:nvSpPr>
            <p:spPr bwMode="auto">
              <a:xfrm>
                <a:off x="192" y="2880"/>
                <a:ext cx="864" cy="2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36567" name="AutoShape 78"/>
              <p:cNvSpPr>
                <a:spLocks noChangeArrowheads="1"/>
              </p:cNvSpPr>
              <p:nvPr/>
            </p:nvSpPr>
            <p:spPr bwMode="auto">
              <a:xfrm>
                <a:off x="624" y="1584"/>
                <a:ext cx="144" cy="336"/>
              </a:xfrm>
              <a:prstGeom prst="downArrow">
                <a:avLst>
                  <a:gd name="adj1" fmla="val 50000"/>
                  <a:gd name="adj2" fmla="val 58312"/>
                </a:avLst>
              </a:prstGeom>
              <a:solidFill>
                <a:schemeClr val="accent1"/>
              </a:solidFill>
              <a:ln w="9525">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b="1" smtClean="0">
                  <a:solidFill>
                    <a:srgbClr val="000000"/>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8E3381D-410E-4C61-B66B-D3F4CAEFB2D5}" type="slidenum">
              <a:rPr kumimoji="1" lang="en-US" altLang="zh-CN" b="1" smtClean="0">
                <a:solidFill>
                  <a:srgbClr val="007A77"/>
                </a:solidFill>
                <a:latin typeface="Times New Roman" panose="02020603050405020304" pitchFamily="18" charset="0"/>
              </a:rPr>
              <a:t>25</a:t>
            </a:fld>
            <a:endParaRPr kumimoji="1" lang="en-US" altLang="zh-CN" b="1" smtClean="0">
              <a:solidFill>
                <a:srgbClr val="007A77"/>
              </a:solidFill>
              <a:latin typeface="Times New Roman" panose="02020603050405020304" pitchFamily="18" charset="0"/>
            </a:endParaRPr>
          </a:p>
        </p:txBody>
      </p:sp>
      <p:graphicFrame>
        <p:nvGraphicFramePr>
          <p:cNvPr id="45059" name="Object 5"/>
          <p:cNvGraphicFramePr>
            <a:graphicFrameLocks noChangeAspect="1"/>
          </p:cNvGraphicFramePr>
          <p:nvPr/>
        </p:nvGraphicFramePr>
        <p:xfrm>
          <a:off x="0" y="917575"/>
          <a:ext cx="9144000" cy="3017838"/>
        </p:xfrm>
        <a:graphic>
          <a:graphicData uri="http://schemas.openxmlformats.org/presentationml/2006/ole">
            <mc:AlternateContent xmlns:mc="http://schemas.openxmlformats.org/markup-compatibility/2006">
              <mc:Choice xmlns:v="urn:schemas-microsoft-com:vml" Requires="v">
                <p:oleObj spid="_x0000_s220198" name="Visio" r:id="rId4" imgW="5704840" imgH="1891030" progId="Visio.Drawing.11">
                  <p:embed/>
                </p:oleObj>
              </mc:Choice>
              <mc:Fallback>
                <p:oleObj name="Visio" r:id="rId4" imgW="5704840" imgH="1891030" progId="Visio.Drawing.11">
                  <p:embed/>
                  <p:pic>
                    <p:nvPicPr>
                      <p:cNvPr id="0" name="图片 2201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17575"/>
                        <a:ext cx="9144000" cy="301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0" name="Rectangle 6"/>
          <p:cNvSpPr>
            <a:spLocks noChangeArrowheads="1"/>
          </p:cNvSpPr>
          <p:nvPr/>
        </p:nvSpPr>
        <p:spPr bwMode="auto">
          <a:xfrm>
            <a:off x="179388" y="4149725"/>
            <a:ext cx="896461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p"/>
            </a:pPr>
            <a:r>
              <a:rPr lang="zh-CN" altLang="en-US" sz="2800" b="1" dirty="0">
                <a:solidFill>
                  <a:srgbClr val="007A77"/>
                </a:solidFill>
              </a:rPr>
              <a:t>在交换式网络中，用户终端都通过</a:t>
            </a:r>
            <a:r>
              <a:rPr lang="zh-CN" altLang="en-US" sz="2800" b="1" dirty="0">
                <a:solidFill>
                  <a:srgbClr val="FF3300"/>
                </a:solidFill>
              </a:rPr>
              <a:t>用户线</a:t>
            </a:r>
            <a:r>
              <a:rPr lang="zh-CN" altLang="en-US" sz="2800" b="1" dirty="0">
                <a:solidFill>
                  <a:srgbClr val="007A77"/>
                </a:solidFill>
              </a:rPr>
              <a:t>与交换节点相连</a:t>
            </a:r>
          </a:p>
          <a:p>
            <a:pPr>
              <a:buFont typeface="Wingdings" panose="05000000000000000000" pitchFamily="2" charset="2"/>
              <a:buChar char="p"/>
            </a:pPr>
            <a:r>
              <a:rPr lang="zh-CN" altLang="en-US" sz="2800" b="1" dirty="0">
                <a:solidFill>
                  <a:srgbClr val="007A77"/>
                </a:solidFill>
              </a:rPr>
              <a:t>交换节点之间通过</a:t>
            </a:r>
            <a:r>
              <a:rPr lang="zh-CN" altLang="en-US" sz="2800" b="1" dirty="0">
                <a:solidFill>
                  <a:srgbClr val="FF3300"/>
                </a:solidFill>
              </a:rPr>
              <a:t>中继线</a:t>
            </a:r>
            <a:r>
              <a:rPr lang="zh-CN" altLang="en-US" sz="2800" b="1" dirty="0" smtClean="0">
                <a:solidFill>
                  <a:srgbClr val="007A77"/>
                </a:solidFill>
              </a:rPr>
              <a:t>相连</a:t>
            </a:r>
            <a:endParaRPr lang="zh-CN" altLang="en-US" sz="2800" b="1" dirty="0">
              <a:solidFill>
                <a:srgbClr val="007A77"/>
              </a:solidFill>
            </a:endParaRPr>
          </a:p>
        </p:txBody>
      </p:sp>
      <p:sp>
        <p:nvSpPr>
          <p:cNvPr id="45061" name="Rectangle 7"/>
          <p:cNvSpPr>
            <a:spLocks noChangeArrowheads="1"/>
          </p:cNvSpPr>
          <p:nvPr/>
        </p:nvSpPr>
        <p:spPr bwMode="auto">
          <a:xfrm>
            <a:off x="2705100" y="404813"/>
            <a:ext cx="41513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rPr>
              <a:t>全联结网络与交换式网络</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611188" y="168275"/>
            <a:ext cx="4546600" cy="519113"/>
          </a:xfrm>
          <a:prstGeom prst="rect">
            <a:avLst/>
          </a:prstGeom>
          <a:noFill/>
          <a:ln>
            <a:noFill/>
          </a:ln>
          <a:effectLst/>
        </p:spPr>
        <p:txBody>
          <a:bodyPr>
            <a:spAutoFit/>
          </a:bodyPr>
          <a:lstStyle/>
          <a:p>
            <a:pPr>
              <a:spcBef>
                <a:spcPct val="50000"/>
              </a:spcBef>
              <a:defRPr/>
            </a:pPr>
            <a:r>
              <a:rPr kumimoji="1" lang="en-US" altLang="zh-CN" sz="2800" b="1" dirty="0">
                <a:solidFill>
                  <a:srgbClr val="3333CC"/>
                </a:solidFill>
                <a:effectLst>
                  <a:outerShdw blurRad="38100" dist="38100" dir="2700000" algn="tl">
                    <a:srgbClr val="C0C0C0"/>
                  </a:outerShdw>
                </a:effectLst>
                <a:latin typeface="Times New Roman" panose="02020603050405020304" pitchFamily="18" charset="0"/>
              </a:rPr>
              <a:t>3. </a:t>
            </a:r>
            <a:r>
              <a:rPr kumimoji="1" lang="zh-CN" altLang="en-US" sz="2800" b="1" dirty="0">
                <a:solidFill>
                  <a:srgbClr val="3333CC"/>
                </a:solidFill>
                <a:effectLst>
                  <a:outerShdw blurRad="38100" dist="38100" dir="2700000" algn="tl">
                    <a:srgbClr val="C0C0C0"/>
                  </a:outerShdw>
                </a:effectLst>
                <a:latin typeface="宋体" panose="02010600030101010101" pitchFamily="2" charset="-122"/>
              </a:rPr>
              <a:t>交换的发展</a:t>
            </a:r>
          </a:p>
        </p:txBody>
      </p:sp>
      <p:sp>
        <p:nvSpPr>
          <p:cNvPr id="239619" name="Text Box 4"/>
          <p:cNvSpPr txBox="1">
            <a:spLocks noChangeArrowheads="1"/>
          </p:cNvSpPr>
          <p:nvPr/>
        </p:nvSpPr>
        <p:spPr bwMode="auto">
          <a:xfrm>
            <a:off x="2046288" y="2387600"/>
            <a:ext cx="5883275" cy="20431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3200" b="1" dirty="0" smtClean="0">
                <a:solidFill>
                  <a:srgbClr val="FF0000"/>
                </a:solidFill>
                <a:latin typeface="Tahoma" panose="020B0604030504040204" pitchFamily="34" charset="0"/>
              </a:rPr>
              <a:t>一、人工交换机阶段</a:t>
            </a:r>
          </a:p>
          <a:p>
            <a:pPr eaLnBrk="1" fontAlgn="ctr" hangingPunct="1">
              <a:spcBef>
                <a:spcPct val="50000"/>
              </a:spcBef>
              <a:buFont typeface="Wingdings" panose="05000000000000000000" pitchFamily="2" charset="2"/>
              <a:buNone/>
            </a:pPr>
            <a:r>
              <a:rPr lang="zh-CN" altLang="en-US" sz="3200" b="1" dirty="0" smtClean="0">
                <a:solidFill>
                  <a:srgbClr val="FF0000"/>
                </a:solidFill>
                <a:latin typeface="Tahoma" panose="020B0604030504040204" pitchFamily="34" charset="0"/>
              </a:rPr>
              <a:t>二、机电式自动交换机阶段</a:t>
            </a:r>
          </a:p>
          <a:p>
            <a:pPr eaLnBrk="1" fontAlgn="ctr" hangingPunct="1">
              <a:spcBef>
                <a:spcPct val="50000"/>
              </a:spcBef>
              <a:buFont typeface="Wingdings" panose="05000000000000000000" pitchFamily="2" charset="2"/>
              <a:buNone/>
            </a:pPr>
            <a:r>
              <a:rPr lang="zh-CN" altLang="en-US" sz="3200" b="1" dirty="0" smtClean="0">
                <a:solidFill>
                  <a:srgbClr val="FF0000"/>
                </a:solidFill>
                <a:latin typeface="Tahoma" panose="020B0604030504040204" pitchFamily="34" charset="0"/>
              </a:rPr>
              <a:t>三、电子式自动交换机阶段	</a:t>
            </a:r>
          </a:p>
        </p:txBody>
      </p:sp>
      <p:sp>
        <p:nvSpPr>
          <p:cNvPr id="239620" name="Text Box 236"/>
          <p:cNvSpPr txBox="1">
            <a:spLocks noChangeArrowheads="1"/>
          </p:cNvSpPr>
          <p:nvPr/>
        </p:nvSpPr>
        <p:spPr bwMode="auto">
          <a:xfrm>
            <a:off x="233363" y="6121400"/>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239621" name="日期占位符 3"/>
          <p:cNvSpPr>
            <a:spLocks noGrp="1" noChangeArrowheads="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39622" name="页脚占位符 1"/>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3074"/>
          <p:cNvSpPr txBox="1">
            <a:spLocks noChangeArrowheads="1"/>
          </p:cNvSpPr>
          <p:nvPr/>
        </p:nvSpPr>
        <p:spPr bwMode="auto">
          <a:xfrm>
            <a:off x="215900" y="650875"/>
            <a:ext cx="8432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1085850" indent="-3429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buFont typeface="Wingdings" panose="05000000000000000000" pitchFamily="2" charset="2"/>
              <a:buNone/>
            </a:pPr>
            <a:r>
              <a:rPr lang="en-US" altLang="zh-CN" sz="2400" b="1" dirty="0" smtClean="0">
                <a:solidFill>
                  <a:srgbClr val="FF0000"/>
                </a:solidFill>
                <a:latin typeface="Tahoma" panose="020B0604030504040204" pitchFamily="34" charset="0"/>
              </a:rPr>
              <a:t>1.</a:t>
            </a:r>
            <a:r>
              <a:rPr lang="zh-CN" altLang="en-US" sz="2400" b="1" dirty="0" smtClean="0">
                <a:solidFill>
                  <a:srgbClr val="FF0000"/>
                </a:solidFill>
                <a:latin typeface="Tahoma" panose="020B0604030504040204" pitchFamily="34" charset="0"/>
              </a:rPr>
              <a:t>磁石交换机  </a:t>
            </a:r>
            <a:r>
              <a:rPr lang="zh-CN" altLang="en-US" sz="2400" b="1" dirty="0" smtClean="0">
                <a:solidFill>
                  <a:srgbClr val="000000"/>
                </a:solidFill>
                <a:latin typeface="Tahoma" panose="020B0604030504040204" pitchFamily="34" charset="0"/>
              </a:rPr>
              <a:t>	</a:t>
            </a:r>
          </a:p>
          <a:p>
            <a:pPr eaLnBrk="1" fontAlgn="ctr" hangingPunct="1">
              <a:buFont typeface="Wingdings" panose="05000000000000000000" pitchFamily="2" charset="2"/>
              <a:buNone/>
            </a:pPr>
            <a:r>
              <a:rPr lang="zh-CN" altLang="en-US" sz="2400" b="1" dirty="0" smtClean="0">
                <a:solidFill>
                  <a:srgbClr val="000000"/>
                </a:solidFill>
                <a:latin typeface="Tahoma" panose="020B0604030504040204" pitchFamily="34" charset="0"/>
              </a:rPr>
              <a:t>        </a:t>
            </a:r>
            <a:r>
              <a:rPr lang="en-US" altLang="zh-CN" sz="2400" b="1" dirty="0" smtClean="0">
                <a:solidFill>
                  <a:srgbClr val="000000"/>
                </a:solidFill>
                <a:latin typeface="Tahoma" panose="020B0604030504040204" pitchFamily="34" charset="0"/>
              </a:rPr>
              <a:t>1878</a:t>
            </a:r>
            <a:r>
              <a:rPr lang="zh-CN" altLang="en-US" sz="2400" b="1" dirty="0" smtClean="0">
                <a:solidFill>
                  <a:srgbClr val="000000"/>
                </a:solidFill>
                <a:latin typeface="Tahoma" panose="020B0604030504040204" pitchFamily="34" charset="0"/>
              </a:rPr>
              <a:t>年，美国  新港市出现了世界上第一台人工交换机</a:t>
            </a:r>
            <a:endParaRPr lang="en-US" altLang="zh-CN" sz="2400" b="1" dirty="0" smtClean="0">
              <a:solidFill>
                <a:srgbClr val="000000"/>
              </a:solidFill>
              <a:latin typeface="Tahoma" panose="020B0604030504040204" pitchFamily="34" charset="0"/>
            </a:endParaRPr>
          </a:p>
          <a:p>
            <a:pPr lvl="1" eaLnBrk="1" fontAlgn="ctr" hangingPunct="1">
              <a:buFont typeface="Wingdings" panose="05000000000000000000" pitchFamily="2" charset="2"/>
              <a:buChar char="Ø"/>
            </a:pPr>
            <a:r>
              <a:rPr lang="zh-CN" altLang="en-US" sz="2400" b="1" dirty="0" smtClean="0">
                <a:solidFill>
                  <a:srgbClr val="FF0000"/>
                </a:solidFill>
                <a:latin typeface="Tahoma" panose="020B0604030504040204" pitchFamily="34" charset="0"/>
              </a:rPr>
              <a:t>用户自己提供电源：</a:t>
            </a:r>
            <a:r>
              <a:rPr lang="zh-CN" altLang="en-US" sz="2400" b="1" dirty="0" smtClean="0">
                <a:solidFill>
                  <a:srgbClr val="3333FF"/>
                </a:solidFill>
                <a:latin typeface="Tahoma" panose="020B0604030504040204" pitchFamily="34" charset="0"/>
              </a:rPr>
              <a:t>用户</a:t>
            </a:r>
            <a:r>
              <a:rPr lang="zh-CN" altLang="en-US" sz="2400" b="1" dirty="0" smtClean="0">
                <a:solidFill>
                  <a:srgbClr val="FF0000"/>
                </a:solidFill>
                <a:latin typeface="Tahoma" panose="020B0604030504040204" pitchFamily="34" charset="0"/>
              </a:rPr>
              <a:t>手摇发电 </a:t>
            </a:r>
            <a:r>
              <a:rPr lang="zh-CN" altLang="en-US" sz="2400" b="1" dirty="0" smtClean="0">
                <a:solidFill>
                  <a:srgbClr val="3333FF"/>
                </a:solidFill>
                <a:latin typeface="Tahoma" panose="020B0604030504040204" pitchFamily="34" charset="0"/>
              </a:rPr>
              <a:t>发出呼叫信号，自备</a:t>
            </a:r>
            <a:r>
              <a:rPr lang="zh-CN" altLang="en-US" sz="2400" b="1" dirty="0" smtClean="0">
                <a:solidFill>
                  <a:srgbClr val="FF0000"/>
                </a:solidFill>
                <a:latin typeface="Tahoma" panose="020B0604030504040204" pitchFamily="34" charset="0"/>
              </a:rPr>
              <a:t>直流电池</a:t>
            </a:r>
            <a:r>
              <a:rPr lang="zh-CN" altLang="en-US" sz="2400" b="1" dirty="0" smtClean="0">
                <a:solidFill>
                  <a:srgbClr val="3333FF"/>
                </a:solidFill>
                <a:latin typeface="Tahoma" panose="020B0604030504040204" pitchFamily="34" charset="0"/>
              </a:rPr>
              <a:t>，做为通话过程中的语音信号能源；</a:t>
            </a:r>
            <a:endParaRPr lang="en-US" altLang="zh-CN" sz="2400" b="1" dirty="0" smtClean="0">
              <a:solidFill>
                <a:srgbClr val="3333FF"/>
              </a:solidFill>
              <a:latin typeface="Tahoma" panose="020B0604030504040204" pitchFamily="34" charset="0"/>
            </a:endParaRPr>
          </a:p>
          <a:p>
            <a:pPr lvl="1" eaLnBrk="1" fontAlgn="ctr" hangingPunct="1">
              <a:buFont typeface="Wingdings" panose="05000000000000000000" pitchFamily="2" charset="2"/>
              <a:buChar char="Ø"/>
            </a:pPr>
            <a:r>
              <a:rPr lang="zh-CN" altLang="en-US" sz="2400" b="1" dirty="0" smtClean="0">
                <a:solidFill>
                  <a:srgbClr val="FF0000"/>
                </a:solidFill>
                <a:latin typeface="Tahoma" panose="020B0604030504040204" pitchFamily="34" charset="0"/>
              </a:rPr>
              <a:t>人工话务员负责交换控制与接续</a:t>
            </a:r>
          </a:p>
          <a:p>
            <a:pPr eaLnBrk="1" fontAlgn="ctr" hangingPunct="1">
              <a:buFont typeface="Wingdings" panose="05000000000000000000" pitchFamily="2" charset="2"/>
              <a:buNone/>
            </a:pPr>
            <a:r>
              <a:rPr lang="en-US" altLang="zh-CN" sz="2400" b="1" dirty="0" smtClean="0">
                <a:solidFill>
                  <a:srgbClr val="FF0000"/>
                </a:solidFill>
                <a:latin typeface="Tahoma" panose="020B0604030504040204" pitchFamily="34" charset="0"/>
              </a:rPr>
              <a:t>2.</a:t>
            </a:r>
            <a:r>
              <a:rPr lang="zh-CN" altLang="en-US" sz="2400" b="1" dirty="0" smtClean="0">
                <a:solidFill>
                  <a:srgbClr val="FF0000"/>
                </a:solidFill>
                <a:latin typeface="Tahoma" panose="020B0604030504040204" pitchFamily="34" charset="0"/>
              </a:rPr>
              <a:t>共电交换机   </a:t>
            </a:r>
            <a:r>
              <a:rPr lang="en-US" altLang="zh-CN" sz="2400" b="1" dirty="0" smtClean="0">
                <a:solidFill>
                  <a:srgbClr val="FF0000"/>
                </a:solidFill>
                <a:latin typeface="Tahoma" panose="020B0604030504040204" pitchFamily="34" charset="0"/>
              </a:rPr>
              <a:t>(1882</a:t>
            </a:r>
            <a:r>
              <a:rPr lang="zh-CN" altLang="en-US" sz="2400" b="1" dirty="0" smtClean="0">
                <a:solidFill>
                  <a:srgbClr val="FF0000"/>
                </a:solidFill>
                <a:latin typeface="Tahoma" panose="020B0604030504040204" pitchFamily="34" charset="0"/>
              </a:rPr>
              <a:t>年</a:t>
            </a:r>
            <a:r>
              <a:rPr lang="en-US" altLang="zh-CN" sz="2400" b="1" dirty="0" smtClean="0">
                <a:solidFill>
                  <a:srgbClr val="FF0000"/>
                </a:solidFill>
                <a:latin typeface="Tahoma" panose="020B0604030504040204" pitchFamily="34" charset="0"/>
              </a:rPr>
              <a:t>)</a:t>
            </a:r>
          </a:p>
          <a:p>
            <a:pPr lvl="1" eaLnBrk="1" fontAlgn="ctr" hangingPunct="1">
              <a:buFont typeface="Wingdings" panose="05000000000000000000" pitchFamily="2" charset="2"/>
              <a:buChar char="Ø"/>
            </a:pPr>
            <a:r>
              <a:rPr lang="zh-CN" altLang="en-US" sz="2400" b="1" dirty="0" smtClean="0">
                <a:solidFill>
                  <a:srgbClr val="FF0000"/>
                </a:solidFill>
                <a:latin typeface="Tahoma" panose="020B0604030504040204" pitchFamily="34" charset="0"/>
              </a:rPr>
              <a:t>中央馈电：取消</a:t>
            </a:r>
            <a:r>
              <a:rPr lang="zh-CN" altLang="en-US" sz="2400" b="1" dirty="0" smtClean="0">
                <a:solidFill>
                  <a:srgbClr val="000000"/>
                </a:solidFill>
                <a:latin typeface="Tahoma" panose="020B0604030504040204" pitchFamily="34" charset="0"/>
              </a:rPr>
              <a:t>手摇发电机 和自备电池，</a:t>
            </a:r>
            <a:r>
              <a:rPr lang="zh-CN" altLang="en-US" sz="2400" b="1" dirty="0" smtClean="0">
                <a:solidFill>
                  <a:srgbClr val="000000"/>
                </a:solidFill>
                <a:latin typeface="Tahoma" panose="020B0604030504040204" pitchFamily="34" charset="0"/>
                <a:sym typeface="Wingdings" panose="05000000000000000000" pitchFamily="2" charset="2"/>
              </a:rPr>
              <a:t> 由交换机</a:t>
            </a:r>
            <a:r>
              <a:rPr lang="zh-CN" altLang="en-US" sz="2400" b="1" dirty="0" smtClean="0">
                <a:solidFill>
                  <a:srgbClr val="000000"/>
                </a:solidFill>
                <a:latin typeface="Tahoma" panose="020B0604030504040204" pitchFamily="34" charset="0"/>
              </a:rPr>
              <a:t>集中供电，馈送铃流和直流，一直沿用至今，称</a:t>
            </a:r>
            <a:r>
              <a:rPr lang="zh-CN" altLang="en-US" sz="2400" b="1" dirty="0" smtClean="0">
                <a:solidFill>
                  <a:srgbClr val="3333FF"/>
                </a:solidFill>
                <a:latin typeface="Tahoma" panose="020B0604030504040204" pitchFamily="34" charset="0"/>
              </a:rPr>
              <a:t>中央馈电</a:t>
            </a:r>
            <a:r>
              <a:rPr lang="zh-CN" altLang="en-US" sz="2400" b="1" dirty="0" smtClean="0">
                <a:solidFill>
                  <a:srgbClr val="000000"/>
                </a:solidFill>
                <a:latin typeface="Tahoma" panose="020B0604030504040204" pitchFamily="34" charset="0"/>
              </a:rPr>
              <a:t>  </a:t>
            </a:r>
            <a:endParaRPr lang="en-US" altLang="zh-CN" sz="2400" b="1" dirty="0" smtClean="0">
              <a:solidFill>
                <a:srgbClr val="000000"/>
              </a:solidFill>
              <a:latin typeface="Tahoma" panose="020B0604030504040204" pitchFamily="34" charset="0"/>
            </a:endParaRPr>
          </a:p>
          <a:p>
            <a:pPr lvl="1" eaLnBrk="1" fontAlgn="ctr" hangingPunct="1">
              <a:buFont typeface="Wingdings" panose="05000000000000000000" pitchFamily="2" charset="2"/>
              <a:buChar char="Ø"/>
            </a:pPr>
            <a:r>
              <a:rPr lang="zh-CN" altLang="en-US" sz="2400" b="1" dirty="0" smtClean="0">
                <a:solidFill>
                  <a:srgbClr val="FF0000"/>
                </a:solidFill>
                <a:latin typeface="Tahoma" panose="020B0604030504040204" pitchFamily="34" charset="0"/>
              </a:rPr>
              <a:t>人工话务员负责交换控制与接续</a:t>
            </a:r>
          </a:p>
          <a:p>
            <a:pPr eaLnBrk="1" fontAlgn="ctr" hangingPunct="1">
              <a:buFont typeface="Wingdings" panose="05000000000000000000" pitchFamily="2" charset="2"/>
              <a:buNone/>
            </a:pPr>
            <a:r>
              <a:rPr lang="zh-CN" altLang="en-US" sz="2400" b="1" dirty="0" smtClean="0">
                <a:solidFill>
                  <a:srgbClr val="000000"/>
                </a:solidFill>
                <a:latin typeface="Tahoma" panose="020B0604030504040204" pitchFamily="34" charset="0"/>
              </a:rPr>
              <a:t>     </a:t>
            </a:r>
          </a:p>
        </p:txBody>
      </p:sp>
      <p:sp>
        <p:nvSpPr>
          <p:cNvPr id="241667" name="Rectangle 2087"/>
          <p:cNvSpPr>
            <a:spLocks noChangeArrowheads="1"/>
          </p:cNvSpPr>
          <p:nvPr/>
        </p:nvSpPr>
        <p:spPr bwMode="auto">
          <a:xfrm>
            <a:off x="373063" y="22701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800" b="1" smtClean="0">
                <a:solidFill>
                  <a:srgbClr val="3333FF"/>
                </a:solidFill>
                <a:ea typeface="微软雅黑" panose="020B0503020204020204" pitchFamily="34" charset="-122"/>
              </a:rPr>
              <a:t>一、人工交换机阶段</a:t>
            </a:r>
          </a:p>
        </p:txBody>
      </p:sp>
      <p:pic>
        <p:nvPicPr>
          <p:cNvPr id="241668" name="Picture 4" descr="200812161959304936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300" y="4340225"/>
            <a:ext cx="3589338"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69" name="Picture 5" descr="cpjh2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5800"/>
            <a:ext cx="1574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5" descr="cpjh2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558925"/>
            <a:ext cx="31623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1" name="日期占位符 3"/>
          <p:cNvSpPr>
            <a:spLocks noGrp="1" noChangeArrowheads="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42692" name="页脚占位符 1"/>
          <p:cNvSpPr>
            <a:spLocks noGrp="1" noChangeArrowheads="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42693" name="矩形 1"/>
          <p:cNvSpPr>
            <a:spLocks noChangeArrowheads="1"/>
          </p:cNvSpPr>
          <p:nvPr/>
        </p:nvSpPr>
        <p:spPr bwMode="auto">
          <a:xfrm>
            <a:off x="160338" y="106363"/>
            <a:ext cx="45720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en-US" altLang="zh-CN" sz="2400" b="1" smtClean="0">
                <a:solidFill>
                  <a:srgbClr val="000000"/>
                </a:solidFill>
                <a:latin typeface="Tahoma" panose="020B0604030504040204" pitchFamily="34" charset="0"/>
              </a:rPr>
              <a:t>1.</a:t>
            </a:r>
            <a:r>
              <a:rPr lang="zh-CN" altLang="en-US" sz="2400" b="1" smtClean="0">
                <a:solidFill>
                  <a:srgbClr val="000000"/>
                </a:solidFill>
                <a:latin typeface="Tahoma" panose="020B0604030504040204" pitchFamily="34" charset="0"/>
              </a:rPr>
              <a:t>磁石交换机  	</a:t>
            </a:r>
          </a:p>
          <a:p>
            <a:pPr eaLnBrk="1" fontAlgn="ctr" hangingPunct="1">
              <a:spcBef>
                <a:spcPct val="50000"/>
              </a:spcBef>
              <a:buFont typeface="Wingdings" panose="05000000000000000000" pitchFamily="2" charset="2"/>
              <a:buNone/>
            </a:pPr>
            <a:r>
              <a:rPr lang="zh-CN" altLang="en-US" sz="2400" b="1" smtClean="0">
                <a:solidFill>
                  <a:srgbClr val="000000"/>
                </a:solidFill>
                <a:latin typeface="Tahoma" panose="020B0604030504040204" pitchFamily="34" charset="0"/>
              </a:rPr>
              <a:t>        </a:t>
            </a:r>
            <a:r>
              <a:rPr lang="en-US" altLang="zh-CN" sz="2400" b="1" smtClean="0">
                <a:solidFill>
                  <a:srgbClr val="000000"/>
                </a:solidFill>
                <a:latin typeface="Tahoma" panose="020B0604030504040204" pitchFamily="34" charset="0"/>
              </a:rPr>
              <a:t>1878</a:t>
            </a:r>
            <a:r>
              <a:rPr lang="zh-CN" altLang="en-US" sz="2400" b="1" smtClean="0">
                <a:solidFill>
                  <a:srgbClr val="000000"/>
                </a:solidFill>
                <a:latin typeface="Tahoma" panose="020B0604030504040204" pitchFamily="34" charset="0"/>
              </a:rPr>
              <a:t>年，美国  新港市</a:t>
            </a:r>
          </a:p>
        </p:txBody>
      </p:sp>
      <p:pic>
        <p:nvPicPr>
          <p:cNvPr id="242694" name="Picture 4" descr="200812161959304936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2630488"/>
            <a:ext cx="47625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3"/>
          <p:cNvSpPr>
            <a:spLocks noGrp="1" noChangeArrowheads="1"/>
          </p:cNvSpPr>
          <p:nvPr>
            <p:ph type="body" idx="4294967295"/>
          </p:nvPr>
        </p:nvSpPr>
        <p:spPr>
          <a:xfrm>
            <a:off x="42863" y="1273175"/>
            <a:ext cx="8229600" cy="5434013"/>
          </a:xfrm>
        </p:spPr>
        <p:txBody>
          <a:bodyPr/>
          <a:lstStyle/>
          <a:p>
            <a:pPr>
              <a:buFont typeface="Wingdings" panose="05000000000000000000" pitchFamily="2" charset="2"/>
              <a:buChar char="l"/>
            </a:pPr>
            <a:endParaRPr lang="zh-CN" altLang="en-US" smtClean="0"/>
          </a:p>
        </p:txBody>
      </p:sp>
      <p:pic>
        <p:nvPicPr>
          <p:cNvPr id="2437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089025"/>
            <a:ext cx="80518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6" name="任意多边形 5"/>
          <p:cNvSpPr>
            <a:spLocks noChangeArrowheads="1"/>
          </p:cNvSpPr>
          <p:nvPr/>
        </p:nvSpPr>
        <p:spPr bwMode="auto">
          <a:xfrm rot="-192313">
            <a:off x="5386388" y="4043363"/>
            <a:ext cx="385762" cy="1654175"/>
          </a:xfrm>
          <a:custGeom>
            <a:avLst/>
            <a:gdLst>
              <a:gd name="T0" fmla="*/ 202725 w 388620"/>
              <a:gd name="T1" fmla="*/ 120306 h 1814652"/>
              <a:gd name="T2" fmla="*/ 195217 w 388620"/>
              <a:gd name="T3" fmla="*/ 367248 h 1814652"/>
              <a:gd name="T4" fmla="*/ 180200 w 388620"/>
              <a:gd name="T5" fmla="*/ 417903 h 1814652"/>
              <a:gd name="T6" fmla="*/ 165183 w 388620"/>
              <a:gd name="T7" fmla="*/ 462226 h 1814652"/>
              <a:gd name="T8" fmla="*/ 157675 w 388620"/>
              <a:gd name="T9" fmla="*/ 506549 h 1814652"/>
              <a:gd name="T10" fmla="*/ 150166 w 388620"/>
              <a:gd name="T11" fmla="*/ 525544 h 1814652"/>
              <a:gd name="T12" fmla="*/ 142658 w 388620"/>
              <a:gd name="T13" fmla="*/ 569867 h 1814652"/>
              <a:gd name="T14" fmla="*/ 127641 w 388620"/>
              <a:gd name="T15" fmla="*/ 607859 h 1814652"/>
              <a:gd name="T16" fmla="*/ 120133 w 388620"/>
              <a:gd name="T17" fmla="*/ 639517 h 1814652"/>
              <a:gd name="T18" fmla="*/ 112625 w 388620"/>
              <a:gd name="T19" fmla="*/ 696505 h 1814652"/>
              <a:gd name="T20" fmla="*/ 97608 w 388620"/>
              <a:gd name="T21" fmla="*/ 747160 h 1814652"/>
              <a:gd name="T22" fmla="*/ 82592 w 388620"/>
              <a:gd name="T23" fmla="*/ 848469 h 1814652"/>
              <a:gd name="T24" fmla="*/ 60067 w 388620"/>
              <a:gd name="T25" fmla="*/ 911787 h 1814652"/>
              <a:gd name="T26" fmla="*/ 37542 w 388620"/>
              <a:gd name="T27" fmla="*/ 981438 h 1814652"/>
              <a:gd name="T28" fmla="*/ 22525 w 388620"/>
              <a:gd name="T29" fmla="*/ 1000434 h 1814652"/>
              <a:gd name="T30" fmla="*/ 15017 w 388620"/>
              <a:gd name="T31" fmla="*/ 1032093 h 1814652"/>
              <a:gd name="T32" fmla="*/ 0 w 388620"/>
              <a:gd name="T33" fmla="*/ 1101743 h 1814652"/>
              <a:gd name="T34" fmla="*/ 7508 w 388620"/>
              <a:gd name="T35" fmla="*/ 1247376 h 1814652"/>
              <a:gd name="T36" fmla="*/ 22525 w 388620"/>
              <a:gd name="T37" fmla="*/ 1367682 h 1814652"/>
              <a:gd name="T38" fmla="*/ 30033 w 388620"/>
              <a:gd name="T39" fmla="*/ 1487986 h 1814652"/>
              <a:gd name="T40" fmla="*/ 37542 w 388620"/>
              <a:gd name="T41" fmla="*/ 1506983 h 1814652"/>
              <a:gd name="T42" fmla="*/ 82592 w 388620"/>
              <a:gd name="T43" fmla="*/ 1500650 h 1814652"/>
              <a:gd name="T44" fmla="*/ 105116 w 388620"/>
              <a:gd name="T45" fmla="*/ 1487986 h 1814652"/>
              <a:gd name="T46" fmla="*/ 112625 w 388620"/>
              <a:gd name="T47" fmla="*/ 1468991 h 1814652"/>
              <a:gd name="T48" fmla="*/ 120133 w 388620"/>
              <a:gd name="T49" fmla="*/ 1355017 h 1814652"/>
              <a:gd name="T50" fmla="*/ 135150 w 388620"/>
              <a:gd name="T51" fmla="*/ 1336022 h 1814652"/>
              <a:gd name="T52" fmla="*/ 150166 w 388620"/>
              <a:gd name="T53" fmla="*/ 1298031 h 1814652"/>
              <a:gd name="T54" fmla="*/ 165183 w 388620"/>
              <a:gd name="T55" fmla="*/ 1279036 h 1814652"/>
              <a:gd name="T56" fmla="*/ 180200 w 388620"/>
              <a:gd name="T57" fmla="*/ 1241044 h 1814652"/>
              <a:gd name="T58" fmla="*/ 195217 w 388620"/>
              <a:gd name="T59" fmla="*/ 1101743 h 1814652"/>
              <a:gd name="T60" fmla="*/ 202725 w 388620"/>
              <a:gd name="T61" fmla="*/ 1038425 h 1814652"/>
              <a:gd name="T62" fmla="*/ 232759 w 388620"/>
              <a:gd name="T63" fmla="*/ 981438 h 1814652"/>
              <a:gd name="T64" fmla="*/ 255284 w 388620"/>
              <a:gd name="T65" fmla="*/ 943447 h 1814652"/>
              <a:gd name="T66" fmla="*/ 262792 w 388620"/>
              <a:gd name="T67" fmla="*/ 759823 h 1814652"/>
              <a:gd name="T68" fmla="*/ 277809 w 388620"/>
              <a:gd name="T69" fmla="*/ 664845 h 1814652"/>
              <a:gd name="T70" fmla="*/ 300333 w 388620"/>
              <a:gd name="T71" fmla="*/ 544539 h 1814652"/>
              <a:gd name="T72" fmla="*/ 315350 w 388620"/>
              <a:gd name="T73" fmla="*/ 506549 h 1814652"/>
              <a:gd name="T74" fmla="*/ 322858 w 388620"/>
              <a:gd name="T75" fmla="*/ 487553 h 1814652"/>
              <a:gd name="T76" fmla="*/ 337875 w 388620"/>
              <a:gd name="T77" fmla="*/ 468558 h 1814652"/>
              <a:gd name="T78" fmla="*/ 360400 w 388620"/>
              <a:gd name="T79" fmla="*/ 335588 h 1814652"/>
              <a:gd name="T80" fmla="*/ 367908 w 388620"/>
              <a:gd name="T81" fmla="*/ 259606 h 1814652"/>
              <a:gd name="T82" fmla="*/ 375417 w 388620"/>
              <a:gd name="T83" fmla="*/ 227947 h 1814652"/>
              <a:gd name="T84" fmla="*/ 382925 w 388620"/>
              <a:gd name="T85" fmla="*/ 113973 h 1814652"/>
              <a:gd name="T86" fmla="*/ 375417 w 388620"/>
              <a:gd name="T87" fmla="*/ 0 h 18146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88620" h="1814652">
                <a:moveTo>
                  <a:pt x="205740" y="144780"/>
                </a:moveTo>
                <a:cubicBezTo>
                  <a:pt x="203200" y="243840"/>
                  <a:pt x="204432" y="343069"/>
                  <a:pt x="198120" y="441960"/>
                </a:cubicBezTo>
                <a:cubicBezTo>
                  <a:pt x="196786" y="462863"/>
                  <a:pt x="187960" y="482600"/>
                  <a:pt x="182880" y="502920"/>
                </a:cubicBezTo>
                <a:cubicBezTo>
                  <a:pt x="173312" y="541192"/>
                  <a:pt x="178572" y="523465"/>
                  <a:pt x="167640" y="556260"/>
                </a:cubicBezTo>
                <a:cubicBezTo>
                  <a:pt x="165100" y="574040"/>
                  <a:pt x="163542" y="591988"/>
                  <a:pt x="160020" y="609600"/>
                </a:cubicBezTo>
                <a:cubicBezTo>
                  <a:pt x="158445" y="617476"/>
                  <a:pt x="153975" y="624584"/>
                  <a:pt x="152400" y="632460"/>
                </a:cubicBezTo>
                <a:cubicBezTo>
                  <a:pt x="148878" y="650072"/>
                  <a:pt x="148819" y="668299"/>
                  <a:pt x="144780" y="685800"/>
                </a:cubicBezTo>
                <a:cubicBezTo>
                  <a:pt x="141168" y="701453"/>
                  <a:pt x="132690" y="715768"/>
                  <a:pt x="129540" y="731520"/>
                </a:cubicBezTo>
                <a:cubicBezTo>
                  <a:pt x="127000" y="744220"/>
                  <a:pt x="123752" y="756799"/>
                  <a:pt x="121920" y="769620"/>
                </a:cubicBezTo>
                <a:cubicBezTo>
                  <a:pt x="118667" y="792390"/>
                  <a:pt x="118297" y="815549"/>
                  <a:pt x="114300" y="838200"/>
                </a:cubicBezTo>
                <a:cubicBezTo>
                  <a:pt x="110660" y="858827"/>
                  <a:pt x="104140" y="878840"/>
                  <a:pt x="99060" y="899160"/>
                </a:cubicBezTo>
                <a:cubicBezTo>
                  <a:pt x="93807" y="951687"/>
                  <a:pt x="93273" y="973814"/>
                  <a:pt x="83820" y="1021080"/>
                </a:cubicBezTo>
                <a:cubicBezTo>
                  <a:pt x="74894" y="1065711"/>
                  <a:pt x="75539" y="1043824"/>
                  <a:pt x="60960" y="1097280"/>
                </a:cubicBezTo>
                <a:cubicBezTo>
                  <a:pt x="54354" y="1121503"/>
                  <a:pt x="52270" y="1159844"/>
                  <a:pt x="38100" y="1181100"/>
                </a:cubicBezTo>
                <a:lnTo>
                  <a:pt x="22860" y="1203960"/>
                </a:lnTo>
                <a:cubicBezTo>
                  <a:pt x="20320" y="1216660"/>
                  <a:pt x="17209" y="1229259"/>
                  <a:pt x="15240" y="1242060"/>
                </a:cubicBezTo>
                <a:cubicBezTo>
                  <a:pt x="2931" y="1322068"/>
                  <a:pt x="15544" y="1279248"/>
                  <a:pt x="0" y="1325880"/>
                </a:cubicBezTo>
                <a:cubicBezTo>
                  <a:pt x="2540" y="1384300"/>
                  <a:pt x="4625" y="1442742"/>
                  <a:pt x="7620" y="1501140"/>
                </a:cubicBezTo>
                <a:cubicBezTo>
                  <a:pt x="14018" y="1625909"/>
                  <a:pt x="2703" y="1585450"/>
                  <a:pt x="22860" y="1645920"/>
                </a:cubicBezTo>
                <a:cubicBezTo>
                  <a:pt x="25400" y="1694180"/>
                  <a:pt x="26105" y="1742572"/>
                  <a:pt x="30480" y="1790700"/>
                </a:cubicBezTo>
                <a:cubicBezTo>
                  <a:pt x="31207" y="1798699"/>
                  <a:pt x="30377" y="1811353"/>
                  <a:pt x="38100" y="1813560"/>
                </a:cubicBezTo>
                <a:cubicBezTo>
                  <a:pt x="52956" y="1817805"/>
                  <a:pt x="68580" y="1808480"/>
                  <a:pt x="83820" y="1805940"/>
                </a:cubicBezTo>
                <a:cubicBezTo>
                  <a:pt x="91440" y="1800860"/>
                  <a:pt x="100959" y="1797851"/>
                  <a:pt x="106680" y="1790700"/>
                </a:cubicBezTo>
                <a:cubicBezTo>
                  <a:pt x="111698" y="1784428"/>
                  <a:pt x="113538" y="1775836"/>
                  <a:pt x="114300" y="1767840"/>
                </a:cubicBezTo>
                <a:cubicBezTo>
                  <a:pt x="118641" y="1722256"/>
                  <a:pt x="115444" y="1676010"/>
                  <a:pt x="121920" y="1630680"/>
                </a:cubicBezTo>
                <a:cubicBezTo>
                  <a:pt x="123215" y="1621614"/>
                  <a:pt x="133441" y="1616189"/>
                  <a:pt x="137160" y="1607820"/>
                </a:cubicBezTo>
                <a:cubicBezTo>
                  <a:pt x="143684" y="1593140"/>
                  <a:pt x="143489" y="1575466"/>
                  <a:pt x="152400" y="1562100"/>
                </a:cubicBezTo>
                <a:cubicBezTo>
                  <a:pt x="157480" y="1554480"/>
                  <a:pt x="163921" y="1547609"/>
                  <a:pt x="167640" y="1539240"/>
                </a:cubicBezTo>
                <a:cubicBezTo>
                  <a:pt x="174164" y="1524560"/>
                  <a:pt x="182880" y="1493520"/>
                  <a:pt x="182880" y="1493520"/>
                </a:cubicBezTo>
                <a:cubicBezTo>
                  <a:pt x="198068" y="1356831"/>
                  <a:pt x="183105" y="1498547"/>
                  <a:pt x="198120" y="1325880"/>
                </a:cubicBezTo>
                <a:cubicBezTo>
                  <a:pt x="200331" y="1300449"/>
                  <a:pt x="201036" y="1274769"/>
                  <a:pt x="205740" y="1249680"/>
                </a:cubicBezTo>
                <a:cubicBezTo>
                  <a:pt x="217535" y="1186772"/>
                  <a:pt x="215684" y="1222172"/>
                  <a:pt x="236220" y="1181100"/>
                </a:cubicBezTo>
                <a:cubicBezTo>
                  <a:pt x="267768" y="1118004"/>
                  <a:pt x="215404" y="1200894"/>
                  <a:pt x="259080" y="1135380"/>
                </a:cubicBezTo>
                <a:cubicBezTo>
                  <a:pt x="261620" y="1061720"/>
                  <a:pt x="263109" y="988016"/>
                  <a:pt x="266700" y="914400"/>
                </a:cubicBezTo>
                <a:cubicBezTo>
                  <a:pt x="270962" y="827031"/>
                  <a:pt x="265705" y="848805"/>
                  <a:pt x="281940" y="800100"/>
                </a:cubicBezTo>
                <a:cubicBezTo>
                  <a:pt x="282743" y="794482"/>
                  <a:pt x="296001" y="687582"/>
                  <a:pt x="304800" y="655320"/>
                </a:cubicBezTo>
                <a:cubicBezTo>
                  <a:pt x="309027" y="639822"/>
                  <a:pt x="314960" y="624840"/>
                  <a:pt x="320040" y="609600"/>
                </a:cubicBezTo>
                <a:cubicBezTo>
                  <a:pt x="322580" y="601980"/>
                  <a:pt x="323205" y="593423"/>
                  <a:pt x="327660" y="586740"/>
                </a:cubicBezTo>
                <a:lnTo>
                  <a:pt x="342900" y="563880"/>
                </a:lnTo>
                <a:cubicBezTo>
                  <a:pt x="359027" y="418737"/>
                  <a:pt x="343593" y="470361"/>
                  <a:pt x="365760" y="403860"/>
                </a:cubicBezTo>
                <a:cubicBezTo>
                  <a:pt x="368300" y="373380"/>
                  <a:pt x="369806" y="342796"/>
                  <a:pt x="373380" y="312420"/>
                </a:cubicBezTo>
                <a:cubicBezTo>
                  <a:pt x="374893" y="299557"/>
                  <a:pt x="379878" y="287223"/>
                  <a:pt x="381000" y="274320"/>
                </a:cubicBezTo>
                <a:cubicBezTo>
                  <a:pt x="384967" y="228702"/>
                  <a:pt x="386080" y="182880"/>
                  <a:pt x="388620" y="137160"/>
                </a:cubicBezTo>
                <a:lnTo>
                  <a:pt x="381000" y="0"/>
                </a:lnTo>
              </a:path>
            </a:pathLst>
          </a:custGeom>
          <a:noFill/>
          <a:ln w="53975">
            <a:solidFill>
              <a:schemeClr val="accent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cxnSp>
        <p:nvCxnSpPr>
          <p:cNvPr id="243717" name="直接箭头连接符 14"/>
          <p:cNvCxnSpPr>
            <a:cxnSpLocks noChangeShapeType="1"/>
          </p:cNvCxnSpPr>
          <p:nvPr/>
        </p:nvCxnSpPr>
        <p:spPr bwMode="auto">
          <a:xfrm flipV="1">
            <a:off x="5059363" y="2273300"/>
            <a:ext cx="2686050" cy="371475"/>
          </a:xfrm>
          <a:prstGeom prst="straightConnector1">
            <a:avLst/>
          </a:prstGeom>
          <a:noFill/>
          <a:ln w="41275">
            <a:solidFill>
              <a:schemeClr val="accent1"/>
            </a:solidFill>
            <a:round/>
            <a:headEnd type="oval" w="med" len="med"/>
          </a:ln>
          <a:extLst>
            <a:ext uri="{909E8E84-426E-40DD-AFC4-6F175D3DCCD1}">
              <a14:hiddenFill xmlns:a14="http://schemas.microsoft.com/office/drawing/2010/main">
                <a:noFill/>
              </a14:hiddenFill>
            </a:ext>
          </a:extLst>
        </p:spPr>
      </p:cxnSp>
      <p:cxnSp>
        <p:nvCxnSpPr>
          <p:cNvPr id="243718" name="直接箭头连接符 16"/>
          <p:cNvCxnSpPr>
            <a:cxnSpLocks noChangeShapeType="1"/>
          </p:cNvCxnSpPr>
          <p:nvPr/>
        </p:nvCxnSpPr>
        <p:spPr bwMode="auto">
          <a:xfrm flipH="1" flipV="1">
            <a:off x="3902075" y="1273175"/>
            <a:ext cx="536575" cy="1270000"/>
          </a:xfrm>
          <a:prstGeom prst="straightConnector1">
            <a:avLst/>
          </a:prstGeom>
          <a:noFill/>
          <a:ln w="41275">
            <a:solidFill>
              <a:schemeClr val="accent1"/>
            </a:solidFill>
            <a:round/>
            <a:headEnd type="oval" w="lg" len="med"/>
          </a:ln>
          <a:extLst>
            <a:ext uri="{909E8E84-426E-40DD-AFC4-6F175D3DCCD1}">
              <a14:hiddenFill xmlns:a14="http://schemas.microsoft.com/office/drawing/2010/main">
                <a:noFill/>
              </a14:hiddenFill>
            </a:ext>
          </a:extLst>
        </p:spPr>
      </p:cxnSp>
      <p:pic>
        <p:nvPicPr>
          <p:cNvPr id="243719" name="Picture 6" descr="手摇话机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550" y="90488"/>
            <a:ext cx="15208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Picture 6" descr="手摇话机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5413" y="1703388"/>
            <a:ext cx="15208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1" name="TextBox 18"/>
          <p:cNvSpPr txBox="1">
            <a:spLocks noChangeArrowheads="1"/>
          </p:cNvSpPr>
          <p:nvPr/>
        </p:nvSpPr>
        <p:spPr bwMode="auto">
          <a:xfrm>
            <a:off x="1466850" y="511175"/>
            <a:ext cx="1562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2400" b="1" smtClean="0">
                <a:solidFill>
                  <a:srgbClr val="FF0000"/>
                </a:solidFill>
              </a:rPr>
              <a:t>1</a:t>
            </a:r>
            <a:r>
              <a:rPr lang="zh-CN" altLang="en-US" sz="2400" b="1" smtClean="0">
                <a:solidFill>
                  <a:srgbClr val="FF0000"/>
                </a:solidFill>
              </a:rPr>
              <a:t>号用户</a:t>
            </a:r>
          </a:p>
        </p:txBody>
      </p:sp>
      <p:sp>
        <p:nvSpPr>
          <p:cNvPr id="243722" name="TextBox 24"/>
          <p:cNvSpPr txBox="1">
            <a:spLocks noChangeArrowheads="1"/>
          </p:cNvSpPr>
          <p:nvPr/>
        </p:nvSpPr>
        <p:spPr bwMode="auto">
          <a:xfrm>
            <a:off x="7620000" y="1214438"/>
            <a:ext cx="1503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2400" b="1" smtClean="0">
                <a:solidFill>
                  <a:srgbClr val="FF0000"/>
                </a:solidFill>
              </a:rPr>
              <a:t>3</a:t>
            </a:r>
            <a:r>
              <a:rPr lang="zh-CN" altLang="en-US" sz="2400" b="1" smtClean="0">
                <a:solidFill>
                  <a:srgbClr val="FF0000"/>
                </a:solidFill>
              </a:rPr>
              <a:t>号用户</a:t>
            </a:r>
            <a:endParaRPr lang="zh-CN" altLang="en-US" sz="2400" smtClean="0">
              <a:solidFill>
                <a:srgbClr val="FF0000"/>
              </a:solidFill>
            </a:endParaRPr>
          </a:p>
        </p:txBody>
      </p:sp>
      <p:grpSp>
        <p:nvGrpSpPr>
          <p:cNvPr id="243723" name="组合 35"/>
          <p:cNvGrpSpPr/>
          <p:nvPr/>
        </p:nvGrpSpPr>
        <p:grpSpPr bwMode="auto">
          <a:xfrm>
            <a:off x="1074738" y="5135563"/>
            <a:ext cx="1725612" cy="1544637"/>
            <a:chOff x="1246218" y="4762500"/>
            <a:chExt cx="1725581" cy="1545345"/>
          </a:xfrm>
        </p:grpSpPr>
        <p:pic>
          <p:nvPicPr>
            <p:cNvPr id="243735" name="Picture 6" descr="手摇话机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514" y="4762500"/>
              <a:ext cx="1602285" cy="114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36" name="TextBox 31"/>
            <p:cNvSpPr txBox="1">
              <a:spLocks noChangeArrowheads="1"/>
            </p:cNvSpPr>
            <p:nvPr/>
          </p:nvSpPr>
          <p:spPr bwMode="auto">
            <a:xfrm>
              <a:off x="1246218" y="5907735"/>
              <a:ext cx="1725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    话务员</a:t>
              </a:r>
            </a:p>
          </p:txBody>
        </p:sp>
      </p:grpSp>
      <p:cxnSp>
        <p:nvCxnSpPr>
          <p:cNvPr id="243724" name="直接箭头连接符 28"/>
          <p:cNvCxnSpPr>
            <a:cxnSpLocks noChangeShapeType="1"/>
          </p:cNvCxnSpPr>
          <p:nvPr/>
        </p:nvCxnSpPr>
        <p:spPr bwMode="auto">
          <a:xfrm flipV="1">
            <a:off x="2800350" y="4676775"/>
            <a:ext cx="885825" cy="593725"/>
          </a:xfrm>
          <a:prstGeom prst="straightConnector1">
            <a:avLst/>
          </a:prstGeom>
          <a:noFill/>
          <a:ln w="41275">
            <a:solidFill>
              <a:schemeClr val="accent1"/>
            </a:solidFill>
            <a:round/>
            <a:headEnd type="none" w="lg" len="med"/>
            <a:tailEnd type="oval" w="med" len="med"/>
          </a:ln>
          <a:extLst>
            <a:ext uri="{909E8E84-426E-40DD-AFC4-6F175D3DCCD1}">
              <a14:hiddenFill xmlns:a14="http://schemas.microsoft.com/office/drawing/2010/main">
                <a:noFill/>
              </a14:hiddenFill>
            </a:ext>
          </a:extLst>
        </p:spPr>
      </p:cxnSp>
      <p:cxnSp>
        <p:nvCxnSpPr>
          <p:cNvPr id="243725" name="直接箭头连接符 12"/>
          <p:cNvCxnSpPr>
            <a:cxnSpLocks noChangeShapeType="1"/>
          </p:cNvCxnSpPr>
          <p:nvPr/>
        </p:nvCxnSpPr>
        <p:spPr bwMode="auto">
          <a:xfrm rot="1548167" flipV="1">
            <a:off x="5613400" y="3846513"/>
            <a:ext cx="1573213" cy="717550"/>
          </a:xfrm>
          <a:prstGeom prst="straightConnector1">
            <a:avLst/>
          </a:prstGeom>
          <a:noFill/>
          <a:ln w="53975">
            <a:solidFill>
              <a:schemeClr val="accent1"/>
            </a:solidFill>
            <a:round/>
            <a:headEnd type="oval" w="sm" len="sm"/>
            <a:tailEnd type="oval" w="sm" len="sm"/>
          </a:ln>
          <a:extLst>
            <a:ext uri="{909E8E84-426E-40DD-AFC4-6F175D3DCCD1}">
              <a14:hiddenFill xmlns:a14="http://schemas.microsoft.com/office/drawing/2010/main">
                <a:noFill/>
              </a14:hiddenFill>
            </a:ext>
          </a:extLst>
        </p:spPr>
      </p:cxnSp>
      <p:sp>
        <p:nvSpPr>
          <p:cNvPr id="243726" name="TextBox 40"/>
          <p:cNvSpPr txBox="1">
            <a:spLocks noChangeArrowheads="1"/>
          </p:cNvSpPr>
          <p:nvPr/>
        </p:nvSpPr>
        <p:spPr bwMode="auto">
          <a:xfrm>
            <a:off x="4438650" y="2209800"/>
            <a:ext cx="85725" cy="2778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1800" smtClean="0">
                <a:solidFill>
                  <a:srgbClr val="FF0000"/>
                </a:solidFill>
              </a:rPr>
              <a:t>1</a:t>
            </a:r>
            <a:endParaRPr lang="zh-CN" altLang="en-US" sz="1800" smtClean="0">
              <a:solidFill>
                <a:srgbClr val="FF0000"/>
              </a:solidFill>
            </a:endParaRPr>
          </a:p>
        </p:txBody>
      </p:sp>
      <p:sp>
        <p:nvSpPr>
          <p:cNvPr id="243727" name="TextBox 45"/>
          <p:cNvSpPr txBox="1">
            <a:spLocks noChangeArrowheads="1"/>
          </p:cNvSpPr>
          <p:nvPr/>
        </p:nvSpPr>
        <p:spPr bwMode="auto">
          <a:xfrm>
            <a:off x="5014913" y="2273300"/>
            <a:ext cx="90487" cy="2778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1800" smtClean="0">
                <a:solidFill>
                  <a:srgbClr val="FF0000"/>
                </a:solidFill>
              </a:rPr>
              <a:t>3</a:t>
            </a:r>
            <a:endParaRPr lang="zh-CN" altLang="en-US" sz="1800" smtClean="0">
              <a:solidFill>
                <a:srgbClr val="FF0000"/>
              </a:solidFill>
            </a:endParaRPr>
          </a:p>
        </p:txBody>
      </p:sp>
      <p:cxnSp>
        <p:nvCxnSpPr>
          <p:cNvPr id="243728" name="直接箭头连接符 50"/>
          <p:cNvCxnSpPr>
            <a:cxnSpLocks noChangeShapeType="1"/>
          </p:cNvCxnSpPr>
          <p:nvPr/>
        </p:nvCxnSpPr>
        <p:spPr bwMode="auto">
          <a:xfrm flipV="1">
            <a:off x="5715000" y="3768725"/>
            <a:ext cx="1419225" cy="276225"/>
          </a:xfrm>
          <a:prstGeom prst="straightConnector1">
            <a:avLst/>
          </a:prstGeom>
          <a:noFill/>
          <a:ln w="53975">
            <a:solidFill>
              <a:schemeClr val="accent1"/>
            </a:solidFill>
            <a:round/>
            <a:headEnd type="oval" w="sm" len="sm"/>
            <a:tailEnd type="oval" w="sm" len="sm"/>
          </a:ln>
          <a:extLst>
            <a:ext uri="{909E8E84-426E-40DD-AFC4-6F175D3DCCD1}">
              <a14:hiddenFill xmlns:a14="http://schemas.microsoft.com/office/drawing/2010/main">
                <a:noFill/>
              </a14:hiddenFill>
            </a:ext>
          </a:extLst>
        </p:spPr>
      </p:cxnSp>
      <p:sp>
        <p:nvSpPr>
          <p:cNvPr id="243729" name="TextBox 51"/>
          <p:cNvSpPr txBox="1">
            <a:spLocks noChangeArrowheads="1"/>
          </p:cNvSpPr>
          <p:nvPr/>
        </p:nvSpPr>
        <p:spPr bwMode="auto">
          <a:xfrm rot="4093745" flipH="1">
            <a:off x="6646863" y="3030537"/>
            <a:ext cx="515938" cy="614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呼叫塞子</a:t>
            </a:r>
          </a:p>
        </p:txBody>
      </p:sp>
      <p:cxnSp>
        <p:nvCxnSpPr>
          <p:cNvPr id="243730" name="直接箭头连接符 68"/>
          <p:cNvCxnSpPr>
            <a:cxnSpLocks noChangeShapeType="1"/>
          </p:cNvCxnSpPr>
          <p:nvPr/>
        </p:nvCxnSpPr>
        <p:spPr bwMode="auto">
          <a:xfrm flipV="1">
            <a:off x="3625850" y="4383088"/>
            <a:ext cx="1622425" cy="328612"/>
          </a:xfrm>
          <a:prstGeom prst="straightConnector1">
            <a:avLst/>
          </a:prstGeom>
          <a:noFill/>
          <a:ln w="41275">
            <a:solidFill>
              <a:schemeClr val="accent1"/>
            </a:solidFill>
            <a:round/>
            <a:headEnd type="none" w="lg" len="med"/>
            <a:tailEnd type="oval" w="med" len="med"/>
          </a:ln>
          <a:extLst>
            <a:ext uri="{909E8E84-426E-40DD-AFC4-6F175D3DCCD1}">
              <a14:hiddenFill xmlns:a14="http://schemas.microsoft.com/office/drawing/2010/main">
                <a:noFill/>
              </a14:hiddenFill>
            </a:ext>
          </a:extLst>
        </p:spPr>
      </p:cxnSp>
      <p:sp>
        <p:nvSpPr>
          <p:cNvPr id="243731" name="TextBox 33"/>
          <p:cNvSpPr txBox="1">
            <a:spLocks noChangeArrowheads="1"/>
          </p:cNvSpPr>
          <p:nvPr/>
        </p:nvSpPr>
        <p:spPr bwMode="auto">
          <a:xfrm rot="4093745" flipH="1">
            <a:off x="7408863" y="3868738"/>
            <a:ext cx="514350" cy="615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应答塞子</a:t>
            </a:r>
          </a:p>
        </p:txBody>
      </p:sp>
      <p:cxnSp>
        <p:nvCxnSpPr>
          <p:cNvPr id="243732" name="直接连接符 34"/>
          <p:cNvCxnSpPr>
            <a:cxnSpLocks noChangeShapeType="1"/>
          </p:cNvCxnSpPr>
          <p:nvPr/>
        </p:nvCxnSpPr>
        <p:spPr bwMode="auto">
          <a:xfrm flipH="1">
            <a:off x="5443538" y="4181475"/>
            <a:ext cx="80962" cy="111125"/>
          </a:xfrm>
          <a:prstGeom prst="line">
            <a:avLst/>
          </a:prstGeom>
          <a:noFill/>
          <a:ln w="25400">
            <a:solidFill>
              <a:srgbClr val="FFE267"/>
            </a:solidFill>
            <a:round/>
            <a:headEnd type="oval" w="lg" len="med"/>
            <a:tailEnd type="oval" w="med" len="med"/>
          </a:ln>
          <a:extLst>
            <a:ext uri="{909E8E84-426E-40DD-AFC4-6F175D3DCCD1}">
              <a14:hiddenFill xmlns:a14="http://schemas.microsoft.com/office/drawing/2010/main">
                <a:noFill/>
              </a14:hiddenFill>
            </a:ext>
          </a:extLst>
        </p:spPr>
      </p:cxnSp>
      <p:cxnSp>
        <p:nvCxnSpPr>
          <p:cNvPr id="243733" name="直接连接符 41"/>
          <p:cNvCxnSpPr>
            <a:cxnSpLocks noChangeShapeType="1"/>
          </p:cNvCxnSpPr>
          <p:nvPr/>
        </p:nvCxnSpPr>
        <p:spPr bwMode="auto">
          <a:xfrm flipH="1">
            <a:off x="5353050" y="4438650"/>
            <a:ext cx="39688" cy="385763"/>
          </a:xfrm>
          <a:prstGeom prst="line">
            <a:avLst/>
          </a:prstGeom>
          <a:noFill/>
          <a:ln w="25400">
            <a:solidFill>
              <a:srgbClr val="FF66FF"/>
            </a:solidFill>
            <a:round/>
            <a:headEnd type="oval" w="lg" len="med"/>
            <a:tailEnd type="oval" w="med" len="med"/>
          </a:ln>
          <a:extLst>
            <a:ext uri="{909E8E84-426E-40DD-AFC4-6F175D3DCCD1}">
              <a14:hiddenFill xmlns:a14="http://schemas.microsoft.com/office/drawing/2010/main">
                <a:noFill/>
              </a14:hiddenFill>
            </a:ext>
          </a:extLst>
        </p:spPr>
      </p:cxnSp>
      <p:cxnSp>
        <p:nvCxnSpPr>
          <p:cNvPr id="243734" name="直接连接符 42"/>
          <p:cNvCxnSpPr>
            <a:cxnSpLocks noChangeShapeType="1"/>
          </p:cNvCxnSpPr>
          <p:nvPr/>
        </p:nvCxnSpPr>
        <p:spPr bwMode="auto">
          <a:xfrm flipH="1" flipV="1">
            <a:off x="5248275" y="4205288"/>
            <a:ext cx="185738" cy="90487"/>
          </a:xfrm>
          <a:prstGeom prst="line">
            <a:avLst/>
          </a:prstGeom>
          <a:noFill/>
          <a:ln w="34925">
            <a:solidFill>
              <a:srgbClr val="FF0000"/>
            </a:solidFill>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510" y="365760"/>
            <a:ext cx="9200515" cy="699770"/>
          </a:xfrm>
        </p:spPr>
        <p:txBody>
          <a:bodyPr>
            <a:normAutofit fontScale="90000"/>
          </a:bodyPr>
          <a:lstStyle/>
          <a:p>
            <a:r>
              <a:rPr lang="zh-CN" altLang="en-US" b="1" dirty="0" smtClean="0">
                <a:latin typeface="方正粗黑宋简体" panose="02000000000000000000" charset="-122"/>
                <a:ea typeface="方正粗黑宋简体" panose="02000000000000000000" charset="-122"/>
                <a:cs typeface="方正粗黑宋简体" panose="02000000000000000000" charset="-122"/>
              </a:rPr>
              <a:t>二：超星网络教学平台</a:t>
            </a:r>
            <a:br>
              <a:rPr lang="zh-CN" altLang="en-US" b="1" dirty="0" smtClean="0">
                <a:latin typeface="方正粗黑宋简体" panose="02000000000000000000" charset="-122"/>
                <a:ea typeface="方正粗黑宋简体" panose="02000000000000000000" charset="-122"/>
                <a:cs typeface="方正粗黑宋简体" panose="02000000000000000000" charset="-122"/>
              </a:rPr>
            </a:br>
            <a:r>
              <a:rPr lang="en-US" altLang="zh-CN" b="1" dirty="0" smtClean="0">
                <a:latin typeface="方正粗黑宋简体" panose="02000000000000000000" charset="-122"/>
                <a:ea typeface="方正粗黑宋简体" panose="02000000000000000000" charset="-122"/>
                <a:cs typeface="方正粗黑宋简体" panose="02000000000000000000" charset="-122"/>
              </a:rPr>
              <a:t>1.</a:t>
            </a:r>
            <a:r>
              <a:rPr lang="zh-CN" altLang="en-US" b="1" dirty="0" smtClean="0">
                <a:latin typeface="方正粗黑宋简体" panose="02000000000000000000" charset="-122"/>
                <a:ea typeface="方正粗黑宋简体" panose="02000000000000000000" charset="-122"/>
                <a:cs typeface="方正粗黑宋简体" panose="02000000000000000000" charset="-122"/>
              </a:rPr>
              <a:t>请手机</a:t>
            </a:r>
            <a:r>
              <a:rPr lang="zh-CN" altLang="en-US" b="1" dirty="0">
                <a:latin typeface="方正粗黑宋简体" panose="02000000000000000000" charset="-122"/>
                <a:ea typeface="方正粗黑宋简体" panose="02000000000000000000" charset="-122"/>
                <a:cs typeface="方正粗黑宋简体" panose="02000000000000000000" charset="-122"/>
              </a:rPr>
              <a:t>扫描二维码下载并安装超星</a:t>
            </a:r>
            <a:r>
              <a:rPr lang="zh-CN" altLang="en-US" b="1" dirty="0" smtClean="0">
                <a:latin typeface="方正粗黑宋简体" panose="02000000000000000000" charset="-122"/>
                <a:ea typeface="方正粗黑宋简体" panose="02000000000000000000" charset="-122"/>
                <a:cs typeface="方正粗黑宋简体" panose="02000000000000000000" charset="-122"/>
              </a:rPr>
              <a:t>“学习通”</a:t>
            </a:r>
            <a:endParaRPr lang="zh-CN" altLang="en-US" dirty="0">
              <a:latin typeface="方正粗黑宋简体" panose="02000000000000000000" charset="-122"/>
              <a:ea typeface="方正粗黑宋简体" panose="02000000000000000000" charset="-122"/>
              <a:cs typeface="方正粗黑宋简体" panose="02000000000000000000" charset="-122"/>
            </a:endParaRPr>
          </a:p>
        </p:txBody>
      </p:sp>
      <p:pic>
        <p:nvPicPr>
          <p:cNvPr id="4"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26" y="1065684"/>
            <a:ext cx="5459660" cy="5459660"/>
          </a:xfrm>
          <a:prstGeom prst="rect">
            <a:avLst/>
          </a:prstGeom>
        </p:spPr>
      </p:pic>
    </p:spTree>
    <p:extLst>
      <p:ext uri="{BB962C8B-B14F-4D97-AF65-F5344CB8AC3E}">
        <p14:creationId xmlns:p14="http://schemas.microsoft.com/office/powerpoint/2010/main" val="29099700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3"/>
          <p:cNvSpPr>
            <a:spLocks noGrp="1" noChangeArrowheads="1"/>
          </p:cNvSpPr>
          <p:nvPr>
            <p:ph type="body" idx="4294967295"/>
          </p:nvPr>
        </p:nvSpPr>
        <p:spPr>
          <a:xfrm>
            <a:off x="42863" y="1273175"/>
            <a:ext cx="8229600" cy="5434013"/>
          </a:xfrm>
        </p:spPr>
        <p:txBody>
          <a:bodyPr/>
          <a:lstStyle/>
          <a:p>
            <a:pPr>
              <a:buFont typeface="Wingdings" panose="05000000000000000000" pitchFamily="2" charset="2"/>
              <a:buChar char="l"/>
            </a:pPr>
            <a:endParaRPr lang="zh-CN" altLang="en-US" smtClean="0"/>
          </a:p>
        </p:txBody>
      </p:sp>
      <p:pic>
        <p:nvPicPr>
          <p:cNvPr id="24473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3" y="1089025"/>
            <a:ext cx="80518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0" name="任意多边形 5"/>
          <p:cNvSpPr>
            <a:spLocks noChangeArrowheads="1"/>
          </p:cNvSpPr>
          <p:nvPr/>
        </p:nvSpPr>
        <p:spPr bwMode="auto">
          <a:xfrm rot="-192313">
            <a:off x="5387975" y="4092575"/>
            <a:ext cx="398463" cy="1604963"/>
          </a:xfrm>
          <a:custGeom>
            <a:avLst/>
            <a:gdLst>
              <a:gd name="T0" fmla="*/ 216294 w 388620"/>
              <a:gd name="T1" fmla="*/ 113253 h 1814652"/>
              <a:gd name="T2" fmla="*/ 208283 w 388620"/>
              <a:gd name="T3" fmla="*/ 345721 h 1814652"/>
              <a:gd name="T4" fmla="*/ 192261 w 388620"/>
              <a:gd name="T5" fmla="*/ 393407 h 1814652"/>
              <a:gd name="T6" fmla="*/ 176240 w 388620"/>
              <a:gd name="T7" fmla="*/ 435132 h 1814652"/>
              <a:gd name="T8" fmla="*/ 168229 w 388620"/>
              <a:gd name="T9" fmla="*/ 476857 h 1814652"/>
              <a:gd name="T10" fmla="*/ 160218 w 388620"/>
              <a:gd name="T11" fmla="*/ 494739 h 1814652"/>
              <a:gd name="T12" fmla="*/ 152207 w 388620"/>
              <a:gd name="T13" fmla="*/ 536465 h 1814652"/>
              <a:gd name="T14" fmla="*/ 136185 w 388620"/>
              <a:gd name="T15" fmla="*/ 572228 h 1814652"/>
              <a:gd name="T16" fmla="*/ 128174 w 388620"/>
              <a:gd name="T17" fmla="*/ 602032 h 1814652"/>
              <a:gd name="T18" fmla="*/ 120163 w 388620"/>
              <a:gd name="T19" fmla="*/ 655678 h 1814652"/>
              <a:gd name="T20" fmla="*/ 104142 w 388620"/>
              <a:gd name="T21" fmla="*/ 703364 h 1814652"/>
              <a:gd name="T22" fmla="*/ 88120 w 388620"/>
              <a:gd name="T23" fmla="*/ 798736 h 1814652"/>
              <a:gd name="T24" fmla="*/ 64087 w 388620"/>
              <a:gd name="T25" fmla="*/ 858343 h 1814652"/>
              <a:gd name="T26" fmla="*/ 40054 w 388620"/>
              <a:gd name="T27" fmla="*/ 923911 h 1814652"/>
              <a:gd name="T28" fmla="*/ 24033 w 388620"/>
              <a:gd name="T29" fmla="*/ 941792 h 1814652"/>
              <a:gd name="T30" fmla="*/ 16022 w 388620"/>
              <a:gd name="T31" fmla="*/ 971597 h 1814652"/>
              <a:gd name="T32" fmla="*/ 0 w 388620"/>
              <a:gd name="T33" fmla="*/ 1037164 h 1814652"/>
              <a:gd name="T34" fmla="*/ 8011 w 388620"/>
              <a:gd name="T35" fmla="*/ 1174260 h 1814652"/>
              <a:gd name="T36" fmla="*/ 24033 w 388620"/>
              <a:gd name="T37" fmla="*/ 1287515 h 1814652"/>
              <a:gd name="T38" fmla="*/ 32044 w 388620"/>
              <a:gd name="T39" fmla="*/ 1400768 h 1814652"/>
              <a:gd name="T40" fmla="*/ 40054 w 388620"/>
              <a:gd name="T41" fmla="*/ 1418650 h 1814652"/>
              <a:gd name="T42" fmla="*/ 88120 w 388620"/>
              <a:gd name="T43" fmla="*/ 1412690 h 1814652"/>
              <a:gd name="T44" fmla="*/ 112152 w 388620"/>
              <a:gd name="T45" fmla="*/ 1400768 h 1814652"/>
              <a:gd name="T46" fmla="*/ 120163 w 388620"/>
              <a:gd name="T47" fmla="*/ 1382886 h 1814652"/>
              <a:gd name="T48" fmla="*/ 128174 w 388620"/>
              <a:gd name="T49" fmla="*/ 1275593 h 1814652"/>
              <a:gd name="T50" fmla="*/ 144196 w 388620"/>
              <a:gd name="T51" fmla="*/ 1257711 h 1814652"/>
              <a:gd name="T52" fmla="*/ 160218 w 388620"/>
              <a:gd name="T53" fmla="*/ 1221946 h 1814652"/>
              <a:gd name="T54" fmla="*/ 176240 w 388620"/>
              <a:gd name="T55" fmla="*/ 1204065 h 1814652"/>
              <a:gd name="T56" fmla="*/ 192261 w 388620"/>
              <a:gd name="T57" fmla="*/ 1168300 h 1814652"/>
              <a:gd name="T58" fmla="*/ 208283 w 388620"/>
              <a:gd name="T59" fmla="*/ 1037164 h 1814652"/>
              <a:gd name="T60" fmla="*/ 216294 w 388620"/>
              <a:gd name="T61" fmla="*/ 977557 h 1814652"/>
              <a:gd name="T62" fmla="*/ 248338 w 388620"/>
              <a:gd name="T63" fmla="*/ 923911 h 1814652"/>
              <a:gd name="T64" fmla="*/ 272370 w 388620"/>
              <a:gd name="T65" fmla="*/ 888146 h 1814652"/>
              <a:gd name="T66" fmla="*/ 280381 w 388620"/>
              <a:gd name="T67" fmla="*/ 715286 h 1814652"/>
              <a:gd name="T68" fmla="*/ 296403 w 388620"/>
              <a:gd name="T69" fmla="*/ 625875 h 1814652"/>
              <a:gd name="T70" fmla="*/ 320436 w 388620"/>
              <a:gd name="T71" fmla="*/ 512622 h 1814652"/>
              <a:gd name="T72" fmla="*/ 336457 w 388620"/>
              <a:gd name="T73" fmla="*/ 476857 h 1814652"/>
              <a:gd name="T74" fmla="*/ 344468 w 388620"/>
              <a:gd name="T75" fmla="*/ 458975 h 1814652"/>
              <a:gd name="T76" fmla="*/ 360490 w 388620"/>
              <a:gd name="T77" fmla="*/ 441093 h 1814652"/>
              <a:gd name="T78" fmla="*/ 384523 w 388620"/>
              <a:gd name="T79" fmla="*/ 315918 h 1814652"/>
              <a:gd name="T80" fmla="*/ 392534 w 388620"/>
              <a:gd name="T81" fmla="*/ 244389 h 1814652"/>
              <a:gd name="T82" fmla="*/ 400544 w 388620"/>
              <a:gd name="T83" fmla="*/ 214585 h 1814652"/>
              <a:gd name="T84" fmla="*/ 408555 w 388620"/>
              <a:gd name="T85" fmla="*/ 107293 h 1814652"/>
              <a:gd name="T86" fmla="*/ 400544 w 388620"/>
              <a:gd name="T87" fmla="*/ 0 h 18146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88620" h="1814652">
                <a:moveTo>
                  <a:pt x="205740" y="144780"/>
                </a:moveTo>
                <a:cubicBezTo>
                  <a:pt x="203200" y="243840"/>
                  <a:pt x="204432" y="343069"/>
                  <a:pt x="198120" y="441960"/>
                </a:cubicBezTo>
                <a:cubicBezTo>
                  <a:pt x="196786" y="462863"/>
                  <a:pt x="187960" y="482600"/>
                  <a:pt x="182880" y="502920"/>
                </a:cubicBezTo>
                <a:cubicBezTo>
                  <a:pt x="173312" y="541192"/>
                  <a:pt x="178572" y="523465"/>
                  <a:pt x="167640" y="556260"/>
                </a:cubicBezTo>
                <a:cubicBezTo>
                  <a:pt x="165100" y="574040"/>
                  <a:pt x="163542" y="591988"/>
                  <a:pt x="160020" y="609600"/>
                </a:cubicBezTo>
                <a:cubicBezTo>
                  <a:pt x="158445" y="617476"/>
                  <a:pt x="153975" y="624584"/>
                  <a:pt x="152400" y="632460"/>
                </a:cubicBezTo>
                <a:cubicBezTo>
                  <a:pt x="148878" y="650072"/>
                  <a:pt x="148819" y="668299"/>
                  <a:pt x="144780" y="685800"/>
                </a:cubicBezTo>
                <a:cubicBezTo>
                  <a:pt x="141168" y="701453"/>
                  <a:pt x="132690" y="715768"/>
                  <a:pt x="129540" y="731520"/>
                </a:cubicBezTo>
                <a:cubicBezTo>
                  <a:pt x="127000" y="744220"/>
                  <a:pt x="123752" y="756799"/>
                  <a:pt x="121920" y="769620"/>
                </a:cubicBezTo>
                <a:cubicBezTo>
                  <a:pt x="118667" y="792390"/>
                  <a:pt x="118297" y="815549"/>
                  <a:pt x="114300" y="838200"/>
                </a:cubicBezTo>
                <a:cubicBezTo>
                  <a:pt x="110660" y="858827"/>
                  <a:pt x="104140" y="878840"/>
                  <a:pt x="99060" y="899160"/>
                </a:cubicBezTo>
                <a:cubicBezTo>
                  <a:pt x="93807" y="951687"/>
                  <a:pt x="93273" y="973814"/>
                  <a:pt x="83820" y="1021080"/>
                </a:cubicBezTo>
                <a:cubicBezTo>
                  <a:pt x="74894" y="1065711"/>
                  <a:pt x="75539" y="1043824"/>
                  <a:pt x="60960" y="1097280"/>
                </a:cubicBezTo>
                <a:cubicBezTo>
                  <a:pt x="54354" y="1121503"/>
                  <a:pt x="52270" y="1159844"/>
                  <a:pt x="38100" y="1181100"/>
                </a:cubicBezTo>
                <a:lnTo>
                  <a:pt x="22860" y="1203960"/>
                </a:lnTo>
                <a:cubicBezTo>
                  <a:pt x="20320" y="1216660"/>
                  <a:pt x="17209" y="1229259"/>
                  <a:pt x="15240" y="1242060"/>
                </a:cubicBezTo>
                <a:cubicBezTo>
                  <a:pt x="2931" y="1322068"/>
                  <a:pt x="15544" y="1279248"/>
                  <a:pt x="0" y="1325880"/>
                </a:cubicBezTo>
                <a:cubicBezTo>
                  <a:pt x="2540" y="1384300"/>
                  <a:pt x="4625" y="1442742"/>
                  <a:pt x="7620" y="1501140"/>
                </a:cubicBezTo>
                <a:cubicBezTo>
                  <a:pt x="14018" y="1625909"/>
                  <a:pt x="2703" y="1585450"/>
                  <a:pt x="22860" y="1645920"/>
                </a:cubicBezTo>
                <a:cubicBezTo>
                  <a:pt x="25400" y="1694180"/>
                  <a:pt x="26105" y="1742572"/>
                  <a:pt x="30480" y="1790700"/>
                </a:cubicBezTo>
                <a:cubicBezTo>
                  <a:pt x="31207" y="1798699"/>
                  <a:pt x="30377" y="1811353"/>
                  <a:pt x="38100" y="1813560"/>
                </a:cubicBezTo>
                <a:cubicBezTo>
                  <a:pt x="52956" y="1817805"/>
                  <a:pt x="68580" y="1808480"/>
                  <a:pt x="83820" y="1805940"/>
                </a:cubicBezTo>
                <a:cubicBezTo>
                  <a:pt x="91440" y="1800860"/>
                  <a:pt x="100959" y="1797851"/>
                  <a:pt x="106680" y="1790700"/>
                </a:cubicBezTo>
                <a:cubicBezTo>
                  <a:pt x="111698" y="1784428"/>
                  <a:pt x="113538" y="1775836"/>
                  <a:pt x="114300" y="1767840"/>
                </a:cubicBezTo>
                <a:cubicBezTo>
                  <a:pt x="118641" y="1722256"/>
                  <a:pt x="115444" y="1676010"/>
                  <a:pt x="121920" y="1630680"/>
                </a:cubicBezTo>
                <a:cubicBezTo>
                  <a:pt x="123215" y="1621614"/>
                  <a:pt x="133441" y="1616189"/>
                  <a:pt x="137160" y="1607820"/>
                </a:cubicBezTo>
                <a:cubicBezTo>
                  <a:pt x="143684" y="1593140"/>
                  <a:pt x="143489" y="1575466"/>
                  <a:pt x="152400" y="1562100"/>
                </a:cubicBezTo>
                <a:cubicBezTo>
                  <a:pt x="157480" y="1554480"/>
                  <a:pt x="163921" y="1547609"/>
                  <a:pt x="167640" y="1539240"/>
                </a:cubicBezTo>
                <a:cubicBezTo>
                  <a:pt x="174164" y="1524560"/>
                  <a:pt x="182880" y="1493520"/>
                  <a:pt x="182880" y="1493520"/>
                </a:cubicBezTo>
                <a:cubicBezTo>
                  <a:pt x="198068" y="1356831"/>
                  <a:pt x="183105" y="1498547"/>
                  <a:pt x="198120" y="1325880"/>
                </a:cubicBezTo>
                <a:cubicBezTo>
                  <a:pt x="200331" y="1300449"/>
                  <a:pt x="201036" y="1274769"/>
                  <a:pt x="205740" y="1249680"/>
                </a:cubicBezTo>
                <a:cubicBezTo>
                  <a:pt x="217535" y="1186772"/>
                  <a:pt x="215684" y="1222172"/>
                  <a:pt x="236220" y="1181100"/>
                </a:cubicBezTo>
                <a:cubicBezTo>
                  <a:pt x="267768" y="1118004"/>
                  <a:pt x="215404" y="1200894"/>
                  <a:pt x="259080" y="1135380"/>
                </a:cubicBezTo>
                <a:cubicBezTo>
                  <a:pt x="261620" y="1061720"/>
                  <a:pt x="263109" y="988016"/>
                  <a:pt x="266700" y="914400"/>
                </a:cubicBezTo>
                <a:cubicBezTo>
                  <a:pt x="270962" y="827031"/>
                  <a:pt x="265705" y="848805"/>
                  <a:pt x="281940" y="800100"/>
                </a:cubicBezTo>
                <a:cubicBezTo>
                  <a:pt x="282743" y="794482"/>
                  <a:pt x="296001" y="687582"/>
                  <a:pt x="304800" y="655320"/>
                </a:cubicBezTo>
                <a:cubicBezTo>
                  <a:pt x="309027" y="639822"/>
                  <a:pt x="314960" y="624840"/>
                  <a:pt x="320040" y="609600"/>
                </a:cubicBezTo>
                <a:cubicBezTo>
                  <a:pt x="322580" y="601980"/>
                  <a:pt x="323205" y="593423"/>
                  <a:pt x="327660" y="586740"/>
                </a:cubicBezTo>
                <a:lnTo>
                  <a:pt x="342900" y="563880"/>
                </a:lnTo>
                <a:cubicBezTo>
                  <a:pt x="359027" y="418737"/>
                  <a:pt x="343593" y="470361"/>
                  <a:pt x="365760" y="403860"/>
                </a:cubicBezTo>
                <a:cubicBezTo>
                  <a:pt x="368300" y="373380"/>
                  <a:pt x="369806" y="342796"/>
                  <a:pt x="373380" y="312420"/>
                </a:cubicBezTo>
                <a:cubicBezTo>
                  <a:pt x="374893" y="299557"/>
                  <a:pt x="379878" y="287223"/>
                  <a:pt x="381000" y="274320"/>
                </a:cubicBezTo>
                <a:cubicBezTo>
                  <a:pt x="384967" y="228702"/>
                  <a:pt x="386080" y="182880"/>
                  <a:pt x="388620" y="137160"/>
                </a:cubicBezTo>
                <a:lnTo>
                  <a:pt x="381000" y="0"/>
                </a:lnTo>
              </a:path>
            </a:pathLst>
          </a:custGeom>
          <a:noFill/>
          <a:ln w="53975">
            <a:solidFill>
              <a:schemeClr val="accent1"/>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cxnSp>
        <p:nvCxnSpPr>
          <p:cNvPr id="244741" name="直接箭头连接符 14"/>
          <p:cNvCxnSpPr>
            <a:cxnSpLocks noChangeShapeType="1"/>
          </p:cNvCxnSpPr>
          <p:nvPr/>
        </p:nvCxnSpPr>
        <p:spPr bwMode="auto">
          <a:xfrm flipV="1">
            <a:off x="5059363" y="2273300"/>
            <a:ext cx="2686050" cy="371475"/>
          </a:xfrm>
          <a:prstGeom prst="straightConnector1">
            <a:avLst/>
          </a:prstGeom>
          <a:noFill/>
          <a:ln w="41275">
            <a:solidFill>
              <a:schemeClr val="accent1"/>
            </a:solidFill>
            <a:round/>
            <a:headEnd type="oval" w="med" len="med"/>
          </a:ln>
          <a:extLst>
            <a:ext uri="{909E8E84-426E-40DD-AFC4-6F175D3DCCD1}">
              <a14:hiddenFill xmlns:a14="http://schemas.microsoft.com/office/drawing/2010/main">
                <a:noFill/>
              </a14:hiddenFill>
            </a:ext>
          </a:extLst>
        </p:spPr>
      </p:cxnSp>
      <p:cxnSp>
        <p:nvCxnSpPr>
          <p:cNvPr id="244742" name="直接箭头连接符 16"/>
          <p:cNvCxnSpPr>
            <a:cxnSpLocks noChangeShapeType="1"/>
          </p:cNvCxnSpPr>
          <p:nvPr/>
        </p:nvCxnSpPr>
        <p:spPr bwMode="auto">
          <a:xfrm flipH="1" flipV="1">
            <a:off x="3902075" y="1273175"/>
            <a:ext cx="536575" cy="1270000"/>
          </a:xfrm>
          <a:prstGeom prst="straightConnector1">
            <a:avLst/>
          </a:prstGeom>
          <a:noFill/>
          <a:ln w="41275">
            <a:solidFill>
              <a:schemeClr val="accent1"/>
            </a:solidFill>
            <a:round/>
            <a:headEnd type="oval" w="lg" len="med"/>
          </a:ln>
          <a:extLst>
            <a:ext uri="{909E8E84-426E-40DD-AFC4-6F175D3DCCD1}">
              <a14:hiddenFill xmlns:a14="http://schemas.microsoft.com/office/drawing/2010/main">
                <a:noFill/>
              </a14:hiddenFill>
            </a:ext>
          </a:extLst>
        </p:spPr>
      </p:cxnSp>
      <p:pic>
        <p:nvPicPr>
          <p:cNvPr id="244743" name="Picture 6" descr="手摇话机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550" y="90488"/>
            <a:ext cx="15208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4" name="Picture 6" descr="手摇话机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5413" y="1703388"/>
            <a:ext cx="15208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5" name="TextBox 18"/>
          <p:cNvSpPr txBox="1">
            <a:spLocks noChangeArrowheads="1"/>
          </p:cNvSpPr>
          <p:nvPr/>
        </p:nvSpPr>
        <p:spPr bwMode="auto">
          <a:xfrm>
            <a:off x="1466850" y="511175"/>
            <a:ext cx="1562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2400" b="1" smtClean="0">
                <a:solidFill>
                  <a:srgbClr val="FF0000"/>
                </a:solidFill>
              </a:rPr>
              <a:t>1</a:t>
            </a:r>
            <a:r>
              <a:rPr lang="zh-CN" altLang="en-US" sz="2400" b="1" smtClean="0">
                <a:solidFill>
                  <a:srgbClr val="FF0000"/>
                </a:solidFill>
              </a:rPr>
              <a:t>号用户</a:t>
            </a:r>
          </a:p>
        </p:txBody>
      </p:sp>
      <p:sp>
        <p:nvSpPr>
          <p:cNvPr id="244746" name="TextBox 24"/>
          <p:cNvSpPr txBox="1">
            <a:spLocks noChangeArrowheads="1"/>
          </p:cNvSpPr>
          <p:nvPr/>
        </p:nvSpPr>
        <p:spPr bwMode="auto">
          <a:xfrm>
            <a:off x="7620000" y="1214438"/>
            <a:ext cx="1503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2400" b="1" smtClean="0">
                <a:solidFill>
                  <a:srgbClr val="FF0000"/>
                </a:solidFill>
              </a:rPr>
              <a:t>3</a:t>
            </a:r>
            <a:r>
              <a:rPr lang="zh-CN" altLang="en-US" sz="2400" b="1" smtClean="0">
                <a:solidFill>
                  <a:srgbClr val="FF0000"/>
                </a:solidFill>
              </a:rPr>
              <a:t>号用户</a:t>
            </a:r>
            <a:endParaRPr lang="zh-CN" altLang="en-US" sz="2400" smtClean="0">
              <a:solidFill>
                <a:srgbClr val="FF0000"/>
              </a:solidFill>
            </a:endParaRPr>
          </a:p>
        </p:txBody>
      </p:sp>
      <p:grpSp>
        <p:nvGrpSpPr>
          <p:cNvPr id="244747" name="组合 35"/>
          <p:cNvGrpSpPr/>
          <p:nvPr/>
        </p:nvGrpSpPr>
        <p:grpSpPr bwMode="auto">
          <a:xfrm>
            <a:off x="1074738" y="5135563"/>
            <a:ext cx="1725612" cy="1544637"/>
            <a:chOff x="1246218" y="4762500"/>
            <a:chExt cx="1725581" cy="1545345"/>
          </a:xfrm>
        </p:grpSpPr>
        <p:pic>
          <p:nvPicPr>
            <p:cNvPr id="244771" name="Picture 6" descr="手摇话机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514" y="4762500"/>
              <a:ext cx="1602285" cy="114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72" name="TextBox 31"/>
            <p:cNvSpPr txBox="1">
              <a:spLocks noChangeArrowheads="1"/>
            </p:cNvSpPr>
            <p:nvPr/>
          </p:nvSpPr>
          <p:spPr bwMode="auto">
            <a:xfrm>
              <a:off x="1246218" y="5907735"/>
              <a:ext cx="17255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    话务员</a:t>
              </a:r>
            </a:p>
          </p:txBody>
        </p:sp>
      </p:grpSp>
      <p:cxnSp>
        <p:nvCxnSpPr>
          <p:cNvPr id="244748" name="直接箭头连接符 28"/>
          <p:cNvCxnSpPr>
            <a:cxnSpLocks noChangeShapeType="1"/>
          </p:cNvCxnSpPr>
          <p:nvPr/>
        </p:nvCxnSpPr>
        <p:spPr bwMode="auto">
          <a:xfrm flipV="1">
            <a:off x="2800350" y="4676775"/>
            <a:ext cx="885825" cy="593725"/>
          </a:xfrm>
          <a:prstGeom prst="straightConnector1">
            <a:avLst/>
          </a:prstGeom>
          <a:noFill/>
          <a:ln w="41275">
            <a:solidFill>
              <a:schemeClr val="accent1"/>
            </a:solidFill>
            <a:round/>
            <a:headEnd type="none" w="lg" len="med"/>
            <a:tailEnd type="oval" w="med" len="med"/>
          </a:ln>
          <a:extLst>
            <a:ext uri="{909E8E84-426E-40DD-AFC4-6F175D3DCCD1}">
              <a14:hiddenFill xmlns:a14="http://schemas.microsoft.com/office/drawing/2010/main">
                <a:noFill/>
              </a14:hiddenFill>
            </a:ext>
          </a:extLst>
        </p:spPr>
      </p:cxnSp>
      <p:grpSp>
        <p:nvGrpSpPr>
          <p:cNvPr id="3" name="组合 44"/>
          <p:cNvGrpSpPr/>
          <p:nvPr/>
        </p:nvGrpSpPr>
        <p:grpSpPr bwMode="auto">
          <a:xfrm>
            <a:off x="4470400" y="2570163"/>
            <a:ext cx="1054100" cy="1611312"/>
            <a:chOff x="4965387" y="3147253"/>
            <a:chExt cx="556838" cy="989396"/>
          </a:xfrm>
        </p:grpSpPr>
        <p:cxnSp>
          <p:nvCxnSpPr>
            <p:cNvPr id="244769" name="直接箭头连接符 12"/>
            <p:cNvCxnSpPr>
              <a:cxnSpLocks noChangeShapeType="1"/>
            </p:cNvCxnSpPr>
            <p:nvPr/>
          </p:nvCxnSpPr>
          <p:spPr bwMode="auto">
            <a:xfrm flipH="1" flipV="1">
              <a:off x="4965387" y="3147253"/>
              <a:ext cx="556838" cy="989396"/>
            </a:xfrm>
            <a:prstGeom prst="straightConnector1">
              <a:avLst/>
            </a:prstGeom>
            <a:noFill/>
            <a:ln w="53975">
              <a:solidFill>
                <a:schemeClr val="accent1"/>
              </a:solidFill>
              <a:round/>
              <a:headEnd type="oval" w="sm" len="sm"/>
              <a:tailEnd type="oval" w="sm" len="sm"/>
            </a:ln>
            <a:extLst>
              <a:ext uri="{909E8E84-426E-40DD-AFC4-6F175D3DCCD1}">
                <a14:hiddenFill xmlns:a14="http://schemas.microsoft.com/office/drawing/2010/main">
                  <a:noFill/>
                </a14:hiddenFill>
              </a:ext>
            </a:extLst>
          </p:spPr>
        </p:cxnSp>
        <p:sp>
          <p:nvSpPr>
            <p:cNvPr id="244770" name="TextBox 39"/>
            <p:cNvSpPr txBox="1">
              <a:spLocks noChangeArrowheads="1"/>
            </p:cNvSpPr>
            <p:nvPr/>
          </p:nvSpPr>
          <p:spPr bwMode="auto">
            <a:xfrm rot="-1867748">
              <a:off x="5038502" y="3228645"/>
              <a:ext cx="141860" cy="833937"/>
            </a:xfrm>
            <a:prstGeom prst="rect">
              <a:avLst/>
            </a:prstGeom>
            <a:solidFill>
              <a:srgbClr val="FFFF00"/>
            </a:solidFill>
            <a:ln w="9525">
              <a:solidFill>
                <a:schemeClr val="accent1"/>
              </a:solidFill>
              <a:miter lim="800000"/>
            </a:ln>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应答塞子</a:t>
              </a:r>
            </a:p>
          </p:txBody>
        </p:sp>
      </p:grpSp>
      <p:sp>
        <p:nvSpPr>
          <p:cNvPr id="244750" name="TextBox 40"/>
          <p:cNvSpPr txBox="1">
            <a:spLocks noChangeArrowheads="1"/>
          </p:cNvSpPr>
          <p:nvPr/>
        </p:nvSpPr>
        <p:spPr bwMode="auto">
          <a:xfrm>
            <a:off x="4438650" y="2209800"/>
            <a:ext cx="85725" cy="2778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1800" smtClean="0">
                <a:solidFill>
                  <a:srgbClr val="FF0000"/>
                </a:solidFill>
              </a:rPr>
              <a:t>1</a:t>
            </a:r>
            <a:endParaRPr lang="zh-CN" altLang="en-US" sz="1800" smtClean="0">
              <a:solidFill>
                <a:srgbClr val="FF0000"/>
              </a:solidFill>
            </a:endParaRPr>
          </a:p>
        </p:txBody>
      </p:sp>
      <p:sp>
        <p:nvSpPr>
          <p:cNvPr id="244751" name="TextBox 45"/>
          <p:cNvSpPr txBox="1">
            <a:spLocks noChangeArrowheads="1"/>
          </p:cNvSpPr>
          <p:nvPr/>
        </p:nvSpPr>
        <p:spPr bwMode="auto">
          <a:xfrm>
            <a:off x="5014913" y="2273300"/>
            <a:ext cx="90487" cy="2778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en-US" altLang="zh-CN" sz="1800" smtClean="0">
                <a:solidFill>
                  <a:srgbClr val="FF0000"/>
                </a:solidFill>
              </a:rPr>
              <a:t>3</a:t>
            </a:r>
            <a:endParaRPr lang="zh-CN" altLang="en-US" sz="1800" smtClean="0">
              <a:solidFill>
                <a:srgbClr val="FF0000"/>
              </a:solidFill>
            </a:endParaRPr>
          </a:p>
        </p:txBody>
      </p:sp>
      <p:grpSp>
        <p:nvGrpSpPr>
          <p:cNvPr id="4" name="组合 54"/>
          <p:cNvGrpSpPr/>
          <p:nvPr/>
        </p:nvGrpSpPr>
        <p:grpSpPr bwMode="auto">
          <a:xfrm>
            <a:off x="5018088" y="2647950"/>
            <a:ext cx="722312" cy="1384300"/>
            <a:chOff x="5018090" y="2648526"/>
            <a:chExt cx="731693" cy="1329534"/>
          </a:xfrm>
        </p:grpSpPr>
        <p:cxnSp>
          <p:nvCxnSpPr>
            <p:cNvPr id="244767" name="直接箭头连接符 50"/>
            <p:cNvCxnSpPr>
              <a:cxnSpLocks noChangeShapeType="1"/>
            </p:cNvCxnSpPr>
            <p:nvPr/>
          </p:nvCxnSpPr>
          <p:spPr bwMode="auto">
            <a:xfrm flipH="1" flipV="1">
              <a:off x="5018090" y="2691391"/>
              <a:ext cx="696911" cy="1286669"/>
            </a:xfrm>
            <a:prstGeom prst="straightConnector1">
              <a:avLst/>
            </a:prstGeom>
            <a:noFill/>
            <a:ln w="53975">
              <a:solidFill>
                <a:schemeClr val="accent1"/>
              </a:solidFill>
              <a:round/>
              <a:headEnd type="oval" w="sm" len="sm"/>
              <a:tailEnd type="oval" w="sm" len="sm"/>
            </a:ln>
            <a:extLst>
              <a:ext uri="{909E8E84-426E-40DD-AFC4-6F175D3DCCD1}">
                <a14:hiddenFill xmlns:a14="http://schemas.microsoft.com/office/drawing/2010/main">
                  <a:noFill/>
                </a14:hiddenFill>
              </a:ext>
            </a:extLst>
          </p:spPr>
        </p:cxnSp>
        <p:sp>
          <p:nvSpPr>
            <p:cNvPr id="244768" name="TextBox 51"/>
            <p:cNvSpPr txBox="1">
              <a:spLocks noChangeArrowheads="1"/>
            </p:cNvSpPr>
            <p:nvPr/>
          </p:nvSpPr>
          <p:spPr bwMode="auto">
            <a:xfrm rot="19906606" flipH="1">
              <a:off x="5423629" y="2648526"/>
              <a:ext cx="326154" cy="1231106"/>
            </a:xfrm>
            <a:prstGeom prst="rect">
              <a:avLst/>
            </a:prstGeom>
            <a:solidFill>
              <a:srgbClr val="FFFF00"/>
            </a:solidFill>
            <a:ln w="9525">
              <a:solidFill>
                <a:schemeClr val="accent1"/>
              </a:solidFill>
              <a:miter lim="800000"/>
            </a:ln>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000" b="1" smtClean="0">
                  <a:solidFill>
                    <a:srgbClr val="FF0000"/>
                  </a:solidFill>
                </a:rPr>
                <a:t>呼叫塞子</a:t>
              </a:r>
            </a:p>
          </p:txBody>
        </p:sp>
      </p:grpSp>
      <p:cxnSp>
        <p:nvCxnSpPr>
          <p:cNvPr id="244753" name="直接箭头连接符 68"/>
          <p:cNvCxnSpPr>
            <a:cxnSpLocks noChangeShapeType="1"/>
          </p:cNvCxnSpPr>
          <p:nvPr/>
        </p:nvCxnSpPr>
        <p:spPr bwMode="auto">
          <a:xfrm flipV="1">
            <a:off x="3625850" y="4405313"/>
            <a:ext cx="1641475" cy="306387"/>
          </a:xfrm>
          <a:prstGeom prst="straightConnector1">
            <a:avLst/>
          </a:prstGeom>
          <a:noFill/>
          <a:ln w="41275">
            <a:solidFill>
              <a:schemeClr val="accent1"/>
            </a:solidFill>
            <a:round/>
            <a:headEnd type="none" w="lg" len="med"/>
            <a:tailEnd type="oval" w="med" len="med"/>
          </a:ln>
          <a:extLst>
            <a:ext uri="{909E8E84-426E-40DD-AFC4-6F175D3DCCD1}">
              <a14:hiddenFill xmlns:a14="http://schemas.microsoft.com/office/drawing/2010/main">
                <a:noFill/>
              </a14:hiddenFill>
            </a:ext>
          </a:extLst>
        </p:spPr>
      </p:cxnSp>
      <p:sp>
        <p:nvSpPr>
          <p:cNvPr id="72" name="TextBox 71"/>
          <p:cNvSpPr txBox="1">
            <a:spLocks noChangeArrowheads="1"/>
          </p:cNvSpPr>
          <p:nvPr/>
        </p:nvSpPr>
        <p:spPr bwMode="auto">
          <a:xfrm>
            <a:off x="4068763" y="1273175"/>
            <a:ext cx="1544637"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400" smtClean="0">
                <a:solidFill>
                  <a:srgbClr val="FF0000"/>
                </a:solidFill>
              </a:rPr>
              <a:t>呼叫</a:t>
            </a:r>
            <a:r>
              <a:rPr lang="en-US" altLang="zh-CN" sz="2400" smtClean="0">
                <a:solidFill>
                  <a:srgbClr val="FF0000"/>
                </a:solidFill>
              </a:rPr>
              <a:t>3</a:t>
            </a:r>
            <a:r>
              <a:rPr lang="zh-CN" altLang="en-US" sz="2400" smtClean="0">
                <a:solidFill>
                  <a:srgbClr val="FF0000"/>
                </a:solidFill>
              </a:rPr>
              <a:t>号</a:t>
            </a:r>
          </a:p>
        </p:txBody>
      </p:sp>
      <p:sp>
        <p:nvSpPr>
          <p:cNvPr id="74" name="TextBox 73"/>
          <p:cNvSpPr txBox="1">
            <a:spLocks noChangeArrowheads="1"/>
          </p:cNvSpPr>
          <p:nvPr/>
        </p:nvSpPr>
        <p:spPr bwMode="auto">
          <a:xfrm rot="-825204">
            <a:off x="6105525" y="2622550"/>
            <a:ext cx="1544638"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400" smtClean="0">
                <a:solidFill>
                  <a:srgbClr val="FF0000"/>
                </a:solidFill>
              </a:rPr>
              <a:t>摘机应答</a:t>
            </a:r>
          </a:p>
        </p:txBody>
      </p:sp>
      <p:cxnSp>
        <p:nvCxnSpPr>
          <p:cNvPr id="244756" name="直接连接符 67592"/>
          <p:cNvCxnSpPr>
            <a:cxnSpLocks noChangeShapeType="1"/>
          </p:cNvCxnSpPr>
          <p:nvPr/>
        </p:nvCxnSpPr>
        <p:spPr bwMode="auto">
          <a:xfrm flipH="1">
            <a:off x="5443538" y="4181475"/>
            <a:ext cx="80962" cy="111125"/>
          </a:xfrm>
          <a:prstGeom prst="line">
            <a:avLst/>
          </a:prstGeom>
          <a:noFill/>
          <a:ln w="25400">
            <a:solidFill>
              <a:srgbClr val="FF0000"/>
            </a:solidFill>
            <a:round/>
            <a:headEnd type="oval" w="lg" len="med"/>
            <a:tailEnd type="oval" w="med" len="med"/>
          </a:ln>
          <a:extLst>
            <a:ext uri="{909E8E84-426E-40DD-AFC4-6F175D3DCCD1}">
              <a14:hiddenFill xmlns:a14="http://schemas.microsoft.com/office/drawing/2010/main">
                <a:noFill/>
              </a14:hiddenFill>
            </a:ext>
          </a:extLst>
        </p:spPr>
      </p:cxnSp>
      <p:cxnSp>
        <p:nvCxnSpPr>
          <p:cNvPr id="244757" name="直接连接符 77"/>
          <p:cNvCxnSpPr>
            <a:cxnSpLocks noChangeShapeType="1"/>
          </p:cNvCxnSpPr>
          <p:nvPr/>
        </p:nvCxnSpPr>
        <p:spPr bwMode="auto">
          <a:xfrm flipH="1">
            <a:off x="5443538" y="4181475"/>
            <a:ext cx="80962" cy="111125"/>
          </a:xfrm>
          <a:prstGeom prst="line">
            <a:avLst/>
          </a:prstGeom>
          <a:noFill/>
          <a:ln w="25400">
            <a:solidFill>
              <a:srgbClr val="FFE267"/>
            </a:solidFill>
            <a:round/>
            <a:headEnd type="oval" w="lg" len="med"/>
            <a:tailEnd type="oval" w="med" len="med"/>
          </a:ln>
          <a:extLst>
            <a:ext uri="{909E8E84-426E-40DD-AFC4-6F175D3DCCD1}">
              <a14:hiddenFill xmlns:a14="http://schemas.microsoft.com/office/drawing/2010/main">
                <a:noFill/>
              </a14:hiddenFill>
            </a:ext>
          </a:extLst>
        </p:spPr>
      </p:cxnSp>
      <p:cxnSp>
        <p:nvCxnSpPr>
          <p:cNvPr id="244758" name="直接连接符 82"/>
          <p:cNvCxnSpPr>
            <a:cxnSpLocks noChangeShapeType="1"/>
          </p:cNvCxnSpPr>
          <p:nvPr/>
        </p:nvCxnSpPr>
        <p:spPr bwMode="auto">
          <a:xfrm flipH="1">
            <a:off x="5248275" y="4438650"/>
            <a:ext cx="146050" cy="385763"/>
          </a:xfrm>
          <a:prstGeom prst="line">
            <a:avLst/>
          </a:prstGeom>
          <a:noFill/>
          <a:ln w="25400">
            <a:solidFill>
              <a:srgbClr val="FF66FF"/>
            </a:solidFill>
            <a:round/>
            <a:headEnd type="oval" w="lg" len="med"/>
            <a:tailEnd type="oval" w="med" len="med"/>
          </a:ln>
          <a:extLst>
            <a:ext uri="{909E8E84-426E-40DD-AFC4-6F175D3DCCD1}">
              <a14:hiddenFill xmlns:a14="http://schemas.microsoft.com/office/drawing/2010/main">
                <a:noFill/>
              </a14:hiddenFill>
            </a:ext>
          </a:extLst>
        </p:spPr>
      </p:cxnSp>
      <p:grpSp>
        <p:nvGrpSpPr>
          <p:cNvPr id="5" name="组合 67598"/>
          <p:cNvGrpSpPr/>
          <p:nvPr/>
        </p:nvGrpSpPr>
        <p:grpSpPr bwMode="auto">
          <a:xfrm>
            <a:off x="5194300" y="4302125"/>
            <a:ext cx="3578225" cy="2432050"/>
            <a:chOff x="5194869" y="4301802"/>
            <a:chExt cx="3577656" cy="2432265"/>
          </a:xfrm>
        </p:grpSpPr>
        <p:grpSp>
          <p:nvGrpSpPr>
            <p:cNvPr id="244763" name="组合 60"/>
            <p:cNvGrpSpPr/>
            <p:nvPr/>
          </p:nvGrpSpPr>
          <p:grpSpPr bwMode="auto">
            <a:xfrm>
              <a:off x="5194869" y="4792408"/>
              <a:ext cx="3577656" cy="1941659"/>
              <a:chOff x="5194869" y="4792408"/>
              <a:chExt cx="3577656" cy="1941659"/>
            </a:xfrm>
          </p:grpSpPr>
          <p:sp>
            <p:nvSpPr>
              <p:cNvPr id="244765" name="TextBox 57"/>
              <p:cNvSpPr txBox="1">
                <a:spLocks noChangeArrowheads="1"/>
              </p:cNvSpPr>
              <p:nvPr/>
            </p:nvSpPr>
            <p:spPr bwMode="auto">
              <a:xfrm>
                <a:off x="5830488" y="5903070"/>
                <a:ext cx="2942037" cy="830997"/>
              </a:xfrm>
              <a:prstGeom prst="rect">
                <a:avLst/>
              </a:prstGeom>
              <a:solidFill>
                <a:srgbClr val="FFFF00"/>
              </a:solidFill>
              <a:ln w="9525">
                <a:solidFill>
                  <a:srgbClr val="FF0000"/>
                </a:solidFill>
                <a:miter lim="800000"/>
              </a:ln>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400" smtClean="0">
                    <a:solidFill>
                      <a:srgbClr val="000000"/>
                    </a:solidFill>
                  </a:rPr>
                  <a:t>扳到振铃键，手摇发电机向</a:t>
                </a:r>
                <a:r>
                  <a:rPr lang="en-US" altLang="zh-CN" sz="2400" smtClean="0">
                    <a:solidFill>
                      <a:srgbClr val="000000"/>
                    </a:solidFill>
                  </a:rPr>
                  <a:t>3</a:t>
                </a:r>
                <a:r>
                  <a:rPr lang="zh-CN" altLang="en-US" sz="2400" smtClean="0">
                    <a:solidFill>
                      <a:srgbClr val="000000"/>
                    </a:solidFill>
                  </a:rPr>
                  <a:t>号用户振铃</a:t>
                </a:r>
              </a:p>
            </p:txBody>
          </p:sp>
          <p:cxnSp>
            <p:nvCxnSpPr>
              <p:cNvPr id="244766" name="直接箭头连接符 59"/>
              <p:cNvCxnSpPr>
                <a:cxnSpLocks noChangeShapeType="1"/>
              </p:cNvCxnSpPr>
              <p:nvPr/>
            </p:nvCxnSpPr>
            <p:spPr bwMode="auto">
              <a:xfrm flipH="1" flipV="1">
                <a:off x="5194869" y="4792408"/>
                <a:ext cx="1091631" cy="1110662"/>
              </a:xfrm>
              <a:prstGeom prst="straightConnector1">
                <a:avLst/>
              </a:prstGeom>
              <a:noFill/>
              <a:ln w="31750">
                <a:solidFill>
                  <a:srgbClr val="FF0000"/>
                </a:solidFill>
                <a:round/>
                <a:tailEnd type="arrow" w="med" len="med"/>
              </a:ln>
              <a:extLst>
                <a:ext uri="{909E8E84-426E-40DD-AFC4-6F175D3DCCD1}">
                  <a14:hiddenFill xmlns:a14="http://schemas.microsoft.com/office/drawing/2010/main">
                    <a:noFill/>
                  </a14:hiddenFill>
                </a:ext>
              </a:extLst>
            </p:spPr>
          </p:cxnSp>
        </p:grpSp>
        <p:cxnSp>
          <p:nvCxnSpPr>
            <p:cNvPr id="244764" name="直接连接符 88"/>
            <p:cNvCxnSpPr>
              <a:cxnSpLocks noChangeShapeType="1"/>
            </p:cNvCxnSpPr>
            <p:nvPr/>
          </p:nvCxnSpPr>
          <p:spPr bwMode="auto">
            <a:xfrm flipH="1">
              <a:off x="5362213" y="4301802"/>
              <a:ext cx="101132" cy="136848"/>
            </a:xfrm>
            <a:prstGeom prst="line">
              <a:avLst/>
            </a:prstGeom>
            <a:noFill/>
            <a:ln w="34925">
              <a:solidFill>
                <a:srgbClr val="FF0000"/>
              </a:solidFill>
              <a:round/>
            </a:ln>
            <a:extLst>
              <a:ext uri="{909E8E84-426E-40DD-AFC4-6F175D3DCCD1}">
                <a14:hiddenFill xmlns:a14="http://schemas.microsoft.com/office/drawing/2010/main">
                  <a:noFill/>
                </a14:hiddenFill>
              </a:ext>
            </a:extLst>
          </p:spPr>
        </p:cxnSp>
      </p:grpSp>
      <p:grpSp>
        <p:nvGrpSpPr>
          <p:cNvPr id="7" name="组合 67596"/>
          <p:cNvGrpSpPr/>
          <p:nvPr/>
        </p:nvGrpSpPr>
        <p:grpSpPr bwMode="auto">
          <a:xfrm>
            <a:off x="3798888" y="4267200"/>
            <a:ext cx="1728787" cy="1122363"/>
            <a:chOff x="3798218" y="4267200"/>
            <a:chExt cx="1728995" cy="1121647"/>
          </a:xfrm>
        </p:grpSpPr>
        <p:sp>
          <p:nvSpPr>
            <p:cNvPr id="244761" name="矩形 37"/>
            <p:cNvSpPr>
              <a:spLocks noChangeArrowheads="1"/>
            </p:cNvSpPr>
            <p:nvPr/>
          </p:nvSpPr>
          <p:spPr bwMode="auto">
            <a:xfrm rot="-639312">
              <a:off x="3798218" y="4557850"/>
              <a:ext cx="1728995"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400" b="1" smtClean="0">
                  <a:solidFill>
                    <a:srgbClr val="FF0000"/>
                  </a:solidFill>
                </a:rPr>
                <a:t>话务员按应答键询问</a:t>
              </a:r>
            </a:p>
          </p:txBody>
        </p:sp>
        <p:cxnSp>
          <p:nvCxnSpPr>
            <p:cNvPr id="244762" name="直接连接符 78"/>
            <p:cNvCxnSpPr>
              <a:cxnSpLocks noChangeShapeType="1"/>
            </p:cNvCxnSpPr>
            <p:nvPr/>
          </p:nvCxnSpPr>
          <p:spPr bwMode="auto">
            <a:xfrm flipV="1">
              <a:off x="5248275" y="4267200"/>
              <a:ext cx="195081" cy="73820"/>
            </a:xfrm>
            <a:prstGeom prst="line">
              <a:avLst/>
            </a:prstGeom>
            <a:noFill/>
            <a:ln w="34925">
              <a:solidFill>
                <a:srgbClr val="FF0000"/>
              </a:solidFill>
              <a:rou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inVertical)">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barn(inVertical)">
                                      <p:cBhvr>
                                        <p:cTn id="3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666750" y="914400"/>
            <a:ext cx="65897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en-US" altLang="zh-CN" sz="2400" b="1" smtClean="0">
                <a:solidFill>
                  <a:srgbClr val="000000"/>
                </a:solidFill>
                <a:latin typeface="Tahoma" panose="020B0604030504040204" pitchFamily="34" charset="0"/>
              </a:rPr>
              <a:t>1.</a:t>
            </a:r>
            <a:r>
              <a:rPr lang="zh-CN" altLang="en-US" sz="2400" b="1" smtClean="0">
                <a:solidFill>
                  <a:srgbClr val="000000"/>
                </a:solidFill>
                <a:latin typeface="Tahoma" panose="020B0604030504040204" pitchFamily="34" charset="0"/>
              </a:rPr>
              <a:t>步进制交换机</a:t>
            </a:r>
          </a:p>
          <a:p>
            <a:pPr eaLnBrk="1" fontAlgn="ctr" hangingPunct="1">
              <a:spcBef>
                <a:spcPct val="25000"/>
              </a:spcBef>
              <a:buFont typeface="Wingdings" panose="05000000000000000000" pitchFamily="2" charset="2"/>
              <a:buNone/>
            </a:pPr>
            <a:r>
              <a:rPr lang="zh-CN" altLang="en-US" sz="2400" b="1" smtClean="0">
                <a:solidFill>
                  <a:srgbClr val="000000"/>
                </a:solidFill>
                <a:latin typeface="Tahoma" panose="020B0604030504040204" pitchFamily="34" charset="0"/>
              </a:rPr>
              <a:t>   	</a:t>
            </a:r>
            <a:r>
              <a:rPr lang="en-US" altLang="zh-CN" sz="2400" b="1" smtClean="0">
                <a:solidFill>
                  <a:srgbClr val="000000"/>
                </a:solidFill>
                <a:latin typeface="Tahoma" panose="020B0604030504040204" pitchFamily="34" charset="0"/>
              </a:rPr>
              <a:t>1892</a:t>
            </a:r>
            <a:r>
              <a:rPr lang="zh-CN" altLang="en-US" sz="2400" b="1" smtClean="0">
                <a:solidFill>
                  <a:srgbClr val="000000"/>
                </a:solidFill>
                <a:latin typeface="Tahoma" panose="020B0604030504040204" pitchFamily="34" charset="0"/>
              </a:rPr>
              <a:t>年，美国  史端乔发明</a:t>
            </a:r>
          </a:p>
          <a:p>
            <a:pPr eaLnBrk="1" fontAlgn="ctr" hangingPunct="1">
              <a:spcBef>
                <a:spcPct val="25000"/>
              </a:spcBef>
              <a:buFont typeface="Wingdings" panose="05000000000000000000" pitchFamily="2" charset="2"/>
              <a:buNone/>
            </a:pPr>
            <a:r>
              <a:rPr lang="zh-CN" altLang="en-US" sz="2400" b="1" smtClean="0">
                <a:solidFill>
                  <a:srgbClr val="000000"/>
                </a:solidFill>
                <a:latin typeface="Tahoma" panose="020B0604030504040204" pitchFamily="34" charset="0"/>
              </a:rPr>
              <a:t>	直接控制方式</a:t>
            </a:r>
          </a:p>
        </p:txBody>
      </p:sp>
      <p:sp>
        <p:nvSpPr>
          <p:cNvPr id="59395" name="Text Box 3"/>
          <p:cNvSpPr txBox="1">
            <a:spLocks noChangeArrowheads="1"/>
          </p:cNvSpPr>
          <p:nvPr/>
        </p:nvSpPr>
        <p:spPr bwMode="auto">
          <a:xfrm>
            <a:off x="965200" y="2495550"/>
            <a:ext cx="7378700" cy="1587500"/>
          </a:xfrm>
          <a:prstGeom prst="rect">
            <a:avLst/>
          </a:prstGeom>
          <a:solidFill>
            <a:srgbClr val="CCFFFF"/>
          </a:solidFill>
          <a:ln w="34925">
            <a:solidFill>
              <a:srgbClr val="990000"/>
            </a:solidFill>
            <a:miter lim="800000"/>
          </a:ln>
          <a:effectLst>
            <a:prstShdw prst="shdw17" dist="17961" dir="2700000">
              <a:srgbClr val="005C5C"/>
            </a:prstShdw>
          </a:effec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400" b="1" dirty="0" smtClean="0">
                <a:solidFill>
                  <a:srgbClr val="FF0000"/>
                </a:solidFill>
                <a:latin typeface="Tahoma" panose="020B0604030504040204" pitchFamily="34" charset="0"/>
              </a:rPr>
              <a:t>自动交换机的</a:t>
            </a:r>
            <a:r>
              <a:rPr lang="en-US" altLang="zh-CN" sz="2400" b="1" dirty="0" smtClean="0">
                <a:solidFill>
                  <a:srgbClr val="FF0000"/>
                </a:solidFill>
                <a:latin typeface="Tahoma" panose="020B0604030504040204" pitchFamily="34" charset="0"/>
              </a:rPr>
              <a:t>2</a:t>
            </a:r>
            <a:r>
              <a:rPr lang="zh-CN" altLang="en-US" sz="2400" b="1" dirty="0" smtClean="0">
                <a:solidFill>
                  <a:srgbClr val="FF0000"/>
                </a:solidFill>
                <a:latin typeface="Tahoma" panose="020B0604030504040204" pitchFamily="34" charset="0"/>
              </a:rPr>
              <a:t>个关键点：</a:t>
            </a:r>
          </a:p>
          <a:p>
            <a:pPr eaLnBrk="1" fontAlgn="ctr" hangingPunct="1">
              <a:spcBef>
                <a:spcPct val="50000"/>
              </a:spcBef>
              <a:buFont typeface="Wingdings" panose="05000000000000000000" pitchFamily="2" charset="2"/>
              <a:buChar char="Ø"/>
            </a:pPr>
            <a:r>
              <a:rPr lang="zh-CN" altLang="en-US" sz="2400" b="1" dirty="0" smtClean="0">
                <a:solidFill>
                  <a:srgbClr val="333399"/>
                </a:solidFill>
                <a:latin typeface="Tahoma" panose="020B0604030504040204" pitchFamily="34" charset="0"/>
              </a:rPr>
              <a:t>为每个话机编号，每个话机要能发出号码；</a:t>
            </a:r>
          </a:p>
          <a:p>
            <a:pPr eaLnBrk="1" fontAlgn="ctr" hangingPunct="1">
              <a:spcBef>
                <a:spcPct val="50000"/>
              </a:spcBef>
              <a:buFont typeface="Wingdings" panose="05000000000000000000" pitchFamily="2" charset="2"/>
              <a:buChar char="Ø"/>
            </a:pPr>
            <a:r>
              <a:rPr lang="zh-CN" altLang="en-US" sz="2400" b="1" dirty="0" smtClean="0">
                <a:solidFill>
                  <a:srgbClr val="333399"/>
                </a:solidFill>
                <a:latin typeface="Tahoma" panose="020B0604030504040204" pitchFamily="34" charset="0"/>
              </a:rPr>
              <a:t>交换机要能识别号码，并根据号码完成接续。</a:t>
            </a:r>
          </a:p>
        </p:txBody>
      </p:sp>
      <p:sp>
        <p:nvSpPr>
          <p:cNvPr id="59399" name="Text Box 7"/>
          <p:cNvSpPr txBox="1">
            <a:spLocks noChangeArrowheads="1"/>
          </p:cNvSpPr>
          <p:nvPr/>
        </p:nvSpPr>
        <p:spPr bwMode="auto">
          <a:xfrm>
            <a:off x="965200" y="4584700"/>
            <a:ext cx="7378700" cy="1587500"/>
          </a:xfrm>
          <a:prstGeom prst="rect">
            <a:avLst/>
          </a:prstGeom>
          <a:solidFill>
            <a:schemeClr val="bg1"/>
          </a:solidFill>
          <a:ln w="34925">
            <a:solidFill>
              <a:srgbClr val="990000"/>
            </a:solidFill>
            <a:miter lim="800000"/>
          </a:ln>
          <a:effectLst>
            <a:prstShdw prst="shdw17" dist="17961" dir="2700000">
              <a:srgbClr val="005C5C"/>
            </a:prstShdw>
          </a:effec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400" b="1" smtClean="0">
                <a:solidFill>
                  <a:srgbClr val="FF0000"/>
                </a:solidFill>
                <a:latin typeface="Tahoma" panose="020B0604030504040204" pitchFamily="34" charset="0"/>
              </a:rPr>
              <a:t>解决办法：</a:t>
            </a:r>
          </a:p>
          <a:p>
            <a:pPr eaLnBrk="1" fontAlgn="ctr" hangingPunct="1">
              <a:spcBef>
                <a:spcPct val="50000"/>
              </a:spcBef>
              <a:buFont typeface="Wingdings" panose="05000000000000000000" pitchFamily="2" charset="2"/>
              <a:buChar char="Ø"/>
            </a:pPr>
            <a:r>
              <a:rPr lang="zh-CN" altLang="en-US" sz="2400" b="1" smtClean="0">
                <a:solidFill>
                  <a:srgbClr val="3333CC"/>
                </a:solidFill>
                <a:latin typeface="Tahoma" panose="020B0604030504040204" pitchFamily="34" charset="0"/>
              </a:rPr>
              <a:t>采用脉冲拨号盘，用断续的脉冲来表示号码；</a:t>
            </a:r>
          </a:p>
          <a:p>
            <a:pPr eaLnBrk="1" fontAlgn="ctr" hangingPunct="1">
              <a:spcBef>
                <a:spcPct val="50000"/>
              </a:spcBef>
              <a:buFont typeface="Wingdings" panose="05000000000000000000" pitchFamily="2" charset="2"/>
              <a:buChar char="Ø"/>
            </a:pPr>
            <a:r>
              <a:rPr lang="zh-CN" altLang="en-US" sz="2400" b="1" smtClean="0">
                <a:solidFill>
                  <a:srgbClr val="3333CC"/>
                </a:solidFill>
                <a:latin typeface="Tahoma" panose="020B0604030504040204" pitchFamily="34" charset="0"/>
              </a:rPr>
              <a:t>用上升旋转的机键接收号码</a:t>
            </a:r>
            <a:r>
              <a:rPr lang="en-US" altLang="zh-CN" sz="2400" b="1" smtClean="0">
                <a:solidFill>
                  <a:srgbClr val="3333CC"/>
                </a:solidFill>
              </a:rPr>
              <a:t>—</a:t>
            </a:r>
            <a:r>
              <a:rPr lang="zh-CN" altLang="en-US" sz="2400" b="1" smtClean="0">
                <a:solidFill>
                  <a:srgbClr val="3333CC"/>
                </a:solidFill>
                <a:latin typeface="Tahoma" panose="020B0604030504040204" pitchFamily="34" charset="0"/>
              </a:rPr>
              <a:t>接受号码脉冲控制。</a:t>
            </a:r>
          </a:p>
        </p:txBody>
      </p:sp>
      <p:sp>
        <p:nvSpPr>
          <p:cNvPr id="248837" name="Text Box 8"/>
          <p:cNvSpPr txBox="1">
            <a:spLocks noChangeArrowheads="1"/>
          </p:cNvSpPr>
          <p:nvPr/>
        </p:nvSpPr>
        <p:spPr bwMode="auto">
          <a:xfrm>
            <a:off x="238125" y="6223000"/>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248838" name="Rectangle 9"/>
          <p:cNvSpPr>
            <a:spLocks noChangeArrowheads="1"/>
          </p:cNvSpPr>
          <p:nvPr/>
        </p:nvSpPr>
        <p:spPr bwMode="auto">
          <a:xfrm>
            <a:off x="423863" y="185738"/>
            <a:ext cx="4451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800" b="1" smtClean="0">
                <a:solidFill>
                  <a:srgbClr val="3333FF"/>
                </a:solidFill>
                <a:ea typeface="微软雅黑" panose="020B0503020204020204" pitchFamily="34" charset="-122"/>
              </a:rPr>
              <a:t>二、机电式自动交换机阶段</a:t>
            </a:r>
          </a:p>
        </p:txBody>
      </p:sp>
      <p:sp>
        <p:nvSpPr>
          <p:cNvPr id="248839" name="日期占位符 3"/>
          <p:cNvSpPr txBox="1">
            <a:spLocks noGrp="1" noChangeArrowheads="1"/>
          </p:cNvSpPr>
          <p:nvPr/>
        </p:nvSpPr>
        <p:spPr bwMode="auto">
          <a:xfrm>
            <a:off x="381000" y="6483350"/>
            <a:ext cx="1574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en-US" altLang="zh-CN" sz="1500" b="1" smtClean="0">
              <a:solidFill>
                <a:srgbClr val="3333FF"/>
              </a:solidFill>
              <a:latin typeface="微软雅黑" panose="020B0503020204020204" pitchFamily="34" charset="-122"/>
              <a:ea typeface="微软雅黑" panose="020B0503020204020204" pitchFamily="34" charset="-122"/>
            </a:endParaRPr>
          </a:p>
        </p:txBody>
      </p:sp>
      <p:sp>
        <p:nvSpPr>
          <p:cNvPr id="248840" name="页脚占位符 1"/>
          <p:cNvSpPr txBox="1">
            <a:spLocks noGrp="1" noChangeArrowheads="1"/>
          </p:cNvSpPr>
          <p:nvPr/>
        </p:nvSpPr>
        <p:spPr bwMode="auto">
          <a:xfrm>
            <a:off x="1955800" y="6483350"/>
            <a:ext cx="5676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500" b="1" smtClean="0">
                <a:solidFill>
                  <a:srgbClr val="3333FF"/>
                </a:solidFill>
                <a:latin typeface="微软雅黑" panose="020B0503020204020204" pitchFamily="34" charset="-122"/>
                <a:ea typeface="微软雅黑" panose="020B0503020204020204" pitchFamily="34" charset="-122"/>
              </a:rPr>
              <a:t>　</a:t>
            </a:r>
            <a:endParaRPr lang="en-US" altLang="zh-CN" sz="1500" b="1"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p:bldP spid="593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80"/>
          <p:cNvSpPr>
            <a:spLocks noChangeArrowheads="1"/>
          </p:cNvSpPr>
          <p:nvPr/>
        </p:nvSpPr>
        <p:spPr bwMode="auto">
          <a:xfrm>
            <a:off x="158750" y="3098800"/>
            <a:ext cx="8985250" cy="3759200"/>
          </a:xfrm>
          <a:prstGeom prst="rect">
            <a:avLst/>
          </a:prstGeom>
          <a:solidFill>
            <a:schemeClr val="bg1"/>
          </a:solidFill>
          <a:ln w="9525">
            <a:solidFill>
              <a:srgbClr val="990000"/>
            </a:solidFill>
            <a:miter lim="800000"/>
          </a:ln>
          <a:effectLst>
            <a:prstShdw prst="shdw17" dist="17961" dir="2700000">
              <a:srgbClr val="5C0000"/>
            </a:prstShdw>
          </a:effectLst>
        </p:spPr>
        <p:txBody>
          <a:bodyPr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95000"/>
              </a:lnSpc>
              <a:buClr>
                <a:srgbClr val="000000"/>
              </a:buClr>
              <a:buSzPct val="100000"/>
              <a:buFont typeface="Wingdings" panose="05000000000000000000" pitchFamily="2" charset="2"/>
              <a:buNone/>
            </a:pPr>
            <a:r>
              <a:rPr lang="zh-CN" altLang="en-US" sz="2000" b="1" dirty="0" smtClean="0">
                <a:solidFill>
                  <a:srgbClr val="FF0000"/>
                </a:solidFill>
              </a:rPr>
              <a:t>以</a:t>
            </a:r>
            <a:r>
              <a:rPr lang="en-US" altLang="zh-CN" sz="2000" b="1" dirty="0" smtClean="0">
                <a:solidFill>
                  <a:srgbClr val="FF0000"/>
                </a:solidFill>
              </a:rPr>
              <a:t>236</a:t>
            </a:r>
            <a:r>
              <a:rPr lang="zh-CN" altLang="en-US" sz="2000" b="1" dirty="0" smtClean="0">
                <a:solidFill>
                  <a:srgbClr val="FF0000"/>
                </a:solidFill>
              </a:rPr>
              <a:t>为例：</a:t>
            </a:r>
          </a:p>
          <a:p>
            <a:pPr eaLnBrk="1" hangingPunct="1">
              <a:lnSpc>
                <a:spcPct val="95000"/>
              </a:lnSpc>
              <a:buClr>
                <a:srgbClr val="000000"/>
              </a:buClr>
              <a:buSzPct val="100000"/>
              <a:buFont typeface="Wingdings" panose="05000000000000000000" pitchFamily="2" charset="2"/>
              <a:buChar char="n"/>
            </a:pPr>
            <a:r>
              <a:rPr lang="zh-CN" altLang="en-US" sz="2000" b="1" dirty="0" smtClean="0">
                <a:solidFill>
                  <a:srgbClr val="000000"/>
                </a:solidFill>
              </a:rPr>
              <a:t>主叫</a:t>
            </a:r>
            <a:r>
              <a:rPr lang="zh-CN" altLang="en-US" sz="2000" b="1" dirty="0" smtClean="0">
                <a:solidFill>
                  <a:srgbClr val="FF0000"/>
                </a:solidFill>
              </a:rPr>
              <a:t>摘机</a:t>
            </a:r>
            <a:r>
              <a:rPr lang="zh-CN" altLang="en-US" sz="2000" b="1" dirty="0" smtClean="0">
                <a:solidFill>
                  <a:srgbClr val="000000"/>
                </a:solidFill>
              </a:rPr>
              <a:t>，主叫所连的</a:t>
            </a:r>
            <a:r>
              <a:rPr lang="zh-CN" altLang="en-US" sz="2000" b="1" dirty="0" smtClean="0">
                <a:solidFill>
                  <a:srgbClr val="FF0000"/>
                </a:solidFill>
              </a:rPr>
              <a:t>预先器</a:t>
            </a:r>
            <a:r>
              <a:rPr lang="zh-CN" altLang="en-US" sz="2000" b="1" dirty="0" smtClean="0">
                <a:solidFill>
                  <a:srgbClr val="000000"/>
                </a:solidFill>
              </a:rPr>
              <a:t>自动</a:t>
            </a:r>
            <a:r>
              <a:rPr lang="zh-CN" altLang="en-US" sz="2000" b="1" dirty="0" smtClean="0">
                <a:solidFill>
                  <a:srgbClr val="FF0000"/>
                </a:solidFill>
              </a:rPr>
              <a:t>旋转</a:t>
            </a:r>
            <a:r>
              <a:rPr lang="zh-CN" altLang="en-US" sz="2000" b="1" dirty="0" smtClean="0">
                <a:solidFill>
                  <a:srgbClr val="000000"/>
                </a:solidFill>
              </a:rPr>
              <a:t>，在所连接的选组器中寻找一个</a:t>
            </a:r>
            <a:r>
              <a:rPr lang="zh-CN" altLang="en-US" sz="2000" b="1" dirty="0" smtClean="0">
                <a:solidFill>
                  <a:srgbClr val="FF0000"/>
                </a:solidFill>
              </a:rPr>
              <a:t>空闲的选组器</a:t>
            </a:r>
            <a:r>
              <a:rPr lang="zh-CN" altLang="en-US" sz="2000" b="1" dirty="0" smtClean="0">
                <a:solidFill>
                  <a:srgbClr val="000000"/>
                </a:solidFill>
              </a:rPr>
              <a:t>，</a:t>
            </a:r>
            <a:r>
              <a:rPr lang="zh-CN" altLang="en-US" sz="2000" b="1" dirty="0" smtClean="0">
                <a:solidFill>
                  <a:srgbClr val="FF0000"/>
                </a:solidFill>
              </a:rPr>
              <a:t>占用</a:t>
            </a:r>
            <a:r>
              <a:rPr lang="zh-CN" altLang="en-US" sz="2000" b="1" dirty="0" smtClean="0">
                <a:solidFill>
                  <a:srgbClr val="000000"/>
                </a:solidFill>
              </a:rPr>
              <a:t>，由选组器向用户发送</a:t>
            </a:r>
            <a:r>
              <a:rPr lang="zh-CN" altLang="en-US" sz="2000" b="1" dirty="0" smtClean="0">
                <a:solidFill>
                  <a:srgbClr val="FF0000"/>
                </a:solidFill>
              </a:rPr>
              <a:t>拨号音</a:t>
            </a:r>
            <a:r>
              <a:rPr lang="zh-CN" altLang="en-US" sz="2000" b="1" dirty="0" smtClean="0">
                <a:solidFill>
                  <a:srgbClr val="000000"/>
                </a:solidFill>
              </a:rPr>
              <a:t>，通知用户可以拨号</a:t>
            </a:r>
          </a:p>
          <a:p>
            <a:pPr eaLnBrk="1" hangingPunct="1">
              <a:lnSpc>
                <a:spcPct val="95000"/>
              </a:lnSpc>
              <a:buClr>
                <a:srgbClr val="000000"/>
              </a:buClr>
              <a:buSzPct val="100000"/>
              <a:buFont typeface="Wingdings" panose="05000000000000000000" pitchFamily="2" charset="2"/>
              <a:buChar char="n"/>
            </a:pPr>
            <a:r>
              <a:rPr lang="zh-CN" altLang="en-US" sz="2000" b="1" dirty="0" smtClean="0">
                <a:solidFill>
                  <a:srgbClr val="000000"/>
                </a:solidFill>
              </a:rPr>
              <a:t>主叫用户听到拨号音，首先</a:t>
            </a:r>
            <a:r>
              <a:rPr lang="zh-CN" altLang="en-US" sz="2000" b="1" dirty="0" smtClean="0">
                <a:solidFill>
                  <a:srgbClr val="FF0000"/>
                </a:solidFill>
              </a:rPr>
              <a:t>拨</a:t>
            </a:r>
            <a:r>
              <a:rPr lang="zh-CN" altLang="en-US" sz="2000" b="1" dirty="0" smtClean="0">
                <a:solidFill>
                  <a:srgbClr val="000000"/>
                </a:solidFill>
              </a:rPr>
              <a:t>被叫用户的第一位号码</a:t>
            </a:r>
            <a:r>
              <a:rPr lang="zh-CN" altLang="en-US" sz="2000" b="1" dirty="0" smtClean="0">
                <a:solidFill>
                  <a:srgbClr val="FF0000"/>
                </a:solidFill>
              </a:rPr>
              <a:t>“</a:t>
            </a:r>
            <a:r>
              <a:rPr lang="en-US" altLang="zh-CN" sz="2000" b="1" dirty="0" smtClean="0">
                <a:solidFill>
                  <a:srgbClr val="FF0000"/>
                </a:solidFill>
              </a:rPr>
              <a:t>2”</a:t>
            </a:r>
            <a:r>
              <a:rPr lang="zh-CN" altLang="en-US" sz="2000" b="1" dirty="0" smtClean="0">
                <a:solidFill>
                  <a:srgbClr val="000000"/>
                </a:solidFill>
              </a:rPr>
              <a:t>，</a:t>
            </a:r>
            <a:r>
              <a:rPr lang="zh-CN" altLang="en-US" sz="2000" b="1" dirty="0" smtClean="0">
                <a:solidFill>
                  <a:srgbClr val="FF0000"/>
                </a:solidFill>
              </a:rPr>
              <a:t>送出</a:t>
            </a:r>
            <a:r>
              <a:rPr lang="en-US" altLang="zh-CN" sz="2000" b="1" dirty="0" smtClean="0">
                <a:solidFill>
                  <a:srgbClr val="FF0000"/>
                </a:solidFill>
              </a:rPr>
              <a:t>2</a:t>
            </a:r>
            <a:r>
              <a:rPr lang="zh-CN" altLang="en-US" sz="2000" b="1" dirty="0" smtClean="0">
                <a:solidFill>
                  <a:srgbClr val="FF0000"/>
                </a:solidFill>
              </a:rPr>
              <a:t>个脉冲</a:t>
            </a:r>
            <a:r>
              <a:rPr lang="zh-CN" altLang="en-US" sz="2000" b="1" dirty="0" smtClean="0">
                <a:solidFill>
                  <a:srgbClr val="000000"/>
                </a:solidFill>
              </a:rPr>
              <a:t>，</a:t>
            </a:r>
            <a:r>
              <a:rPr lang="zh-CN" altLang="en-US" sz="2000" b="1" dirty="0" smtClean="0">
                <a:solidFill>
                  <a:srgbClr val="FF0000"/>
                </a:solidFill>
              </a:rPr>
              <a:t>选组器</a:t>
            </a:r>
            <a:r>
              <a:rPr lang="zh-CN" altLang="en-US" sz="2000" b="1" dirty="0" smtClean="0">
                <a:solidFill>
                  <a:srgbClr val="000000"/>
                </a:solidFill>
              </a:rPr>
              <a:t>的弧刷即</a:t>
            </a:r>
            <a:r>
              <a:rPr lang="zh-CN" altLang="en-US" sz="2000" b="1" dirty="0" smtClean="0">
                <a:solidFill>
                  <a:srgbClr val="FF0000"/>
                </a:solidFill>
              </a:rPr>
              <a:t>上升到第</a:t>
            </a:r>
            <a:r>
              <a:rPr lang="en-US" altLang="zh-CN" sz="2000" b="1" dirty="0" smtClean="0">
                <a:solidFill>
                  <a:srgbClr val="FF0000"/>
                </a:solidFill>
              </a:rPr>
              <a:t>2</a:t>
            </a:r>
            <a:r>
              <a:rPr lang="zh-CN" altLang="en-US" sz="2000" b="1" dirty="0" smtClean="0">
                <a:solidFill>
                  <a:srgbClr val="FF0000"/>
                </a:solidFill>
              </a:rPr>
              <a:t>层</a:t>
            </a:r>
            <a:r>
              <a:rPr lang="zh-CN" altLang="en-US" sz="2000" b="1" dirty="0" smtClean="0">
                <a:solidFill>
                  <a:srgbClr val="000000"/>
                </a:solidFill>
              </a:rPr>
              <a:t>，用时</a:t>
            </a:r>
            <a:r>
              <a:rPr lang="zh-CN" altLang="en-US" sz="2000" b="1" dirty="0" smtClean="0">
                <a:solidFill>
                  <a:srgbClr val="FF0000"/>
                </a:solidFill>
              </a:rPr>
              <a:t>停送拨号音</a:t>
            </a:r>
            <a:r>
              <a:rPr lang="zh-CN" altLang="en-US" sz="2000" b="1" dirty="0" smtClean="0">
                <a:solidFill>
                  <a:srgbClr val="000000"/>
                </a:solidFill>
              </a:rPr>
              <a:t>，然后在第二层上自动旋转</a:t>
            </a:r>
            <a:r>
              <a:rPr lang="zh-CN" altLang="en-US" sz="2000" b="1" dirty="0" smtClean="0">
                <a:solidFill>
                  <a:srgbClr val="FF0000"/>
                </a:solidFill>
              </a:rPr>
              <a:t>寻找空闲出线</a:t>
            </a:r>
            <a:r>
              <a:rPr lang="zh-CN" altLang="en-US" sz="2000" b="1" dirty="0" smtClean="0">
                <a:solidFill>
                  <a:srgbClr val="000000"/>
                </a:solidFill>
              </a:rPr>
              <a:t>，找到后停止旋转，</a:t>
            </a:r>
            <a:r>
              <a:rPr lang="zh-CN" altLang="en-US" sz="2000" b="1" dirty="0" smtClean="0">
                <a:solidFill>
                  <a:srgbClr val="FF0000"/>
                </a:solidFill>
              </a:rPr>
              <a:t>占用第二号组的终接器</a:t>
            </a:r>
          </a:p>
          <a:p>
            <a:pPr eaLnBrk="1" hangingPunct="1">
              <a:lnSpc>
                <a:spcPct val="95000"/>
              </a:lnSpc>
              <a:buClr>
                <a:srgbClr val="000000"/>
              </a:buClr>
              <a:buSzPct val="100000"/>
              <a:buFont typeface="Wingdings" panose="05000000000000000000" pitchFamily="2" charset="2"/>
              <a:buChar char="n"/>
            </a:pPr>
            <a:r>
              <a:rPr lang="zh-CN" altLang="en-US" sz="2000" b="1" dirty="0" smtClean="0">
                <a:solidFill>
                  <a:srgbClr val="000000"/>
                </a:solidFill>
              </a:rPr>
              <a:t>主叫用户</a:t>
            </a:r>
            <a:r>
              <a:rPr lang="zh-CN" altLang="en-US" sz="2000" b="1" dirty="0" smtClean="0">
                <a:solidFill>
                  <a:srgbClr val="FF0000"/>
                </a:solidFill>
              </a:rPr>
              <a:t>拨</a:t>
            </a:r>
            <a:r>
              <a:rPr lang="zh-CN" altLang="en-US" sz="2000" b="1" dirty="0" smtClean="0">
                <a:solidFill>
                  <a:srgbClr val="000000"/>
                </a:solidFill>
              </a:rPr>
              <a:t>第二位号码</a:t>
            </a:r>
            <a:r>
              <a:rPr lang="zh-CN" altLang="en-US" sz="2000" b="1" dirty="0" smtClean="0">
                <a:solidFill>
                  <a:srgbClr val="FF0000"/>
                </a:solidFill>
              </a:rPr>
              <a:t>“</a:t>
            </a:r>
            <a:r>
              <a:rPr lang="en-US" altLang="zh-CN" sz="2000" b="1" dirty="0" smtClean="0">
                <a:solidFill>
                  <a:srgbClr val="FF0000"/>
                </a:solidFill>
              </a:rPr>
              <a:t>3”</a:t>
            </a:r>
            <a:r>
              <a:rPr lang="zh-CN" altLang="en-US" sz="2000" b="1" dirty="0" smtClean="0">
                <a:solidFill>
                  <a:srgbClr val="000000"/>
                </a:solidFill>
              </a:rPr>
              <a:t>时，终接器的弧刷随之上升到</a:t>
            </a:r>
            <a:r>
              <a:rPr lang="zh-CN" altLang="en-US" sz="2000" b="1" dirty="0" smtClean="0">
                <a:solidFill>
                  <a:srgbClr val="FF0000"/>
                </a:solidFill>
              </a:rPr>
              <a:t>第</a:t>
            </a:r>
            <a:r>
              <a:rPr lang="en-US" altLang="zh-CN" sz="2000" b="1" dirty="0" smtClean="0">
                <a:solidFill>
                  <a:srgbClr val="FF0000"/>
                </a:solidFill>
              </a:rPr>
              <a:t>3</a:t>
            </a:r>
            <a:r>
              <a:rPr lang="zh-CN" altLang="en-US" sz="2000" b="1" dirty="0" smtClean="0">
                <a:solidFill>
                  <a:srgbClr val="FF0000"/>
                </a:solidFill>
              </a:rPr>
              <a:t>层</a:t>
            </a:r>
            <a:r>
              <a:rPr lang="zh-CN" altLang="en-US" sz="2000" b="1" dirty="0" smtClean="0">
                <a:solidFill>
                  <a:srgbClr val="000000"/>
                </a:solidFill>
              </a:rPr>
              <a:t>，拨第三位号码</a:t>
            </a:r>
            <a:r>
              <a:rPr lang="zh-CN" altLang="en-US" sz="2000" b="1" dirty="0" smtClean="0">
                <a:solidFill>
                  <a:srgbClr val="FF0000"/>
                </a:solidFill>
              </a:rPr>
              <a:t>“</a:t>
            </a:r>
            <a:r>
              <a:rPr lang="en-US" altLang="zh-CN" sz="2000" b="1" dirty="0" smtClean="0">
                <a:solidFill>
                  <a:srgbClr val="FF0000"/>
                </a:solidFill>
              </a:rPr>
              <a:t>6”</a:t>
            </a:r>
            <a:r>
              <a:rPr lang="zh-CN" altLang="en-US" sz="2000" b="1" dirty="0" smtClean="0">
                <a:solidFill>
                  <a:srgbClr val="000000"/>
                </a:solidFill>
              </a:rPr>
              <a:t>时，终接器的弧刷再</a:t>
            </a:r>
            <a:r>
              <a:rPr lang="zh-CN" altLang="en-US" sz="2000" b="1" dirty="0" smtClean="0">
                <a:solidFill>
                  <a:srgbClr val="FF0000"/>
                </a:solidFill>
              </a:rPr>
              <a:t>在第三层旋转</a:t>
            </a:r>
            <a:r>
              <a:rPr lang="en-US" altLang="zh-CN" sz="2000" b="1" dirty="0" smtClean="0">
                <a:solidFill>
                  <a:srgbClr val="FF0000"/>
                </a:solidFill>
              </a:rPr>
              <a:t>6</a:t>
            </a:r>
            <a:r>
              <a:rPr lang="zh-CN" altLang="en-US" sz="2000" b="1" dirty="0" smtClean="0">
                <a:solidFill>
                  <a:srgbClr val="FF0000"/>
                </a:solidFill>
              </a:rPr>
              <a:t>步，接到被叫用户</a:t>
            </a:r>
            <a:r>
              <a:rPr lang="en-US" altLang="zh-CN" sz="2000" b="1" dirty="0" smtClean="0">
                <a:solidFill>
                  <a:srgbClr val="FF0000"/>
                </a:solidFill>
              </a:rPr>
              <a:t>236</a:t>
            </a:r>
            <a:r>
              <a:rPr lang="zh-CN" altLang="en-US" sz="2000" b="1" dirty="0" smtClean="0">
                <a:solidFill>
                  <a:srgbClr val="FF0000"/>
                </a:solidFill>
              </a:rPr>
              <a:t>的电话机</a:t>
            </a:r>
            <a:r>
              <a:rPr lang="zh-CN" altLang="en-US" sz="2000" b="1" dirty="0" smtClean="0">
                <a:solidFill>
                  <a:srgbClr val="000000"/>
                </a:solidFill>
              </a:rPr>
              <a:t>上，由终接器向被叫用户</a:t>
            </a:r>
            <a:r>
              <a:rPr lang="zh-CN" altLang="en-US" sz="2000" b="1" dirty="0" smtClean="0">
                <a:solidFill>
                  <a:srgbClr val="FF0000"/>
                </a:solidFill>
              </a:rPr>
              <a:t>振铃</a:t>
            </a:r>
            <a:r>
              <a:rPr lang="zh-CN" altLang="en-US" sz="2000" b="1" dirty="0" smtClean="0">
                <a:solidFill>
                  <a:srgbClr val="000000"/>
                </a:solidFill>
              </a:rPr>
              <a:t>，同时向主叫用户</a:t>
            </a:r>
            <a:r>
              <a:rPr lang="zh-CN" altLang="en-US" sz="2000" b="1" dirty="0" smtClean="0">
                <a:solidFill>
                  <a:srgbClr val="FF0000"/>
                </a:solidFill>
              </a:rPr>
              <a:t>送回铃音</a:t>
            </a:r>
            <a:r>
              <a:rPr lang="zh-CN" altLang="en-US" sz="2000" b="1" dirty="0" smtClean="0">
                <a:solidFill>
                  <a:srgbClr val="000000"/>
                </a:solidFill>
              </a:rPr>
              <a:t>，表示已经接通被叫</a:t>
            </a:r>
          </a:p>
          <a:p>
            <a:pPr eaLnBrk="1" hangingPunct="1">
              <a:lnSpc>
                <a:spcPct val="95000"/>
              </a:lnSpc>
              <a:buClr>
                <a:srgbClr val="000000"/>
              </a:buClr>
              <a:buSzPct val="100000"/>
              <a:buFont typeface="Wingdings" panose="05000000000000000000" pitchFamily="2" charset="2"/>
              <a:buChar char="n"/>
            </a:pPr>
            <a:r>
              <a:rPr lang="zh-CN" altLang="en-US" sz="2000" b="1" dirty="0" smtClean="0">
                <a:solidFill>
                  <a:srgbClr val="000000"/>
                </a:solidFill>
              </a:rPr>
              <a:t>被叫用户听到铃声后</a:t>
            </a:r>
            <a:r>
              <a:rPr lang="zh-CN" altLang="en-US" sz="2000" b="1" dirty="0" smtClean="0">
                <a:solidFill>
                  <a:srgbClr val="FF0000"/>
                </a:solidFill>
              </a:rPr>
              <a:t>摘机应答</a:t>
            </a:r>
            <a:r>
              <a:rPr lang="zh-CN" altLang="en-US" sz="2000" b="1" dirty="0" smtClean="0">
                <a:solidFill>
                  <a:srgbClr val="000000"/>
                </a:solidFill>
              </a:rPr>
              <a:t>，终接器</a:t>
            </a:r>
            <a:r>
              <a:rPr lang="zh-CN" altLang="en-US" sz="2000" b="1" dirty="0" smtClean="0">
                <a:solidFill>
                  <a:srgbClr val="FF0000"/>
                </a:solidFill>
              </a:rPr>
              <a:t>停止振铃</a:t>
            </a:r>
            <a:r>
              <a:rPr lang="zh-CN" altLang="en-US" sz="2000" b="1" dirty="0" smtClean="0">
                <a:solidFill>
                  <a:srgbClr val="000000"/>
                </a:solidFill>
              </a:rPr>
              <a:t>，把</a:t>
            </a:r>
            <a:r>
              <a:rPr lang="zh-CN" altLang="en-US" sz="2000" b="1" dirty="0" smtClean="0">
                <a:solidFill>
                  <a:srgbClr val="FF0000"/>
                </a:solidFill>
              </a:rPr>
              <a:t>供电桥</a:t>
            </a:r>
            <a:r>
              <a:rPr lang="zh-CN" altLang="en-US" sz="2000" b="1" dirty="0" smtClean="0">
                <a:solidFill>
                  <a:srgbClr val="000000"/>
                </a:solidFill>
              </a:rPr>
              <a:t>路接通到被叫用户，双方通话</a:t>
            </a:r>
          </a:p>
          <a:p>
            <a:pPr eaLnBrk="1" hangingPunct="1">
              <a:lnSpc>
                <a:spcPct val="95000"/>
              </a:lnSpc>
              <a:buClr>
                <a:srgbClr val="000000"/>
              </a:buClr>
              <a:buSzPct val="100000"/>
              <a:buFont typeface="Wingdings" panose="05000000000000000000" pitchFamily="2" charset="2"/>
              <a:buChar char="n"/>
            </a:pPr>
            <a:r>
              <a:rPr lang="zh-CN" altLang="en-US" sz="2000" b="1" dirty="0" smtClean="0">
                <a:solidFill>
                  <a:srgbClr val="000000"/>
                </a:solidFill>
              </a:rPr>
              <a:t>通话结束双方</a:t>
            </a:r>
            <a:r>
              <a:rPr lang="zh-CN" altLang="en-US" sz="2000" b="1" dirty="0" smtClean="0">
                <a:solidFill>
                  <a:srgbClr val="FF0000"/>
                </a:solidFill>
              </a:rPr>
              <a:t>挂机</a:t>
            </a:r>
            <a:r>
              <a:rPr lang="zh-CN" altLang="en-US" sz="2000" b="1" dirty="0" smtClean="0">
                <a:solidFill>
                  <a:srgbClr val="000000"/>
                </a:solidFill>
              </a:rPr>
              <a:t>，各级电路均自动</a:t>
            </a:r>
            <a:r>
              <a:rPr lang="zh-CN" altLang="en-US" sz="2000" b="1" dirty="0" smtClean="0">
                <a:solidFill>
                  <a:srgbClr val="FF0000"/>
                </a:solidFill>
              </a:rPr>
              <a:t>复位</a:t>
            </a:r>
            <a:r>
              <a:rPr lang="zh-CN" altLang="en-US" sz="2000" b="1" dirty="0" smtClean="0">
                <a:solidFill>
                  <a:srgbClr val="000000"/>
                </a:solidFill>
              </a:rPr>
              <a:t>。</a:t>
            </a:r>
          </a:p>
        </p:txBody>
      </p:sp>
      <p:sp>
        <p:nvSpPr>
          <p:cNvPr id="249859" name="Rectangle 2"/>
          <p:cNvSpPr>
            <a:spLocks noGrp="1" noChangeArrowheads="1"/>
          </p:cNvSpPr>
          <p:nvPr>
            <p:ph type="title"/>
          </p:nvPr>
        </p:nvSpPr>
        <p:spPr>
          <a:xfrm>
            <a:off x="354013" y="-61913"/>
            <a:ext cx="8178800" cy="744538"/>
          </a:xfrm>
        </p:spPr>
        <p:txBody>
          <a:bodyPr/>
          <a:lstStyle/>
          <a:p>
            <a:pPr eaLnBrk="1" hangingPunct="1"/>
            <a:r>
              <a:rPr lang="zh-CN" altLang="en-US" sz="2800" smtClean="0">
                <a:solidFill>
                  <a:srgbClr val="3333FF"/>
                </a:solidFill>
                <a:ea typeface="微软雅黑" panose="020B0503020204020204" pitchFamily="34" charset="-122"/>
              </a:rPr>
              <a:t>基本原理</a:t>
            </a:r>
          </a:p>
        </p:txBody>
      </p:sp>
      <p:grpSp>
        <p:nvGrpSpPr>
          <p:cNvPr id="249860" name="Group 76"/>
          <p:cNvGrpSpPr/>
          <p:nvPr/>
        </p:nvGrpSpPr>
        <p:grpSpPr bwMode="auto">
          <a:xfrm>
            <a:off x="1457325" y="30163"/>
            <a:ext cx="7110413" cy="3103562"/>
            <a:chOff x="918" y="19"/>
            <a:chExt cx="4479" cy="1955"/>
          </a:xfrm>
        </p:grpSpPr>
        <p:sp>
          <p:nvSpPr>
            <p:cNvPr id="249861" name="Rectangle 4"/>
            <p:cNvSpPr>
              <a:spLocks noChangeArrowheads="1"/>
            </p:cNvSpPr>
            <p:nvPr/>
          </p:nvSpPr>
          <p:spPr bwMode="auto">
            <a:xfrm>
              <a:off x="2258" y="72"/>
              <a:ext cx="78" cy="721"/>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49862" name="Line 5"/>
            <p:cNvSpPr>
              <a:spLocks noChangeShapeType="1"/>
            </p:cNvSpPr>
            <p:nvPr/>
          </p:nvSpPr>
          <p:spPr bwMode="auto">
            <a:xfrm>
              <a:off x="2049" y="543"/>
              <a:ext cx="544" cy="18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3" name="Line 6"/>
            <p:cNvSpPr>
              <a:spLocks noChangeShapeType="1"/>
            </p:cNvSpPr>
            <p:nvPr/>
          </p:nvSpPr>
          <p:spPr bwMode="auto">
            <a:xfrm>
              <a:off x="2049" y="633"/>
              <a:ext cx="544" cy="18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4" name="Line 7"/>
            <p:cNvSpPr>
              <a:spLocks noChangeShapeType="1"/>
            </p:cNvSpPr>
            <p:nvPr/>
          </p:nvSpPr>
          <p:spPr bwMode="auto">
            <a:xfrm>
              <a:off x="2049" y="543"/>
              <a:ext cx="1" cy="9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5" name="Line 8"/>
            <p:cNvSpPr>
              <a:spLocks noChangeShapeType="1"/>
            </p:cNvSpPr>
            <p:nvPr/>
          </p:nvSpPr>
          <p:spPr bwMode="auto">
            <a:xfrm>
              <a:off x="2593" y="722"/>
              <a:ext cx="0" cy="9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6" name="Line 9"/>
            <p:cNvSpPr>
              <a:spLocks noChangeShapeType="1"/>
            </p:cNvSpPr>
            <p:nvPr/>
          </p:nvSpPr>
          <p:spPr bwMode="auto">
            <a:xfrm>
              <a:off x="1166" y="1373"/>
              <a:ext cx="247" cy="6"/>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7" name="Line 10"/>
            <p:cNvSpPr>
              <a:spLocks noChangeShapeType="1"/>
            </p:cNvSpPr>
            <p:nvPr/>
          </p:nvSpPr>
          <p:spPr bwMode="auto">
            <a:xfrm flipV="1">
              <a:off x="1413" y="1198"/>
              <a:ext cx="155" cy="18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8" name="Line 11"/>
            <p:cNvSpPr>
              <a:spLocks noChangeShapeType="1"/>
            </p:cNvSpPr>
            <p:nvPr/>
          </p:nvSpPr>
          <p:spPr bwMode="auto">
            <a:xfrm>
              <a:off x="1720" y="1363"/>
              <a:ext cx="226"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69" name="Rectangle 12"/>
            <p:cNvSpPr>
              <a:spLocks noChangeArrowheads="1"/>
            </p:cNvSpPr>
            <p:nvPr/>
          </p:nvSpPr>
          <p:spPr bwMode="auto">
            <a:xfrm>
              <a:off x="1946" y="1243"/>
              <a:ext cx="623" cy="271"/>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控制部分</a:t>
              </a:r>
              <a:endParaRPr lang="zh-CN" altLang="en-US" sz="1600" b="1" smtClean="0">
                <a:solidFill>
                  <a:srgbClr val="000000"/>
                </a:solidFill>
                <a:latin typeface="Arial" panose="020B0604020202020204" pitchFamily="34" charset="0"/>
              </a:endParaRPr>
            </a:p>
          </p:txBody>
        </p:sp>
        <p:sp>
          <p:nvSpPr>
            <p:cNvPr id="249870" name="Freeform 13"/>
            <p:cNvSpPr>
              <a:spLocks noChangeArrowheads="1"/>
            </p:cNvSpPr>
            <p:nvPr/>
          </p:nvSpPr>
          <p:spPr bwMode="auto">
            <a:xfrm>
              <a:off x="2231" y="754"/>
              <a:ext cx="418" cy="506"/>
            </a:xfrm>
            <a:custGeom>
              <a:avLst/>
              <a:gdLst>
                <a:gd name="T0" fmla="*/ 8 w 20000"/>
                <a:gd name="T1" fmla="*/ 0 h 20000"/>
                <a:gd name="T2" fmla="*/ 8 w 20000"/>
                <a:gd name="T3" fmla="*/ 0 h 20000"/>
                <a:gd name="T4" fmla="*/ 8 w 20000"/>
                <a:gd name="T5" fmla="*/ 0 h 20000"/>
                <a:gd name="T6" fmla="*/ 8 w 20000"/>
                <a:gd name="T7" fmla="*/ 1 h 20000"/>
                <a:gd name="T8" fmla="*/ 8 w 20000"/>
                <a:gd name="T9" fmla="*/ 1 h 20000"/>
                <a:gd name="T10" fmla="*/ 8 w 20000"/>
                <a:gd name="T11" fmla="*/ 1 h 20000"/>
                <a:gd name="T12" fmla="*/ 8 w 20000"/>
                <a:gd name="T13" fmla="*/ 1 h 20000"/>
                <a:gd name="T14" fmla="*/ 8 w 20000"/>
                <a:gd name="T15" fmla="*/ 2 h 20000"/>
                <a:gd name="T16" fmla="*/ 9 w 20000"/>
                <a:gd name="T17" fmla="*/ 2 h 20000"/>
                <a:gd name="T18" fmla="*/ 9 w 20000"/>
                <a:gd name="T19" fmla="*/ 3 h 20000"/>
                <a:gd name="T20" fmla="*/ 9 w 20000"/>
                <a:gd name="T21" fmla="*/ 3 h 20000"/>
                <a:gd name="T22" fmla="*/ 9 w 20000"/>
                <a:gd name="T23" fmla="*/ 4 h 20000"/>
                <a:gd name="T24" fmla="*/ 9 w 20000"/>
                <a:gd name="T25" fmla="*/ 4 h 20000"/>
                <a:gd name="T26" fmla="*/ 9 w 20000"/>
                <a:gd name="T27" fmla="*/ 4 h 20000"/>
                <a:gd name="T28" fmla="*/ 8 w 20000"/>
                <a:gd name="T29" fmla="*/ 4 h 20000"/>
                <a:gd name="T30" fmla="*/ 8 w 20000"/>
                <a:gd name="T31" fmla="*/ 5 h 20000"/>
                <a:gd name="T32" fmla="*/ 8 w 20000"/>
                <a:gd name="T33" fmla="*/ 5 h 20000"/>
                <a:gd name="T34" fmla="*/ 7 w 20000"/>
                <a:gd name="T35" fmla="*/ 5 h 20000"/>
                <a:gd name="T36" fmla="*/ 7 w 20000"/>
                <a:gd name="T37" fmla="*/ 5 h 20000"/>
                <a:gd name="T38" fmla="*/ 7 w 20000"/>
                <a:gd name="T39" fmla="*/ 5 h 20000"/>
                <a:gd name="T40" fmla="*/ 6 w 20000"/>
                <a:gd name="T41" fmla="*/ 5 h 20000"/>
                <a:gd name="T42" fmla="*/ 6 w 20000"/>
                <a:gd name="T43" fmla="*/ 5 h 20000"/>
                <a:gd name="T44" fmla="*/ 6 w 20000"/>
                <a:gd name="T45" fmla="*/ 6 h 20000"/>
                <a:gd name="T46" fmla="*/ 5 w 20000"/>
                <a:gd name="T47" fmla="*/ 6 h 20000"/>
                <a:gd name="T48" fmla="*/ 5 w 20000"/>
                <a:gd name="T49" fmla="*/ 6 h 20000"/>
                <a:gd name="T50" fmla="*/ 5 w 20000"/>
                <a:gd name="T51" fmla="*/ 6 h 20000"/>
                <a:gd name="T52" fmla="*/ 4 w 20000"/>
                <a:gd name="T53" fmla="*/ 7 h 20000"/>
                <a:gd name="T54" fmla="*/ 4 w 20000"/>
                <a:gd name="T55" fmla="*/ 7 h 20000"/>
                <a:gd name="T56" fmla="*/ 4 w 20000"/>
                <a:gd name="T57" fmla="*/ 7 h 20000"/>
                <a:gd name="T58" fmla="*/ 3 w 20000"/>
                <a:gd name="T59" fmla="*/ 7 h 20000"/>
                <a:gd name="T60" fmla="*/ 2 w 20000"/>
                <a:gd name="T61" fmla="*/ 8 h 20000"/>
                <a:gd name="T62" fmla="*/ 2 w 20000"/>
                <a:gd name="T63" fmla="*/ 8 h 20000"/>
                <a:gd name="T64" fmla="*/ 2 w 20000"/>
                <a:gd name="T65" fmla="*/ 8 h 20000"/>
                <a:gd name="T66" fmla="*/ 2 w 20000"/>
                <a:gd name="T67" fmla="*/ 8 h 20000"/>
                <a:gd name="T68" fmla="*/ 1 w 20000"/>
                <a:gd name="T69" fmla="*/ 8 h 20000"/>
                <a:gd name="T70" fmla="*/ 1 w 20000"/>
                <a:gd name="T71" fmla="*/ 9 h 20000"/>
                <a:gd name="T72" fmla="*/ 1 w 20000"/>
                <a:gd name="T73" fmla="*/ 9 h 20000"/>
                <a:gd name="T74" fmla="*/ 1 w 20000"/>
                <a:gd name="T75" fmla="*/ 9 h 20000"/>
                <a:gd name="T76" fmla="*/ 1 w 20000"/>
                <a:gd name="T77" fmla="*/ 9 h 20000"/>
                <a:gd name="T78" fmla="*/ 1 w 20000"/>
                <a:gd name="T79" fmla="*/ 9 h 20000"/>
                <a:gd name="T80" fmla="*/ 1 w 20000"/>
                <a:gd name="T81" fmla="*/ 10 h 20000"/>
                <a:gd name="T82" fmla="*/ 1 w 20000"/>
                <a:gd name="T83" fmla="*/ 10 h 20000"/>
                <a:gd name="T84" fmla="*/ 0 w 20000"/>
                <a:gd name="T85" fmla="*/ 10 h 20000"/>
                <a:gd name="T86" fmla="*/ 0 w 20000"/>
                <a:gd name="T87" fmla="*/ 10 h 20000"/>
                <a:gd name="T88" fmla="*/ 0 w 20000"/>
                <a:gd name="T89" fmla="*/ 10 h 20000"/>
                <a:gd name="T90" fmla="*/ 0 w 20000"/>
                <a:gd name="T91" fmla="*/ 11 h 20000"/>
                <a:gd name="T92" fmla="*/ 0 w 20000"/>
                <a:gd name="T93" fmla="*/ 11 h 20000"/>
                <a:gd name="T94" fmla="*/ 0 w 20000"/>
                <a:gd name="T95" fmla="*/ 13 h 20000"/>
                <a:gd name="T96" fmla="*/ 0 w 20000"/>
                <a:gd name="T97" fmla="*/ 12 h 20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0000" h="20000">
                  <a:moveTo>
                    <a:pt x="17647" y="0"/>
                  </a:moveTo>
                  <a:lnTo>
                    <a:pt x="17647" y="444"/>
                  </a:lnTo>
                  <a:lnTo>
                    <a:pt x="18111" y="444"/>
                  </a:lnTo>
                  <a:lnTo>
                    <a:pt x="18111" y="1331"/>
                  </a:lnTo>
                  <a:lnTo>
                    <a:pt x="18576" y="1775"/>
                  </a:lnTo>
                  <a:lnTo>
                    <a:pt x="18576" y="2219"/>
                  </a:lnTo>
                  <a:lnTo>
                    <a:pt x="19040" y="2219"/>
                  </a:lnTo>
                  <a:lnTo>
                    <a:pt x="19040" y="3550"/>
                  </a:lnTo>
                  <a:lnTo>
                    <a:pt x="19505" y="3550"/>
                  </a:lnTo>
                  <a:lnTo>
                    <a:pt x="19505" y="4882"/>
                  </a:lnTo>
                  <a:lnTo>
                    <a:pt x="19969" y="5325"/>
                  </a:lnTo>
                  <a:lnTo>
                    <a:pt x="19969" y="5769"/>
                  </a:lnTo>
                  <a:lnTo>
                    <a:pt x="19505" y="5769"/>
                  </a:lnTo>
                  <a:lnTo>
                    <a:pt x="19505" y="6657"/>
                  </a:lnTo>
                  <a:lnTo>
                    <a:pt x="18576" y="6657"/>
                  </a:lnTo>
                  <a:lnTo>
                    <a:pt x="18111" y="7101"/>
                  </a:lnTo>
                  <a:lnTo>
                    <a:pt x="17183" y="7101"/>
                  </a:lnTo>
                  <a:lnTo>
                    <a:pt x="16718" y="7544"/>
                  </a:lnTo>
                  <a:lnTo>
                    <a:pt x="15789" y="7544"/>
                  </a:lnTo>
                  <a:lnTo>
                    <a:pt x="15789" y="7988"/>
                  </a:lnTo>
                  <a:lnTo>
                    <a:pt x="14861" y="8432"/>
                  </a:lnTo>
                  <a:lnTo>
                    <a:pt x="13932" y="8432"/>
                  </a:lnTo>
                  <a:lnTo>
                    <a:pt x="13467" y="8876"/>
                  </a:lnTo>
                  <a:lnTo>
                    <a:pt x="12074" y="8876"/>
                  </a:lnTo>
                  <a:lnTo>
                    <a:pt x="12074" y="9320"/>
                  </a:lnTo>
                  <a:lnTo>
                    <a:pt x="10681" y="9320"/>
                  </a:lnTo>
                  <a:lnTo>
                    <a:pt x="9752" y="10207"/>
                  </a:lnTo>
                  <a:lnTo>
                    <a:pt x="8824" y="10207"/>
                  </a:lnTo>
                  <a:lnTo>
                    <a:pt x="8359" y="10651"/>
                  </a:lnTo>
                  <a:lnTo>
                    <a:pt x="7895" y="10651"/>
                  </a:lnTo>
                  <a:lnTo>
                    <a:pt x="5108" y="11982"/>
                  </a:lnTo>
                  <a:lnTo>
                    <a:pt x="4644" y="12426"/>
                  </a:lnTo>
                  <a:lnTo>
                    <a:pt x="3715" y="12426"/>
                  </a:lnTo>
                  <a:lnTo>
                    <a:pt x="3715" y="12870"/>
                  </a:lnTo>
                  <a:lnTo>
                    <a:pt x="3251" y="12870"/>
                  </a:lnTo>
                  <a:lnTo>
                    <a:pt x="2786" y="13757"/>
                  </a:lnTo>
                  <a:lnTo>
                    <a:pt x="2322" y="13757"/>
                  </a:lnTo>
                  <a:lnTo>
                    <a:pt x="2322" y="14201"/>
                  </a:lnTo>
                  <a:lnTo>
                    <a:pt x="1858" y="14201"/>
                  </a:lnTo>
                  <a:lnTo>
                    <a:pt x="1858" y="14645"/>
                  </a:lnTo>
                  <a:lnTo>
                    <a:pt x="1393" y="15089"/>
                  </a:lnTo>
                  <a:lnTo>
                    <a:pt x="1393" y="15533"/>
                  </a:lnTo>
                  <a:lnTo>
                    <a:pt x="929" y="15533"/>
                  </a:lnTo>
                  <a:lnTo>
                    <a:pt x="929" y="15976"/>
                  </a:lnTo>
                  <a:lnTo>
                    <a:pt x="464" y="15976"/>
                  </a:lnTo>
                  <a:lnTo>
                    <a:pt x="464" y="17308"/>
                  </a:lnTo>
                  <a:lnTo>
                    <a:pt x="0" y="17308"/>
                  </a:lnTo>
                  <a:lnTo>
                    <a:pt x="0" y="19970"/>
                  </a:lnTo>
                  <a:lnTo>
                    <a:pt x="0" y="19083"/>
                  </a:lnTo>
                </a:path>
              </a:pathLst>
            </a:custGeom>
            <a:noFill/>
            <a:ln w="1905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1" name="Rectangle 14"/>
            <p:cNvSpPr>
              <a:spLocks noChangeArrowheads="1"/>
            </p:cNvSpPr>
            <p:nvPr/>
          </p:nvSpPr>
          <p:spPr bwMode="auto">
            <a:xfrm>
              <a:off x="3802" y="49"/>
              <a:ext cx="78" cy="721"/>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49872" name="Line 15"/>
            <p:cNvSpPr>
              <a:spLocks noChangeShapeType="1"/>
            </p:cNvSpPr>
            <p:nvPr/>
          </p:nvSpPr>
          <p:spPr bwMode="auto">
            <a:xfrm>
              <a:off x="3626" y="495"/>
              <a:ext cx="544" cy="18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3" name="Line 16"/>
            <p:cNvSpPr>
              <a:spLocks noChangeShapeType="1"/>
            </p:cNvSpPr>
            <p:nvPr/>
          </p:nvSpPr>
          <p:spPr bwMode="auto">
            <a:xfrm>
              <a:off x="3626" y="585"/>
              <a:ext cx="544" cy="18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4" name="Line 17"/>
            <p:cNvSpPr>
              <a:spLocks noChangeShapeType="1"/>
            </p:cNvSpPr>
            <p:nvPr/>
          </p:nvSpPr>
          <p:spPr bwMode="auto">
            <a:xfrm>
              <a:off x="3626" y="495"/>
              <a:ext cx="0" cy="91"/>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5" name="Line 18"/>
            <p:cNvSpPr>
              <a:spLocks noChangeShapeType="1"/>
            </p:cNvSpPr>
            <p:nvPr/>
          </p:nvSpPr>
          <p:spPr bwMode="auto">
            <a:xfrm>
              <a:off x="4169" y="675"/>
              <a:ext cx="1" cy="9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6" name="Line 19"/>
            <p:cNvSpPr>
              <a:spLocks noChangeShapeType="1"/>
            </p:cNvSpPr>
            <p:nvPr/>
          </p:nvSpPr>
          <p:spPr bwMode="auto">
            <a:xfrm flipH="1">
              <a:off x="4901" y="1306"/>
              <a:ext cx="246" cy="5"/>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7" name="Line 20"/>
            <p:cNvSpPr>
              <a:spLocks noChangeShapeType="1"/>
            </p:cNvSpPr>
            <p:nvPr/>
          </p:nvSpPr>
          <p:spPr bwMode="auto">
            <a:xfrm flipH="1" flipV="1">
              <a:off x="4221" y="305"/>
              <a:ext cx="680" cy="1006"/>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8" name="Line 21"/>
            <p:cNvSpPr>
              <a:spLocks noChangeShapeType="1"/>
            </p:cNvSpPr>
            <p:nvPr/>
          </p:nvSpPr>
          <p:spPr bwMode="auto">
            <a:xfrm flipV="1">
              <a:off x="3288" y="1360"/>
              <a:ext cx="211"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79" name="Rectangle 22"/>
            <p:cNvSpPr>
              <a:spLocks noChangeArrowheads="1"/>
            </p:cNvSpPr>
            <p:nvPr/>
          </p:nvSpPr>
          <p:spPr bwMode="auto">
            <a:xfrm>
              <a:off x="3492" y="1221"/>
              <a:ext cx="622" cy="270"/>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控制部分</a:t>
              </a:r>
              <a:endParaRPr lang="zh-CN" altLang="en-US" sz="1600" b="1" smtClean="0">
                <a:solidFill>
                  <a:srgbClr val="000000"/>
                </a:solidFill>
                <a:latin typeface="Arial" panose="020B0604020202020204" pitchFamily="34" charset="0"/>
              </a:endParaRPr>
            </a:p>
          </p:txBody>
        </p:sp>
        <p:sp>
          <p:nvSpPr>
            <p:cNvPr id="249880" name="Freeform 23"/>
            <p:cNvSpPr>
              <a:spLocks noChangeArrowheads="1"/>
            </p:cNvSpPr>
            <p:nvPr/>
          </p:nvSpPr>
          <p:spPr bwMode="auto">
            <a:xfrm>
              <a:off x="3803" y="721"/>
              <a:ext cx="418" cy="507"/>
            </a:xfrm>
            <a:custGeom>
              <a:avLst/>
              <a:gdLst>
                <a:gd name="T0" fmla="*/ 8 w 20000"/>
                <a:gd name="T1" fmla="*/ 0 h 20000"/>
                <a:gd name="T2" fmla="*/ 8 w 20000"/>
                <a:gd name="T3" fmla="*/ 0 h 20000"/>
                <a:gd name="T4" fmla="*/ 8 w 20000"/>
                <a:gd name="T5" fmla="*/ 0 h 20000"/>
                <a:gd name="T6" fmla="*/ 8 w 20000"/>
                <a:gd name="T7" fmla="*/ 1 h 20000"/>
                <a:gd name="T8" fmla="*/ 8 w 20000"/>
                <a:gd name="T9" fmla="*/ 1 h 20000"/>
                <a:gd name="T10" fmla="*/ 8 w 20000"/>
                <a:gd name="T11" fmla="*/ 1 h 20000"/>
                <a:gd name="T12" fmla="*/ 8 w 20000"/>
                <a:gd name="T13" fmla="*/ 1 h 20000"/>
                <a:gd name="T14" fmla="*/ 8 w 20000"/>
                <a:gd name="T15" fmla="*/ 2 h 20000"/>
                <a:gd name="T16" fmla="*/ 9 w 20000"/>
                <a:gd name="T17" fmla="*/ 2 h 20000"/>
                <a:gd name="T18" fmla="*/ 9 w 20000"/>
                <a:gd name="T19" fmla="*/ 3 h 20000"/>
                <a:gd name="T20" fmla="*/ 9 w 20000"/>
                <a:gd name="T21" fmla="*/ 3 h 20000"/>
                <a:gd name="T22" fmla="*/ 9 w 20000"/>
                <a:gd name="T23" fmla="*/ 4 h 20000"/>
                <a:gd name="T24" fmla="*/ 9 w 20000"/>
                <a:gd name="T25" fmla="*/ 4 h 20000"/>
                <a:gd name="T26" fmla="*/ 9 w 20000"/>
                <a:gd name="T27" fmla="*/ 4 h 20000"/>
                <a:gd name="T28" fmla="*/ 8 w 20000"/>
                <a:gd name="T29" fmla="*/ 4 h 20000"/>
                <a:gd name="T30" fmla="*/ 8 w 20000"/>
                <a:gd name="T31" fmla="*/ 5 h 20000"/>
                <a:gd name="T32" fmla="*/ 8 w 20000"/>
                <a:gd name="T33" fmla="*/ 5 h 20000"/>
                <a:gd name="T34" fmla="*/ 7 w 20000"/>
                <a:gd name="T35" fmla="*/ 5 h 20000"/>
                <a:gd name="T36" fmla="*/ 7 w 20000"/>
                <a:gd name="T37" fmla="*/ 5 h 20000"/>
                <a:gd name="T38" fmla="*/ 7 w 20000"/>
                <a:gd name="T39" fmla="*/ 5 h 20000"/>
                <a:gd name="T40" fmla="*/ 6 w 20000"/>
                <a:gd name="T41" fmla="*/ 5 h 20000"/>
                <a:gd name="T42" fmla="*/ 6 w 20000"/>
                <a:gd name="T43" fmla="*/ 5 h 20000"/>
                <a:gd name="T44" fmla="*/ 6 w 20000"/>
                <a:gd name="T45" fmla="*/ 6 h 20000"/>
                <a:gd name="T46" fmla="*/ 5 w 20000"/>
                <a:gd name="T47" fmla="*/ 6 h 20000"/>
                <a:gd name="T48" fmla="*/ 5 w 20000"/>
                <a:gd name="T49" fmla="*/ 6 h 20000"/>
                <a:gd name="T50" fmla="*/ 5 w 20000"/>
                <a:gd name="T51" fmla="*/ 6 h 20000"/>
                <a:gd name="T52" fmla="*/ 4 w 20000"/>
                <a:gd name="T53" fmla="*/ 7 h 20000"/>
                <a:gd name="T54" fmla="*/ 4 w 20000"/>
                <a:gd name="T55" fmla="*/ 7 h 20000"/>
                <a:gd name="T56" fmla="*/ 4 w 20000"/>
                <a:gd name="T57" fmla="*/ 7 h 20000"/>
                <a:gd name="T58" fmla="*/ 3 w 20000"/>
                <a:gd name="T59" fmla="*/ 7 h 20000"/>
                <a:gd name="T60" fmla="*/ 2 w 20000"/>
                <a:gd name="T61" fmla="*/ 8 h 20000"/>
                <a:gd name="T62" fmla="*/ 2 w 20000"/>
                <a:gd name="T63" fmla="*/ 8 h 20000"/>
                <a:gd name="T64" fmla="*/ 2 w 20000"/>
                <a:gd name="T65" fmla="*/ 8 h 20000"/>
                <a:gd name="T66" fmla="*/ 2 w 20000"/>
                <a:gd name="T67" fmla="*/ 8 h 20000"/>
                <a:gd name="T68" fmla="*/ 1 w 20000"/>
                <a:gd name="T69" fmla="*/ 8 h 20000"/>
                <a:gd name="T70" fmla="*/ 1 w 20000"/>
                <a:gd name="T71" fmla="*/ 9 h 20000"/>
                <a:gd name="T72" fmla="*/ 1 w 20000"/>
                <a:gd name="T73" fmla="*/ 9 h 20000"/>
                <a:gd name="T74" fmla="*/ 1 w 20000"/>
                <a:gd name="T75" fmla="*/ 9 h 20000"/>
                <a:gd name="T76" fmla="*/ 1 w 20000"/>
                <a:gd name="T77" fmla="*/ 9 h 20000"/>
                <a:gd name="T78" fmla="*/ 1 w 20000"/>
                <a:gd name="T79" fmla="*/ 9 h 20000"/>
                <a:gd name="T80" fmla="*/ 1 w 20000"/>
                <a:gd name="T81" fmla="*/ 10 h 20000"/>
                <a:gd name="T82" fmla="*/ 1 w 20000"/>
                <a:gd name="T83" fmla="*/ 10 h 20000"/>
                <a:gd name="T84" fmla="*/ 0 w 20000"/>
                <a:gd name="T85" fmla="*/ 10 h 20000"/>
                <a:gd name="T86" fmla="*/ 0 w 20000"/>
                <a:gd name="T87" fmla="*/ 10 h 20000"/>
                <a:gd name="T88" fmla="*/ 0 w 20000"/>
                <a:gd name="T89" fmla="*/ 10 h 20000"/>
                <a:gd name="T90" fmla="*/ 0 w 20000"/>
                <a:gd name="T91" fmla="*/ 11 h 20000"/>
                <a:gd name="T92" fmla="*/ 0 w 20000"/>
                <a:gd name="T93" fmla="*/ 11 h 20000"/>
                <a:gd name="T94" fmla="*/ 0 w 20000"/>
                <a:gd name="T95" fmla="*/ 13 h 20000"/>
                <a:gd name="T96" fmla="*/ 0 w 20000"/>
                <a:gd name="T97" fmla="*/ 12 h 20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0000" h="20000">
                  <a:moveTo>
                    <a:pt x="17647" y="0"/>
                  </a:moveTo>
                  <a:lnTo>
                    <a:pt x="17647" y="444"/>
                  </a:lnTo>
                  <a:lnTo>
                    <a:pt x="18111" y="444"/>
                  </a:lnTo>
                  <a:lnTo>
                    <a:pt x="18111" y="1331"/>
                  </a:lnTo>
                  <a:lnTo>
                    <a:pt x="18576" y="1775"/>
                  </a:lnTo>
                  <a:lnTo>
                    <a:pt x="18576" y="2219"/>
                  </a:lnTo>
                  <a:lnTo>
                    <a:pt x="19040" y="2219"/>
                  </a:lnTo>
                  <a:lnTo>
                    <a:pt x="19040" y="3550"/>
                  </a:lnTo>
                  <a:lnTo>
                    <a:pt x="19505" y="3550"/>
                  </a:lnTo>
                  <a:lnTo>
                    <a:pt x="19505" y="4882"/>
                  </a:lnTo>
                  <a:lnTo>
                    <a:pt x="19969" y="5325"/>
                  </a:lnTo>
                  <a:lnTo>
                    <a:pt x="19969" y="5769"/>
                  </a:lnTo>
                  <a:lnTo>
                    <a:pt x="19505" y="5769"/>
                  </a:lnTo>
                  <a:lnTo>
                    <a:pt x="19505" y="6657"/>
                  </a:lnTo>
                  <a:lnTo>
                    <a:pt x="18576" y="6657"/>
                  </a:lnTo>
                  <a:lnTo>
                    <a:pt x="18111" y="7101"/>
                  </a:lnTo>
                  <a:lnTo>
                    <a:pt x="17183" y="7101"/>
                  </a:lnTo>
                  <a:lnTo>
                    <a:pt x="16718" y="7544"/>
                  </a:lnTo>
                  <a:lnTo>
                    <a:pt x="15789" y="7544"/>
                  </a:lnTo>
                  <a:lnTo>
                    <a:pt x="15789" y="7988"/>
                  </a:lnTo>
                  <a:lnTo>
                    <a:pt x="14861" y="8432"/>
                  </a:lnTo>
                  <a:lnTo>
                    <a:pt x="13932" y="8432"/>
                  </a:lnTo>
                  <a:lnTo>
                    <a:pt x="13467" y="8876"/>
                  </a:lnTo>
                  <a:lnTo>
                    <a:pt x="12074" y="8876"/>
                  </a:lnTo>
                  <a:lnTo>
                    <a:pt x="12074" y="9320"/>
                  </a:lnTo>
                  <a:lnTo>
                    <a:pt x="10681" y="9320"/>
                  </a:lnTo>
                  <a:lnTo>
                    <a:pt x="9752" y="10207"/>
                  </a:lnTo>
                  <a:lnTo>
                    <a:pt x="8824" y="10207"/>
                  </a:lnTo>
                  <a:lnTo>
                    <a:pt x="8359" y="10651"/>
                  </a:lnTo>
                  <a:lnTo>
                    <a:pt x="7895" y="10651"/>
                  </a:lnTo>
                  <a:lnTo>
                    <a:pt x="5108" y="11982"/>
                  </a:lnTo>
                  <a:lnTo>
                    <a:pt x="4644" y="12426"/>
                  </a:lnTo>
                  <a:lnTo>
                    <a:pt x="3715" y="12426"/>
                  </a:lnTo>
                  <a:lnTo>
                    <a:pt x="3715" y="12870"/>
                  </a:lnTo>
                  <a:lnTo>
                    <a:pt x="3251" y="12870"/>
                  </a:lnTo>
                  <a:lnTo>
                    <a:pt x="2786" y="13757"/>
                  </a:lnTo>
                  <a:lnTo>
                    <a:pt x="2322" y="13757"/>
                  </a:lnTo>
                  <a:lnTo>
                    <a:pt x="2322" y="14201"/>
                  </a:lnTo>
                  <a:lnTo>
                    <a:pt x="1858" y="14201"/>
                  </a:lnTo>
                  <a:lnTo>
                    <a:pt x="1858" y="14645"/>
                  </a:lnTo>
                  <a:lnTo>
                    <a:pt x="1393" y="15089"/>
                  </a:lnTo>
                  <a:lnTo>
                    <a:pt x="1393" y="15533"/>
                  </a:lnTo>
                  <a:lnTo>
                    <a:pt x="929" y="15533"/>
                  </a:lnTo>
                  <a:lnTo>
                    <a:pt x="929" y="15976"/>
                  </a:lnTo>
                  <a:lnTo>
                    <a:pt x="464" y="15976"/>
                  </a:lnTo>
                  <a:lnTo>
                    <a:pt x="464" y="17308"/>
                  </a:lnTo>
                  <a:lnTo>
                    <a:pt x="0" y="17308"/>
                  </a:lnTo>
                  <a:lnTo>
                    <a:pt x="0" y="19970"/>
                  </a:lnTo>
                  <a:lnTo>
                    <a:pt x="0" y="19083"/>
                  </a:lnTo>
                </a:path>
              </a:pathLst>
            </a:custGeom>
            <a:noFill/>
            <a:ln w="1905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nvGrpSpPr>
            <p:cNvPr id="249881" name="Group 25"/>
            <p:cNvGrpSpPr/>
            <p:nvPr/>
          </p:nvGrpSpPr>
          <p:grpSpPr bwMode="auto">
            <a:xfrm>
              <a:off x="1822" y="304"/>
              <a:ext cx="923" cy="137"/>
              <a:chOff x="0" y="0"/>
              <a:chExt cx="20000" cy="20000"/>
            </a:xfrm>
          </p:grpSpPr>
          <p:sp>
            <p:nvSpPr>
              <p:cNvPr id="249929" name="Arc 26"/>
              <p:cNvSpPr>
                <a:spLocks noChangeArrowheads="1"/>
              </p:cNvSpPr>
              <p:nvPr/>
            </p:nvSpPr>
            <p:spPr bwMode="auto">
              <a:xfrm flipH="1">
                <a:off x="0" y="103"/>
                <a:ext cx="10970" cy="19897"/>
              </a:xfrm>
              <a:custGeom>
                <a:avLst/>
                <a:gdLst>
                  <a:gd name="T0" fmla="*/ -1 w 21600"/>
                  <a:gd name="T1" fmla="*/ 0 h 21600"/>
                  <a:gd name="T2" fmla="*/ 5571 w 21600"/>
                  <a:gd name="T3" fmla="*/ 18328 h 21600"/>
                  <a:gd name="T4" fmla="*/ -1 w 21600"/>
                  <a:gd name="T5" fmla="*/ 0 h 21600"/>
                  <a:gd name="T6" fmla="*/ 5571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30" name="Arc 27"/>
              <p:cNvSpPr>
                <a:spLocks noChangeArrowheads="1"/>
              </p:cNvSpPr>
              <p:nvPr/>
            </p:nvSpPr>
            <p:spPr bwMode="auto">
              <a:xfrm>
                <a:off x="9035" y="0"/>
                <a:ext cx="10965" cy="19878"/>
              </a:xfrm>
              <a:custGeom>
                <a:avLst/>
                <a:gdLst>
                  <a:gd name="T0" fmla="*/ -1 w 21600"/>
                  <a:gd name="T1" fmla="*/ 0 h 21600"/>
                  <a:gd name="T2" fmla="*/ 5566 w 21600"/>
                  <a:gd name="T3" fmla="*/ 18293 h 21600"/>
                  <a:gd name="T4" fmla="*/ -1 w 21600"/>
                  <a:gd name="T5" fmla="*/ 0 h 21600"/>
                  <a:gd name="T6" fmla="*/ 5566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82" name="Group 28"/>
            <p:cNvGrpSpPr/>
            <p:nvPr/>
          </p:nvGrpSpPr>
          <p:grpSpPr bwMode="auto">
            <a:xfrm>
              <a:off x="1812" y="405"/>
              <a:ext cx="923" cy="137"/>
              <a:chOff x="0" y="0"/>
              <a:chExt cx="20001" cy="20000"/>
            </a:xfrm>
          </p:grpSpPr>
          <p:sp>
            <p:nvSpPr>
              <p:cNvPr id="249927" name="Arc 29"/>
              <p:cNvSpPr>
                <a:spLocks noChangeArrowheads="1"/>
              </p:cNvSpPr>
              <p:nvPr/>
            </p:nvSpPr>
            <p:spPr bwMode="auto">
              <a:xfrm flipH="1">
                <a:off x="0" y="122"/>
                <a:ext cx="10968" cy="19878"/>
              </a:xfrm>
              <a:custGeom>
                <a:avLst/>
                <a:gdLst>
                  <a:gd name="T0" fmla="*/ -1 w 21600"/>
                  <a:gd name="T1" fmla="*/ 0 h 21600"/>
                  <a:gd name="T2" fmla="*/ 5569 w 21600"/>
                  <a:gd name="T3" fmla="*/ 18293 h 21600"/>
                  <a:gd name="T4" fmla="*/ -1 w 21600"/>
                  <a:gd name="T5" fmla="*/ 0 h 21600"/>
                  <a:gd name="T6" fmla="*/ 5569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28" name="Arc 30"/>
              <p:cNvSpPr>
                <a:spLocks noChangeArrowheads="1"/>
              </p:cNvSpPr>
              <p:nvPr/>
            </p:nvSpPr>
            <p:spPr bwMode="auto">
              <a:xfrm>
                <a:off x="9033" y="0"/>
                <a:ext cx="10968" cy="19897"/>
              </a:xfrm>
              <a:custGeom>
                <a:avLst/>
                <a:gdLst>
                  <a:gd name="T0" fmla="*/ -1 w 21600"/>
                  <a:gd name="T1" fmla="*/ 0 h 21600"/>
                  <a:gd name="T2" fmla="*/ 5569 w 21600"/>
                  <a:gd name="T3" fmla="*/ 18328 h 21600"/>
                  <a:gd name="T4" fmla="*/ -1 w 21600"/>
                  <a:gd name="T5" fmla="*/ 0 h 21600"/>
                  <a:gd name="T6" fmla="*/ 5569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83" name="Group 31"/>
            <p:cNvGrpSpPr/>
            <p:nvPr/>
          </p:nvGrpSpPr>
          <p:grpSpPr bwMode="auto">
            <a:xfrm>
              <a:off x="1812" y="518"/>
              <a:ext cx="923" cy="137"/>
              <a:chOff x="0" y="3"/>
              <a:chExt cx="20001" cy="19997"/>
            </a:xfrm>
          </p:grpSpPr>
          <p:sp>
            <p:nvSpPr>
              <p:cNvPr id="249925" name="Arc 32"/>
              <p:cNvSpPr>
                <a:spLocks noChangeArrowheads="1"/>
              </p:cNvSpPr>
              <p:nvPr/>
            </p:nvSpPr>
            <p:spPr bwMode="auto">
              <a:xfrm flipH="1">
                <a:off x="0" y="122"/>
                <a:ext cx="10968" cy="19878"/>
              </a:xfrm>
              <a:custGeom>
                <a:avLst/>
                <a:gdLst>
                  <a:gd name="T0" fmla="*/ -1 w 21600"/>
                  <a:gd name="T1" fmla="*/ 0 h 21600"/>
                  <a:gd name="T2" fmla="*/ 5569 w 21600"/>
                  <a:gd name="T3" fmla="*/ 18293 h 21600"/>
                  <a:gd name="T4" fmla="*/ -1 w 21600"/>
                  <a:gd name="T5" fmla="*/ 0 h 21600"/>
                  <a:gd name="T6" fmla="*/ 5569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26" name="Arc 33"/>
              <p:cNvSpPr>
                <a:spLocks noChangeArrowheads="1"/>
              </p:cNvSpPr>
              <p:nvPr/>
            </p:nvSpPr>
            <p:spPr bwMode="auto">
              <a:xfrm>
                <a:off x="9033" y="3"/>
                <a:ext cx="10968" cy="19894"/>
              </a:xfrm>
              <a:custGeom>
                <a:avLst/>
                <a:gdLst>
                  <a:gd name="T0" fmla="*/ -1 w 21600"/>
                  <a:gd name="T1" fmla="*/ 0 h 21600"/>
                  <a:gd name="T2" fmla="*/ 5569 w 21600"/>
                  <a:gd name="T3" fmla="*/ 18323 h 21600"/>
                  <a:gd name="T4" fmla="*/ -1 w 21600"/>
                  <a:gd name="T5" fmla="*/ 0 h 21600"/>
                  <a:gd name="T6" fmla="*/ 5569 w 21600"/>
                  <a:gd name="T7" fmla="*/ 18323 h 21600"/>
                  <a:gd name="T8" fmla="*/ 0 w 21600"/>
                  <a:gd name="T9" fmla="*/ 1832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84" name="Group 34"/>
            <p:cNvGrpSpPr/>
            <p:nvPr/>
          </p:nvGrpSpPr>
          <p:grpSpPr bwMode="auto">
            <a:xfrm>
              <a:off x="1812" y="203"/>
              <a:ext cx="923" cy="136"/>
              <a:chOff x="0" y="0"/>
              <a:chExt cx="20001" cy="20000"/>
            </a:xfrm>
          </p:grpSpPr>
          <p:sp>
            <p:nvSpPr>
              <p:cNvPr id="249923" name="Arc 35"/>
              <p:cNvSpPr>
                <a:spLocks noChangeArrowheads="1"/>
              </p:cNvSpPr>
              <p:nvPr/>
            </p:nvSpPr>
            <p:spPr bwMode="auto">
              <a:xfrm flipH="1">
                <a:off x="0" y="122"/>
                <a:ext cx="10968" cy="19878"/>
              </a:xfrm>
              <a:custGeom>
                <a:avLst/>
                <a:gdLst>
                  <a:gd name="T0" fmla="*/ -1 w 21600"/>
                  <a:gd name="T1" fmla="*/ 0 h 21600"/>
                  <a:gd name="T2" fmla="*/ 5569 w 21600"/>
                  <a:gd name="T3" fmla="*/ 18293 h 21600"/>
                  <a:gd name="T4" fmla="*/ -1 w 21600"/>
                  <a:gd name="T5" fmla="*/ 0 h 21600"/>
                  <a:gd name="T6" fmla="*/ 5569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24" name="Arc 36"/>
              <p:cNvSpPr>
                <a:spLocks noChangeArrowheads="1"/>
              </p:cNvSpPr>
              <p:nvPr/>
            </p:nvSpPr>
            <p:spPr bwMode="auto">
              <a:xfrm>
                <a:off x="9033" y="0"/>
                <a:ext cx="10968" cy="19897"/>
              </a:xfrm>
              <a:custGeom>
                <a:avLst/>
                <a:gdLst>
                  <a:gd name="T0" fmla="*/ -1 w 21600"/>
                  <a:gd name="T1" fmla="*/ 0 h 21600"/>
                  <a:gd name="T2" fmla="*/ 5569 w 21600"/>
                  <a:gd name="T3" fmla="*/ 18328 h 21600"/>
                  <a:gd name="T4" fmla="*/ -1 w 21600"/>
                  <a:gd name="T5" fmla="*/ 0 h 21600"/>
                  <a:gd name="T6" fmla="*/ 5569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85" name="Group 37"/>
            <p:cNvGrpSpPr/>
            <p:nvPr/>
          </p:nvGrpSpPr>
          <p:grpSpPr bwMode="auto">
            <a:xfrm>
              <a:off x="3376" y="147"/>
              <a:ext cx="933" cy="452"/>
              <a:chOff x="0" y="0"/>
              <a:chExt cx="20000" cy="20000"/>
            </a:xfrm>
          </p:grpSpPr>
          <p:grpSp>
            <p:nvGrpSpPr>
              <p:cNvPr id="249911" name="Group 38"/>
              <p:cNvGrpSpPr/>
              <p:nvPr/>
            </p:nvGrpSpPr>
            <p:grpSpPr bwMode="auto">
              <a:xfrm>
                <a:off x="211" y="4483"/>
                <a:ext cx="19789" cy="6047"/>
                <a:chOff x="0" y="0"/>
                <a:chExt cx="20001" cy="20000"/>
              </a:xfrm>
            </p:grpSpPr>
            <p:sp>
              <p:nvSpPr>
                <p:cNvPr id="249921" name="Arc 39"/>
                <p:cNvSpPr>
                  <a:spLocks noChangeArrowheads="1"/>
                </p:cNvSpPr>
                <p:nvPr/>
              </p:nvSpPr>
              <p:spPr bwMode="auto">
                <a:xfrm flipH="1">
                  <a:off x="0" y="103"/>
                  <a:ext cx="10968" cy="19897"/>
                </a:xfrm>
                <a:custGeom>
                  <a:avLst/>
                  <a:gdLst>
                    <a:gd name="T0" fmla="*/ -1 w 21600"/>
                    <a:gd name="T1" fmla="*/ 0 h 21600"/>
                    <a:gd name="T2" fmla="*/ 5569 w 21600"/>
                    <a:gd name="T3" fmla="*/ 18328 h 21600"/>
                    <a:gd name="T4" fmla="*/ -1 w 21600"/>
                    <a:gd name="T5" fmla="*/ 0 h 21600"/>
                    <a:gd name="T6" fmla="*/ 5569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22" name="Arc 40"/>
                <p:cNvSpPr>
                  <a:spLocks noChangeArrowheads="1"/>
                </p:cNvSpPr>
                <p:nvPr/>
              </p:nvSpPr>
              <p:spPr bwMode="auto">
                <a:xfrm>
                  <a:off x="9033" y="0"/>
                  <a:ext cx="10968" cy="19897"/>
                </a:xfrm>
                <a:custGeom>
                  <a:avLst/>
                  <a:gdLst>
                    <a:gd name="T0" fmla="*/ -1 w 21600"/>
                    <a:gd name="T1" fmla="*/ 0 h 21600"/>
                    <a:gd name="T2" fmla="*/ 5569 w 21600"/>
                    <a:gd name="T3" fmla="*/ 18328 h 21600"/>
                    <a:gd name="T4" fmla="*/ -1 w 21600"/>
                    <a:gd name="T5" fmla="*/ 0 h 21600"/>
                    <a:gd name="T6" fmla="*/ 5569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912" name="Group 41"/>
              <p:cNvGrpSpPr/>
              <p:nvPr/>
            </p:nvGrpSpPr>
            <p:grpSpPr bwMode="auto">
              <a:xfrm>
                <a:off x="0" y="8971"/>
                <a:ext cx="19794" cy="6042"/>
                <a:chOff x="0" y="0"/>
                <a:chExt cx="20000" cy="20000"/>
              </a:xfrm>
            </p:grpSpPr>
            <p:sp>
              <p:nvSpPr>
                <p:cNvPr id="249919" name="Arc 42"/>
                <p:cNvSpPr>
                  <a:spLocks noChangeArrowheads="1"/>
                </p:cNvSpPr>
                <p:nvPr/>
              </p:nvSpPr>
              <p:spPr bwMode="auto">
                <a:xfrm flipH="1">
                  <a:off x="0" y="106"/>
                  <a:ext cx="10970" cy="19894"/>
                </a:xfrm>
                <a:custGeom>
                  <a:avLst/>
                  <a:gdLst>
                    <a:gd name="T0" fmla="*/ -1 w 21600"/>
                    <a:gd name="T1" fmla="*/ 0 h 21600"/>
                    <a:gd name="T2" fmla="*/ 5571 w 21600"/>
                    <a:gd name="T3" fmla="*/ 18323 h 21600"/>
                    <a:gd name="T4" fmla="*/ -1 w 21600"/>
                    <a:gd name="T5" fmla="*/ 0 h 21600"/>
                    <a:gd name="T6" fmla="*/ 5571 w 21600"/>
                    <a:gd name="T7" fmla="*/ 18323 h 21600"/>
                    <a:gd name="T8" fmla="*/ 0 w 21600"/>
                    <a:gd name="T9" fmla="*/ 1832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20" name="Arc 43"/>
                <p:cNvSpPr>
                  <a:spLocks noChangeArrowheads="1"/>
                </p:cNvSpPr>
                <p:nvPr/>
              </p:nvSpPr>
              <p:spPr bwMode="auto">
                <a:xfrm>
                  <a:off x="9030" y="0"/>
                  <a:ext cx="10970" cy="19897"/>
                </a:xfrm>
                <a:custGeom>
                  <a:avLst/>
                  <a:gdLst>
                    <a:gd name="T0" fmla="*/ -1 w 21600"/>
                    <a:gd name="T1" fmla="*/ 0 h 21600"/>
                    <a:gd name="T2" fmla="*/ 5571 w 21600"/>
                    <a:gd name="T3" fmla="*/ 18328 h 21600"/>
                    <a:gd name="T4" fmla="*/ -1 w 21600"/>
                    <a:gd name="T5" fmla="*/ 0 h 21600"/>
                    <a:gd name="T6" fmla="*/ 5571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913" name="Group 44"/>
              <p:cNvGrpSpPr/>
              <p:nvPr/>
            </p:nvGrpSpPr>
            <p:grpSpPr bwMode="auto">
              <a:xfrm>
                <a:off x="0" y="13953"/>
                <a:ext cx="19794" cy="6047"/>
                <a:chOff x="0" y="0"/>
                <a:chExt cx="20000" cy="20000"/>
              </a:xfrm>
            </p:grpSpPr>
            <p:sp>
              <p:nvSpPr>
                <p:cNvPr id="249917" name="Arc 45"/>
                <p:cNvSpPr>
                  <a:spLocks noChangeArrowheads="1"/>
                </p:cNvSpPr>
                <p:nvPr/>
              </p:nvSpPr>
              <p:spPr bwMode="auto">
                <a:xfrm flipH="1">
                  <a:off x="0" y="103"/>
                  <a:ext cx="10970" cy="19897"/>
                </a:xfrm>
                <a:custGeom>
                  <a:avLst/>
                  <a:gdLst>
                    <a:gd name="T0" fmla="*/ -1 w 21600"/>
                    <a:gd name="T1" fmla="*/ 0 h 21600"/>
                    <a:gd name="T2" fmla="*/ 5571 w 21600"/>
                    <a:gd name="T3" fmla="*/ 18328 h 21600"/>
                    <a:gd name="T4" fmla="*/ -1 w 21600"/>
                    <a:gd name="T5" fmla="*/ 0 h 21600"/>
                    <a:gd name="T6" fmla="*/ 5571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18" name="Arc 46"/>
                <p:cNvSpPr>
                  <a:spLocks noChangeArrowheads="1"/>
                </p:cNvSpPr>
                <p:nvPr/>
              </p:nvSpPr>
              <p:spPr bwMode="auto">
                <a:xfrm>
                  <a:off x="9030" y="0"/>
                  <a:ext cx="10970" cy="19878"/>
                </a:xfrm>
                <a:custGeom>
                  <a:avLst/>
                  <a:gdLst>
                    <a:gd name="T0" fmla="*/ -1 w 21600"/>
                    <a:gd name="T1" fmla="*/ 0 h 21600"/>
                    <a:gd name="T2" fmla="*/ 5571 w 21600"/>
                    <a:gd name="T3" fmla="*/ 18293 h 21600"/>
                    <a:gd name="T4" fmla="*/ -1 w 21600"/>
                    <a:gd name="T5" fmla="*/ 0 h 21600"/>
                    <a:gd name="T6" fmla="*/ 5571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914" name="Group 47"/>
              <p:cNvGrpSpPr/>
              <p:nvPr/>
            </p:nvGrpSpPr>
            <p:grpSpPr bwMode="auto">
              <a:xfrm>
                <a:off x="0" y="0"/>
                <a:ext cx="19794" cy="6047"/>
                <a:chOff x="0" y="0"/>
                <a:chExt cx="20000" cy="20000"/>
              </a:xfrm>
            </p:grpSpPr>
            <p:sp>
              <p:nvSpPr>
                <p:cNvPr id="249915" name="Arc 48"/>
                <p:cNvSpPr>
                  <a:spLocks noChangeArrowheads="1"/>
                </p:cNvSpPr>
                <p:nvPr/>
              </p:nvSpPr>
              <p:spPr bwMode="auto">
                <a:xfrm flipH="1">
                  <a:off x="0" y="103"/>
                  <a:ext cx="10970" cy="19897"/>
                </a:xfrm>
                <a:custGeom>
                  <a:avLst/>
                  <a:gdLst>
                    <a:gd name="T0" fmla="*/ -1 w 21600"/>
                    <a:gd name="T1" fmla="*/ 0 h 21600"/>
                    <a:gd name="T2" fmla="*/ 5571 w 21600"/>
                    <a:gd name="T3" fmla="*/ 18328 h 21600"/>
                    <a:gd name="T4" fmla="*/ -1 w 21600"/>
                    <a:gd name="T5" fmla="*/ 0 h 21600"/>
                    <a:gd name="T6" fmla="*/ 5571 w 21600"/>
                    <a:gd name="T7" fmla="*/ 18328 h 21600"/>
                    <a:gd name="T8" fmla="*/ 0 w 21600"/>
                    <a:gd name="T9" fmla="*/ 18328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16" name="Arc 49"/>
                <p:cNvSpPr>
                  <a:spLocks noChangeArrowheads="1"/>
                </p:cNvSpPr>
                <p:nvPr/>
              </p:nvSpPr>
              <p:spPr bwMode="auto">
                <a:xfrm>
                  <a:off x="9030" y="0"/>
                  <a:ext cx="10970" cy="19878"/>
                </a:xfrm>
                <a:custGeom>
                  <a:avLst/>
                  <a:gdLst>
                    <a:gd name="T0" fmla="*/ -1 w 21600"/>
                    <a:gd name="T1" fmla="*/ 0 h 21600"/>
                    <a:gd name="T2" fmla="*/ 5571 w 21600"/>
                    <a:gd name="T3" fmla="*/ 18293 h 21600"/>
                    <a:gd name="T4" fmla="*/ -1 w 21600"/>
                    <a:gd name="T5" fmla="*/ 0 h 21600"/>
                    <a:gd name="T6" fmla="*/ 5571 w 21600"/>
                    <a:gd name="T7" fmla="*/ 18293 h 21600"/>
                    <a:gd name="T8" fmla="*/ 0 w 21600"/>
                    <a:gd name="T9" fmla="*/ 18293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grpSp>
          <p:nvGrpSpPr>
            <p:cNvPr id="249886" name="Group 50"/>
            <p:cNvGrpSpPr/>
            <p:nvPr/>
          </p:nvGrpSpPr>
          <p:grpSpPr bwMode="auto">
            <a:xfrm>
              <a:off x="1540" y="1059"/>
              <a:ext cx="185" cy="609"/>
              <a:chOff x="0" y="0"/>
              <a:chExt cx="20000" cy="19999"/>
            </a:xfrm>
          </p:grpSpPr>
          <p:sp>
            <p:nvSpPr>
              <p:cNvPr id="249909" name="Arc 51"/>
              <p:cNvSpPr>
                <a:spLocks noChangeArrowheads="1"/>
              </p:cNvSpPr>
              <p:nvPr/>
            </p:nvSpPr>
            <p:spPr bwMode="auto">
              <a:xfrm>
                <a:off x="0" y="0"/>
                <a:ext cx="20000" cy="9643"/>
              </a:xfrm>
              <a:custGeom>
                <a:avLst/>
                <a:gdLst>
                  <a:gd name="T0" fmla="*/ -1 w 21600"/>
                  <a:gd name="T1" fmla="*/ 0 h 21600"/>
                  <a:gd name="T2" fmla="*/ 18519 w 21600"/>
                  <a:gd name="T3" fmla="*/ 4305 h 21600"/>
                  <a:gd name="T4" fmla="*/ -1 w 21600"/>
                  <a:gd name="T5" fmla="*/ 0 h 21600"/>
                  <a:gd name="T6" fmla="*/ 18519 w 21600"/>
                  <a:gd name="T7" fmla="*/ 4305 h 21600"/>
                  <a:gd name="T8" fmla="*/ 0 w 21600"/>
                  <a:gd name="T9" fmla="*/ 4305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10" name="Arc 52"/>
              <p:cNvSpPr>
                <a:spLocks noChangeArrowheads="1"/>
              </p:cNvSpPr>
              <p:nvPr/>
            </p:nvSpPr>
            <p:spPr bwMode="auto">
              <a:xfrm flipV="1">
                <a:off x="0" y="10356"/>
                <a:ext cx="20000" cy="9643"/>
              </a:xfrm>
              <a:custGeom>
                <a:avLst/>
                <a:gdLst>
                  <a:gd name="T0" fmla="*/ -1 w 21600"/>
                  <a:gd name="T1" fmla="*/ 0 h 21600"/>
                  <a:gd name="T2" fmla="*/ 18519 w 21600"/>
                  <a:gd name="T3" fmla="*/ 4305 h 21600"/>
                  <a:gd name="T4" fmla="*/ -1 w 21600"/>
                  <a:gd name="T5" fmla="*/ 0 h 21600"/>
                  <a:gd name="T6" fmla="*/ 18519 w 21600"/>
                  <a:gd name="T7" fmla="*/ 4305 h 21600"/>
                  <a:gd name="T8" fmla="*/ 0 w 21600"/>
                  <a:gd name="T9" fmla="*/ 4305 h 21600"/>
                  <a:gd name="T10" fmla="*/ -1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prstDash val="lgDash"/>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87" name="Group 53"/>
            <p:cNvGrpSpPr/>
            <p:nvPr/>
          </p:nvGrpSpPr>
          <p:grpSpPr bwMode="auto">
            <a:xfrm>
              <a:off x="918" y="1220"/>
              <a:ext cx="311" cy="274"/>
              <a:chOff x="0" y="0"/>
              <a:chExt cx="20014" cy="20000"/>
            </a:xfrm>
          </p:grpSpPr>
          <p:grpSp>
            <p:nvGrpSpPr>
              <p:cNvPr id="249902" name="Group 54"/>
              <p:cNvGrpSpPr/>
              <p:nvPr/>
            </p:nvGrpSpPr>
            <p:grpSpPr bwMode="auto">
              <a:xfrm>
                <a:off x="0" y="329"/>
                <a:ext cx="20014" cy="19671"/>
                <a:chOff x="0" y="0"/>
                <a:chExt cx="20000" cy="20000"/>
              </a:xfrm>
            </p:grpSpPr>
            <p:sp>
              <p:nvSpPr>
                <p:cNvPr id="249906" name="Line 55"/>
                <p:cNvSpPr>
                  <a:spLocks noChangeShapeType="1"/>
                </p:cNvSpPr>
                <p:nvPr/>
              </p:nvSpPr>
              <p:spPr bwMode="auto">
                <a:xfrm flipH="1">
                  <a:off x="0" y="0"/>
                  <a:ext cx="10000" cy="2000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07" name="Line 56"/>
                <p:cNvSpPr>
                  <a:spLocks noChangeShapeType="1"/>
                </p:cNvSpPr>
                <p:nvPr/>
              </p:nvSpPr>
              <p:spPr bwMode="auto">
                <a:xfrm>
                  <a:off x="10000" y="0"/>
                  <a:ext cx="10000" cy="2000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08" name="Line 57"/>
                <p:cNvSpPr>
                  <a:spLocks noChangeShapeType="1"/>
                </p:cNvSpPr>
                <p:nvPr/>
              </p:nvSpPr>
              <p:spPr bwMode="auto">
                <a:xfrm>
                  <a:off x="0" y="19938"/>
                  <a:ext cx="20000" cy="62"/>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903" name="Group 58"/>
              <p:cNvGrpSpPr/>
              <p:nvPr/>
            </p:nvGrpSpPr>
            <p:grpSpPr bwMode="auto">
              <a:xfrm>
                <a:off x="1254" y="0"/>
                <a:ext cx="16929" cy="9091"/>
                <a:chOff x="0" y="0"/>
                <a:chExt cx="19999" cy="20000"/>
              </a:xfrm>
            </p:grpSpPr>
            <p:sp>
              <p:nvSpPr>
                <p:cNvPr id="249904" name="Arc 59"/>
                <p:cNvSpPr>
                  <a:spLocks noChangeArrowheads="1"/>
                </p:cNvSpPr>
                <p:nvPr/>
              </p:nvSpPr>
              <p:spPr bwMode="auto">
                <a:xfrm flipH="1">
                  <a:off x="0" y="0"/>
                  <a:ext cx="10051" cy="20000"/>
                </a:xfrm>
                <a:custGeom>
                  <a:avLst/>
                  <a:gdLst>
                    <a:gd name="T0" fmla="*/ 0 w 21600"/>
                    <a:gd name="T1" fmla="*/ 0 h 21600"/>
                    <a:gd name="T2" fmla="*/ 4677 w 21600"/>
                    <a:gd name="T3" fmla="*/ 18519 h 21600"/>
                    <a:gd name="T4" fmla="*/ 0 w 21600"/>
                    <a:gd name="T5" fmla="*/ 0 h 21600"/>
                    <a:gd name="T6" fmla="*/ 4677 w 21600"/>
                    <a:gd name="T7" fmla="*/ 18519 h 21600"/>
                    <a:gd name="T8" fmla="*/ 0 w 21600"/>
                    <a:gd name="T9" fmla="*/ 18519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05" name="Arc 60"/>
                <p:cNvSpPr>
                  <a:spLocks noChangeArrowheads="1"/>
                </p:cNvSpPr>
                <p:nvPr/>
              </p:nvSpPr>
              <p:spPr bwMode="auto">
                <a:xfrm>
                  <a:off x="9948" y="0"/>
                  <a:ext cx="10051" cy="20000"/>
                </a:xfrm>
                <a:custGeom>
                  <a:avLst/>
                  <a:gdLst>
                    <a:gd name="T0" fmla="*/ 0 w 21600"/>
                    <a:gd name="T1" fmla="*/ 0 h 21600"/>
                    <a:gd name="T2" fmla="*/ 4677 w 21600"/>
                    <a:gd name="T3" fmla="*/ 18519 h 21600"/>
                    <a:gd name="T4" fmla="*/ 0 w 21600"/>
                    <a:gd name="T5" fmla="*/ 0 h 21600"/>
                    <a:gd name="T6" fmla="*/ 4677 w 21600"/>
                    <a:gd name="T7" fmla="*/ 18519 h 21600"/>
                    <a:gd name="T8" fmla="*/ 0 w 21600"/>
                    <a:gd name="T9" fmla="*/ 18519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grpSp>
          <p:nvGrpSpPr>
            <p:cNvPr id="249888" name="Group 61"/>
            <p:cNvGrpSpPr/>
            <p:nvPr/>
          </p:nvGrpSpPr>
          <p:grpSpPr bwMode="auto">
            <a:xfrm>
              <a:off x="5086" y="1163"/>
              <a:ext cx="311" cy="275"/>
              <a:chOff x="0" y="0"/>
              <a:chExt cx="20000" cy="20000"/>
            </a:xfrm>
          </p:grpSpPr>
          <p:grpSp>
            <p:nvGrpSpPr>
              <p:cNvPr id="249895" name="Group 62"/>
              <p:cNvGrpSpPr/>
              <p:nvPr/>
            </p:nvGrpSpPr>
            <p:grpSpPr bwMode="auto">
              <a:xfrm>
                <a:off x="0" y="329"/>
                <a:ext cx="20000" cy="19671"/>
                <a:chOff x="0" y="0"/>
                <a:chExt cx="20000" cy="20000"/>
              </a:xfrm>
            </p:grpSpPr>
            <p:sp>
              <p:nvSpPr>
                <p:cNvPr id="249899" name="Line 63"/>
                <p:cNvSpPr>
                  <a:spLocks noChangeShapeType="1"/>
                </p:cNvSpPr>
                <p:nvPr/>
              </p:nvSpPr>
              <p:spPr bwMode="auto">
                <a:xfrm flipH="1">
                  <a:off x="0" y="0"/>
                  <a:ext cx="10000" cy="2000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00" name="Line 64"/>
                <p:cNvSpPr>
                  <a:spLocks noChangeShapeType="1"/>
                </p:cNvSpPr>
                <p:nvPr/>
              </p:nvSpPr>
              <p:spPr bwMode="auto">
                <a:xfrm>
                  <a:off x="10000" y="0"/>
                  <a:ext cx="10000" cy="2000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901" name="Line 65"/>
                <p:cNvSpPr>
                  <a:spLocks noChangeShapeType="1"/>
                </p:cNvSpPr>
                <p:nvPr/>
              </p:nvSpPr>
              <p:spPr bwMode="auto">
                <a:xfrm>
                  <a:off x="0" y="19947"/>
                  <a:ext cx="20000" cy="53"/>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nvGrpSpPr>
              <p:cNvPr id="249896" name="Group 66"/>
              <p:cNvGrpSpPr/>
              <p:nvPr/>
            </p:nvGrpSpPr>
            <p:grpSpPr bwMode="auto">
              <a:xfrm>
                <a:off x="1254" y="0"/>
                <a:ext cx="16916" cy="9100"/>
                <a:chOff x="0" y="0"/>
                <a:chExt cx="20000" cy="20000"/>
              </a:xfrm>
            </p:grpSpPr>
            <p:sp>
              <p:nvSpPr>
                <p:cNvPr id="249897" name="Arc 67"/>
                <p:cNvSpPr>
                  <a:spLocks noChangeArrowheads="1"/>
                </p:cNvSpPr>
                <p:nvPr/>
              </p:nvSpPr>
              <p:spPr bwMode="auto">
                <a:xfrm flipH="1">
                  <a:off x="0" y="0"/>
                  <a:ext cx="10051" cy="20000"/>
                </a:xfrm>
                <a:custGeom>
                  <a:avLst/>
                  <a:gdLst>
                    <a:gd name="T0" fmla="*/ 0 w 21600"/>
                    <a:gd name="T1" fmla="*/ 0 h 21600"/>
                    <a:gd name="T2" fmla="*/ 4677 w 21600"/>
                    <a:gd name="T3" fmla="*/ 18519 h 21600"/>
                    <a:gd name="T4" fmla="*/ 0 w 21600"/>
                    <a:gd name="T5" fmla="*/ 0 h 21600"/>
                    <a:gd name="T6" fmla="*/ 4677 w 21600"/>
                    <a:gd name="T7" fmla="*/ 18519 h 21600"/>
                    <a:gd name="T8" fmla="*/ 0 w 21600"/>
                    <a:gd name="T9" fmla="*/ 18519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98" name="Arc 68"/>
                <p:cNvSpPr>
                  <a:spLocks noChangeArrowheads="1"/>
                </p:cNvSpPr>
                <p:nvPr/>
              </p:nvSpPr>
              <p:spPr bwMode="auto">
                <a:xfrm>
                  <a:off x="9949" y="0"/>
                  <a:ext cx="10051" cy="20000"/>
                </a:xfrm>
                <a:custGeom>
                  <a:avLst/>
                  <a:gdLst>
                    <a:gd name="T0" fmla="*/ 0 w 21600"/>
                    <a:gd name="T1" fmla="*/ 0 h 21600"/>
                    <a:gd name="T2" fmla="*/ 4677 w 21600"/>
                    <a:gd name="T3" fmla="*/ 18519 h 21600"/>
                    <a:gd name="T4" fmla="*/ 0 w 21600"/>
                    <a:gd name="T5" fmla="*/ 0 h 21600"/>
                    <a:gd name="T6" fmla="*/ 4677 w 21600"/>
                    <a:gd name="T7" fmla="*/ 18519 h 21600"/>
                    <a:gd name="T8" fmla="*/ 0 w 21600"/>
                    <a:gd name="T9" fmla="*/ 18519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grpSp>
        <p:sp>
          <p:nvSpPr>
            <p:cNvPr id="249889" name="Line 69"/>
            <p:cNvSpPr>
              <a:spLocks noChangeShapeType="1"/>
            </p:cNvSpPr>
            <p:nvPr/>
          </p:nvSpPr>
          <p:spPr bwMode="auto">
            <a:xfrm flipH="1" flipV="1">
              <a:off x="2709" y="495"/>
              <a:ext cx="583" cy="868"/>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49890" name="Rectangle 70"/>
            <p:cNvSpPr>
              <a:spLocks noChangeArrowheads="1"/>
            </p:cNvSpPr>
            <p:nvPr/>
          </p:nvSpPr>
          <p:spPr bwMode="auto">
            <a:xfrm>
              <a:off x="2584" y="19"/>
              <a:ext cx="32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线弧</a:t>
              </a:r>
              <a:endParaRPr lang="zh-CN" altLang="en-US" sz="1600" b="1" smtClean="0">
                <a:solidFill>
                  <a:srgbClr val="000000"/>
                </a:solidFill>
                <a:latin typeface="Arial" panose="020B0604020202020204" pitchFamily="34" charset="0"/>
              </a:endParaRPr>
            </a:p>
          </p:txBody>
        </p:sp>
        <p:sp>
          <p:nvSpPr>
            <p:cNvPr id="249891" name="Rectangle 71"/>
            <p:cNvSpPr>
              <a:spLocks noChangeArrowheads="1"/>
            </p:cNvSpPr>
            <p:nvPr/>
          </p:nvSpPr>
          <p:spPr bwMode="auto">
            <a:xfrm>
              <a:off x="1365" y="1714"/>
              <a:ext cx="46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预选器</a:t>
              </a:r>
              <a:endParaRPr lang="zh-CN" altLang="en-US" sz="1600" b="1" smtClean="0">
                <a:solidFill>
                  <a:srgbClr val="000000"/>
                </a:solidFill>
                <a:latin typeface="Arial" panose="020B0604020202020204" pitchFamily="34" charset="0"/>
              </a:endParaRPr>
            </a:p>
          </p:txBody>
        </p:sp>
        <p:sp>
          <p:nvSpPr>
            <p:cNvPr id="249892" name="Rectangle 72"/>
            <p:cNvSpPr>
              <a:spLocks noChangeArrowheads="1"/>
            </p:cNvSpPr>
            <p:nvPr/>
          </p:nvSpPr>
          <p:spPr bwMode="auto">
            <a:xfrm>
              <a:off x="2074" y="1703"/>
              <a:ext cx="46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选组器</a:t>
              </a:r>
              <a:endParaRPr lang="zh-CN" altLang="en-US" sz="1600" b="1" smtClean="0">
                <a:solidFill>
                  <a:srgbClr val="000000"/>
                </a:solidFill>
                <a:latin typeface="Arial" panose="020B0604020202020204" pitchFamily="34" charset="0"/>
              </a:endParaRPr>
            </a:p>
          </p:txBody>
        </p:sp>
        <p:sp>
          <p:nvSpPr>
            <p:cNvPr id="249893" name="Rectangle 73"/>
            <p:cNvSpPr>
              <a:spLocks noChangeArrowheads="1"/>
            </p:cNvSpPr>
            <p:nvPr/>
          </p:nvSpPr>
          <p:spPr bwMode="auto">
            <a:xfrm>
              <a:off x="3599" y="1692"/>
              <a:ext cx="46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终接器</a:t>
              </a:r>
              <a:endParaRPr lang="zh-CN" altLang="en-US" sz="1600" b="1" smtClean="0">
                <a:solidFill>
                  <a:srgbClr val="000000"/>
                </a:solidFill>
                <a:latin typeface="Arial" panose="020B0604020202020204" pitchFamily="34" charset="0"/>
              </a:endParaRPr>
            </a:p>
          </p:txBody>
        </p:sp>
        <p:sp>
          <p:nvSpPr>
            <p:cNvPr id="249894" name="AutoShape 74"/>
            <p:cNvSpPr/>
            <p:nvPr/>
          </p:nvSpPr>
          <p:spPr bwMode="auto">
            <a:xfrm>
              <a:off x="1661" y="742"/>
              <a:ext cx="320" cy="262"/>
            </a:xfrm>
            <a:prstGeom prst="callout2">
              <a:avLst>
                <a:gd name="adj1" fmla="val 42856"/>
                <a:gd name="adj2" fmla="val 124241"/>
                <a:gd name="adj3" fmla="val 42856"/>
                <a:gd name="adj4" fmla="val 133537"/>
                <a:gd name="adj5" fmla="val -25713"/>
                <a:gd name="adj6" fmla="val 148685"/>
              </a:avLst>
            </a:prstGeom>
            <a:noFill/>
            <a:ln w="19050">
              <a:solidFill>
                <a:srgbClr val="000000"/>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r>
                <a:rPr lang="zh-CN" altLang="en-US" sz="1600" b="1" smtClean="0">
                  <a:solidFill>
                    <a:srgbClr val="000000"/>
                  </a:solidFill>
                  <a:latin typeface="宋体" panose="02010600030101010101" pitchFamily="2" charset="-122"/>
                </a:rPr>
                <a:t>弧刷</a:t>
              </a:r>
              <a:endParaRPr lang="zh-CN" altLang="en-US" sz="1600" b="1" smtClean="0">
                <a:solidFill>
                  <a:srgbClr val="000000"/>
                </a:solidFill>
                <a:latin typeface="Arial" panose="020B0604020202020204" pitchFamily="34" charset="0"/>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06400" y="-74613"/>
            <a:ext cx="7758113" cy="627063"/>
          </a:xfrm>
        </p:spPr>
        <p:txBody>
          <a:bodyPr/>
          <a:lstStyle/>
          <a:p>
            <a:pPr eaLnBrk="1" hangingPunct="1"/>
            <a:endParaRPr lang="zh-CN" altLang="zh-CN" smtClean="0"/>
          </a:p>
        </p:txBody>
      </p:sp>
      <p:pic>
        <p:nvPicPr>
          <p:cNvPr id="250883" name="Picture 4" descr="步进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673100"/>
            <a:ext cx="25495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6" descr="步进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588" y="2379663"/>
            <a:ext cx="3249612"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步进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8" y="2590800"/>
            <a:ext cx="36131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6" name="日期占位符 3"/>
          <p:cNvSpPr>
            <a:spLocks noGrp="1" noChangeArrowheads="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50887" name="页脚占位符 1"/>
          <p:cNvSpPr>
            <a:spLocks noGrp="1" noChangeArrowheads="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4" descr="步进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963" y="796925"/>
            <a:ext cx="2386012"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7" name="Picture 5" descr="人工交换机话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987425"/>
            <a:ext cx="2359025"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8" name="日期占位符 3"/>
          <p:cNvSpPr>
            <a:spLocks noGrp="1" noChangeArrowheads="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51909" name="页脚占位符 1"/>
          <p:cNvSpPr>
            <a:spLocks noGrp="1" noChangeArrowheads="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666750" y="914400"/>
            <a:ext cx="65897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en-US" altLang="zh-CN" sz="2400" b="1" smtClean="0">
                <a:solidFill>
                  <a:srgbClr val="3333FF"/>
                </a:solidFill>
                <a:latin typeface="Tahoma" panose="020B0604030504040204" pitchFamily="34" charset="0"/>
              </a:rPr>
              <a:t>   </a:t>
            </a:r>
            <a:r>
              <a:rPr lang="en-US" altLang="zh-CN" sz="2400" b="1" smtClean="0">
                <a:solidFill>
                  <a:srgbClr val="000000"/>
                </a:solidFill>
                <a:latin typeface="Tahoma" panose="020B0604030504040204" pitchFamily="34" charset="0"/>
              </a:rPr>
              <a:t>2.</a:t>
            </a:r>
            <a:r>
              <a:rPr lang="zh-CN" altLang="en-US" sz="2400" b="1" smtClean="0">
                <a:solidFill>
                  <a:srgbClr val="000000"/>
                </a:solidFill>
                <a:latin typeface="Tahoma" panose="020B0604030504040204" pitchFamily="34" charset="0"/>
              </a:rPr>
              <a:t>纵横制交换机</a:t>
            </a:r>
          </a:p>
          <a:p>
            <a:pPr eaLnBrk="1" fontAlgn="ctr" hangingPunct="1">
              <a:spcBef>
                <a:spcPct val="50000"/>
              </a:spcBef>
              <a:buFont typeface="Wingdings" panose="05000000000000000000" pitchFamily="2" charset="2"/>
              <a:buNone/>
            </a:pPr>
            <a:r>
              <a:rPr lang="zh-CN" altLang="en-US" sz="2400" b="1" smtClean="0">
                <a:solidFill>
                  <a:srgbClr val="000000"/>
                </a:solidFill>
                <a:latin typeface="Tahoma" panose="020B0604030504040204" pitchFamily="34" charset="0"/>
              </a:rPr>
              <a:t>        </a:t>
            </a:r>
            <a:r>
              <a:rPr lang="en-US" altLang="zh-CN" sz="2400" b="1" smtClean="0">
                <a:solidFill>
                  <a:srgbClr val="000000"/>
                </a:solidFill>
                <a:latin typeface="Tahoma" panose="020B0604030504040204" pitchFamily="34" charset="0"/>
              </a:rPr>
              <a:t>1926</a:t>
            </a:r>
            <a:r>
              <a:rPr lang="zh-CN" altLang="en-US" sz="2400" b="1" smtClean="0">
                <a:solidFill>
                  <a:srgbClr val="000000"/>
                </a:solidFill>
                <a:latin typeface="Tahoma" panose="020B0604030504040204" pitchFamily="34" charset="0"/>
              </a:rPr>
              <a:t>年，瑞典研制成功。</a:t>
            </a:r>
          </a:p>
          <a:p>
            <a:pPr eaLnBrk="1" fontAlgn="ctr" hangingPunct="1">
              <a:spcBef>
                <a:spcPct val="50000"/>
              </a:spcBef>
              <a:buFont typeface="Wingdings" panose="05000000000000000000" pitchFamily="2" charset="2"/>
              <a:buNone/>
            </a:pPr>
            <a:r>
              <a:rPr lang="zh-CN" altLang="en-US" sz="2400" b="1" smtClean="0">
                <a:solidFill>
                  <a:srgbClr val="000000"/>
                </a:solidFill>
                <a:latin typeface="Tahoma" panose="020B0604030504040204" pitchFamily="34" charset="0"/>
              </a:rPr>
              <a:t>        间接控制，将控制部分单独出来，公用。</a:t>
            </a:r>
          </a:p>
        </p:txBody>
      </p:sp>
      <p:grpSp>
        <p:nvGrpSpPr>
          <p:cNvPr id="252931" name="Group 27"/>
          <p:cNvGrpSpPr/>
          <p:nvPr/>
        </p:nvGrpSpPr>
        <p:grpSpPr bwMode="auto">
          <a:xfrm>
            <a:off x="1570038" y="2957513"/>
            <a:ext cx="4857750" cy="1671637"/>
            <a:chOff x="891" y="2161"/>
            <a:chExt cx="3060" cy="1053"/>
          </a:xfrm>
        </p:grpSpPr>
        <p:sp>
          <p:nvSpPr>
            <p:cNvPr id="252958" name="Line 25"/>
            <p:cNvSpPr>
              <a:spLocks noChangeShapeType="1"/>
            </p:cNvSpPr>
            <p:nvPr/>
          </p:nvSpPr>
          <p:spPr bwMode="auto">
            <a:xfrm>
              <a:off x="2896" y="2400"/>
              <a:ext cx="752"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59" name="Text Box 3"/>
            <p:cNvSpPr txBox="1">
              <a:spLocks noChangeArrowheads="1"/>
            </p:cNvSpPr>
            <p:nvPr/>
          </p:nvSpPr>
          <p:spPr bwMode="auto">
            <a:xfrm>
              <a:off x="1920" y="2256"/>
              <a:ext cx="976" cy="294"/>
            </a:xfrm>
            <a:prstGeom prst="rect">
              <a:avLst/>
            </a:prstGeom>
            <a:solidFill>
              <a:srgbClr val="B4EAE2"/>
            </a:solidFill>
            <a:ln w="9525">
              <a:miter lim="800000"/>
            </a:ln>
            <a:scene3d>
              <a:camera prst="legacyObliqueTopRight"/>
              <a:lightRig rig="legacyFlat3" dir="r"/>
            </a:scene3d>
            <a:sp3d extrusionH="125400" prstMaterial="legacyMatte">
              <a:bevelT w="13500" h="13500" prst="angle"/>
              <a:bevelB w="13500" h="13500" prst="angle"/>
              <a:extrusionClr>
                <a:srgbClr val="B4EAE2"/>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zh-CN" altLang="en-US" sz="2400" b="1" smtClean="0">
                  <a:solidFill>
                    <a:srgbClr val="3333FF"/>
                  </a:solidFill>
                  <a:latin typeface="Tahoma" panose="020B0604030504040204" pitchFamily="34" charset="0"/>
                </a:rPr>
                <a:t>话路</a:t>
              </a:r>
            </a:p>
          </p:txBody>
        </p:sp>
        <p:sp>
          <p:nvSpPr>
            <p:cNvPr id="252960" name="Text Box 4"/>
            <p:cNvSpPr txBox="1">
              <a:spLocks noChangeArrowheads="1"/>
            </p:cNvSpPr>
            <p:nvPr/>
          </p:nvSpPr>
          <p:spPr bwMode="auto">
            <a:xfrm>
              <a:off x="1920" y="2920"/>
              <a:ext cx="976" cy="294"/>
            </a:xfrm>
            <a:prstGeom prst="rect">
              <a:avLst/>
            </a:prstGeom>
            <a:solidFill>
              <a:srgbClr val="B4EAE2"/>
            </a:solidFill>
            <a:ln w="9525">
              <a:miter lim="800000"/>
            </a:ln>
            <a:scene3d>
              <a:camera prst="legacyObliqueTopRight"/>
              <a:lightRig rig="legacyFlat3" dir="r"/>
            </a:scene3d>
            <a:sp3d extrusionH="125400" prstMaterial="legacyMatte">
              <a:bevelT w="13500" h="13500" prst="angle"/>
              <a:bevelB w="13500" h="13500" prst="angle"/>
              <a:extrusionClr>
                <a:srgbClr val="B4EAE2"/>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zh-CN" altLang="en-US" sz="2400" b="1" smtClean="0">
                  <a:solidFill>
                    <a:srgbClr val="3333FF"/>
                  </a:solidFill>
                  <a:latin typeface="Tahoma" panose="020B0604030504040204" pitchFamily="34" charset="0"/>
                </a:rPr>
                <a:t>控制电路</a:t>
              </a:r>
            </a:p>
          </p:txBody>
        </p:sp>
        <p:pic>
          <p:nvPicPr>
            <p:cNvPr id="252961" name="Picture 21" descr="BD06102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 y="2161"/>
              <a:ext cx="607"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62" name="Picture 22" descr="BD06102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 y="2161"/>
              <a:ext cx="607"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63" name="Line 24"/>
            <p:cNvSpPr>
              <a:spLocks noChangeShapeType="1"/>
            </p:cNvSpPr>
            <p:nvPr/>
          </p:nvSpPr>
          <p:spPr bwMode="auto">
            <a:xfrm>
              <a:off x="1304" y="2400"/>
              <a:ext cx="616" cy="0"/>
            </a:xfrm>
            <a:prstGeom prst="line">
              <a:avLst/>
            </a:prstGeom>
            <a:noFill/>
            <a:ln w="349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64" name="AutoShape 26"/>
            <p:cNvSpPr>
              <a:spLocks noChangeArrowheads="1"/>
            </p:cNvSpPr>
            <p:nvPr/>
          </p:nvSpPr>
          <p:spPr bwMode="auto">
            <a:xfrm>
              <a:off x="2254" y="2551"/>
              <a:ext cx="266" cy="329"/>
            </a:xfrm>
            <a:prstGeom prst="upDownArrow">
              <a:avLst>
                <a:gd name="adj1" fmla="val 38111"/>
                <a:gd name="adj2" fmla="val 24662"/>
              </a:avLst>
            </a:prstGeom>
            <a:solidFill>
              <a:srgbClr val="009999"/>
            </a:solidFill>
            <a:ln>
              <a:noFill/>
            </a:ln>
            <a:extLs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grpSp>
      <p:sp>
        <p:nvSpPr>
          <p:cNvPr id="252932" name="Line 28"/>
          <p:cNvSpPr>
            <a:spLocks noChangeShapeType="1"/>
          </p:cNvSpPr>
          <p:nvPr/>
        </p:nvSpPr>
        <p:spPr bwMode="auto">
          <a:xfrm>
            <a:off x="811213" y="5168900"/>
            <a:ext cx="3344862" cy="0"/>
          </a:xfrm>
          <a:prstGeom prst="line">
            <a:avLst/>
          </a:prstGeom>
          <a:noFill/>
          <a:ln w="19050">
            <a:solidFill>
              <a:srgbClr val="99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3" name="Line 29"/>
          <p:cNvSpPr>
            <a:spLocks noChangeShapeType="1"/>
          </p:cNvSpPr>
          <p:nvPr/>
        </p:nvSpPr>
        <p:spPr bwMode="auto">
          <a:xfrm>
            <a:off x="811213" y="5372100"/>
            <a:ext cx="3344862" cy="0"/>
          </a:xfrm>
          <a:prstGeom prst="line">
            <a:avLst/>
          </a:prstGeom>
          <a:noFill/>
          <a:ln w="19050">
            <a:solidFill>
              <a:srgbClr val="99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4" name="Line 30"/>
          <p:cNvSpPr>
            <a:spLocks noChangeShapeType="1"/>
          </p:cNvSpPr>
          <p:nvPr/>
        </p:nvSpPr>
        <p:spPr bwMode="auto">
          <a:xfrm>
            <a:off x="811213" y="5575300"/>
            <a:ext cx="3344862" cy="0"/>
          </a:xfrm>
          <a:prstGeom prst="line">
            <a:avLst/>
          </a:prstGeom>
          <a:noFill/>
          <a:ln w="19050">
            <a:solidFill>
              <a:srgbClr val="99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5" name="Line 31"/>
          <p:cNvSpPr>
            <a:spLocks noChangeShapeType="1"/>
          </p:cNvSpPr>
          <p:nvPr/>
        </p:nvSpPr>
        <p:spPr bwMode="auto">
          <a:xfrm>
            <a:off x="811213" y="5778500"/>
            <a:ext cx="3344862" cy="0"/>
          </a:xfrm>
          <a:prstGeom prst="line">
            <a:avLst/>
          </a:prstGeom>
          <a:noFill/>
          <a:ln w="19050">
            <a:solidFill>
              <a:srgbClr val="99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6" name="Line 32"/>
          <p:cNvSpPr>
            <a:spLocks noChangeShapeType="1"/>
          </p:cNvSpPr>
          <p:nvPr/>
        </p:nvSpPr>
        <p:spPr bwMode="auto">
          <a:xfrm>
            <a:off x="1131888"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7" name="Line 33"/>
          <p:cNvSpPr>
            <a:spLocks noChangeShapeType="1"/>
          </p:cNvSpPr>
          <p:nvPr/>
        </p:nvSpPr>
        <p:spPr bwMode="auto">
          <a:xfrm>
            <a:off x="1452563"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8" name="Line 34"/>
          <p:cNvSpPr>
            <a:spLocks noChangeShapeType="1"/>
          </p:cNvSpPr>
          <p:nvPr/>
        </p:nvSpPr>
        <p:spPr bwMode="auto">
          <a:xfrm>
            <a:off x="1773238"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39" name="Line 35"/>
          <p:cNvSpPr>
            <a:spLocks noChangeShapeType="1"/>
          </p:cNvSpPr>
          <p:nvPr/>
        </p:nvSpPr>
        <p:spPr bwMode="auto">
          <a:xfrm>
            <a:off x="2093913"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0" name="Line 36"/>
          <p:cNvSpPr>
            <a:spLocks noChangeShapeType="1"/>
          </p:cNvSpPr>
          <p:nvPr/>
        </p:nvSpPr>
        <p:spPr bwMode="auto">
          <a:xfrm>
            <a:off x="2414588"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1" name="Line 37"/>
          <p:cNvSpPr>
            <a:spLocks noChangeShapeType="1"/>
          </p:cNvSpPr>
          <p:nvPr/>
        </p:nvSpPr>
        <p:spPr bwMode="auto">
          <a:xfrm>
            <a:off x="2735263"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2" name="Line 38"/>
          <p:cNvSpPr>
            <a:spLocks noChangeShapeType="1"/>
          </p:cNvSpPr>
          <p:nvPr/>
        </p:nvSpPr>
        <p:spPr bwMode="auto">
          <a:xfrm>
            <a:off x="3011488"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3" name="Line 39"/>
          <p:cNvSpPr>
            <a:spLocks noChangeShapeType="1"/>
          </p:cNvSpPr>
          <p:nvPr/>
        </p:nvSpPr>
        <p:spPr bwMode="auto">
          <a:xfrm>
            <a:off x="3332163"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4" name="Line 40"/>
          <p:cNvSpPr>
            <a:spLocks noChangeShapeType="1"/>
          </p:cNvSpPr>
          <p:nvPr/>
        </p:nvSpPr>
        <p:spPr bwMode="auto">
          <a:xfrm>
            <a:off x="3652838"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5" name="Line 41"/>
          <p:cNvSpPr>
            <a:spLocks noChangeShapeType="1"/>
          </p:cNvSpPr>
          <p:nvPr/>
        </p:nvSpPr>
        <p:spPr bwMode="auto">
          <a:xfrm>
            <a:off x="3973513" y="5054600"/>
            <a:ext cx="0" cy="1041400"/>
          </a:xfrm>
          <a:prstGeom prst="line">
            <a:avLst/>
          </a:prstGeom>
          <a:noFill/>
          <a:ln w="34925">
            <a:solidFill>
              <a:srgbClr val="3333FF"/>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6" name="Line 42"/>
          <p:cNvSpPr>
            <a:spLocks noChangeShapeType="1"/>
          </p:cNvSpPr>
          <p:nvPr/>
        </p:nvSpPr>
        <p:spPr bwMode="auto">
          <a:xfrm>
            <a:off x="811213" y="6007100"/>
            <a:ext cx="3344862" cy="0"/>
          </a:xfrm>
          <a:prstGeom prst="line">
            <a:avLst/>
          </a:prstGeom>
          <a:noFill/>
          <a:ln w="19050">
            <a:solidFill>
              <a:srgbClr val="99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47" name="Text Box 44"/>
          <p:cNvSpPr txBox="1">
            <a:spLocks noChangeArrowheads="1"/>
          </p:cNvSpPr>
          <p:nvPr/>
        </p:nvSpPr>
        <p:spPr bwMode="auto">
          <a:xfrm>
            <a:off x="195263" y="6207125"/>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grpSp>
        <p:nvGrpSpPr>
          <p:cNvPr id="3" name="Group 52"/>
          <p:cNvGrpSpPr/>
          <p:nvPr/>
        </p:nvGrpSpPr>
        <p:grpSpPr bwMode="auto">
          <a:xfrm>
            <a:off x="4752975" y="3794125"/>
            <a:ext cx="2201863" cy="1131888"/>
            <a:chOff x="2994" y="2446"/>
            <a:chExt cx="1387" cy="713"/>
          </a:xfrm>
        </p:grpSpPr>
        <p:sp>
          <p:nvSpPr>
            <p:cNvPr id="252954" name="Text Box 48"/>
            <p:cNvSpPr txBox="1">
              <a:spLocks noChangeArrowheads="1"/>
            </p:cNvSpPr>
            <p:nvPr/>
          </p:nvSpPr>
          <p:spPr bwMode="auto">
            <a:xfrm>
              <a:off x="3221" y="2446"/>
              <a:ext cx="1160" cy="288"/>
            </a:xfrm>
            <a:prstGeom prst="rect">
              <a:avLst/>
            </a:prstGeom>
            <a:solidFill>
              <a:srgbClr val="C9BB97"/>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zh-CN" altLang="en-US" sz="2400" b="1" smtClean="0">
                  <a:solidFill>
                    <a:srgbClr val="000000"/>
                  </a:solidFill>
                </a:rPr>
                <a:t>号码接受器</a:t>
              </a:r>
            </a:p>
          </p:txBody>
        </p:sp>
        <p:sp>
          <p:nvSpPr>
            <p:cNvPr id="252955" name="Rectangle 49"/>
            <p:cNvSpPr>
              <a:spLocks noChangeArrowheads="1"/>
            </p:cNvSpPr>
            <p:nvPr/>
          </p:nvSpPr>
          <p:spPr bwMode="auto">
            <a:xfrm>
              <a:off x="3221" y="2894"/>
              <a:ext cx="1160" cy="265"/>
            </a:xfrm>
            <a:prstGeom prst="rect">
              <a:avLst/>
            </a:prstGeom>
            <a:solidFill>
              <a:srgbClr val="C9BB97"/>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lnSpc>
                  <a:spcPct val="90000"/>
                </a:lnSpc>
                <a:spcBef>
                  <a:spcPct val="50000"/>
                </a:spcBef>
                <a:buFont typeface="Wingdings" panose="05000000000000000000" pitchFamily="2" charset="2"/>
                <a:buNone/>
              </a:pPr>
              <a:r>
                <a:rPr lang="zh-CN" altLang="en-US" sz="2400" b="1" smtClean="0">
                  <a:solidFill>
                    <a:srgbClr val="000000"/>
                  </a:solidFill>
                </a:rPr>
                <a:t>号码发送器</a:t>
              </a:r>
            </a:p>
          </p:txBody>
        </p:sp>
        <p:sp>
          <p:nvSpPr>
            <p:cNvPr id="252956" name="Line 50"/>
            <p:cNvSpPr>
              <a:spLocks noChangeShapeType="1"/>
            </p:cNvSpPr>
            <p:nvPr/>
          </p:nvSpPr>
          <p:spPr bwMode="auto">
            <a:xfrm flipV="1">
              <a:off x="2994" y="2606"/>
              <a:ext cx="227" cy="128"/>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52957" name="Line 51"/>
            <p:cNvSpPr>
              <a:spLocks noChangeShapeType="1"/>
            </p:cNvSpPr>
            <p:nvPr/>
          </p:nvSpPr>
          <p:spPr bwMode="auto">
            <a:xfrm flipH="1" flipV="1">
              <a:off x="2994" y="2894"/>
              <a:ext cx="227" cy="13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sp>
        <p:nvSpPr>
          <p:cNvPr id="252949" name="Oval 2"/>
          <p:cNvSpPr>
            <a:spLocks noChangeArrowheads="1"/>
          </p:cNvSpPr>
          <p:nvPr/>
        </p:nvSpPr>
        <p:spPr bwMode="auto">
          <a:xfrm>
            <a:off x="1700213" y="5314950"/>
            <a:ext cx="144462" cy="114300"/>
          </a:xfrm>
          <a:prstGeom prst="ellipse">
            <a:avLst/>
          </a:prstGeom>
          <a:solidFill>
            <a:schemeClr val="accent1"/>
          </a:soli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52950" name="Oval 3"/>
          <p:cNvSpPr>
            <a:spLocks noChangeArrowheads="1"/>
          </p:cNvSpPr>
          <p:nvPr/>
        </p:nvSpPr>
        <p:spPr bwMode="auto">
          <a:xfrm>
            <a:off x="2341563" y="5518150"/>
            <a:ext cx="144462" cy="114300"/>
          </a:xfrm>
          <a:prstGeom prst="ellipse">
            <a:avLst/>
          </a:prstGeom>
          <a:solidFill>
            <a:schemeClr val="accent1"/>
          </a:soli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52951" name="Oval 4"/>
          <p:cNvSpPr>
            <a:spLocks noChangeArrowheads="1"/>
          </p:cNvSpPr>
          <p:nvPr/>
        </p:nvSpPr>
        <p:spPr bwMode="auto">
          <a:xfrm>
            <a:off x="2938463" y="5111750"/>
            <a:ext cx="144462" cy="114300"/>
          </a:xfrm>
          <a:prstGeom prst="ellipse">
            <a:avLst/>
          </a:prstGeom>
          <a:solidFill>
            <a:schemeClr val="accent1"/>
          </a:solidFill>
          <a:ln w="9525">
            <a:solidFill>
              <a:schemeClr val="tx1"/>
            </a:solidFill>
            <a:round/>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52952" name="日期占位符 3"/>
          <p:cNvSpPr>
            <a:spLocks noGrp="1" noChangeArrowheads="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52953" name="页脚占位符 1"/>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06400" y="-74613"/>
            <a:ext cx="7758113" cy="627063"/>
          </a:xfrm>
        </p:spPr>
        <p:txBody>
          <a:bodyPr/>
          <a:lstStyle/>
          <a:p>
            <a:pPr eaLnBrk="1" hangingPunct="1"/>
            <a:endParaRPr lang="zh-CN" altLang="zh-CN" smtClean="0"/>
          </a:p>
        </p:txBody>
      </p:sp>
      <p:sp>
        <p:nvSpPr>
          <p:cNvPr id="253955" name="Rectangle 3"/>
          <p:cNvSpPr>
            <a:spLocks noGrp="1" noChangeArrowheads="1"/>
          </p:cNvSpPr>
          <p:nvPr>
            <p:ph idx="1"/>
          </p:nvPr>
        </p:nvSpPr>
        <p:spPr/>
        <p:txBody>
          <a:bodyPr/>
          <a:lstStyle/>
          <a:p>
            <a:pPr eaLnBrk="1" hangingPunct="1">
              <a:buFont typeface="Wingdings" panose="05000000000000000000" pitchFamily="2" charset="2"/>
              <a:buChar char="l"/>
            </a:pPr>
            <a:endParaRPr lang="zh-CN" altLang="zh-CN" smtClean="0"/>
          </a:p>
        </p:txBody>
      </p:sp>
      <p:pic>
        <p:nvPicPr>
          <p:cNvPr id="253956" name="Picture 4" descr="纵横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906588"/>
            <a:ext cx="4640262"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7" name="Picture 5" descr="纵横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3" y="1417638"/>
            <a:ext cx="314007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8" name="日期占位符 3"/>
          <p:cNvSpPr>
            <a:spLocks noGrp="1" noChangeArrowheads="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53959" name="页脚占位符 1"/>
          <p:cNvSpPr>
            <a:spLocks noGrp="1" noChangeArrowheads="1"/>
          </p:cNvSpPr>
          <p:nvPr>
            <p:ph type="ftr"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1296988" y="2355850"/>
            <a:ext cx="4921250" cy="2043113"/>
          </a:xfrm>
          <a:prstGeom prst="rect">
            <a:avLst/>
          </a:prstGeom>
          <a:solidFill>
            <a:srgbClr val="C1FB81"/>
          </a:solidFill>
          <a:ln>
            <a:noFill/>
          </a:ln>
          <a:extLs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en-US" altLang="zh-CN" sz="3200" b="1" dirty="0" smtClean="0">
                <a:solidFill>
                  <a:srgbClr val="3333CC"/>
                </a:solidFill>
                <a:latin typeface="Tahoma" panose="020B0604030504040204" pitchFamily="34" charset="0"/>
              </a:rPr>
              <a:t>1.</a:t>
            </a:r>
            <a:r>
              <a:rPr lang="zh-CN" altLang="en-US" sz="3200" b="1" dirty="0" smtClean="0">
                <a:solidFill>
                  <a:srgbClr val="3333CC"/>
                </a:solidFill>
                <a:latin typeface="Tahoma" panose="020B0604030504040204" pitchFamily="34" charset="0"/>
              </a:rPr>
              <a:t>空分程控交换机</a:t>
            </a:r>
          </a:p>
          <a:p>
            <a:pPr eaLnBrk="1" fontAlgn="ctr" hangingPunct="1">
              <a:spcBef>
                <a:spcPct val="50000"/>
              </a:spcBef>
              <a:buFont typeface="Wingdings" panose="05000000000000000000" pitchFamily="2" charset="2"/>
              <a:buNone/>
            </a:pPr>
            <a:r>
              <a:rPr lang="en-US" altLang="zh-CN" sz="3200" b="1" dirty="0" smtClean="0">
                <a:solidFill>
                  <a:srgbClr val="3333CC"/>
                </a:solidFill>
                <a:latin typeface="Tahoma" panose="020B0604030504040204" pitchFamily="34" charset="0"/>
              </a:rPr>
              <a:t>2.</a:t>
            </a:r>
            <a:r>
              <a:rPr lang="zh-CN" altLang="en-US" sz="3200" b="1" dirty="0" smtClean="0">
                <a:solidFill>
                  <a:srgbClr val="3333CC"/>
                </a:solidFill>
                <a:latin typeface="Tahoma" panose="020B0604030504040204" pitchFamily="34" charset="0"/>
              </a:rPr>
              <a:t>时分模拟程控交换机</a:t>
            </a:r>
          </a:p>
          <a:p>
            <a:pPr eaLnBrk="1" fontAlgn="ctr" hangingPunct="1">
              <a:spcBef>
                <a:spcPct val="50000"/>
              </a:spcBef>
              <a:buFont typeface="Wingdings" panose="05000000000000000000" pitchFamily="2" charset="2"/>
              <a:buNone/>
            </a:pPr>
            <a:r>
              <a:rPr lang="en-US" altLang="zh-CN" sz="3200" b="1" dirty="0" smtClean="0">
                <a:solidFill>
                  <a:srgbClr val="3333CC"/>
                </a:solidFill>
                <a:latin typeface="Tahoma" panose="020B0604030504040204" pitchFamily="34" charset="0"/>
              </a:rPr>
              <a:t>3.</a:t>
            </a:r>
            <a:r>
              <a:rPr lang="zh-CN" altLang="en-US" sz="3200" b="1" dirty="0" smtClean="0">
                <a:solidFill>
                  <a:srgbClr val="3333CC"/>
                </a:solidFill>
                <a:latin typeface="Tahoma" panose="020B0604030504040204" pitchFamily="34" charset="0"/>
              </a:rPr>
              <a:t>时分数字程控交换机</a:t>
            </a:r>
            <a:endParaRPr lang="zh-CN" altLang="en-US" sz="3200" b="1" dirty="0" smtClean="0">
              <a:solidFill>
                <a:srgbClr val="000000"/>
              </a:solidFill>
              <a:latin typeface="Tahoma" panose="020B0604030504040204" pitchFamily="34" charset="0"/>
            </a:endParaRPr>
          </a:p>
        </p:txBody>
      </p:sp>
      <p:sp>
        <p:nvSpPr>
          <p:cNvPr id="256003" name="Text Box 4"/>
          <p:cNvSpPr txBox="1">
            <a:spLocks noChangeArrowheads="1"/>
          </p:cNvSpPr>
          <p:nvPr/>
        </p:nvSpPr>
        <p:spPr bwMode="auto">
          <a:xfrm>
            <a:off x="195263" y="6207125"/>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256004" name="Rectangle 2"/>
          <p:cNvSpPr>
            <a:spLocks noChangeArrowheads="1"/>
          </p:cNvSpPr>
          <p:nvPr/>
        </p:nvSpPr>
        <p:spPr bwMode="auto">
          <a:xfrm>
            <a:off x="195263" y="146050"/>
            <a:ext cx="7570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800" b="1" smtClean="0">
                <a:solidFill>
                  <a:srgbClr val="3333FF"/>
                </a:solidFill>
                <a:latin typeface="微软雅黑" panose="020B0503020204020204" pitchFamily="34" charset="-122"/>
                <a:ea typeface="微软雅黑" panose="020B0503020204020204" pitchFamily="34" charset="-122"/>
              </a:rPr>
              <a:t>三、电子式自动交换机阶段  </a:t>
            </a:r>
            <a:r>
              <a:rPr lang="en-US" altLang="zh-CN" sz="2800" b="1" smtClean="0">
                <a:solidFill>
                  <a:srgbClr val="3333FF"/>
                </a:solidFill>
                <a:latin typeface="微软雅黑" panose="020B0503020204020204" pitchFamily="34" charset="-122"/>
                <a:ea typeface="微软雅黑" panose="020B0503020204020204" pitchFamily="34" charset="-122"/>
              </a:rPr>
              <a:t>-- </a:t>
            </a:r>
            <a:r>
              <a:rPr lang="zh-CN" altLang="en-US" sz="2800" b="1" smtClean="0">
                <a:solidFill>
                  <a:srgbClr val="000000"/>
                </a:solidFill>
                <a:latin typeface="微软雅黑" panose="020B0503020204020204" pitchFamily="34" charset="-122"/>
                <a:ea typeface="微软雅黑" panose="020B0503020204020204" pitchFamily="34" charset="-122"/>
              </a:rPr>
              <a:t>存储程序控制。</a:t>
            </a:r>
          </a:p>
        </p:txBody>
      </p:sp>
      <p:sp>
        <p:nvSpPr>
          <p:cNvPr id="256005" name="日期占位符 3"/>
          <p:cNvSpPr txBox="1">
            <a:spLocks noGrp="1" noChangeArrowheads="1"/>
          </p:cNvSpPr>
          <p:nvPr/>
        </p:nvSpPr>
        <p:spPr bwMode="auto">
          <a:xfrm>
            <a:off x="381000" y="6483350"/>
            <a:ext cx="1574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en-US" altLang="zh-CN" sz="1500" b="1" smtClean="0">
              <a:solidFill>
                <a:srgbClr val="3333FF"/>
              </a:solidFill>
              <a:latin typeface="微软雅黑" panose="020B0503020204020204" pitchFamily="34" charset="-122"/>
              <a:ea typeface="微软雅黑" panose="020B0503020204020204" pitchFamily="34" charset="-122"/>
            </a:endParaRPr>
          </a:p>
        </p:txBody>
      </p:sp>
      <p:sp>
        <p:nvSpPr>
          <p:cNvPr id="256006" name="页脚占位符 1"/>
          <p:cNvSpPr txBox="1">
            <a:spLocks noGrp="1" noChangeArrowheads="1"/>
          </p:cNvSpPr>
          <p:nvPr/>
        </p:nvSpPr>
        <p:spPr bwMode="auto">
          <a:xfrm>
            <a:off x="1955800" y="6483350"/>
            <a:ext cx="5676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Font typeface="Wingdings" panose="05000000000000000000" pitchFamily="2" charset="2"/>
              <a:buNone/>
            </a:pPr>
            <a:endParaRPr lang="en-US" altLang="zh-CN" sz="1500" b="1"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0" y="1233488"/>
            <a:ext cx="91440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lnSpc>
                <a:spcPct val="125000"/>
              </a:lnSpc>
              <a:spcBef>
                <a:spcPct val="50000"/>
              </a:spcBef>
              <a:buFont typeface="Wingdings" panose="05000000000000000000" pitchFamily="2" charset="2"/>
              <a:buNone/>
            </a:pPr>
            <a:r>
              <a:rPr lang="en-US" altLang="zh-CN" sz="3200" b="1" smtClean="0">
                <a:solidFill>
                  <a:srgbClr val="3333CC"/>
                </a:solidFill>
                <a:latin typeface="Tahoma" panose="020B0604030504040204" pitchFamily="34" charset="0"/>
              </a:rPr>
              <a:t>    </a:t>
            </a:r>
            <a:r>
              <a:rPr lang="en-US" altLang="zh-CN" sz="3200" b="1" smtClean="0">
                <a:solidFill>
                  <a:srgbClr val="000099"/>
                </a:solidFill>
                <a:latin typeface="Tahoma" panose="020B0604030504040204" pitchFamily="34" charset="0"/>
              </a:rPr>
              <a:t>1.</a:t>
            </a:r>
            <a:r>
              <a:rPr lang="zh-CN" altLang="en-US" sz="3200" b="1" smtClean="0">
                <a:solidFill>
                  <a:srgbClr val="000099"/>
                </a:solidFill>
                <a:latin typeface="Tahoma" panose="020B0604030504040204" pitchFamily="34" charset="0"/>
              </a:rPr>
              <a:t>空分程控交换机</a:t>
            </a:r>
          </a:p>
          <a:p>
            <a:pPr eaLnBrk="1" fontAlgn="ctr" hangingPunct="1">
              <a:lnSpc>
                <a:spcPct val="125000"/>
              </a:lnSpc>
              <a:spcBef>
                <a:spcPct val="25000"/>
              </a:spcBef>
              <a:buFont typeface="Wingdings" panose="05000000000000000000" pitchFamily="2" charset="2"/>
              <a:buNone/>
            </a:pPr>
            <a:r>
              <a:rPr lang="zh-CN" altLang="en-US" sz="3200" b="1" smtClean="0">
                <a:solidFill>
                  <a:srgbClr val="000000"/>
                </a:solidFill>
                <a:latin typeface="Tahoma" panose="020B0604030504040204" pitchFamily="34" charset="0"/>
              </a:rPr>
              <a:t>      </a:t>
            </a:r>
            <a:r>
              <a:rPr lang="en-US" altLang="zh-CN" sz="3200" b="1" smtClean="0">
                <a:solidFill>
                  <a:srgbClr val="000000"/>
                </a:solidFill>
                <a:latin typeface="Tahoma" panose="020B0604030504040204" pitchFamily="34" charset="0"/>
              </a:rPr>
              <a:t>1965</a:t>
            </a:r>
            <a:r>
              <a:rPr lang="zh-CN" altLang="en-US" sz="3200" b="1" smtClean="0">
                <a:solidFill>
                  <a:srgbClr val="000000"/>
                </a:solidFill>
                <a:latin typeface="Tahoma" panose="020B0604030504040204" pitchFamily="34" charset="0"/>
              </a:rPr>
              <a:t>年，美国 </a:t>
            </a:r>
            <a:r>
              <a:rPr lang="en-US" altLang="zh-CN" sz="3200" b="1" smtClean="0">
                <a:solidFill>
                  <a:srgbClr val="000000"/>
                </a:solidFill>
                <a:latin typeface="Tahoma" panose="020B0604030504040204" pitchFamily="34" charset="0"/>
              </a:rPr>
              <a:t>AT&amp;T</a:t>
            </a:r>
            <a:r>
              <a:rPr lang="zh-CN" altLang="en-US" sz="3200" b="1" smtClean="0">
                <a:solidFill>
                  <a:srgbClr val="000000"/>
                </a:solidFill>
                <a:latin typeface="Tahoma" panose="020B0604030504040204" pitchFamily="34" charset="0"/>
              </a:rPr>
              <a:t>公司开通世界上第一部存储程序控制的空分制电话交换系统，即 </a:t>
            </a:r>
            <a:r>
              <a:rPr lang="en-US" altLang="zh-CN" sz="3200" b="1" smtClean="0">
                <a:solidFill>
                  <a:srgbClr val="000000"/>
                </a:solidFill>
                <a:latin typeface="Tahoma" panose="020B0604030504040204" pitchFamily="34" charset="0"/>
              </a:rPr>
              <a:t>1ESS</a:t>
            </a:r>
            <a:r>
              <a:rPr lang="zh-CN" altLang="en-US" sz="3200" b="1" smtClean="0">
                <a:solidFill>
                  <a:srgbClr val="000000"/>
                </a:solidFill>
                <a:latin typeface="Tahoma" panose="020B0604030504040204" pitchFamily="34" charset="0"/>
              </a:rPr>
              <a:t>电子交换机。</a:t>
            </a:r>
          </a:p>
          <a:p>
            <a:pPr eaLnBrk="1" fontAlgn="ctr" hangingPunct="1">
              <a:lnSpc>
                <a:spcPct val="125000"/>
              </a:lnSpc>
              <a:spcBef>
                <a:spcPct val="25000"/>
              </a:spcBef>
              <a:buFont typeface="Wingdings" panose="05000000000000000000" pitchFamily="2" charset="2"/>
              <a:buNone/>
            </a:pPr>
            <a:r>
              <a:rPr lang="zh-CN" altLang="en-US" sz="3200" b="1" smtClean="0">
                <a:solidFill>
                  <a:srgbClr val="000000"/>
                </a:solidFill>
                <a:latin typeface="Tahoma" panose="020B0604030504040204" pitchFamily="34" charset="0"/>
              </a:rPr>
              <a:t> </a:t>
            </a:r>
            <a:r>
              <a:rPr lang="zh-CN" altLang="en-US" sz="3200" b="1" smtClean="0">
                <a:solidFill>
                  <a:srgbClr val="FF0000"/>
                </a:solidFill>
                <a:latin typeface="Tahoma" panose="020B0604030504040204" pitchFamily="34" charset="0"/>
              </a:rPr>
              <a:t>话路部分：</a:t>
            </a:r>
            <a:r>
              <a:rPr lang="zh-CN" altLang="en-US" sz="3200" b="1" smtClean="0">
                <a:solidFill>
                  <a:srgbClr val="000000"/>
                </a:solidFill>
                <a:latin typeface="Tahoma" panose="020B0604030504040204" pitchFamily="34" charset="0"/>
              </a:rPr>
              <a:t>空分网络  小型纵横继电器</a:t>
            </a:r>
            <a:r>
              <a:rPr lang="en-US" altLang="zh-CN" sz="3200" b="1" smtClean="0">
                <a:solidFill>
                  <a:srgbClr val="000000"/>
                </a:solidFill>
                <a:latin typeface="Tahoma" panose="020B0604030504040204" pitchFamily="34" charset="0"/>
              </a:rPr>
              <a:t>+</a:t>
            </a:r>
            <a:r>
              <a:rPr lang="zh-CN" altLang="en-US" sz="3200" b="1" smtClean="0">
                <a:solidFill>
                  <a:srgbClr val="000000"/>
                </a:solidFill>
                <a:latin typeface="Tahoma" panose="020B0604030504040204" pitchFamily="34" charset="0"/>
              </a:rPr>
              <a:t>电子元件</a:t>
            </a:r>
          </a:p>
          <a:p>
            <a:pPr eaLnBrk="1" fontAlgn="ctr" hangingPunct="1">
              <a:lnSpc>
                <a:spcPct val="125000"/>
              </a:lnSpc>
              <a:spcBef>
                <a:spcPct val="25000"/>
              </a:spcBef>
              <a:buFont typeface="Wingdings" panose="05000000000000000000" pitchFamily="2" charset="2"/>
              <a:buNone/>
            </a:pPr>
            <a:r>
              <a:rPr lang="zh-CN" altLang="en-US" sz="3200" b="1" smtClean="0">
                <a:solidFill>
                  <a:srgbClr val="FF0000"/>
                </a:solidFill>
                <a:latin typeface="Tahoma" panose="020B0604030504040204" pitchFamily="34" charset="0"/>
              </a:rPr>
              <a:t> 控制部分：</a:t>
            </a:r>
            <a:r>
              <a:rPr lang="zh-CN" altLang="en-US" sz="3200" b="1" smtClean="0">
                <a:solidFill>
                  <a:srgbClr val="000000"/>
                </a:solidFill>
                <a:latin typeface="Tahoma" panose="020B0604030504040204" pitchFamily="34" charset="0"/>
              </a:rPr>
              <a:t>电子计算机</a:t>
            </a:r>
          </a:p>
          <a:p>
            <a:pPr eaLnBrk="1" fontAlgn="ctr" hangingPunct="1">
              <a:lnSpc>
                <a:spcPct val="125000"/>
              </a:lnSpc>
              <a:spcBef>
                <a:spcPct val="70000"/>
              </a:spcBef>
              <a:buFont typeface="Wingdings" panose="05000000000000000000" pitchFamily="2" charset="2"/>
              <a:buNone/>
            </a:pPr>
            <a:r>
              <a:rPr lang="zh-CN" altLang="en-US" sz="3200" b="1" smtClean="0">
                <a:solidFill>
                  <a:srgbClr val="3333CC"/>
                </a:solidFill>
                <a:latin typeface="Tahoma" panose="020B0604030504040204" pitchFamily="34" charset="0"/>
              </a:rPr>
              <a:t>    </a:t>
            </a:r>
            <a:endParaRPr lang="zh-CN" altLang="en-US" sz="3200" b="1" smtClean="0">
              <a:solidFill>
                <a:srgbClr val="000000"/>
              </a:solidFill>
              <a:latin typeface="Tahoma" panose="020B0604030504040204" pitchFamily="34" charset="0"/>
            </a:endParaRPr>
          </a:p>
        </p:txBody>
      </p:sp>
      <p:sp>
        <p:nvSpPr>
          <p:cNvPr id="257027" name="Text Box 4"/>
          <p:cNvSpPr txBox="1">
            <a:spLocks noChangeArrowheads="1"/>
          </p:cNvSpPr>
          <p:nvPr/>
        </p:nvSpPr>
        <p:spPr bwMode="auto">
          <a:xfrm>
            <a:off x="195263" y="6207125"/>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257028" name="Rectangle 2"/>
          <p:cNvSpPr>
            <a:spLocks noChangeArrowheads="1"/>
          </p:cNvSpPr>
          <p:nvPr/>
        </p:nvSpPr>
        <p:spPr bwMode="auto">
          <a:xfrm>
            <a:off x="195263" y="146050"/>
            <a:ext cx="7570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800" b="1" smtClean="0">
                <a:solidFill>
                  <a:srgbClr val="3333FF"/>
                </a:solidFill>
                <a:latin typeface="微软雅黑" panose="020B0503020204020204" pitchFamily="34" charset="-122"/>
                <a:ea typeface="微软雅黑" panose="020B0503020204020204" pitchFamily="34" charset="-122"/>
              </a:rPr>
              <a:t>三、电子式自动交换机阶段  </a:t>
            </a:r>
            <a:r>
              <a:rPr lang="en-US" altLang="zh-CN" sz="2800" b="1" smtClean="0">
                <a:solidFill>
                  <a:srgbClr val="3333FF"/>
                </a:solidFill>
                <a:latin typeface="微软雅黑" panose="020B0503020204020204" pitchFamily="34" charset="-122"/>
                <a:ea typeface="微软雅黑" panose="020B0503020204020204" pitchFamily="34" charset="-122"/>
              </a:rPr>
              <a:t>-- </a:t>
            </a:r>
            <a:r>
              <a:rPr lang="zh-CN" altLang="en-US" sz="2800" b="1" smtClean="0">
                <a:solidFill>
                  <a:srgbClr val="000000"/>
                </a:solidFill>
                <a:latin typeface="微软雅黑" panose="020B0503020204020204" pitchFamily="34" charset="-122"/>
                <a:ea typeface="微软雅黑" panose="020B0503020204020204" pitchFamily="34" charset="-122"/>
              </a:rPr>
              <a:t>存储程序控制。</a:t>
            </a:r>
          </a:p>
        </p:txBody>
      </p:sp>
      <p:sp>
        <p:nvSpPr>
          <p:cNvPr id="257029" name="日期占位符 3"/>
          <p:cNvSpPr>
            <a:spLocks noGrp="1" noChangeArrowheads="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257030" name="页脚占位符 1"/>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0" y="1563688"/>
            <a:ext cx="9144000"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Font typeface="Wingdings" panose="05000000000000000000" pitchFamily="2" charset="2"/>
              <a:buNone/>
            </a:pPr>
            <a:r>
              <a:rPr lang="zh-CN" altLang="en-US" sz="2800" b="1" dirty="0" smtClean="0">
                <a:solidFill>
                  <a:srgbClr val="000000"/>
                </a:solidFill>
                <a:latin typeface="Tahoma" panose="020B0604030504040204" pitchFamily="34" charset="0"/>
              </a:rPr>
              <a:t> </a:t>
            </a:r>
            <a:r>
              <a:rPr lang="en-US" altLang="zh-CN" sz="2800" b="1" dirty="0" smtClean="0">
                <a:solidFill>
                  <a:srgbClr val="000000"/>
                </a:solidFill>
                <a:latin typeface="Tahoma" panose="020B0604030504040204" pitchFamily="34" charset="0"/>
              </a:rPr>
              <a:t>1970</a:t>
            </a:r>
            <a:r>
              <a:rPr lang="zh-CN" altLang="en-US" sz="2800" b="1" dirty="0" smtClean="0">
                <a:solidFill>
                  <a:srgbClr val="000000"/>
                </a:solidFill>
                <a:latin typeface="Tahoma" panose="020B0604030504040204" pitchFamily="34" charset="0"/>
              </a:rPr>
              <a:t>年，世界上第一台时分电子交换机在法国投入运营</a:t>
            </a:r>
          </a:p>
          <a:p>
            <a:pPr eaLnBrk="1" fontAlgn="ctr" hangingPunct="1">
              <a:spcBef>
                <a:spcPct val="25000"/>
              </a:spcBef>
              <a:buFont typeface="Wingdings" panose="05000000000000000000" pitchFamily="2" charset="2"/>
              <a:buNone/>
            </a:pPr>
            <a:r>
              <a:rPr lang="zh-CN" altLang="en-US" sz="2800" b="1" dirty="0" smtClean="0">
                <a:solidFill>
                  <a:srgbClr val="FF0000"/>
                </a:solidFill>
                <a:latin typeface="Tahoma" panose="020B0604030504040204" pitchFamily="34" charset="0"/>
              </a:rPr>
              <a:t>    话路部分：</a:t>
            </a:r>
            <a:r>
              <a:rPr lang="zh-CN" altLang="en-US" sz="2800" b="1" dirty="0" smtClean="0">
                <a:solidFill>
                  <a:srgbClr val="000000"/>
                </a:solidFill>
                <a:latin typeface="Tahoma" panose="020B0604030504040204" pitchFamily="34" charset="0"/>
              </a:rPr>
              <a:t>时分，交换的是模拟信号</a:t>
            </a:r>
          </a:p>
          <a:p>
            <a:pPr lvl="1" eaLnBrk="1" fontAlgn="ctr" hangingPunct="1">
              <a:spcBef>
                <a:spcPct val="25000"/>
              </a:spcBef>
              <a:buFont typeface="Wingdings" panose="05000000000000000000" pitchFamily="2" charset="2"/>
              <a:buNone/>
            </a:pPr>
            <a:r>
              <a:rPr lang="zh-CN" altLang="en-US" sz="2800" b="1" dirty="0" smtClean="0">
                <a:solidFill>
                  <a:srgbClr val="FF0000"/>
                </a:solidFill>
              </a:rPr>
              <a:t>控制部分：</a:t>
            </a:r>
            <a:r>
              <a:rPr lang="zh-CN" altLang="en-US" sz="2800" b="1" dirty="0" smtClean="0">
                <a:solidFill>
                  <a:srgbClr val="000000"/>
                </a:solidFill>
              </a:rPr>
              <a:t>电子计算机</a:t>
            </a:r>
            <a:endParaRPr lang="zh-CN" altLang="en-US" sz="2800" b="1" dirty="0" smtClean="0">
              <a:solidFill>
                <a:srgbClr val="000000"/>
              </a:solidFill>
              <a:latin typeface="Tahoma" panose="020B0604030504040204" pitchFamily="34" charset="0"/>
            </a:endParaRPr>
          </a:p>
          <a:p>
            <a:pPr eaLnBrk="1" fontAlgn="ctr" hangingPunct="1">
              <a:spcBef>
                <a:spcPct val="70000"/>
              </a:spcBef>
              <a:buFont typeface="Wingdings" panose="05000000000000000000" pitchFamily="2" charset="2"/>
              <a:buNone/>
            </a:pPr>
            <a:r>
              <a:rPr lang="en-US" altLang="zh-CN" sz="2800" b="1" dirty="0" smtClean="0">
                <a:solidFill>
                  <a:srgbClr val="000099"/>
                </a:solidFill>
                <a:latin typeface="Tahoma" panose="020B0604030504040204" pitchFamily="34" charset="0"/>
              </a:rPr>
              <a:t>    3.</a:t>
            </a:r>
            <a:r>
              <a:rPr lang="zh-CN" altLang="en-US" sz="2800" b="1" dirty="0" smtClean="0">
                <a:solidFill>
                  <a:srgbClr val="000099"/>
                </a:solidFill>
                <a:latin typeface="Tahoma" panose="020B0604030504040204" pitchFamily="34" charset="0"/>
              </a:rPr>
              <a:t>时分数字程控交换机</a:t>
            </a:r>
          </a:p>
          <a:p>
            <a:pPr eaLnBrk="1" fontAlgn="ctr" hangingPunct="1">
              <a:spcBef>
                <a:spcPct val="25000"/>
              </a:spcBef>
              <a:buFont typeface="Wingdings" panose="05000000000000000000" pitchFamily="2" charset="2"/>
              <a:buNone/>
            </a:pPr>
            <a:r>
              <a:rPr lang="zh-CN" altLang="en-US" sz="2800" b="1" dirty="0" smtClean="0">
                <a:solidFill>
                  <a:srgbClr val="FF0000"/>
                </a:solidFill>
                <a:latin typeface="Tahoma" panose="020B0604030504040204" pitchFamily="34" charset="0"/>
              </a:rPr>
              <a:t>     话路部分：</a:t>
            </a:r>
            <a:r>
              <a:rPr lang="zh-CN" altLang="en-US" sz="2800" b="1" dirty="0" smtClean="0">
                <a:solidFill>
                  <a:srgbClr val="000000"/>
                </a:solidFill>
                <a:latin typeface="Tahoma" panose="020B0604030504040204" pitchFamily="34" charset="0"/>
              </a:rPr>
              <a:t>时分、交换的是</a:t>
            </a:r>
            <a:r>
              <a:rPr lang="zh-CN" altLang="en-US" sz="2800" b="1" dirty="0" smtClean="0">
                <a:solidFill>
                  <a:srgbClr val="FF0000"/>
                </a:solidFill>
                <a:latin typeface="Tahoma" panose="020B0604030504040204" pitchFamily="34" charset="0"/>
              </a:rPr>
              <a:t>数字信号</a:t>
            </a:r>
            <a:r>
              <a:rPr lang="zh-CN" altLang="en-US" sz="2800" b="1" dirty="0" smtClean="0">
                <a:solidFill>
                  <a:srgbClr val="000000"/>
                </a:solidFill>
                <a:latin typeface="Tahoma" panose="020B0604030504040204" pitchFamily="34" charset="0"/>
              </a:rPr>
              <a:t>，采用数字电子器件、新的交换结构、</a:t>
            </a:r>
            <a:r>
              <a:rPr lang="en-US" altLang="zh-CN" sz="2800" b="1" dirty="0" smtClean="0">
                <a:solidFill>
                  <a:srgbClr val="000000"/>
                </a:solidFill>
                <a:latin typeface="Tahoma" panose="020B0604030504040204" pitchFamily="34" charset="0"/>
              </a:rPr>
              <a:t>PCM</a:t>
            </a:r>
            <a:r>
              <a:rPr lang="zh-CN" altLang="en-US" sz="2800" b="1" dirty="0" smtClean="0">
                <a:solidFill>
                  <a:srgbClr val="000000"/>
                </a:solidFill>
                <a:latin typeface="Tahoma" panose="020B0604030504040204" pitchFamily="34" charset="0"/>
              </a:rPr>
              <a:t>技术（模</a:t>
            </a:r>
            <a:r>
              <a:rPr lang="en-US" altLang="zh-CN" sz="2800" b="1" dirty="0" smtClean="0">
                <a:solidFill>
                  <a:srgbClr val="000000"/>
                </a:solidFill>
                <a:latin typeface="Tahoma" panose="020B0604030504040204" pitchFamily="34" charset="0"/>
              </a:rPr>
              <a:t>/</a:t>
            </a:r>
            <a:r>
              <a:rPr lang="zh-CN" altLang="en-US" sz="2800" b="1" dirty="0" smtClean="0">
                <a:solidFill>
                  <a:srgbClr val="000000"/>
                </a:solidFill>
                <a:latin typeface="Tahoma" panose="020B0604030504040204" pitchFamily="34" charset="0"/>
              </a:rPr>
              <a:t>数转换、时分）</a:t>
            </a:r>
            <a:endParaRPr lang="en-US" altLang="zh-CN" sz="2800" b="1" dirty="0" smtClean="0">
              <a:solidFill>
                <a:srgbClr val="000000"/>
              </a:solidFill>
              <a:latin typeface="Tahoma" panose="020B0604030504040204" pitchFamily="34" charset="0"/>
            </a:endParaRPr>
          </a:p>
          <a:p>
            <a:pPr eaLnBrk="1" fontAlgn="ctr" hangingPunct="1">
              <a:spcBef>
                <a:spcPct val="25000"/>
              </a:spcBef>
              <a:buFont typeface="Wingdings" panose="05000000000000000000" pitchFamily="2" charset="2"/>
              <a:buNone/>
            </a:pPr>
            <a:r>
              <a:rPr lang="zh-CN" altLang="en-US" sz="2800" b="1" dirty="0" smtClean="0">
                <a:solidFill>
                  <a:srgbClr val="FF0000"/>
                </a:solidFill>
              </a:rPr>
              <a:t>      控制部分：</a:t>
            </a:r>
            <a:r>
              <a:rPr lang="zh-CN" altLang="en-US" sz="2800" b="1" dirty="0" smtClean="0">
                <a:solidFill>
                  <a:srgbClr val="000000"/>
                </a:solidFill>
              </a:rPr>
              <a:t>电子计算机</a:t>
            </a:r>
          </a:p>
          <a:p>
            <a:pPr eaLnBrk="1" fontAlgn="ctr" hangingPunct="1">
              <a:spcBef>
                <a:spcPct val="25000"/>
              </a:spcBef>
              <a:buFont typeface="Wingdings" panose="05000000000000000000" pitchFamily="2" charset="2"/>
              <a:buNone/>
            </a:pPr>
            <a:r>
              <a:rPr lang="en-US" altLang="zh-CN" sz="2800" b="1" dirty="0" smtClean="0">
                <a:solidFill>
                  <a:srgbClr val="000000"/>
                </a:solidFill>
                <a:latin typeface="Tahoma" panose="020B0604030504040204" pitchFamily="34" charset="0"/>
              </a:rPr>
              <a:t>   </a:t>
            </a:r>
            <a:r>
              <a:rPr lang="zh-CN" altLang="en-US" sz="2800" b="1" dirty="0" smtClean="0">
                <a:solidFill>
                  <a:srgbClr val="000000"/>
                </a:solidFill>
                <a:latin typeface="Tahoma" panose="020B0604030504040204" pitchFamily="34" charset="0"/>
              </a:rPr>
              <a:t>它是计算机与</a:t>
            </a:r>
            <a:r>
              <a:rPr lang="en-US" altLang="zh-CN" sz="2800" b="1" dirty="0" smtClean="0">
                <a:solidFill>
                  <a:srgbClr val="000000"/>
                </a:solidFill>
                <a:latin typeface="Tahoma" panose="020B0604030504040204" pitchFamily="34" charset="0"/>
              </a:rPr>
              <a:t>PCM</a:t>
            </a:r>
            <a:r>
              <a:rPr lang="zh-CN" altLang="en-US" sz="2800" b="1" dirty="0" smtClean="0">
                <a:solidFill>
                  <a:srgbClr val="000000"/>
                </a:solidFill>
                <a:latin typeface="Tahoma" panose="020B0604030504040204" pitchFamily="34" charset="0"/>
              </a:rPr>
              <a:t>技术相结合的产物。</a:t>
            </a:r>
            <a:endParaRPr lang="en-US" altLang="zh-CN" sz="2800" b="1" dirty="0" smtClean="0">
              <a:solidFill>
                <a:srgbClr val="000000"/>
              </a:solidFill>
              <a:latin typeface="Tahoma" panose="020B0604030504040204" pitchFamily="34" charset="0"/>
            </a:endParaRPr>
          </a:p>
        </p:txBody>
      </p:sp>
      <p:sp>
        <p:nvSpPr>
          <p:cNvPr id="258051" name="Text Box 4"/>
          <p:cNvSpPr txBox="1">
            <a:spLocks noChangeArrowheads="1"/>
          </p:cNvSpPr>
          <p:nvPr/>
        </p:nvSpPr>
        <p:spPr bwMode="auto">
          <a:xfrm>
            <a:off x="195263" y="6207125"/>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258052" name="Rectangle 2"/>
          <p:cNvSpPr>
            <a:spLocks noChangeArrowheads="1"/>
          </p:cNvSpPr>
          <p:nvPr/>
        </p:nvSpPr>
        <p:spPr bwMode="auto">
          <a:xfrm>
            <a:off x="195263" y="146050"/>
            <a:ext cx="7570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None/>
            </a:pPr>
            <a:r>
              <a:rPr lang="zh-CN" altLang="en-US" sz="2800" b="1" smtClean="0">
                <a:solidFill>
                  <a:srgbClr val="3333FF"/>
                </a:solidFill>
                <a:latin typeface="微软雅黑" panose="020B0503020204020204" pitchFamily="34" charset="-122"/>
                <a:ea typeface="微软雅黑" panose="020B0503020204020204" pitchFamily="34" charset="-122"/>
              </a:rPr>
              <a:t>三、电子式自动交换机阶段  </a:t>
            </a:r>
            <a:r>
              <a:rPr lang="en-US" altLang="zh-CN" sz="2800" b="1" smtClean="0">
                <a:solidFill>
                  <a:srgbClr val="3333FF"/>
                </a:solidFill>
                <a:latin typeface="微软雅黑" panose="020B0503020204020204" pitchFamily="34" charset="-122"/>
                <a:ea typeface="微软雅黑" panose="020B0503020204020204" pitchFamily="34" charset="-122"/>
              </a:rPr>
              <a:t>-- </a:t>
            </a:r>
            <a:r>
              <a:rPr lang="zh-CN" altLang="en-US" sz="2800" b="1" smtClean="0">
                <a:solidFill>
                  <a:srgbClr val="000000"/>
                </a:solidFill>
                <a:latin typeface="微软雅黑" panose="020B0503020204020204" pitchFamily="34" charset="-122"/>
                <a:ea typeface="微软雅黑" panose="020B0503020204020204" pitchFamily="34" charset="-122"/>
              </a:rPr>
              <a:t>存储程序控制。</a:t>
            </a:r>
          </a:p>
        </p:txBody>
      </p:sp>
      <p:sp>
        <p:nvSpPr>
          <p:cNvPr id="258053" name="日期占位符 3"/>
          <p:cNvSpPr txBox="1">
            <a:spLocks noGrp="1" noChangeArrowheads="1"/>
          </p:cNvSpPr>
          <p:nvPr/>
        </p:nvSpPr>
        <p:spPr bwMode="auto">
          <a:xfrm>
            <a:off x="381000" y="6483350"/>
            <a:ext cx="1574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en-US" altLang="zh-CN" sz="1500" b="1" smtClean="0">
              <a:solidFill>
                <a:srgbClr val="3333FF"/>
              </a:solidFill>
              <a:latin typeface="微软雅黑" panose="020B0503020204020204" pitchFamily="34" charset="-122"/>
              <a:ea typeface="微软雅黑" panose="020B0503020204020204" pitchFamily="34" charset="-122"/>
            </a:endParaRPr>
          </a:p>
        </p:txBody>
      </p:sp>
      <p:sp>
        <p:nvSpPr>
          <p:cNvPr id="44040" name="Rectangle 8"/>
          <p:cNvSpPr>
            <a:spLocks noChangeArrowheads="1"/>
          </p:cNvSpPr>
          <p:nvPr/>
        </p:nvSpPr>
        <p:spPr bwMode="auto">
          <a:xfrm>
            <a:off x="381000" y="787400"/>
            <a:ext cx="3736975" cy="519113"/>
          </a:xfrm>
          <a:prstGeom prst="rect">
            <a:avLst/>
          </a:prstGeom>
          <a:noFill/>
          <a:ln>
            <a:noFill/>
          </a:ln>
          <a:effectLst>
            <a:prstShdw prst="shdw17" dist="17961" dir="2700000">
              <a:schemeClr val="accent1">
                <a:gamma/>
                <a:shade val="60000"/>
                <a:invGamma/>
              </a:schemeClr>
            </a:prstShdw>
          </a:effectLst>
        </p:spPr>
        <p:txBody>
          <a:bodyPr wrap="none">
            <a:spAutoFit/>
          </a:bodyPr>
          <a:lstStyle/>
          <a:p>
            <a:pPr fontAlgn="ctr">
              <a:spcBef>
                <a:spcPct val="70000"/>
              </a:spcBef>
              <a:buFont typeface="Wingdings" panose="05000000000000000000" pitchFamily="2" charset="2"/>
              <a:buNone/>
              <a:defRPr/>
            </a:pPr>
            <a:r>
              <a:rPr kumimoji="1" lang="en-US" altLang="zh-CN" sz="2800" b="1">
                <a:solidFill>
                  <a:srgbClr val="000099"/>
                </a:solidFill>
                <a:latin typeface="Tahoma" panose="020B0604030504040204" pitchFamily="34" charset="0"/>
              </a:rPr>
              <a:t>2.</a:t>
            </a:r>
            <a:r>
              <a:rPr kumimoji="1" lang="zh-CN" altLang="en-US" sz="2800" b="1">
                <a:solidFill>
                  <a:srgbClr val="000099"/>
                </a:solidFill>
                <a:latin typeface="Tahoma" panose="020B0604030504040204" pitchFamily="34" charset="0"/>
              </a:rPr>
              <a:t>时分模拟程控交换机</a:t>
            </a:r>
          </a:p>
        </p:txBody>
      </p:sp>
      <p:sp>
        <p:nvSpPr>
          <p:cNvPr id="258055" name="矩形 1"/>
          <p:cNvSpPr>
            <a:spLocks noChangeArrowheads="1"/>
          </p:cNvSpPr>
          <p:nvPr/>
        </p:nvSpPr>
        <p:spPr bwMode="auto">
          <a:xfrm>
            <a:off x="573088" y="6186488"/>
            <a:ext cx="8186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25000"/>
              </a:spcBef>
              <a:buFont typeface="Wingdings" panose="05000000000000000000" pitchFamily="2" charset="2"/>
              <a:buNone/>
            </a:pPr>
            <a:r>
              <a:rPr lang="en-US" altLang="zh-CN" sz="2800" b="1" i="1" smtClean="0">
                <a:solidFill>
                  <a:srgbClr val="000000"/>
                </a:solidFill>
              </a:rPr>
              <a:t>PCM</a:t>
            </a:r>
            <a:r>
              <a:rPr lang="en-US" altLang="zh-CN" sz="2800" b="1" smtClean="0">
                <a:solidFill>
                  <a:srgbClr val="000000"/>
                </a:solidFill>
              </a:rPr>
              <a:t>(Pulse Code Modulation)</a:t>
            </a:r>
            <a:r>
              <a:rPr lang="zh-CN" altLang="en-US" sz="2800" b="1" i="1" smtClean="0">
                <a:solidFill>
                  <a:srgbClr val="000000"/>
                </a:solidFill>
              </a:rPr>
              <a:t>：</a:t>
            </a:r>
            <a:r>
              <a:rPr lang="zh-CN" altLang="en-US" sz="2800" b="1" smtClean="0">
                <a:solidFill>
                  <a:srgbClr val="000000"/>
                </a:solidFill>
              </a:rPr>
              <a:t>脉冲编码调制</a:t>
            </a:r>
            <a:endParaRPr lang="zh-CN" altLang="en-US" sz="2800" b="1" smtClean="0">
              <a:solidFill>
                <a:srgbClr val="0000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3" y="260982"/>
            <a:ext cx="8292045" cy="699594"/>
          </a:xfrm>
        </p:spPr>
        <p:txBody>
          <a:bodyPr>
            <a:normAutofit fontScale="90000"/>
          </a:bodyPr>
          <a:lstStyle/>
          <a:p>
            <a:r>
              <a:rPr lang="en-US" altLang="zh-CN">
                <a:latin typeface="方正粗黑宋简体" panose="02000000000000000000" charset="-122"/>
                <a:ea typeface="方正粗黑宋简体" panose="02000000000000000000" charset="-122"/>
                <a:cs typeface="方正粗黑宋简体" panose="02000000000000000000" charset="-122"/>
              </a:rPr>
              <a:t>2.</a:t>
            </a:r>
            <a:r>
              <a:rPr lang="zh-CN" altLang="en-US">
                <a:latin typeface="方正粗黑宋简体" panose="02000000000000000000" charset="-122"/>
                <a:ea typeface="方正粗黑宋简体" panose="02000000000000000000" charset="-122"/>
                <a:cs typeface="方正粗黑宋简体" panose="02000000000000000000" charset="-122"/>
              </a:rPr>
              <a:t>请扫描下列二维码加入本课程，请完善学号，姓名，手机号，学院，专业等信息。</a:t>
            </a:r>
          </a:p>
        </p:txBody>
      </p:sp>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971550"/>
            <a:ext cx="337185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328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688" y="-246063"/>
            <a:ext cx="2119312" cy="17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5" name="Rectangle 16"/>
          <p:cNvSpPr>
            <a:spLocks noGrp="1" noChangeArrowheads="1"/>
          </p:cNvSpPr>
          <p:nvPr>
            <p:ph type="dt"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fld id="{C5FFAD26-4EA5-4F60-80CE-979651B2B945}" type="datetime6">
              <a:rPr lang="zh-CN" altLang="en-US" sz="1200" smtClean="0">
                <a:solidFill>
                  <a:srgbClr val="3333FF"/>
                </a:solidFill>
                <a:latin typeface="微软雅黑" panose="020B0503020204020204" pitchFamily="34" charset="-122"/>
                <a:ea typeface="微软雅黑" panose="020B0503020204020204" pitchFamily="34" charset="-122"/>
              </a:rPr>
              <a:t>2023年9月</a:t>
            </a:fld>
            <a:endParaRPr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259076" name="Rectangle 2"/>
          <p:cNvSpPr>
            <a:spLocks noGrp="1" noChangeArrowheads="1"/>
          </p:cNvSpPr>
          <p:nvPr>
            <p:ph type="title"/>
          </p:nvPr>
        </p:nvSpPr>
        <p:spPr/>
        <p:txBody>
          <a:bodyPr/>
          <a:lstStyle/>
          <a:p>
            <a:pPr eaLnBrk="1" hangingPunct="1">
              <a:buFont typeface="Wingdings" panose="05000000000000000000" pitchFamily="2" charset="2"/>
              <a:buChar char="n"/>
            </a:pPr>
            <a:r>
              <a:rPr lang="zh-CN" altLang="en-US" smtClean="0"/>
              <a:t>实际开关阵列举例 </a:t>
            </a:r>
          </a:p>
        </p:txBody>
      </p:sp>
      <p:sp>
        <p:nvSpPr>
          <p:cNvPr id="259077" name="Rectangle 3"/>
          <p:cNvSpPr>
            <a:spLocks noGrp="1" noChangeArrowheads="1"/>
          </p:cNvSpPr>
          <p:nvPr>
            <p:ph idx="1"/>
          </p:nvPr>
        </p:nvSpPr>
        <p:spPr>
          <a:xfrm>
            <a:off x="0" y="893763"/>
            <a:ext cx="8135938" cy="5472112"/>
          </a:xfrm>
        </p:spPr>
        <p:txBody>
          <a:bodyPr/>
          <a:lstStyle/>
          <a:p>
            <a:pPr eaLnBrk="1" hangingPunct="1"/>
            <a:r>
              <a:rPr lang="zh-CN" altLang="en-US" smtClean="0"/>
              <a:t>（</a:t>
            </a:r>
            <a:r>
              <a:rPr lang="en-US" altLang="zh-CN" smtClean="0"/>
              <a:t>1</a:t>
            </a:r>
            <a:r>
              <a:rPr lang="zh-CN" altLang="en-US" smtClean="0"/>
              <a:t>）继电器</a:t>
            </a:r>
          </a:p>
          <a:p>
            <a:pPr eaLnBrk="1" hangingPunct="1"/>
            <a:r>
              <a:rPr lang="zh-CN" altLang="en-US" smtClean="0"/>
              <a:t>		继电器常用于构成小型交换单元。利用继电器的吸合与断开来控制交叉点。其交换单元应是可双向传送信息的，并且模拟和数字信息均可以传送。</a:t>
            </a:r>
          </a:p>
          <a:p>
            <a:pPr lvl="1" eaLnBrk="1" hangingPunct="1"/>
            <a:r>
              <a:rPr lang="zh-CN" altLang="en-US" smtClean="0"/>
              <a:t>继电器构成交换单元的缺点：</a:t>
            </a:r>
          </a:p>
          <a:p>
            <a:pPr lvl="1" eaLnBrk="1" hangingPunct="1"/>
            <a:r>
              <a:rPr lang="zh-CN" altLang="en-US" smtClean="0"/>
              <a:t>继电器的动作会对其他部件产生干扰和噪声；</a:t>
            </a:r>
          </a:p>
          <a:p>
            <a:pPr lvl="1" eaLnBrk="1" hangingPunct="1"/>
            <a:r>
              <a:rPr lang="zh-CN" altLang="en-US" smtClean="0"/>
              <a:t>继电器的动作较慢，一般为</a:t>
            </a:r>
            <a:r>
              <a:rPr lang="en-US" altLang="zh-CN" smtClean="0"/>
              <a:t>ms</a:t>
            </a:r>
            <a:r>
              <a:rPr lang="zh-CN" altLang="en-US" smtClean="0"/>
              <a:t>数量级；</a:t>
            </a:r>
          </a:p>
          <a:p>
            <a:pPr lvl="1" eaLnBrk="1" hangingPunct="1"/>
            <a:r>
              <a:rPr lang="zh-CN" altLang="en-US" smtClean="0"/>
              <a:t>继电器的体积较大，一般为</a:t>
            </a:r>
            <a:r>
              <a:rPr lang="en-US" altLang="zh-CN" smtClean="0"/>
              <a:t>cm</a:t>
            </a:r>
            <a:r>
              <a:rPr lang="zh-CN" altLang="en-US" smtClean="0"/>
              <a:t>数量级。 </a:t>
            </a:r>
          </a:p>
        </p:txBody>
      </p:sp>
      <p:pic>
        <p:nvPicPr>
          <p:cNvPr id="25907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4452938"/>
            <a:ext cx="3744912"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9" name="日期占位符 1"/>
          <p:cNvSpPr txBox="1">
            <a:spLocks noGrp="1" noChangeArrowheads="1"/>
          </p:cNvSpPr>
          <p:nvPr/>
        </p:nvSpPr>
        <p:spPr bwMode="auto">
          <a:xfrm>
            <a:off x="381000" y="6540500"/>
            <a:ext cx="157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59080"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3DACCDB9-EC95-4EDB-A626-8C72721C81FA}" type="slidenum">
              <a:rPr lang="en-US" altLang="zh-CN" sz="1200" smtClean="0">
                <a:solidFill>
                  <a:srgbClr val="3333FF"/>
                </a:solidFill>
                <a:latin typeface="微软雅黑" panose="020B0503020204020204" pitchFamily="34" charset="-122"/>
                <a:ea typeface="微软雅黑" panose="020B0503020204020204" pitchFamily="34" charset="-122"/>
              </a:rPr>
              <a:t>40</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pic>
        <p:nvPicPr>
          <p:cNvPr id="259081" name="Picture 14" descr="0d338744ebf81a4cbd68825dd72a6059242dd42a293486f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113" y="3921125"/>
            <a:ext cx="4119562"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6"/>
          <p:cNvSpPr>
            <a:spLocks noGrp="1" noChangeArrowheads="1"/>
          </p:cNvSpPr>
          <p:nvPr>
            <p:ph type="dt"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fld id="{40481BC2-B7F5-4D21-8427-FCE48BE3A1D3}" type="datetime6">
              <a:rPr lang="zh-CN" altLang="en-US" sz="1200" smtClean="0">
                <a:solidFill>
                  <a:srgbClr val="3333FF"/>
                </a:solidFill>
                <a:latin typeface="微软雅黑" panose="020B0503020204020204" pitchFamily="34" charset="-122"/>
                <a:ea typeface="微软雅黑" panose="020B0503020204020204" pitchFamily="34" charset="-122"/>
              </a:rPr>
              <a:t>2023年9月</a:t>
            </a:fld>
            <a:endParaRPr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260099" name="Rectangle 2"/>
          <p:cNvSpPr>
            <a:spLocks noGrp="1" noChangeArrowheads="1"/>
          </p:cNvSpPr>
          <p:nvPr>
            <p:ph type="title"/>
          </p:nvPr>
        </p:nvSpPr>
        <p:spPr/>
        <p:txBody>
          <a:bodyPr/>
          <a:lstStyle/>
          <a:p>
            <a:pPr eaLnBrk="1" hangingPunct="1"/>
            <a:endParaRPr lang="zh-CN" altLang="zh-CN" smtClean="0"/>
          </a:p>
        </p:txBody>
      </p:sp>
      <p:sp>
        <p:nvSpPr>
          <p:cNvPr id="260100" name="Rectangle 3"/>
          <p:cNvSpPr>
            <a:spLocks noGrp="1" noChangeArrowheads="1"/>
          </p:cNvSpPr>
          <p:nvPr>
            <p:ph idx="1"/>
          </p:nvPr>
        </p:nvSpPr>
        <p:spPr/>
        <p:txBody>
          <a:bodyPr/>
          <a:lstStyle/>
          <a:p>
            <a:pPr eaLnBrk="1" hangingPunct="1">
              <a:lnSpc>
                <a:spcPct val="110000"/>
              </a:lnSpc>
            </a:pPr>
            <a:r>
              <a:rPr lang="zh-CN" altLang="en-US" smtClean="0"/>
              <a:t>（</a:t>
            </a:r>
            <a:r>
              <a:rPr lang="en-US" altLang="zh-CN" smtClean="0"/>
              <a:t>2</a:t>
            </a:r>
            <a:r>
              <a:rPr lang="zh-CN" altLang="en-US" smtClean="0"/>
              <a:t>）模拟电子开关</a:t>
            </a:r>
          </a:p>
          <a:p>
            <a:pPr eaLnBrk="1" hangingPunct="1">
              <a:lnSpc>
                <a:spcPct val="110000"/>
              </a:lnSpc>
            </a:pPr>
            <a:r>
              <a:rPr lang="zh-CN" altLang="en-US" smtClean="0"/>
              <a:t>		模拟电子开关利用半导体材料制成，取代继电器构成小型交换单元。开关动作比继电器快得多。同时产生的干扰和噪音极小；</a:t>
            </a:r>
          </a:p>
          <a:p>
            <a:pPr lvl="1" eaLnBrk="1" hangingPunct="1">
              <a:lnSpc>
                <a:spcPct val="110000"/>
              </a:lnSpc>
            </a:pPr>
            <a:r>
              <a:rPr lang="zh-CN" altLang="en-US" smtClean="0"/>
              <a:t>信息在半导体材料中传送，信号只能单方向传送，并且衰耗和时延较大。 </a:t>
            </a:r>
          </a:p>
        </p:txBody>
      </p:sp>
      <p:pic>
        <p:nvPicPr>
          <p:cNvPr id="26010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4863" y="4719638"/>
            <a:ext cx="351155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4943475"/>
            <a:ext cx="22987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03" name="日期占位符 1"/>
          <p:cNvSpPr txBox="1">
            <a:spLocks noGrp="1" noChangeArrowheads="1"/>
          </p:cNvSpPr>
          <p:nvPr/>
        </p:nvSpPr>
        <p:spPr bwMode="auto">
          <a:xfrm>
            <a:off x="381000" y="6540500"/>
            <a:ext cx="157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60104"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D81B58DB-0E10-46B9-81CF-3D0B34D237F2}" type="slidenum">
              <a:rPr lang="en-US" altLang="zh-CN" sz="1200" smtClean="0">
                <a:solidFill>
                  <a:srgbClr val="3333FF"/>
                </a:solidFill>
                <a:latin typeface="微软雅黑" panose="020B0503020204020204" pitchFamily="34" charset="-122"/>
                <a:ea typeface="微软雅黑" panose="020B0503020204020204" pitchFamily="34" charset="-122"/>
              </a:rPr>
              <a:t>41</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16"/>
          <p:cNvSpPr>
            <a:spLocks noGrp="1" noChangeArrowheads="1"/>
          </p:cNvSpPr>
          <p:nvPr>
            <p:ph type="dt"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fld id="{80F8B258-31C2-4ECF-9367-B4B7B649695D}" type="datetime6">
              <a:rPr lang="zh-CN" altLang="en-US" sz="1200" smtClean="0">
                <a:solidFill>
                  <a:srgbClr val="3333FF"/>
                </a:solidFill>
                <a:latin typeface="微软雅黑" panose="020B0503020204020204" pitchFamily="34" charset="-122"/>
                <a:ea typeface="微软雅黑" panose="020B0503020204020204" pitchFamily="34" charset="-122"/>
              </a:rPr>
              <a:t>2023年9月</a:t>
            </a:fld>
            <a:endParaRPr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261123" name="Rectangle 2"/>
          <p:cNvSpPr>
            <a:spLocks noGrp="1" noChangeArrowheads="1"/>
          </p:cNvSpPr>
          <p:nvPr>
            <p:ph type="title"/>
          </p:nvPr>
        </p:nvSpPr>
        <p:spPr/>
        <p:txBody>
          <a:bodyPr/>
          <a:lstStyle/>
          <a:p>
            <a:pPr eaLnBrk="1" hangingPunct="1"/>
            <a:endParaRPr lang="zh-CN" altLang="zh-CN" smtClean="0"/>
          </a:p>
        </p:txBody>
      </p:sp>
      <p:sp>
        <p:nvSpPr>
          <p:cNvPr id="261124" name="Rectangle 3"/>
          <p:cNvSpPr>
            <a:spLocks noGrp="1" noChangeArrowheads="1"/>
          </p:cNvSpPr>
          <p:nvPr>
            <p:ph idx="1"/>
          </p:nvPr>
        </p:nvSpPr>
        <p:spPr/>
        <p:txBody>
          <a:bodyPr/>
          <a:lstStyle/>
          <a:p>
            <a:pPr eaLnBrk="1" hangingPunct="1"/>
            <a:r>
              <a:rPr lang="zh-CN" altLang="en-US" smtClean="0"/>
              <a:t>（</a:t>
            </a:r>
            <a:r>
              <a:rPr lang="en-US" altLang="zh-CN" smtClean="0"/>
              <a:t>3</a:t>
            </a:r>
            <a:r>
              <a:rPr lang="zh-CN" altLang="en-US" smtClean="0"/>
              <a:t>）数字电子开关</a:t>
            </a:r>
          </a:p>
          <a:p>
            <a:pPr eaLnBrk="1" hangingPunct="1"/>
            <a:r>
              <a:rPr lang="zh-CN" altLang="en-US" smtClean="0"/>
              <a:t>		它可以简单地用逻辑门构成，用于数字信号的交换，其开关动作极快并且没有信号损失。 </a:t>
            </a:r>
          </a:p>
        </p:txBody>
      </p:sp>
      <p:pic>
        <p:nvPicPr>
          <p:cNvPr id="26112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8" y="3013075"/>
            <a:ext cx="35306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126" name="日期占位符 1"/>
          <p:cNvSpPr txBox="1">
            <a:spLocks noGrp="1" noChangeArrowheads="1"/>
          </p:cNvSpPr>
          <p:nvPr/>
        </p:nvSpPr>
        <p:spPr bwMode="auto">
          <a:xfrm>
            <a:off x="381000" y="6540500"/>
            <a:ext cx="157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61127"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26089380-EE71-4A7A-BE8D-15004EF40FB7}" type="slidenum">
              <a:rPr lang="en-US" altLang="zh-CN" sz="1200" smtClean="0">
                <a:solidFill>
                  <a:srgbClr val="3333FF"/>
                </a:solidFill>
                <a:latin typeface="微软雅黑" panose="020B0503020204020204" pitchFamily="34" charset="-122"/>
                <a:ea typeface="微软雅黑" panose="020B0503020204020204" pitchFamily="34" charset="-122"/>
              </a:rPr>
              <a:t>42</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61128" name="Rectangle 3"/>
          <p:cNvSpPr>
            <a:spLocks noChangeArrowheads="1"/>
          </p:cNvSpPr>
          <p:nvPr/>
        </p:nvSpPr>
        <p:spPr bwMode="auto">
          <a:xfrm>
            <a:off x="468313" y="836613"/>
            <a:ext cx="8135937"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marL="341630" indent="-34163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10000"/>
              </a:spcBef>
              <a:buClr>
                <a:srgbClr val="3333CC"/>
              </a:buClr>
              <a:buSzPct val="60000"/>
            </a:pPr>
            <a:r>
              <a:rPr lang="zh-CN" altLang="en-US" sz="2400" b="1" smtClean="0">
                <a:solidFill>
                  <a:srgbClr val="000000"/>
                </a:solidFill>
                <a:latin typeface="Tahoma" panose="020B0604030504040204" pitchFamily="34" charset="0"/>
              </a:rPr>
              <a:t>（</a:t>
            </a:r>
            <a:r>
              <a:rPr lang="en-US" altLang="zh-CN" sz="2400" b="1" smtClean="0">
                <a:solidFill>
                  <a:srgbClr val="000000"/>
                </a:solidFill>
                <a:latin typeface="Tahoma" panose="020B0604030504040204" pitchFamily="34" charset="0"/>
              </a:rPr>
              <a:t>3</a:t>
            </a:r>
            <a:r>
              <a:rPr lang="zh-CN" altLang="en-US" sz="2400" b="1" smtClean="0">
                <a:solidFill>
                  <a:srgbClr val="000000"/>
                </a:solidFill>
                <a:latin typeface="Tahoma" panose="020B0604030504040204" pitchFamily="34" charset="0"/>
              </a:rPr>
              <a:t>）数字电子开关</a:t>
            </a:r>
          </a:p>
          <a:p>
            <a:pPr eaLnBrk="1" hangingPunct="1">
              <a:spcBef>
                <a:spcPct val="10000"/>
              </a:spcBef>
              <a:buClr>
                <a:srgbClr val="3333CC"/>
              </a:buClr>
              <a:buSzPct val="60000"/>
            </a:pPr>
            <a:r>
              <a:rPr lang="zh-CN" altLang="en-US" sz="2400" b="1" smtClean="0">
                <a:solidFill>
                  <a:srgbClr val="000000"/>
                </a:solidFill>
                <a:latin typeface="Tahoma" panose="020B0604030504040204" pitchFamily="34" charset="0"/>
              </a:rPr>
              <a:t>		它可以简单地用逻辑门构成，用于数字信号的交换，其开关动作极快并且没有信号损失。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灯片编号占位符 5"/>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8E64D778-81B9-485B-83C8-D7063F0CEA09}" type="slidenum">
              <a:rPr lang="en-US" altLang="zh-CN" b="1" smtClean="0">
                <a:solidFill>
                  <a:srgbClr val="000000"/>
                </a:solidFill>
              </a:rPr>
              <a:t>43</a:t>
            </a:fld>
            <a:endParaRPr lang="en-US" altLang="zh-CN" b="1" smtClean="0">
              <a:solidFill>
                <a:srgbClr val="000000"/>
              </a:solidFill>
            </a:endParaRPr>
          </a:p>
        </p:txBody>
      </p:sp>
      <p:pic>
        <p:nvPicPr>
          <p:cNvPr id="264195" name="Picture 2" descr="Sn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196" name="Rectangle 3"/>
          <p:cNvSpPr>
            <a:spLocks noGrp="1" noChangeArrowheads="1"/>
          </p:cNvSpPr>
          <p:nvPr>
            <p:ph type="title"/>
          </p:nvPr>
        </p:nvSpPr>
        <p:spPr>
          <a:xfrm>
            <a:off x="0" y="0"/>
            <a:ext cx="8767763" cy="404813"/>
          </a:xfrm>
        </p:spPr>
        <p:txBody>
          <a:bodyPr/>
          <a:lstStyle/>
          <a:p>
            <a:pPr eaLnBrk="1" hangingPunct="1"/>
            <a:r>
              <a:rPr lang="zh-CN" altLang="en-US" dirty="0" smtClean="0">
                <a:solidFill>
                  <a:srgbClr val="FF3300"/>
                </a:solidFill>
                <a:latin typeface="Arial Unicode MS" panose="020B0604020202020204" charset="-122"/>
              </a:rPr>
              <a:t>电话网络交换模式变革</a:t>
            </a:r>
          </a:p>
        </p:txBody>
      </p:sp>
      <p:pic>
        <p:nvPicPr>
          <p:cNvPr id="264197" name="Picture 8" descr="现货供应磁石电话机，交换机，被复线(图)">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8500" y="990600"/>
            <a:ext cx="209550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fld id="{AC264614-4E2C-4A89-8911-8C951C9B6049}" type="slidenum">
              <a:rPr lang="en-US" altLang="zh-CN" b="1" smtClean="0">
                <a:solidFill>
                  <a:srgbClr val="000000"/>
                </a:solidFill>
              </a:rPr>
              <a:t>44</a:t>
            </a:fld>
            <a:endParaRPr lang="en-US" altLang="zh-CN" b="1" smtClean="0">
              <a:solidFill>
                <a:srgbClr val="000000"/>
              </a:solidFill>
            </a:endParaRPr>
          </a:p>
        </p:txBody>
      </p:sp>
      <p:sp>
        <p:nvSpPr>
          <p:cNvPr id="265219" name="Text Box 2"/>
          <p:cNvSpPr txBox="1">
            <a:spLocks noChangeArrowheads="1"/>
          </p:cNvSpPr>
          <p:nvPr/>
        </p:nvSpPr>
        <p:spPr bwMode="auto">
          <a:xfrm>
            <a:off x="-90488" y="600075"/>
            <a:ext cx="9234488"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15000"/>
              </a:spcBef>
              <a:buFont typeface="Wingdings" panose="05000000000000000000" pitchFamily="2" charset="2"/>
              <a:buChar char="p"/>
            </a:pPr>
            <a:r>
              <a:rPr lang="en-US" altLang="zh-CN" sz="2800" b="1" smtClean="0">
                <a:solidFill>
                  <a:srgbClr val="000000"/>
                </a:solidFill>
              </a:rPr>
              <a:t>  </a:t>
            </a:r>
            <a:r>
              <a:rPr lang="en-US" altLang="zh-CN" sz="2800" b="1" smtClean="0">
                <a:solidFill>
                  <a:srgbClr val="FF3300"/>
                </a:solidFill>
              </a:rPr>
              <a:t>“</a:t>
            </a:r>
            <a:r>
              <a:rPr lang="zh-CN" altLang="en-US" sz="2800" b="1" smtClean="0">
                <a:solidFill>
                  <a:srgbClr val="FF3300"/>
                </a:solidFill>
              </a:rPr>
              <a:t>交换”概念背后的思想是：</a:t>
            </a:r>
            <a:r>
              <a:rPr lang="zh-CN" altLang="en-US" sz="2800" b="1" smtClean="0">
                <a:solidFill>
                  <a:srgbClr val="FF0000"/>
                </a:solidFill>
              </a:rPr>
              <a:t>动态按需分配</a:t>
            </a:r>
            <a:r>
              <a:rPr lang="zh-CN" altLang="en-US" sz="2800" b="1" smtClean="0">
                <a:solidFill>
                  <a:srgbClr val="FFCF01"/>
                </a:solidFill>
              </a:rPr>
              <a:t>，</a:t>
            </a:r>
            <a:r>
              <a:rPr lang="zh-CN" altLang="en-US" sz="2800" b="1" smtClean="0">
                <a:solidFill>
                  <a:srgbClr val="000000"/>
                </a:solidFill>
              </a:rPr>
              <a:t>网络根据用户</a:t>
            </a:r>
            <a:r>
              <a:rPr lang="zh-CN" altLang="en-US" sz="2800" b="1" smtClean="0">
                <a:solidFill>
                  <a:srgbClr val="FF3300"/>
                </a:solidFill>
              </a:rPr>
              <a:t>实际的需求</a:t>
            </a:r>
            <a:r>
              <a:rPr lang="zh-CN" altLang="en-US" sz="2800" b="1" smtClean="0">
                <a:solidFill>
                  <a:srgbClr val="000000"/>
                </a:solidFill>
              </a:rPr>
              <a:t>为其分配通信所需的网络资源</a:t>
            </a:r>
            <a:r>
              <a:rPr lang="zh-CN" altLang="en-US" sz="2800" b="1" smtClean="0">
                <a:solidFill>
                  <a:srgbClr val="FF0000"/>
                </a:solidFill>
              </a:rPr>
              <a:t>（线路资源等）</a:t>
            </a:r>
          </a:p>
          <a:p>
            <a:pPr eaLnBrk="1" hangingPunct="1">
              <a:lnSpc>
                <a:spcPct val="115000"/>
              </a:lnSpc>
              <a:spcBef>
                <a:spcPct val="15000"/>
              </a:spcBef>
              <a:buFont typeface="Wingdings" panose="05000000000000000000" pitchFamily="2" charset="2"/>
              <a:buChar char="ü"/>
            </a:pPr>
            <a:r>
              <a:rPr lang="zh-CN" altLang="en-US" sz="2800" b="1" smtClean="0">
                <a:solidFill>
                  <a:srgbClr val="000000"/>
                </a:solidFill>
              </a:rPr>
              <a:t>当用户有通信需求时，网络为其分配资源</a:t>
            </a:r>
          </a:p>
          <a:p>
            <a:pPr eaLnBrk="1" hangingPunct="1">
              <a:lnSpc>
                <a:spcPct val="115000"/>
              </a:lnSpc>
              <a:spcBef>
                <a:spcPct val="15000"/>
              </a:spcBef>
              <a:buFont typeface="Wingdings" panose="05000000000000000000" pitchFamily="2" charset="2"/>
              <a:buChar char="ü"/>
            </a:pPr>
            <a:r>
              <a:rPr lang="zh-CN" altLang="en-US" sz="2800" b="1" smtClean="0">
                <a:solidFill>
                  <a:srgbClr val="000000"/>
                </a:solidFill>
              </a:rPr>
              <a:t>通信结束后，</a:t>
            </a:r>
            <a:r>
              <a:rPr lang="zh-CN" altLang="en-US" sz="2800" b="1" smtClean="0">
                <a:solidFill>
                  <a:srgbClr val="FF3300"/>
                </a:solidFill>
              </a:rPr>
              <a:t>回收</a:t>
            </a:r>
            <a:r>
              <a:rPr lang="zh-CN" altLang="en-US" sz="2800" b="1" smtClean="0">
                <a:solidFill>
                  <a:srgbClr val="000000"/>
                </a:solidFill>
              </a:rPr>
              <a:t>分配给用户的资源，让其他用户使用</a:t>
            </a:r>
          </a:p>
          <a:p>
            <a:pPr eaLnBrk="1" hangingPunct="1">
              <a:lnSpc>
                <a:spcPct val="115000"/>
              </a:lnSpc>
              <a:spcBef>
                <a:spcPct val="15000"/>
              </a:spcBef>
              <a:buFont typeface="Wingdings" panose="05000000000000000000" pitchFamily="2" charset="2"/>
              <a:buChar char="ü"/>
            </a:pPr>
            <a:r>
              <a:rPr lang="zh-CN" altLang="en-US" sz="2800" b="1" smtClean="0">
                <a:solidFill>
                  <a:srgbClr val="000000"/>
                </a:solidFill>
              </a:rPr>
              <a:t>从而达到</a:t>
            </a:r>
            <a:r>
              <a:rPr lang="zh-CN" altLang="en-US" sz="2800" b="1" smtClean="0">
                <a:solidFill>
                  <a:srgbClr val="FF3300"/>
                </a:solidFill>
              </a:rPr>
              <a:t>网络资源共享，降低通信成本</a:t>
            </a:r>
            <a:r>
              <a:rPr lang="zh-CN" altLang="en-US" sz="2800" b="1" smtClean="0">
                <a:solidFill>
                  <a:srgbClr val="000000"/>
                </a:solidFill>
              </a:rPr>
              <a:t>的目的。</a:t>
            </a:r>
          </a:p>
        </p:txBody>
      </p:sp>
      <p:grpSp>
        <p:nvGrpSpPr>
          <p:cNvPr id="265220" name="Group 5"/>
          <p:cNvGrpSpPr>
            <a:grpSpLocks noChangeAspect="1"/>
          </p:cNvGrpSpPr>
          <p:nvPr/>
        </p:nvGrpSpPr>
        <p:grpSpPr bwMode="auto">
          <a:xfrm>
            <a:off x="1387475" y="3838575"/>
            <a:ext cx="4970463" cy="3254375"/>
            <a:chOff x="-110" y="610"/>
            <a:chExt cx="3573" cy="2339"/>
          </a:xfrm>
        </p:grpSpPr>
        <p:sp>
          <p:nvSpPr>
            <p:cNvPr id="265224" name="AutoShape 6"/>
            <p:cNvSpPr>
              <a:spLocks noChangeAspect="1" noChangeArrowheads="1" noTextEdit="1"/>
            </p:cNvSpPr>
            <p:nvPr/>
          </p:nvSpPr>
          <p:spPr bwMode="auto">
            <a:xfrm>
              <a:off x="-110" y="610"/>
              <a:ext cx="3573" cy="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grpSp>
          <p:nvGrpSpPr>
            <p:cNvPr id="265225" name="Group 7"/>
            <p:cNvGrpSpPr/>
            <p:nvPr/>
          </p:nvGrpSpPr>
          <p:grpSpPr bwMode="auto">
            <a:xfrm>
              <a:off x="26" y="699"/>
              <a:ext cx="3345" cy="1999"/>
              <a:chOff x="26" y="699"/>
              <a:chExt cx="3345" cy="1999"/>
            </a:xfrm>
          </p:grpSpPr>
          <p:sp>
            <p:nvSpPr>
              <p:cNvPr id="265319" name="Freeform 8"/>
              <p:cNvSpPr>
                <a:spLocks noChangeArrowheads="1"/>
              </p:cNvSpPr>
              <p:nvPr/>
            </p:nvSpPr>
            <p:spPr bwMode="auto">
              <a:xfrm>
                <a:off x="845" y="775"/>
                <a:ext cx="113" cy="221"/>
              </a:xfrm>
              <a:custGeom>
                <a:avLst/>
                <a:gdLst>
                  <a:gd name="T0" fmla="*/ 0 w 113"/>
                  <a:gd name="T1" fmla="*/ 221 h 221"/>
                  <a:gd name="T2" fmla="*/ 113 w 113"/>
                  <a:gd name="T3" fmla="*/ 111 h 221"/>
                  <a:gd name="T4" fmla="*/ 113 w 113"/>
                  <a:gd name="T5" fmla="*/ 0 h 221"/>
                  <a:gd name="T6" fmla="*/ 0 w 113"/>
                  <a:gd name="T7" fmla="*/ 187 h 221"/>
                  <a:gd name="T8" fmla="*/ 0 w 113"/>
                  <a:gd name="T9" fmla="*/ 221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1">
                    <a:moveTo>
                      <a:pt x="0" y="221"/>
                    </a:moveTo>
                    <a:lnTo>
                      <a:pt x="113" y="111"/>
                    </a:lnTo>
                    <a:lnTo>
                      <a:pt x="113" y="0"/>
                    </a:lnTo>
                    <a:lnTo>
                      <a:pt x="0" y="187"/>
                    </a:lnTo>
                    <a:lnTo>
                      <a:pt x="0" y="2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20" name="Rectangle 9"/>
              <p:cNvSpPr>
                <a:spLocks noChangeArrowheads="1"/>
              </p:cNvSpPr>
              <p:nvPr/>
            </p:nvSpPr>
            <p:spPr bwMode="auto">
              <a:xfrm>
                <a:off x="601" y="962"/>
                <a:ext cx="244" cy="3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21" name="Freeform 10"/>
              <p:cNvSpPr>
                <a:spLocks noChangeArrowheads="1"/>
              </p:cNvSpPr>
              <p:nvPr/>
            </p:nvSpPr>
            <p:spPr bwMode="auto">
              <a:xfrm>
                <a:off x="583" y="724"/>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22" name="Freeform 11"/>
              <p:cNvSpPr>
                <a:spLocks noChangeArrowheads="1"/>
              </p:cNvSpPr>
              <p:nvPr/>
            </p:nvSpPr>
            <p:spPr bwMode="auto">
              <a:xfrm>
                <a:off x="583" y="724"/>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23" name="Freeform 12"/>
              <p:cNvSpPr>
                <a:spLocks noChangeArrowheads="1"/>
              </p:cNvSpPr>
              <p:nvPr/>
            </p:nvSpPr>
            <p:spPr bwMode="auto">
              <a:xfrm>
                <a:off x="814" y="754"/>
                <a:ext cx="18" cy="34"/>
              </a:xfrm>
              <a:custGeom>
                <a:avLst/>
                <a:gdLst>
                  <a:gd name="T0" fmla="*/ 18 w 18"/>
                  <a:gd name="T1" fmla="*/ 0 h 34"/>
                  <a:gd name="T2" fmla="*/ 0 w 18"/>
                  <a:gd name="T3" fmla="*/ 34 h 34"/>
                  <a:gd name="T4" fmla="*/ 18 w 18"/>
                  <a:gd name="T5" fmla="*/ 25 h 34"/>
                  <a:gd name="T6" fmla="*/ 18 w 18"/>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4">
                    <a:moveTo>
                      <a:pt x="18" y="0"/>
                    </a:moveTo>
                    <a:lnTo>
                      <a:pt x="0" y="34"/>
                    </a:lnTo>
                    <a:lnTo>
                      <a:pt x="18" y="25"/>
                    </a:lnTo>
                    <a:lnTo>
                      <a:pt x="18"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24" name="Freeform 13"/>
              <p:cNvSpPr>
                <a:spLocks noChangeArrowheads="1"/>
              </p:cNvSpPr>
              <p:nvPr/>
            </p:nvSpPr>
            <p:spPr bwMode="auto">
              <a:xfrm>
                <a:off x="832" y="754"/>
                <a:ext cx="91" cy="25"/>
              </a:xfrm>
              <a:custGeom>
                <a:avLst/>
                <a:gdLst>
                  <a:gd name="T0" fmla="*/ 0 w 91"/>
                  <a:gd name="T1" fmla="*/ 0 h 25"/>
                  <a:gd name="T2" fmla="*/ 91 w 91"/>
                  <a:gd name="T3" fmla="*/ 0 h 25"/>
                  <a:gd name="T4" fmla="*/ 78 w 91"/>
                  <a:gd name="T5" fmla="*/ 25 h 25"/>
                  <a:gd name="T6" fmla="*/ 0 w 91"/>
                  <a:gd name="T7" fmla="*/ 25 h 25"/>
                  <a:gd name="T8" fmla="*/ 0 w 91"/>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5">
                    <a:moveTo>
                      <a:pt x="0" y="0"/>
                    </a:moveTo>
                    <a:lnTo>
                      <a:pt x="91" y="0"/>
                    </a:lnTo>
                    <a:lnTo>
                      <a:pt x="78" y="25"/>
                    </a:lnTo>
                    <a:lnTo>
                      <a:pt x="0" y="25"/>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25" name="Rectangle 14"/>
              <p:cNvSpPr>
                <a:spLocks noChangeArrowheads="1"/>
              </p:cNvSpPr>
              <p:nvPr/>
            </p:nvSpPr>
            <p:spPr bwMode="auto">
              <a:xfrm>
                <a:off x="849" y="763"/>
                <a:ext cx="61"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26" name="Rectangle 15"/>
              <p:cNvSpPr>
                <a:spLocks noChangeArrowheads="1"/>
              </p:cNvSpPr>
              <p:nvPr/>
            </p:nvSpPr>
            <p:spPr bwMode="auto">
              <a:xfrm>
                <a:off x="849" y="763"/>
                <a:ext cx="61" cy="8"/>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327"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2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29" name="Freeform 18"/>
              <p:cNvSpPr>
                <a:spLocks noChangeArrowheads="1"/>
              </p:cNvSpPr>
              <p:nvPr/>
            </p:nvSpPr>
            <p:spPr bwMode="auto">
              <a:xfrm>
                <a:off x="785" y="820"/>
                <a:ext cx="52" cy="17"/>
              </a:xfrm>
              <a:custGeom>
                <a:avLst/>
                <a:gdLst>
                  <a:gd name="T0" fmla="*/ 0 w 52"/>
                  <a:gd name="T1" fmla="*/ 17 h 17"/>
                  <a:gd name="T2" fmla="*/ 8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8"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30" name="Rectangle 19"/>
              <p:cNvSpPr>
                <a:spLocks noChangeArrowheads="1"/>
              </p:cNvSpPr>
              <p:nvPr/>
            </p:nvSpPr>
            <p:spPr bwMode="auto">
              <a:xfrm>
                <a:off x="583" y="928"/>
                <a:ext cx="279" cy="3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31" name="Rectangle 20"/>
              <p:cNvSpPr>
                <a:spLocks noChangeArrowheads="1"/>
              </p:cNvSpPr>
              <p:nvPr/>
            </p:nvSpPr>
            <p:spPr bwMode="auto">
              <a:xfrm>
                <a:off x="583" y="928"/>
                <a:ext cx="279" cy="34"/>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32" name="Freeform 21"/>
              <p:cNvSpPr>
                <a:spLocks noChangeArrowheads="1"/>
              </p:cNvSpPr>
              <p:nvPr/>
            </p:nvSpPr>
            <p:spPr bwMode="auto">
              <a:xfrm>
                <a:off x="862" y="724"/>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33" name="Freeform 22"/>
              <p:cNvSpPr>
                <a:spLocks noChangeArrowheads="1"/>
              </p:cNvSpPr>
              <p:nvPr/>
            </p:nvSpPr>
            <p:spPr bwMode="auto">
              <a:xfrm>
                <a:off x="862" y="724"/>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3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 y="812"/>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35"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 y="812"/>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36" name="Freeform 25"/>
              <p:cNvSpPr>
                <a:spLocks noChangeArrowheads="1"/>
              </p:cNvSpPr>
              <p:nvPr/>
            </p:nvSpPr>
            <p:spPr bwMode="auto">
              <a:xfrm>
                <a:off x="837" y="820"/>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37"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38"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39" name="Freeform 28"/>
              <p:cNvSpPr>
                <a:spLocks noChangeArrowheads="1"/>
              </p:cNvSpPr>
              <p:nvPr/>
            </p:nvSpPr>
            <p:spPr bwMode="auto">
              <a:xfrm>
                <a:off x="798" y="794"/>
                <a:ext cx="52" cy="17"/>
              </a:xfrm>
              <a:custGeom>
                <a:avLst/>
                <a:gdLst>
                  <a:gd name="T0" fmla="*/ 0 w 52"/>
                  <a:gd name="T1" fmla="*/ 17 h 17"/>
                  <a:gd name="T2" fmla="*/ 9 w 52"/>
                  <a:gd name="T3" fmla="*/ 0 h 17"/>
                  <a:gd name="T4" fmla="*/ 52 w 52"/>
                  <a:gd name="T5" fmla="*/ 0 h 17"/>
                  <a:gd name="T6" fmla="*/ 43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3"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4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41"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1"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42" name="Freeform 31"/>
              <p:cNvSpPr>
                <a:spLocks noChangeArrowheads="1"/>
              </p:cNvSpPr>
              <p:nvPr/>
            </p:nvSpPr>
            <p:spPr bwMode="auto">
              <a:xfrm>
                <a:off x="850" y="794"/>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3" name="Freeform 32"/>
              <p:cNvSpPr>
                <a:spLocks noEditPoints="1" noChangeArrowheads="1"/>
              </p:cNvSpPr>
              <p:nvPr/>
            </p:nvSpPr>
            <p:spPr bwMode="auto">
              <a:xfrm>
                <a:off x="752" y="846"/>
                <a:ext cx="121" cy="57"/>
              </a:xfrm>
              <a:custGeom>
                <a:avLst/>
                <a:gdLst>
                  <a:gd name="T0" fmla="*/ 0 w 121"/>
                  <a:gd name="T1" fmla="*/ 50 h 57"/>
                  <a:gd name="T2" fmla="*/ 18 w 121"/>
                  <a:gd name="T3" fmla="*/ 57 h 57"/>
                  <a:gd name="T4" fmla="*/ 26 w 121"/>
                  <a:gd name="T5" fmla="*/ 57 h 57"/>
                  <a:gd name="T6" fmla="*/ 43 w 121"/>
                  <a:gd name="T7" fmla="*/ 50 h 57"/>
                  <a:gd name="T8" fmla="*/ 26 w 121"/>
                  <a:gd name="T9" fmla="*/ 57 h 57"/>
                  <a:gd name="T10" fmla="*/ 52 w 121"/>
                  <a:gd name="T11" fmla="*/ 50 h 57"/>
                  <a:gd name="T12" fmla="*/ 69 w 121"/>
                  <a:gd name="T13" fmla="*/ 57 h 57"/>
                  <a:gd name="T14" fmla="*/ 78 w 121"/>
                  <a:gd name="T15" fmla="*/ 57 h 57"/>
                  <a:gd name="T16" fmla="*/ 95 w 121"/>
                  <a:gd name="T17" fmla="*/ 50 h 57"/>
                  <a:gd name="T18" fmla="*/ 78 w 121"/>
                  <a:gd name="T19" fmla="*/ 57 h 57"/>
                  <a:gd name="T20" fmla="*/ 87 w 121"/>
                  <a:gd name="T21" fmla="*/ 33 h 57"/>
                  <a:gd name="T22" fmla="*/ 104 w 121"/>
                  <a:gd name="T23" fmla="*/ 40 h 57"/>
                  <a:gd name="T24" fmla="*/ 61 w 121"/>
                  <a:gd name="T25" fmla="*/ 40 h 57"/>
                  <a:gd name="T26" fmla="*/ 78 w 121"/>
                  <a:gd name="T27" fmla="*/ 33 h 57"/>
                  <a:gd name="T28" fmla="*/ 61 w 121"/>
                  <a:gd name="T29" fmla="*/ 40 h 57"/>
                  <a:gd name="T30" fmla="*/ 35 w 121"/>
                  <a:gd name="T31" fmla="*/ 33 h 57"/>
                  <a:gd name="T32" fmla="*/ 52 w 121"/>
                  <a:gd name="T33" fmla="*/ 40 h 57"/>
                  <a:gd name="T34" fmla="*/ 9 w 121"/>
                  <a:gd name="T35" fmla="*/ 40 h 57"/>
                  <a:gd name="T36" fmla="*/ 26 w 121"/>
                  <a:gd name="T37" fmla="*/ 33 h 57"/>
                  <a:gd name="T38" fmla="*/ 9 w 121"/>
                  <a:gd name="T39" fmla="*/ 40 h 57"/>
                  <a:gd name="T40" fmla="*/ 18 w 121"/>
                  <a:gd name="T41" fmla="*/ 16 h 57"/>
                  <a:gd name="T42" fmla="*/ 35 w 121"/>
                  <a:gd name="T43" fmla="*/ 23 h 57"/>
                  <a:gd name="T44" fmla="*/ 43 w 121"/>
                  <a:gd name="T45" fmla="*/ 23 h 57"/>
                  <a:gd name="T46" fmla="*/ 61 w 121"/>
                  <a:gd name="T47" fmla="*/ 16 h 57"/>
                  <a:gd name="T48" fmla="*/ 43 w 121"/>
                  <a:gd name="T49" fmla="*/ 23 h 57"/>
                  <a:gd name="T50" fmla="*/ 69 w 121"/>
                  <a:gd name="T51" fmla="*/ 16 h 57"/>
                  <a:gd name="T52" fmla="*/ 87 w 121"/>
                  <a:gd name="T53" fmla="*/ 23 h 57"/>
                  <a:gd name="T54" fmla="*/ 95 w 121"/>
                  <a:gd name="T55" fmla="*/ 23 h 57"/>
                  <a:gd name="T56" fmla="*/ 112 w 121"/>
                  <a:gd name="T57" fmla="*/ 16 h 57"/>
                  <a:gd name="T58" fmla="*/ 95 w 121"/>
                  <a:gd name="T59" fmla="*/ 23 h 57"/>
                  <a:gd name="T60" fmla="*/ 104 w 121"/>
                  <a:gd name="T61" fmla="*/ 0 h 57"/>
                  <a:gd name="T62" fmla="*/ 121 w 121"/>
                  <a:gd name="T63" fmla="*/ 7 h 57"/>
                  <a:gd name="T64" fmla="*/ 78 w 121"/>
                  <a:gd name="T65" fmla="*/ 7 h 57"/>
                  <a:gd name="T66" fmla="*/ 95 w 121"/>
                  <a:gd name="T67" fmla="*/ 0 h 57"/>
                  <a:gd name="T68" fmla="*/ 78 w 121"/>
                  <a:gd name="T69" fmla="*/ 7 h 57"/>
                  <a:gd name="T70" fmla="*/ 52 w 121"/>
                  <a:gd name="T71" fmla="*/ 0 h 57"/>
                  <a:gd name="T72" fmla="*/ 70 w 121"/>
                  <a:gd name="T73" fmla="*/ 7 h 57"/>
                  <a:gd name="T74" fmla="*/ 26 w 121"/>
                  <a:gd name="T75" fmla="*/ 7 h 57"/>
                  <a:gd name="T76" fmla="*/ 44 w 121"/>
                  <a:gd name="T77" fmla="*/ 0 h 57"/>
                  <a:gd name="T78" fmla="*/ 26 w 121"/>
                  <a:gd name="T79" fmla="*/ 7 h 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1" h="57">
                    <a:moveTo>
                      <a:pt x="0" y="57"/>
                    </a:moveTo>
                    <a:lnTo>
                      <a:pt x="0" y="50"/>
                    </a:lnTo>
                    <a:lnTo>
                      <a:pt x="18" y="50"/>
                    </a:lnTo>
                    <a:lnTo>
                      <a:pt x="18" y="57"/>
                    </a:lnTo>
                    <a:lnTo>
                      <a:pt x="0" y="57"/>
                    </a:lnTo>
                    <a:close/>
                    <a:moveTo>
                      <a:pt x="26" y="57"/>
                    </a:moveTo>
                    <a:lnTo>
                      <a:pt x="26" y="50"/>
                    </a:lnTo>
                    <a:lnTo>
                      <a:pt x="43" y="50"/>
                    </a:lnTo>
                    <a:lnTo>
                      <a:pt x="43" y="57"/>
                    </a:lnTo>
                    <a:lnTo>
                      <a:pt x="26" y="57"/>
                    </a:lnTo>
                    <a:close/>
                    <a:moveTo>
                      <a:pt x="52" y="57"/>
                    </a:moveTo>
                    <a:lnTo>
                      <a:pt x="52" y="50"/>
                    </a:lnTo>
                    <a:lnTo>
                      <a:pt x="69" y="50"/>
                    </a:lnTo>
                    <a:lnTo>
                      <a:pt x="69" y="57"/>
                    </a:lnTo>
                    <a:lnTo>
                      <a:pt x="52" y="57"/>
                    </a:lnTo>
                    <a:close/>
                    <a:moveTo>
                      <a:pt x="78" y="57"/>
                    </a:moveTo>
                    <a:lnTo>
                      <a:pt x="78" y="50"/>
                    </a:lnTo>
                    <a:lnTo>
                      <a:pt x="95" y="50"/>
                    </a:lnTo>
                    <a:lnTo>
                      <a:pt x="95" y="57"/>
                    </a:lnTo>
                    <a:lnTo>
                      <a:pt x="78" y="57"/>
                    </a:lnTo>
                    <a:close/>
                    <a:moveTo>
                      <a:pt x="87" y="40"/>
                    </a:moveTo>
                    <a:lnTo>
                      <a:pt x="87" y="33"/>
                    </a:lnTo>
                    <a:lnTo>
                      <a:pt x="104" y="33"/>
                    </a:lnTo>
                    <a:lnTo>
                      <a:pt x="104" y="40"/>
                    </a:lnTo>
                    <a:lnTo>
                      <a:pt x="87" y="40"/>
                    </a:lnTo>
                    <a:close/>
                    <a:moveTo>
                      <a:pt x="61" y="40"/>
                    </a:moveTo>
                    <a:lnTo>
                      <a:pt x="61" y="33"/>
                    </a:lnTo>
                    <a:lnTo>
                      <a:pt x="78" y="33"/>
                    </a:lnTo>
                    <a:lnTo>
                      <a:pt x="78" y="40"/>
                    </a:lnTo>
                    <a:lnTo>
                      <a:pt x="61" y="40"/>
                    </a:lnTo>
                    <a:close/>
                    <a:moveTo>
                      <a:pt x="35" y="40"/>
                    </a:moveTo>
                    <a:lnTo>
                      <a:pt x="35" y="33"/>
                    </a:lnTo>
                    <a:lnTo>
                      <a:pt x="52" y="33"/>
                    </a:lnTo>
                    <a:lnTo>
                      <a:pt x="52" y="40"/>
                    </a:lnTo>
                    <a:lnTo>
                      <a:pt x="35" y="40"/>
                    </a:lnTo>
                    <a:close/>
                    <a:moveTo>
                      <a:pt x="9" y="40"/>
                    </a:moveTo>
                    <a:lnTo>
                      <a:pt x="9" y="33"/>
                    </a:lnTo>
                    <a:lnTo>
                      <a:pt x="26" y="33"/>
                    </a:lnTo>
                    <a:lnTo>
                      <a:pt x="26" y="40"/>
                    </a:lnTo>
                    <a:lnTo>
                      <a:pt x="9" y="40"/>
                    </a:lnTo>
                    <a:close/>
                    <a:moveTo>
                      <a:pt x="18" y="23"/>
                    </a:moveTo>
                    <a:lnTo>
                      <a:pt x="18" y="16"/>
                    </a:lnTo>
                    <a:lnTo>
                      <a:pt x="35" y="16"/>
                    </a:lnTo>
                    <a:lnTo>
                      <a:pt x="35" y="23"/>
                    </a:lnTo>
                    <a:lnTo>
                      <a:pt x="18" y="23"/>
                    </a:lnTo>
                    <a:close/>
                    <a:moveTo>
                      <a:pt x="43" y="23"/>
                    </a:moveTo>
                    <a:lnTo>
                      <a:pt x="43" y="16"/>
                    </a:lnTo>
                    <a:lnTo>
                      <a:pt x="61" y="16"/>
                    </a:lnTo>
                    <a:lnTo>
                      <a:pt x="61" y="23"/>
                    </a:lnTo>
                    <a:lnTo>
                      <a:pt x="43" y="23"/>
                    </a:lnTo>
                    <a:close/>
                    <a:moveTo>
                      <a:pt x="69" y="23"/>
                    </a:moveTo>
                    <a:lnTo>
                      <a:pt x="69" y="16"/>
                    </a:lnTo>
                    <a:lnTo>
                      <a:pt x="87" y="16"/>
                    </a:lnTo>
                    <a:lnTo>
                      <a:pt x="87" y="23"/>
                    </a:lnTo>
                    <a:lnTo>
                      <a:pt x="69" y="23"/>
                    </a:lnTo>
                    <a:close/>
                    <a:moveTo>
                      <a:pt x="95" y="23"/>
                    </a:moveTo>
                    <a:lnTo>
                      <a:pt x="95" y="16"/>
                    </a:lnTo>
                    <a:lnTo>
                      <a:pt x="112" y="16"/>
                    </a:lnTo>
                    <a:lnTo>
                      <a:pt x="112" y="23"/>
                    </a:lnTo>
                    <a:lnTo>
                      <a:pt x="95" y="23"/>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70" y="0"/>
                    </a:lnTo>
                    <a:lnTo>
                      <a:pt x="70" y="7"/>
                    </a:lnTo>
                    <a:lnTo>
                      <a:pt x="52" y="7"/>
                    </a:lnTo>
                    <a:close/>
                    <a:moveTo>
                      <a:pt x="26" y="7"/>
                    </a:moveTo>
                    <a:lnTo>
                      <a:pt x="26" y="0"/>
                    </a:lnTo>
                    <a:lnTo>
                      <a:pt x="44" y="0"/>
                    </a:lnTo>
                    <a:lnTo>
                      <a:pt x="44" y="7"/>
                    </a:lnTo>
                    <a:lnTo>
                      <a:pt x="26"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4" name="Freeform 33"/>
              <p:cNvSpPr>
                <a:spLocks noEditPoints="1" noChangeArrowheads="1"/>
              </p:cNvSpPr>
              <p:nvPr/>
            </p:nvSpPr>
            <p:spPr bwMode="auto">
              <a:xfrm>
                <a:off x="770" y="843"/>
                <a:ext cx="106" cy="60"/>
              </a:xfrm>
              <a:custGeom>
                <a:avLst/>
                <a:gdLst>
                  <a:gd name="T0" fmla="*/ 80 w 106"/>
                  <a:gd name="T1" fmla="*/ 50 h 60"/>
                  <a:gd name="T2" fmla="*/ 77 w 106"/>
                  <a:gd name="T3" fmla="*/ 60 h 60"/>
                  <a:gd name="T4" fmla="*/ 51 w 106"/>
                  <a:gd name="T5" fmla="*/ 53 h 60"/>
                  <a:gd name="T6" fmla="*/ 54 w 106"/>
                  <a:gd name="T7" fmla="*/ 56 h 60"/>
                  <a:gd name="T8" fmla="*/ 51 w 106"/>
                  <a:gd name="T9" fmla="*/ 53 h 60"/>
                  <a:gd name="T10" fmla="*/ 29 w 106"/>
                  <a:gd name="T11" fmla="*/ 50 h 60"/>
                  <a:gd name="T12" fmla="*/ 25 w 106"/>
                  <a:gd name="T13" fmla="*/ 60 h 60"/>
                  <a:gd name="T14" fmla="*/ 86 w 106"/>
                  <a:gd name="T15" fmla="*/ 36 h 60"/>
                  <a:gd name="T16" fmla="*/ 89 w 106"/>
                  <a:gd name="T17" fmla="*/ 39 h 60"/>
                  <a:gd name="T18" fmla="*/ 86 w 106"/>
                  <a:gd name="T19" fmla="*/ 36 h 60"/>
                  <a:gd name="T20" fmla="*/ 63 w 106"/>
                  <a:gd name="T21" fmla="*/ 33 h 60"/>
                  <a:gd name="T22" fmla="*/ 60 w 106"/>
                  <a:gd name="T23" fmla="*/ 43 h 60"/>
                  <a:gd name="T24" fmla="*/ 34 w 106"/>
                  <a:gd name="T25" fmla="*/ 36 h 60"/>
                  <a:gd name="T26" fmla="*/ 37 w 106"/>
                  <a:gd name="T27" fmla="*/ 39 h 60"/>
                  <a:gd name="T28" fmla="*/ 34 w 106"/>
                  <a:gd name="T29" fmla="*/ 36 h 60"/>
                  <a:gd name="T30" fmla="*/ 98 w 106"/>
                  <a:gd name="T31" fmla="*/ 15 h 60"/>
                  <a:gd name="T32" fmla="*/ 94 w 106"/>
                  <a:gd name="T33" fmla="*/ 26 h 60"/>
                  <a:gd name="T34" fmla="*/ 69 w 106"/>
                  <a:gd name="T35" fmla="*/ 19 h 60"/>
                  <a:gd name="T36" fmla="*/ 72 w 106"/>
                  <a:gd name="T37" fmla="*/ 22 h 60"/>
                  <a:gd name="T38" fmla="*/ 69 w 106"/>
                  <a:gd name="T39" fmla="*/ 19 h 60"/>
                  <a:gd name="T40" fmla="*/ 46 w 106"/>
                  <a:gd name="T41" fmla="*/ 15 h 60"/>
                  <a:gd name="T42" fmla="*/ 43 w 106"/>
                  <a:gd name="T43" fmla="*/ 26 h 60"/>
                  <a:gd name="T44" fmla="*/ 17 w 106"/>
                  <a:gd name="T45" fmla="*/ 19 h 60"/>
                  <a:gd name="T46" fmla="*/ 20 w 106"/>
                  <a:gd name="T47" fmla="*/ 22 h 60"/>
                  <a:gd name="T48" fmla="*/ 17 w 106"/>
                  <a:gd name="T49" fmla="*/ 19 h 60"/>
                  <a:gd name="T50" fmla="*/ 106 w 106"/>
                  <a:gd name="T51" fmla="*/ 0 h 60"/>
                  <a:gd name="T52" fmla="*/ 103 w 106"/>
                  <a:gd name="T53" fmla="*/ 10 h 60"/>
                  <a:gd name="T54" fmla="*/ 77 w 106"/>
                  <a:gd name="T55" fmla="*/ 3 h 60"/>
                  <a:gd name="T56" fmla="*/ 81 w 106"/>
                  <a:gd name="T57" fmla="*/ 7 h 60"/>
                  <a:gd name="T58" fmla="*/ 77 w 106"/>
                  <a:gd name="T59" fmla="*/ 3 h 60"/>
                  <a:gd name="T60" fmla="*/ 55 w 106"/>
                  <a:gd name="T61" fmla="*/ 0 h 60"/>
                  <a:gd name="T62" fmla="*/ 52 w 106"/>
                  <a:gd name="T63" fmla="*/ 10 h 60"/>
                  <a:gd name="T64" fmla="*/ 26 w 106"/>
                  <a:gd name="T65" fmla="*/ 3 h 60"/>
                  <a:gd name="T66" fmla="*/ 29 w 106"/>
                  <a:gd name="T67" fmla="*/ 7 h 60"/>
                  <a:gd name="T68" fmla="*/ 26 w 106"/>
                  <a:gd name="T69" fmla="*/ 3 h 60"/>
                  <a:gd name="T70" fmla="*/ 12 w 106"/>
                  <a:gd name="T71" fmla="*/ 33 h 60"/>
                  <a:gd name="T72" fmla="*/ 8 w 106"/>
                  <a:gd name="T73" fmla="*/ 43 h 60"/>
                  <a:gd name="T74" fmla="*/ 0 w 106"/>
                  <a:gd name="T75" fmla="*/ 53 h 60"/>
                  <a:gd name="T76" fmla="*/ 3 w 106"/>
                  <a:gd name="T77" fmla="*/ 56 h 60"/>
                  <a:gd name="T78" fmla="*/ 0 w 106"/>
                  <a:gd name="T79" fmla="*/ 53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6" h="60">
                    <a:moveTo>
                      <a:pt x="77" y="53"/>
                    </a:moveTo>
                    <a:lnTo>
                      <a:pt x="80" y="50"/>
                    </a:lnTo>
                    <a:lnTo>
                      <a:pt x="80" y="56"/>
                    </a:lnTo>
                    <a:lnTo>
                      <a:pt x="77" y="60"/>
                    </a:lnTo>
                    <a:lnTo>
                      <a:pt x="77" y="53"/>
                    </a:lnTo>
                    <a:close/>
                    <a:moveTo>
                      <a:pt x="51" y="53"/>
                    </a:moveTo>
                    <a:lnTo>
                      <a:pt x="54" y="50"/>
                    </a:lnTo>
                    <a:lnTo>
                      <a:pt x="54" y="56"/>
                    </a:lnTo>
                    <a:lnTo>
                      <a:pt x="51" y="60"/>
                    </a:lnTo>
                    <a:lnTo>
                      <a:pt x="51" y="53"/>
                    </a:lnTo>
                    <a:close/>
                    <a:moveTo>
                      <a:pt x="25" y="53"/>
                    </a:moveTo>
                    <a:lnTo>
                      <a:pt x="29" y="50"/>
                    </a:lnTo>
                    <a:lnTo>
                      <a:pt x="29" y="56"/>
                    </a:lnTo>
                    <a:lnTo>
                      <a:pt x="25" y="60"/>
                    </a:lnTo>
                    <a:lnTo>
                      <a:pt x="25" y="53"/>
                    </a:lnTo>
                    <a:close/>
                    <a:moveTo>
                      <a:pt x="86" y="36"/>
                    </a:moveTo>
                    <a:lnTo>
                      <a:pt x="89" y="33"/>
                    </a:lnTo>
                    <a:lnTo>
                      <a:pt x="89" y="39"/>
                    </a:lnTo>
                    <a:lnTo>
                      <a:pt x="86" y="43"/>
                    </a:lnTo>
                    <a:lnTo>
                      <a:pt x="86" y="36"/>
                    </a:lnTo>
                    <a:close/>
                    <a:moveTo>
                      <a:pt x="60" y="36"/>
                    </a:moveTo>
                    <a:lnTo>
                      <a:pt x="63" y="33"/>
                    </a:lnTo>
                    <a:lnTo>
                      <a:pt x="63" y="39"/>
                    </a:lnTo>
                    <a:lnTo>
                      <a:pt x="60" y="43"/>
                    </a:lnTo>
                    <a:lnTo>
                      <a:pt x="60" y="36"/>
                    </a:lnTo>
                    <a:close/>
                    <a:moveTo>
                      <a:pt x="34" y="36"/>
                    </a:moveTo>
                    <a:lnTo>
                      <a:pt x="37" y="33"/>
                    </a:lnTo>
                    <a:lnTo>
                      <a:pt x="37" y="39"/>
                    </a:lnTo>
                    <a:lnTo>
                      <a:pt x="34" y="43"/>
                    </a:lnTo>
                    <a:lnTo>
                      <a:pt x="34" y="36"/>
                    </a:lnTo>
                    <a:close/>
                    <a:moveTo>
                      <a:pt x="94" y="19"/>
                    </a:moveTo>
                    <a:lnTo>
                      <a:pt x="98" y="15"/>
                    </a:lnTo>
                    <a:lnTo>
                      <a:pt x="98" y="22"/>
                    </a:lnTo>
                    <a:lnTo>
                      <a:pt x="94" y="26"/>
                    </a:lnTo>
                    <a:lnTo>
                      <a:pt x="94" y="19"/>
                    </a:lnTo>
                    <a:close/>
                    <a:moveTo>
                      <a:pt x="69" y="19"/>
                    </a:moveTo>
                    <a:lnTo>
                      <a:pt x="72" y="15"/>
                    </a:lnTo>
                    <a:lnTo>
                      <a:pt x="72" y="22"/>
                    </a:lnTo>
                    <a:lnTo>
                      <a:pt x="69" y="26"/>
                    </a:lnTo>
                    <a:lnTo>
                      <a:pt x="69" y="19"/>
                    </a:lnTo>
                    <a:close/>
                    <a:moveTo>
                      <a:pt x="43" y="19"/>
                    </a:moveTo>
                    <a:lnTo>
                      <a:pt x="46" y="15"/>
                    </a:lnTo>
                    <a:lnTo>
                      <a:pt x="46" y="22"/>
                    </a:lnTo>
                    <a:lnTo>
                      <a:pt x="43" y="26"/>
                    </a:lnTo>
                    <a:lnTo>
                      <a:pt x="43" y="19"/>
                    </a:lnTo>
                    <a:close/>
                    <a:moveTo>
                      <a:pt x="17" y="19"/>
                    </a:moveTo>
                    <a:lnTo>
                      <a:pt x="20" y="15"/>
                    </a:lnTo>
                    <a:lnTo>
                      <a:pt x="20" y="22"/>
                    </a:lnTo>
                    <a:lnTo>
                      <a:pt x="17" y="26"/>
                    </a:lnTo>
                    <a:lnTo>
                      <a:pt x="17" y="19"/>
                    </a:lnTo>
                    <a:close/>
                    <a:moveTo>
                      <a:pt x="103" y="3"/>
                    </a:moveTo>
                    <a:lnTo>
                      <a:pt x="106" y="0"/>
                    </a:lnTo>
                    <a:lnTo>
                      <a:pt x="106" y="7"/>
                    </a:lnTo>
                    <a:lnTo>
                      <a:pt x="103" y="10"/>
                    </a:lnTo>
                    <a:lnTo>
                      <a:pt x="103" y="3"/>
                    </a:lnTo>
                    <a:close/>
                    <a:moveTo>
                      <a:pt x="77" y="3"/>
                    </a:moveTo>
                    <a:lnTo>
                      <a:pt x="81" y="0"/>
                    </a:lnTo>
                    <a:lnTo>
                      <a:pt x="81" y="7"/>
                    </a:lnTo>
                    <a:lnTo>
                      <a:pt x="77" y="10"/>
                    </a:lnTo>
                    <a:lnTo>
                      <a:pt x="77"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8" y="36"/>
                    </a:moveTo>
                    <a:lnTo>
                      <a:pt x="12" y="33"/>
                    </a:lnTo>
                    <a:lnTo>
                      <a:pt x="12" y="39"/>
                    </a:lnTo>
                    <a:lnTo>
                      <a:pt x="8" y="43"/>
                    </a:lnTo>
                    <a:lnTo>
                      <a:pt x="8" y="36"/>
                    </a:lnTo>
                    <a:close/>
                    <a:moveTo>
                      <a:pt x="0" y="53"/>
                    </a:moveTo>
                    <a:lnTo>
                      <a:pt x="3" y="50"/>
                    </a:lnTo>
                    <a:lnTo>
                      <a:pt x="3" y="56"/>
                    </a:lnTo>
                    <a:lnTo>
                      <a:pt x="0" y="60"/>
                    </a:lnTo>
                    <a:lnTo>
                      <a:pt x="0" y="5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5" name="Freeform 34"/>
              <p:cNvSpPr>
                <a:spLocks noChangeArrowheads="1"/>
              </p:cNvSpPr>
              <p:nvPr/>
            </p:nvSpPr>
            <p:spPr bwMode="auto">
              <a:xfrm>
                <a:off x="583" y="724"/>
                <a:ext cx="384" cy="272"/>
              </a:xfrm>
              <a:custGeom>
                <a:avLst/>
                <a:gdLst>
                  <a:gd name="T0" fmla="*/ 18 w 384"/>
                  <a:gd name="T1" fmla="*/ 272 h 272"/>
                  <a:gd name="T2" fmla="*/ 18 w 384"/>
                  <a:gd name="T3" fmla="*/ 238 h 272"/>
                  <a:gd name="T4" fmla="*/ 0 w 384"/>
                  <a:gd name="T5" fmla="*/ 238 h 272"/>
                  <a:gd name="T6" fmla="*/ 0 w 384"/>
                  <a:gd name="T7" fmla="*/ 204 h 272"/>
                  <a:gd name="T8" fmla="*/ 105 w 384"/>
                  <a:gd name="T9" fmla="*/ 0 h 272"/>
                  <a:gd name="T10" fmla="*/ 384 w 384"/>
                  <a:gd name="T11" fmla="*/ 0 h 272"/>
                  <a:gd name="T12" fmla="*/ 384 w 384"/>
                  <a:gd name="T13" fmla="*/ 34 h 272"/>
                  <a:gd name="T14" fmla="*/ 375 w 384"/>
                  <a:gd name="T15" fmla="*/ 51 h 272"/>
                  <a:gd name="T16" fmla="*/ 375 w 384"/>
                  <a:gd name="T17" fmla="*/ 162 h 272"/>
                  <a:gd name="T18" fmla="*/ 262 w 384"/>
                  <a:gd name="T19" fmla="*/ 272 h 272"/>
                  <a:gd name="T20" fmla="*/ 18 w 384"/>
                  <a:gd name="T21" fmla="*/ 272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4" h="272">
                    <a:moveTo>
                      <a:pt x="18" y="272"/>
                    </a:moveTo>
                    <a:lnTo>
                      <a:pt x="18" y="238"/>
                    </a:lnTo>
                    <a:lnTo>
                      <a:pt x="0" y="238"/>
                    </a:lnTo>
                    <a:lnTo>
                      <a:pt x="0" y="204"/>
                    </a:lnTo>
                    <a:lnTo>
                      <a:pt x="105" y="0"/>
                    </a:lnTo>
                    <a:lnTo>
                      <a:pt x="384" y="0"/>
                    </a:lnTo>
                    <a:lnTo>
                      <a:pt x="384" y="34"/>
                    </a:lnTo>
                    <a:lnTo>
                      <a:pt x="375" y="51"/>
                    </a:lnTo>
                    <a:lnTo>
                      <a:pt x="375" y="162"/>
                    </a:lnTo>
                    <a:lnTo>
                      <a:pt x="262" y="272"/>
                    </a:lnTo>
                    <a:lnTo>
                      <a:pt x="18" y="2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6" name="Freeform 35"/>
              <p:cNvSpPr>
                <a:spLocks noEditPoints="1" noChangeArrowheads="1"/>
              </p:cNvSpPr>
              <p:nvPr/>
            </p:nvSpPr>
            <p:spPr bwMode="auto">
              <a:xfrm>
                <a:off x="605" y="711"/>
                <a:ext cx="170" cy="200"/>
              </a:xfrm>
              <a:custGeom>
                <a:avLst/>
                <a:gdLst>
                  <a:gd name="T0" fmla="*/ 164 w 170"/>
                  <a:gd name="T1" fmla="*/ 0 h 200"/>
                  <a:gd name="T2" fmla="*/ 131 w 170"/>
                  <a:gd name="T3" fmla="*/ 64 h 200"/>
                  <a:gd name="T4" fmla="*/ 144 w 170"/>
                  <a:gd name="T5" fmla="*/ 81 h 200"/>
                  <a:gd name="T6" fmla="*/ 170 w 170"/>
                  <a:gd name="T7" fmla="*/ 30 h 200"/>
                  <a:gd name="T8" fmla="*/ 164 w 170"/>
                  <a:gd name="T9" fmla="*/ 0 h 200"/>
                  <a:gd name="T10" fmla="*/ 61 w 170"/>
                  <a:gd name="T11" fmla="*/ 64 h 200"/>
                  <a:gd name="T12" fmla="*/ 131 w 170"/>
                  <a:gd name="T13" fmla="*/ 64 h 200"/>
                  <a:gd name="T14" fmla="*/ 144 w 170"/>
                  <a:gd name="T15" fmla="*/ 81 h 200"/>
                  <a:gd name="T16" fmla="*/ 74 w 170"/>
                  <a:gd name="T17" fmla="*/ 81 h 200"/>
                  <a:gd name="T18" fmla="*/ 61 w 170"/>
                  <a:gd name="T19" fmla="*/ 64 h 200"/>
                  <a:gd name="T20" fmla="*/ 103 w 170"/>
                  <a:gd name="T21" fmla="*/ 120 h 200"/>
                  <a:gd name="T22" fmla="*/ 70 w 170"/>
                  <a:gd name="T23" fmla="*/ 183 h 200"/>
                  <a:gd name="T24" fmla="*/ 83 w 170"/>
                  <a:gd name="T25" fmla="*/ 200 h 200"/>
                  <a:gd name="T26" fmla="*/ 109 w 170"/>
                  <a:gd name="T27" fmla="*/ 149 h 200"/>
                  <a:gd name="T28" fmla="*/ 103 w 170"/>
                  <a:gd name="T29" fmla="*/ 120 h 200"/>
                  <a:gd name="T30" fmla="*/ 0 w 170"/>
                  <a:gd name="T31" fmla="*/ 183 h 200"/>
                  <a:gd name="T32" fmla="*/ 70 w 170"/>
                  <a:gd name="T33" fmla="*/ 183 h 200"/>
                  <a:gd name="T34" fmla="*/ 83 w 170"/>
                  <a:gd name="T35" fmla="*/ 200 h 200"/>
                  <a:gd name="T36" fmla="*/ 13 w 170"/>
                  <a:gd name="T37" fmla="*/ 200 h 200"/>
                  <a:gd name="T38" fmla="*/ 0 w 170"/>
                  <a:gd name="T39" fmla="*/ 183 h 2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0" h="200">
                    <a:moveTo>
                      <a:pt x="164" y="0"/>
                    </a:moveTo>
                    <a:lnTo>
                      <a:pt x="131" y="64"/>
                    </a:lnTo>
                    <a:lnTo>
                      <a:pt x="144" y="81"/>
                    </a:lnTo>
                    <a:lnTo>
                      <a:pt x="170" y="30"/>
                    </a:lnTo>
                    <a:lnTo>
                      <a:pt x="164" y="0"/>
                    </a:lnTo>
                    <a:close/>
                    <a:moveTo>
                      <a:pt x="61" y="64"/>
                    </a:moveTo>
                    <a:lnTo>
                      <a:pt x="131" y="64"/>
                    </a:lnTo>
                    <a:lnTo>
                      <a:pt x="144" y="81"/>
                    </a:lnTo>
                    <a:lnTo>
                      <a:pt x="74" y="81"/>
                    </a:lnTo>
                    <a:lnTo>
                      <a:pt x="61" y="64"/>
                    </a:lnTo>
                    <a:close/>
                    <a:moveTo>
                      <a:pt x="103" y="120"/>
                    </a:moveTo>
                    <a:lnTo>
                      <a:pt x="70" y="183"/>
                    </a:lnTo>
                    <a:lnTo>
                      <a:pt x="83" y="200"/>
                    </a:lnTo>
                    <a:lnTo>
                      <a:pt x="109" y="149"/>
                    </a:lnTo>
                    <a:lnTo>
                      <a:pt x="103" y="120"/>
                    </a:lnTo>
                    <a:close/>
                    <a:moveTo>
                      <a:pt x="0" y="183"/>
                    </a:moveTo>
                    <a:lnTo>
                      <a:pt x="70" y="183"/>
                    </a:lnTo>
                    <a:lnTo>
                      <a:pt x="83" y="200"/>
                    </a:lnTo>
                    <a:lnTo>
                      <a:pt x="13" y="200"/>
                    </a:lnTo>
                    <a:lnTo>
                      <a:pt x="0" y="18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7" name="Freeform 36"/>
              <p:cNvSpPr>
                <a:spLocks noChangeArrowheads="1"/>
              </p:cNvSpPr>
              <p:nvPr/>
            </p:nvSpPr>
            <p:spPr bwMode="auto">
              <a:xfrm>
                <a:off x="736" y="711"/>
                <a:ext cx="39" cy="81"/>
              </a:xfrm>
              <a:custGeom>
                <a:avLst/>
                <a:gdLst>
                  <a:gd name="T0" fmla="*/ 33 w 39"/>
                  <a:gd name="T1" fmla="*/ 0 h 81"/>
                  <a:gd name="T2" fmla="*/ 0 w 39"/>
                  <a:gd name="T3" fmla="*/ 64 h 81"/>
                  <a:gd name="T4" fmla="*/ 13 w 39"/>
                  <a:gd name="T5" fmla="*/ 81 h 81"/>
                  <a:gd name="T6" fmla="*/ 39 w 39"/>
                  <a:gd name="T7" fmla="*/ 30 h 81"/>
                  <a:gd name="T8" fmla="*/ 33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3" y="0"/>
                    </a:moveTo>
                    <a:lnTo>
                      <a:pt x="0" y="64"/>
                    </a:lnTo>
                    <a:lnTo>
                      <a:pt x="13" y="81"/>
                    </a:lnTo>
                    <a:lnTo>
                      <a:pt x="39"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8" name="Freeform 37"/>
              <p:cNvSpPr>
                <a:spLocks noChangeArrowheads="1"/>
              </p:cNvSpPr>
              <p:nvPr/>
            </p:nvSpPr>
            <p:spPr bwMode="auto">
              <a:xfrm>
                <a:off x="666" y="775"/>
                <a:ext cx="83" cy="17"/>
              </a:xfrm>
              <a:custGeom>
                <a:avLst/>
                <a:gdLst>
                  <a:gd name="T0" fmla="*/ 0 w 83"/>
                  <a:gd name="T1" fmla="*/ 0 h 17"/>
                  <a:gd name="T2" fmla="*/ 70 w 83"/>
                  <a:gd name="T3" fmla="*/ 0 h 17"/>
                  <a:gd name="T4" fmla="*/ 83 w 83"/>
                  <a:gd name="T5" fmla="*/ 17 h 17"/>
                  <a:gd name="T6" fmla="*/ 13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49" name="Freeform 38"/>
              <p:cNvSpPr>
                <a:spLocks noChangeArrowheads="1"/>
              </p:cNvSpPr>
              <p:nvPr/>
            </p:nvSpPr>
            <p:spPr bwMode="auto">
              <a:xfrm>
                <a:off x="675" y="831"/>
                <a:ext cx="39" cy="80"/>
              </a:xfrm>
              <a:custGeom>
                <a:avLst/>
                <a:gdLst>
                  <a:gd name="T0" fmla="*/ 33 w 39"/>
                  <a:gd name="T1" fmla="*/ 0 h 80"/>
                  <a:gd name="T2" fmla="*/ 0 w 39"/>
                  <a:gd name="T3" fmla="*/ 63 h 80"/>
                  <a:gd name="T4" fmla="*/ 13 w 39"/>
                  <a:gd name="T5" fmla="*/ 80 h 80"/>
                  <a:gd name="T6" fmla="*/ 39 w 39"/>
                  <a:gd name="T7" fmla="*/ 29 h 80"/>
                  <a:gd name="T8" fmla="*/ 33 w 39"/>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0">
                    <a:moveTo>
                      <a:pt x="33" y="0"/>
                    </a:moveTo>
                    <a:lnTo>
                      <a:pt x="0" y="63"/>
                    </a:lnTo>
                    <a:lnTo>
                      <a:pt x="13" y="80"/>
                    </a:lnTo>
                    <a:lnTo>
                      <a:pt x="39" y="29"/>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0" name="Freeform 39"/>
              <p:cNvSpPr>
                <a:spLocks noChangeArrowheads="1"/>
              </p:cNvSpPr>
              <p:nvPr/>
            </p:nvSpPr>
            <p:spPr bwMode="auto">
              <a:xfrm>
                <a:off x="605" y="894"/>
                <a:ext cx="83" cy="17"/>
              </a:xfrm>
              <a:custGeom>
                <a:avLst/>
                <a:gdLst>
                  <a:gd name="T0" fmla="*/ 0 w 83"/>
                  <a:gd name="T1" fmla="*/ 0 h 17"/>
                  <a:gd name="T2" fmla="*/ 70 w 83"/>
                  <a:gd name="T3" fmla="*/ 0 h 17"/>
                  <a:gd name="T4" fmla="*/ 83 w 83"/>
                  <a:gd name="T5" fmla="*/ 17 h 17"/>
                  <a:gd name="T6" fmla="*/ 13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1" name="Freeform 40"/>
              <p:cNvSpPr>
                <a:spLocks noChangeArrowheads="1"/>
              </p:cNvSpPr>
              <p:nvPr/>
            </p:nvSpPr>
            <p:spPr bwMode="auto">
              <a:xfrm>
                <a:off x="662" y="758"/>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2" name="Freeform 41"/>
              <p:cNvSpPr>
                <a:spLocks noChangeArrowheads="1"/>
              </p:cNvSpPr>
              <p:nvPr/>
            </p:nvSpPr>
            <p:spPr bwMode="auto">
              <a:xfrm>
                <a:off x="662" y="758"/>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3" name="Freeform 42"/>
              <p:cNvSpPr>
                <a:spLocks noChangeArrowheads="1"/>
              </p:cNvSpPr>
              <p:nvPr/>
            </p:nvSpPr>
            <p:spPr bwMode="auto">
              <a:xfrm>
                <a:off x="601" y="699"/>
                <a:ext cx="152" cy="161"/>
              </a:xfrm>
              <a:custGeom>
                <a:avLst/>
                <a:gdLst>
                  <a:gd name="T0" fmla="*/ 152 w 152"/>
                  <a:gd name="T1" fmla="*/ 0 h 161"/>
                  <a:gd name="T2" fmla="*/ 83 w 152"/>
                  <a:gd name="T3" fmla="*/ 0 h 161"/>
                  <a:gd name="T4" fmla="*/ 0 w 152"/>
                  <a:gd name="T5" fmla="*/ 161 h 161"/>
                  <a:gd name="T6" fmla="*/ 69 w 152"/>
                  <a:gd name="T7" fmla="*/ 161 h 161"/>
                  <a:gd name="T8" fmla="*/ 152 w 152"/>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1">
                    <a:moveTo>
                      <a:pt x="152" y="0"/>
                    </a:moveTo>
                    <a:lnTo>
                      <a:pt x="83" y="0"/>
                    </a:lnTo>
                    <a:lnTo>
                      <a:pt x="0" y="161"/>
                    </a:lnTo>
                    <a:lnTo>
                      <a:pt x="69" y="161"/>
                    </a:lnTo>
                    <a:lnTo>
                      <a:pt x="152"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4" name="Freeform 43"/>
              <p:cNvSpPr>
                <a:spLocks noChangeArrowheads="1"/>
              </p:cNvSpPr>
              <p:nvPr/>
            </p:nvSpPr>
            <p:spPr bwMode="auto">
              <a:xfrm>
                <a:off x="601" y="699"/>
                <a:ext cx="152" cy="161"/>
              </a:xfrm>
              <a:custGeom>
                <a:avLst/>
                <a:gdLst>
                  <a:gd name="T0" fmla="*/ 152 w 152"/>
                  <a:gd name="T1" fmla="*/ 0 h 161"/>
                  <a:gd name="T2" fmla="*/ 83 w 152"/>
                  <a:gd name="T3" fmla="*/ 0 h 161"/>
                  <a:gd name="T4" fmla="*/ 0 w 152"/>
                  <a:gd name="T5" fmla="*/ 161 h 161"/>
                  <a:gd name="T6" fmla="*/ 69 w 152"/>
                  <a:gd name="T7" fmla="*/ 161 h 161"/>
                  <a:gd name="T8" fmla="*/ 152 w 152"/>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1">
                    <a:moveTo>
                      <a:pt x="152" y="0"/>
                    </a:moveTo>
                    <a:lnTo>
                      <a:pt x="83" y="0"/>
                    </a:lnTo>
                    <a:lnTo>
                      <a:pt x="0" y="161"/>
                    </a:lnTo>
                    <a:lnTo>
                      <a:pt x="69" y="161"/>
                    </a:lnTo>
                    <a:lnTo>
                      <a:pt x="152"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5" name="Rectangle 44"/>
              <p:cNvSpPr>
                <a:spLocks noChangeArrowheads="1"/>
              </p:cNvSpPr>
              <p:nvPr/>
            </p:nvSpPr>
            <p:spPr bwMode="auto">
              <a:xfrm>
                <a:off x="601" y="860"/>
                <a:ext cx="69"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56" name="Freeform 45"/>
              <p:cNvSpPr>
                <a:spLocks noChangeArrowheads="1"/>
              </p:cNvSpPr>
              <p:nvPr/>
            </p:nvSpPr>
            <p:spPr bwMode="auto">
              <a:xfrm>
                <a:off x="670" y="699"/>
                <a:ext cx="92" cy="178"/>
              </a:xfrm>
              <a:custGeom>
                <a:avLst/>
                <a:gdLst>
                  <a:gd name="T0" fmla="*/ 92 w 92"/>
                  <a:gd name="T1" fmla="*/ 0 h 178"/>
                  <a:gd name="T2" fmla="*/ 83 w 92"/>
                  <a:gd name="T3" fmla="*/ 0 h 178"/>
                  <a:gd name="T4" fmla="*/ 0 w 92"/>
                  <a:gd name="T5" fmla="*/ 161 h 178"/>
                  <a:gd name="T6" fmla="*/ 0 w 92"/>
                  <a:gd name="T7" fmla="*/ 178 h 178"/>
                  <a:gd name="T8" fmla="*/ 92 w 92"/>
                  <a:gd name="T9" fmla="*/ 0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78">
                    <a:moveTo>
                      <a:pt x="92" y="0"/>
                    </a:moveTo>
                    <a:lnTo>
                      <a:pt x="83" y="0"/>
                    </a:lnTo>
                    <a:lnTo>
                      <a:pt x="0" y="161"/>
                    </a:lnTo>
                    <a:lnTo>
                      <a:pt x="0" y="178"/>
                    </a:lnTo>
                    <a:lnTo>
                      <a:pt x="92"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7" name="Freeform 46"/>
              <p:cNvSpPr>
                <a:spLocks noChangeArrowheads="1"/>
              </p:cNvSpPr>
              <p:nvPr/>
            </p:nvSpPr>
            <p:spPr bwMode="auto">
              <a:xfrm>
                <a:off x="605" y="831"/>
                <a:ext cx="103" cy="63"/>
              </a:xfrm>
              <a:custGeom>
                <a:avLst/>
                <a:gdLst>
                  <a:gd name="T0" fmla="*/ 0 w 103"/>
                  <a:gd name="T1" fmla="*/ 63 h 63"/>
                  <a:gd name="T2" fmla="*/ 70 w 103"/>
                  <a:gd name="T3" fmla="*/ 63 h 63"/>
                  <a:gd name="T4" fmla="*/ 103 w 103"/>
                  <a:gd name="T5" fmla="*/ 0 h 63"/>
                  <a:gd name="T6" fmla="*/ 0 60000 65536"/>
                  <a:gd name="T7" fmla="*/ 0 60000 65536"/>
                  <a:gd name="T8" fmla="*/ 0 60000 65536"/>
                </a:gdLst>
                <a:ahLst/>
                <a:cxnLst>
                  <a:cxn ang="T6">
                    <a:pos x="T0" y="T1"/>
                  </a:cxn>
                  <a:cxn ang="T7">
                    <a:pos x="T2" y="T3"/>
                  </a:cxn>
                  <a:cxn ang="T8">
                    <a:pos x="T4" y="T5"/>
                  </a:cxn>
                </a:cxnLst>
                <a:rect l="0" t="0" r="r" b="b"/>
                <a:pathLst>
                  <a:path w="103" h="63">
                    <a:moveTo>
                      <a:pt x="0" y="63"/>
                    </a:moveTo>
                    <a:lnTo>
                      <a:pt x="70" y="63"/>
                    </a:lnTo>
                    <a:lnTo>
                      <a:pt x="10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8" name="Line 47"/>
              <p:cNvSpPr>
                <a:spLocks noChangeShapeType="1"/>
              </p:cNvSpPr>
              <p:nvPr/>
            </p:nvSpPr>
            <p:spPr bwMode="auto">
              <a:xfrm flipV="1">
                <a:off x="736" y="711"/>
                <a:ext cx="33" cy="64"/>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59" name="Freeform 48"/>
              <p:cNvSpPr>
                <a:spLocks noEditPoints="1" noChangeArrowheads="1"/>
              </p:cNvSpPr>
              <p:nvPr/>
            </p:nvSpPr>
            <p:spPr bwMode="auto">
              <a:xfrm>
                <a:off x="601" y="699"/>
                <a:ext cx="168" cy="195"/>
              </a:xfrm>
              <a:custGeom>
                <a:avLst/>
                <a:gdLst>
                  <a:gd name="T0" fmla="*/ 0 w 168"/>
                  <a:gd name="T1" fmla="*/ 161 h 195"/>
                  <a:gd name="T2" fmla="*/ 13 w 168"/>
                  <a:gd name="T3" fmla="*/ 150 h 195"/>
                  <a:gd name="T4" fmla="*/ 68 w 168"/>
                  <a:gd name="T5" fmla="*/ 150 h 195"/>
                  <a:gd name="T6" fmla="*/ 69 w 168"/>
                  <a:gd name="T7" fmla="*/ 161 h 195"/>
                  <a:gd name="T8" fmla="*/ 0 w 168"/>
                  <a:gd name="T9" fmla="*/ 161 h 195"/>
                  <a:gd name="T10" fmla="*/ 68 w 168"/>
                  <a:gd name="T11" fmla="*/ 150 h 195"/>
                  <a:gd name="T12" fmla="*/ 141 w 168"/>
                  <a:gd name="T13" fmla="*/ 6 h 195"/>
                  <a:gd name="T14" fmla="*/ 152 w 168"/>
                  <a:gd name="T15" fmla="*/ 0 h 195"/>
                  <a:gd name="T16" fmla="*/ 69 w 168"/>
                  <a:gd name="T17" fmla="*/ 161 h 195"/>
                  <a:gd name="T18" fmla="*/ 68 w 168"/>
                  <a:gd name="T19" fmla="*/ 150 h 195"/>
                  <a:gd name="T20" fmla="*/ 0 w 168"/>
                  <a:gd name="T21" fmla="*/ 178 h 195"/>
                  <a:gd name="T22" fmla="*/ 4 w 168"/>
                  <a:gd name="T23" fmla="*/ 195 h 195"/>
                  <a:gd name="T24" fmla="*/ 74 w 168"/>
                  <a:gd name="T25" fmla="*/ 195 h 195"/>
                  <a:gd name="T26" fmla="*/ 69 w 168"/>
                  <a:gd name="T27" fmla="*/ 178 h 195"/>
                  <a:gd name="T28" fmla="*/ 0 w 168"/>
                  <a:gd name="T29" fmla="*/ 178 h 195"/>
                  <a:gd name="T30" fmla="*/ 107 w 168"/>
                  <a:gd name="T31" fmla="*/ 132 h 195"/>
                  <a:gd name="T32" fmla="*/ 74 w 168"/>
                  <a:gd name="T33" fmla="*/ 195 h 195"/>
                  <a:gd name="T34" fmla="*/ 69 w 168"/>
                  <a:gd name="T35" fmla="*/ 178 h 195"/>
                  <a:gd name="T36" fmla="*/ 100 w 168"/>
                  <a:gd name="T37" fmla="*/ 119 h 195"/>
                  <a:gd name="T38" fmla="*/ 107 w 168"/>
                  <a:gd name="T39" fmla="*/ 132 h 195"/>
                  <a:gd name="T40" fmla="*/ 168 w 168"/>
                  <a:gd name="T41" fmla="*/ 12 h 195"/>
                  <a:gd name="T42" fmla="*/ 135 w 168"/>
                  <a:gd name="T43" fmla="*/ 76 h 195"/>
                  <a:gd name="T44" fmla="*/ 131 w 168"/>
                  <a:gd name="T45" fmla="*/ 59 h 195"/>
                  <a:gd name="T46" fmla="*/ 161 w 168"/>
                  <a:gd name="T47" fmla="*/ 0 h 195"/>
                  <a:gd name="T48" fmla="*/ 168 w 168"/>
                  <a:gd name="T49" fmla="*/ 12 h 1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8" h="195">
                    <a:moveTo>
                      <a:pt x="0" y="161"/>
                    </a:moveTo>
                    <a:lnTo>
                      <a:pt x="13" y="150"/>
                    </a:lnTo>
                    <a:lnTo>
                      <a:pt x="68" y="150"/>
                    </a:lnTo>
                    <a:lnTo>
                      <a:pt x="69" y="161"/>
                    </a:lnTo>
                    <a:lnTo>
                      <a:pt x="0" y="161"/>
                    </a:lnTo>
                    <a:close/>
                    <a:moveTo>
                      <a:pt x="68" y="150"/>
                    </a:moveTo>
                    <a:lnTo>
                      <a:pt x="141" y="6"/>
                    </a:lnTo>
                    <a:lnTo>
                      <a:pt x="152" y="0"/>
                    </a:lnTo>
                    <a:lnTo>
                      <a:pt x="69" y="161"/>
                    </a:lnTo>
                    <a:lnTo>
                      <a:pt x="68" y="150"/>
                    </a:lnTo>
                    <a:close/>
                    <a:moveTo>
                      <a:pt x="0" y="178"/>
                    </a:moveTo>
                    <a:lnTo>
                      <a:pt x="4" y="195"/>
                    </a:lnTo>
                    <a:lnTo>
                      <a:pt x="74" y="195"/>
                    </a:lnTo>
                    <a:lnTo>
                      <a:pt x="69" y="178"/>
                    </a:lnTo>
                    <a:lnTo>
                      <a:pt x="0" y="178"/>
                    </a:lnTo>
                    <a:close/>
                    <a:moveTo>
                      <a:pt x="107" y="132"/>
                    </a:moveTo>
                    <a:lnTo>
                      <a:pt x="74" y="195"/>
                    </a:lnTo>
                    <a:lnTo>
                      <a:pt x="69" y="178"/>
                    </a:lnTo>
                    <a:lnTo>
                      <a:pt x="100" y="119"/>
                    </a:lnTo>
                    <a:lnTo>
                      <a:pt x="107" y="132"/>
                    </a:lnTo>
                    <a:close/>
                    <a:moveTo>
                      <a:pt x="168" y="12"/>
                    </a:moveTo>
                    <a:lnTo>
                      <a:pt x="135" y="76"/>
                    </a:lnTo>
                    <a:lnTo>
                      <a:pt x="131" y="59"/>
                    </a:lnTo>
                    <a:lnTo>
                      <a:pt x="161" y="0"/>
                    </a:lnTo>
                    <a:lnTo>
                      <a:pt x="168"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0" name="Freeform 49"/>
              <p:cNvSpPr>
                <a:spLocks noEditPoints="1" noChangeArrowheads="1"/>
              </p:cNvSpPr>
              <p:nvPr/>
            </p:nvSpPr>
            <p:spPr bwMode="auto">
              <a:xfrm>
                <a:off x="601" y="699"/>
                <a:ext cx="152" cy="161"/>
              </a:xfrm>
              <a:custGeom>
                <a:avLst/>
                <a:gdLst>
                  <a:gd name="T0" fmla="*/ 13 w 152"/>
                  <a:gd name="T1" fmla="*/ 150 h 161"/>
                  <a:gd name="T2" fmla="*/ 87 w 152"/>
                  <a:gd name="T3" fmla="*/ 6 h 161"/>
                  <a:gd name="T4" fmla="*/ 83 w 152"/>
                  <a:gd name="T5" fmla="*/ 0 h 161"/>
                  <a:gd name="T6" fmla="*/ 0 w 152"/>
                  <a:gd name="T7" fmla="*/ 161 h 161"/>
                  <a:gd name="T8" fmla="*/ 13 w 152"/>
                  <a:gd name="T9" fmla="*/ 150 h 161"/>
                  <a:gd name="T10" fmla="*/ 87 w 152"/>
                  <a:gd name="T11" fmla="*/ 6 h 161"/>
                  <a:gd name="T12" fmla="*/ 141 w 152"/>
                  <a:gd name="T13" fmla="*/ 6 h 161"/>
                  <a:gd name="T14" fmla="*/ 152 w 152"/>
                  <a:gd name="T15" fmla="*/ 0 h 161"/>
                  <a:gd name="T16" fmla="*/ 83 w 152"/>
                  <a:gd name="T17" fmla="*/ 0 h 161"/>
                  <a:gd name="T18" fmla="*/ 87 w 152"/>
                  <a:gd name="T19" fmla="*/ 6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61">
                    <a:moveTo>
                      <a:pt x="13" y="150"/>
                    </a:moveTo>
                    <a:lnTo>
                      <a:pt x="87" y="6"/>
                    </a:lnTo>
                    <a:lnTo>
                      <a:pt x="83" y="0"/>
                    </a:lnTo>
                    <a:lnTo>
                      <a:pt x="0" y="161"/>
                    </a:lnTo>
                    <a:lnTo>
                      <a:pt x="13" y="150"/>
                    </a:lnTo>
                    <a:close/>
                    <a:moveTo>
                      <a:pt x="87" y="6"/>
                    </a:moveTo>
                    <a:lnTo>
                      <a:pt x="141" y="6"/>
                    </a:lnTo>
                    <a:lnTo>
                      <a:pt x="152" y="0"/>
                    </a:lnTo>
                    <a:lnTo>
                      <a:pt x="83" y="0"/>
                    </a:lnTo>
                    <a:lnTo>
                      <a:pt x="8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1" name="Freeform 50"/>
              <p:cNvSpPr>
                <a:spLocks noChangeArrowheads="1"/>
              </p:cNvSpPr>
              <p:nvPr/>
            </p:nvSpPr>
            <p:spPr bwMode="auto">
              <a:xfrm>
                <a:off x="670" y="699"/>
                <a:ext cx="105" cy="212"/>
              </a:xfrm>
              <a:custGeom>
                <a:avLst/>
                <a:gdLst>
                  <a:gd name="T0" fmla="*/ 18 w 105"/>
                  <a:gd name="T1" fmla="*/ 212 h 212"/>
                  <a:gd name="T2" fmla="*/ 5 w 105"/>
                  <a:gd name="T3" fmla="*/ 195 h 212"/>
                  <a:gd name="T4" fmla="*/ 0 w 105"/>
                  <a:gd name="T5" fmla="*/ 178 h 212"/>
                  <a:gd name="T6" fmla="*/ 0 w 105"/>
                  <a:gd name="T7" fmla="*/ 161 h 212"/>
                  <a:gd name="T8" fmla="*/ 83 w 105"/>
                  <a:gd name="T9" fmla="*/ 0 h 212"/>
                  <a:gd name="T10" fmla="*/ 92 w 105"/>
                  <a:gd name="T11" fmla="*/ 0 h 212"/>
                  <a:gd name="T12" fmla="*/ 99 w 105"/>
                  <a:gd name="T13" fmla="*/ 12 h 212"/>
                  <a:gd name="T14" fmla="*/ 105 w 105"/>
                  <a:gd name="T15" fmla="*/ 42 h 212"/>
                  <a:gd name="T16" fmla="*/ 79 w 105"/>
                  <a:gd name="T17" fmla="*/ 93 h 212"/>
                  <a:gd name="T18" fmla="*/ 66 w 105"/>
                  <a:gd name="T19" fmla="*/ 76 h 212"/>
                  <a:gd name="T20" fmla="*/ 62 w 105"/>
                  <a:gd name="T21" fmla="*/ 59 h 212"/>
                  <a:gd name="T22" fmla="*/ 31 w 105"/>
                  <a:gd name="T23" fmla="*/ 119 h 212"/>
                  <a:gd name="T24" fmla="*/ 38 w 105"/>
                  <a:gd name="T25" fmla="*/ 132 h 212"/>
                  <a:gd name="T26" fmla="*/ 44 w 105"/>
                  <a:gd name="T27" fmla="*/ 161 h 212"/>
                  <a:gd name="T28" fmla="*/ 18 w 105"/>
                  <a:gd name="T29" fmla="*/ 212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5" h="212">
                    <a:moveTo>
                      <a:pt x="18" y="212"/>
                    </a:moveTo>
                    <a:lnTo>
                      <a:pt x="5" y="195"/>
                    </a:lnTo>
                    <a:lnTo>
                      <a:pt x="0" y="178"/>
                    </a:lnTo>
                    <a:lnTo>
                      <a:pt x="0" y="161"/>
                    </a:lnTo>
                    <a:lnTo>
                      <a:pt x="83" y="0"/>
                    </a:lnTo>
                    <a:lnTo>
                      <a:pt x="92" y="0"/>
                    </a:lnTo>
                    <a:lnTo>
                      <a:pt x="99" y="12"/>
                    </a:lnTo>
                    <a:lnTo>
                      <a:pt x="105" y="42"/>
                    </a:lnTo>
                    <a:lnTo>
                      <a:pt x="79" y="93"/>
                    </a:lnTo>
                    <a:lnTo>
                      <a:pt x="66" y="76"/>
                    </a:lnTo>
                    <a:lnTo>
                      <a:pt x="62" y="59"/>
                    </a:lnTo>
                    <a:lnTo>
                      <a:pt x="31" y="119"/>
                    </a:lnTo>
                    <a:lnTo>
                      <a:pt x="38" y="132"/>
                    </a:lnTo>
                    <a:lnTo>
                      <a:pt x="44" y="161"/>
                    </a:lnTo>
                    <a:lnTo>
                      <a:pt x="18" y="21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2" name="Freeform 51"/>
              <p:cNvSpPr>
                <a:spLocks noChangeArrowheads="1"/>
              </p:cNvSpPr>
              <p:nvPr/>
            </p:nvSpPr>
            <p:spPr bwMode="auto">
              <a:xfrm>
                <a:off x="601" y="860"/>
                <a:ext cx="87" cy="51"/>
              </a:xfrm>
              <a:custGeom>
                <a:avLst/>
                <a:gdLst>
                  <a:gd name="T0" fmla="*/ 0 w 87"/>
                  <a:gd name="T1" fmla="*/ 0 h 51"/>
                  <a:gd name="T2" fmla="*/ 0 w 87"/>
                  <a:gd name="T3" fmla="*/ 17 h 51"/>
                  <a:gd name="T4" fmla="*/ 4 w 87"/>
                  <a:gd name="T5" fmla="*/ 34 h 51"/>
                  <a:gd name="T6" fmla="*/ 17 w 87"/>
                  <a:gd name="T7" fmla="*/ 51 h 51"/>
                  <a:gd name="T8" fmla="*/ 87 w 87"/>
                  <a:gd name="T9" fmla="*/ 51 h 51"/>
                  <a:gd name="T10" fmla="*/ 74 w 87"/>
                  <a:gd name="T11" fmla="*/ 34 h 51"/>
                  <a:gd name="T12" fmla="*/ 69 w 87"/>
                  <a:gd name="T13" fmla="*/ 17 h 51"/>
                  <a:gd name="T14" fmla="*/ 69 w 87"/>
                  <a:gd name="T15" fmla="*/ 0 h 51"/>
                  <a:gd name="T16" fmla="*/ 0 w 87"/>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1">
                    <a:moveTo>
                      <a:pt x="0" y="0"/>
                    </a:moveTo>
                    <a:lnTo>
                      <a:pt x="0" y="17"/>
                    </a:lnTo>
                    <a:lnTo>
                      <a:pt x="4" y="34"/>
                    </a:lnTo>
                    <a:lnTo>
                      <a:pt x="17" y="51"/>
                    </a:lnTo>
                    <a:lnTo>
                      <a:pt x="87" y="51"/>
                    </a:lnTo>
                    <a:lnTo>
                      <a:pt x="74" y="34"/>
                    </a:lnTo>
                    <a:lnTo>
                      <a:pt x="69" y="17"/>
                    </a:lnTo>
                    <a:lnTo>
                      <a:pt x="69"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3" name="Freeform 52"/>
              <p:cNvSpPr>
                <a:spLocks noChangeArrowheads="1"/>
              </p:cNvSpPr>
              <p:nvPr/>
            </p:nvSpPr>
            <p:spPr bwMode="auto">
              <a:xfrm>
                <a:off x="601" y="699"/>
                <a:ext cx="152" cy="161"/>
              </a:xfrm>
              <a:custGeom>
                <a:avLst/>
                <a:gdLst>
                  <a:gd name="T0" fmla="*/ 152 w 152"/>
                  <a:gd name="T1" fmla="*/ 0 h 161"/>
                  <a:gd name="T2" fmla="*/ 83 w 152"/>
                  <a:gd name="T3" fmla="*/ 0 h 161"/>
                  <a:gd name="T4" fmla="*/ 0 w 152"/>
                  <a:gd name="T5" fmla="*/ 161 h 161"/>
                  <a:gd name="T6" fmla="*/ 69 w 152"/>
                  <a:gd name="T7" fmla="*/ 161 h 161"/>
                  <a:gd name="T8" fmla="*/ 152 w 152"/>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1">
                    <a:moveTo>
                      <a:pt x="152" y="0"/>
                    </a:moveTo>
                    <a:lnTo>
                      <a:pt x="83" y="0"/>
                    </a:lnTo>
                    <a:lnTo>
                      <a:pt x="0" y="161"/>
                    </a:lnTo>
                    <a:lnTo>
                      <a:pt x="69" y="161"/>
                    </a:lnTo>
                    <a:lnTo>
                      <a:pt x="152"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4" name="Freeform 53"/>
              <p:cNvSpPr>
                <a:spLocks noChangeArrowheads="1"/>
              </p:cNvSpPr>
              <p:nvPr/>
            </p:nvSpPr>
            <p:spPr bwMode="auto">
              <a:xfrm>
                <a:off x="2378" y="775"/>
                <a:ext cx="113" cy="221"/>
              </a:xfrm>
              <a:custGeom>
                <a:avLst/>
                <a:gdLst>
                  <a:gd name="T0" fmla="*/ 0 w 113"/>
                  <a:gd name="T1" fmla="*/ 221 h 221"/>
                  <a:gd name="T2" fmla="*/ 113 w 113"/>
                  <a:gd name="T3" fmla="*/ 111 h 221"/>
                  <a:gd name="T4" fmla="*/ 113 w 113"/>
                  <a:gd name="T5" fmla="*/ 0 h 221"/>
                  <a:gd name="T6" fmla="*/ 0 w 113"/>
                  <a:gd name="T7" fmla="*/ 187 h 221"/>
                  <a:gd name="T8" fmla="*/ 0 w 113"/>
                  <a:gd name="T9" fmla="*/ 221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1">
                    <a:moveTo>
                      <a:pt x="0" y="221"/>
                    </a:moveTo>
                    <a:lnTo>
                      <a:pt x="113" y="111"/>
                    </a:lnTo>
                    <a:lnTo>
                      <a:pt x="113" y="0"/>
                    </a:lnTo>
                    <a:lnTo>
                      <a:pt x="0" y="187"/>
                    </a:lnTo>
                    <a:lnTo>
                      <a:pt x="0" y="2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5" name="Rectangle 54"/>
              <p:cNvSpPr>
                <a:spLocks noChangeArrowheads="1"/>
              </p:cNvSpPr>
              <p:nvPr/>
            </p:nvSpPr>
            <p:spPr bwMode="auto">
              <a:xfrm>
                <a:off x="2134" y="962"/>
                <a:ext cx="244" cy="3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66" name="Freeform 55"/>
              <p:cNvSpPr>
                <a:spLocks noChangeArrowheads="1"/>
              </p:cNvSpPr>
              <p:nvPr/>
            </p:nvSpPr>
            <p:spPr bwMode="auto">
              <a:xfrm>
                <a:off x="2116" y="724"/>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7" name="Freeform 56"/>
              <p:cNvSpPr>
                <a:spLocks noChangeArrowheads="1"/>
              </p:cNvSpPr>
              <p:nvPr/>
            </p:nvSpPr>
            <p:spPr bwMode="auto">
              <a:xfrm>
                <a:off x="2116" y="724"/>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8" name="Freeform 57"/>
              <p:cNvSpPr>
                <a:spLocks noChangeArrowheads="1"/>
              </p:cNvSpPr>
              <p:nvPr/>
            </p:nvSpPr>
            <p:spPr bwMode="auto">
              <a:xfrm>
                <a:off x="2347" y="754"/>
                <a:ext cx="18" cy="34"/>
              </a:xfrm>
              <a:custGeom>
                <a:avLst/>
                <a:gdLst>
                  <a:gd name="T0" fmla="*/ 18 w 18"/>
                  <a:gd name="T1" fmla="*/ 0 h 34"/>
                  <a:gd name="T2" fmla="*/ 0 w 18"/>
                  <a:gd name="T3" fmla="*/ 34 h 34"/>
                  <a:gd name="T4" fmla="*/ 18 w 18"/>
                  <a:gd name="T5" fmla="*/ 25 h 34"/>
                  <a:gd name="T6" fmla="*/ 18 w 18"/>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4">
                    <a:moveTo>
                      <a:pt x="18" y="0"/>
                    </a:moveTo>
                    <a:lnTo>
                      <a:pt x="0" y="34"/>
                    </a:lnTo>
                    <a:lnTo>
                      <a:pt x="18" y="25"/>
                    </a:lnTo>
                    <a:lnTo>
                      <a:pt x="18"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69" name="Freeform 58"/>
              <p:cNvSpPr>
                <a:spLocks noChangeArrowheads="1"/>
              </p:cNvSpPr>
              <p:nvPr/>
            </p:nvSpPr>
            <p:spPr bwMode="auto">
              <a:xfrm>
                <a:off x="2365" y="754"/>
                <a:ext cx="91" cy="25"/>
              </a:xfrm>
              <a:custGeom>
                <a:avLst/>
                <a:gdLst>
                  <a:gd name="T0" fmla="*/ 0 w 91"/>
                  <a:gd name="T1" fmla="*/ 0 h 25"/>
                  <a:gd name="T2" fmla="*/ 91 w 91"/>
                  <a:gd name="T3" fmla="*/ 0 h 25"/>
                  <a:gd name="T4" fmla="*/ 78 w 91"/>
                  <a:gd name="T5" fmla="*/ 25 h 25"/>
                  <a:gd name="T6" fmla="*/ 0 w 91"/>
                  <a:gd name="T7" fmla="*/ 25 h 25"/>
                  <a:gd name="T8" fmla="*/ 0 w 91"/>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5">
                    <a:moveTo>
                      <a:pt x="0" y="0"/>
                    </a:moveTo>
                    <a:lnTo>
                      <a:pt x="91" y="0"/>
                    </a:lnTo>
                    <a:lnTo>
                      <a:pt x="78" y="25"/>
                    </a:lnTo>
                    <a:lnTo>
                      <a:pt x="0" y="25"/>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70" name="Rectangle 59"/>
              <p:cNvSpPr>
                <a:spLocks noChangeArrowheads="1"/>
              </p:cNvSpPr>
              <p:nvPr/>
            </p:nvSpPr>
            <p:spPr bwMode="auto">
              <a:xfrm>
                <a:off x="2382" y="763"/>
                <a:ext cx="61"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71" name="Rectangle 60"/>
              <p:cNvSpPr>
                <a:spLocks noChangeArrowheads="1"/>
              </p:cNvSpPr>
              <p:nvPr/>
            </p:nvSpPr>
            <p:spPr bwMode="auto">
              <a:xfrm>
                <a:off x="2382" y="763"/>
                <a:ext cx="61" cy="8"/>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372" name="Picture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9"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73" name="Picture 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9"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74" name="Freeform 63"/>
              <p:cNvSpPr>
                <a:spLocks noChangeArrowheads="1"/>
              </p:cNvSpPr>
              <p:nvPr/>
            </p:nvSpPr>
            <p:spPr bwMode="auto">
              <a:xfrm>
                <a:off x="2318" y="820"/>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75" name="Rectangle 64"/>
              <p:cNvSpPr>
                <a:spLocks noChangeArrowheads="1"/>
              </p:cNvSpPr>
              <p:nvPr/>
            </p:nvSpPr>
            <p:spPr bwMode="auto">
              <a:xfrm>
                <a:off x="2116" y="928"/>
                <a:ext cx="279" cy="3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76" name="Rectangle 65"/>
              <p:cNvSpPr>
                <a:spLocks noChangeArrowheads="1"/>
              </p:cNvSpPr>
              <p:nvPr/>
            </p:nvSpPr>
            <p:spPr bwMode="auto">
              <a:xfrm>
                <a:off x="2116" y="928"/>
                <a:ext cx="279" cy="34"/>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77" name="Freeform 66"/>
              <p:cNvSpPr>
                <a:spLocks noChangeArrowheads="1"/>
              </p:cNvSpPr>
              <p:nvPr/>
            </p:nvSpPr>
            <p:spPr bwMode="auto">
              <a:xfrm>
                <a:off x="2395" y="724"/>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78" name="Freeform 67"/>
              <p:cNvSpPr>
                <a:spLocks noChangeArrowheads="1"/>
              </p:cNvSpPr>
              <p:nvPr/>
            </p:nvSpPr>
            <p:spPr bwMode="auto">
              <a:xfrm>
                <a:off x="2395" y="724"/>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79" name="Picture 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1"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80" name="Picture 6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1" y="812"/>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81" name="Freeform 70"/>
              <p:cNvSpPr>
                <a:spLocks noChangeArrowheads="1"/>
              </p:cNvSpPr>
              <p:nvPr/>
            </p:nvSpPr>
            <p:spPr bwMode="auto">
              <a:xfrm>
                <a:off x="2370" y="820"/>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82" name="Picture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4"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83" name="Picture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24" y="7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84" name="Freeform 73"/>
              <p:cNvSpPr>
                <a:spLocks noChangeArrowheads="1"/>
              </p:cNvSpPr>
              <p:nvPr/>
            </p:nvSpPr>
            <p:spPr bwMode="auto">
              <a:xfrm>
                <a:off x="2331" y="794"/>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385" name="Picture 7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6" y="783"/>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386" name="Picture 7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76" y="783"/>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387" name="Freeform 76"/>
              <p:cNvSpPr>
                <a:spLocks noChangeArrowheads="1"/>
              </p:cNvSpPr>
              <p:nvPr/>
            </p:nvSpPr>
            <p:spPr bwMode="auto">
              <a:xfrm>
                <a:off x="2383" y="794"/>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88" name="Freeform 77"/>
              <p:cNvSpPr>
                <a:spLocks noEditPoints="1" noChangeArrowheads="1"/>
              </p:cNvSpPr>
              <p:nvPr/>
            </p:nvSpPr>
            <p:spPr bwMode="auto">
              <a:xfrm>
                <a:off x="2286" y="846"/>
                <a:ext cx="120" cy="57"/>
              </a:xfrm>
              <a:custGeom>
                <a:avLst/>
                <a:gdLst>
                  <a:gd name="T0" fmla="*/ 0 w 120"/>
                  <a:gd name="T1" fmla="*/ 50 h 57"/>
                  <a:gd name="T2" fmla="*/ 17 w 120"/>
                  <a:gd name="T3" fmla="*/ 57 h 57"/>
                  <a:gd name="T4" fmla="*/ 25 w 120"/>
                  <a:gd name="T5" fmla="*/ 57 h 57"/>
                  <a:gd name="T6" fmla="*/ 42 w 120"/>
                  <a:gd name="T7" fmla="*/ 50 h 57"/>
                  <a:gd name="T8" fmla="*/ 25 w 120"/>
                  <a:gd name="T9" fmla="*/ 57 h 57"/>
                  <a:gd name="T10" fmla="*/ 51 w 120"/>
                  <a:gd name="T11" fmla="*/ 50 h 57"/>
                  <a:gd name="T12" fmla="*/ 68 w 120"/>
                  <a:gd name="T13" fmla="*/ 57 h 57"/>
                  <a:gd name="T14" fmla="*/ 77 w 120"/>
                  <a:gd name="T15" fmla="*/ 57 h 57"/>
                  <a:gd name="T16" fmla="*/ 94 w 120"/>
                  <a:gd name="T17" fmla="*/ 50 h 57"/>
                  <a:gd name="T18" fmla="*/ 77 w 120"/>
                  <a:gd name="T19" fmla="*/ 57 h 57"/>
                  <a:gd name="T20" fmla="*/ 85 w 120"/>
                  <a:gd name="T21" fmla="*/ 33 h 57"/>
                  <a:gd name="T22" fmla="*/ 103 w 120"/>
                  <a:gd name="T23" fmla="*/ 40 h 57"/>
                  <a:gd name="T24" fmla="*/ 60 w 120"/>
                  <a:gd name="T25" fmla="*/ 40 h 57"/>
                  <a:gd name="T26" fmla="*/ 77 w 120"/>
                  <a:gd name="T27" fmla="*/ 33 h 57"/>
                  <a:gd name="T28" fmla="*/ 60 w 120"/>
                  <a:gd name="T29" fmla="*/ 40 h 57"/>
                  <a:gd name="T30" fmla="*/ 34 w 120"/>
                  <a:gd name="T31" fmla="*/ 33 h 57"/>
                  <a:gd name="T32" fmla="*/ 51 w 120"/>
                  <a:gd name="T33" fmla="*/ 40 h 57"/>
                  <a:gd name="T34" fmla="*/ 8 w 120"/>
                  <a:gd name="T35" fmla="*/ 40 h 57"/>
                  <a:gd name="T36" fmla="*/ 25 w 120"/>
                  <a:gd name="T37" fmla="*/ 33 h 57"/>
                  <a:gd name="T38" fmla="*/ 8 w 120"/>
                  <a:gd name="T39" fmla="*/ 40 h 57"/>
                  <a:gd name="T40" fmla="*/ 17 w 120"/>
                  <a:gd name="T41" fmla="*/ 16 h 57"/>
                  <a:gd name="T42" fmla="*/ 34 w 120"/>
                  <a:gd name="T43" fmla="*/ 23 h 57"/>
                  <a:gd name="T44" fmla="*/ 42 w 120"/>
                  <a:gd name="T45" fmla="*/ 23 h 57"/>
                  <a:gd name="T46" fmla="*/ 60 w 120"/>
                  <a:gd name="T47" fmla="*/ 16 h 57"/>
                  <a:gd name="T48" fmla="*/ 42 w 120"/>
                  <a:gd name="T49" fmla="*/ 23 h 57"/>
                  <a:gd name="T50" fmla="*/ 68 w 120"/>
                  <a:gd name="T51" fmla="*/ 16 h 57"/>
                  <a:gd name="T52" fmla="*/ 86 w 120"/>
                  <a:gd name="T53" fmla="*/ 23 h 57"/>
                  <a:gd name="T54" fmla="*/ 94 w 120"/>
                  <a:gd name="T55" fmla="*/ 23 h 57"/>
                  <a:gd name="T56" fmla="*/ 112 w 120"/>
                  <a:gd name="T57" fmla="*/ 16 h 57"/>
                  <a:gd name="T58" fmla="*/ 94 w 120"/>
                  <a:gd name="T59" fmla="*/ 23 h 57"/>
                  <a:gd name="T60" fmla="*/ 103 w 120"/>
                  <a:gd name="T61" fmla="*/ 0 h 57"/>
                  <a:gd name="T62" fmla="*/ 120 w 120"/>
                  <a:gd name="T63" fmla="*/ 7 h 57"/>
                  <a:gd name="T64" fmla="*/ 77 w 120"/>
                  <a:gd name="T65" fmla="*/ 7 h 57"/>
                  <a:gd name="T66" fmla="*/ 95 w 120"/>
                  <a:gd name="T67" fmla="*/ 0 h 57"/>
                  <a:gd name="T68" fmla="*/ 77 w 120"/>
                  <a:gd name="T69" fmla="*/ 7 h 57"/>
                  <a:gd name="T70" fmla="*/ 51 w 120"/>
                  <a:gd name="T71" fmla="*/ 0 h 57"/>
                  <a:gd name="T72" fmla="*/ 69 w 120"/>
                  <a:gd name="T73" fmla="*/ 7 h 57"/>
                  <a:gd name="T74" fmla="*/ 25 w 120"/>
                  <a:gd name="T75" fmla="*/ 7 h 57"/>
                  <a:gd name="T76" fmla="*/ 43 w 120"/>
                  <a:gd name="T77" fmla="*/ 0 h 57"/>
                  <a:gd name="T78" fmla="*/ 25 w 120"/>
                  <a:gd name="T79" fmla="*/ 7 h 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 h="57">
                    <a:moveTo>
                      <a:pt x="0" y="57"/>
                    </a:moveTo>
                    <a:lnTo>
                      <a:pt x="0" y="50"/>
                    </a:lnTo>
                    <a:lnTo>
                      <a:pt x="17" y="50"/>
                    </a:lnTo>
                    <a:lnTo>
                      <a:pt x="17" y="57"/>
                    </a:lnTo>
                    <a:lnTo>
                      <a:pt x="0" y="57"/>
                    </a:lnTo>
                    <a:close/>
                    <a:moveTo>
                      <a:pt x="25" y="57"/>
                    </a:moveTo>
                    <a:lnTo>
                      <a:pt x="25" y="50"/>
                    </a:lnTo>
                    <a:lnTo>
                      <a:pt x="42" y="50"/>
                    </a:lnTo>
                    <a:lnTo>
                      <a:pt x="42" y="57"/>
                    </a:lnTo>
                    <a:lnTo>
                      <a:pt x="25" y="57"/>
                    </a:lnTo>
                    <a:close/>
                    <a:moveTo>
                      <a:pt x="51" y="57"/>
                    </a:moveTo>
                    <a:lnTo>
                      <a:pt x="51" y="50"/>
                    </a:lnTo>
                    <a:lnTo>
                      <a:pt x="68" y="50"/>
                    </a:lnTo>
                    <a:lnTo>
                      <a:pt x="68" y="57"/>
                    </a:lnTo>
                    <a:lnTo>
                      <a:pt x="51" y="57"/>
                    </a:lnTo>
                    <a:close/>
                    <a:moveTo>
                      <a:pt x="77" y="57"/>
                    </a:moveTo>
                    <a:lnTo>
                      <a:pt x="77" y="50"/>
                    </a:lnTo>
                    <a:lnTo>
                      <a:pt x="94" y="50"/>
                    </a:lnTo>
                    <a:lnTo>
                      <a:pt x="94" y="57"/>
                    </a:lnTo>
                    <a:lnTo>
                      <a:pt x="77" y="57"/>
                    </a:lnTo>
                    <a:close/>
                    <a:moveTo>
                      <a:pt x="85" y="40"/>
                    </a:moveTo>
                    <a:lnTo>
                      <a:pt x="85" y="33"/>
                    </a:lnTo>
                    <a:lnTo>
                      <a:pt x="103" y="33"/>
                    </a:lnTo>
                    <a:lnTo>
                      <a:pt x="103" y="40"/>
                    </a:lnTo>
                    <a:lnTo>
                      <a:pt x="85" y="40"/>
                    </a:lnTo>
                    <a:close/>
                    <a:moveTo>
                      <a:pt x="60" y="40"/>
                    </a:moveTo>
                    <a:lnTo>
                      <a:pt x="60" y="33"/>
                    </a:lnTo>
                    <a:lnTo>
                      <a:pt x="77" y="33"/>
                    </a:lnTo>
                    <a:lnTo>
                      <a:pt x="77" y="40"/>
                    </a:lnTo>
                    <a:lnTo>
                      <a:pt x="60" y="40"/>
                    </a:lnTo>
                    <a:close/>
                    <a:moveTo>
                      <a:pt x="34" y="40"/>
                    </a:moveTo>
                    <a:lnTo>
                      <a:pt x="34" y="33"/>
                    </a:lnTo>
                    <a:lnTo>
                      <a:pt x="51" y="33"/>
                    </a:lnTo>
                    <a:lnTo>
                      <a:pt x="51" y="40"/>
                    </a:lnTo>
                    <a:lnTo>
                      <a:pt x="34" y="40"/>
                    </a:lnTo>
                    <a:close/>
                    <a:moveTo>
                      <a:pt x="8" y="40"/>
                    </a:moveTo>
                    <a:lnTo>
                      <a:pt x="8" y="33"/>
                    </a:lnTo>
                    <a:lnTo>
                      <a:pt x="25" y="33"/>
                    </a:lnTo>
                    <a:lnTo>
                      <a:pt x="25" y="40"/>
                    </a:lnTo>
                    <a:lnTo>
                      <a:pt x="8" y="40"/>
                    </a:lnTo>
                    <a:close/>
                    <a:moveTo>
                      <a:pt x="17" y="23"/>
                    </a:moveTo>
                    <a:lnTo>
                      <a:pt x="17" y="16"/>
                    </a:lnTo>
                    <a:lnTo>
                      <a:pt x="34" y="16"/>
                    </a:lnTo>
                    <a:lnTo>
                      <a:pt x="34" y="23"/>
                    </a:lnTo>
                    <a:lnTo>
                      <a:pt x="17" y="23"/>
                    </a:lnTo>
                    <a:close/>
                    <a:moveTo>
                      <a:pt x="42" y="23"/>
                    </a:moveTo>
                    <a:lnTo>
                      <a:pt x="42" y="16"/>
                    </a:lnTo>
                    <a:lnTo>
                      <a:pt x="60" y="16"/>
                    </a:lnTo>
                    <a:lnTo>
                      <a:pt x="60" y="23"/>
                    </a:lnTo>
                    <a:lnTo>
                      <a:pt x="42" y="23"/>
                    </a:lnTo>
                    <a:close/>
                    <a:moveTo>
                      <a:pt x="68" y="23"/>
                    </a:moveTo>
                    <a:lnTo>
                      <a:pt x="68" y="16"/>
                    </a:lnTo>
                    <a:lnTo>
                      <a:pt x="86" y="16"/>
                    </a:lnTo>
                    <a:lnTo>
                      <a:pt x="86" y="23"/>
                    </a:lnTo>
                    <a:lnTo>
                      <a:pt x="68" y="23"/>
                    </a:lnTo>
                    <a:close/>
                    <a:moveTo>
                      <a:pt x="94" y="23"/>
                    </a:moveTo>
                    <a:lnTo>
                      <a:pt x="94" y="16"/>
                    </a:lnTo>
                    <a:lnTo>
                      <a:pt x="112" y="16"/>
                    </a:lnTo>
                    <a:lnTo>
                      <a:pt x="112" y="23"/>
                    </a:lnTo>
                    <a:lnTo>
                      <a:pt x="94" y="23"/>
                    </a:lnTo>
                    <a:close/>
                    <a:moveTo>
                      <a:pt x="103" y="7"/>
                    </a:moveTo>
                    <a:lnTo>
                      <a:pt x="103" y="0"/>
                    </a:lnTo>
                    <a:lnTo>
                      <a:pt x="120" y="0"/>
                    </a:lnTo>
                    <a:lnTo>
                      <a:pt x="120" y="7"/>
                    </a:lnTo>
                    <a:lnTo>
                      <a:pt x="103" y="7"/>
                    </a:lnTo>
                    <a:close/>
                    <a:moveTo>
                      <a:pt x="77" y="7"/>
                    </a:moveTo>
                    <a:lnTo>
                      <a:pt x="77" y="0"/>
                    </a:lnTo>
                    <a:lnTo>
                      <a:pt x="95" y="0"/>
                    </a:lnTo>
                    <a:lnTo>
                      <a:pt x="95" y="7"/>
                    </a:lnTo>
                    <a:lnTo>
                      <a:pt x="77" y="7"/>
                    </a:lnTo>
                    <a:close/>
                    <a:moveTo>
                      <a:pt x="51" y="7"/>
                    </a:moveTo>
                    <a:lnTo>
                      <a:pt x="51" y="0"/>
                    </a:lnTo>
                    <a:lnTo>
                      <a:pt x="69" y="0"/>
                    </a:lnTo>
                    <a:lnTo>
                      <a:pt x="69" y="7"/>
                    </a:lnTo>
                    <a:lnTo>
                      <a:pt x="51" y="7"/>
                    </a:lnTo>
                    <a:close/>
                    <a:moveTo>
                      <a:pt x="25" y="7"/>
                    </a:moveTo>
                    <a:lnTo>
                      <a:pt x="25" y="0"/>
                    </a:lnTo>
                    <a:lnTo>
                      <a:pt x="43" y="0"/>
                    </a:lnTo>
                    <a:lnTo>
                      <a:pt x="43" y="7"/>
                    </a:lnTo>
                    <a:lnTo>
                      <a:pt x="25"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89" name="Freeform 78"/>
              <p:cNvSpPr>
                <a:spLocks noEditPoints="1" noChangeArrowheads="1"/>
              </p:cNvSpPr>
              <p:nvPr/>
            </p:nvSpPr>
            <p:spPr bwMode="auto">
              <a:xfrm>
                <a:off x="2303" y="843"/>
                <a:ext cx="107" cy="60"/>
              </a:xfrm>
              <a:custGeom>
                <a:avLst/>
                <a:gdLst>
                  <a:gd name="T0" fmla="*/ 80 w 107"/>
                  <a:gd name="T1" fmla="*/ 50 h 60"/>
                  <a:gd name="T2" fmla="*/ 77 w 107"/>
                  <a:gd name="T3" fmla="*/ 60 h 60"/>
                  <a:gd name="T4" fmla="*/ 51 w 107"/>
                  <a:gd name="T5" fmla="*/ 53 h 60"/>
                  <a:gd name="T6" fmla="*/ 55 w 107"/>
                  <a:gd name="T7" fmla="*/ 56 h 60"/>
                  <a:gd name="T8" fmla="*/ 51 w 107"/>
                  <a:gd name="T9" fmla="*/ 53 h 60"/>
                  <a:gd name="T10" fmla="*/ 29 w 107"/>
                  <a:gd name="T11" fmla="*/ 50 h 60"/>
                  <a:gd name="T12" fmla="*/ 25 w 107"/>
                  <a:gd name="T13" fmla="*/ 60 h 60"/>
                  <a:gd name="T14" fmla="*/ 86 w 107"/>
                  <a:gd name="T15" fmla="*/ 36 h 60"/>
                  <a:gd name="T16" fmla="*/ 89 w 107"/>
                  <a:gd name="T17" fmla="*/ 39 h 60"/>
                  <a:gd name="T18" fmla="*/ 86 w 107"/>
                  <a:gd name="T19" fmla="*/ 36 h 60"/>
                  <a:gd name="T20" fmla="*/ 63 w 107"/>
                  <a:gd name="T21" fmla="*/ 33 h 60"/>
                  <a:gd name="T22" fmla="*/ 60 w 107"/>
                  <a:gd name="T23" fmla="*/ 43 h 60"/>
                  <a:gd name="T24" fmla="*/ 34 w 107"/>
                  <a:gd name="T25" fmla="*/ 36 h 60"/>
                  <a:gd name="T26" fmla="*/ 37 w 107"/>
                  <a:gd name="T27" fmla="*/ 39 h 60"/>
                  <a:gd name="T28" fmla="*/ 34 w 107"/>
                  <a:gd name="T29" fmla="*/ 36 h 60"/>
                  <a:gd name="T30" fmla="*/ 98 w 107"/>
                  <a:gd name="T31" fmla="*/ 15 h 60"/>
                  <a:gd name="T32" fmla="*/ 95 w 107"/>
                  <a:gd name="T33" fmla="*/ 26 h 60"/>
                  <a:gd name="T34" fmla="*/ 69 w 107"/>
                  <a:gd name="T35" fmla="*/ 19 h 60"/>
                  <a:gd name="T36" fmla="*/ 72 w 107"/>
                  <a:gd name="T37" fmla="*/ 22 h 60"/>
                  <a:gd name="T38" fmla="*/ 69 w 107"/>
                  <a:gd name="T39" fmla="*/ 19 h 60"/>
                  <a:gd name="T40" fmla="*/ 46 w 107"/>
                  <a:gd name="T41" fmla="*/ 15 h 60"/>
                  <a:gd name="T42" fmla="*/ 43 w 107"/>
                  <a:gd name="T43" fmla="*/ 26 h 60"/>
                  <a:gd name="T44" fmla="*/ 17 w 107"/>
                  <a:gd name="T45" fmla="*/ 19 h 60"/>
                  <a:gd name="T46" fmla="*/ 20 w 107"/>
                  <a:gd name="T47" fmla="*/ 22 h 60"/>
                  <a:gd name="T48" fmla="*/ 17 w 107"/>
                  <a:gd name="T49" fmla="*/ 19 h 60"/>
                  <a:gd name="T50" fmla="*/ 107 w 107"/>
                  <a:gd name="T51" fmla="*/ 0 h 60"/>
                  <a:gd name="T52" fmla="*/ 103 w 107"/>
                  <a:gd name="T53" fmla="*/ 10 h 60"/>
                  <a:gd name="T54" fmla="*/ 78 w 107"/>
                  <a:gd name="T55" fmla="*/ 3 h 60"/>
                  <a:gd name="T56" fmla="*/ 81 w 107"/>
                  <a:gd name="T57" fmla="*/ 7 h 60"/>
                  <a:gd name="T58" fmla="*/ 78 w 107"/>
                  <a:gd name="T59" fmla="*/ 3 h 60"/>
                  <a:gd name="T60" fmla="*/ 55 w 107"/>
                  <a:gd name="T61" fmla="*/ 0 h 60"/>
                  <a:gd name="T62" fmla="*/ 52 w 107"/>
                  <a:gd name="T63" fmla="*/ 10 h 60"/>
                  <a:gd name="T64" fmla="*/ 26 w 107"/>
                  <a:gd name="T65" fmla="*/ 3 h 60"/>
                  <a:gd name="T66" fmla="*/ 29 w 107"/>
                  <a:gd name="T67" fmla="*/ 7 h 60"/>
                  <a:gd name="T68" fmla="*/ 26 w 107"/>
                  <a:gd name="T69" fmla="*/ 3 h 60"/>
                  <a:gd name="T70" fmla="*/ 12 w 107"/>
                  <a:gd name="T71" fmla="*/ 33 h 60"/>
                  <a:gd name="T72" fmla="*/ 8 w 107"/>
                  <a:gd name="T73" fmla="*/ 43 h 60"/>
                  <a:gd name="T74" fmla="*/ 0 w 107"/>
                  <a:gd name="T75" fmla="*/ 53 h 60"/>
                  <a:gd name="T76" fmla="*/ 3 w 107"/>
                  <a:gd name="T77" fmla="*/ 56 h 60"/>
                  <a:gd name="T78" fmla="*/ 0 w 107"/>
                  <a:gd name="T79" fmla="*/ 53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60">
                    <a:moveTo>
                      <a:pt x="77" y="53"/>
                    </a:moveTo>
                    <a:lnTo>
                      <a:pt x="80" y="50"/>
                    </a:lnTo>
                    <a:lnTo>
                      <a:pt x="80" y="56"/>
                    </a:lnTo>
                    <a:lnTo>
                      <a:pt x="77" y="60"/>
                    </a:lnTo>
                    <a:lnTo>
                      <a:pt x="77" y="53"/>
                    </a:lnTo>
                    <a:close/>
                    <a:moveTo>
                      <a:pt x="51" y="53"/>
                    </a:moveTo>
                    <a:lnTo>
                      <a:pt x="55" y="50"/>
                    </a:lnTo>
                    <a:lnTo>
                      <a:pt x="55" y="56"/>
                    </a:lnTo>
                    <a:lnTo>
                      <a:pt x="51" y="60"/>
                    </a:lnTo>
                    <a:lnTo>
                      <a:pt x="51" y="53"/>
                    </a:lnTo>
                    <a:close/>
                    <a:moveTo>
                      <a:pt x="25" y="53"/>
                    </a:moveTo>
                    <a:lnTo>
                      <a:pt x="29" y="50"/>
                    </a:lnTo>
                    <a:lnTo>
                      <a:pt x="29" y="56"/>
                    </a:lnTo>
                    <a:lnTo>
                      <a:pt x="25" y="60"/>
                    </a:lnTo>
                    <a:lnTo>
                      <a:pt x="25" y="53"/>
                    </a:lnTo>
                    <a:close/>
                    <a:moveTo>
                      <a:pt x="86" y="36"/>
                    </a:moveTo>
                    <a:lnTo>
                      <a:pt x="89" y="33"/>
                    </a:lnTo>
                    <a:lnTo>
                      <a:pt x="89" y="39"/>
                    </a:lnTo>
                    <a:lnTo>
                      <a:pt x="86" y="43"/>
                    </a:lnTo>
                    <a:lnTo>
                      <a:pt x="86" y="36"/>
                    </a:lnTo>
                    <a:close/>
                    <a:moveTo>
                      <a:pt x="60" y="36"/>
                    </a:moveTo>
                    <a:lnTo>
                      <a:pt x="63" y="33"/>
                    </a:lnTo>
                    <a:lnTo>
                      <a:pt x="63" y="39"/>
                    </a:lnTo>
                    <a:lnTo>
                      <a:pt x="60" y="43"/>
                    </a:lnTo>
                    <a:lnTo>
                      <a:pt x="60" y="36"/>
                    </a:lnTo>
                    <a:close/>
                    <a:moveTo>
                      <a:pt x="34" y="36"/>
                    </a:moveTo>
                    <a:lnTo>
                      <a:pt x="37" y="33"/>
                    </a:lnTo>
                    <a:lnTo>
                      <a:pt x="37" y="39"/>
                    </a:lnTo>
                    <a:lnTo>
                      <a:pt x="34" y="43"/>
                    </a:lnTo>
                    <a:lnTo>
                      <a:pt x="34" y="36"/>
                    </a:lnTo>
                    <a:close/>
                    <a:moveTo>
                      <a:pt x="95" y="19"/>
                    </a:moveTo>
                    <a:lnTo>
                      <a:pt x="98" y="15"/>
                    </a:lnTo>
                    <a:lnTo>
                      <a:pt x="98" y="22"/>
                    </a:lnTo>
                    <a:lnTo>
                      <a:pt x="95" y="26"/>
                    </a:lnTo>
                    <a:lnTo>
                      <a:pt x="95" y="19"/>
                    </a:lnTo>
                    <a:close/>
                    <a:moveTo>
                      <a:pt x="69" y="19"/>
                    </a:moveTo>
                    <a:lnTo>
                      <a:pt x="72" y="15"/>
                    </a:lnTo>
                    <a:lnTo>
                      <a:pt x="72" y="22"/>
                    </a:lnTo>
                    <a:lnTo>
                      <a:pt x="69" y="26"/>
                    </a:lnTo>
                    <a:lnTo>
                      <a:pt x="69" y="19"/>
                    </a:lnTo>
                    <a:close/>
                    <a:moveTo>
                      <a:pt x="43" y="19"/>
                    </a:moveTo>
                    <a:lnTo>
                      <a:pt x="46" y="15"/>
                    </a:lnTo>
                    <a:lnTo>
                      <a:pt x="46" y="22"/>
                    </a:lnTo>
                    <a:lnTo>
                      <a:pt x="43" y="26"/>
                    </a:lnTo>
                    <a:lnTo>
                      <a:pt x="43" y="19"/>
                    </a:lnTo>
                    <a:close/>
                    <a:moveTo>
                      <a:pt x="17" y="19"/>
                    </a:moveTo>
                    <a:lnTo>
                      <a:pt x="20" y="15"/>
                    </a:lnTo>
                    <a:lnTo>
                      <a:pt x="20" y="22"/>
                    </a:lnTo>
                    <a:lnTo>
                      <a:pt x="17" y="26"/>
                    </a:lnTo>
                    <a:lnTo>
                      <a:pt x="17" y="19"/>
                    </a:lnTo>
                    <a:close/>
                    <a:moveTo>
                      <a:pt x="103" y="3"/>
                    </a:moveTo>
                    <a:lnTo>
                      <a:pt x="107" y="0"/>
                    </a:lnTo>
                    <a:lnTo>
                      <a:pt x="107" y="7"/>
                    </a:lnTo>
                    <a:lnTo>
                      <a:pt x="103" y="10"/>
                    </a:lnTo>
                    <a:lnTo>
                      <a:pt x="103" y="3"/>
                    </a:lnTo>
                    <a:close/>
                    <a:moveTo>
                      <a:pt x="78" y="3"/>
                    </a:moveTo>
                    <a:lnTo>
                      <a:pt x="81" y="0"/>
                    </a:lnTo>
                    <a:lnTo>
                      <a:pt x="81" y="7"/>
                    </a:lnTo>
                    <a:lnTo>
                      <a:pt x="78" y="10"/>
                    </a:lnTo>
                    <a:lnTo>
                      <a:pt x="78"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8" y="36"/>
                    </a:moveTo>
                    <a:lnTo>
                      <a:pt x="12" y="33"/>
                    </a:lnTo>
                    <a:lnTo>
                      <a:pt x="12" y="39"/>
                    </a:lnTo>
                    <a:lnTo>
                      <a:pt x="8" y="43"/>
                    </a:lnTo>
                    <a:lnTo>
                      <a:pt x="8" y="36"/>
                    </a:lnTo>
                    <a:close/>
                    <a:moveTo>
                      <a:pt x="0" y="53"/>
                    </a:moveTo>
                    <a:lnTo>
                      <a:pt x="3" y="50"/>
                    </a:lnTo>
                    <a:lnTo>
                      <a:pt x="3" y="56"/>
                    </a:lnTo>
                    <a:lnTo>
                      <a:pt x="0" y="60"/>
                    </a:lnTo>
                    <a:lnTo>
                      <a:pt x="0" y="5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0" name="Freeform 79"/>
              <p:cNvSpPr>
                <a:spLocks noChangeArrowheads="1"/>
              </p:cNvSpPr>
              <p:nvPr/>
            </p:nvSpPr>
            <p:spPr bwMode="auto">
              <a:xfrm>
                <a:off x="2116" y="724"/>
                <a:ext cx="384" cy="272"/>
              </a:xfrm>
              <a:custGeom>
                <a:avLst/>
                <a:gdLst>
                  <a:gd name="T0" fmla="*/ 18 w 384"/>
                  <a:gd name="T1" fmla="*/ 272 h 272"/>
                  <a:gd name="T2" fmla="*/ 18 w 384"/>
                  <a:gd name="T3" fmla="*/ 238 h 272"/>
                  <a:gd name="T4" fmla="*/ 0 w 384"/>
                  <a:gd name="T5" fmla="*/ 238 h 272"/>
                  <a:gd name="T6" fmla="*/ 0 w 384"/>
                  <a:gd name="T7" fmla="*/ 204 h 272"/>
                  <a:gd name="T8" fmla="*/ 105 w 384"/>
                  <a:gd name="T9" fmla="*/ 0 h 272"/>
                  <a:gd name="T10" fmla="*/ 384 w 384"/>
                  <a:gd name="T11" fmla="*/ 0 h 272"/>
                  <a:gd name="T12" fmla="*/ 384 w 384"/>
                  <a:gd name="T13" fmla="*/ 34 h 272"/>
                  <a:gd name="T14" fmla="*/ 375 w 384"/>
                  <a:gd name="T15" fmla="*/ 51 h 272"/>
                  <a:gd name="T16" fmla="*/ 375 w 384"/>
                  <a:gd name="T17" fmla="*/ 162 h 272"/>
                  <a:gd name="T18" fmla="*/ 262 w 384"/>
                  <a:gd name="T19" fmla="*/ 272 h 272"/>
                  <a:gd name="T20" fmla="*/ 18 w 384"/>
                  <a:gd name="T21" fmla="*/ 272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4" h="272">
                    <a:moveTo>
                      <a:pt x="18" y="272"/>
                    </a:moveTo>
                    <a:lnTo>
                      <a:pt x="18" y="238"/>
                    </a:lnTo>
                    <a:lnTo>
                      <a:pt x="0" y="238"/>
                    </a:lnTo>
                    <a:lnTo>
                      <a:pt x="0" y="204"/>
                    </a:lnTo>
                    <a:lnTo>
                      <a:pt x="105" y="0"/>
                    </a:lnTo>
                    <a:lnTo>
                      <a:pt x="384" y="0"/>
                    </a:lnTo>
                    <a:lnTo>
                      <a:pt x="384" y="34"/>
                    </a:lnTo>
                    <a:lnTo>
                      <a:pt x="375" y="51"/>
                    </a:lnTo>
                    <a:lnTo>
                      <a:pt x="375" y="162"/>
                    </a:lnTo>
                    <a:lnTo>
                      <a:pt x="262" y="272"/>
                    </a:lnTo>
                    <a:lnTo>
                      <a:pt x="18" y="2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1" name="Freeform 80"/>
              <p:cNvSpPr>
                <a:spLocks noEditPoints="1" noChangeArrowheads="1"/>
              </p:cNvSpPr>
              <p:nvPr/>
            </p:nvSpPr>
            <p:spPr bwMode="auto">
              <a:xfrm>
                <a:off x="2139" y="711"/>
                <a:ext cx="169" cy="200"/>
              </a:xfrm>
              <a:custGeom>
                <a:avLst/>
                <a:gdLst>
                  <a:gd name="T0" fmla="*/ 163 w 169"/>
                  <a:gd name="T1" fmla="*/ 0 h 200"/>
                  <a:gd name="T2" fmla="*/ 130 w 169"/>
                  <a:gd name="T3" fmla="*/ 64 h 200"/>
                  <a:gd name="T4" fmla="*/ 143 w 169"/>
                  <a:gd name="T5" fmla="*/ 81 h 200"/>
                  <a:gd name="T6" fmla="*/ 169 w 169"/>
                  <a:gd name="T7" fmla="*/ 30 h 200"/>
                  <a:gd name="T8" fmla="*/ 163 w 169"/>
                  <a:gd name="T9" fmla="*/ 0 h 200"/>
                  <a:gd name="T10" fmla="*/ 60 w 169"/>
                  <a:gd name="T11" fmla="*/ 64 h 200"/>
                  <a:gd name="T12" fmla="*/ 130 w 169"/>
                  <a:gd name="T13" fmla="*/ 64 h 200"/>
                  <a:gd name="T14" fmla="*/ 143 w 169"/>
                  <a:gd name="T15" fmla="*/ 81 h 200"/>
                  <a:gd name="T16" fmla="*/ 73 w 169"/>
                  <a:gd name="T17" fmla="*/ 81 h 200"/>
                  <a:gd name="T18" fmla="*/ 60 w 169"/>
                  <a:gd name="T19" fmla="*/ 64 h 200"/>
                  <a:gd name="T20" fmla="*/ 102 w 169"/>
                  <a:gd name="T21" fmla="*/ 120 h 200"/>
                  <a:gd name="T22" fmla="*/ 69 w 169"/>
                  <a:gd name="T23" fmla="*/ 183 h 200"/>
                  <a:gd name="T24" fmla="*/ 82 w 169"/>
                  <a:gd name="T25" fmla="*/ 200 h 200"/>
                  <a:gd name="T26" fmla="*/ 108 w 169"/>
                  <a:gd name="T27" fmla="*/ 149 h 200"/>
                  <a:gd name="T28" fmla="*/ 102 w 169"/>
                  <a:gd name="T29" fmla="*/ 120 h 200"/>
                  <a:gd name="T30" fmla="*/ 0 w 169"/>
                  <a:gd name="T31" fmla="*/ 183 h 200"/>
                  <a:gd name="T32" fmla="*/ 69 w 169"/>
                  <a:gd name="T33" fmla="*/ 183 h 200"/>
                  <a:gd name="T34" fmla="*/ 82 w 169"/>
                  <a:gd name="T35" fmla="*/ 200 h 200"/>
                  <a:gd name="T36" fmla="*/ 12 w 169"/>
                  <a:gd name="T37" fmla="*/ 200 h 200"/>
                  <a:gd name="T38" fmla="*/ 0 w 169"/>
                  <a:gd name="T39" fmla="*/ 183 h 2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9" h="200">
                    <a:moveTo>
                      <a:pt x="163" y="0"/>
                    </a:moveTo>
                    <a:lnTo>
                      <a:pt x="130" y="64"/>
                    </a:lnTo>
                    <a:lnTo>
                      <a:pt x="143" y="81"/>
                    </a:lnTo>
                    <a:lnTo>
                      <a:pt x="169" y="30"/>
                    </a:lnTo>
                    <a:lnTo>
                      <a:pt x="163" y="0"/>
                    </a:lnTo>
                    <a:close/>
                    <a:moveTo>
                      <a:pt x="60" y="64"/>
                    </a:moveTo>
                    <a:lnTo>
                      <a:pt x="130" y="64"/>
                    </a:lnTo>
                    <a:lnTo>
                      <a:pt x="143" y="81"/>
                    </a:lnTo>
                    <a:lnTo>
                      <a:pt x="73" y="81"/>
                    </a:lnTo>
                    <a:lnTo>
                      <a:pt x="60" y="64"/>
                    </a:lnTo>
                    <a:close/>
                    <a:moveTo>
                      <a:pt x="102" y="120"/>
                    </a:moveTo>
                    <a:lnTo>
                      <a:pt x="69" y="183"/>
                    </a:lnTo>
                    <a:lnTo>
                      <a:pt x="82" y="200"/>
                    </a:lnTo>
                    <a:lnTo>
                      <a:pt x="108" y="149"/>
                    </a:lnTo>
                    <a:lnTo>
                      <a:pt x="102" y="120"/>
                    </a:lnTo>
                    <a:close/>
                    <a:moveTo>
                      <a:pt x="0" y="183"/>
                    </a:moveTo>
                    <a:lnTo>
                      <a:pt x="69" y="183"/>
                    </a:lnTo>
                    <a:lnTo>
                      <a:pt x="82" y="200"/>
                    </a:lnTo>
                    <a:lnTo>
                      <a:pt x="12" y="200"/>
                    </a:lnTo>
                    <a:lnTo>
                      <a:pt x="0" y="18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2" name="Freeform 81"/>
              <p:cNvSpPr>
                <a:spLocks noChangeArrowheads="1"/>
              </p:cNvSpPr>
              <p:nvPr/>
            </p:nvSpPr>
            <p:spPr bwMode="auto">
              <a:xfrm>
                <a:off x="2269" y="711"/>
                <a:ext cx="39" cy="81"/>
              </a:xfrm>
              <a:custGeom>
                <a:avLst/>
                <a:gdLst>
                  <a:gd name="T0" fmla="*/ 33 w 39"/>
                  <a:gd name="T1" fmla="*/ 0 h 81"/>
                  <a:gd name="T2" fmla="*/ 0 w 39"/>
                  <a:gd name="T3" fmla="*/ 64 h 81"/>
                  <a:gd name="T4" fmla="*/ 13 w 39"/>
                  <a:gd name="T5" fmla="*/ 81 h 81"/>
                  <a:gd name="T6" fmla="*/ 39 w 39"/>
                  <a:gd name="T7" fmla="*/ 30 h 81"/>
                  <a:gd name="T8" fmla="*/ 33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3" y="0"/>
                    </a:moveTo>
                    <a:lnTo>
                      <a:pt x="0" y="64"/>
                    </a:lnTo>
                    <a:lnTo>
                      <a:pt x="13" y="81"/>
                    </a:lnTo>
                    <a:lnTo>
                      <a:pt x="39"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3" name="Freeform 82"/>
              <p:cNvSpPr>
                <a:spLocks noChangeArrowheads="1"/>
              </p:cNvSpPr>
              <p:nvPr/>
            </p:nvSpPr>
            <p:spPr bwMode="auto">
              <a:xfrm>
                <a:off x="2199" y="775"/>
                <a:ext cx="83" cy="17"/>
              </a:xfrm>
              <a:custGeom>
                <a:avLst/>
                <a:gdLst>
                  <a:gd name="T0" fmla="*/ 0 w 83"/>
                  <a:gd name="T1" fmla="*/ 0 h 17"/>
                  <a:gd name="T2" fmla="*/ 70 w 83"/>
                  <a:gd name="T3" fmla="*/ 0 h 17"/>
                  <a:gd name="T4" fmla="*/ 83 w 83"/>
                  <a:gd name="T5" fmla="*/ 17 h 17"/>
                  <a:gd name="T6" fmla="*/ 13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4" name="Freeform 83"/>
              <p:cNvSpPr>
                <a:spLocks noChangeArrowheads="1"/>
              </p:cNvSpPr>
              <p:nvPr/>
            </p:nvSpPr>
            <p:spPr bwMode="auto">
              <a:xfrm>
                <a:off x="2208" y="831"/>
                <a:ext cx="39" cy="80"/>
              </a:xfrm>
              <a:custGeom>
                <a:avLst/>
                <a:gdLst>
                  <a:gd name="T0" fmla="*/ 33 w 39"/>
                  <a:gd name="T1" fmla="*/ 0 h 80"/>
                  <a:gd name="T2" fmla="*/ 0 w 39"/>
                  <a:gd name="T3" fmla="*/ 63 h 80"/>
                  <a:gd name="T4" fmla="*/ 13 w 39"/>
                  <a:gd name="T5" fmla="*/ 80 h 80"/>
                  <a:gd name="T6" fmla="*/ 39 w 39"/>
                  <a:gd name="T7" fmla="*/ 29 h 80"/>
                  <a:gd name="T8" fmla="*/ 33 w 39"/>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0">
                    <a:moveTo>
                      <a:pt x="33" y="0"/>
                    </a:moveTo>
                    <a:lnTo>
                      <a:pt x="0" y="63"/>
                    </a:lnTo>
                    <a:lnTo>
                      <a:pt x="13" y="80"/>
                    </a:lnTo>
                    <a:lnTo>
                      <a:pt x="39" y="29"/>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5" name="Freeform 84"/>
              <p:cNvSpPr>
                <a:spLocks noChangeArrowheads="1"/>
              </p:cNvSpPr>
              <p:nvPr/>
            </p:nvSpPr>
            <p:spPr bwMode="auto">
              <a:xfrm>
                <a:off x="2139" y="894"/>
                <a:ext cx="82" cy="17"/>
              </a:xfrm>
              <a:custGeom>
                <a:avLst/>
                <a:gdLst>
                  <a:gd name="T0" fmla="*/ 0 w 82"/>
                  <a:gd name="T1" fmla="*/ 0 h 17"/>
                  <a:gd name="T2" fmla="*/ 69 w 82"/>
                  <a:gd name="T3" fmla="*/ 0 h 17"/>
                  <a:gd name="T4" fmla="*/ 82 w 82"/>
                  <a:gd name="T5" fmla="*/ 17 h 17"/>
                  <a:gd name="T6" fmla="*/ 12 w 82"/>
                  <a:gd name="T7" fmla="*/ 17 h 17"/>
                  <a:gd name="T8" fmla="*/ 0 w 82"/>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7">
                    <a:moveTo>
                      <a:pt x="0" y="0"/>
                    </a:moveTo>
                    <a:lnTo>
                      <a:pt x="69" y="0"/>
                    </a:lnTo>
                    <a:lnTo>
                      <a:pt x="82" y="17"/>
                    </a:lnTo>
                    <a:lnTo>
                      <a:pt x="12"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6" name="Freeform 85"/>
              <p:cNvSpPr>
                <a:spLocks noChangeArrowheads="1"/>
              </p:cNvSpPr>
              <p:nvPr/>
            </p:nvSpPr>
            <p:spPr bwMode="auto">
              <a:xfrm>
                <a:off x="2195" y="758"/>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7" name="Freeform 86"/>
              <p:cNvSpPr>
                <a:spLocks noChangeArrowheads="1"/>
              </p:cNvSpPr>
              <p:nvPr/>
            </p:nvSpPr>
            <p:spPr bwMode="auto">
              <a:xfrm>
                <a:off x="2195" y="758"/>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8" name="Freeform 87"/>
              <p:cNvSpPr>
                <a:spLocks noChangeArrowheads="1"/>
              </p:cNvSpPr>
              <p:nvPr/>
            </p:nvSpPr>
            <p:spPr bwMode="auto">
              <a:xfrm>
                <a:off x="2134" y="699"/>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99" name="Freeform 88"/>
              <p:cNvSpPr>
                <a:spLocks noChangeArrowheads="1"/>
              </p:cNvSpPr>
              <p:nvPr/>
            </p:nvSpPr>
            <p:spPr bwMode="auto">
              <a:xfrm>
                <a:off x="2134" y="699"/>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0" name="Rectangle 89"/>
              <p:cNvSpPr>
                <a:spLocks noChangeArrowheads="1"/>
              </p:cNvSpPr>
              <p:nvPr/>
            </p:nvSpPr>
            <p:spPr bwMode="auto">
              <a:xfrm>
                <a:off x="2134" y="860"/>
                <a:ext cx="70"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01" name="Freeform 90"/>
              <p:cNvSpPr>
                <a:spLocks noChangeArrowheads="1"/>
              </p:cNvSpPr>
              <p:nvPr/>
            </p:nvSpPr>
            <p:spPr bwMode="auto">
              <a:xfrm>
                <a:off x="2204" y="699"/>
                <a:ext cx="91" cy="178"/>
              </a:xfrm>
              <a:custGeom>
                <a:avLst/>
                <a:gdLst>
                  <a:gd name="T0" fmla="*/ 91 w 91"/>
                  <a:gd name="T1" fmla="*/ 0 h 178"/>
                  <a:gd name="T2" fmla="*/ 83 w 91"/>
                  <a:gd name="T3" fmla="*/ 0 h 178"/>
                  <a:gd name="T4" fmla="*/ 0 w 91"/>
                  <a:gd name="T5" fmla="*/ 161 h 178"/>
                  <a:gd name="T6" fmla="*/ 0 w 91"/>
                  <a:gd name="T7" fmla="*/ 178 h 178"/>
                  <a:gd name="T8" fmla="*/ 91 w 91"/>
                  <a:gd name="T9" fmla="*/ 0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78">
                    <a:moveTo>
                      <a:pt x="91" y="0"/>
                    </a:moveTo>
                    <a:lnTo>
                      <a:pt x="83" y="0"/>
                    </a:lnTo>
                    <a:lnTo>
                      <a:pt x="0" y="161"/>
                    </a:lnTo>
                    <a:lnTo>
                      <a:pt x="0" y="178"/>
                    </a:lnTo>
                    <a:lnTo>
                      <a:pt x="91"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2" name="Freeform 91"/>
              <p:cNvSpPr>
                <a:spLocks noChangeArrowheads="1"/>
              </p:cNvSpPr>
              <p:nvPr/>
            </p:nvSpPr>
            <p:spPr bwMode="auto">
              <a:xfrm>
                <a:off x="2139" y="831"/>
                <a:ext cx="102" cy="63"/>
              </a:xfrm>
              <a:custGeom>
                <a:avLst/>
                <a:gdLst>
                  <a:gd name="T0" fmla="*/ 0 w 102"/>
                  <a:gd name="T1" fmla="*/ 63 h 63"/>
                  <a:gd name="T2" fmla="*/ 69 w 102"/>
                  <a:gd name="T3" fmla="*/ 63 h 63"/>
                  <a:gd name="T4" fmla="*/ 102 w 102"/>
                  <a:gd name="T5" fmla="*/ 0 h 63"/>
                  <a:gd name="T6" fmla="*/ 0 60000 65536"/>
                  <a:gd name="T7" fmla="*/ 0 60000 65536"/>
                  <a:gd name="T8" fmla="*/ 0 60000 65536"/>
                </a:gdLst>
                <a:ahLst/>
                <a:cxnLst>
                  <a:cxn ang="T6">
                    <a:pos x="T0" y="T1"/>
                  </a:cxn>
                  <a:cxn ang="T7">
                    <a:pos x="T2" y="T3"/>
                  </a:cxn>
                  <a:cxn ang="T8">
                    <a:pos x="T4" y="T5"/>
                  </a:cxn>
                </a:cxnLst>
                <a:rect l="0" t="0" r="r" b="b"/>
                <a:pathLst>
                  <a:path w="102" h="63">
                    <a:moveTo>
                      <a:pt x="0" y="63"/>
                    </a:moveTo>
                    <a:lnTo>
                      <a:pt x="69" y="63"/>
                    </a:lnTo>
                    <a:lnTo>
                      <a:pt x="102"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3" name="Line 92"/>
              <p:cNvSpPr>
                <a:spLocks noChangeShapeType="1"/>
              </p:cNvSpPr>
              <p:nvPr/>
            </p:nvSpPr>
            <p:spPr bwMode="auto">
              <a:xfrm flipV="1">
                <a:off x="2269" y="711"/>
                <a:ext cx="33" cy="64"/>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4" name="Freeform 93"/>
              <p:cNvSpPr>
                <a:spLocks noEditPoints="1" noChangeArrowheads="1"/>
              </p:cNvSpPr>
              <p:nvPr/>
            </p:nvSpPr>
            <p:spPr bwMode="auto">
              <a:xfrm>
                <a:off x="2134" y="699"/>
                <a:ext cx="168" cy="195"/>
              </a:xfrm>
              <a:custGeom>
                <a:avLst/>
                <a:gdLst>
                  <a:gd name="T0" fmla="*/ 0 w 168"/>
                  <a:gd name="T1" fmla="*/ 161 h 195"/>
                  <a:gd name="T2" fmla="*/ 13 w 168"/>
                  <a:gd name="T3" fmla="*/ 150 h 195"/>
                  <a:gd name="T4" fmla="*/ 68 w 168"/>
                  <a:gd name="T5" fmla="*/ 150 h 195"/>
                  <a:gd name="T6" fmla="*/ 70 w 168"/>
                  <a:gd name="T7" fmla="*/ 161 h 195"/>
                  <a:gd name="T8" fmla="*/ 0 w 168"/>
                  <a:gd name="T9" fmla="*/ 161 h 195"/>
                  <a:gd name="T10" fmla="*/ 68 w 168"/>
                  <a:gd name="T11" fmla="*/ 150 h 195"/>
                  <a:gd name="T12" fmla="*/ 141 w 168"/>
                  <a:gd name="T13" fmla="*/ 6 h 195"/>
                  <a:gd name="T14" fmla="*/ 153 w 168"/>
                  <a:gd name="T15" fmla="*/ 0 h 195"/>
                  <a:gd name="T16" fmla="*/ 70 w 168"/>
                  <a:gd name="T17" fmla="*/ 161 h 195"/>
                  <a:gd name="T18" fmla="*/ 68 w 168"/>
                  <a:gd name="T19" fmla="*/ 150 h 195"/>
                  <a:gd name="T20" fmla="*/ 0 w 168"/>
                  <a:gd name="T21" fmla="*/ 178 h 195"/>
                  <a:gd name="T22" fmla="*/ 5 w 168"/>
                  <a:gd name="T23" fmla="*/ 195 h 195"/>
                  <a:gd name="T24" fmla="*/ 74 w 168"/>
                  <a:gd name="T25" fmla="*/ 195 h 195"/>
                  <a:gd name="T26" fmla="*/ 70 w 168"/>
                  <a:gd name="T27" fmla="*/ 178 h 195"/>
                  <a:gd name="T28" fmla="*/ 0 w 168"/>
                  <a:gd name="T29" fmla="*/ 178 h 195"/>
                  <a:gd name="T30" fmla="*/ 107 w 168"/>
                  <a:gd name="T31" fmla="*/ 132 h 195"/>
                  <a:gd name="T32" fmla="*/ 74 w 168"/>
                  <a:gd name="T33" fmla="*/ 195 h 195"/>
                  <a:gd name="T34" fmla="*/ 70 w 168"/>
                  <a:gd name="T35" fmla="*/ 178 h 195"/>
                  <a:gd name="T36" fmla="*/ 100 w 168"/>
                  <a:gd name="T37" fmla="*/ 119 h 195"/>
                  <a:gd name="T38" fmla="*/ 107 w 168"/>
                  <a:gd name="T39" fmla="*/ 132 h 195"/>
                  <a:gd name="T40" fmla="*/ 168 w 168"/>
                  <a:gd name="T41" fmla="*/ 12 h 195"/>
                  <a:gd name="T42" fmla="*/ 135 w 168"/>
                  <a:gd name="T43" fmla="*/ 76 h 195"/>
                  <a:gd name="T44" fmla="*/ 131 w 168"/>
                  <a:gd name="T45" fmla="*/ 59 h 195"/>
                  <a:gd name="T46" fmla="*/ 161 w 168"/>
                  <a:gd name="T47" fmla="*/ 0 h 195"/>
                  <a:gd name="T48" fmla="*/ 168 w 168"/>
                  <a:gd name="T49" fmla="*/ 12 h 1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8" h="195">
                    <a:moveTo>
                      <a:pt x="0" y="161"/>
                    </a:moveTo>
                    <a:lnTo>
                      <a:pt x="13" y="150"/>
                    </a:lnTo>
                    <a:lnTo>
                      <a:pt x="68" y="150"/>
                    </a:lnTo>
                    <a:lnTo>
                      <a:pt x="70" y="161"/>
                    </a:lnTo>
                    <a:lnTo>
                      <a:pt x="0" y="161"/>
                    </a:lnTo>
                    <a:close/>
                    <a:moveTo>
                      <a:pt x="68" y="150"/>
                    </a:moveTo>
                    <a:lnTo>
                      <a:pt x="141" y="6"/>
                    </a:lnTo>
                    <a:lnTo>
                      <a:pt x="153" y="0"/>
                    </a:lnTo>
                    <a:lnTo>
                      <a:pt x="70" y="161"/>
                    </a:lnTo>
                    <a:lnTo>
                      <a:pt x="68" y="150"/>
                    </a:lnTo>
                    <a:close/>
                    <a:moveTo>
                      <a:pt x="0" y="178"/>
                    </a:moveTo>
                    <a:lnTo>
                      <a:pt x="5" y="195"/>
                    </a:lnTo>
                    <a:lnTo>
                      <a:pt x="74" y="195"/>
                    </a:lnTo>
                    <a:lnTo>
                      <a:pt x="70" y="178"/>
                    </a:lnTo>
                    <a:lnTo>
                      <a:pt x="0" y="178"/>
                    </a:lnTo>
                    <a:close/>
                    <a:moveTo>
                      <a:pt x="107" y="132"/>
                    </a:moveTo>
                    <a:lnTo>
                      <a:pt x="74" y="195"/>
                    </a:lnTo>
                    <a:lnTo>
                      <a:pt x="70" y="178"/>
                    </a:lnTo>
                    <a:lnTo>
                      <a:pt x="100" y="119"/>
                    </a:lnTo>
                    <a:lnTo>
                      <a:pt x="107" y="132"/>
                    </a:lnTo>
                    <a:close/>
                    <a:moveTo>
                      <a:pt x="168" y="12"/>
                    </a:moveTo>
                    <a:lnTo>
                      <a:pt x="135" y="76"/>
                    </a:lnTo>
                    <a:lnTo>
                      <a:pt x="131" y="59"/>
                    </a:lnTo>
                    <a:lnTo>
                      <a:pt x="161" y="0"/>
                    </a:lnTo>
                    <a:lnTo>
                      <a:pt x="168" y="12"/>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5" name="Freeform 94"/>
              <p:cNvSpPr>
                <a:spLocks noEditPoints="1" noChangeArrowheads="1"/>
              </p:cNvSpPr>
              <p:nvPr/>
            </p:nvSpPr>
            <p:spPr bwMode="auto">
              <a:xfrm>
                <a:off x="2134" y="699"/>
                <a:ext cx="153" cy="161"/>
              </a:xfrm>
              <a:custGeom>
                <a:avLst/>
                <a:gdLst>
                  <a:gd name="T0" fmla="*/ 13 w 153"/>
                  <a:gd name="T1" fmla="*/ 150 h 161"/>
                  <a:gd name="T2" fmla="*/ 87 w 153"/>
                  <a:gd name="T3" fmla="*/ 6 h 161"/>
                  <a:gd name="T4" fmla="*/ 83 w 153"/>
                  <a:gd name="T5" fmla="*/ 0 h 161"/>
                  <a:gd name="T6" fmla="*/ 0 w 153"/>
                  <a:gd name="T7" fmla="*/ 161 h 161"/>
                  <a:gd name="T8" fmla="*/ 13 w 153"/>
                  <a:gd name="T9" fmla="*/ 150 h 161"/>
                  <a:gd name="T10" fmla="*/ 87 w 153"/>
                  <a:gd name="T11" fmla="*/ 6 h 161"/>
                  <a:gd name="T12" fmla="*/ 141 w 153"/>
                  <a:gd name="T13" fmla="*/ 6 h 161"/>
                  <a:gd name="T14" fmla="*/ 153 w 153"/>
                  <a:gd name="T15" fmla="*/ 0 h 161"/>
                  <a:gd name="T16" fmla="*/ 83 w 153"/>
                  <a:gd name="T17" fmla="*/ 0 h 161"/>
                  <a:gd name="T18" fmla="*/ 87 w 153"/>
                  <a:gd name="T19" fmla="*/ 6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1">
                    <a:moveTo>
                      <a:pt x="13" y="150"/>
                    </a:moveTo>
                    <a:lnTo>
                      <a:pt x="87" y="6"/>
                    </a:lnTo>
                    <a:lnTo>
                      <a:pt x="83" y="0"/>
                    </a:lnTo>
                    <a:lnTo>
                      <a:pt x="0" y="161"/>
                    </a:lnTo>
                    <a:lnTo>
                      <a:pt x="13" y="150"/>
                    </a:lnTo>
                    <a:close/>
                    <a:moveTo>
                      <a:pt x="87" y="6"/>
                    </a:moveTo>
                    <a:lnTo>
                      <a:pt x="141" y="6"/>
                    </a:lnTo>
                    <a:lnTo>
                      <a:pt x="153" y="0"/>
                    </a:lnTo>
                    <a:lnTo>
                      <a:pt x="83" y="0"/>
                    </a:lnTo>
                    <a:lnTo>
                      <a:pt x="8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6" name="Freeform 95"/>
              <p:cNvSpPr>
                <a:spLocks noChangeArrowheads="1"/>
              </p:cNvSpPr>
              <p:nvPr/>
            </p:nvSpPr>
            <p:spPr bwMode="auto">
              <a:xfrm>
                <a:off x="2204" y="699"/>
                <a:ext cx="104" cy="212"/>
              </a:xfrm>
              <a:custGeom>
                <a:avLst/>
                <a:gdLst>
                  <a:gd name="T0" fmla="*/ 17 w 104"/>
                  <a:gd name="T1" fmla="*/ 212 h 212"/>
                  <a:gd name="T2" fmla="*/ 4 w 104"/>
                  <a:gd name="T3" fmla="*/ 195 h 212"/>
                  <a:gd name="T4" fmla="*/ 0 w 104"/>
                  <a:gd name="T5" fmla="*/ 178 h 212"/>
                  <a:gd name="T6" fmla="*/ 0 w 104"/>
                  <a:gd name="T7" fmla="*/ 161 h 212"/>
                  <a:gd name="T8" fmla="*/ 83 w 104"/>
                  <a:gd name="T9" fmla="*/ 0 h 212"/>
                  <a:gd name="T10" fmla="*/ 91 w 104"/>
                  <a:gd name="T11" fmla="*/ 0 h 212"/>
                  <a:gd name="T12" fmla="*/ 98 w 104"/>
                  <a:gd name="T13" fmla="*/ 12 h 212"/>
                  <a:gd name="T14" fmla="*/ 104 w 104"/>
                  <a:gd name="T15" fmla="*/ 42 h 212"/>
                  <a:gd name="T16" fmla="*/ 78 w 104"/>
                  <a:gd name="T17" fmla="*/ 93 h 212"/>
                  <a:gd name="T18" fmla="*/ 65 w 104"/>
                  <a:gd name="T19" fmla="*/ 76 h 212"/>
                  <a:gd name="T20" fmla="*/ 61 w 104"/>
                  <a:gd name="T21" fmla="*/ 59 h 212"/>
                  <a:gd name="T22" fmla="*/ 30 w 104"/>
                  <a:gd name="T23" fmla="*/ 119 h 212"/>
                  <a:gd name="T24" fmla="*/ 37 w 104"/>
                  <a:gd name="T25" fmla="*/ 132 h 212"/>
                  <a:gd name="T26" fmla="*/ 43 w 104"/>
                  <a:gd name="T27" fmla="*/ 161 h 212"/>
                  <a:gd name="T28" fmla="*/ 17 w 104"/>
                  <a:gd name="T29" fmla="*/ 212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212">
                    <a:moveTo>
                      <a:pt x="17" y="212"/>
                    </a:moveTo>
                    <a:lnTo>
                      <a:pt x="4" y="195"/>
                    </a:lnTo>
                    <a:lnTo>
                      <a:pt x="0" y="178"/>
                    </a:lnTo>
                    <a:lnTo>
                      <a:pt x="0" y="161"/>
                    </a:lnTo>
                    <a:lnTo>
                      <a:pt x="83" y="0"/>
                    </a:lnTo>
                    <a:lnTo>
                      <a:pt x="91" y="0"/>
                    </a:lnTo>
                    <a:lnTo>
                      <a:pt x="98" y="12"/>
                    </a:lnTo>
                    <a:lnTo>
                      <a:pt x="104" y="42"/>
                    </a:lnTo>
                    <a:lnTo>
                      <a:pt x="78" y="93"/>
                    </a:lnTo>
                    <a:lnTo>
                      <a:pt x="65" y="76"/>
                    </a:lnTo>
                    <a:lnTo>
                      <a:pt x="61" y="59"/>
                    </a:lnTo>
                    <a:lnTo>
                      <a:pt x="30" y="119"/>
                    </a:lnTo>
                    <a:lnTo>
                      <a:pt x="37" y="132"/>
                    </a:lnTo>
                    <a:lnTo>
                      <a:pt x="43" y="161"/>
                    </a:lnTo>
                    <a:lnTo>
                      <a:pt x="17" y="21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7" name="Freeform 96"/>
              <p:cNvSpPr>
                <a:spLocks noChangeArrowheads="1"/>
              </p:cNvSpPr>
              <p:nvPr/>
            </p:nvSpPr>
            <p:spPr bwMode="auto">
              <a:xfrm>
                <a:off x="2134" y="860"/>
                <a:ext cx="87" cy="51"/>
              </a:xfrm>
              <a:custGeom>
                <a:avLst/>
                <a:gdLst>
                  <a:gd name="T0" fmla="*/ 0 w 87"/>
                  <a:gd name="T1" fmla="*/ 0 h 51"/>
                  <a:gd name="T2" fmla="*/ 0 w 87"/>
                  <a:gd name="T3" fmla="*/ 17 h 51"/>
                  <a:gd name="T4" fmla="*/ 5 w 87"/>
                  <a:gd name="T5" fmla="*/ 34 h 51"/>
                  <a:gd name="T6" fmla="*/ 17 w 87"/>
                  <a:gd name="T7" fmla="*/ 51 h 51"/>
                  <a:gd name="T8" fmla="*/ 87 w 87"/>
                  <a:gd name="T9" fmla="*/ 51 h 51"/>
                  <a:gd name="T10" fmla="*/ 74 w 87"/>
                  <a:gd name="T11" fmla="*/ 34 h 51"/>
                  <a:gd name="T12" fmla="*/ 70 w 87"/>
                  <a:gd name="T13" fmla="*/ 17 h 51"/>
                  <a:gd name="T14" fmla="*/ 70 w 87"/>
                  <a:gd name="T15" fmla="*/ 0 h 51"/>
                  <a:gd name="T16" fmla="*/ 0 w 87"/>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1">
                    <a:moveTo>
                      <a:pt x="0" y="0"/>
                    </a:moveTo>
                    <a:lnTo>
                      <a:pt x="0" y="17"/>
                    </a:lnTo>
                    <a:lnTo>
                      <a:pt x="5" y="34"/>
                    </a:lnTo>
                    <a:lnTo>
                      <a:pt x="17" y="51"/>
                    </a:lnTo>
                    <a:lnTo>
                      <a:pt x="87" y="51"/>
                    </a:lnTo>
                    <a:lnTo>
                      <a:pt x="74" y="34"/>
                    </a:lnTo>
                    <a:lnTo>
                      <a:pt x="70" y="17"/>
                    </a:lnTo>
                    <a:lnTo>
                      <a:pt x="70"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8" name="Freeform 97"/>
              <p:cNvSpPr>
                <a:spLocks noChangeArrowheads="1"/>
              </p:cNvSpPr>
              <p:nvPr/>
            </p:nvSpPr>
            <p:spPr bwMode="auto">
              <a:xfrm>
                <a:off x="2134" y="699"/>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09" name="Freeform 98"/>
              <p:cNvSpPr>
                <a:spLocks noChangeArrowheads="1"/>
              </p:cNvSpPr>
              <p:nvPr/>
            </p:nvSpPr>
            <p:spPr bwMode="auto">
              <a:xfrm>
                <a:off x="3249" y="1626"/>
                <a:ext cx="113" cy="221"/>
              </a:xfrm>
              <a:custGeom>
                <a:avLst/>
                <a:gdLst>
                  <a:gd name="T0" fmla="*/ 0 w 113"/>
                  <a:gd name="T1" fmla="*/ 221 h 221"/>
                  <a:gd name="T2" fmla="*/ 113 w 113"/>
                  <a:gd name="T3" fmla="*/ 110 h 221"/>
                  <a:gd name="T4" fmla="*/ 113 w 113"/>
                  <a:gd name="T5" fmla="*/ 0 h 221"/>
                  <a:gd name="T6" fmla="*/ 0 w 113"/>
                  <a:gd name="T7" fmla="*/ 187 h 221"/>
                  <a:gd name="T8" fmla="*/ 0 w 113"/>
                  <a:gd name="T9" fmla="*/ 221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1">
                    <a:moveTo>
                      <a:pt x="0" y="221"/>
                    </a:moveTo>
                    <a:lnTo>
                      <a:pt x="113" y="110"/>
                    </a:lnTo>
                    <a:lnTo>
                      <a:pt x="113" y="0"/>
                    </a:lnTo>
                    <a:lnTo>
                      <a:pt x="0" y="187"/>
                    </a:lnTo>
                    <a:lnTo>
                      <a:pt x="0" y="2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10" name="Rectangle 99"/>
              <p:cNvSpPr>
                <a:spLocks noChangeArrowheads="1"/>
              </p:cNvSpPr>
              <p:nvPr/>
            </p:nvSpPr>
            <p:spPr bwMode="auto">
              <a:xfrm>
                <a:off x="3005" y="1813"/>
                <a:ext cx="244" cy="3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11" name="Freeform 100"/>
              <p:cNvSpPr>
                <a:spLocks noChangeArrowheads="1"/>
              </p:cNvSpPr>
              <p:nvPr/>
            </p:nvSpPr>
            <p:spPr bwMode="auto">
              <a:xfrm>
                <a:off x="2988" y="1575"/>
                <a:ext cx="383" cy="204"/>
              </a:xfrm>
              <a:custGeom>
                <a:avLst/>
                <a:gdLst>
                  <a:gd name="T0" fmla="*/ 0 w 383"/>
                  <a:gd name="T1" fmla="*/ 204 h 204"/>
                  <a:gd name="T2" fmla="*/ 104 w 383"/>
                  <a:gd name="T3" fmla="*/ 0 h 204"/>
                  <a:gd name="T4" fmla="*/ 383 w 383"/>
                  <a:gd name="T5" fmla="*/ 0 h 204"/>
                  <a:gd name="T6" fmla="*/ 279 w 383"/>
                  <a:gd name="T7" fmla="*/ 204 h 204"/>
                  <a:gd name="T8" fmla="*/ 0 w 383"/>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4">
                    <a:moveTo>
                      <a:pt x="0" y="204"/>
                    </a:moveTo>
                    <a:lnTo>
                      <a:pt x="104" y="0"/>
                    </a:lnTo>
                    <a:lnTo>
                      <a:pt x="383" y="0"/>
                    </a:lnTo>
                    <a:lnTo>
                      <a:pt x="279" y="204"/>
                    </a:lnTo>
                    <a:lnTo>
                      <a:pt x="0" y="20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12" name="Freeform 101"/>
              <p:cNvSpPr>
                <a:spLocks noChangeArrowheads="1"/>
              </p:cNvSpPr>
              <p:nvPr/>
            </p:nvSpPr>
            <p:spPr bwMode="auto">
              <a:xfrm>
                <a:off x="2988" y="1575"/>
                <a:ext cx="383" cy="204"/>
              </a:xfrm>
              <a:custGeom>
                <a:avLst/>
                <a:gdLst>
                  <a:gd name="T0" fmla="*/ 0 w 383"/>
                  <a:gd name="T1" fmla="*/ 204 h 204"/>
                  <a:gd name="T2" fmla="*/ 104 w 383"/>
                  <a:gd name="T3" fmla="*/ 0 h 204"/>
                  <a:gd name="T4" fmla="*/ 383 w 383"/>
                  <a:gd name="T5" fmla="*/ 0 h 204"/>
                  <a:gd name="T6" fmla="*/ 279 w 383"/>
                  <a:gd name="T7" fmla="*/ 204 h 204"/>
                  <a:gd name="T8" fmla="*/ 0 w 383"/>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4">
                    <a:moveTo>
                      <a:pt x="0" y="204"/>
                    </a:moveTo>
                    <a:lnTo>
                      <a:pt x="104" y="0"/>
                    </a:lnTo>
                    <a:lnTo>
                      <a:pt x="383" y="0"/>
                    </a:lnTo>
                    <a:lnTo>
                      <a:pt x="279" y="204"/>
                    </a:lnTo>
                    <a:lnTo>
                      <a:pt x="0" y="204"/>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13" name="Freeform 102"/>
              <p:cNvSpPr>
                <a:spLocks noChangeArrowheads="1"/>
              </p:cNvSpPr>
              <p:nvPr/>
            </p:nvSpPr>
            <p:spPr bwMode="auto">
              <a:xfrm>
                <a:off x="3219" y="1604"/>
                <a:ext cx="17" cy="35"/>
              </a:xfrm>
              <a:custGeom>
                <a:avLst/>
                <a:gdLst>
                  <a:gd name="T0" fmla="*/ 17 w 17"/>
                  <a:gd name="T1" fmla="*/ 0 h 35"/>
                  <a:gd name="T2" fmla="*/ 0 w 17"/>
                  <a:gd name="T3" fmla="*/ 35 h 35"/>
                  <a:gd name="T4" fmla="*/ 17 w 17"/>
                  <a:gd name="T5" fmla="*/ 26 h 35"/>
                  <a:gd name="T6" fmla="*/ 17 w 17"/>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5">
                    <a:moveTo>
                      <a:pt x="17" y="0"/>
                    </a:moveTo>
                    <a:lnTo>
                      <a:pt x="0" y="35"/>
                    </a:lnTo>
                    <a:lnTo>
                      <a:pt x="17" y="26"/>
                    </a:lnTo>
                    <a:lnTo>
                      <a:pt x="17"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14" name="Freeform 103"/>
              <p:cNvSpPr>
                <a:spLocks noChangeArrowheads="1"/>
              </p:cNvSpPr>
              <p:nvPr/>
            </p:nvSpPr>
            <p:spPr bwMode="auto">
              <a:xfrm>
                <a:off x="3236" y="1604"/>
                <a:ext cx="91" cy="26"/>
              </a:xfrm>
              <a:custGeom>
                <a:avLst/>
                <a:gdLst>
                  <a:gd name="T0" fmla="*/ 0 w 91"/>
                  <a:gd name="T1" fmla="*/ 0 h 26"/>
                  <a:gd name="T2" fmla="*/ 91 w 91"/>
                  <a:gd name="T3" fmla="*/ 0 h 26"/>
                  <a:gd name="T4" fmla="*/ 78 w 91"/>
                  <a:gd name="T5" fmla="*/ 26 h 26"/>
                  <a:gd name="T6" fmla="*/ 0 w 91"/>
                  <a:gd name="T7" fmla="*/ 26 h 26"/>
                  <a:gd name="T8" fmla="*/ 0 w 91"/>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6">
                    <a:moveTo>
                      <a:pt x="0" y="0"/>
                    </a:moveTo>
                    <a:lnTo>
                      <a:pt x="91" y="0"/>
                    </a:lnTo>
                    <a:lnTo>
                      <a:pt x="78" y="26"/>
                    </a:lnTo>
                    <a:lnTo>
                      <a:pt x="0" y="26"/>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15" name="Rectangle 104"/>
              <p:cNvSpPr>
                <a:spLocks noChangeArrowheads="1"/>
              </p:cNvSpPr>
              <p:nvPr/>
            </p:nvSpPr>
            <p:spPr bwMode="auto">
              <a:xfrm>
                <a:off x="3254" y="1613"/>
                <a:ext cx="60"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16" name="Rectangle 105"/>
              <p:cNvSpPr>
                <a:spLocks noChangeArrowheads="1"/>
              </p:cNvSpPr>
              <p:nvPr/>
            </p:nvSpPr>
            <p:spPr bwMode="auto">
              <a:xfrm>
                <a:off x="3254" y="1613"/>
                <a:ext cx="60" cy="8"/>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417" name="Picture 1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9"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18" name="Picture 10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9"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19" name="Freeform 108"/>
              <p:cNvSpPr>
                <a:spLocks noChangeArrowheads="1"/>
              </p:cNvSpPr>
              <p:nvPr/>
            </p:nvSpPr>
            <p:spPr bwMode="auto">
              <a:xfrm>
                <a:off x="3189" y="1670"/>
                <a:ext cx="53" cy="18"/>
              </a:xfrm>
              <a:custGeom>
                <a:avLst/>
                <a:gdLst>
                  <a:gd name="T0" fmla="*/ 0 w 53"/>
                  <a:gd name="T1" fmla="*/ 18 h 18"/>
                  <a:gd name="T2" fmla="*/ 9 w 53"/>
                  <a:gd name="T3" fmla="*/ 0 h 18"/>
                  <a:gd name="T4" fmla="*/ 53 w 53"/>
                  <a:gd name="T5" fmla="*/ 0 h 18"/>
                  <a:gd name="T6" fmla="*/ 44 w 53"/>
                  <a:gd name="T7" fmla="*/ 18 h 18"/>
                  <a:gd name="T8" fmla="*/ 0 w 53"/>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0" y="18"/>
                    </a:moveTo>
                    <a:lnTo>
                      <a:pt x="9" y="0"/>
                    </a:lnTo>
                    <a:lnTo>
                      <a:pt x="53" y="0"/>
                    </a:lnTo>
                    <a:lnTo>
                      <a:pt x="44" y="18"/>
                    </a:lnTo>
                    <a:lnTo>
                      <a:pt x="0" y="1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20" name="Rectangle 109"/>
              <p:cNvSpPr>
                <a:spLocks noChangeArrowheads="1"/>
              </p:cNvSpPr>
              <p:nvPr/>
            </p:nvSpPr>
            <p:spPr bwMode="auto">
              <a:xfrm>
                <a:off x="2988" y="1779"/>
                <a:ext cx="279" cy="3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21" name="Rectangle 110"/>
              <p:cNvSpPr>
                <a:spLocks noChangeArrowheads="1"/>
              </p:cNvSpPr>
              <p:nvPr/>
            </p:nvSpPr>
            <p:spPr bwMode="auto">
              <a:xfrm>
                <a:off x="2988" y="1779"/>
                <a:ext cx="279" cy="34"/>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22" name="Freeform 111"/>
              <p:cNvSpPr>
                <a:spLocks noChangeArrowheads="1"/>
              </p:cNvSpPr>
              <p:nvPr/>
            </p:nvSpPr>
            <p:spPr bwMode="auto">
              <a:xfrm>
                <a:off x="3267" y="1575"/>
                <a:ext cx="104" cy="238"/>
              </a:xfrm>
              <a:custGeom>
                <a:avLst/>
                <a:gdLst>
                  <a:gd name="T0" fmla="*/ 0 w 104"/>
                  <a:gd name="T1" fmla="*/ 238 h 238"/>
                  <a:gd name="T2" fmla="*/ 104 w 104"/>
                  <a:gd name="T3" fmla="*/ 34 h 238"/>
                  <a:gd name="T4" fmla="*/ 104 w 104"/>
                  <a:gd name="T5" fmla="*/ 0 h 238"/>
                  <a:gd name="T6" fmla="*/ 0 w 104"/>
                  <a:gd name="T7" fmla="*/ 204 h 238"/>
                  <a:gd name="T8" fmla="*/ 0 w 104"/>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238">
                    <a:moveTo>
                      <a:pt x="0" y="238"/>
                    </a:moveTo>
                    <a:lnTo>
                      <a:pt x="104" y="34"/>
                    </a:lnTo>
                    <a:lnTo>
                      <a:pt x="104" y="0"/>
                    </a:lnTo>
                    <a:lnTo>
                      <a:pt x="0" y="204"/>
                    </a:lnTo>
                    <a:lnTo>
                      <a:pt x="0" y="23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23" name="Freeform 112"/>
              <p:cNvSpPr>
                <a:spLocks noChangeArrowheads="1"/>
              </p:cNvSpPr>
              <p:nvPr/>
            </p:nvSpPr>
            <p:spPr bwMode="auto">
              <a:xfrm>
                <a:off x="3267" y="1575"/>
                <a:ext cx="104" cy="238"/>
              </a:xfrm>
              <a:custGeom>
                <a:avLst/>
                <a:gdLst>
                  <a:gd name="T0" fmla="*/ 0 w 104"/>
                  <a:gd name="T1" fmla="*/ 238 h 238"/>
                  <a:gd name="T2" fmla="*/ 104 w 104"/>
                  <a:gd name="T3" fmla="*/ 34 h 238"/>
                  <a:gd name="T4" fmla="*/ 104 w 104"/>
                  <a:gd name="T5" fmla="*/ 0 h 238"/>
                  <a:gd name="T6" fmla="*/ 0 w 104"/>
                  <a:gd name="T7" fmla="*/ 204 h 238"/>
                  <a:gd name="T8" fmla="*/ 0 w 104"/>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238">
                    <a:moveTo>
                      <a:pt x="0" y="238"/>
                    </a:moveTo>
                    <a:lnTo>
                      <a:pt x="104" y="34"/>
                    </a:lnTo>
                    <a:lnTo>
                      <a:pt x="104" y="0"/>
                    </a:lnTo>
                    <a:lnTo>
                      <a:pt x="0" y="204"/>
                    </a:lnTo>
                    <a:lnTo>
                      <a:pt x="0" y="23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24" name="Picture 1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1"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25" name="Picture 1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31"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26" name="Freeform 115"/>
              <p:cNvSpPr>
                <a:spLocks noChangeArrowheads="1"/>
              </p:cNvSpPr>
              <p:nvPr/>
            </p:nvSpPr>
            <p:spPr bwMode="auto">
              <a:xfrm>
                <a:off x="3242" y="1670"/>
                <a:ext cx="52" cy="18"/>
              </a:xfrm>
              <a:custGeom>
                <a:avLst/>
                <a:gdLst>
                  <a:gd name="T0" fmla="*/ 0 w 52"/>
                  <a:gd name="T1" fmla="*/ 18 h 18"/>
                  <a:gd name="T2" fmla="*/ 8 w 52"/>
                  <a:gd name="T3" fmla="*/ 0 h 18"/>
                  <a:gd name="T4" fmla="*/ 52 w 52"/>
                  <a:gd name="T5" fmla="*/ 0 h 18"/>
                  <a:gd name="T6" fmla="*/ 43 w 52"/>
                  <a:gd name="T7" fmla="*/ 18 h 18"/>
                  <a:gd name="T8" fmla="*/ 0 w 5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8">
                    <a:moveTo>
                      <a:pt x="0" y="18"/>
                    </a:moveTo>
                    <a:lnTo>
                      <a:pt x="8" y="0"/>
                    </a:lnTo>
                    <a:lnTo>
                      <a:pt x="52" y="0"/>
                    </a:lnTo>
                    <a:lnTo>
                      <a:pt x="43" y="18"/>
                    </a:lnTo>
                    <a:lnTo>
                      <a:pt x="0" y="1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27" name="Picture 1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4"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28" name="Picture 1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94"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29" name="Freeform 118"/>
              <p:cNvSpPr>
                <a:spLocks noChangeArrowheads="1"/>
              </p:cNvSpPr>
              <p:nvPr/>
            </p:nvSpPr>
            <p:spPr bwMode="auto">
              <a:xfrm>
                <a:off x="3202" y="1645"/>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30" name="Picture 1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46"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31" name="Picture 1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46"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32" name="Freeform 121"/>
              <p:cNvSpPr>
                <a:spLocks noChangeArrowheads="1"/>
              </p:cNvSpPr>
              <p:nvPr/>
            </p:nvSpPr>
            <p:spPr bwMode="auto">
              <a:xfrm>
                <a:off x="3255" y="1645"/>
                <a:ext cx="52" cy="17"/>
              </a:xfrm>
              <a:custGeom>
                <a:avLst/>
                <a:gdLst>
                  <a:gd name="T0" fmla="*/ 0 w 52"/>
                  <a:gd name="T1" fmla="*/ 17 h 17"/>
                  <a:gd name="T2" fmla="*/ 8 w 52"/>
                  <a:gd name="T3" fmla="*/ 0 h 17"/>
                  <a:gd name="T4" fmla="*/ 52 w 52"/>
                  <a:gd name="T5" fmla="*/ 0 h 17"/>
                  <a:gd name="T6" fmla="*/ 43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8" y="0"/>
                    </a:lnTo>
                    <a:lnTo>
                      <a:pt x="52" y="0"/>
                    </a:lnTo>
                    <a:lnTo>
                      <a:pt x="43"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3" name="Freeform 122"/>
              <p:cNvSpPr>
                <a:spLocks noEditPoints="1" noChangeArrowheads="1"/>
              </p:cNvSpPr>
              <p:nvPr/>
            </p:nvSpPr>
            <p:spPr bwMode="auto">
              <a:xfrm>
                <a:off x="3156" y="1697"/>
                <a:ext cx="121" cy="56"/>
              </a:xfrm>
              <a:custGeom>
                <a:avLst/>
                <a:gdLst>
                  <a:gd name="T0" fmla="*/ 0 w 121"/>
                  <a:gd name="T1" fmla="*/ 50 h 56"/>
                  <a:gd name="T2" fmla="*/ 18 w 121"/>
                  <a:gd name="T3" fmla="*/ 56 h 56"/>
                  <a:gd name="T4" fmla="*/ 26 w 121"/>
                  <a:gd name="T5" fmla="*/ 56 h 56"/>
                  <a:gd name="T6" fmla="*/ 44 w 121"/>
                  <a:gd name="T7" fmla="*/ 50 h 56"/>
                  <a:gd name="T8" fmla="*/ 26 w 121"/>
                  <a:gd name="T9" fmla="*/ 56 h 56"/>
                  <a:gd name="T10" fmla="*/ 52 w 121"/>
                  <a:gd name="T11" fmla="*/ 50 h 56"/>
                  <a:gd name="T12" fmla="*/ 70 w 121"/>
                  <a:gd name="T13" fmla="*/ 56 h 56"/>
                  <a:gd name="T14" fmla="*/ 78 w 121"/>
                  <a:gd name="T15" fmla="*/ 56 h 56"/>
                  <a:gd name="T16" fmla="*/ 95 w 121"/>
                  <a:gd name="T17" fmla="*/ 50 h 56"/>
                  <a:gd name="T18" fmla="*/ 78 w 121"/>
                  <a:gd name="T19" fmla="*/ 56 h 56"/>
                  <a:gd name="T20" fmla="*/ 87 w 121"/>
                  <a:gd name="T21" fmla="*/ 32 h 56"/>
                  <a:gd name="T22" fmla="*/ 104 w 121"/>
                  <a:gd name="T23" fmla="*/ 39 h 56"/>
                  <a:gd name="T24" fmla="*/ 61 w 121"/>
                  <a:gd name="T25" fmla="*/ 39 h 56"/>
                  <a:gd name="T26" fmla="*/ 78 w 121"/>
                  <a:gd name="T27" fmla="*/ 32 h 56"/>
                  <a:gd name="T28" fmla="*/ 61 w 121"/>
                  <a:gd name="T29" fmla="*/ 39 h 56"/>
                  <a:gd name="T30" fmla="*/ 35 w 121"/>
                  <a:gd name="T31" fmla="*/ 32 h 56"/>
                  <a:gd name="T32" fmla="*/ 52 w 121"/>
                  <a:gd name="T33" fmla="*/ 39 h 56"/>
                  <a:gd name="T34" fmla="*/ 9 w 121"/>
                  <a:gd name="T35" fmla="*/ 39 h 56"/>
                  <a:gd name="T36" fmla="*/ 27 w 121"/>
                  <a:gd name="T37" fmla="*/ 32 h 56"/>
                  <a:gd name="T38" fmla="*/ 9 w 121"/>
                  <a:gd name="T39" fmla="*/ 39 h 56"/>
                  <a:gd name="T40" fmla="*/ 18 w 121"/>
                  <a:gd name="T41" fmla="*/ 16 h 56"/>
                  <a:gd name="T42" fmla="*/ 35 w 121"/>
                  <a:gd name="T43" fmla="*/ 22 h 56"/>
                  <a:gd name="T44" fmla="*/ 44 w 121"/>
                  <a:gd name="T45" fmla="*/ 22 h 56"/>
                  <a:gd name="T46" fmla="*/ 61 w 121"/>
                  <a:gd name="T47" fmla="*/ 16 h 56"/>
                  <a:gd name="T48" fmla="*/ 44 w 121"/>
                  <a:gd name="T49" fmla="*/ 22 h 56"/>
                  <a:gd name="T50" fmla="*/ 70 w 121"/>
                  <a:gd name="T51" fmla="*/ 16 h 56"/>
                  <a:gd name="T52" fmla="*/ 87 w 121"/>
                  <a:gd name="T53" fmla="*/ 22 h 56"/>
                  <a:gd name="T54" fmla="*/ 95 w 121"/>
                  <a:gd name="T55" fmla="*/ 22 h 56"/>
                  <a:gd name="T56" fmla="*/ 112 w 121"/>
                  <a:gd name="T57" fmla="*/ 16 h 56"/>
                  <a:gd name="T58" fmla="*/ 95 w 121"/>
                  <a:gd name="T59" fmla="*/ 22 h 56"/>
                  <a:gd name="T60" fmla="*/ 104 w 121"/>
                  <a:gd name="T61" fmla="*/ 0 h 56"/>
                  <a:gd name="T62" fmla="*/ 121 w 121"/>
                  <a:gd name="T63" fmla="*/ 7 h 56"/>
                  <a:gd name="T64" fmla="*/ 78 w 121"/>
                  <a:gd name="T65" fmla="*/ 7 h 56"/>
                  <a:gd name="T66" fmla="*/ 95 w 121"/>
                  <a:gd name="T67" fmla="*/ 0 h 56"/>
                  <a:gd name="T68" fmla="*/ 78 w 121"/>
                  <a:gd name="T69" fmla="*/ 7 h 56"/>
                  <a:gd name="T70" fmla="*/ 52 w 121"/>
                  <a:gd name="T71" fmla="*/ 0 h 56"/>
                  <a:gd name="T72" fmla="*/ 70 w 121"/>
                  <a:gd name="T73" fmla="*/ 7 h 56"/>
                  <a:gd name="T74" fmla="*/ 27 w 121"/>
                  <a:gd name="T75" fmla="*/ 7 h 56"/>
                  <a:gd name="T76" fmla="*/ 44 w 121"/>
                  <a:gd name="T77" fmla="*/ 0 h 56"/>
                  <a:gd name="T78" fmla="*/ 27 w 121"/>
                  <a:gd name="T79" fmla="*/ 7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1" h="56">
                    <a:moveTo>
                      <a:pt x="0" y="56"/>
                    </a:moveTo>
                    <a:lnTo>
                      <a:pt x="0" y="50"/>
                    </a:lnTo>
                    <a:lnTo>
                      <a:pt x="18" y="50"/>
                    </a:lnTo>
                    <a:lnTo>
                      <a:pt x="18" y="56"/>
                    </a:lnTo>
                    <a:lnTo>
                      <a:pt x="0" y="56"/>
                    </a:lnTo>
                    <a:close/>
                    <a:moveTo>
                      <a:pt x="26" y="56"/>
                    </a:moveTo>
                    <a:lnTo>
                      <a:pt x="26" y="50"/>
                    </a:lnTo>
                    <a:lnTo>
                      <a:pt x="44" y="50"/>
                    </a:lnTo>
                    <a:lnTo>
                      <a:pt x="44" y="56"/>
                    </a:lnTo>
                    <a:lnTo>
                      <a:pt x="26" y="56"/>
                    </a:lnTo>
                    <a:close/>
                    <a:moveTo>
                      <a:pt x="52" y="56"/>
                    </a:moveTo>
                    <a:lnTo>
                      <a:pt x="52" y="50"/>
                    </a:lnTo>
                    <a:lnTo>
                      <a:pt x="70" y="50"/>
                    </a:lnTo>
                    <a:lnTo>
                      <a:pt x="70" y="56"/>
                    </a:lnTo>
                    <a:lnTo>
                      <a:pt x="52" y="56"/>
                    </a:lnTo>
                    <a:close/>
                    <a:moveTo>
                      <a:pt x="78" y="56"/>
                    </a:moveTo>
                    <a:lnTo>
                      <a:pt x="78" y="50"/>
                    </a:lnTo>
                    <a:lnTo>
                      <a:pt x="95" y="50"/>
                    </a:lnTo>
                    <a:lnTo>
                      <a:pt x="95" y="56"/>
                    </a:lnTo>
                    <a:lnTo>
                      <a:pt x="78" y="56"/>
                    </a:lnTo>
                    <a:close/>
                    <a:moveTo>
                      <a:pt x="87" y="39"/>
                    </a:moveTo>
                    <a:lnTo>
                      <a:pt x="87" y="32"/>
                    </a:lnTo>
                    <a:lnTo>
                      <a:pt x="104" y="32"/>
                    </a:lnTo>
                    <a:lnTo>
                      <a:pt x="104" y="39"/>
                    </a:lnTo>
                    <a:lnTo>
                      <a:pt x="87"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7" y="32"/>
                    </a:lnTo>
                    <a:lnTo>
                      <a:pt x="27" y="39"/>
                    </a:lnTo>
                    <a:lnTo>
                      <a:pt x="9" y="39"/>
                    </a:lnTo>
                    <a:close/>
                    <a:moveTo>
                      <a:pt x="18" y="22"/>
                    </a:moveTo>
                    <a:lnTo>
                      <a:pt x="18" y="16"/>
                    </a:lnTo>
                    <a:lnTo>
                      <a:pt x="35" y="16"/>
                    </a:lnTo>
                    <a:lnTo>
                      <a:pt x="35" y="22"/>
                    </a:lnTo>
                    <a:lnTo>
                      <a:pt x="18" y="22"/>
                    </a:lnTo>
                    <a:close/>
                    <a:moveTo>
                      <a:pt x="44" y="22"/>
                    </a:moveTo>
                    <a:lnTo>
                      <a:pt x="44" y="16"/>
                    </a:lnTo>
                    <a:lnTo>
                      <a:pt x="61" y="16"/>
                    </a:lnTo>
                    <a:lnTo>
                      <a:pt x="61" y="22"/>
                    </a:lnTo>
                    <a:lnTo>
                      <a:pt x="44" y="22"/>
                    </a:lnTo>
                    <a:close/>
                    <a:moveTo>
                      <a:pt x="70" y="22"/>
                    </a:moveTo>
                    <a:lnTo>
                      <a:pt x="70" y="16"/>
                    </a:lnTo>
                    <a:lnTo>
                      <a:pt x="87" y="16"/>
                    </a:lnTo>
                    <a:lnTo>
                      <a:pt x="87" y="22"/>
                    </a:lnTo>
                    <a:lnTo>
                      <a:pt x="70" y="22"/>
                    </a:lnTo>
                    <a:close/>
                    <a:moveTo>
                      <a:pt x="95" y="22"/>
                    </a:moveTo>
                    <a:lnTo>
                      <a:pt x="95" y="16"/>
                    </a:lnTo>
                    <a:lnTo>
                      <a:pt x="112" y="16"/>
                    </a:lnTo>
                    <a:lnTo>
                      <a:pt x="112" y="22"/>
                    </a:lnTo>
                    <a:lnTo>
                      <a:pt x="95" y="22"/>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70" y="0"/>
                    </a:lnTo>
                    <a:lnTo>
                      <a:pt x="70" y="7"/>
                    </a:lnTo>
                    <a:lnTo>
                      <a:pt x="52" y="7"/>
                    </a:lnTo>
                    <a:close/>
                    <a:moveTo>
                      <a:pt x="27" y="7"/>
                    </a:moveTo>
                    <a:lnTo>
                      <a:pt x="27" y="0"/>
                    </a:lnTo>
                    <a:lnTo>
                      <a:pt x="44" y="0"/>
                    </a:lnTo>
                    <a:lnTo>
                      <a:pt x="44" y="7"/>
                    </a:lnTo>
                    <a:lnTo>
                      <a:pt x="27"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4" name="Freeform 123"/>
              <p:cNvSpPr>
                <a:spLocks noEditPoints="1" noChangeArrowheads="1"/>
              </p:cNvSpPr>
              <p:nvPr/>
            </p:nvSpPr>
            <p:spPr bwMode="auto">
              <a:xfrm>
                <a:off x="3174" y="1694"/>
                <a:ext cx="107" cy="59"/>
              </a:xfrm>
              <a:custGeom>
                <a:avLst/>
                <a:gdLst>
                  <a:gd name="T0" fmla="*/ 81 w 107"/>
                  <a:gd name="T1" fmla="*/ 49 h 59"/>
                  <a:gd name="T2" fmla="*/ 77 w 107"/>
                  <a:gd name="T3" fmla="*/ 59 h 59"/>
                  <a:gd name="T4" fmla="*/ 52 w 107"/>
                  <a:gd name="T5" fmla="*/ 53 h 59"/>
                  <a:gd name="T6" fmla="*/ 55 w 107"/>
                  <a:gd name="T7" fmla="*/ 56 h 59"/>
                  <a:gd name="T8" fmla="*/ 52 w 107"/>
                  <a:gd name="T9" fmla="*/ 53 h 59"/>
                  <a:gd name="T10" fmla="*/ 29 w 107"/>
                  <a:gd name="T11" fmla="*/ 49 h 59"/>
                  <a:gd name="T12" fmla="*/ 26 w 107"/>
                  <a:gd name="T13" fmla="*/ 59 h 59"/>
                  <a:gd name="T14" fmla="*/ 86 w 107"/>
                  <a:gd name="T15" fmla="*/ 35 h 59"/>
                  <a:gd name="T16" fmla="*/ 89 w 107"/>
                  <a:gd name="T17" fmla="*/ 39 h 59"/>
                  <a:gd name="T18" fmla="*/ 86 w 107"/>
                  <a:gd name="T19" fmla="*/ 35 h 59"/>
                  <a:gd name="T20" fmla="*/ 64 w 107"/>
                  <a:gd name="T21" fmla="*/ 32 h 59"/>
                  <a:gd name="T22" fmla="*/ 60 w 107"/>
                  <a:gd name="T23" fmla="*/ 42 h 59"/>
                  <a:gd name="T24" fmla="*/ 34 w 107"/>
                  <a:gd name="T25" fmla="*/ 35 h 59"/>
                  <a:gd name="T26" fmla="*/ 38 w 107"/>
                  <a:gd name="T27" fmla="*/ 39 h 59"/>
                  <a:gd name="T28" fmla="*/ 34 w 107"/>
                  <a:gd name="T29" fmla="*/ 35 h 59"/>
                  <a:gd name="T30" fmla="*/ 98 w 107"/>
                  <a:gd name="T31" fmla="*/ 15 h 59"/>
                  <a:gd name="T32" fmla="*/ 94 w 107"/>
                  <a:gd name="T33" fmla="*/ 25 h 59"/>
                  <a:gd name="T34" fmla="*/ 69 w 107"/>
                  <a:gd name="T35" fmla="*/ 19 h 59"/>
                  <a:gd name="T36" fmla="*/ 72 w 107"/>
                  <a:gd name="T37" fmla="*/ 22 h 59"/>
                  <a:gd name="T38" fmla="*/ 69 w 107"/>
                  <a:gd name="T39" fmla="*/ 19 h 59"/>
                  <a:gd name="T40" fmla="*/ 46 w 107"/>
                  <a:gd name="T41" fmla="*/ 15 h 59"/>
                  <a:gd name="T42" fmla="*/ 43 w 107"/>
                  <a:gd name="T43" fmla="*/ 25 h 59"/>
                  <a:gd name="T44" fmla="*/ 17 w 107"/>
                  <a:gd name="T45" fmla="*/ 19 h 59"/>
                  <a:gd name="T46" fmla="*/ 21 w 107"/>
                  <a:gd name="T47" fmla="*/ 22 h 59"/>
                  <a:gd name="T48" fmla="*/ 17 w 107"/>
                  <a:gd name="T49" fmla="*/ 19 h 59"/>
                  <a:gd name="T50" fmla="*/ 107 w 107"/>
                  <a:gd name="T51" fmla="*/ 0 h 59"/>
                  <a:gd name="T52" fmla="*/ 103 w 107"/>
                  <a:gd name="T53" fmla="*/ 10 h 59"/>
                  <a:gd name="T54" fmla="*/ 77 w 107"/>
                  <a:gd name="T55" fmla="*/ 3 h 59"/>
                  <a:gd name="T56" fmla="*/ 81 w 107"/>
                  <a:gd name="T57" fmla="*/ 7 h 59"/>
                  <a:gd name="T58" fmla="*/ 77 w 107"/>
                  <a:gd name="T59" fmla="*/ 3 h 59"/>
                  <a:gd name="T60" fmla="*/ 55 w 107"/>
                  <a:gd name="T61" fmla="*/ 0 h 59"/>
                  <a:gd name="T62" fmla="*/ 52 w 107"/>
                  <a:gd name="T63" fmla="*/ 10 h 59"/>
                  <a:gd name="T64" fmla="*/ 26 w 107"/>
                  <a:gd name="T65" fmla="*/ 3 h 59"/>
                  <a:gd name="T66" fmla="*/ 29 w 107"/>
                  <a:gd name="T67" fmla="*/ 7 h 59"/>
                  <a:gd name="T68" fmla="*/ 26 w 107"/>
                  <a:gd name="T69" fmla="*/ 3 h 59"/>
                  <a:gd name="T70" fmla="*/ 12 w 107"/>
                  <a:gd name="T71" fmla="*/ 32 h 59"/>
                  <a:gd name="T72" fmla="*/ 9 w 107"/>
                  <a:gd name="T73" fmla="*/ 42 h 59"/>
                  <a:gd name="T74" fmla="*/ 0 w 107"/>
                  <a:gd name="T75" fmla="*/ 53 h 59"/>
                  <a:gd name="T76" fmla="*/ 3 w 107"/>
                  <a:gd name="T77" fmla="*/ 56 h 59"/>
                  <a:gd name="T78" fmla="*/ 0 w 107"/>
                  <a:gd name="T79" fmla="*/ 53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59">
                    <a:moveTo>
                      <a:pt x="77" y="53"/>
                    </a:moveTo>
                    <a:lnTo>
                      <a:pt x="81" y="49"/>
                    </a:lnTo>
                    <a:lnTo>
                      <a:pt x="81" y="56"/>
                    </a:lnTo>
                    <a:lnTo>
                      <a:pt x="77" y="59"/>
                    </a:lnTo>
                    <a:lnTo>
                      <a:pt x="77" y="53"/>
                    </a:lnTo>
                    <a:close/>
                    <a:moveTo>
                      <a:pt x="52" y="53"/>
                    </a:moveTo>
                    <a:lnTo>
                      <a:pt x="55" y="49"/>
                    </a:lnTo>
                    <a:lnTo>
                      <a:pt x="55" y="56"/>
                    </a:lnTo>
                    <a:lnTo>
                      <a:pt x="52" y="59"/>
                    </a:lnTo>
                    <a:lnTo>
                      <a:pt x="52" y="53"/>
                    </a:lnTo>
                    <a:close/>
                    <a:moveTo>
                      <a:pt x="26" y="53"/>
                    </a:moveTo>
                    <a:lnTo>
                      <a:pt x="29" y="49"/>
                    </a:lnTo>
                    <a:lnTo>
                      <a:pt x="29" y="56"/>
                    </a:lnTo>
                    <a:lnTo>
                      <a:pt x="26" y="59"/>
                    </a:lnTo>
                    <a:lnTo>
                      <a:pt x="26" y="53"/>
                    </a:lnTo>
                    <a:close/>
                    <a:moveTo>
                      <a:pt x="86" y="35"/>
                    </a:moveTo>
                    <a:lnTo>
                      <a:pt x="89" y="32"/>
                    </a:lnTo>
                    <a:lnTo>
                      <a:pt x="89" y="39"/>
                    </a:lnTo>
                    <a:lnTo>
                      <a:pt x="86" y="42"/>
                    </a:lnTo>
                    <a:lnTo>
                      <a:pt x="86" y="35"/>
                    </a:lnTo>
                    <a:close/>
                    <a:moveTo>
                      <a:pt x="60" y="35"/>
                    </a:moveTo>
                    <a:lnTo>
                      <a:pt x="64" y="32"/>
                    </a:lnTo>
                    <a:lnTo>
                      <a:pt x="64" y="39"/>
                    </a:lnTo>
                    <a:lnTo>
                      <a:pt x="60" y="42"/>
                    </a:lnTo>
                    <a:lnTo>
                      <a:pt x="60" y="35"/>
                    </a:lnTo>
                    <a:close/>
                    <a:moveTo>
                      <a:pt x="34" y="35"/>
                    </a:moveTo>
                    <a:lnTo>
                      <a:pt x="38" y="32"/>
                    </a:lnTo>
                    <a:lnTo>
                      <a:pt x="38" y="39"/>
                    </a:lnTo>
                    <a:lnTo>
                      <a:pt x="34" y="42"/>
                    </a:lnTo>
                    <a:lnTo>
                      <a:pt x="34" y="35"/>
                    </a:lnTo>
                    <a:close/>
                    <a:moveTo>
                      <a:pt x="94" y="19"/>
                    </a:moveTo>
                    <a:lnTo>
                      <a:pt x="98" y="15"/>
                    </a:lnTo>
                    <a:lnTo>
                      <a:pt x="98" y="22"/>
                    </a:lnTo>
                    <a:lnTo>
                      <a:pt x="94" y="25"/>
                    </a:lnTo>
                    <a:lnTo>
                      <a:pt x="94" y="19"/>
                    </a:lnTo>
                    <a:close/>
                    <a:moveTo>
                      <a:pt x="69" y="19"/>
                    </a:moveTo>
                    <a:lnTo>
                      <a:pt x="72" y="15"/>
                    </a:lnTo>
                    <a:lnTo>
                      <a:pt x="72" y="22"/>
                    </a:lnTo>
                    <a:lnTo>
                      <a:pt x="69" y="25"/>
                    </a:lnTo>
                    <a:lnTo>
                      <a:pt x="69" y="19"/>
                    </a:lnTo>
                    <a:close/>
                    <a:moveTo>
                      <a:pt x="43" y="19"/>
                    </a:moveTo>
                    <a:lnTo>
                      <a:pt x="46" y="15"/>
                    </a:lnTo>
                    <a:lnTo>
                      <a:pt x="46" y="22"/>
                    </a:lnTo>
                    <a:lnTo>
                      <a:pt x="43" y="25"/>
                    </a:lnTo>
                    <a:lnTo>
                      <a:pt x="43" y="19"/>
                    </a:lnTo>
                    <a:close/>
                    <a:moveTo>
                      <a:pt x="17" y="19"/>
                    </a:moveTo>
                    <a:lnTo>
                      <a:pt x="21" y="15"/>
                    </a:lnTo>
                    <a:lnTo>
                      <a:pt x="21" y="22"/>
                    </a:lnTo>
                    <a:lnTo>
                      <a:pt x="17" y="25"/>
                    </a:lnTo>
                    <a:lnTo>
                      <a:pt x="17" y="19"/>
                    </a:lnTo>
                    <a:close/>
                    <a:moveTo>
                      <a:pt x="103" y="3"/>
                    </a:moveTo>
                    <a:lnTo>
                      <a:pt x="107" y="0"/>
                    </a:lnTo>
                    <a:lnTo>
                      <a:pt x="107" y="7"/>
                    </a:lnTo>
                    <a:lnTo>
                      <a:pt x="103" y="10"/>
                    </a:lnTo>
                    <a:lnTo>
                      <a:pt x="103" y="3"/>
                    </a:lnTo>
                    <a:close/>
                    <a:moveTo>
                      <a:pt x="77" y="3"/>
                    </a:moveTo>
                    <a:lnTo>
                      <a:pt x="81" y="0"/>
                    </a:lnTo>
                    <a:lnTo>
                      <a:pt x="81" y="7"/>
                    </a:lnTo>
                    <a:lnTo>
                      <a:pt x="77" y="10"/>
                    </a:lnTo>
                    <a:lnTo>
                      <a:pt x="77" y="3"/>
                    </a:lnTo>
                    <a:close/>
                    <a:moveTo>
                      <a:pt x="52" y="3"/>
                    </a:moveTo>
                    <a:lnTo>
                      <a:pt x="55" y="0"/>
                    </a:lnTo>
                    <a:lnTo>
                      <a:pt x="55" y="7"/>
                    </a:lnTo>
                    <a:lnTo>
                      <a:pt x="52" y="10"/>
                    </a:lnTo>
                    <a:lnTo>
                      <a:pt x="52" y="3"/>
                    </a:lnTo>
                    <a:close/>
                    <a:moveTo>
                      <a:pt x="26" y="3"/>
                    </a:moveTo>
                    <a:lnTo>
                      <a:pt x="29" y="0"/>
                    </a:lnTo>
                    <a:lnTo>
                      <a:pt x="29" y="7"/>
                    </a:lnTo>
                    <a:lnTo>
                      <a:pt x="26" y="10"/>
                    </a:lnTo>
                    <a:lnTo>
                      <a:pt x="26" y="3"/>
                    </a:lnTo>
                    <a:close/>
                    <a:moveTo>
                      <a:pt x="9" y="35"/>
                    </a:moveTo>
                    <a:lnTo>
                      <a:pt x="12" y="32"/>
                    </a:lnTo>
                    <a:lnTo>
                      <a:pt x="12" y="39"/>
                    </a:lnTo>
                    <a:lnTo>
                      <a:pt x="9" y="42"/>
                    </a:lnTo>
                    <a:lnTo>
                      <a:pt x="9" y="35"/>
                    </a:lnTo>
                    <a:close/>
                    <a:moveTo>
                      <a:pt x="0" y="53"/>
                    </a:moveTo>
                    <a:lnTo>
                      <a:pt x="3" y="49"/>
                    </a:lnTo>
                    <a:lnTo>
                      <a:pt x="3" y="56"/>
                    </a:lnTo>
                    <a:lnTo>
                      <a:pt x="0" y="59"/>
                    </a:lnTo>
                    <a:lnTo>
                      <a:pt x="0" y="5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5" name="Freeform 124"/>
              <p:cNvSpPr>
                <a:spLocks noChangeArrowheads="1"/>
              </p:cNvSpPr>
              <p:nvPr/>
            </p:nvSpPr>
            <p:spPr bwMode="auto">
              <a:xfrm>
                <a:off x="2988" y="1575"/>
                <a:ext cx="383" cy="272"/>
              </a:xfrm>
              <a:custGeom>
                <a:avLst/>
                <a:gdLst>
                  <a:gd name="T0" fmla="*/ 17 w 383"/>
                  <a:gd name="T1" fmla="*/ 272 h 272"/>
                  <a:gd name="T2" fmla="*/ 17 w 383"/>
                  <a:gd name="T3" fmla="*/ 238 h 272"/>
                  <a:gd name="T4" fmla="*/ 0 w 383"/>
                  <a:gd name="T5" fmla="*/ 238 h 272"/>
                  <a:gd name="T6" fmla="*/ 0 w 383"/>
                  <a:gd name="T7" fmla="*/ 204 h 272"/>
                  <a:gd name="T8" fmla="*/ 104 w 383"/>
                  <a:gd name="T9" fmla="*/ 0 h 272"/>
                  <a:gd name="T10" fmla="*/ 383 w 383"/>
                  <a:gd name="T11" fmla="*/ 0 h 272"/>
                  <a:gd name="T12" fmla="*/ 383 w 383"/>
                  <a:gd name="T13" fmla="*/ 34 h 272"/>
                  <a:gd name="T14" fmla="*/ 374 w 383"/>
                  <a:gd name="T15" fmla="*/ 51 h 272"/>
                  <a:gd name="T16" fmla="*/ 374 w 383"/>
                  <a:gd name="T17" fmla="*/ 161 h 272"/>
                  <a:gd name="T18" fmla="*/ 261 w 383"/>
                  <a:gd name="T19" fmla="*/ 272 h 272"/>
                  <a:gd name="T20" fmla="*/ 17 w 383"/>
                  <a:gd name="T21" fmla="*/ 272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3" h="272">
                    <a:moveTo>
                      <a:pt x="17" y="272"/>
                    </a:moveTo>
                    <a:lnTo>
                      <a:pt x="17" y="238"/>
                    </a:lnTo>
                    <a:lnTo>
                      <a:pt x="0" y="238"/>
                    </a:lnTo>
                    <a:lnTo>
                      <a:pt x="0" y="204"/>
                    </a:lnTo>
                    <a:lnTo>
                      <a:pt x="104" y="0"/>
                    </a:lnTo>
                    <a:lnTo>
                      <a:pt x="383" y="0"/>
                    </a:lnTo>
                    <a:lnTo>
                      <a:pt x="383" y="34"/>
                    </a:lnTo>
                    <a:lnTo>
                      <a:pt x="374" y="51"/>
                    </a:lnTo>
                    <a:lnTo>
                      <a:pt x="374" y="161"/>
                    </a:lnTo>
                    <a:lnTo>
                      <a:pt x="261" y="272"/>
                    </a:lnTo>
                    <a:lnTo>
                      <a:pt x="17" y="2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6" name="Freeform 125"/>
              <p:cNvSpPr>
                <a:spLocks noEditPoints="1" noChangeArrowheads="1"/>
              </p:cNvSpPr>
              <p:nvPr/>
            </p:nvSpPr>
            <p:spPr bwMode="auto">
              <a:xfrm>
                <a:off x="3009" y="1562"/>
                <a:ext cx="170" cy="200"/>
              </a:xfrm>
              <a:custGeom>
                <a:avLst/>
                <a:gdLst>
                  <a:gd name="T0" fmla="*/ 164 w 170"/>
                  <a:gd name="T1" fmla="*/ 0 h 200"/>
                  <a:gd name="T2" fmla="*/ 131 w 170"/>
                  <a:gd name="T3" fmla="*/ 64 h 200"/>
                  <a:gd name="T4" fmla="*/ 144 w 170"/>
                  <a:gd name="T5" fmla="*/ 81 h 200"/>
                  <a:gd name="T6" fmla="*/ 170 w 170"/>
                  <a:gd name="T7" fmla="*/ 30 h 200"/>
                  <a:gd name="T8" fmla="*/ 164 w 170"/>
                  <a:gd name="T9" fmla="*/ 0 h 200"/>
                  <a:gd name="T10" fmla="*/ 62 w 170"/>
                  <a:gd name="T11" fmla="*/ 64 h 200"/>
                  <a:gd name="T12" fmla="*/ 131 w 170"/>
                  <a:gd name="T13" fmla="*/ 64 h 200"/>
                  <a:gd name="T14" fmla="*/ 144 w 170"/>
                  <a:gd name="T15" fmla="*/ 81 h 200"/>
                  <a:gd name="T16" fmla="*/ 75 w 170"/>
                  <a:gd name="T17" fmla="*/ 81 h 200"/>
                  <a:gd name="T18" fmla="*/ 62 w 170"/>
                  <a:gd name="T19" fmla="*/ 64 h 200"/>
                  <a:gd name="T20" fmla="*/ 103 w 170"/>
                  <a:gd name="T21" fmla="*/ 119 h 200"/>
                  <a:gd name="T22" fmla="*/ 70 w 170"/>
                  <a:gd name="T23" fmla="*/ 183 h 200"/>
                  <a:gd name="T24" fmla="*/ 83 w 170"/>
                  <a:gd name="T25" fmla="*/ 200 h 200"/>
                  <a:gd name="T26" fmla="*/ 110 w 170"/>
                  <a:gd name="T27" fmla="*/ 149 h 200"/>
                  <a:gd name="T28" fmla="*/ 103 w 170"/>
                  <a:gd name="T29" fmla="*/ 119 h 200"/>
                  <a:gd name="T30" fmla="*/ 0 w 170"/>
                  <a:gd name="T31" fmla="*/ 183 h 200"/>
                  <a:gd name="T32" fmla="*/ 70 w 170"/>
                  <a:gd name="T33" fmla="*/ 183 h 200"/>
                  <a:gd name="T34" fmla="*/ 83 w 170"/>
                  <a:gd name="T35" fmla="*/ 200 h 200"/>
                  <a:gd name="T36" fmla="*/ 14 w 170"/>
                  <a:gd name="T37" fmla="*/ 200 h 200"/>
                  <a:gd name="T38" fmla="*/ 0 w 170"/>
                  <a:gd name="T39" fmla="*/ 183 h 2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0" h="200">
                    <a:moveTo>
                      <a:pt x="164" y="0"/>
                    </a:moveTo>
                    <a:lnTo>
                      <a:pt x="131" y="64"/>
                    </a:lnTo>
                    <a:lnTo>
                      <a:pt x="144" y="81"/>
                    </a:lnTo>
                    <a:lnTo>
                      <a:pt x="170" y="30"/>
                    </a:lnTo>
                    <a:lnTo>
                      <a:pt x="164" y="0"/>
                    </a:lnTo>
                    <a:close/>
                    <a:moveTo>
                      <a:pt x="62" y="64"/>
                    </a:moveTo>
                    <a:lnTo>
                      <a:pt x="131" y="64"/>
                    </a:lnTo>
                    <a:lnTo>
                      <a:pt x="144" y="81"/>
                    </a:lnTo>
                    <a:lnTo>
                      <a:pt x="75" y="81"/>
                    </a:lnTo>
                    <a:lnTo>
                      <a:pt x="62" y="64"/>
                    </a:lnTo>
                    <a:close/>
                    <a:moveTo>
                      <a:pt x="103" y="119"/>
                    </a:moveTo>
                    <a:lnTo>
                      <a:pt x="70" y="183"/>
                    </a:lnTo>
                    <a:lnTo>
                      <a:pt x="83" y="200"/>
                    </a:lnTo>
                    <a:lnTo>
                      <a:pt x="110" y="149"/>
                    </a:lnTo>
                    <a:lnTo>
                      <a:pt x="103" y="119"/>
                    </a:lnTo>
                    <a:close/>
                    <a:moveTo>
                      <a:pt x="0" y="183"/>
                    </a:moveTo>
                    <a:lnTo>
                      <a:pt x="70" y="183"/>
                    </a:lnTo>
                    <a:lnTo>
                      <a:pt x="83" y="200"/>
                    </a:lnTo>
                    <a:lnTo>
                      <a:pt x="14" y="200"/>
                    </a:lnTo>
                    <a:lnTo>
                      <a:pt x="0" y="18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7" name="Freeform 126"/>
              <p:cNvSpPr>
                <a:spLocks noChangeArrowheads="1"/>
              </p:cNvSpPr>
              <p:nvPr/>
            </p:nvSpPr>
            <p:spPr bwMode="auto">
              <a:xfrm>
                <a:off x="3140" y="1562"/>
                <a:ext cx="39" cy="81"/>
              </a:xfrm>
              <a:custGeom>
                <a:avLst/>
                <a:gdLst>
                  <a:gd name="T0" fmla="*/ 33 w 39"/>
                  <a:gd name="T1" fmla="*/ 0 h 81"/>
                  <a:gd name="T2" fmla="*/ 0 w 39"/>
                  <a:gd name="T3" fmla="*/ 64 h 81"/>
                  <a:gd name="T4" fmla="*/ 13 w 39"/>
                  <a:gd name="T5" fmla="*/ 81 h 81"/>
                  <a:gd name="T6" fmla="*/ 39 w 39"/>
                  <a:gd name="T7" fmla="*/ 30 h 81"/>
                  <a:gd name="T8" fmla="*/ 33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3" y="0"/>
                    </a:moveTo>
                    <a:lnTo>
                      <a:pt x="0" y="64"/>
                    </a:lnTo>
                    <a:lnTo>
                      <a:pt x="13" y="81"/>
                    </a:lnTo>
                    <a:lnTo>
                      <a:pt x="39"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8" name="Freeform 127"/>
              <p:cNvSpPr>
                <a:spLocks noChangeArrowheads="1"/>
              </p:cNvSpPr>
              <p:nvPr/>
            </p:nvSpPr>
            <p:spPr bwMode="auto">
              <a:xfrm>
                <a:off x="3071" y="1626"/>
                <a:ext cx="82" cy="17"/>
              </a:xfrm>
              <a:custGeom>
                <a:avLst/>
                <a:gdLst>
                  <a:gd name="T0" fmla="*/ 0 w 82"/>
                  <a:gd name="T1" fmla="*/ 0 h 17"/>
                  <a:gd name="T2" fmla="*/ 69 w 82"/>
                  <a:gd name="T3" fmla="*/ 0 h 17"/>
                  <a:gd name="T4" fmla="*/ 82 w 82"/>
                  <a:gd name="T5" fmla="*/ 17 h 17"/>
                  <a:gd name="T6" fmla="*/ 13 w 82"/>
                  <a:gd name="T7" fmla="*/ 17 h 17"/>
                  <a:gd name="T8" fmla="*/ 0 w 82"/>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7">
                    <a:moveTo>
                      <a:pt x="0" y="0"/>
                    </a:moveTo>
                    <a:lnTo>
                      <a:pt x="69" y="0"/>
                    </a:lnTo>
                    <a:lnTo>
                      <a:pt x="82"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39" name="Freeform 128"/>
              <p:cNvSpPr>
                <a:spLocks noChangeArrowheads="1"/>
              </p:cNvSpPr>
              <p:nvPr/>
            </p:nvSpPr>
            <p:spPr bwMode="auto">
              <a:xfrm>
                <a:off x="3079" y="1681"/>
                <a:ext cx="40" cy="81"/>
              </a:xfrm>
              <a:custGeom>
                <a:avLst/>
                <a:gdLst>
                  <a:gd name="T0" fmla="*/ 33 w 40"/>
                  <a:gd name="T1" fmla="*/ 0 h 81"/>
                  <a:gd name="T2" fmla="*/ 0 w 40"/>
                  <a:gd name="T3" fmla="*/ 64 h 81"/>
                  <a:gd name="T4" fmla="*/ 13 w 40"/>
                  <a:gd name="T5" fmla="*/ 81 h 81"/>
                  <a:gd name="T6" fmla="*/ 40 w 40"/>
                  <a:gd name="T7" fmla="*/ 30 h 81"/>
                  <a:gd name="T8" fmla="*/ 33 w 40"/>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1">
                    <a:moveTo>
                      <a:pt x="33" y="0"/>
                    </a:moveTo>
                    <a:lnTo>
                      <a:pt x="0" y="64"/>
                    </a:lnTo>
                    <a:lnTo>
                      <a:pt x="13" y="81"/>
                    </a:lnTo>
                    <a:lnTo>
                      <a:pt x="40"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0" name="Freeform 129"/>
              <p:cNvSpPr>
                <a:spLocks noChangeArrowheads="1"/>
              </p:cNvSpPr>
              <p:nvPr/>
            </p:nvSpPr>
            <p:spPr bwMode="auto">
              <a:xfrm>
                <a:off x="3009" y="1745"/>
                <a:ext cx="83" cy="17"/>
              </a:xfrm>
              <a:custGeom>
                <a:avLst/>
                <a:gdLst>
                  <a:gd name="T0" fmla="*/ 0 w 83"/>
                  <a:gd name="T1" fmla="*/ 0 h 17"/>
                  <a:gd name="T2" fmla="*/ 70 w 83"/>
                  <a:gd name="T3" fmla="*/ 0 h 17"/>
                  <a:gd name="T4" fmla="*/ 83 w 83"/>
                  <a:gd name="T5" fmla="*/ 17 h 17"/>
                  <a:gd name="T6" fmla="*/ 14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4"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1" name="Freeform 130"/>
              <p:cNvSpPr>
                <a:spLocks noChangeArrowheads="1"/>
              </p:cNvSpPr>
              <p:nvPr/>
            </p:nvSpPr>
            <p:spPr bwMode="auto">
              <a:xfrm>
                <a:off x="3066" y="1609"/>
                <a:ext cx="74" cy="17"/>
              </a:xfrm>
              <a:custGeom>
                <a:avLst/>
                <a:gdLst>
                  <a:gd name="T0" fmla="*/ 0 w 74"/>
                  <a:gd name="T1" fmla="*/ 0 h 17"/>
                  <a:gd name="T2" fmla="*/ 5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5" y="17"/>
                    </a:lnTo>
                    <a:lnTo>
                      <a:pt x="74" y="17"/>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2" name="Freeform 131"/>
              <p:cNvSpPr>
                <a:spLocks noChangeArrowheads="1"/>
              </p:cNvSpPr>
              <p:nvPr/>
            </p:nvSpPr>
            <p:spPr bwMode="auto">
              <a:xfrm>
                <a:off x="3066" y="1609"/>
                <a:ext cx="74" cy="17"/>
              </a:xfrm>
              <a:custGeom>
                <a:avLst/>
                <a:gdLst>
                  <a:gd name="T0" fmla="*/ 0 w 74"/>
                  <a:gd name="T1" fmla="*/ 0 h 17"/>
                  <a:gd name="T2" fmla="*/ 5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5" y="17"/>
                    </a:lnTo>
                    <a:lnTo>
                      <a:pt x="74" y="17"/>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3" name="Freeform 132"/>
              <p:cNvSpPr>
                <a:spLocks noChangeArrowheads="1"/>
              </p:cNvSpPr>
              <p:nvPr/>
            </p:nvSpPr>
            <p:spPr bwMode="auto">
              <a:xfrm>
                <a:off x="3005" y="1549"/>
                <a:ext cx="153" cy="162"/>
              </a:xfrm>
              <a:custGeom>
                <a:avLst/>
                <a:gdLst>
                  <a:gd name="T0" fmla="*/ 153 w 153"/>
                  <a:gd name="T1" fmla="*/ 0 h 162"/>
                  <a:gd name="T2" fmla="*/ 83 w 153"/>
                  <a:gd name="T3" fmla="*/ 0 h 162"/>
                  <a:gd name="T4" fmla="*/ 0 w 153"/>
                  <a:gd name="T5" fmla="*/ 162 h 162"/>
                  <a:gd name="T6" fmla="*/ 70 w 153"/>
                  <a:gd name="T7" fmla="*/ 162 h 162"/>
                  <a:gd name="T8" fmla="*/ 153 w 153"/>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2">
                    <a:moveTo>
                      <a:pt x="153" y="0"/>
                    </a:moveTo>
                    <a:lnTo>
                      <a:pt x="83" y="0"/>
                    </a:lnTo>
                    <a:lnTo>
                      <a:pt x="0" y="162"/>
                    </a:lnTo>
                    <a:lnTo>
                      <a:pt x="70" y="162"/>
                    </a:lnTo>
                    <a:lnTo>
                      <a:pt x="153"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4" name="Freeform 133"/>
              <p:cNvSpPr>
                <a:spLocks noChangeArrowheads="1"/>
              </p:cNvSpPr>
              <p:nvPr/>
            </p:nvSpPr>
            <p:spPr bwMode="auto">
              <a:xfrm>
                <a:off x="3005" y="1549"/>
                <a:ext cx="153" cy="162"/>
              </a:xfrm>
              <a:custGeom>
                <a:avLst/>
                <a:gdLst>
                  <a:gd name="T0" fmla="*/ 153 w 153"/>
                  <a:gd name="T1" fmla="*/ 0 h 162"/>
                  <a:gd name="T2" fmla="*/ 83 w 153"/>
                  <a:gd name="T3" fmla="*/ 0 h 162"/>
                  <a:gd name="T4" fmla="*/ 0 w 153"/>
                  <a:gd name="T5" fmla="*/ 162 h 162"/>
                  <a:gd name="T6" fmla="*/ 70 w 153"/>
                  <a:gd name="T7" fmla="*/ 162 h 162"/>
                  <a:gd name="T8" fmla="*/ 153 w 153"/>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2">
                    <a:moveTo>
                      <a:pt x="153" y="0"/>
                    </a:moveTo>
                    <a:lnTo>
                      <a:pt x="83" y="0"/>
                    </a:lnTo>
                    <a:lnTo>
                      <a:pt x="0" y="162"/>
                    </a:lnTo>
                    <a:lnTo>
                      <a:pt x="70" y="162"/>
                    </a:lnTo>
                    <a:lnTo>
                      <a:pt x="15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5" name="Rectangle 134"/>
              <p:cNvSpPr>
                <a:spLocks noChangeArrowheads="1"/>
              </p:cNvSpPr>
              <p:nvPr/>
            </p:nvSpPr>
            <p:spPr bwMode="auto">
              <a:xfrm>
                <a:off x="3005" y="1711"/>
                <a:ext cx="70"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46" name="Freeform 135"/>
              <p:cNvSpPr>
                <a:spLocks noChangeArrowheads="1"/>
              </p:cNvSpPr>
              <p:nvPr/>
            </p:nvSpPr>
            <p:spPr bwMode="auto">
              <a:xfrm>
                <a:off x="3075" y="1549"/>
                <a:ext cx="92" cy="179"/>
              </a:xfrm>
              <a:custGeom>
                <a:avLst/>
                <a:gdLst>
                  <a:gd name="T0" fmla="*/ 92 w 92"/>
                  <a:gd name="T1" fmla="*/ 0 h 179"/>
                  <a:gd name="T2" fmla="*/ 83 w 92"/>
                  <a:gd name="T3" fmla="*/ 0 h 179"/>
                  <a:gd name="T4" fmla="*/ 0 w 92"/>
                  <a:gd name="T5" fmla="*/ 162 h 179"/>
                  <a:gd name="T6" fmla="*/ 0 w 92"/>
                  <a:gd name="T7" fmla="*/ 179 h 179"/>
                  <a:gd name="T8" fmla="*/ 92 w 92"/>
                  <a:gd name="T9" fmla="*/ 0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79">
                    <a:moveTo>
                      <a:pt x="92" y="0"/>
                    </a:moveTo>
                    <a:lnTo>
                      <a:pt x="83" y="0"/>
                    </a:lnTo>
                    <a:lnTo>
                      <a:pt x="0" y="162"/>
                    </a:lnTo>
                    <a:lnTo>
                      <a:pt x="0" y="179"/>
                    </a:lnTo>
                    <a:lnTo>
                      <a:pt x="92"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7" name="Freeform 136"/>
              <p:cNvSpPr>
                <a:spLocks noChangeArrowheads="1"/>
              </p:cNvSpPr>
              <p:nvPr/>
            </p:nvSpPr>
            <p:spPr bwMode="auto">
              <a:xfrm>
                <a:off x="3009" y="1681"/>
                <a:ext cx="103" cy="64"/>
              </a:xfrm>
              <a:custGeom>
                <a:avLst/>
                <a:gdLst>
                  <a:gd name="T0" fmla="*/ 0 w 103"/>
                  <a:gd name="T1" fmla="*/ 64 h 64"/>
                  <a:gd name="T2" fmla="*/ 70 w 103"/>
                  <a:gd name="T3" fmla="*/ 64 h 64"/>
                  <a:gd name="T4" fmla="*/ 103 w 103"/>
                  <a:gd name="T5" fmla="*/ 0 h 64"/>
                  <a:gd name="T6" fmla="*/ 0 60000 65536"/>
                  <a:gd name="T7" fmla="*/ 0 60000 65536"/>
                  <a:gd name="T8" fmla="*/ 0 60000 65536"/>
                </a:gdLst>
                <a:ahLst/>
                <a:cxnLst>
                  <a:cxn ang="T6">
                    <a:pos x="T0" y="T1"/>
                  </a:cxn>
                  <a:cxn ang="T7">
                    <a:pos x="T2" y="T3"/>
                  </a:cxn>
                  <a:cxn ang="T8">
                    <a:pos x="T4" y="T5"/>
                  </a:cxn>
                </a:cxnLst>
                <a:rect l="0" t="0" r="r" b="b"/>
                <a:pathLst>
                  <a:path w="103" h="64">
                    <a:moveTo>
                      <a:pt x="0" y="64"/>
                    </a:moveTo>
                    <a:lnTo>
                      <a:pt x="70" y="64"/>
                    </a:lnTo>
                    <a:lnTo>
                      <a:pt x="10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8" name="Line 137"/>
              <p:cNvSpPr>
                <a:spLocks noChangeShapeType="1"/>
              </p:cNvSpPr>
              <p:nvPr/>
            </p:nvSpPr>
            <p:spPr bwMode="auto">
              <a:xfrm flipV="1">
                <a:off x="3140" y="1562"/>
                <a:ext cx="33" cy="64"/>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49" name="Freeform 138"/>
              <p:cNvSpPr>
                <a:spLocks noEditPoints="1" noChangeArrowheads="1"/>
              </p:cNvSpPr>
              <p:nvPr/>
            </p:nvSpPr>
            <p:spPr bwMode="auto">
              <a:xfrm>
                <a:off x="3005" y="1549"/>
                <a:ext cx="168" cy="196"/>
              </a:xfrm>
              <a:custGeom>
                <a:avLst/>
                <a:gdLst>
                  <a:gd name="T0" fmla="*/ 0 w 168"/>
                  <a:gd name="T1" fmla="*/ 162 h 196"/>
                  <a:gd name="T2" fmla="*/ 13 w 168"/>
                  <a:gd name="T3" fmla="*/ 151 h 196"/>
                  <a:gd name="T4" fmla="*/ 67 w 168"/>
                  <a:gd name="T5" fmla="*/ 151 h 196"/>
                  <a:gd name="T6" fmla="*/ 70 w 168"/>
                  <a:gd name="T7" fmla="*/ 162 h 196"/>
                  <a:gd name="T8" fmla="*/ 0 w 168"/>
                  <a:gd name="T9" fmla="*/ 162 h 196"/>
                  <a:gd name="T10" fmla="*/ 67 w 168"/>
                  <a:gd name="T11" fmla="*/ 151 h 196"/>
                  <a:gd name="T12" fmla="*/ 142 w 168"/>
                  <a:gd name="T13" fmla="*/ 7 h 196"/>
                  <a:gd name="T14" fmla="*/ 153 w 168"/>
                  <a:gd name="T15" fmla="*/ 0 h 196"/>
                  <a:gd name="T16" fmla="*/ 70 w 168"/>
                  <a:gd name="T17" fmla="*/ 162 h 196"/>
                  <a:gd name="T18" fmla="*/ 67 w 168"/>
                  <a:gd name="T19" fmla="*/ 151 h 196"/>
                  <a:gd name="T20" fmla="*/ 0 w 168"/>
                  <a:gd name="T21" fmla="*/ 179 h 196"/>
                  <a:gd name="T22" fmla="*/ 4 w 168"/>
                  <a:gd name="T23" fmla="*/ 196 h 196"/>
                  <a:gd name="T24" fmla="*/ 74 w 168"/>
                  <a:gd name="T25" fmla="*/ 196 h 196"/>
                  <a:gd name="T26" fmla="*/ 70 w 168"/>
                  <a:gd name="T27" fmla="*/ 179 h 196"/>
                  <a:gd name="T28" fmla="*/ 0 w 168"/>
                  <a:gd name="T29" fmla="*/ 179 h 196"/>
                  <a:gd name="T30" fmla="*/ 107 w 168"/>
                  <a:gd name="T31" fmla="*/ 132 h 196"/>
                  <a:gd name="T32" fmla="*/ 74 w 168"/>
                  <a:gd name="T33" fmla="*/ 196 h 196"/>
                  <a:gd name="T34" fmla="*/ 70 w 168"/>
                  <a:gd name="T35" fmla="*/ 179 h 196"/>
                  <a:gd name="T36" fmla="*/ 100 w 168"/>
                  <a:gd name="T37" fmla="*/ 119 h 196"/>
                  <a:gd name="T38" fmla="*/ 107 w 168"/>
                  <a:gd name="T39" fmla="*/ 132 h 196"/>
                  <a:gd name="T40" fmla="*/ 168 w 168"/>
                  <a:gd name="T41" fmla="*/ 13 h 196"/>
                  <a:gd name="T42" fmla="*/ 135 w 168"/>
                  <a:gd name="T43" fmla="*/ 77 h 196"/>
                  <a:gd name="T44" fmla="*/ 131 w 168"/>
                  <a:gd name="T45" fmla="*/ 60 h 196"/>
                  <a:gd name="T46" fmla="*/ 162 w 168"/>
                  <a:gd name="T47" fmla="*/ 0 h 196"/>
                  <a:gd name="T48" fmla="*/ 168 w 168"/>
                  <a:gd name="T49" fmla="*/ 13 h 1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8" h="196">
                    <a:moveTo>
                      <a:pt x="0" y="162"/>
                    </a:moveTo>
                    <a:lnTo>
                      <a:pt x="13" y="151"/>
                    </a:lnTo>
                    <a:lnTo>
                      <a:pt x="67" y="151"/>
                    </a:lnTo>
                    <a:lnTo>
                      <a:pt x="70" y="162"/>
                    </a:lnTo>
                    <a:lnTo>
                      <a:pt x="0" y="162"/>
                    </a:lnTo>
                    <a:close/>
                    <a:moveTo>
                      <a:pt x="67" y="151"/>
                    </a:moveTo>
                    <a:lnTo>
                      <a:pt x="142" y="7"/>
                    </a:lnTo>
                    <a:lnTo>
                      <a:pt x="153" y="0"/>
                    </a:lnTo>
                    <a:lnTo>
                      <a:pt x="70" y="162"/>
                    </a:lnTo>
                    <a:lnTo>
                      <a:pt x="67" y="151"/>
                    </a:lnTo>
                    <a:close/>
                    <a:moveTo>
                      <a:pt x="0" y="179"/>
                    </a:moveTo>
                    <a:lnTo>
                      <a:pt x="4" y="196"/>
                    </a:lnTo>
                    <a:lnTo>
                      <a:pt x="74" y="196"/>
                    </a:lnTo>
                    <a:lnTo>
                      <a:pt x="70" y="179"/>
                    </a:lnTo>
                    <a:lnTo>
                      <a:pt x="0" y="179"/>
                    </a:lnTo>
                    <a:close/>
                    <a:moveTo>
                      <a:pt x="107" y="132"/>
                    </a:moveTo>
                    <a:lnTo>
                      <a:pt x="74" y="196"/>
                    </a:lnTo>
                    <a:lnTo>
                      <a:pt x="70" y="179"/>
                    </a:lnTo>
                    <a:lnTo>
                      <a:pt x="100" y="119"/>
                    </a:lnTo>
                    <a:lnTo>
                      <a:pt x="107" y="132"/>
                    </a:lnTo>
                    <a:close/>
                    <a:moveTo>
                      <a:pt x="168" y="13"/>
                    </a:moveTo>
                    <a:lnTo>
                      <a:pt x="135" y="77"/>
                    </a:lnTo>
                    <a:lnTo>
                      <a:pt x="131" y="60"/>
                    </a:lnTo>
                    <a:lnTo>
                      <a:pt x="162" y="0"/>
                    </a:lnTo>
                    <a:lnTo>
                      <a:pt x="168"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0" name="Freeform 139"/>
              <p:cNvSpPr>
                <a:spLocks noEditPoints="1" noChangeArrowheads="1"/>
              </p:cNvSpPr>
              <p:nvPr/>
            </p:nvSpPr>
            <p:spPr bwMode="auto">
              <a:xfrm>
                <a:off x="3005" y="1549"/>
                <a:ext cx="153" cy="162"/>
              </a:xfrm>
              <a:custGeom>
                <a:avLst/>
                <a:gdLst>
                  <a:gd name="T0" fmla="*/ 13 w 153"/>
                  <a:gd name="T1" fmla="*/ 151 h 162"/>
                  <a:gd name="T2" fmla="*/ 87 w 153"/>
                  <a:gd name="T3" fmla="*/ 7 h 162"/>
                  <a:gd name="T4" fmla="*/ 83 w 153"/>
                  <a:gd name="T5" fmla="*/ 0 h 162"/>
                  <a:gd name="T6" fmla="*/ 0 w 153"/>
                  <a:gd name="T7" fmla="*/ 162 h 162"/>
                  <a:gd name="T8" fmla="*/ 13 w 153"/>
                  <a:gd name="T9" fmla="*/ 151 h 162"/>
                  <a:gd name="T10" fmla="*/ 87 w 153"/>
                  <a:gd name="T11" fmla="*/ 7 h 162"/>
                  <a:gd name="T12" fmla="*/ 142 w 153"/>
                  <a:gd name="T13" fmla="*/ 7 h 162"/>
                  <a:gd name="T14" fmla="*/ 153 w 153"/>
                  <a:gd name="T15" fmla="*/ 0 h 162"/>
                  <a:gd name="T16" fmla="*/ 83 w 153"/>
                  <a:gd name="T17" fmla="*/ 0 h 162"/>
                  <a:gd name="T18" fmla="*/ 87 w 153"/>
                  <a:gd name="T19" fmla="*/ 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2">
                    <a:moveTo>
                      <a:pt x="13" y="151"/>
                    </a:moveTo>
                    <a:lnTo>
                      <a:pt x="87" y="7"/>
                    </a:lnTo>
                    <a:lnTo>
                      <a:pt x="83" y="0"/>
                    </a:lnTo>
                    <a:lnTo>
                      <a:pt x="0" y="162"/>
                    </a:lnTo>
                    <a:lnTo>
                      <a:pt x="13" y="151"/>
                    </a:lnTo>
                    <a:close/>
                    <a:moveTo>
                      <a:pt x="87" y="7"/>
                    </a:moveTo>
                    <a:lnTo>
                      <a:pt x="142" y="7"/>
                    </a:lnTo>
                    <a:lnTo>
                      <a:pt x="153" y="0"/>
                    </a:lnTo>
                    <a:lnTo>
                      <a:pt x="83" y="0"/>
                    </a:lnTo>
                    <a:lnTo>
                      <a:pt x="87"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1" name="Freeform 140"/>
              <p:cNvSpPr>
                <a:spLocks noChangeArrowheads="1"/>
              </p:cNvSpPr>
              <p:nvPr/>
            </p:nvSpPr>
            <p:spPr bwMode="auto">
              <a:xfrm>
                <a:off x="3075" y="1549"/>
                <a:ext cx="104" cy="213"/>
              </a:xfrm>
              <a:custGeom>
                <a:avLst/>
                <a:gdLst>
                  <a:gd name="T0" fmla="*/ 17 w 104"/>
                  <a:gd name="T1" fmla="*/ 213 h 213"/>
                  <a:gd name="T2" fmla="*/ 4 w 104"/>
                  <a:gd name="T3" fmla="*/ 196 h 213"/>
                  <a:gd name="T4" fmla="*/ 0 w 104"/>
                  <a:gd name="T5" fmla="*/ 179 h 213"/>
                  <a:gd name="T6" fmla="*/ 0 w 104"/>
                  <a:gd name="T7" fmla="*/ 162 h 213"/>
                  <a:gd name="T8" fmla="*/ 83 w 104"/>
                  <a:gd name="T9" fmla="*/ 0 h 213"/>
                  <a:gd name="T10" fmla="*/ 92 w 104"/>
                  <a:gd name="T11" fmla="*/ 0 h 213"/>
                  <a:gd name="T12" fmla="*/ 98 w 104"/>
                  <a:gd name="T13" fmla="*/ 13 h 213"/>
                  <a:gd name="T14" fmla="*/ 104 w 104"/>
                  <a:gd name="T15" fmla="*/ 43 h 213"/>
                  <a:gd name="T16" fmla="*/ 78 w 104"/>
                  <a:gd name="T17" fmla="*/ 94 h 213"/>
                  <a:gd name="T18" fmla="*/ 65 w 104"/>
                  <a:gd name="T19" fmla="*/ 77 h 213"/>
                  <a:gd name="T20" fmla="*/ 61 w 104"/>
                  <a:gd name="T21" fmla="*/ 60 h 213"/>
                  <a:gd name="T22" fmla="*/ 30 w 104"/>
                  <a:gd name="T23" fmla="*/ 119 h 213"/>
                  <a:gd name="T24" fmla="*/ 37 w 104"/>
                  <a:gd name="T25" fmla="*/ 132 h 213"/>
                  <a:gd name="T26" fmla="*/ 44 w 104"/>
                  <a:gd name="T27" fmla="*/ 162 h 213"/>
                  <a:gd name="T28" fmla="*/ 17 w 104"/>
                  <a:gd name="T29" fmla="*/ 213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213">
                    <a:moveTo>
                      <a:pt x="17" y="213"/>
                    </a:moveTo>
                    <a:lnTo>
                      <a:pt x="4" y="196"/>
                    </a:lnTo>
                    <a:lnTo>
                      <a:pt x="0" y="179"/>
                    </a:lnTo>
                    <a:lnTo>
                      <a:pt x="0" y="162"/>
                    </a:lnTo>
                    <a:lnTo>
                      <a:pt x="83" y="0"/>
                    </a:lnTo>
                    <a:lnTo>
                      <a:pt x="92" y="0"/>
                    </a:lnTo>
                    <a:lnTo>
                      <a:pt x="98" y="13"/>
                    </a:lnTo>
                    <a:lnTo>
                      <a:pt x="104" y="43"/>
                    </a:lnTo>
                    <a:lnTo>
                      <a:pt x="78" y="94"/>
                    </a:lnTo>
                    <a:lnTo>
                      <a:pt x="65" y="77"/>
                    </a:lnTo>
                    <a:lnTo>
                      <a:pt x="61" y="60"/>
                    </a:lnTo>
                    <a:lnTo>
                      <a:pt x="30" y="119"/>
                    </a:lnTo>
                    <a:lnTo>
                      <a:pt x="37" y="132"/>
                    </a:lnTo>
                    <a:lnTo>
                      <a:pt x="44" y="162"/>
                    </a:lnTo>
                    <a:lnTo>
                      <a:pt x="17" y="213"/>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2" name="Freeform 141"/>
              <p:cNvSpPr>
                <a:spLocks noChangeArrowheads="1"/>
              </p:cNvSpPr>
              <p:nvPr/>
            </p:nvSpPr>
            <p:spPr bwMode="auto">
              <a:xfrm>
                <a:off x="3005" y="1711"/>
                <a:ext cx="87" cy="51"/>
              </a:xfrm>
              <a:custGeom>
                <a:avLst/>
                <a:gdLst>
                  <a:gd name="T0" fmla="*/ 0 w 87"/>
                  <a:gd name="T1" fmla="*/ 0 h 51"/>
                  <a:gd name="T2" fmla="*/ 0 w 87"/>
                  <a:gd name="T3" fmla="*/ 17 h 51"/>
                  <a:gd name="T4" fmla="*/ 4 w 87"/>
                  <a:gd name="T5" fmla="*/ 34 h 51"/>
                  <a:gd name="T6" fmla="*/ 18 w 87"/>
                  <a:gd name="T7" fmla="*/ 51 h 51"/>
                  <a:gd name="T8" fmla="*/ 87 w 87"/>
                  <a:gd name="T9" fmla="*/ 51 h 51"/>
                  <a:gd name="T10" fmla="*/ 74 w 87"/>
                  <a:gd name="T11" fmla="*/ 34 h 51"/>
                  <a:gd name="T12" fmla="*/ 70 w 87"/>
                  <a:gd name="T13" fmla="*/ 17 h 51"/>
                  <a:gd name="T14" fmla="*/ 70 w 87"/>
                  <a:gd name="T15" fmla="*/ 0 h 51"/>
                  <a:gd name="T16" fmla="*/ 0 w 87"/>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1">
                    <a:moveTo>
                      <a:pt x="0" y="0"/>
                    </a:moveTo>
                    <a:lnTo>
                      <a:pt x="0" y="17"/>
                    </a:lnTo>
                    <a:lnTo>
                      <a:pt x="4" y="34"/>
                    </a:lnTo>
                    <a:lnTo>
                      <a:pt x="18" y="51"/>
                    </a:lnTo>
                    <a:lnTo>
                      <a:pt x="87" y="51"/>
                    </a:lnTo>
                    <a:lnTo>
                      <a:pt x="74" y="34"/>
                    </a:lnTo>
                    <a:lnTo>
                      <a:pt x="70" y="17"/>
                    </a:lnTo>
                    <a:lnTo>
                      <a:pt x="70"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3" name="Freeform 142"/>
              <p:cNvSpPr>
                <a:spLocks noChangeArrowheads="1"/>
              </p:cNvSpPr>
              <p:nvPr/>
            </p:nvSpPr>
            <p:spPr bwMode="auto">
              <a:xfrm>
                <a:off x="3005" y="1549"/>
                <a:ext cx="153" cy="162"/>
              </a:xfrm>
              <a:custGeom>
                <a:avLst/>
                <a:gdLst>
                  <a:gd name="T0" fmla="*/ 153 w 153"/>
                  <a:gd name="T1" fmla="*/ 0 h 162"/>
                  <a:gd name="T2" fmla="*/ 83 w 153"/>
                  <a:gd name="T3" fmla="*/ 0 h 162"/>
                  <a:gd name="T4" fmla="*/ 0 w 153"/>
                  <a:gd name="T5" fmla="*/ 162 h 162"/>
                  <a:gd name="T6" fmla="*/ 70 w 153"/>
                  <a:gd name="T7" fmla="*/ 162 h 162"/>
                  <a:gd name="T8" fmla="*/ 153 w 153"/>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2">
                    <a:moveTo>
                      <a:pt x="153" y="0"/>
                    </a:moveTo>
                    <a:lnTo>
                      <a:pt x="83" y="0"/>
                    </a:lnTo>
                    <a:lnTo>
                      <a:pt x="0" y="162"/>
                    </a:lnTo>
                    <a:lnTo>
                      <a:pt x="70" y="162"/>
                    </a:lnTo>
                    <a:lnTo>
                      <a:pt x="15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4" name="Freeform 143"/>
              <p:cNvSpPr>
                <a:spLocks noChangeArrowheads="1"/>
              </p:cNvSpPr>
              <p:nvPr/>
            </p:nvSpPr>
            <p:spPr bwMode="auto">
              <a:xfrm>
                <a:off x="287" y="1626"/>
                <a:ext cx="114" cy="221"/>
              </a:xfrm>
              <a:custGeom>
                <a:avLst/>
                <a:gdLst>
                  <a:gd name="T0" fmla="*/ 0 w 114"/>
                  <a:gd name="T1" fmla="*/ 221 h 221"/>
                  <a:gd name="T2" fmla="*/ 114 w 114"/>
                  <a:gd name="T3" fmla="*/ 110 h 221"/>
                  <a:gd name="T4" fmla="*/ 114 w 114"/>
                  <a:gd name="T5" fmla="*/ 0 h 221"/>
                  <a:gd name="T6" fmla="*/ 0 w 114"/>
                  <a:gd name="T7" fmla="*/ 187 h 221"/>
                  <a:gd name="T8" fmla="*/ 0 w 114"/>
                  <a:gd name="T9" fmla="*/ 221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21">
                    <a:moveTo>
                      <a:pt x="0" y="221"/>
                    </a:moveTo>
                    <a:lnTo>
                      <a:pt x="114" y="110"/>
                    </a:lnTo>
                    <a:lnTo>
                      <a:pt x="114" y="0"/>
                    </a:lnTo>
                    <a:lnTo>
                      <a:pt x="0" y="187"/>
                    </a:lnTo>
                    <a:lnTo>
                      <a:pt x="0" y="2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5" name="Rectangle 144"/>
              <p:cNvSpPr>
                <a:spLocks noChangeArrowheads="1"/>
              </p:cNvSpPr>
              <p:nvPr/>
            </p:nvSpPr>
            <p:spPr bwMode="auto">
              <a:xfrm>
                <a:off x="44" y="1813"/>
                <a:ext cx="243" cy="3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56" name="Freeform 145"/>
              <p:cNvSpPr>
                <a:spLocks noChangeArrowheads="1"/>
              </p:cNvSpPr>
              <p:nvPr/>
            </p:nvSpPr>
            <p:spPr bwMode="auto">
              <a:xfrm>
                <a:off x="26" y="1575"/>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7" name="Freeform 146"/>
              <p:cNvSpPr>
                <a:spLocks noChangeArrowheads="1"/>
              </p:cNvSpPr>
              <p:nvPr/>
            </p:nvSpPr>
            <p:spPr bwMode="auto">
              <a:xfrm>
                <a:off x="26" y="1575"/>
                <a:ext cx="384" cy="204"/>
              </a:xfrm>
              <a:custGeom>
                <a:avLst/>
                <a:gdLst>
                  <a:gd name="T0" fmla="*/ 0 w 384"/>
                  <a:gd name="T1" fmla="*/ 204 h 204"/>
                  <a:gd name="T2" fmla="*/ 105 w 384"/>
                  <a:gd name="T3" fmla="*/ 0 h 204"/>
                  <a:gd name="T4" fmla="*/ 384 w 384"/>
                  <a:gd name="T5" fmla="*/ 0 h 204"/>
                  <a:gd name="T6" fmla="*/ 279 w 384"/>
                  <a:gd name="T7" fmla="*/ 204 h 204"/>
                  <a:gd name="T8" fmla="*/ 0 w 384"/>
                  <a:gd name="T9" fmla="*/ 204 h 2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204">
                    <a:moveTo>
                      <a:pt x="0" y="204"/>
                    </a:moveTo>
                    <a:lnTo>
                      <a:pt x="105" y="0"/>
                    </a:lnTo>
                    <a:lnTo>
                      <a:pt x="384" y="0"/>
                    </a:lnTo>
                    <a:lnTo>
                      <a:pt x="279" y="204"/>
                    </a:lnTo>
                    <a:lnTo>
                      <a:pt x="0" y="204"/>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8" name="Freeform 147"/>
              <p:cNvSpPr>
                <a:spLocks noChangeArrowheads="1"/>
              </p:cNvSpPr>
              <p:nvPr/>
            </p:nvSpPr>
            <p:spPr bwMode="auto">
              <a:xfrm>
                <a:off x="257" y="1604"/>
                <a:ext cx="17" cy="35"/>
              </a:xfrm>
              <a:custGeom>
                <a:avLst/>
                <a:gdLst>
                  <a:gd name="T0" fmla="*/ 17 w 17"/>
                  <a:gd name="T1" fmla="*/ 0 h 35"/>
                  <a:gd name="T2" fmla="*/ 0 w 17"/>
                  <a:gd name="T3" fmla="*/ 35 h 35"/>
                  <a:gd name="T4" fmla="*/ 17 w 17"/>
                  <a:gd name="T5" fmla="*/ 26 h 35"/>
                  <a:gd name="T6" fmla="*/ 17 w 17"/>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5">
                    <a:moveTo>
                      <a:pt x="17" y="0"/>
                    </a:moveTo>
                    <a:lnTo>
                      <a:pt x="0" y="35"/>
                    </a:lnTo>
                    <a:lnTo>
                      <a:pt x="17" y="26"/>
                    </a:lnTo>
                    <a:lnTo>
                      <a:pt x="17"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59" name="Freeform 148"/>
              <p:cNvSpPr>
                <a:spLocks noChangeArrowheads="1"/>
              </p:cNvSpPr>
              <p:nvPr/>
            </p:nvSpPr>
            <p:spPr bwMode="auto">
              <a:xfrm>
                <a:off x="274" y="1604"/>
                <a:ext cx="92" cy="26"/>
              </a:xfrm>
              <a:custGeom>
                <a:avLst/>
                <a:gdLst>
                  <a:gd name="T0" fmla="*/ 0 w 92"/>
                  <a:gd name="T1" fmla="*/ 0 h 26"/>
                  <a:gd name="T2" fmla="*/ 92 w 92"/>
                  <a:gd name="T3" fmla="*/ 0 h 26"/>
                  <a:gd name="T4" fmla="*/ 79 w 92"/>
                  <a:gd name="T5" fmla="*/ 26 h 26"/>
                  <a:gd name="T6" fmla="*/ 0 w 92"/>
                  <a:gd name="T7" fmla="*/ 26 h 26"/>
                  <a:gd name="T8" fmla="*/ 0 w 92"/>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6">
                    <a:moveTo>
                      <a:pt x="0" y="0"/>
                    </a:moveTo>
                    <a:lnTo>
                      <a:pt x="92" y="0"/>
                    </a:lnTo>
                    <a:lnTo>
                      <a:pt x="79" y="26"/>
                    </a:lnTo>
                    <a:lnTo>
                      <a:pt x="0" y="26"/>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60" name="Rectangle 149"/>
              <p:cNvSpPr>
                <a:spLocks noChangeArrowheads="1"/>
              </p:cNvSpPr>
              <p:nvPr/>
            </p:nvSpPr>
            <p:spPr bwMode="auto">
              <a:xfrm>
                <a:off x="291" y="1613"/>
                <a:ext cx="62"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61" name="Rectangle 150"/>
              <p:cNvSpPr>
                <a:spLocks noChangeArrowheads="1"/>
              </p:cNvSpPr>
              <p:nvPr/>
            </p:nvSpPr>
            <p:spPr bwMode="auto">
              <a:xfrm>
                <a:off x="291" y="1613"/>
                <a:ext cx="62" cy="8"/>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462" name="Picture 15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5" y="1661"/>
                <a:ext cx="73"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63" name="Picture 15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5" y="1661"/>
                <a:ext cx="73"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64" name="Freeform 153"/>
              <p:cNvSpPr>
                <a:spLocks noChangeArrowheads="1"/>
              </p:cNvSpPr>
              <p:nvPr/>
            </p:nvSpPr>
            <p:spPr bwMode="auto">
              <a:xfrm>
                <a:off x="227" y="1670"/>
                <a:ext cx="53" cy="18"/>
              </a:xfrm>
              <a:custGeom>
                <a:avLst/>
                <a:gdLst>
                  <a:gd name="T0" fmla="*/ 0 w 53"/>
                  <a:gd name="T1" fmla="*/ 18 h 18"/>
                  <a:gd name="T2" fmla="*/ 9 w 53"/>
                  <a:gd name="T3" fmla="*/ 0 h 18"/>
                  <a:gd name="T4" fmla="*/ 53 w 53"/>
                  <a:gd name="T5" fmla="*/ 0 h 18"/>
                  <a:gd name="T6" fmla="*/ 44 w 53"/>
                  <a:gd name="T7" fmla="*/ 18 h 18"/>
                  <a:gd name="T8" fmla="*/ 0 w 53"/>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0" y="18"/>
                    </a:moveTo>
                    <a:lnTo>
                      <a:pt x="9" y="0"/>
                    </a:lnTo>
                    <a:lnTo>
                      <a:pt x="53" y="0"/>
                    </a:lnTo>
                    <a:lnTo>
                      <a:pt x="44" y="18"/>
                    </a:lnTo>
                    <a:lnTo>
                      <a:pt x="0" y="1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65" name="Rectangle 154"/>
              <p:cNvSpPr>
                <a:spLocks noChangeArrowheads="1"/>
              </p:cNvSpPr>
              <p:nvPr/>
            </p:nvSpPr>
            <p:spPr bwMode="auto">
              <a:xfrm>
                <a:off x="26" y="1779"/>
                <a:ext cx="279" cy="3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66" name="Rectangle 155"/>
              <p:cNvSpPr>
                <a:spLocks noChangeArrowheads="1"/>
              </p:cNvSpPr>
              <p:nvPr/>
            </p:nvSpPr>
            <p:spPr bwMode="auto">
              <a:xfrm>
                <a:off x="26" y="1779"/>
                <a:ext cx="279" cy="34"/>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67" name="Freeform 156"/>
              <p:cNvSpPr>
                <a:spLocks noChangeArrowheads="1"/>
              </p:cNvSpPr>
              <p:nvPr/>
            </p:nvSpPr>
            <p:spPr bwMode="auto">
              <a:xfrm>
                <a:off x="305" y="1575"/>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68" name="Freeform 157"/>
              <p:cNvSpPr>
                <a:spLocks noChangeArrowheads="1"/>
              </p:cNvSpPr>
              <p:nvPr/>
            </p:nvSpPr>
            <p:spPr bwMode="auto">
              <a:xfrm>
                <a:off x="305" y="1575"/>
                <a:ext cx="105" cy="238"/>
              </a:xfrm>
              <a:custGeom>
                <a:avLst/>
                <a:gdLst>
                  <a:gd name="T0" fmla="*/ 0 w 105"/>
                  <a:gd name="T1" fmla="*/ 238 h 238"/>
                  <a:gd name="T2" fmla="*/ 105 w 105"/>
                  <a:gd name="T3" fmla="*/ 34 h 238"/>
                  <a:gd name="T4" fmla="*/ 105 w 105"/>
                  <a:gd name="T5" fmla="*/ 0 h 238"/>
                  <a:gd name="T6" fmla="*/ 0 w 105"/>
                  <a:gd name="T7" fmla="*/ 204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4"/>
                    </a:lnTo>
                    <a:lnTo>
                      <a:pt x="105" y="0"/>
                    </a:lnTo>
                    <a:lnTo>
                      <a:pt x="0" y="204"/>
                    </a:lnTo>
                    <a:lnTo>
                      <a:pt x="0" y="23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69" name="Picture 15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6"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70" name="Picture 15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6" y="1661"/>
                <a:ext cx="74"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71" name="Freeform 160"/>
              <p:cNvSpPr>
                <a:spLocks noChangeArrowheads="1"/>
              </p:cNvSpPr>
              <p:nvPr/>
            </p:nvSpPr>
            <p:spPr bwMode="auto">
              <a:xfrm>
                <a:off x="280" y="1670"/>
                <a:ext cx="52" cy="18"/>
              </a:xfrm>
              <a:custGeom>
                <a:avLst/>
                <a:gdLst>
                  <a:gd name="T0" fmla="*/ 0 w 52"/>
                  <a:gd name="T1" fmla="*/ 18 h 18"/>
                  <a:gd name="T2" fmla="*/ 8 w 52"/>
                  <a:gd name="T3" fmla="*/ 0 h 18"/>
                  <a:gd name="T4" fmla="*/ 52 w 52"/>
                  <a:gd name="T5" fmla="*/ 0 h 18"/>
                  <a:gd name="T6" fmla="*/ 43 w 52"/>
                  <a:gd name="T7" fmla="*/ 18 h 18"/>
                  <a:gd name="T8" fmla="*/ 0 w 52"/>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8">
                    <a:moveTo>
                      <a:pt x="0" y="18"/>
                    </a:moveTo>
                    <a:lnTo>
                      <a:pt x="8" y="0"/>
                    </a:lnTo>
                    <a:lnTo>
                      <a:pt x="52" y="0"/>
                    </a:lnTo>
                    <a:lnTo>
                      <a:pt x="43" y="18"/>
                    </a:lnTo>
                    <a:lnTo>
                      <a:pt x="0" y="1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72" name="Picture 16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9"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73" name="Picture 16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9"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74" name="Freeform 163"/>
              <p:cNvSpPr>
                <a:spLocks noChangeArrowheads="1"/>
              </p:cNvSpPr>
              <p:nvPr/>
            </p:nvSpPr>
            <p:spPr bwMode="auto">
              <a:xfrm>
                <a:off x="240" y="1645"/>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475" name="Picture 16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1"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476" name="Picture 16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1" y="163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477" name="Freeform 166"/>
              <p:cNvSpPr>
                <a:spLocks noChangeArrowheads="1"/>
              </p:cNvSpPr>
              <p:nvPr/>
            </p:nvSpPr>
            <p:spPr bwMode="auto">
              <a:xfrm>
                <a:off x="293" y="1645"/>
                <a:ext cx="52" cy="17"/>
              </a:xfrm>
              <a:custGeom>
                <a:avLst/>
                <a:gdLst>
                  <a:gd name="T0" fmla="*/ 0 w 52"/>
                  <a:gd name="T1" fmla="*/ 17 h 17"/>
                  <a:gd name="T2" fmla="*/ 9 w 52"/>
                  <a:gd name="T3" fmla="*/ 0 h 17"/>
                  <a:gd name="T4" fmla="*/ 52 w 52"/>
                  <a:gd name="T5" fmla="*/ 0 h 17"/>
                  <a:gd name="T6" fmla="*/ 43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3"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78" name="Freeform 167"/>
              <p:cNvSpPr>
                <a:spLocks noEditPoints="1" noChangeArrowheads="1"/>
              </p:cNvSpPr>
              <p:nvPr/>
            </p:nvSpPr>
            <p:spPr bwMode="auto">
              <a:xfrm>
                <a:off x="195" y="1697"/>
                <a:ext cx="120" cy="56"/>
              </a:xfrm>
              <a:custGeom>
                <a:avLst/>
                <a:gdLst>
                  <a:gd name="T0" fmla="*/ 0 w 120"/>
                  <a:gd name="T1" fmla="*/ 50 h 56"/>
                  <a:gd name="T2" fmla="*/ 17 w 120"/>
                  <a:gd name="T3" fmla="*/ 56 h 56"/>
                  <a:gd name="T4" fmla="*/ 26 w 120"/>
                  <a:gd name="T5" fmla="*/ 56 h 56"/>
                  <a:gd name="T6" fmla="*/ 43 w 120"/>
                  <a:gd name="T7" fmla="*/ 50 h 56"/>
                  <a:gd name="T8" fmla="*/ 26 w 120"/>
                  <a:gd name="T9" fmla="*/ 56 h 56"/>
                  <a:gd name="T10" fmla="*/ 51 w 120"/>
                  <a:gd name="T11" fmla="*/ 50 h 56"/>
                  <a:gd name="T12" fmla="*/ 68 w 120"/>
                  <a:gd name="T13" fmla="*/ 56 h 56"/>
                  <a:gd name="T14" fmla="*/ 77 w 120"/>
                  <a:gd name="T15" fmla="*/ 56 h 56"/>
                  <a:gd name="T16" fmla="*/ 94 w 120"/>
                  <a:gd name="T17" fmla="*/ 50 h 56"/>
                  <a:gd name="T18" fmla="*/ 77 w 120"/>
                  <a:gd name="T19" fmla="*/ 56 h 56"/>
                  <a:gd name="T20" fmla="*/ 86 w 120"/>
                  <a:gd name="T21" fmla="*/ 32 h 56"/>
                  <a:gd name="T22" fmla="*/ 103 w 120"/>
                  <a:gd name="T23" fmla="*/ 39 h 56"/>
                  <a:gd name="T24" fmla="*/ 60 w 120"/>
                  <a:gd name="T25" fmla="*/ 39 h 56"/>
                  <a:gd name="T26" fmla="*/ 77 w 120"/>
                  <a:gd name="T27" fmla="*/ 32 h 56"/>
                  <a:gd name="T28" fmla="*/ 60 w 120"/>
                  <a:gd name="T29" fmla="*/ 39 h 56"/>
                  <a:gd name="T30" fmla="*/ 34 w 120"/>
                  <a:gd name="T31" fmla="*/ 32 h 56"/>
                  <a:gd name="T32" fmla="*/ 51 w 120"/>
                  <a:gd name="T33" fmla="*/ 39 h 56"/>
                  <a:gd name="T34" fmla="*/ 8 w 120"/>
                  <a:gd name="T35" fmla="*/ 39 h 56"/>
                  <a:gd name="T36" fmla="*/ 26 w 120"/>
                  <a:gd name="T37" fmla="*/ 32 h 56"/>
                  <a:gd name="T38" fmla="*/ 8 w 120"/>
                  <a:gd name="T39" fmla="*/ 39 h 56"/>
                  <a:gd name="T40" fmla="*/ 17 w 120"/>
                  <a:gd name="T41" fmla="*/ 16 h 56"/>
                  <a:gd name="T42" fmla="*/ 34 w 120"/>
                  <a:gd name="T43" fmla="*/ 22 h 56"/>
                  <a:gd name="T44" fmla="*/ 43 w 120"/>
                  <a:gd name="T45" fmla="*/ 22 h 56"/>
                  <a:gd name="T46" fmla="*/ 60 w 120"/>
                  <a:gd name="T47" fmla="*/ 16 h 56"/>
                  <a:gd name="T48" fmla="*/ 43 w 120"/>
                  <a:gd name="T49" fmla="*/ 22 h 56"/>
                  <a:gd name="T50" fmla="*/ 69 w 120"/>
                  <a:gd name="T51" fmla="*/ 16 h 56"/>
                  <a:gd name="T52" fmla="*/ 86 w 120"/>
                  <a:gd name="T53" fmla="*/ 22 h 56"/>
                  <a:gd name="T54" fmla="*/ 95 w 120"/>
                  <a:gd name="T55" fmla="*/ 22 h 56"/>
                  <a:gd name="T56" fmla="*/ 112 w 120"/>
                  <a:gd name="T57" fmla="*/ 16 h 56"/>
                  <a:gd name="T58" fmla="*/ 95 w 120"/>
                  <a:gd name="T59" fmla="*/ 22 h 56"/>
                  <a:gd name="T60" fmla="*/ 103 w 120"/>
                  <a:gd name="T61" fmla="*/ 0 h 56"/>
                  <a:gd name="T62" fmla="*/ 120 w 120"/>
                  <a:gd name="T63" fmla="*/ 7 h 56"/>
                  <a:gd name="T64" fmla="*/ 78 w 120"/>
                  <a:gd name="T65" fmla="*/ 7 h 56"/>
                  <a:gd name="T66" fmla="*/ 95 w 120"/>
                  <a:gd name="T67" fmla="*/ 0 h 56"/>
                  <a:gd name="T68" fmla="*/ 78 w 120"/>
                  <a:gd name="T69" fmla="*/ 7 h 56"/>
                  <a:gd name="T70" fmla="*/ 52 w 120"/>
                  <a:gd name="T71" fmla="*/ 0 h 56"/>
                  <a:gd name="T72" fmla="*/ 69 w 120"/>
                  <a:gd name="T73" fmla="*/ 7 h 56"/>
                  <a:gd name="T74" fmla="*/ 26 w 120"/>
                  <a:gd name="T75" fmla="*/ 7 h 56"/>
                  <a:gd name="T76" fmla="*/ 43 w 120"/>
                  <a:gd name="T77" fmla="*/ 0 h 56"/>
                  <a:gd name="T78" fmla="*/ 26 w 120"/>
                  <a:gd name="T79" fmla="*/ 7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 h="56">
                    <a:moveTo>
                      <a:pt x="0" y="56"/>
                    </a:moveTo>
                    <a:lnTo>
                      <a:pt x="0" y="50"/>
                    </a:lnTo>
                    <a:lnTo>
                      <a:pt x="17" y="50"/>
                    </a:lnTo>
                    <a:lnTo>
                      <a:pt x="17" y="56"/>
                    </a:lnTo>
                    <a:lnTo>
                      <a:pt x="0" y="56"/>
                    </a:lnTo>
                    <a:close/>
                    <a:moveTo>
                      <a:pt x="26" y="56"/>
                    </a:moveTo>
                    <a:lnTo>
                      <a:pt x="26" y="50"/>
                    </a:lnTo>
                    <a:lnTo>
                      <a:pt x="43" y="50"/>
                    </a:lnTo>
                    <a:lnTo>
                      <a:pt x="43" y="56"/>
                    </a:lnTo>
                    <a:lnTo>
                      <a:pt x="26" y="56"/>
                    </a:lnTo>
                    <a:close/>
                    <a:moveTo>
                      <a:pt x="51" y="56"/>
                    </a:moveTo>
                    <a:lnTo>
                      <a:pt x="51" y="50"/>
                    </a:lnTo>
                    <a:lnTo>
                      <a:pt x="68" y="50"/>
                    </a:lnTo>
                    <a:lnTo>
                      <a:pt x="68" y="56"/>
                    </a:lnTo>
                    <a:lnTo>
                      <a:pt x="51" y="56"/>
                    </a:lnTo>
                    <a:close/>
                    <a:moveTo>
                      <a:pt x="77" y="56"/>
                    </a:moveTo>
                    <a:lnTo>
                      <a:pt x="77" y="50"/>
                    </a:lnTo>
                    <a:lnTo>
                      <a:pt x="94" y="50"/>
                    </a:lnTo>
                    <a:lnTo>
                      <a:pt x="94" y="56"/>
                    </a:lnTo>
                    <a:lnTo>
                      <a:pt x="77" y="56"/>
                    </a:lnTo>
                    <a:close/>
                    <a:moveTo>
                      <a:pt x="86" y="39"/>
                    </a:moveTo>
                    <a:lnTo>
                      <a:pt x="86" y="32"/>
                    </a:lnTo>
                    <a:lnTo>
                      <a:pt x="103" y="32"/>
                    </a:lnTo>
                    <a:lnTo>
                      <a:pt x="103" y="39"/>
                    </a:lnTo>
                    <a:lnTo>
                      <a:pt x="86" y="39"/>
                    </a:lnTo>
                    <a:close/>
                    <a:moveTo>
                      <a:pt x="60" y="39"/>
                    </a:moveTo>
                    <a:lnTo>
                      <a:pt x="60" y="32"/>
                    </a:lnTo>
                    <a:lnTo>
                      <a:pt x="77" y="32"/>
                    </a:lnTo>
                    <a:lnTo>
                      <a:pt x="77" y="39"/>
                    </a:lnTo>
                    <a:lnTo>
                      <a:pt x="60" y="39"/>
                    </a:lnTo>
                    <a:close/>
                    <a:moveTo>
                      <a:pt x="34" y="39"/>
                    </a:moveTo>
                    <a:lnTo>
                      <a:pt x="34" y="32"/>
                    </a:lnTo>
                    <a:lnTo>
                      <a:pt x="51" y="32"/>
                    </a:lnTo>
                    <a:lnTo>
                      <a:pt x="51" y="39"/>
                    </a:lnTo>
                    <a:lnTo>
                      <a:pt x="34" y="39"/>
                    </a:lnTo>
                    <a:close/>
                    <a:moveTo>
                      <a:pt x="8" y="39"/>
                    </a:moveTo>
                    <a:lnTo>
                      <a:pt x="8" y="32"/>
                    </a:lnTo>
                    <a:lnTo>
                      <a:pt x="26" y="32"/>
                    </a:lnTo>
                    <a:lnTo>
                      <a:pt x="26" y="39"/>
                    </a:lnTo>
                    <a:lnTo>
                      <a:pt x="8" y="39"/>
                    </a:lnTo>
                    <a:close/>
                    <a:moveTo>
                      <a:pt x="17" y="22"/>
                    </a:moveTo>
                    <a:lnTo>
                      <a:pt x="17" y="16"/>
                    </a:lnTo>
                    <a:lnTo>
                      <a:pt x="34" y="16"/>
                    </a:lnTo>
                    <a:lnTo>
                      <a:pt x="34" y="22"/>
                    </a:lnTo>
                    <a:lnTo>
                      <a:pt x="17" y="22"/>
                    </a:lnTo>
                    <a:close/>
                    <a:moveTo>
                      <a:pt x="43" y="22"/>
                    </a:moveTo>
                    <a:lnTo>
                      <a:pt x="43" y="16"/>
                    </a:lnTo>
                    <a:lnTo>
                      <a:pt x="60" y="16"/>
                    </a:lnTo>
                    <a:lnTo>
                      <a:pt x="60" y="22"/>
                    </a:lnTo>
                    <a:lnTo>
                      <a:pt x="43" y="22"/>
                    </a:lnTo>
                    <a:close/>
                    <a:moveTo>
                      <a:pt x="69" y="22"/>
                    </a:moveTo>
                    <a:lnTo>
                      <a:pt x="69" y="16"/>
                    </a:lnTo>
                    <a:lnTo>
                      <a:pt x="86" y="16"/>
                    </a:lnTo>
                    <a:lnTo>
                      <a:pt x="86" y="22"/>
                    </a:lnTo>
                    <a:lnTo>
                      <a:pt x="69" y="22"/>
                    </a:lnTo>
                    <a:close/>
                    <a:moveTo>
                      <a:pt x="95" y="22"/>
                    </a:moveTo>
                    <a:lnTo>
                      <a:pt x="95" y="16"/>
                    </a:lnTo>
                    <a:lnTo>
                      <a:pt x="112" y="16"/>
                    </a:lnTo>
                    <a:lnTo>
                      <a:pt x="112" y="22"/>
                    </a:lnTo>
                    <a:lnTo>
                      <a:pt x="95" y="22"/>
                    </a:lnTo>
                    <a:close/>
                    <a:moveTo>
                      <a:pt x="103" y="7"/>
                    </a:moveTo>
                    <a:lnTo>
                      <a:pt x="103" y="0"/>
                    </a:lnTo>
                    <a:lnTo>
                      <a:pt x="120" y="0"/>
                    </a:lnTo>
                    <a:lnTo>
                      <a:pt x="120" y="7"/>
                    </a:lnTo>
                    <a:lnTo>
                      <a:pt x="103" y="7"/>
                    </a:lnTo>
                    <a:close/>
                    <a:moveTo>
                      <a:pt x="78" y="7"/>
                    </a:moveTo>
                    <a:lnTo>
                      <a:pt x="78" y="0"/>
                    </a:lnTo>
                    <a:lnTo>
                      <a:pt x="95" y="0"/>
                    </a:lnTo>
                    <a:lnTo>
                      <a:pt x="95" y="7"/>
                    </a:lnTo>
                    <a:lnTo>
                      <a:pt x="78" y="7"/>
                    </a:lnTo>
                    <a:close/>
                    <a:moveTo>
                      <a:pt x="52" y="7"/>
                    </a:moveTo>
                    <a:lnTo>
                      <a:pt x="52" y="0"/>
                    </a:lnTo>
                    <a:lnTo>
                      <a:pt x="69" y="0"/>
                    </a:lnTo>
                    <a:lnTo>
                      <a:pt x="69" y="7"/>
                    </a:lnTo>
                    <a:lnTo>
                      <a:pt x="52" y="7"/>
                    </a:lnTo>
                    <a:close/>
                    <a:moveTo>
                      <a:pt x="26" y="7"/>
                    </a:moveTo>
                    <a:lnTo>
                      <a:pt x="26" y="0"/>
                    </a:lnTo>
                    <a:lnTo>
                      <a:pt x="43" y="0"/>
                    </a:lnTo>
                    <a:lnTo>
                      <a:pt x="43" y="7"/>
                    </a:lnTo>
                    <a:lnTo>
                      <a:pt x="26"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79" name="Freeform 168"/>
              <p:cNvSpPr>
                <a:spLocks noEditPoints="1" noChangeArrowheads="1"/>
              </p:cNvSpPr>
              <p:nvPr/>
            </p:nvSpPr>
            <p:spPr bwMode="auto">
              <a:xfrm>
                <a:off x="212" y="1694"/>
                <a:ext cx="107" cy="59"/>
              </a:xfrm>
              <a:custGeom>
                <a:avLst/>
                <a:gdLst>
                  <a:gd name="T0" fmla="*/ 81 w 107"/>
                  <a:gd name="T1" fmla="*/ 49 h 59"/>
                  <a:gd name="T2" fmla="*/ 77 w 107"/>
                  <a:gd name="T3" fmla="*/ 59 h 59"/>
                  <a:gd name="T4" fmla="*/ 51 w 107"/>
                  <a:gd name="T5" fmla="*/ 53 h 59"/>
                  <a:gd name="T6" fmla="*/ 55 w 107"/>
                  <a:gd name="T7" fmla="*/ 56 h 59"/>
                  <a:gd name="T8" fmla="*/ 51 w 107"/>
                  <a:gd name="T9" fmla="*/ 53 h 59"/>
                  <a:gd name="T10" fmla="*/ 29 w 107"/>
                  <a:gd name="T11" fmla="*/ 49 h 59"/>
                  <a:gd name="T12" fmla="*/ 26 w 107"/>
                  <a:gd name="T13" fmla="*/ 59 h 59"/>
                  <a:gd name="T14" fmla="*/ 86 w 107"/>
                  <a:gd name="T15" fmla="*/ 35 h 59"/>
                  <a:gd name="T16" fmla="*/ 90 w 107"/>
                  <a:gd name="T17" fmla="*/ 39 h 59"/>
                  <a:gd name="T18" fmla="*/ 86 w 107"/>
                  <a:gd name="T19" fmla="*/ 35 h 59"/>
                  <a:gd name="T20" fmla="*/ 64 w 107"/>
                  <a:gd name="T21" fmla="*/ 32 h 59"/>
                  <a:gd name="T22" fmla="*/ 60 w 107"/>
                  <a:gd name="T23" fmla="*/ 42 h 59"/>
                  <a:gd name="T24" fmla="*/ 34 w 107"/>
                  <a:gd name="T25" fmla="*/ 35 h 59"/>
                  <a:gd name="T26" fmla="*/ 38 w 107"/>
                  <a:gd name="T27" fmla="*/ 39 h 59"/>
                  <a:gd name="T28" fmla="*/ 34 w 107"/>
                  <a:gd name="T29" fmla="*/ 35 h 59"/>
                  <a:gd name="T30" fmla="*/ 98 w 107"/>
                  <a:gd name="T31" fmla="*/ 15 h 59"/>
                  <a:gd name="T32" fmla="*/ 95 w 107"/>
                  <a:gd name="T33" fmla="*/ 25 h 59"/>
                  <a:gd name="T34" fmla="*/ 69 w 107"/>
                  <a:gd name="T35" fmla="*/ 19 h 59"/>
                  <a:gd name="T36" fmla="*/ 73 w 107"/>
                  <a:gd name="T37" fmla="*/ 22 h 59"/>
                  <a:gd name="T38" fmla="*/ 69 w 107"/>
                  <a:gd name="T39" fmla="*/ 19 h 59"/>
                  <a:gd name="T40" fmla="*/ 47 w 107"/>
                  <a:gd name="T41" fmla="*/ 15 h 59"/>
                  <a:gd name="T42" fmla="*/ 43 w 107"/>
                  <a:gd name="T43" fmla="*/ 25 h 59"/>
                  <a:gd name="T44" fmla="*/ 17 w 107"/>
                  <a:gd name="T45" fmla="*/ 19 h 59"/>
                  <a:gd name="T46" fmla="*/ 21 w 107"/>
                  <a:gd name="T47" fmla="*/ 22 h 59"/>
                  <a:gd name="T48" fmla="*/ 17 w 107"/>
                  <a:gd name="T49" fmla="*/ 19 h 59"/>
                  <a:gd name="T50" fmla="*/ 107 w 107"/>
                  <a:gd name="T51" fmla="*/ 0 h 59"/>
                  <a:gd name="T52" fmla="*/ 103 w 107"/>
                  <a:gd name="T53" fmla="*/ 10 h 59"/>
                  <a:gd name="T54" fmla="*/ 78 w 107"/>
                  <a:gd name="T55" fmla="*/ 3 h 59"/>
                  <a:gd name="T56" fmla="*/ 81 w 107"/>
                  <a:gd name="T57" fmla="*/ 7 h 59"/>
                  <a:gd name="T58" fmla="*/ 78 w 107"/>
                  <a:gd name="T59" fmla="*/ 3 h 59"/>
                  <a:gd name="T60" fmla="*/ 56 w 107"/>
                  <a:gd name="T61" fmla="*/ 0 h 59"/>
                  <a:gd name="T62" fmla="*/ 52 w 107"/>
                  <a:gd name="T63" fmla="*/ 10 h 59"/>
                  <a:gd name="T64" fmla="*/ 26 w 107"/>
                  <a:gd name="T65" fmla="*/ 3 h 59"/>
                  <a:gd name="T66" fmla="*/ 30 w 107"/>
                  <a:gd name="T67" fmla="*/ 7 h 59"/>
                  <a:gd name="T68" fmla="*/ 26 w 107"/>
                  <a:gd name="T69" fmla="*/ 3 h 59"/>
                  <a:gd name="T70" fmla="*/ 12 w 107"/>
                  <a:gd name="T71" fmla="*/ 32 h 59"/>
                  <a:gd name="T72" fmla="*/ 9 w 107"/>
                  <a:gd name="T73" fmla="*/ 42 h 59"/>
                  <a:gd name="T74" fmla="*/ 0 w 107"/>
                  <a:gd name="T75" fmla="*/ 53 h 59"/>
                  <a:gd name="T76" fmla="*/ 3 w 107"/>
                  <a:gd name="T77" fmla="*/ 56 h 59"/>
                  <a:gd name="T78" fmla="*/ 0 w 107"/>
                  <a:gd name="T79" fmla="*/ 53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59">
                    <a:moveTo>
                      <a:pt x="77" y="53"/>
                    </a:moveTo>
                    <a:lnTo>
                      <a:pt x="81" y="49"/>
                    </a:lnTo>
                    <a:lnTo>
                      <a:pt x="81" y="56"/>
                    </a:lnTo>
                    <a:lnTo>
                      <a:pt x="77" y="59"/>
                    </a:lnTo>
                    <a:lnTo>
                      <a:pt x="77" y="53"/>
                    </a:lnTo>
                    <a:close/>
                    <a:moveTo>
                      <a:pt x="51" y="53"/>
                    </a:moveTo>
                    <a:lnTo>
                      <a:pt x="55" y="49"/>
                    </a:lnTo>
                    <a:lnTo>
                      <a:pt x="55" y="56"/>
                    </a:lnTo>
                    <a:lnTo>
                      <a:pt x="51" y="59"/>
                    </a:lnTo>
                    <a:lnTo>
                      <a:pt x="51" y="53"/>
                    </a:lnTo>
                    <a:close/>
                    <a:moveTo>
                      <a:pt x="26" y="53"/>
                    </a:moveTo>
                    <a:lnTo>
                      <a:pt x="29" y="49"/>
                    </a:lnTo>
                    <a:lnTo>
                      <a:pt x="29" y="56"/>
                    </a:lnTo>
                    <a:lnTo>
                      <a:pt x="26" y="59"/>
                    </a:lnTo>
                    <a:lnTo>
                      <a:pt x="26" y="53"/>
                    </a:lnTo>
                    <a:close/>
                    <a:moveTo>
                      <a:pt x="86" y="35"/>
                    </a:moveTo>
                    <a:lnTo>
                      <a:pt x="90" y="32"/>
                    </a:lnTo>
                    <a:lnTo>
                      <a:pt x="90" y="39"/>
                    </a:lnTo>
                    <a:lnTo>
                      <a:pt x="86" y="42"/>
                    </a:lnTo>
                    <a:lnTo>
                      <a:pt x="86" y="35"/>
                    </a:lnTo>
                    <a:close/>
                    <a:moveTo>
                      <a:pt x="60" y="35"/>
                    </a:moveTo>
                    <a:lnTo>
                      <a:pt x="64" y="32"/>
                    </a:lnTo>
                    <a:lnTo>
                      <a:pt x="64" y="39"/>
                    </a:lnTo>
                    <a:lnTo>
                      <a:pt x="60" y="42"/>
                    </a:lnTo>
                    <a:lnTo>
                      <a:pt x="60" y="35"/>
                    </a:lnTo>
                    <a:close/>
                    <a:moveTo>
                      <a:pt x="34" y="35"/>
                    </a:moveTo>
                    <a:lnTo>
                      <a:pt x="38" y="32"/>
                    </a:lnTo>
                    <a:lnTo>
                      <a:pt x="38" y="39"/>
                    </a:lnTo>
                    <a:lnTo>
                      <a:pt x="34" y="42"/>
                    </a:lnTo>
                    <a:lnTo>
                      <a:pt x="34" y="35"/>
                    </a:lnTo>
                    <a:close/>
                    <a:moveTo>
                      <a:pt x="95" y="19"/>
                    </a:moveTo>
                    <a:lnTo>
                      <a:pt x="98" y="15"/>
                    </a:lnTo>
                    <a:lnTo>
                      <a:pt x="98" y="22"/>
                    </a:lnTo>
                    <a:lnTo>
                      <a:pt x="95" y="25"/>
                    </a:lnTo>
                    <a:lnTo>
                      <a:pt x="95" y="19"/>
                    </a:lnTo>
                    <a:close/>
                    <a:moveTo>
                      <a:pt x="69" y="19"/>
                    </a:moveTo>
                    <a:lnTo>
                      <a:pt x="73" y="15"/>
                    </a:lnTo>
                    <a:lnTo>
                      <a:pt x="73" y="22"/>
                    </a:lnTo>
                    <a:lnTo>
                      <a:pt x="69" y="25"/>
                    </a:lnTo>
                    <a:lnTo>
                      <a:pt x="69" y="19"/>
                    </a:lnTo>
                    <a:close/>
                    <a:moveTo>
                      <a:pt x="43" y="19"/>
                    </a:moveTo>
                    <a:lnTo>
                      <a:pt x="47" y="15"/>
                    </a:lnTo>
                    <a:lnTo>
                      <a:pt x="47" y="22"/>
                    </a:lnTo>
                    <a:lnTo>
                      <a:pt x="43" y="25"/>
                    </a:lnTo>
                    <a:lnTo>
                      <a:pt x="43" y="19"/>
                    </a:lnTo>
                    <a:close/>
                    <a:moveTo>
                      <a:pt x="17" y="19"/>
                    </a:moveTo>
                    <a:lnTo>
                      <a:pt x="21" y="15"/>
                    </a:lnTo>
                    <a:lnTo>
                      <a:pt x="21" y="22"/>
                    </a:lnTo>
                    <a:lnTo>
                      <a:pt x="17" y="25"/>
                    </a:lnTo>
                    <a:lnTo>
                      <a:pt x="17" y="19"/>
                    </a:lnTo>
                    <a:close/>
                    <a:moveTo>
                      <a:pt x="103" y="3"/>
                    </a:moveTo>
                    <a:lnTo>
                      <a:pt x="107" y="0"/>
                    </a:lnTo>
                    <a:lnTo>
                      <a:pt x="107" y="7"/>
                    </a:lnTo>
                    <a:lnTo>
                      <a:pt x="103" y="10"/>
                    </a:lnTo>
                    <a:lnTo>
                      <a:pt x="103" y="3"/>
                    </a:lnTo>
                    <a:close/>
                    <a:moveTo>
                      <a:pt x="78" y="3"/>
                    </a:moveTo>
                    <a:lnTo>
                      <a:pt x="81" y="0"/>
                    </a:lnTo>
                    <a:lnTo>
                      <a:pt x="81" y="7"/>
                    </a:lnTo>
                    <a:lnTo>
                      <a:pt x="78" y="10"/>
                    </a:lnTo>
                    <a:lnTo>
                      <a:pt x="78" y="3"/>
                    </a:lnTo>
                    <a:close/>
                    <a:moveTo>
                      <a:pt x="52" y="3"/>
                    </a:moveTo>
                    <a:lnTo>
                      <a:pt x="56" y="0"/>
                    </a:lnTo>
                    <a:lnTo>
                      <a:pt x="56" y="7"/>
                    </a:lnTo>
                    <a:lnTo>
                      <a:pt x="52" y="10"/>
                    </a:lnTo>
                    <a:lnTo>
                      <a:pt x="52" y="3"/>
                    </a:lnTo>
                    <a:close/>
                    <a:moveTo>
                      <a:pt x="26" y="3"/>
                    </a:moveTo>
                    <a:lnTo>
                      <a:pt x="30" y="0"/>
                    </a:lnTo>
                    <a:lnTo>
                      <a:pt x="30" y="7"/>
                    </a:lnTo>
                    <a:lnTo>
                      <a:pt x="26" y="10"/>
                    </a:lnTo>
                    <a:lnTo>
                      <a:pt x="26" y="3"/>
                    </a:lnTo>
                    <a:close/>
                    <a:moveTo>
                      <a:pt x="9" y="35"/>
                    </a:moveTo>
                    <a:lnTo>
                      <a:pt x="12" y="32"/>
                    </a:lnTo>
                    <a:lnTo>
                      <a:pt x="12" y="39"/>
                    </a:lnTo>
                    <a:lnTo>
                      <a:pt x="9" y="42"/>
                    </a:lnTo>
                    <a:lnTo>
                      <a:pt x="9" y="35"/>
                    </a:lnTo>
                    <a:close/>
                    <a:moveTo>
                      <a:pt x="0" y="53"/>
                    </a:moveTo>
                    <a:lnTo>
                      <a:pt x="3" y="49"/>
                    </a:lnTo>
                    <a:lnTo>
                      <a:pt x="3" y="56"/>
                    </a:lnTo>
                    <a:lnTo>
                      <a:pt x="0" y="59"/>
                    </a:lnTo>
                    <a:lnTo>
                      <a:pt x="0" y="5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0" name="Freeform 169"/>
              <p:cNvSpPr>
                <a:spLocks noChangeArrowheads="1"/>
              </p:cNvSpPr>
              <p:nvPr/>
            </p:nvSpPr>
            <p:spPr bwMode="auto">
              <a:xfrm>
                <a:off x="26" y="1575"/>
                <a:ext cx="384" cy="272"/>
              </a:xfrm>
              <a:custGeom>
                <a:avLst/>
                <a:gdLst>
                  <a:gd name="T0" fmla="*/ 18 w 384"/>
                  <a:gd name="T1" fmla="*/ 272 h 272"/>
                  <a:gd name="T2" fmla="*/ 18 w 384"/>
                  <a:gd name="T3" fmla="*/ 238 h 272"/>
                  <a:gd name="T4" fmla="*/ 0 w 384"/>
                  <a:gd name="T5" fmla="*/ 238 h 272"/>
                  <a:gd name="T6" fmla="*/ 0 w 384"/>
                  <a:gd name="T7" fmla="*/ 204 h 272"/>
                  <a:gd name="T8" fmla="*/ 105 w 384"/>
                  <a:gd name="T9" fmla="*/ 0 h 272"/>
                  <a:gd name="T10" fmla="*/ 384 w 384"/>
                  <a:gd name="T11" fmla="*/ 0 h 272"/>
                  <a:gd name="T12" fmla="*/ 384 w 384"/>
                  <a:gd name="T13" fmla="*/ 34 h 272"/>
                  <a:gd name="T14" fmla="*/ 375 w 384"/>
                  <a:gd name="T15" fmla="*/ 51 h 272"/>
                  <a:gd name="T16" fmla="*/ 375 w 384"/>
                  <a:gd name="T17" fmla="*/ 161 h 272"/>
                  <a:gd name="T18" fmla="*/ 261 w 384"/>
                  <a:gd name="T19" fmla="*/ 272 h 272"/>
                  <a:gd name="T20" fmla="*/ 18 w 384"/>
                  <a:gd name="T21" fmla="*/ 272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4" h="272">
                    <a:moveTo>
                      <a:pt x="18" y="272"/>
                    </a:moveTo>
                    <a:lnTo>
                      <a:pt x="18" y="238"/>
                    </a:lnTo>
                    <a:lnTo>
                      <a:pt x="0" y="238"/>
                    </a:lnTo>
                    <a:lnTo>
                      <a:pt x="0" y="204"/>
                    </a:lnTo>
                    <a:lnTo>
                      <a:pt x="105" y="0"/>
                    </a:lnTo>
                    <a:lnTo>
                      <a:pt x="384" y="0"/>
                    </a:lnTo>
                    <a:lnTo>
                      <a:pt x="384" y="34"/>
                    </a:lnTo>
                    <a:lnTo>
                      <a:pt x="375" y="51"/>
                    </a:lnTo>
                    <a:lnTo>
                      <a:pt x="375" y="161"/>
                    </a:lnTo>
                    <a:lnTo>
                      <a:pt x="261" y="272"/>
                    </a:lnTo>
                    <a:lnTo>
                      <a:pt x="18" y="2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1" name="Freeform 170"/>
              <p:cNvSpPr>
                <a:spLocks noEditPoints="1" noChangeArrowheads="1"/>
              </p:cNvSpPr>
              <p:nvPr/>
            </p:nvSpPr>
            <p:spPr bwMode="auto">
              <a:xfrm>
                <a:off x="48" y="1562"/>
                <a:ext cx="170" cy="200"/>
              </a:xfrm>
              <a:custGeom>
                <a:avLst/>
                <a:gdLst>
                  <a:gd name="T0" fmla="*/ 163 w 170"/>
                  <a:gd name="T1" fmla="*/ 0 h 200"/>
                  <a:gd name="T2" fmla="*/ 131 w 170"/>
                  <a:gd name="T3" fmla="*/ 64 h 200"/>
                  <a:gd name="T4" fmla="*/ 143 w 170"/>
                  <a:gd name="T5" fmla="*/ 81 h 200"/>
                  <a:gd name="T6" fmla="*/ 170 w 170"/>
                  <a:gd name="T7" fmla="*/ 30 h 200"/>
                  <a:gd name="T8" fmla="*/ 163 w 170"/>
                  <a:gd name="T9" fmla="*/ 0 h 200"/>
                  <a:gd name="T10" fmla="*/ 61 w 170"/>
                  <a:gd name="T11" fmla="*/ 64 h 200"/>
                  <a:gd name="T12" fmla="*/ 131 w 170"/>
                  <a:gd name="T13" fmla="*/ 64 h 200"/>
                  <a:gd name="T14" fmla="*/ 143 w 170"/>
                  <a:gd name="T15" fmla="*/ 81 h 200"/>
                  <a:gd name="T16" fmla="*/ 74 w 170"/>
                  <a:gd name="T17" fmla="*/ 81 h 200"/>
                  <a:gd name="T18" fmla="*/ 61 w 170"/>
                  <a:gd name="T19" fmla="*/ 64 h 200"/>
                  <a:gd name="T20" fmla="*/ 102 w 170"/>
                  <a:gd name="T21" fmla="*/ 119 h 200"/>
                  <a:gd name="T22" fmla="*/ 69 w 170"/>
                  <a:gd name="T23" fmla="*/ 183 h 200"/>
                  <a:gd name="T24" fmla="*/ 83 w 170"/>
                  <a:gd name="T25" fmla="*/ 200 h 200"/>
                  <a:gd name="T26" fmla="*/ 109 w 170"/>
                  <a:gd name="T27" fmla="*/ 149 h 200"/>
                  <a:gd name="T28" fmla="*/ 102 w 170"/>
                  <a:gd name="T29" fmla="*/ 119 h 200"/>
                  <a:gd name="T30" fmla="*/ 0 w 170"/>
                  <a:gd name="T31" fmla="*/ 183 h 200"/>
                  <a:gd name="T32" fmla="*/ 69 w 170"/>
                  <a:gd name="T33" fmla="*/ 183 h 200"/>
                  <a:gd name="T34" fmla="*/ 83 w 170"/>
                  <a:gd name="T35" fmla="*/ 200 h 200"/>
                  <a:gd name="T36" fmla="*/ 13 w 170"/>
                  <a:gd name="T37" fmla="*/ 200 h 200"/>
                  <a:gd name="T38" fmla="*/ 0 w 170"/>
                  <a:gd name="T39" fmla="*/ 183 h 2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0" h="200">
                    <a:moveTo>
                      <a:pt x="163" y="0"/>
                    </a:moveTo>
                    <a:lnTo>
                      <a:pt x="131" y="64"/>
                    </a:lnTo>
                    <a:lnTo>
                      <a:pt x="143" y="81"/>
                    </a:lnTo>
                    <a:lnTo>
                      <a:pt x="170" y="30"/>
                    </a:lnTo>
                    <a:lnTo>
                      <a:pt x="163" y="0"/>
                    </a:lnTo>
                    <a:close/>
                    <a:moveTo>
                      <a:pt x="61" y="64"/>
                    </a:moveTo>
                    <a:lnTo>
                      <a:pt x="131" y="64"/>
                    </a:lnTo>
                    <a:lnTo>
                      <a:pt x="143" y="81"/>
                    </a:lnTo>
                    <a:lnTo>
                      <a:pt x="74" y="81"/>
                    </a:lnTo>
                    <a:lnTo>
                      <a:pt x="61" y="64"/>
                    </a:lnTo>
                    <a:close/>
                    <a:moveTo>
                      <a:pt x="102" y="119"/>
                    </a:moveTo>
                    <a:lnTo>
                      <a:pt x="69" y="183"/>
                    </a:lnTo>
                    <a:lnTo>
                      <a:pt x="83" y="200"/>
                    </a:lnTo>
                    <a:lnTo>
                      <a:pt x="109" y="149"/>
                    </a:lnTo>
                    <a:lnTo>
                      <a:pt x="102" y="119"/>
                    </a:lnTo>
                    <a:close/>
                    <a:moveTo>
                      <a:pt x="0" y="183"/>
                    </a:moveTo>
                    <a:lnTo>
                      <a:pt x="69" y="183"/>
                    </a:lnTo>
                    <a:lnTo>
                      <a:pt x="83" y="200"/>
                    </a:lnTo>
                    <a:lnTo>
                      <a:pt x="13" y="200"/>
                    </a:lnTo>
                    <a:lnTo>
                      <a:pt x="0" y="18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2" name="Freeform 171"/>
              <p:cNvSpPr>
                <a:spLocks noChangeArrowheads="1"/>
              </p:cNvSpPr>
              <p:nvPr/>
            </p:nvSpPr>
            <p:spPr bwMode="auto">
              <a:xfrm>
                <a:off x="179" y="1562"/>
                <a:ext cx="39" cy="81"/>
              </a:xfrm>
              <a:custGeom>
                <a:avLst/>
                <a:gdLst>
                  <a:gd name="T0" fmla="*/ 32 w 39"/>
                  <a:gd name="T1" fmla="*/ 0 h 81"/>
                  <a:gd name="T2" fmla="*/ 0 w 39"/>
                  <a:gd name="T3" fmla="*/ 64 h 81"/>
                  <a:gd name="T4" fmla="*/ 12 w 39"/>
                  <a:gd name="T5" fmla="*/ 81 h 81"/>
                  <a:gd name="T6" fmla="*/ 39 w 39"/>
                  <a:gd name="T7" fmla="*/ 30 h 81"/>
                  <a:gd name="T8" fmla="*/ 32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2" y="0"/>
                    </a:moveTo>
                    <a:lnTo>
                      <a:pt x="0" y="64"/>
                    </a:lnTo>
                    <a:lnTo>
                      <a:pt x="12" y="81"/>
                    </a:lnTo>
                    <a:lnTo>
                      <a:pt x="39" y="30"/>
                    </a:lnTo>
                    <a:lnTo>
                      <a:pt x="32"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3" name="Freeform 172"/>
              <p:cNvSpPr>
                <a:spLocks noChangeArrowheads="1"/>
              </p:cNvSpPr>
              <p:nvPr/>
            </p:nvSpPr>
            <p:spPr bwMode="auto">
              <a:xfrm>
                <a:off x="109" y="1626"/>
                <a:ext cx="82" cy="17"/>
              </a:xfrm>
              <a:custGeom>
                <a:avLst/>
                <a:gdLst>
                  <a:gd name="T0" fmla="*/ 0 w 82"/>
                  <a:gd name="T1" fmla="*/ 0 h 17"/>
                  <a:gd name="T2" fmla="*/ 70 w 82"/>
                  <a:gd name="T3" fmla="*/ 0 h 17"/>
                  <a:gd name="T4" fmla="*/ 82 w 82"/>
                  <a:gd name="T5" fmla="*/ 17 h 17"/>
                  <a:gd name="T6" fmla="*/ 13 w 82"/>
                  <a:gd name="T7" fmla="*/ 17 h 17"/>
                  <a:gd name="T8" fmla="*/ 0 w 82"/>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7">
                    <a:moveTo>
                      <a:pt x="0" y="0"/>
                    </a:moveTo>
                    <a:lnTo>
                      <a:pt x="70" y="0"/>
                    </a:lnTo>
                    <a:lnTo>
                      <a:pt x="82"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4" name="Freeform 173"/>
              <p:cNvSpPr>
                <a:spLocks noChangeArrowheads="1"/>
              </p:cNvSpPr>
              <p:nvPr/>
            </p:nvSpPr>
            <p:spPr bwMode="auto">
              <a:xfrm>
                <a:off x="117" y="1681"/>
                <a:ext cx="40" cy="81"/>
              </a:xfrm>
              <a:custGeom>
                <a:avLst/>
                <a:gdLst>
                  <a:gd name="T0" fmla="*/ 33 w 40"/>
                  <a:gd name="T1" fmla="*/ 0 h 81"/>
                  <a:gd name="T2" fmla="*/ 0 w 40"/>
                  <a:gd name="T3" fmla="*/ 64 h 81"/>
                  <a:gd name="T4" fmla="*/ 14 w 40"/>
                  <a:gd name="T5" fmla="*/ 81 h 81"/>
                  <a:gd name="T6" fmla="*/ 40 w 40"/>
                  <a:gd name="T7" fmla="*/ 30 h 81"/>
                  <a:gd name="T8" fmla="*/ 33 w 40"/>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1">
                    <a:moveTo>
                      <a:pt x="33" y="0"/>
                    </a:moveTo>
                    <a:lnTo>
                      <a:pt x="0" y="64"/>
                    </a:lnTo>
                    <a:lnTo>
                      <a:pt x="14" y="81"/>
                    </a:lnTo>
                    <a:lnTo>
                      <a:pt x="40"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5" name="Freeform 174"/>
              <p:cNvSpPr>
                <a:spLocks noChangeArrowheads="1"/>
              </p:cNvSpPr>
              <p:nvPr/>
            </p:nvSpPr>
            <p:spPr bwMode="auto">
              <a:xfrm>
                <a:off x="48" y="1745"/>
                <a:ext cx="83" cy="17"/>
              </a:xfrm>
              <a:custGeom>
                <a:avLst/>
                <a:gdLst>
                  <a:gd name="T0" fmla="*/ 0 w 83"/>
                  <a:gd name="T1" fmla="*/ 0 h 17"/>
                  <a:gd name="T2" fmla="*/ 69 w 83"/>
                  <a:gd name="T3" fmla="*/ 0 h 17"/>
                  <a:gd name="T4" fmla="*/ 83 w 83"/>
                  <a:gd name="T5" fmla="*/ 17 h 17"/>
                  <a:gd name="T6" fmla="*/ 13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69" y="0"/>
                    </a:lnTo>
                    <a:lnTo>
                      <a:pt x="83"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6" name="Freeform 175"/>
              <p:cNvSpPr>
                <a:spLocks noChangeArrowheads="1"/>
              </p:cNvSpPr>
              <p:nvPr/>
            </p:nvSpPr>
            <p:spPr bwMode="auto">
              <a:xfrm>
                <a:off x="104" y="1609"/>
                <a:ext cx="75" cy="17"/>
              </a:xfrm>
              <a:custGeom>
                <a:avLst/>
                <a:gdLst>
                  <a:gd name="T0" fmla="*/ 0 w 75"/>
                  <a:gd name="T1" fmla="*/ 0 h 17"/>
                  <a:gd name="T2" fmla="*/ 5 w 75"/>
                  <a:gd name="T3" fmla="*/ 17 h 17"/>
                  <a:gd name="T4" fmla="*/ 75 w 75"/>
                  <a:gd name="T5" fmla="*/ 17 h 17"/>
                  <a:gd name="T6" fmla="*/ 70 w 75"/>
                  <a:gd name="T7" fmla="*/ 0 h 17"/>
                  <a:gd name="T8" fmla="*/ 0 w 7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7">
                    <a:moveTo>
                      <a:pt x="0" y="0"/>
                    </a:moveTo>
                    <a:lnTo>
                      <a:pt x="5" y="17"/>
                    </a:lnTo>
                    <a:lnTo>
                      <a:pt x="75" y="17"/>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7" name="Freeform 176"/>
              <p:cNvSpPr>
                <a:spLocks noChangeArrowheads="1"/>
              </p:cNvSpPr>
              <p:nvPr/>
            </p:nvSpPr>
            <p:spPr bwMode="auto">
              <a:xfrm>
                <a:off x="104" y="1609"/>
                <a:ext cx="75" cy="17"/>
              </a:xfrm>
              <a:custGeom>
                <a:avLst/>
                <a:gdLst>
                  <a:gd name="T0" fmla="*/ 0 w 75"/>
                  <a:gd name="T1" fmla="*/ 0 h 17"/>
                  <a:gd name="T2" fmla="*/ 5 w 75"/>
                  <a:gd name="T3" fmla="*/ 17 h 17"/>
                  <a:gd name="T4" fmla="*/ 75 w 75"/>
                  <a:gd name="T5" fmla="*/ 17 h 17"/>
                  <a:gd name="T6" fmla="*/ 70 w 75"/>
                  <a:gd name="T7" fmla="*/ 0 h 17"/>
                  <a:gd name="T8" fmla="*/ 0 w 75"/>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 h="17">
                    <a:moveTo>
                      <a:pt x="0" y="0"/>
                    </a:moveTo>
                    <a:lnTo>
                      <a:pt x="5" y="17"/>
                    </a:lnTo>
                    <a:lnTo>
                      <a:pt x="75" y="17"/>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8" name="Freeform 177"/>
              <p:cNvSpPr>
                <a:spLocks noChangeArrowheads="1"/>
              </p:cNvSpPr>
              <p:nvPr/>
            </p:nvSpPr>
            <p:spPr bwMode="auto">
              <a:xfrm>
                <a:off x="44" y="1549"/>
                <a:ext cx="152" cy="162"/>
              </a:xfrm>
              <a:custGeom>
                <a:avLst/>
                <a:gdLst>
                  <a:gd name="T0" fmla="*/ 152 w 152"/>
                  <a:gd name="T1" fmla="*/ 0 h 162"/>
                  <a:gd name="T2" fmla="*/ 82 w 152"/>
                  <a:gd name="T3" fmla="*/ 0 h 162"/>
                  <a:gd name="T4" fmla="*/ 0 w 152"/>
                  <a:gd name="T5" fmla="*/ 162 h 162"/>
                  <a:gd name="T6" fmla="*/ 69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2" y="0"/>
                    </a:lnTo>
                    <a:lnTo>
                      <a:pt x="0" y="162"/>
                    </a:lnTo>
                    <a:lnTo>
                      <a:pt x="69" y="162"/>
                    </a:lnTo>
                    <a:lnTo>
                      <a:pt x="152"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89" name="Freeform 178"/>
              <p:cNvSpPr>
                <a:spLocks noChangeArrowheads="1"/>
              </p:cNvSpPr>
              <p:nvPr/>
            </p:nvSpPr>
            <p:spPr bwMode="auto">
              <a:xfrm>
                <a:off x="44" y="1549"/>
                <a:ext cx="152" cy="162"/>
              </a:xfrm>
              <a:custGeom>
                <a:avLst/>
                <a:gdLst>
                  <a:gd name="T0" fmla="*/ 152 w 152"/>
                  <a:gd name="T1" fmla="*/ 0 h 162"/>
                  <a:gd name="T2" fmla="*/ 82 w 152"/>
                  <a:gd name="T3" fmla="*/ 0 h 162"/>
                  <a:gd name="T4" fmla="*/ 0 w 152"/>
                  <a:gd name="T5" fmla="*/ 162 h 162"/>
                  <a:gd name="T6" fmla="*/ 69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2" y="0"/>
                    </a:lnTo>
                    <a:lnTo>
                      <a:pt x="0" y="162"/>
                    </a:lnTo>
                    <a:lnTo>
                      <a:pt x="69" y="162"/>
                    </a:lnTo>
                    <a:lnTo>
                      <a:pt x="152"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0" name="Rectangle 179"/>
              <p:cNvSpPr>
                <a:spLocks noChangeArrowheads="1"/>
              </p:cNvSpPr>
              <p:nvPr/>
            </p:nvSpPr>
            <p:spPr bwMode="auto">
              <a:xfrm>
                <a:off x="44" y="1711"/>
                <a:ext cx="69"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491" name="Freeform 180"/>
              <p:cNvSpPr>
                <a:spLocks noChangeArrowheads="1"/>
              </p:cNvSpPr>
              <p:nvPr/>
            </p:nvSpPr>
            <p:spPr bwMode="auto">
              <a:xfrm>
                <a:off x="113" y="1549"/>
                <a:ext cx="91" cy="179"/>
              </a:xfrm>
              <a:custGeom>
                <a:avLst/>
                <a:gdLst>
                  <a:gd name="T0" fmla="*/ 91 w 91"/>
                  <a:gd name="T1" fmla="*/ 0 h 179"/>
                  <a:gd name="T2" fmla="*/ 83 w 91"/>
                  <a:gd name="T3" fmla="*/ 0 h 179"/>
                  <a:gd name="T4" fmla="*/ 0 w 91"/>
                  <a:gd name="T5" fmla="*/ 162 h 179"/>
                  <a:gd name="T6" fmla="*/ 0 w 91"/>
                  <a:gd name="T7" fmla="*/ 179 h 179"/>
                  <a:gd name="T8" fmla="*/ 91 w 91"/>
                  <a:gd name="T9" fmla="*/ 0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79">
                    <a:moveTo>
                      <a:pt x="91" y="0"/>
                    </a:moveTo>
                    <a:lnTo>
                      <a:pt x="83" y="0"/>
                    </a:lnTo>
                    <a:lnTo>
                      <a:pt x="0" y="162"/>
                    </a:lnTo>
                    <a:lnTo>
                      <a:pt x="0" y="179"/>
                    </a:lnTo>
                    <a:lnTo>
                      <a:pt x="91"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2" name="Freeform 181"/>
              <p:cNvSpPr>
                <a:spLocks noChangeArrowheads="1"/>
              </p:cNvSpPr>
              <p:nvPr/>
            </p:nvSpPr>
            <p:spPr bwMode="auto">
              <a:xfrm>
                <a:off x="48" y="1681"/>
                <a:ext cx="102" cy="64"/>
              </a:xfrm>
              <a:custGeom>
                <a:avLst/>
                <a:gdLst>
                  <a:gd name="T0" fmla="*/ 0 w 102"/>
                  <a:gd name="T1" fmla="*/ 64 h 64"/>
                  <a:gd name="T2" fmla="*/ 69 w 102"/>
                  <a:gd name="T3" fmla="*/ 64 h 64"/>
                  <a:gd name="T4" fmla="*/ 102 w 102"/>
                  <a:gd name="T5" fmla="*/ 0 h 64"/>
                  <a:gd name="T6" fmla="*/ 0 60000 65536"/>
                  <a:gd name="T7" fmla="*/ 0 60000 65536"/>
                  <a:gd name="T8" fmla="*/ 0 60000 65536"/>
                </a:gdLst>
                <a:ahLst/>
                <a:cxnLst>
                  <a:cxn ang="T6">
                    <a:pos x="T0" y="T1"/>
                  </a:cxn>
                  <a:cxn ang="T7">
                    <a:pos x="T2" y="T3"/>
                  </a:cxn>
                  <a:cxn ang="T8">
                    <a:pos x="T4" y="T5"/>
                  </a:cxn>
                </a:cxnLst>
                <a:rect l="0" t="0" r="r" b="b"/>
                <a:pathLst>
                  <a:path w="102" h="64">
                    <a:moveTo>
                      <a:pt x="0" y="64"/>
                    </a:moveTo>
                    <a:lnTo>
                      <a:pt x="69" y="64"/>
                    </a:lnTo>
                    <a:lnTo>
                      <a:pt x="102"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3" name="Line 182"/>
              <p:cNvSpPr>
                <a:spLocks noChangeShapeType="1"/>
              </p:cNvSpPr>
              <p:nvPr/>
            </p:nvSpPr>
            <p:spPr bwMode="auto">
              <a:xfrm flipV="1">
                <a:off x="179" y="1562"/>
                <a:ext cx="32" cy="64"/>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4" name="Freeform 183"/>
              <p:cNvSpPr>
                <a:spLocks noEditPoints="1" noChangeArrowheads="1"/>
              </p:cNvSpPr>
              <p:nvPr/>
            </p:nvSpPr>
            <p:spPr bwMode="auto">
              <a:xfrm>
                <a:off x="44" y="1549"/>
                <a:ext cx="167" cy="196"/>
              </a:xfrm>
              <a:custGeom>
                <a:avLst/>
                <a:gdLst>
                  <a:gd name="T0" fmla="*/ 0 w 167"/>
                  <a:gd name="T1" fmla="*/ 162 h 196"/>
                  <a:gd name="T2" fmla="*/ 12 w 167"/>
                  <a:gd name="T3" fmla="*/ 151 h 196"/>
                  <a:gd name="T4" fmla="*/ 67 w 167"/>
                  <a:gd name="T5" fmla="*/ 151 h 196"/>
                  <a:gd name="T6" fmla="*/ 69 w 167"/>
                  <a:gd name="T7" fmla="*/ 162 h 196"/>
                  <a:gd name="T8" fmla="*/ 0 w 167"/>
                  <a:gd name="T9" fmla="*/ 162 h 196"/>
                  <a:gd name="T10" fmla="*/ 67 w 167"/>
                  <a:gd name="T11" fmla="*/ 151 h 196"/>
                  <a:gd name="T12" fmla="*/ 141 w 167"/>
                  <a:gd name="T13" fmla="*/ 7 h 196"/>
                  <a:gd name="T14" fmla="*/ 152 w 167"/>
                  <a:gd name="T15" fmla="*/ 0 h 196"/>
                  <a:gd name="T16" fmla="*/ 69 w 167"/>
                  <a:gd name="T17" fmla="*/ 162 h 196"/>
                  <a:gd name="T18" fmla="*/ 67 w 167"/>
                  <a:gd name="T19" fmla="*/ 151 h 196"/>
                  <a:gd name="T20" fmla="*/ 0 w 167"/>
                  <a:gd name="T21" fmla="*/ 179 h 196"/>
                  <a:gd name="T22" fmla="*/ 4 w 167"/>
                  <a:gd name="T23" fmla="*/ 196 h 196"/>
                  <a:gd name="T24" fmla="*/ 73 w 167"/>
                  <a:gd name="T25" fmla="*/ 196 h 196"/>
                  <a:gd name="T26" fmla="*/ 69 w 167"/>
                  <a:gd name="T27" fmla="*/ 179 h 196"/>
                  <a:gd name="T28" fmla="*/ 0 w 167"/>
                  <a:gd name="T29" fmla="*/ 179 h 196"/>
                  <a:gd name="T30" fmla="*/ 106 w 167"/>
                  <a:gd name="T31" fmla="*/ 132 h 196"/>
                  <a:gd name="T32" fmla="*/ 73 w 167"/>
                  <a:gd name="T33" fmla="*/ 196 h 196"/>
                  <a:gd name="T34" fmla="*/ 69 w 167"/>
                  <a:gd name="T35" fmla="*/ 179 h 196"/>
                  <a:gd name="T36" fmla="*/ 100 w 167"/>
                  <a:gd name="T37" fmla="*/ 119 h 196"/>
                  <a:gd name="T38" fmla="*/ 106 w 167"/>
                  <a:gd name="T39" fmla="*/ 132 h 196"/>
                  <a:gd name="T40" fmla="*/ 167 w 167"/>
                  <a:gd name="T41" fmla="*/ 13 h 196"/>
                  <a:gd name="T42" fmla="*/ 135 w 167"/>
                  <a:gd name="T43" fmla="*/ 77 h 196"/>
                  <a:gd name="T44" fmla="*/ 130 w 167"/>
                  <a:gd name="T45" fmla="*/ 60 h 196"/>
                  <a:gd name="T46" fmla="*/ 160 w 167"/>
                  <a:gd name="T47" fmla="*/ 0 h 196"/>
                  <a:gd name="T48" fmla="*/ 167 w 167"/>
                  <a:gd name="T49" fmla="*/ 13 h 1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7" h="196">
                    <a:moveTo>
                      <a:pt x="0" y="162"/>
                    </a:moveTo>
                    <a:lnTo>
                      <a:pt x="12" y="151"/>
                    </a:lnTo>
                    <a:lnTo>
                      <a:pt x="67" y="151"/>
                    </a:lnTo>
                    <a:lnTo>
                      <a:pt x="69" y="162"/>
                    </a:lnTo>
                    <a:lnTo>
                      <a:pt x="0" y="162"/>
                    </a:lnTo>
                    <a:close/>
                    <a:moveTo>
                      <a:pt x="67" y="151"/>
                    </a:moveTo>
                    <a:lnTo>
                      <a:pt x="141" y="7"/>
                    </a:lnTo>
                    <a:lnTo>
                      <a:pt x="152" y="0"/>
                    </a:lnTo>
                    <a:lnTo>
                      <a:pt x="69" y="162"/>
                    </a:lnTo>
                    <a:lnTo>
                      <a:pt x="67" y="151"/>
                    </a:lnTo>
                    <a:close/>
                    <a:moveTo>
                      <a:pt x="0" y="179"/>
                    </a:moveTo>
                    <a:lnTo>
                      <a:pt x="4" y="196"/>
                    </a:lnTo>
                    <a:lnTo>
                      <a:pt x="73" y="196"/>
                    </a:lnTo>
                    <a:lnTo>
                      <a:pt x="69" y="179"/>
                    </a:lnTo>
                    <a:lnTo>
                      <a:pt x="0" y="179"/>
                    </a:lnTo>
                    <a:close/>
                    <a:moveTo>
                      <a:pt x="106" y="132"/>
                    </a:moveTo>
                    <a:lnTo>
                      <a:pt x="73" y="196"/>
                    </a:lnTo>
                    <a:lnTo>
                      <a:pt x="69" y="179"/>
                    </a:lnTo>
                    <a:lnTo>
                      <a:pt x="100" y="119"/>
                    </a:lnTo>
                    <a:lnTo>
                      <a:pt x="106" y="132"/>
                    </a:lnTo>
                    <a:close/>
                    <a:moveTo>
                      <a:pt x="167" y="13"/>
                    </a:moveTo>
                    <a:lnTo>
                      <a:pt x="135" y="77"/>
                    </a:lnTo>
                    <a:lnTo>
                      <a:pt x="130" y="60"/>
                    </a:lnTo>
                    <a:lnTo>
                      <a:pt x="160" y="0"/>
                    </a:lnTo>
                    <a:lnTo>
                      <a:pt x="167"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5" name="Freeform 184"/>
              <p:cNvSpPr>
                <a:spLocks noEditPoints="1" noChangeArrowheads="1"/>
              </p:cNvSpPr>
              <p:nvPr/>
            </p:nvSpPr>
            <p:spPr bwMode="auto">
              <a:xfrm>
                <a:off x="44" y="1549"/>
                <a:ext cx="152" cy="162"/>
              </a:xfrm>
              <a:custGeom>
                <a:avLst/>
                <a:gdLst>
                  <a:gd name="T0" fmla="*/ 12 w 152"/>
                  <a:gd name="T1" fmla="*/ 151 h 162"/>
                  <a:gd name="T2" fmla="*/ 87 w 152"/>
                  <a:gd name="T3" fmla="*/ 7 h 162"/>
                  <a:gd name="T4" fmla="*/ 82 w 152"/>
                  <a:gd name="T5" fmla="*/ 0 h 162"/>
                  <a:gd name="T6" fmla="*/ 0 w 152"/>
                  <a:gd name="T7" fmla="*/ 162 h 162"/>
                  <a:gd name="T8" fmla="*/ 12 w 152"/>
                  <a:gd name="T9" fmla="*/ 151 h 162"/>
                  <a:gd name="T10" fmla="*/ 87 w 152"/>
                  <a:gd name="T11" fmla="*/ 7 h 162"/>
                  <a:gd name="T12" fmla="*/ 141 w 152"/>
                  <a:gd name="T13" fmla="*/ 7 h 162"/>
                  <a:gd name="T14" fmla="*/ 152 w 152"/>
                  <a:gd name="T15" fmla="*/ 0 h 162"/>
                  <a:gd name="T16" fmla="*/ 82 w 152"/>
                  <a:gd name="T17" fmla="*/ 0 h 162"/>
                  <a:gd name="T18" fmla="*/ 87 w 152"/>
                  <a:gd name="T19" fmla="*/ 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62">
                    <a:moveTo>
                      <a:pt x="12" y="151"/>
                    </a:moveTo>
                    <a:lnTo>
                      <a:pt x="87" y="7"/>
                    </a:lnTo>
                    <a:lnTo>
                      <a:pt x="82" y="0"/>
                    </a:lnTo>
                    <a:lnTo>
                      <a:pt x="0" y="162"/>
                    </a:lnTo>
                    <a:lnTo>
                      <a:pt x="12" y="151"/>
                    </a:lnTo>
                    <a:close/>
                    <a:moveTo>
                      <a:pt x="87" y="7"/>
                    </a:moveTo>
                    <a:lnTo>
                      <a:pt x="141" y="7"/>
                    </a:lnTo>
                    <a:lnTo>
                      <a:pt x="152" y="0"/>
                    </a:lnTo>
                    <a:lnTo>
                      <a:pt x="82" y="0"/>
                    </a:lnTo>
                    <a:lnTo>
                      <a:pt x="87"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6" name="Freeform 185"/>
              <p:cNvSpPr>
                <a:spLocks noChangeArrowheads="1"/>
              </p:cNvSpPr>
              <p:nvPr/>
            </p:nvSpPr>
            <p:spPr bwMode="auto">
              <a:xfrm>
                <a:off x="113" y="1549"/>
                <a:ext cx="105" cy="213"/>
              </a:xfrm>
              <a:custGeom>
                <a:avLst/>
                <a:gdLst>
                  <a:gd name="T0" fmla="*/ 18 w 105"/>
                  <a:gd name="T1" fmla="*/ 213 h 213"/>
                  <a:gd name="T2" fmla="*/ 4 w 105"/>
                  <a:gd name="T3" fmla="*/ 196 h 213"/>
                  <a:gd name="T4" fmla="*/ 0 w 105"/>
                  <a:gd name="T5" fmla="*/ 179 h 213"/>
                  <a:gd name="T6" fmla="*/ 0 w 105"/>
                  <a:gd name="T7" fmla="*/ 162 h 213"/>
                  <a:gd name="T8" fmla="*/ 83 w 105"/>
                  <a:gd name="T9" fmla="*/ 0 h 213"/>
                  <a:gd name="T10" fmla="*/ 91 w 105"/>
                  <a:gd name="T11" fmla="*/ 0 h 213"/>
                  <a:gd name="T12" fmla="*/ 98 w 105"/>
                  <a:gd name="T13" fmla="*/ 13 h 213"/>
                  <a:gd name="T14" fmla="*/ 105 w 105"/>
                  <a:gd name="T15" fmla="*/ 43 h 213"/>
                  <a:gd name="T16" fmla="*/ 78 w 105"/>
                  <a:gd name="T17" fmla="*/ 94 h 213"/>
                  <a:gd name="T18" fmla="*/ 66 w 105"/>
                  <a:gd name="T19" fmla="*/ 77 h 213"/>
                  <a:gd name="T20" fmla="*/ 61 w 105"/>
                  <a:gd name="T21" fmla="*/ 60 h 213"/>
                  <a:gd name="T22" fmla="*/ 31 w 105"/>
                  <a:gd name="T23" fmla="*/ 119 h 213"/>
                  <a:gd name="T24" fmla="*/ 37 w 105"/>
                  <a:gd name="T25" fmla="*/ 132 h 213"/>
                  <a:gd name="T26" fmla="*/ 44 w 105"/>
                  <a:gd name="T27" fmla="*/ 162 h 213"/>
                  <a:gd name="T28" fmla="*/ 18 w 105"/>
                  <a:gd name="T29" fmla="*/ 213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5" h="213">
                    <a:moveTo>
                      <a:pt x="18" y="213"/>
                    </a:moveTo>
                    <a:lnTo>
                      <a:pt x="4" y="196"/>
                    </a:lnTo>
                    <a:lnTo>
                      <a:pt x="0" y="179"/>
                    </a:lnTo>
                    <a:lnTo>
                      <a:pt x="0" y="162"/>
                    </a:lnTo>
                    <a:lnTo>
                      <a:pt x="83" y="0"/>
                    </a:lnTo>
                    <a:lnTo>
                      <a:pt x="91" y="0"/>
                    </a:lnTo>
                    <a:lnTo>
                      <a:pt x="98" y="13"/>
                    </a:lnTo>
                    <a:lnTo>
                      <a:pt x="105" y="43"/>
                    </a:lnTo>
                    <a:lnTo>
                      <a:pt x="78" y="94"/>
                    </a:lnTo>
                    <a:lnTo>
                      <a:pt x="66" y="77"/>
                    </a:lnTo>
                    <a:lnTo>
                      <a:pt x="61" y="60"/>
                    </a:lnTo>
                    <a:lnTo>
                      <a:pt x="31" y="119"/>
                    </a:lnTo>
                    <a:lnTo>
                      <a:pt x="37" y="132"/>
                    </a:lnTo>
                    <a:lnTo>
                      <a:pt x="44" y="162"/>
                    </a:lnTo>
                    <a:lnTo>
                      <a:pt x="18" y="213"/>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7" name="Freeform 186"/>
              <p:cNvSpPr>
                <a:spLocks noChangeArrowheads="1"/>
              </p:cNvSpPr>
              <p:nvPr/>
            </p:nvSpPr>
            <p:spPr bwMode="auto">
              <a:xfrm>
                <a:off x="44" y="1711"/>
                <a:ext cx="87" cy="51"/>
              </a:xfrm>
              <a:custGeom>
                <a:avLst/>
                <a:gdLst>
                  <a:gd name="T0" fmla="*/ 0 w 87"/>
                  <a:gd name="T1" fmla="*/ 0 h 51"/>
                  <a:gd name="T2" fmla="*/ 0 w 87"/>
                  <a:gd name="T3" fmla="*/ 17 h 51"/>
                  <a:gd name="T4" fmla="*/ 4 w 87"/>
                  <a:gd name="T5" fmla="*/ 34 h 51"/>
                  <a:gd name="T6" fmla="*/ 17 w 87"/>
                  <a:gd name="T7" fmla="*/ 51 h 51"/>
                  <a:gd name="T8" fmla="*/ 87 w 87"/>
                  <a:gd name="T9" fmla="*/ 51 h 51"/>
                  <a:gd name="T10" fmla="*/ 73 w 87"/>
                  <a:gd name="T11" fmla="*/ 34 h 51"/>
                  <a:gd name="T12" fmla="*/ 69 w 87"/>
                  <a:gd name="T13" fmla="*/ 17 h 51"/>
                  <a:gd name="T14" fmla="*/ 69 w 87"/>
                  <a:gd name="T15" fmla="*/ 0 h 51"/>
                  <a:gd name="T16" fmla="*/ 0 w 87"/>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1">
                    <a:moveTo>
                      <a:pt x="0" y="0"/>
                    </a:moveTo>
                    <a:lnTo>
                      <a:pt x="0" y="17"/>
                    </a:lnTo>
                    <a:lnTo>
                      <a:pt x="4" y="34"/>
                    </a:lnTo>
                    <a:lnTo>
                      <a:pt x="17" y="51"/>
                    </a:lnTo>
                    <a:lnTo>
                      <a:pt x="87" y="51"/>
                    </a:lnTo>
                    <a:lnTo>
                      <a:pt x="73" y="34"/>
                    </a:lnTo>
                    <a:lnTo>
                      <a:pt x="69" y="17"/>
                    </a:lnTo>
                    <a:lnTo>
                      <a:pt x="69"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8" name="Freeform 187"/>
              <p:cNvSpPr>
                <a:spLocks noChangeArrowheads="1"/>
              </p:cNvSpPr>
              <p:nvPr/>
            </p:nvSpPr>
            <p:spPr bwMode="auto">
              <a:xfrm>
                <a:off x="44" y="1549"/>
                <a:ext cx="152" cy="162"/>
              </a:xfrm>
              <a:custGeom>
                <a:avLst/>
                <a:gdLst>
                  <a:gd name="T0" fmla="*/ 152 w 152"/>
                  <a:gd name="T1" fmla="*/ 0 h 162"/>
                  <a:gd name="T2" fmla="*/ 82 w 152"/>
                  <a:gd name="T3" fmla="*/ 0 h 162"/>
                  <a:gd name="T4" fmla="*/ 0 w 152"/>
                  <a:gd name="T5" fmla="*/ 162 h 162"/>
                  <a:gd name="T6" fmla="*/ 69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2" y="0"/>
                    </a:lnTo>
                    <a:lnTo>
                      <a:pt x="0" y="162"/>
                    </a:lnTo>
                    <a:lnTo>
                      <a:pt x="69" y="162"/>
                    </a:lnTo>
                    <a:lnTo>
                      <a:pt x="152"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499" name="Freeform 188"/>
              <p:cNvSpPr>
                <a:spLocks noChangeArrowheads="1"/>
              </p:cNvSpPr>
              <p:nvPr/>
            </p:nvSpPr>
            <p:spPr bwMode="auto">
              <a:xfrm>
                <a:off x="1054" y="2476"/>
                <a:ext cx="113" cy="222"/>
              </a:xfrm>
              <a:custGeom>
                <a:avLst/>
                <a:gdLst>
                  <a:gd name="T0" fmla="*/ 0 w 113"/>
                  <a:gd name="T1" fmla="*/ 222 h 222"/>
                  <a:gd name="T2" fmla="*/ 113 w 113"/>
                  <a:gd name="T3" fmla="*/ 111 h 222"/>
                  <a:gd name="T4" fmla="*/ 113 w 113"/>
                  <a:gd name="T5" fmla="*/ 0 h 222"/>
                  <a:gd name="T6" fmla="*/ 0 w 113"/>
                  <a:gd name="T7" fmla="*/ 187 h 222"/>
                  <a:gd name="T8" fmla="*/ 0 w 113"/>
                  <a:gd name="T9" fmla="*/ 222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2">
                    <a:moveTo>
                      <a:pt x="0" y="222"/>
                    </a:moveTo>
                    <a:lnTo>
                      <a:pt x="113" y="111"/>
                    </a:lnTo>
                    <a:lnTo>
                      <a:pt x="113" y="0"/>
                    </a:lnTo>
                    <a:lnTo>
                      <a:pt x="0" y="187"/>
                    </a:lnTo>
                    <a:lnTo>
                      <a:pt x="0" y="22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00" name="Rectangle 189"/>
              <p:cNvSpPr>
                <a:spLocks noChangeArrowheads="1"/>
              </p:cNvSpPr>
              <p:nvPr/>
            </p:nvSpPr>
            <p:spPr bwMode="auto">
              <a:xfrm>
                <a:off x="810" y="2663"/>
                <a:ext cx="244" cy="35"/>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501" name="Freeform 190"/>
              <p:cNvSpPr>
                <a:spLocks noChangeArrowheads="1"/>
              </p:cNvSpPr>
              <p:nvPr/>
            </p:nvSpPr>
            <p:spPr bwMode="auto">
              <a:xfrm>
                <a:off x="793" y="2425"/>
                <a:ext cx="383" cy="205"/>
              </a:xfrm>
              <a:custGeom>
                <a:avLst/>
                <a:gdLst>
                  <a:gd name="T0" fmla="*/ 0 w 383"/>
                  <a:gd name="T1" fmla="*/ 205 h 205"/>
                  <a:gd name="T2" fmla="*/ 104 w 383"/>
                  <a:gd name="T3" fmla="*/ 0 h 205"/>
                  <a:gd name="T4" fmla="*/ 383 w 383"/>
                  <a:gd name="T5" fmla="*/ 0 h 205"/>
                  <a:gd name="T6" fmla="*/ 278 w 383"/>
                  <a:gd name="T7" fmla="*/ 205 h 205"/>
                  <a:gd name="T8" fmla="*/ 0 w 383"/>
                  <a:gd name="T9" fmla="*/ 205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5">
                    <a:moveTo>
                      <a:pt x="0" y="205"/>
                    </a:moveTo>
                    <a:lnTo>
                      <a:pt x="104" y="0"/>
                    </a:lnTo>
                    <a:lnTo>
                      <a:pt x="383" y="0"/>
                    </a:lnTo>
                    <a:lnTo>
                      <a:pt x="278" y="205"/>
                    </a:lnTo>
                    <a:lnTo>
                      <a:pt x="0" y="205"/>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02" name="Freeform 191"/>
              <p:cNvSpPr>
                <a:spLocks noChangeArrowheads="1"/>
              </p:cNvSpPr>
              <p:nvPr/>
            </p:nvSpPr>
            <p:spPr bwMode="auto">
              <a:xfrm>
                <a:off x="793" y="2425"/>
                <a:ext cx="383" cy="205"/>
              </a:xfrm>
              <a:custGeom>
                <a:avLst/>
                <a:gdLst>
                  <a:gd name="T0" fmla="*/ 0 w 383"/>
                  <a:gd name="T1" fmla="*/ 205 h 205"/>
                  <a:gd name="T2" fmla="*/ 104 w 383"/>
                  <a:gd name="T3" fmla="*/ 0 h 205"/>
                  <a:gd name="T4" fmla="*/ 383 w 383"/>
                  <a:gd name="T5" fmla="*/ 0 h 205"/>
                  <a:gd name="T6" fmla="*/ 278 w 383"/>
                  <a:gd name="T7" fmla="*/ 205 h 205"/>
                  <a:gd name="T8" fmla="*/ 0 w 383"/>
                  <a:gd name="T9" fmla="*/ 205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5">
                    <a:moveTo>
                      <a:pt x="0" y="205"/>
                    </a:moveTo>
                    <a:lnTo>
                      <a:pt x="104" y="0"/>
                    </a:lnTo>
                    <a:lnTo>
                      <a:pt x="383" y="0"/>
                    </a:lnTo>
                    <a:lnTo>
                      <a:pt x="278" y="205"/>
                    </a:lnTo>
                    <a:lnTo>
                      <a:pt x="0" y="205"/>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03" name="Freeform 192"/>
              <p:cNvSpPr>
                <a:spLocks noChangeArrowheads="1"/>
              </p:cNvSpPr>
              <p:nvPr/>
            </p:nvSpPr>
            <p:spPr bwMode="auto">
              <a:xfrm>
                <a:off x="1024" y="2455"/>
                <a:ext cx="17" cy="34"/>
              </a:xfrm>
              <a:custGeom>
                <a:avLst/>
                <a:gdLst>
                  <a:gd name="T0" fmla="*/ 17 w 17"/>
                  <a:gd name="T1" fmla="*/ 0 h 34"/>
                  <a:gd name="T2" fmla="*/ 0 w 17"/>
                  <a:gd name="T3" fmla="*/ 34 h 34"/>
                  <a:gd name="T4" fmla="*/ 17 w 17"/>
                  <a:gd name="T5" fmla="*/ 26 h 34"/>
                  <a:gd name="T6" fmla="*/ 17 w 17"/>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4">
                    <a:moveTo>
                      <a:pt x="17" y="0"/>
                    </a:moveTo>
                    <a:lnTo>
                      <a:pt x="0" y="34"/>
                    </a:lnTo>
                    <a:lnTo>
                      <a:pt x="17" y="26"/>
                    </a:lnTo>
                    <a:lnTo>
                      <a:pt x="17"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04" name="Freeform 193"/>
              <p:cNvSpPr>
                <a:spLocks noChangeArrowheads="1"/>
              </p:cNvSpPr>
              <p:nvPr/>
            </p:nvSpPr>
            <p:spPr bwMode="auto">
              <a:xfrm>
                <a:off x="1041" y="2455"/>
                <a:ext cx="91" cy="26"/>
              </a:xfrm>
              <a:custGeom>
                <a:avLst/>
                <a:gdLst>
                  <a:gd name="T0" fmla="*/ 0 w 91"/>
                  <a:gd name="T1" fmla="*/ 0 h 26"/>
                  <a:gd name="T2" fmla="*/ 91 w 91"/>
                  <a:gd name="T3" fmla="*/ 0 h 26"/>
                  <a:gd name="T4" fmla="*/ 78 w 91"/>
                  <a:gd name="T5" fmla="*/ 26 h 26"/>
                  <a:gd name="T6" fmla="*/ 0 w 91"/>
                  <a:gd name="T7" fmla="*/ 26 h 26"/>
                  <a:gd name="T8" fmla="*/ 0 w 91"/>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6">
                    <a:moveTo>
                      <a:pt x="0" y="0"/>
                    </a:moveTo>
                    <a:lnTo>
                      <a:pt x="91" y="0"/>
                    </a:lnTo>
                    <a:lnTo>
                      <a:pt x="78" y="26"/>
                    </a:lnTo>
                    <a:lnTo>
                      <a:pt x="0" y="26"/>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05" name="Rectangle 194"/>
              <p:cNvSpPr>
                <a:spLocks noChangeArrowheads="1"/>
              </p:cNvSpPr>
              <p:nvPr/>
            </p:nvSpPr>
            <p:spPr bwMode="auto">
              <a:xfrm>
                <a:off x="1058" y="2464"/>
                <a:ext cx="61" cy="8"/>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506" name="Rectangle 195"/>
              <p:cNvSpPr>
                <a:spLocks noChangeArrowheads="1"/>
              </p:cNvSpPr>
              <p:nvPr/>
            </p:nvSpPr>
            <p:spPr bwMode="auto">
              <a:xfrm>
                <a:off x="1058" y="2464"/>
                <a:ext cx="61" cy="8"/>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507" name="Picture 19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82" y="2511"/>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508" name="Picture 19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82" y="2511"/>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509" name="Freeform 198"/>
              <p:cNvSpPr>
                <a:spLocks noChangeArrowheads="1"/>
              </p:cNvSpPr>
              <p:nvPr/>
            </p:nvSpPr>
            <p:spPr bwMode="auto">
              <a:xfrm>
                <a:off x="994" y="2521"/>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10" name="Rectangle 199"/>
              <p:cNvSpPr>
                <a:spLocks noChangeArrowheads="1"/>
              </p:cNvSpPr>
              <p:nvPr/>
            </p:nvSpPr>
            <p:spPr bwMode="auto">
              <a:xfrm>
                <a:off x="793" y="2630"/>
                <a:ext cx="278" cy="3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511" name="Rectangle 200"/>
              <p:cNvSpPr>
                <a:spLocks noChangeArrowheads="1"/>
              </p:cNvSpPr>
              <p:nvPr/>
            </p:nvSpPr>
            <p:spPr bwMode="auto">
              <a:xfrm>
                <a:off x="793" y="2630"/>
                <a:ext cx="278" cy="33"/>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512" name="Freeform 201"/>
              <p:cNvSpPr>
                <a:spLocks noChangeArrowheads="1"/>
              </p:cNvSpPr>
              <p:nvPr/>
            </p:nvSpPr>
            <p:spPr bwMode="auto">
              <a:xfrm>
                <a:off x="1071" y="2425"/>
                <a:ext cx="105" cy="238"/>
              </a:xfrm>
              <a:custGeom>
                <a:avLst/>
                <a:gdLst>
                  <a:gd name="T0" fmla="*/ 0 w 105"/>
                  <a:gd name="T1" fmla="*/ 238 h 238"/>
                  <a:gd name="T2" fmla="*/ 105 w 105"/>
                  <a:gd name="T3" fmla="*/ 35 h 238"/>
                  <a:gd name="T4" fmla="*/ 105 w 105"/>
                  <a:gd name="T5" fmla="*/ 0 h 238"/>
                  <a:gd name="T6" fmla="*/ 0 w 105"/>
                  <a:gd name="T7" fmla="*/ 205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5"/>
                    </a:lnTo>
                    <a:lnTo>
                      <a:pt x="105" y="0"/>
                    </a:lnTo>
                    <a:lnTo>
                      <a:pt x="0" y="205"/>
                    </a:lnTo>
                    <a:lnTo>
                      <a:pt x="0" y="238"/>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513" name="Freeform 202"/>
              <p:cNvSpPr>
                <a:spLocks noChangeArrowheads="1"/>
              </p:cNvSpPr>
              <p:nvPr/>
            </p:nvSpPr>
            <p:spPr bwMode="auto">
              <a:xfrm>
                <a:off x="1071" y="2425"/>
                <a:ext cx="105" cy="238"/>
              </a:xfrm>
              <a:custGeom>
                <a:avLst/>
                <a:gdLst>
                  <a:gd name="T0" fmla="*/ 0 w 105"/>
                  <a:gd name="T1" fmla="*/ 238 h 238"/>
                  <a:gd name="T2" fmla="*/ 105 w 105"/>
                  <a:gd name="T3" fmla="*/ 35 h 238"/>
                  <a:gd name="T4" fmla="*/ 105 w 105"/>
                  <a:gd name="T5" fmla="*/ 0 h 238"/>
                  <a:gd name="T6" fmla="*/ 0 w 105"/>
                  <a:gd name="T7" fmla="*/ 205 h 238"/>
                  <a:gd name="T8" fmla="*/ 0 w 105"/>
                  <a:gd name="T9" fmla="*/ 238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8">
                    <a:moveTo>
                      <a:pt x="0" y="238"/>
                    </a:moveTo>
                    <a:lnTo>
                      <a:pt x="105" y="35"/>
                    </a:lnTo>
                    <a:lnTo>
                      <a:pt x="105" y="0"/>
                    </a:lnTo>
                    <a:lnTo>
                      <a:pt x="0" y="205"/>
                    </a:lnTo>
                    <a:lnTo>
                      <a:pt x="0" y="238"/>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514" name="Picture 20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33" y="2511"/>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515" name="Picture 20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33" y="2511"/>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516" name="Freeform 205"/>
              <p:cNvSpPr>
                <a:spLocks noChangeArrowheads="1"/>
              </p:cNvSpPr>
              <p:nvPr/>
            </p:nvSpPr>
            <p:spPr bwMode="auto">
              <a:xfrm>
                <a:off x="1046" y="2521"/>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517" name="Picture 20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96" y="24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518" name="Picture 20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96" y="24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5226" name="Freeform 208"/>
            <p:cNvSpPr>
              <a:spLocks noChangeArrowheads="1"/>
            </p:cNvSpPr>
            <p:nvPr/>
          </p:nvSpPr>
          <p:spPr bwMode="auto">
            <a:xfrm>
              <a:off x="1007" y="2496"/>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227" name="Picture 20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48" y="24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28" name="Picture 21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48" y="2483"/>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29" name="Freeform 211"/>
            <p:cNvSpPr>
              <a:spLocks noChangeArrowheads="1"/>
            </p:cNvSpPr>
            <p:nvPr/>
          </p:nvSpPr>
          <p:spPr bwMode="auto">
            <a:xfrm>
              <a:off x="1059" y="2496"/>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0" name="Freeform 212"/>
            <p:cNvSpPr>
              <a:spLocks noEditPoints="1" noChangeArrowheads="1"/>
            </p:cNvSpPr>
            <p:nvPr/>
          </p:nvSpPr>
          <p:spPr bwMode="auto">
            <a:xfrm>
              <a:off x="961" y="2548"/>
              <a:ext cx="121" cy="56"/>
            </a:xfrm>
            <a:custGeom>
              <a:avLst/>
              <a:gdLst>
                <a:gd name="T0" fmla="*/ 0 w 121"/>
                <a:gd name="T1" fmla="*/ 49 h 56"/>
                <a:gd name="T2" fmla="*/ 17 w 121"/>
                <a:gd name="T3" fmla="*/ 56 h 56"/>
                <a:gd name="T4" fmla="*/ 26 w 121"/>
                <a:gd name="T5" fmla="*/ 56 h 56"/>
                <a:gd name="T6" fmla="*/ 43 w 121"/>
                <a:gd name="T7" fmla="*/ 49 h 56"/>
                <a:gd name="T8" fmla="*/ 26 w 121"/>
                <a:gd name="T9" fmla="*/ 56 h 56"/>
                <a:gd name="T10" fmla="*/ 52 w 121"/>
                <a:gd name="T11" fmla="*/ 49 h 56"/>
                <a:gd name="T12" fmla="*/ 69 w 121"/>
                <a:gd name="T13" fmla="*/ 56 h 56"/>
                <a:gd name="T14" fmla="*/ 78 w 121"/>
                <a:gd name="T15" fmla="*/ 56 h 56"/>
                <a:gd name="T16" fmla="*/ 95 w 121"/>
                <a:gd name="T17" fmla="*/ 49 h 56"/>
                <a:gd name="T18" fmla="*/ 78 w 121"/>
                <a:gd name="T19" fmla="*/ 56 h 56"/>
                <a:gd name="T20" fmla="*/ 86 w 121"/>
                <a:gd name="T21" fmla="*/ 32 h 56"/>
                <a:gd name="T22" fmla="*/ 104 w 121"/>
                <a:gd name="T23" fmla="*/ 39 h 56"/>
                <a:gd name="T24" fmla="*/ 61 w 121"/>
                <a:gd name="T25" fmla="*/ 39 h 56"/>
                <a:gd name="T26" fmla="*/ 78 w 121"/>
                <a:gd name="T27" fmla="*/ 32 h 56"/>
                <a:gd name="T28" fmla="*/ 61 w 121"/>
                <a:gd name="T29" fmla="*/ 39 h 56"/>
                <a:gd name="T30" fmla="*/ 35 w 121"/>
                <a:gd name="T31" fmla="*/ 32 h 56"/>
                <a:gd name="T32" fmla="*/ 52 w 121"/>
                <a:gd name="T33" fmla="*/ 39 h 56"/>
                <a:gd name="T34" fmla="*/ 9 w 121"/>
                <a:gd name="T35" fmla="*/ 39 h 56"/>
                <a:gd name="T36" fmla="*/ 26 w 121"/>
                <a:gd name="T37" fmla="*/ 32 h 56"/>
                <a:gd name="T38" fmla="*/ 9 w 121"/>
                <a:gd name="T39" fmla="*/ 39 h 56"/>
                <a:gd name="T40" fmla="*/ 18 w 121"/>
                <a:gd name="T41" fmla="*/ 15 h 56"/>
                <a:gd name="T42" fmla="*/ 35 w 121"/>
                <a:gd name="T43" fmla="*/ 22 h 56"/>
                <a:gd name="T44" fmla="*/ 44 w 121"/>
                <a:gd name="T45" fmla="*/ 22 h 56"/>
                <a:gd name="T46" fmla="*/ 61 w 121"/>
                <a:gd name="T47" fmla="*/ 15 h 56"/>
                <a:gd name="T48" fmla="*/ 44 w 121"/>
                <a:gd name="T49" fmla="*/ 22 h 56"/>
                <a:gd name="T50" fmla="*/ 69 w 121"/>
                <a:gd name="T51" fmla="*/ 15 h 56"/>
                <a:gd name="T52" fmla="*/ 86 w 121"/>
                <a:gd name="T53" fmla="*/ 22 h 56"/>
                <a:gd name="T54" fmla="*/ 95 w 121"/>
                <a:gd name="T55" fmla="*/ 22 h 56"/>
                <a:gd name="T56" fmla="*/ 112 w 121"/>
                <a:gd name="T57" fmla="*/ 15 h 56"/>
                <a:gd name="T58" fmla="*/ 95 w 121"/>
                <a:gd name="T59" fmla="*/ 22 h 56"/>
                <a:gd name="T60" fmla="*/ 104 w 121"/>
                <a:gd name="T61" fmla="*/ 0 h 56"/>
                <a:gd name="T62" fmla="*/ 121 w 121"/>
                <a:gd name="T63" fmla="*/ 7 h 56"/>
                <a:gd name="T64" fmla="*/ 78 w 121"/>
                <a:gd name="T65" fmla="*/ 7 h 56"/>
                <a:gd name="T66" fmla="*/ 95 w 121"/>
                <a:gd name="T67" fmla="*/ 0 h 56"/>
                <a:gd name="T68" fmla="*/ 78 w 121"/>
                <a:gd name="T69" fmla="*/ 7 h 56"/>
                <a:gd name="T70" fmla="*/ 52 w 121"/>
                <a:gd name="T71" fmla="*/ 0 h 56"/>
                <a:gd name="T72" fmla="*/ 69 w 121"/>
                <a:gd name="T73" fmla="*/ 7 h 56"/>
                <a:gd name="T74" fmla="*/ 27 w 121"/>
                <a:gd name="T75" fmla="*/ 7 h 56"/>
                <a:gd name="T76" fmla="*/ 44 w 121"/>
                <a:gd name="T77" fmla="*/ 0 h 56"/>
                <a:gd name="T78" fmla="*/ 27 w 121"/>
                <a:gd name="T79" fmla="*/ 7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1" h="56">
                  <a:moveTo>
                    <a:pt x="0" y="56"/>
                  </a:moveTo>
                  <a:lnTo>
                    <a:pt x="0" y="49"/>
                  </a:lnTo>
                  <a:lnTo>
                    <a:pt x="17" y="49"/>
                  </a:lnTo>
                  <a:lnTo>
                    <a:pt x="17" y="56"/>
                  </a:lnTo>
                  <a:lnTo>
                    <a:pt x="0" y="56"/>
                  </a:lnTo>
                  <a:close/>
                  <a:moveTo>
                    <a:pt x="26" y="56"/>
                  </a:moveTo>
                  <a:lnTo>
                    <a:pt x="26" y="49"/>
                  </a:lnTo>
                  <a:lnTo>
                    <a:pt x="43" y="49"/>
                  </a:lnTo>
                  <a:lnTo>
                    <a:pt x="43" y="56"/>
                  </a:lnTo>
                  <a:lnTo>
                    <a:pt x="26" y="56"/>
                  </a:lnTo>
                  <a:close/>
                  <a:moveTo>
                    <a:pt x="52" y="56"/>
                  </a:moveTo>
                  <a:lnTo>
                    <a:pt x="52" y="49"/>
                  </a:lnTo>
                  <a:lnTo>
                    <a:pt x="69" y="49"/>
                  </a:lnTo>
                  <a:lnTo>
                    <a:pt x="69" y="56"/>
                  </a:lnTo>
                  <a:lnTo>
                    <a:pt x="52" y="56"/>
                  </a:lnTo>
                  <a:close/>
                  <a:moveTo>
                    <a:pt x="78" y="56"/>
                  </a:moveTo>
                  <a:lnTo>
                    <a:pt x="78" y="49"/>
                  </a:lnTo>
                  <a:lnTo>
                    <a:pt x="95" y="49"/>
                  </a:lnTo>
                  <a:lnTo>
                    <a:pt x="95" y="56"/>
                  </a:lnTo>
                  <a:lnTo>
                    <a:pt x="78" y="56"/>
                  </a:lnTo>
                  <a:close/>
                  <a:moveTo>
                    <a:pt x="86" y="39"/>
                  </a:moveTo>
                  <a:lnTo>
                    <a:pt x="86" y="32"/>
                  </a:lnTo>
                  <a:lnTo>
                    <a:pt x="104" y="32"/>
                  </a:lnTo>
                  <a:lnTo>
                    <a:pt x="104" y="39"/>
                  </a:lnTo>
                  <a:lnTo>
                    <a:pt x="86"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6" y="32"/>
                  </a:lnTo>
                  <a:lnTo>
                    <a:pt x="26" y="39"/>
                  </a:lnTo>
                  <a:lnTo>
                    <a:pt x="9" y="39"/>
                  </a:lnTo>
                  <a:close/>
                  <a:moveTo>
                    <a:pt x="18" y="22"/>
                  </a:moveTo>
                  <a:lnTo>
                    <a:pt x="18" y="15"/>
                  </a:lnTo>
                  <a:lnTo>
                    <a:pt x="35" y="15"/>
                  </a:lnTo>
                  <a:lnTo>
                    <a:pt x="35" y="22"/>
                  </a:lnTo>
                  <a:lnTo>
                    <a:pt x="18" y="22"/>
                  </a:lnTo>
                  <a:close/>
                  <a:moveTo>
                    <a:pt x="44" y="22"/>
                  </a:moveTo>
                  <a:lnTo>
                    <a:pt x="44" y="15"/>
                  </a:lnTo>
                  <a:lnTo>
                    <a:pt x="61" y="15"/>
                  </a:lnTo>
                  <a:lnTo>
                    <a:pt x="61" y="22"/>
                  </a:lnTo>
                  <a:lnTo>
                    <a:pt x="44" y="22"/>
                  </a:lnTo>
                  <a:close/>
                  <a:moveTo>
                    <a:pt x="69" y="22"/>
                  </a:moveTo>
                  <a:lnTo>
                    <a:pt x="69" y="15"/>
                  </a:lnTo>
                  <a:lnTo>
                    <a:pt x="86" y="15"/>
                  </a:lnTo>
                  <a:lnTo>
                    <a:pt x="86" y="22"/>
                  </a:lnTo>
                  <a:lnTo>
                    <a:pt x="69" y="22"/>
                  </a:lnTo>
                  <a:close/>
                  <a:moveTo>
                    <a:pt x="95" y="22"/>
                  </a:moveTo>
                  <a:lnTo>
                    <a:pt x="95" y="15"/>
                  </a:lnTo>
                  <a:lnTo>
                    <a:pt x="112" y="15"/>
                  </a:lnTo>
                  <a:lnTo>
                    <a:pt x="112" y="22"/>
                  </a:lnTo>
                  <a:lnTo>
                    <a:pt x="95" y="22"/>
                  </a:lnTo>
                  <a:close/>
                  <a:moveTo>
                    <a:pt x="104" y="7"/>
                  </a:moveTo>
                  <a:lnTo>
                    <a:pt x="104" y="0"/>
                  </a:lnTo>
                  <a:lnTo>
                    <a:pt x="121" y="0"/>
                  </a:lnTo>
                  <a:lnTo>
                    <a:pt x="121" y="7"/>
                  </a:lnTo>
                  <a:lnTo>
                    <a:pt x="104" y="7"/>
                  </a:lnTo>
                  <a:close/>
                  <a:moveTo>
                    <a:pt x="78" y="7"/>
                  </a:moveTo>
                  <a:lnTo>
                    <a:pt x="78" y="0"/>
                  </a:lnTo>
                  <a:lnTo>
                    <a:pt x="95" y="0"/>
                  </a:lnTo>
                  <a:lnTo>
                    <a:pt x="95" y="7"/>
                  </a:lnTo>
                  <a:lnTo>
                    <a:pt x="78" y="7"/>
                  </a:lnTo>
                  <a:close/>
                  <a:moveTo>
                    <a:pt x="52" y="7"/>
                  </a:moveTo>
                  <a:lnTo>
                    <a:pt x="52" y="0"/>
                  </a:lnTo>
                  <a:lnTo>
                    <a:pt x="69" y="0"/>
                  </a:lnTo>
                  <a:lnTo>
                    <a:pt x="69" y="7"/>
                  </a:lnTo>
                  <a:lnTo>
                    <a:pt x="52" y="7"/>
                  </a:lnTo>
                  <a:close/>
                  <a:moveTo>
                    <a:pt x="27" y="7"/>
                  </a:moveTo>
                  <a:lnTo>
                    <a:pt x="27" y="0"/>
                  </a:lnTo>
                  <a:lnTo>
                    <a:pt x="44" y="0"/>
                  </a:lnTo>
                  <a:lnTo>
                    <a:pt x="44" y="7"/>
                  </a:lnTo>
                  <a:lnTo>
                    <a:pt x="27" y="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1" name="Freeform 213"/>
            <p:cNvSpPr>
              <a:spLocks noEditPoints="1" noChangeArrowheads="1"/>
            </p:cNvSpPr>
            <p:nvPr/>
          </p:nvSpPr>
          <p:spPr bwMode="auto">
            <a:xfrm>
              <a:off x="978" y="2545"/>
              <a:ext cx="108" cy="59"/>
            </a:xfrm>
            <a:custGeom>
              <a:avLst/>
              <a:gdLst>
                <a:gd name="T0" fmla="*/ 81 w 108"/>
                <a:gd name="T1" fmla="*/ 49 h 59"/>
                <a:gd name="T2" fmla="*/ 78 w 108"/>
                <a:gd name="T3" fmla="*/ 59 h 59"/>
                <a:gd name="T4" fmla="*/ 52 w 108"/>
                <a:gd name="T5" fmla="*/ 52 h 59"/>
                <a:gd name="T6" fmla="*/ 56 w 108"/>
                <a:gd name="T7" fmla="*/ 55 h 59"/>
                <a:gd name="T8" fmla="*/ 52 w 108"/>
                <a:gd name="T9" fmla="*/ 52 h 59"/>
                <a:gd name="T10" fmla="*/ 30 w 108"/>
                <a:gd name="T11" fmla="*/ 49 h 59"/>
                <a:gd name="T12" fmla="*/ 26 w 108"/>
                <a:gd name="T13" fmla="*/ 59 h 59"/>
                <a:gd name="T14" fmla="*/ 87 w 108"/>
                <a:gd name="T15" fmla="*/ 35 h 59"/>
                <a:gd name="T16" fmla="*/ 90 w 108"/>
                <a:gd name="T17" fmla="*/ 39 h 59"/>
                <a:gd name="T18" fmla="*/ 87 w 108"/>
                <a:gd name="T19" fmla="*/ 35 h 59"/>
                <a:gd name="T20" fmla="*/ 64 w 108"/>
                <a:gd name="T21" fmla="*/ 32 h 59"/>
                <a:gd name="T22" fmla="*/ 61 w 108"/>
                <a:gd name="T23" fmla="*/ 42 h 59"/>
                <a:gd name="T24" fmla="*/ 35 w 108"/>
                <a:gd name="T25" fmla="*/ 35 h 59"/>
                <a:gd name="T26" fmla="*/ 39 w 108"/>
                <a:gd name="T27" fmla="*/ 39 h 59"/>
                <a:gd name="T28" fmla="*/ 35 w 108"/>
                <a:gd name="T29" fmla="*/ 35 h 59"/>
                <a:gd name="T30" fmla="*/ 99 w 108"/>
                <a:gd name="T31" fmla="*/ 15 h 59"/>
                <a:gd name="T32" fmla="*/ 95 w 108"/>
                <a:gd name="T33" fmla="*/ 25 h 59"/>
                <a:gd name="T34" fmla="*/ 69 w 108"/>
                <a:gd name="T35" fmla="*/ 18 h 59"/>
                <a:gd name="T36" fmla="*/ 73 w 108"/>
                <a:gd name="T37" fmla="*/ 22 h 59"/>
                <a:gd name="T38" fmla="*/ 69 w 108"/>
                <a:gd name="T39" fmla="*/ 18 h 59"/>
                <a:gd name="T40" fmla="*/ 47 w 108"/>
                <a:gd name="T41" fmla="*/ 15 h 59"/>
                <a:gd name="T42" fmla="*/ 44 w 108"/>
                <a:gd name="T43" fmla="*/ 25 h 59"/>
                <a:gd name="T44" fmla="*/ 18 w 108"/>
                <a:gd name="T45" fmla="*/ 18 h 59"/>
                <a:gd name="T46" fmla="*/ 22 w 108"/>
                <a:gd name="T47" fmla="*/ 22 h 59"/>
                <a:gd name="T48" fmla="*/ 18 w 108"/>
                <a:gd name="T49" fmla="*/ 18 h 59"/>
                <a:gd name="T50" fmla="*/ 108 w 108"/>
                <a:gd name="T51" fmla="*/ 0 h 59"/>
                <a:gd name="T52" fmla="*/ 104 w 108"/>
                <a:gd name="T53" fmla="*/ 10 h 59"/>
                <a:gd name="T54" fmla="*/ 78 w 108"/>
                <a:gd name="T55" fmla="*/ 3 h 59"/>
                <a:gd name="T56" fmla="*/ 82 w 108"/>
                <a:gd name="T57" fmla="*/ 6 h 59"/>
                <a:gd name="T58" fmla="*/ 78 w 108"/>
                <a:gd name="T59" fmla="*/ 3 h 59"/>
                <a:gd name="T60" fmla="*/ 56 w 108"/>
                <a:gd name="T61" fmla="*/ 0 h 59"/>
                <a:gd name="T62" fmla="*/ 52 w 108"/>
                <a:gd name="T63" fmla="*/ 10 h 59"/>
                <a:gd name="T64" fmla="*/ 27 w 108"/>
                <a:gd name="T65" fmla="*/ 3 h 59"/>
                <a:gd name="T66" fmla="*/ 30 w 108"/>
                <a:gd name="T67" fmla="*/ 6 h 59"/>
                <a:gd name="T68" fmla="*/ 27 w 108"/>
                <a:gd name="T69" fmla="*/ 3 h 59"/>
                <a:gd name="T70" fmla="*/ 13 w 108"/>
                <a:gd name="T71" fmla="*/ 32 h 59"/>
                <a:gd name="T72" fmla="*/ 9 w 108"/>
                <a:gd name="T73" fmla="*/ 42 h 59"/>
                <a:gd name="T74" fmla="*/ 0 w 108"/>
                <a:gd name="T75" fmla="*/ 52 h 59"/>
                <a:gd name="T76" fmla="*/ 4 w 108"/>
                <a:gd name="T77" fmla="*/ 55 h 59"/>
                <a:gd name="T78" fmla="*/ 0 w 108"/>
                <a:gd name="T79" fmla="*/ 52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8" h="59">
                  <a:moveTo>
                    <a:pt x="78" y="52"/>
                  </a:moveTo>
                  <a:lnTo>
                    <a:pt x="81" y="49"/>
                  </a:lnTo>
                  <a:lnTo>
                    <a:pt x="81" y="55"/>
                  </a:lnTo>
                  <a:lnTo>
                    <a:pt x="78" y="59"/>
                  </a:lnTo>
                  <a:lnTo>
                    <a:pt x="78" y="52"/>
                  </a:lnTo>
                  <a:close/>
                  <a:moveTo>
                    <a:pt x="52" y="52"/>
                  </a:moveTo>
                  <a:lnTo>
                    <a:pt x="56" y="49"/>
                  </a:lnTo>
                  <a:lnTo>
                    <a:pt x="56" y="55"/>
                  </a:lnTo>
                  <a:lnTo>
                    <a:pt x="52" y="59"/>
                  </a:lnTo>
                  <a:lnTo>
                    <a:pt x="52" y="52"/>
                  </a:lnTo>
                  <a:close/>
                  <a:moveTo>
                    <a:pt x="26" y="52"/>
                  </a:moveTo>
                  <a:lnTo>
                    <a:pt x="30" y="49"/>
                  </a:lnTo>
                  <a:lnTo>
                    <a:pt x="30" y="55"/>
                  </a:lnTo>
                  <a:lnTo>
                    <a:pt x="26" y="59"/>
                  </a:lnTo>
                  <a:lnTo>
                    <a:pt x="26" y="52"/>
                  </a:lnTo>
                  <a:close/>
                  <a:moveTo>
                    <a:pt x="87" y="35"/>
                  </a:moveTo>
                  <a:lnTo>
                    <a:pt x="90" y="32"/>
                  </a:lnTo>
                  <a:lnTo>
                    <a:pt x="90" y="39"/>
                  </a:lnTo>
                  <a:lnTo>
                    <a:pt x="87" y="42"/>
                  </a:lnTo>
                  <a:lnTo>
                    <a:pt x="87" y="35"/>
                  </a:lnTo>
                  <a:close/>
                  <a:moveTo>
                    <a:pt x="61" y="35"/>
                  </a:moveTo>
                  <a:lnTo>
                    <a:pt x="64" y="32"/>
                  </a:lnTo>
                  <a:lnTo>
                    <a:pt x="64" y="39"/>
                  </a:lnTo>
                  <a:lnTo>
                    <a:pt x="61" y="42"/>
                  </a:lnTo>
                  <a:lnTo>
                    <a:pt x="61" y="35"/>
                  </a:lnTo>
                  <a:close/>
                  <a:moveTo>
                    <a:pt x="35" y="35"/>
                  </a:moveTo>
                  <a:lnTo>
                    <a:pt x="39" y="32"/>
                  </a:lnTo>
                  <a:lnTo>
                    <a:pt x="39" y="39"/>
                  </a:lnTo>
                  <a:lnTo>
                    <a:pt x="35" y="42"/>
                  </a:lnTo>
                  <a:lnTo>
                    <a:pt x="35" y="35"/>
                  </a:lnTo>
                  <a:close/>
                  <a:moveTo>
                    <a:pt x="95" y="18"/>
                  </a:moveTo>
                  <a:lnTo>
                    <a:pt x="99" y="15"/>
                  </a:lnTo>
                  <a:lnTo>
                    <a:pt x="99" y="22"/>
                  </a:lnTo>
                  <a:lnTo>
                    <a:pt x="95" y="25"/>
                  </a:lnTo>
                  <a:lnTo>
                    <a:pt x="95" y="18"/>
                  </a:lnTo>
                  <a:close/>
                  <a:moveTo>
                    <a:pt x="69" y="18"/>
                  </a:moveTo>
                  <a:lnTo>
                    <a:pt x="73" y="15"/>
                  </a:lnTo>
                  <a:lnTo>
                    <a:pt x="73" y="22"/>
                  </a:lnTo>
                  <a:lnTo>
                    <a:pt x="69" y="25"/>
                  </a:lnTo>
                  <a:lnTo>
                    <a:pt x="69" y="18"/>
                  </a:lnTo>
                  <a:close/>
                  <a:moveTo>
                    <a:pt x="44" y="18"/>
                  </a:moveTo>
                  <a:lnTo>
                    <a:pt x="47" y="15"/>
                  </a:lnTo>
                  <a:lnTo>
                    <a:pt x="47" y="22"/>
                  </a:lnTo>
                  <a:lnTo>
                    <a:pt x="44" y="25"/>
                  </a:lnTo>
                  <a:lnTo>
                    <a:pt x="44" y="18"/>
                  </a:lnTo>
                  <a:close/>
                  <a:moveTo>
                    <a:pt x="18" y="18"/>
                  </a:moveTo>
                  <a:lnTo>
                    <a:pt x="22" y="15"/>
                  </a:lnTo>
                  <a:lnTo>
                    <a:pt x="22" y="22"/>
                  </a:lnTo>
                  <a:lnTo>
                    <a:pt x="18" y="25"/>
                  </a:lnTo>
                  <a:lnTo>
                    <a:pt x="18" y="18"/>
                  </a:lnTo>
                  <a:close/>
                  <a:moveTo>
                    <a:pt x="104" y="3"/>
                  </a:moveTo>
                  <a:lnTo>
                    <a:pt x="108" y="0"/>
                  </a:lnTo>
                  <a:lnTo>
                    <a:pt x="108" y="6"/>
                  </a:lnTo>
                  <a:lnTo>
                    <a:pt x="104" y="10"/>
                  </a:lnTo>
                  <a:lnTo>
                    <a:pt x="104" y="3"/>
                  </a:lnTo>
                  <a:close/>
                  <a:moveTo>
                    <a:pt x="78" y="3"/>
                  </a:moveTo>
                  <a:lnTo>
                    <a:pt x="82" y="0"/>
                  </a:lnTo>
                  <a:lnTo>
                    <a:pt x="82" y="6"/>
                  </a:lnTo>
                  <a:lnTo>
                    <a:pt x="78" y="10"/>
                  </a:lnTo>
                  <a:lnTo>
                    <a:pt x="78" y="3"/>
                  </a:lnTo>
                  <a:close/>
                  <a:moveTo>
                    <a:pt x="52" y="3"/>
                  </a:moveTo>
                  <a:lnTo>
                    <a:pt x="56" y="0"/>
                  </a:lnTo>
                  <a:lnTo>
                    <a:pt x="56" y="6"/>
                  </a:lnTo>
                  <a:lnTo>
                    <a:pt x="52" y="10"/>
                  </a:lnTo>
                  <a:lnTo>
                    <a:pt x="52" y="3"/>
                  </a:lnTo>
                  <a:close/>
                  <a:moveTo>
                    <a:pt x="27" y="3"/>
                  </a:moveTo>
                  <a:lnTo>
                    <a:pt x="30" y="0"/>
                  </a:lnTo>
                  <a:lnTo>
                    <a:pt x="30" y="6"/>
                  </a:lnTo>
                  <a:lnTo>
                    <a:pt x="27" y="10"/>
                  </a:lnTo>
                  <a:lnTo>
                    <a:pt x="27" y="3"/>
                  </a:lnTo>
                  <a:close/>
                  <a:moveTo>
                    <a:pt x="9" y="35"/>
                  </a:moveTo>
                  <a:lnTo>
                    <a:pt x="13" y="32"/>
                  </a:lnTo>
                  <a:lnTo>
                    <a:pt x="13" y="39"/>
                  </a:lnTo>
                  <a:lnTo>
                    <a:pt x="9" y="42"/>
                  </a:lnTo>
                  <a:lnTo>
                    <a:pt x="9" y="35"/>
                  </a:lnTo>
                  <a:close/>
                  <a:moveTo>
                    <a:pt x="0" y="52"/>
                  </a:moveTo>
                  <a:lnTo>
                    <a:pt x="4" y="49"/>
                  </a:lnTo>
                  <a:lnTo>
                    <a:pt x="4" y="55"/>
                  </a:lnTo>
                  <a:lnTo>
                    <a:pt x="0" y="59"/>
                  </a:lnTo>
                  <a:lnTo>
                    <a:pt x="0" y="5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2" name="Freeform 214"/>
            <p:cNvSpPr>
              <a:spLocks noChangeArrowheads="1"/>
            </p:cNvSpPr>
            <p:nvPr/>
          </p:nvSpPr>
          <p:spPr bwMode="auto">
            <a:xfrm>
              <a:off x="793" y="2425"/>
              <a:ext cx="383" cy="273"/>
            </a:xfrm>
            <a:custGeom>
              <a:avLst/>
              <a:gdLst>
                <a:gd name="T0" fmla="*/ 17 w 383"/>
                <a:gd name="T1" fmla="*/ 273 h 273"/>
                <a:gd name="T2" fmla="*/ 17 w 383"/>
                <a:gd name="T3" fmla="*/ 238 h 273"/>
                <a:gd name="T4" fmla="*/ 0 w 383"/>
                <a:gd name="T5" fmla="*/ 238 h 273"/>
                <a:gd name="T6" fmla="*/ 0 w 383"/>
                <a:gd name="T7" fmla="*/ 205 h 273"/>
                <a:gd name="T8" fmla="*/ 104 w 383"/>
                <a:gd name="T9" fmla="*/ 0 h 273"/>
                <a:gd name="T10" fmla="*/ 383 w 383"/>
                <a:gd name="T11" fmla="*/ 0 h 273"/>
                <a:gd name="T12" fmla="*/ 383 w 383"/>
                <a:gd name="T13" fmla="*/ 35 h 273"/>
                <a:gd name="T14" fmla="*/ 374 w 383"/>
                <a:gd name="T15" fmla="*/ 51 h 273"/>
                <a:gd name="T16" fmla="*/ 374 w 383"/>
                <a:gd name="T17" fmla="*/ 162 h 273"/>
                <a:gd name="T18" fmla="*/ 261 w 383"/>
                <a:gd name="T19" fmla="*/ 273 h 273"/>
                <a:gd name="T20" fmla="*/ 17 w 383"/>
                <a:gd name="T21" fmla="*/ 273 h 2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3" h="273">
                  <a:moveTo>
                    <a:pt x="17" y="273"/>
                  </a:moveTo>
                  <a:lnTo>
                    <a:pt x="17" y="238"/>
                  </a:lnTo>
                  <a:lnTo>
                    <a:pt x="0" y="238"/>
                  </a:lnTo>
                  <a:lnTo>
                    <a:pt x="0" y="205"/>
                  </a:lnTo>
                  <a:lnTo>
                    <a:pt x="104" y="0"/>
                  </a:lnTo>
                  <a:lnTo>
                    <a:pt x="383" y="0"/>
                  </a:lnTo>
                  <a:lnTo>
                    <a:pt x="383" y="35"/>
                  </a:lnTo>
                  <a:lnTo>
                    <a:pt x="374" y="51"/>
                  </a:lnTo>
                  <a:lnTo>
                    <a:pt x="374" y="162"/>
                  </a:lnTo>
                  <a:lnTo>
                    <a:pt x="261" y="273"/>
                  </a:lnTo>
                  <a:lnTo>
                    <a:pt x="17" y="273"/>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3" name="Freeform 215"/>
            <p:cNvSpPr>
              <a:spLocks noEditPoints="1" noChangeArrowheads="1"/>
            </p:cNvSpPr>
            <p:nvPr/>
          </p:nvSpPr>
          <p:spPr bwMode="auto">
            <a:xfrm>
              <a:off x="814" y="2413"/>
              <a:ext cx="170" cy="200"/>
            </a:xfrm>
            <a:custGeom>
              <a:avLst/>
              <a:gdLst>
                <a:gd name="T0" fmla="*/ 164 w 170"/>
                <a:gd name="T1" fmla="*/ 0 h 200"/>
                <a:gd name="T2" fmla="*/ 131 w 170"/>
                <a:gd name="T3" fmla="*/ 63 h 200"/>
                <a:gd name="T4" fmla="*/ 144 w 170"/>
                <a:gd name="T5" fmla="*/ 80 h 200"/>
                <a:gd name="T6" fmla="*/ 170 w 170"/>
                <a:gd name="T7" fmla="*/ 29 h 200"/>
                <a:gd name="T8" fmla="*/ 164 w 170"/>
                <a:gd name="T9" fmla="*/ 0 h 200"/>
                <a:gd name="T10" fmla="*/ 62 w 170"/>
                <a:gd name="T11" fmla="*/ 63 h 200"/>
                <a:gd name="T12" fmla="*/ 131 w 170"/>
                <a:gd name="T13" fmla="*/ 63 h 200"/>
                <a:gd name="T14" fmla="*/ 144 w 170"/>
                <a:gd name="T15" fmla="*/ 80 h 200"/>
                <a:gd name="T16" fmla="*/ 74 w 170"/>
                <a:gd name="T17" fmla="*/ 80 h 200"/>
                <a:gd name="T18" fmla="*/ 62 w 170"/>
                <a:gd name="T19" fmla="*/ 63 h 200"/>
                <a:gd name="T20" fmla="*/ 103 w 170"/>
                <a:gd name="T21" fmla="*/ 119 h 200"/>
                <a:gd name="T22" fmla="*/ 70 w 170"/>
                <a:gd name="T23" fmla="*/ 183 h 200"/>
                <a:gd name="T24" fmla="*/ 83 w 170"/>
                <a:gd name="T25" fmla="*/ 200 h 200"/>
                <a:gd name="T26" fmla="*/ 109 w 170"/>
                <a:gd name="T27" fmla="*/ 148 h 200"/>
                <a:gd name="T28" fmla="*/ 103 w 170"/>
                <a:gd name="T29" fmla="*/ 119 h 200"/>
                <a:gd name="T30" fmla="*/ 0 w 170"/>
                <a:gd name="T31" fmla="*/ 183 h 200"/>
                <a:gd name="T32" fmla="*/ 70 w 170"/>
                <a:gd name="T33" fmla="*/ 183 h 200"/>
                <a:gd name="T34" fmla="*/ 83 w 170"/>
                <a:gd name="T35" fmla="*/ 200 h 200"/>
                <a:gd name="T36" fmla="*/ 14 w 170"/>
                <a:gd name="T37" fmla="*/ 200 h 200"/>
                <a:gd name="T38" fmla="*/ 0 w 170"/>
                <a:gd name="T39" fmla="*/ 183 h 2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0" h="200">
                  <a:moveTo>
                    <a:pt x="164" y="0"/>
                  </a:moveTo>
                  <a:lnTo>
                    <a:pt x="131" y="63"/>
                  </a:lnTo>
                  <a:lnTo>
                    <a:pt x="144" y="80"/>
                  </a:lnTo>
                  <a:lnTo>
                    <a:pt x="170" y="29"/>
                  </a:lnTo>
                  <a:lnTo>
                    <a:pt x="164" y="0"/>
                  </a:lnTo>
                  <a:close/>
                  <a:moveTo>
                    <a:pt x="62" y="63"/>
                  </a:moveTo>
                  <a:lnTo>
                    <a:pt x="131" y="63"/>
                  </a:lnTo>
                  <a:lnTo>
                    <a:pt x="144" y="80"/>
                  </a:lnTo>
                  <a:lnTo>
                    <a:pt x="74" y="80"/>
                  </a:lnTo>
                  <a:lnTo>
                    <a:pt x="62" y="63"/>
                  </a:lnTo>
                  <a:close/>
                  <a:moveTo>
                    <a:pt x="103" y="119"/>
                  </a:moveTo>
                  <a:lnTo>
                    <a:pt x="70" y="183"/>
                  </a:lnTo>
                  <a:lnTo>
                    <a:pt x="83" y="200"/>
                  </a:lnTo>
                  <a:lnTo>
                    <a:pt x="109" y="148"/>
                  </a:lnTo>
                  <a:lnTo>
                    <a:pt x="103" y="119"/>
                  </a:lnTo>
                  <a:close/>
                  <a:moveTo>
                    <a:pt x="0" y="183"/>
                  </a:moveTo>
                  <a:lnTo>
                    <a:pt x="70" y="183"/>
                  </a:lnTo>
                  <a:lnTo>
                    <a:pt x="83" y="200"/>
                  </a:lnTo>
                  <a:lnTo>
                    <a:pt x="14" y="200"/>
                  </a:lnTo>
                  <a:lnTo>
                    <a:pt x="0" y="18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4" name="Freeform 216"/>
            <p:cNvSpPr>
              <a:spLocks noChangeArrowheads="1"/>
            </p:cNvSpPr>
            <p:nvPr/>
          </p:nvSpPr>
          <p:spPr bwMode="auto">
            <a:xfrm>
              <a:off x="945" y="2413"/>
              <a:ext cx="39" cy="80"/>
            </a:xfrm>
            <a:custGeom>
              <a:avLst/>
              <a:gdLst>
                <a:gd name="T0" fmla="*/ 33 w 39"/>
                <a:gd name="T1" fmla="*/ 0 h 80"/>
                <a:gd name="T2" fmla="*/ 0 w 39"/>
                <a:gd name="T3" fmla="*/ 63 h 80"/>
                <a:gd name="T4" fmla="*/ 13 w 39"/>
                <a:gd name="T5" fmla="*/ 80 h 80"/>
                <a:gd name="T6" fmla="*/ 39 w 39"/>
                <a:gd name="T7" fmla="*/ 29 h 80"/>
                <a:gd name="T8" fmla="*/ 33 w 39"/>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0">
                  <a:moveTo>
                    <a:pt x="33" y="0"/>
                  </a:moveTo>
                  <a:lnTo>
                    <a:pt x="0" y="63"/>
                  </a:lnTo>
                  <a:lnTo>
                    <a:pt x="13" y="80"/>
                  </a:lnTo>
                  <a:lnTo>
                    <a:pt x="39" y="29"/>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5" name="Freeform 217"/>
            <p:cNvSpPr>
              <a:spLocks noChangeArrowheads="1"/>
            </p:cNvSpPr>
            <p:nvPr/>
          </p:nvSpPr>
          <p:spPr bwMode="auto">
            <a:xfrm>
              <a:off x="876" y="2476"/>
              <a:ext cx="82" cy="17"/>
            </a:xfrm>
            <a:custGeom>
              <a:avLst/>
              <a:gdLst>
                <a:gd name="T0" fmla="*/ 0 w 82"/>
                <a:gd name="T1" fmla="*/ 0 h 17"/>
                <a:gd name="T2" fmla="*/ 69 w 82"/>
                <a:gd name="T3" fmla="*/ 0 h 17"/>
                <a:gd name="T4" fmla="*/ 82 w 82"/>
                <a:gd name="T5" fmla="*/ 17 h 17"/>
                <a:gd name="T6" fmla="*/ 12 w 82"/>
                <a:gd name="T7" fmla="*/ 17 h 17"/>
                <a:gd name="T8" fmla="*/ 0 w 82"/>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17">
                  <a:moveTo>
                    <a:pt x="0" y="0"/>
                  </a:moveTo>
                  <a:lnTo>
                    <a:pt x="69" y="0"/>
                  </a:lnTo>
                  <a:lnTo>
                    <a:pt x="82" y="17"/>
                  </a:lnTo>
                  <a:lnTo>
                    <a:pt x="12"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6" name="Freeform 218"/>
            <p:cNvSpPr>
              <a:spLocks noChangeArrowheads="1"/>
            </p:cNvSpPr>
            <p:nvPr/>
          </p:nvSpPr>
          <p:spPr bwMode="auto">
            <a:xfrm>
              <a:off x="884" y="2532"/>
              <a:ext cx="39" cy="81"/>
            </a:xfrm>
            <a:custGeom>
              <a:avLst/>
              <a:gdLst>
                <a:gd name="T0" fmla="*/ 33 w 39"/>
                <a:gd name="T1" fmla="*/ 0 h 81"/>
                <a:gd name="T2" fmla="*/ 0 w 39"/>
                <a:gd name="T3" fmla="*/ 64 h 81"/>
                <a:gd name="T4" fmla="*/ 13 w 39"/>
                <a:gd name="T5" fmla="*/ 81 h 81"/>
                <a:gd name="T6" fmla="*/ 39 w 39"/>
                <a:gd name="T7" fmla="*/ 29 h 81"/>
                <a:gd name="T8" fmla="*/ 33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3" y="0"/>
                  </a:moveTo>
                  <a:lnTo>
                    <a:pt x="0" y="64"/>
                  </a:lnTo>
                  <a:lnTo>
                    <a:pt x="13" y="81"/>
                  </a:lnTo>
                  <a:lnTo>
                    <a:pt x="39" y="29"/>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7" name="Freeform 219"/>
            <p:cNvSpPr>
              <a:spLocks noChangeArrowheads="1"/>
            </p:cNvSpPr>
            <p:nvPr/>
          </p:nvSpPr>
          <p:spPr bwMode="auto">
            <a:xfrm>
              <a:off x="814" y="2596"/>
              <a:ext cx="83" cy="17"/>
            </a:xfrm>
            <a:custGeom>
              <a:avLst/>
              <a:gdLst>
                <a:gd name="T0" fmla="*/ 0 w 83"/>
                <a:gd name="T1" fmla="*/ 0 h 17"/>
                <a:gd name="T2" fmla="*/ 70 w 83"/>
                <a:gd name="T3" fmla="*/ 0 h 17"/>
                <a:gd name="T4" fmla="*/ 83 w 83"/>
                <a:gd name="T5" fmla="*/ 17 h 17"/>
                <a:gd name="T6" fmla="*/ 14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4"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8" name="Freeform 220"/>
            <p:cNvSpPr>
              <a:spLocks noChangeArrowheads="1"/>
            </p:cNvSpPr>
            <p:nvPr/>
          </p:nvSpPr>
          <p:spPr bwMode="auto">
            <a:xfrm>
              <a:off x="871" y="2460"/>
              <a:ext cx="74" cy="16"/>
            </a:xfrm>
            <a:custGeom>
              <a:avLst/>
              <a:gdLst>
                <a:gd name="T0" fmla="*/ 0 w 74"/>
                <a:gd name="T1" fmla="*/ 0 h 16"/>
                <a:gd name="T2" fmla="*/ 5 w 74"/>
                <a:gd name="T3" fmla="*/ 16 h 16"/>
                <a:gd name="T4" fmla="*/ 74 w 74"/>
                <a:gd name="T5" fmla="*/ 16 h 16"/>
                <a:gd name="T6" fmla="*/ 70 w 74"/>
                <a:gd name="T7" fmla="*/ 0 h 16"/>
                <a:gd name="T8" fmla="*/ 0 w 74"/>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6">
                  <a:moveTo>
                    <a:pt x="0" y="0"/>
                  </a:moveTo>
                  <a:lnTo>
                    <a:pt x="5" y="16"/>
                  </a:lnTo>
                  <a:lnTo>
                    <a:pt x="74" y="16"/>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39" name="Freeform 221"/>
            <p:cNvSpPr>
              <a:spLocks noChangeArrowheads="1"/>
            </p:cNvSpPr>
            <p:nvPr/>
          </p:nvSpPr>
          <p:spPr bwMode="auto">
            <a:xfrm>
              <a:off x="871" y="2460"/>
              <a:ext cx="74" cy="16"/>
            </a:xfrm>
            <a:custGeom>
              <a:avLst/>
              <a:gdLst>
                <a:gd name="T0" fmla="*/ 0 w 74"/>
                <a:gd name="T1" fmla="*/ 0 h 16"/>
                <a:gd name="T2" fmla="*/ 5 w 74"/>
                <a:gd name="T3" fmla="*/ 16 h 16"/>
                <a:gd name="T4" fmla="*/ 74 w 74"/>
                <a:gd name="T5" fmla="*/ 16 h 16"/>
                <a:gd name="T6" fmla="*/ 70 w 74"/>
                <a:gd name="T7" fmla="*/ 0 h 16"/>
                <a:gd name="T8" fmla="*/ 0 w 74"/>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6">
                  <a:moveTo>
                    <a:pt x="0" y="0"/>
                  </a:moveTo>
                  <a:lnTo>
                    <a:pt x="5" y="16"/>
                  </a:lnTo>
                  <a:lnTo>
                    <a:pt x="74" y="16"/>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0" name="Freeform 222"/>
            <p:cNvSpPr>
              <a:spLocks noChangeArrowheads="1"/>
            </p:cNvSpPr>
            <p:nvPr/>
          </p:nvSpPr>
          <p:spPr bwMode="auto">
            <a:xfrm>
              <a:off x="810" y="2400"/>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1" name="Freeform 223"/>
            <p:cNvSpPr>
              <a:spLocks noChangeArrowheads="1"/>
            </p:cNvSpPr>
            <p:nvPr/>
          </p:nvSpPr>
          <p:spPr bwMode="auto">
            <a:xfrm>
              <a:off x="810" y="2400"/>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2" name="Rectangle 224"/>
            <p:cNvSpPr>
              <a:spLocks noChangeArrowheads="1"/>
            </p:cNvSpPr>
            <p:nvPr/>
          </p:nvSpPr>
          <p:spPr bwMode="auto">
            <a:xfrm>
              <a:off x="810" y="2561"/>
              <a:ext cx="70"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43" name="Freeform 225"/>
            <p:cNvSpPr>
              <a:spLocks noChangeArrowheads="1"/>
            </p:cNvSpPr>
            <p:nvPr/>
          </p:nvSpPr>
          <p:spPr bwMode="auto">
            <a:xfrm>
              <a:off x="880" y="2400"/>
              <a:ext cx="91" cy="178"/>
            </a:xfrm>
            <a:custGeom>
              <a:avLst/>
              <a:gdLst>
                <a:gd name="T0" fmla="*/ 91 w 91"/>
                <a:gd name="T1" fmla="*/ 0 h 178"/>
                <a:gd name="T2" fmla="*/ 83 w 91"/>
                <a:gd name="T3" fmla="*/ 0 h 178"/>
                <a:gd name="T4" fmla="*/ 0 w 91"/>
                <a:gd name="T5" fmla="*/ 161 h 178"/>
                <a:gd name="T6" fmla="*/ 0 w 91"/>
                <a:gd name="T7" fmla="*/ 178 h 178"/>
                <a:gd name="T8" fmla="*/ 91 w 91"/>
                <a:gd name="T9" fmla="*/ 0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78">
                  <a:moveTo>
                    <a:pt x="91" y="0"/>
                  </a:moveTo>
                  <a:lnTo>
                    <a:pt x="83" y="0"/>
                  </a:lnTo>
                  <a:lnTo>
                    <a:pt x="0" y="161"/>
                  </a:lnTo>
                  <a:lnTo>
                    <a:pt x="0" y="178"/>
                  </a:lnTo>
                  <a:lnTo>
                    <a:pt x="91"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4" name="Freeform 226"/>
            <p:cNvSpPr>
              <a:spLocks noChangeArrowheads="1"/>
            </p:cNvSpPr>
            <p:nvPr/>
          </p:nvSpPr>
          <p:spPr bwMode="auto">
            <a:xfrm>
              <a:off x="814" y="2532"/>
              <a:ext cx="103" cy="64"/>
            </a:xfrm>
            <a:custGeom>
              <a:avLst/>
              <a:gdLst>
                <a:gd name="T0" fmla="*/ 0 w 103"/>
                <a:gd name="T1" fmla="*/ 64 h 64"/>
                <a:gd name="T2" fmla="*/ 70 w 103"/>
                <a:gd name="T3" fmla="*/ 64 h 64"/>
                <a:gd name="T4" fmla="*/ 103 w 103"/>
                <a:gd name="T5" fmla="*/ 0 h 64"/>
                <a:gd name="T6" fmla="*/ 0 60000 65536"/>
                <a:gd name="T7" fmla="*/ 0 60000 65536"/>
                <a:gd name="T8" fmla="*/ 0 60000 65536"/>
              </a:gdLst>
              <a:ahLst/>
              <a:cxnLst>
                <a:cxn ang="T6">
                  <a:pos x="T0" y="T1"/>
                </a:cxn>
                <a:cxn ang="T7">
                  <a:pos x="T2" y="T3"/>
                </a:cxn>
                <a:cxn ang="T8">
                  <a:pos x="T4" y="T5"/>
                </a:cxn>
              </a:cxnLst>
              <a:rect l="0" t="0" r="r" b="b"/>
              <a:pathLst>
                <a:path w="103" h="64">
                  <a:moveTo>
                    <a:pt x="0" y="64"/>
                  </a:moveTo>
                  <a:lnTo>
                    <a:pt x="70" y="64"/>
                  </a:lnTo>
                  <a:lnTo>
                    <a:pt x="10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5" name="Line 227"/>
            <p:cNvSpPr>
              <a:spLocks noChangeShapeType="1"/>
            </p:cNvSpPr>
            <p:nvPr/>
          </p:nvSpPr>
          <p:spPr bwMode="auto">
            <a:xfrm flipV="1">
              <a:off x="945" y="2413"/>
              <a:ext cx="33" cy="63"/>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6" name="Freeform 228"/>
            <p:cNvSpPr>
              <a:spLocks noEditPoints="1" noChangeArrowheads="1"/>
            </p:cNvSpPr>
            <p:nvPr/>
          </p:nvSpPr>
          <p:spPr bwMode="auto">
            <a:xfrm>
              <a:off x="810" y="2400"/>
              <a:ext cx="168" cy="196"/>
            </a:xfrm>
            <a:custGeom>
              <a:avLst/>
              <a:gdLst>
                <a:gd name="T0" fmla="*/ 0 w 168"/>
                <a:gd name="T1" fmla="*/ 161 h 196"/>
                <a:gd name="T2" fmla="*/ 13 w 168"/>
                <a:gd name="T3" fmla="*/ 151 h 196"/>
                <a:gd name="T4" fmla="*/ 67 w 168"/>
                <a:gd name="T5" fmla="*/ 151 h 196"/>
                <a:gd name="T6" fmla="*/ 70 w 168"/>
                <a:gd name="T7" fmla="*/ 161 h 196"/>
                <a:gd name="T8" fmla="*/ 0 w 168"/>
                <a:gd name="T9" fmla="*/ 161 h 196"/>
                <a:gd name="T10" fmla="*/ 67 w 168"/>
                <a:gd name="T11" fmla="*/ 151 h 196"/>
                <a:gd name="T12" fmla="*/ 142 w 168"/>
                <a:gd name="T13" fmla="*/ 6 h 196"/>
                <a:gd name="T14" fmla="*/ 153 w 168"/>
                <a:gd name="T15" fmla="*/ 0 h 196"/>
                <a:gd name="T16" fmla="*/ 70 w 168"/>
                <a:gd name="T17" fmla="*/ 161 h 196"/>
                <a:gd name="T18" fmla="*/ 67 w 168"/>
                <a:gd name="T19" fmla="*/ 151 h 196"/>
                <a:gd name="T20" fmla="*/ 0 w 168"/>
                <a:gd name="T21" fmla="*/ 178 h 196"/>
                <a:gd name="T22" fmla="*/ 4 w 168"/>
                <a:gd name="T23" fmla="*/ 196 h 196"/>
                <a:gd name="T24" fmla="*/ 74 w 168"/>
                <a:gd name="T25" fmla="*/ 196 h 196"/>
                <a:gd name="T26" fmla="*/ 70 w 168"/>
                <a:gd name="T27" fmla="*/ 178 h 196"/>
                <a:gd name="T28" fmla="*/ 0 w 168"/>
                <a:gd name="T29" fmla="*/ 178 h 196"/>
                <a:gd name="T30" fmla="*/ 107 w 168"/>
                <a:gd name="T31" fmla="*/ 132 h 196"/>
                <a:gd name="T32" fmla="*/ 74 w 168"/>
                <a:gd name="T33" fmla="*/ 196 h 196"/>
                <a:gd name="T34" fmla="*/ 70 w 168"/>
                <a:gd name="T35" fmla="*/ 178 h 196"/>
                <a:gd name="T36" fmla="*/ 100 w 168"/>
                <a:gd name="T37" fmla="*/ 119 h 196"/>
                <a:gd name="T38" fmla="*/ 107 w 168"/>
                <a:gd name="T39" fmla="*/ 132 h 196"/>
                <a:gd name="T40" fmla="*/ 168 w 168"/>
                <a:gd name="T41" fmla="*/ 13 h 196"/>
                <a:gd name="T42" fmla="*/ 135 w 168"/>
                <a:gd name="T43" fmla="*/ 76 h 196"/>
                <a:gd name="T44" fmla="*/ 131 w 168"/>
                <a:gd name="T45" fmla="*/ 60 h 196"/>
                <a:gd name="T46" fmla="*/ 161 w 168"/>
                <a:gd name="T47" fmla="*/ 0 h 196"/>
                <a:gd name="T48" fmla="*/ 168 w 168"/>
                <a:gd name="T49" fmla="*/ 13 h 1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8" h="196">
                  <a:moveTo>
                    <a:pt x="0" y="161"/>
                  </a:moveTo>
                  <a:lnTo>
                    <a:pt x="13" y="151"/>
                  </a:lnTo>
                  <a:lnTo>
                    <a:pt x="67" y="151"/>
                  </a:lnTo>
                  <a:lnTo>
                    <a:pt x="70" y="161"/>
                  </a:lnTo>
                  <a:lnTo>
                    <a:pt x="0" y="161"/>
                  </a:lnTo>
                  <a:close/>
                  <a:moveTo>
                    <a:pt x="67" y="151"/>
                  </a:moveTo>
                  <a:lnTo>
                    <a:pt x="142" y="6"/>
                  </a:lnTo>
                  <a:lnTo>
                    <a:pt x="153" y="0"/>
                  </a:lnTo>
                  <a:lnTo>
                    <a:pt x="70" y="161"/>
                  </a:lnTo>
                  <a:lnTo>
                    <a:pt x="67" y="151"/>
                  </a:lnTo>
                  <a:close/>
                  <a:moveTo>
                    <a:pt x="0" y="178"/>
                  </a:moveTo>
                  <a:lnTo>
                    <a:pt x="4" y="196"/>
                  </a:lnTo>
                  <a:lnTo>
                    <a:pt x="74" y="196"/>
                  </a:lnTo>
                  <a:lnTo>
                    <a:pt x="70" y="178"/>
                  </a:lnTo>
                  <a:lnTo>
                    <a:pt x="0" y="178"/>
                  </a:lnTo>
                  <a:close/>
                  <a:moveTo>
                    <a:pt x="107" y="132"/>
                  </a:moveTo>
                  <a:lnTo>
                    <a:pt x="74" y="196"/>
                  </a:lnTo>
                  <a:lnTo>
                    <a:pt x="70" y="178"/>
                  </a:lnTo>
                  <a:lnTo>
                    <a:pt x="100" y="119"/>
                  </a:lnTo>
                  <a:lnTo>
                    <a:pt x="107" y="132"/>
                  </a:lnTo>
                  <a:close/>
                  <a:moveTo>
                    <a:pt x="168" y="13"/>
                  </a:moveTo>
                  <a:lnTo>
                    <a:pt x="135" y="76"/>
                  </a:lnTo>
                  <a:lnTo>
                    <a:pt x="131" y="60"/>
                  </a:lnTo>
                  <a:lnTo>
                    <a:pt x="161" y="0"/>
                  </a:lnTo>
                  <a:lnTo>
                    <a:pt x="168"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7" name="Freeform 229"/>
            <p:cNvSpPr>
              <a:spLocks noEditPoints="1" noChangeArrowheads="1"/>
            </p:cNvSpPr>
            <p:nvPr/>
          </p:nvSpPr>
          <p:spPr bwMode="auto">
            <a:xfrm>
              <a:off x="810" y="2400"/>
              <a:ext cx="153" cy="161"/>
            </a:xfrm>
            <a:custGeom>
              <a:avLst/>
              <a:gdLst>
                <a:gd name="T0" fmla="*/ 13 w 153"/>
                <a:gd name="T1" fmla="*/ 151 h 161"/>
                <a:gd name="T2" fmla="*/ 87 w 153"/>
                <a:gd name="T3" fmla="*/ 6 h 161"/>
                <a:gd name="T4" fmla="*/ 83 w 153"/>
                <a:gd name="T5" fmla="*/ 0 h 161"/>
                <a:gd name="T6" fmla="*/ 0 w 153"/>
                <a:gd name="T7" fmla="*/ 161 h 161"/>
                <a:gd name="T8" fmla="*/ 13 w 153"/>
                <a:gd name="T9" fmla="*/ 151 h 161"/>
                <a:gd name="T10" fmla="*/ 87 w 153"/>
                <a:gd name="T11" fmla="*/ 6 h 161"/>
                <a:gd name="T12" fmla="*/ 142 w 153"/>
                <a:gd name="T13" fmla="*/ 6 h 161"/>
                <a:gd name="T14" fmla="*/ 153 w 153"/>
                <a:gd name="T15" fmla="*/ 0 h 161"/>
                <a:gd name="T16" fmla="*/ 83 w 153"/>
                <a:gd name="T17" fmla="*/ 0 h 161"/>
                <a:gd name="T18" fmla="*/ 87 w 153"/>
                <a:gd name="T19" fmla="*/ 6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1">
                  <a:moveTo>
                    <a:pt x="13" y="151"/>
                  </a:moveTo>
                  <a:lnTo>
                    <a:pt x="87" y="6"/>
                  </a:lnTo>
                  <a:lnTo>
                    <a:pt x="83" y="0"/>
                  </a:lnTo>
                  <a:lnTo>
                    <a:pt x="0" y="161"/>
                  </a:lnTo>
                  <a:lnTo>
                    <a:pt x="13" y="151"/>
                  </a:lnTo>
                  <a:close/>
                  <a:moveTo>
                    <a:pt x="87" y="6"/>
                  </a:moveTo>
                  <a:lnTo>
                    <a:pt x="142" y="6"/>
                  </a:lnTo>
                  <a:lnTo>
                    <a:pt x="153" y="0"/>
                  </a:lnTo>
                  <a:lnTo>
                    <a:pt x="83" y="0"/>
                  </a:lnTo>
                  <a:lnTo>
                    <a:pt x="8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8" name="Freeform 230"/>
            <p:cNvSpPr>
              <a:spLocks noChangeArrowheads="1"/>
            </p:cNvSpPr>
            <p:nvPr/>
          </p:nvSpPr>
          <p:spPr bwMode="auto">
            <a:xfrm>
              <a:off x="880" y="2400"/>
              <a:ext cx="104" cy="213"/>
            </a:xfrm>
            <a:custGeom>
              <a:avLst/>
              <a:gdLst>
                <a:gd name="T0" fmla="*/ 17 w 104"/>
                <a:gd name="T1" fmla="*/ 213 h 213"/>
                <a:gd name="T2" fmla="*/ 4 w 104"/>
                <a:gd name="T3" fmla="*/ 196 h 213"/>
                <a:gd name="T4" fmla="*/ 0 w 104"/>
                <a:gd name="T5" fmla="*/ 178 h 213"/>
                <a:gd name="T6" fmla="*/ 0 w 104"/>
                <a:gd name="T7" fmla="*/ 161 h 213"/>
                <a:gd name="T8" fmla="*/ 83 w 104"/>
                <a:gd name="T9" fmla="*/ 0 h 213"/>
                <a:gd name="T10" fmla="*/ 91 w 104"/>
                <a:gd name="T11" fmla="*/ 0 h 213"/>
                <a:gd name="T12" fmla="*/ 98 w 104"/>
                <a:gd name="T13" fmla="*/ 13 h 213"/>
                <a:gd name="T14" fmla="*/ 104 w 104"/>
                <a:gd name="T15" fmla="*/ 42 h 213"/>
                <a:gd name="T16" fmla="*/ 78 w 104"/>
                <a:gd name="T17" fmla="*/ 93 h 213"/>
                <a:gd name="T18" fmla="*/ 65 w 104"/>
                <a:gd name="T19" fmla="*/ 76 h 213"/>
                <a:gd name="T20" fmla="*/ 61 w 104"/>
                <a:gd name="T21" fmla="*/ 60 h 213"/>
                <a:gd name="T22" fmla="*/ 30 w 104"/>
                <a:gd name="T23" fmla="*/ 119 h 213"/>
                <a:gd name="T24" fmla="*/ 37 w 104"/>
                <a:gd name="T25" fmla="*/ 132 h 213"/>
                <a:gd name="T26" fmla="*/ 43 w 104"/>
                <a:gd name="T27" fmla="*/ 161 h 213"/>
                <a:gd name="T28" fmla="*/ 17 w 104"/>
                <a:gd name="T29" fmla="*/ 213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213">
                  <a:moveTo>
                    <a:pt x="17" y="213"/>
                  </a:moveTo>
                  <a:lnTo>
                    <a:pt x="4" y="196"/>
                  </a:lnTo>
                  <a:lnTo>
                    <a:pt x="0" y="178"/>
                  </a:lnTo>
                  <a:lnTo>
                    <a:pt x="0" y="161"/>
                  </a:lnTo>
                  <a:lnTo>
                    <a:pt x="83" y="0"/>
                  </a:lnTo>
                  <a:lnTo>
                    <a:pt x="91" y="0"/>
                  </a:lnTo>
                  <a:lnTo>
                    <a:pt x="98" y="13"/>
                  </a:lnTo>
                  <a:lnTo>
                    <a:pt x="104" y="42"/>
                  </a:lnTo>
                  <a:lnTo>
                    <a:pt x="78" y="93"/>
                  </a:lnTo>
                  <a:lnTo>
                    <a:pt x="65" y="76"/>
                  </a:lnTo>
                  <a:lnTo>
                    <a:pt x="61" y="60"/>
                  </a:lnTo>
                  <a:lnTo>
                    <a:pt x="30" y="119"/>
                  </a:lnTo>
                  <a:lnTo>
                    <a:pt x="37" y="132"/>
                  </a:lnTo>
                  <a:lnTo>
                    <a:pt x="43" y="161"/>
                  </a:lnTo>
                  <a:lnTo>
                    <a:pt x="17" y="213"/>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49" name="Freeform 231"/>
            <p:cNvSpPr>
              <a:spLocks noChangeArrowheads="1"/>
            </p:cNvSpPr>
            <p:nvPr/>
          </p:nvSpPr>
          <p:spPr bwMode="auto">
            <a:xfrm>
              <a:off x="810" y="2561"/>
              <a:ext cx="87" cy="52"/>
            </a:xfrm>
            <a:custGeom>
              <a:avLst/>
              <a:gdLst>
                <a:gd name="T0" fmla="*/ 0 w 87"/>
                <a:gd name="T1" fmla="*/ 0 h 52"/>
                <a:gd name="T2" fmla="*/ 0 w 87"/>
                <a:gd name="T3" fmla="*/ 17 h 52"/>
                <a:gd name="T4" fmla="*/ 4 w 87"/>
                <a:gd name="T5" fmla="*/ 35 h 52"/>
                <a:gd name="T6" fmla="*/ 18 w 87"/>
                <a:gd name="T7" fmla="*/ 52 h 52"/>
                <a:gd name="T8" fmla="*/ 87 w 87"/>
                <a:gd name="T9" fmla="*/ 52 h 52"/>
                <a:gd name="T10" fmla="*/ 74 w 87"/>
                <a:gd name="T11" fmla="*/ 35 h 52"/>
                <a:gd name="T12" fmla="*/ 70 w 87"/>
                <a:gd name="T13" fmla="*/ 17 h 52"/>
                <a:gd name="T14" fmla="*/ 70 w 87"/>
                <a:gd name="T15" fmla="*/ 0 h 52"/>
                <a:gd name="T16" fmla="*/ 0 w 87"/>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2">
                  <a:moveTo>
                    <a:pt x="0" y="0"/>
                  </a:moveTo>
                  <a:lnTo>
                    <a:pt x="0" y="17"/>
                  </a:lnTo>
                  <a:lnTo>
                    <a:pt x="4" y="35"/>
                  </a:lnTo>
                  <a:lnTo>
                    <a:pt x="18" y="52"/>
                  </a:lnTo>
                  <a:lnTo>
                    <a:pt x="87" y="52"/>
                  </a:lnTo>
                  <a:lnTo>
                    <a:pt x="74" y="35"/>
                  </a:lnTo>
                  <a:lnTo>
                    <a:pt x="70" y="17"/>
                  </a:lnTo>
                  <a:lnTo>
                    <a:pt x="70"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0" name="Freeform 232"/>
            <p:cNvSpPr>
              <a:spLocks noChangeArrowheads="1"/>
            </p:cNvSpPr>
            <p:nvPr/>
          </p:nvSpPr>
          <p:spPr bwMode="auto">
            <a:xfrm>
              <a:off x="810" y="2400"/>
              <a:ext cx="153" cy="161"/>
            </a:xfrm>
            <a:custGeom>
              <a:avLst/>
              <a:gdLst>
                <a:gd name="T0" fmla="*/ 153 w 153"/>
                <a:gd name="T1" fmla="*/ 0 h 161"/>
                <a:gd name="T2" fmla="*/ 83 w 153"/>
                <a:gd name="T3" fmla="*/ 0 h 161"/>
                <a:gd name="T4" fmla="*/ 0 w 153"/>
                <a:gd name="T5" fmla="*/ 161 h 161"/>
                <a:gd name="T6" fmla="*/ 70 w 153"/>
                <a:gd name="T7" fmla="*/ 161 h 161"/>
                <a:gd name="T8" fmla="*/ 153 w 153"/>
                <a:gd name="T9" fmla="*/ 0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161">
                  <a:moveTo>
                    <a:pt x="153" y="0"/>
                  </a:moveTo>
                  <a:lnTo>
                    <a:pt x="83" y="0"/>
                  </a:lnTo>
                  <a:lnTo>
                    <a:pt x="0" y="161"/>
                  </a:lnTo>
                  <a:lnTo>
                    <a:pt x="70" y="161"/>
                  </a:lnTo>
                  <a:lnTo>
                    <a:pt x="15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1" name="Freeform 233"/>
            <p:cNvSpPr>
              <a:spLocks noChangeArrowheads="1"/>
            </p:cNvSpPr>
            <p:nvPr/>
          </p:nvSpPr>
          <p:spPr bwMode="auto">
            <a:xfrm>
              <a:off x="2622" y="2442"/>
              <a:ext cx="113" cy="221"/>
            </a:xfrm>
            <a:custGeom>
              <a:avLst/>
              <a:gdLst>
                <a:gd name="T0" fmla="*/ 0 w 113"/>
                <a:gd name="T1" fmla="*/ 221 h 221"/>
                <a:gd name="T2" fmla="*/ 113 w 113"/>
                <a:gd name="T3" fmla="*/ 111 h 221"/>
                <a:gd name="T4" fmla="*/ 113 w 113"/>
                <a:gd name="T5" fmla="*/ 0 h 221"/>
                <a:gd name="T6" fmla="*/ 0 w 113"/>
                <a:gd name="T7" fmla="*/ 188 h 221"/>
                <a:gd name="T8" fmla="*/ 0 w 113"/>
                <a:gd name="T9" fmla="*/ 221 h 2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221">
                  <a:moveTo>
                    <a:pt x="0" y="221"/>
                  </a:moveTo>
                  <a:lnTo>
                    <a:pt x="113" y="111"/>
                  </a:lnTo>
                  <a:lnTo>
                    <a:pt x="113" y="0"/>
                  </a:lnTo>
                  <a:lnTo>
                    <a:pt x="0" y="188"/>
                  </a:lnTo>
                  <a:lnTo>
                    <a:pt x="0" y="221"/>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2" name="Rectangle 234"/>
            <p:cNvSpPr>
              <a:spLocks noChangeArrowheads="1"/>
            </p:cNvSpPr>
            <p:nvPr/>
          </p:nvSpPr>
          <p:spPr bwMode="auto">
            <a:xfrm>
              <a:off x="2378" y="2630"/>
              <a:ext cx="244" cy="33"/>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53" name="Freeform 235"/>
            <p:cNvSpPr>
              <a:spLocks noChangeArrowheads="1"/>
            </p:cNvSpPr>
            <p:nvPr/>
          </p:nvSpPr>
          <p:spPr bwMode="auto">
            <a:xfrm>
              <a:off x="2361" y="2391"/>
              <a:ext cx="383" cy="205"/>
            </a:xfrm>
            <a:custGeom>
              <a:avLst/>
              <a:gdLst>
                <a:gd name="T0" fmla="*/ 0 w 383"/>
                <a:gd name="T1" fmla="*/ 205 h 205"/>
                <a:gd name="T2" fmla="*/ 104 w 383"/>
                <a:gd name="T3" fmla="*/ 0 h 205"/>
                <a:gd name="T4" fmla="*/ 383 w 383"/>
                <a:gd name="T5" fmla="*/ 0 h 205"/>
                <a:gd name="T6" fmla="*/ 278 w 383"/>
                <a:gd name="T7" fmla="*/ 205 h 205"/>
                <a:gd name="T8" fmla="*/ 0 w 383"/>
                <a:gd name="T9" fmla="*/ 205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5">
                  <a:moveTo>
                    <a:pt x="0" y="205"/>
                  </a:moveTo>
                  <a:lnTo>
                    <a:pt x="104" y="0"/>
                  </a:lnTo>
                  <a:lnTo>
                    <a:pt x="383" y="0"/>
                  </a:lnTo>
                  <a:lnTo>
                    <a:pt x="278" y="205"/>
                  </a:lnTo>
                  <a:lnTo>
                    <a:pt x="0" y="205"/>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4" name="Freeform 236"/>
            <p:cNvSpPr>
              <a:spLocks noChangeArrowheads="1"/>
            </p:cNvSpPr>
            <p:nvPr/>
          </p:nvSpPr>
          <p:spPr bwMode="auto">
            <a:xfrm>
              <a:off x="2361" y="2391"/>
              <a:ext cx="383" cy="205"/>
            </a:xfrm>
            <a:custGeom>
              <a:avLst/>
              <a:gdLst>
                <a:gd name="T0" fmla="*/ 0 w 383"/>
                <a:gd name="T1" fmla="*/ 205 h 205"/>
                <a:gd name="T2" fmla="*/ 104 w 383"/>
                <a:gd name="T3" fmla="*/ 0 h 205"/>
                <a:gd name="T4" fmla="*/ 383 w 383"/>
                <a:gd name="T5" fmla="*/ 0 h 205"/>
                <a:gd name="T6" fmla="*/ 278 w 383"/>
                <a:gd name="T7" fmla="*/ 205 h 205"/>
                <a:gd name="T8" fmla="*/ 0 w 383"/>
                <a:gd name="T9" fmla="*/ 205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 h="205">
                  <a:moveTo>
                    <a:pt x="0" y="205"/>
                  </a:moveTo>
                  <a:lnTo>
                    <a:pt x="104" y="0"/>
                  </a:lnTo>
                  <a:lnTo>
                    <a:pt x="383" y="0"/>
                  </a:lnTo>
                  <a:lnTo>
                    <a:pt x="278" y="205"/>
                  </a:lnTo>
                  <a:lnTo>
                    <a:pt x="0" y="205"/>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5" name="Freeform 237"/>
            <p:cNvSpPr>
              <a:spLocks noChangeArrowheads="1"/>
            </p:cNvSpPr>
            <p:nvPr/>
          </p:nvSpPr>
          <p:spPr bwMode="auto">
            <a:xfrm>
              <a:off x="2591" y="2421"/>
              <a:ext cx="18" cy="34"/>
            </a:xfrm>
            <a:custGeom>
              <a:avLst/>
              <a:gdLst>
                <a:gd name="T0" fmla="*/ 18 w 18"/>
                <a:gd name="T1" fmla="*/ 0 h 34"/>
                <a:gd name="T2" fmla="*/ 0 w 18"/>
                <a:gd name="T3" fmla="*/ 34 h 34"/>
                <a:gd name="T4" fmla="*/ 18 w 18"/>
                <a:gd name="T5" fmla="*/ 26 h 34"/>
                <a:gd name="T6" fmla="*/ 18 w 18"/>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34">
                  <a:moveTo>
                    <a:pt x="18" y="0"/>
                  </a:moveTo>
                  <a:lnTo>
                    <a:pt x="0" y="34"/>
                  </a:lnTo>
                  <a:lnTo>
                    <a:pt x="18" y="26"/>
                  </a:lnTo>
                  <a:lnTo>
                    <a:pt x="18"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6" name="Freeform 238"/>
            <p:cNvSpPr>
              <a:spLocks noChangeArrowheads="1"/>
            </p:cNvSpPr>
            <p:nvPr/>
          </p:nvSpPr>
          <p:spPr bwMode="auto">
            <a:xfrm>
              <a:off x="2609" y="2421"/>
              <a:ext cx="91" cy="26"/>
            </a:xfrm>
            <a:custGeom>
              <a:avLst/>
              <a:gdLst>
                <a:gd name="T0" fmla="*/ 0 w 91"/>
                <a:gd name="T1" fmla="*/ 0 h 26"/>
                <a:gd name="T2" fmla="*/ 91 w 91"/>
                <a:gd name="T3" fmla="*/ 0 h 26"/>
                <a:gd name="T4" fmla="*/ 78 w 91"/>
                <a:gd name="T5" fmla="*/ 26 h 26"/>
                <a:gd name="T6" fmla="*/ 0 w 91"/>
                <a:gd name="T7" fmla="*/ 26 h 26"/>
                <a:gd name="T8" fmla="*/ 0 w 91"/>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26">
                  <a:moveTo>
                    <a:pt x="0" y="0"/>
                  </a:moveTo>
                  <a:lnTo>
                    <a:pt x="91" y="0"/>
                  </a:lnTo>
                  <a:lnTo>
                    <a:pt x="78" y="26"/>
                  </a:lnTo>
                  <a:lnTo>
                    <a:pt x="0" y="26"/>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57" name="Rectangle 239"/>
            <p:cNvSpPr>
              <a:spLocks noChangeArrowheads="1"/>
            </p:cNvSpPr>
            <p:nvPr/>
          </p:nvSpPr>
          <p:spPr bwMode="auto">
            <a:xfrm>
              <a:off x="2626" y="2429"/>
              <a:ext cx="61" cy="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58" name="Rectangle 240"/>
            <p:cNvSpPr>
              <a:spLocks noChangeArrowheads="1"/>
            </p:cNvSpPr>
            <p:nvPr/>
          </p:nvSpPr>
          <p:spPr bwMode="auto">
            <a:xfrm>
              <a:off x="2626" y="2429"/>
              <a:ext cx="61" cy="9"/>
            </a:xfrm>
            <a:prstGeom prst="rect">
              <a:avLst/>
            </a:prstGeom>
            <a:noFill/>
            <a:ln w="23813">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pic>
          <p:nvPicPr>
            <p:cNvPr id="265259" name="Picture 241"/>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553" y="2475"/>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60" name="Picture 24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553" y="2475"/>
              <a:ext cx="73"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61" name="Freeform 243"/>
            <p:cNvSpPr>
              <a:spLocks noChangeArrowheads="1"/>
            </p:cNvSpPr>
            <p:nvPr/>
          </p:nvSpPr>
          <p:spPr bwMode="auto">
            <a:xfrm>
              <a:off x="2562" y="2487"/>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62" name="Rectangle 244"/>
            <p:cNvSpPr>
              <a:spLocks noChangeArrowheads="1"/>
            </p:cNvSpPr>
            <p:nvPr/>
          </p:nvSpPr>
          <p:spPr bwMode="auto">
            <a:xfrm>
              <a:off x="2361" y="2596"/>
              <a:ext cx="278" cy="3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63" name="Rectangle 245"/>
            <p:cNvSpPr>
              <a:spLocks noChangeArrowheads="1"/>
            </p:cNvSpPr>
            <p:nvPr/>
          </p:nvSpPr>
          <p:spPr bwMode="auto">
            <a:xfrm>
              <a:off x="2361" y="2596"/>
              <a:ext cx="278" cy="34"/>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64" name="Freeform 246"/>
            <p:cNvSpPr>
              <a:spLocks noChangeArrowheads="1"/>
            </p:cNvSpPr>
            <p:nvPr/>
          </p:nvSpPr>
          <p:spPr bwMode="auto">
            <a:xfrm>
              <a:off x="2639" y="2391"/>
              <a:ext cx="105" cy="239"/>
            </a:xfrm>
            <a:custGeom>
              <a:avLst/>
              <a:gdLst>
                <a:gd name="T0" fmla="*/ 0 w 105"/>
                <a:gd name="T1" fmla="*/ 239 h 239"/>
                <a:gd name="T2" fmla="*/ 105 w 105"/>
                <a:gd name="T3" fmla="*/ 34 h 239"/>
                <a:gd name="T4" fmla="*/ 105 w 105"/>
                <a:gd name="T5" fmla="*/ 0 h 239"/>
                <a:gd name="T6" fmla="*/ 0 w 105"/>
                <a:gd name="T7" fmla="*/ 205 h 239"/>
                <a:gd name="T8" fmla="*/ 0 w 105"/>
                <a:gd name="T9" fmla="*/ 239 h 2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9">
                  <a:moveTo>
                    <a:pt x="0" y="239"/>
                  </a:moveTo>
                  <a:lnTo>
                    <a:pt x="105" y="34"/>
                  </a:lnTo>
                  <a:lnTo>
                    <a:pt x="105" y="0"/>
                  </a:lnTo>
                  <a:lnTo>
                    <a:pt x="0" y="205"/>
                  </a:lnTo>
                  <a:lnTo>
                    <a:pt x="0" y="239"/>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65" name="Freeform 247"/>
            <p:cNvSpPr>
              <a:spLocks noChangeArrowheads="1"/>
            </p:cNvSpPr>
            <p:nvPr/>
          </p:nvSpPr>
          <p:spPr bwMode="auto">
            <a:xfrm>
              <a:off x="2639" y="2391"/>
              <a:ext cx="105" cy="239"/>
            </a:xfrm>
            <a:custGeom>
              <a:avLst/>
              <a:gdLst>
                <a:gd name="T0" fmla="*/ 0 w 105"/>
                <a:gd name="T1" fmla="*/ 239 h 239"/>
                <a:gd name="T2" fmla="*/ 105 w 105"/>
                <a:gd name="T3" fmla="*/ 34 h 239"/>
                <a:gd name="T4" fmla="*/ 105 w 105"/>
                <a:gd name="T5" fmla="*/ 0 h 239"/>
                <a:gd name="T6" fmla="*/ 0 w 105"/>
                <a:gd name="T7" fmla="*/ 205 h 239"/>
                <a:gd name="T8" fmla="*/ 0 w 105"/>
                <a:gd name="T9" fmla="*/ 239 h 2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39">
                  <a:moveTo>
                    <a:pt x="0" y="239"/>
                  </a:moveTo>
                  <a:lnTo>
                    <a:pt x="105" y="34"/>
                  </a:lnTo>
                  <a:lnTo>
                    <a:pt x="105" y="0"/>
                  </a:lnTo>
                  <a:lnTo>
                    <a:pt x="0" y="205"/>
                  </a:lnTo>
                  <a:lnTo>
                    <a:pt x="0" y="239"/>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266" name="Picture 24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604" y="2475"/>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67" name="Picture 24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604" y="2475"/>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68" name="Freeform 250"/>
            <p:cNvSpPr>
              <a:spLocks noChangeArrowheads="1"/>
            </p:cNvSpPr>
            <p:nvPr/>
          </p:nvSpPr>
          <p:spPr bwMode="auto">
            <a:xfrm>
              <a:off x="2614" y="2487"/>
              <a:ext cx="52" cy="17"/>
            </a:xfrm>
            <a:custGeom>
              <a:avLst/>
              <a:gdLst>
                <a:gd name="T0" fmla="*/ 0 w 52"/>
                <a:gd name="T1" fmla="*/ 17 h 17"/>
                <a:gd name="T2" fmla="*/ 9 w 52"/>
                <a:gd name="T3" fmla="*/ 0 h 17"/>
                <a:gd name="T4" fmla="*/ 52 w 52"/>
                <a:gd name="T5" fmla="*/ 0 h 17"/>
                <a:gd name="T6" fmla="*/ 44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269" name="Picture 25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567" y="2454"/>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70" name="Picture 25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567" y="2454"/>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71" name="Freeform 253"/>
            <p:cNvSpPr>
              <a:spLocks noChangeArrowheads="1"/>
            </p:cNvSpPr>
            <p:nvPr/>
          </p:nvSpPr>
          <p:spPr bwMode="auto">
            <a:xfrm>
              <a:off x="2575" y="2461"/>
              <a:ext cx="52" cy="17"/>
            </a:xfrm>
            <a:custGeom>
              <a:avLst/>
              <a:gdLst>
                <a:gd name="T0" fmla="*/ 0 w 52"/>
                <a:gd name="T1" fmla="*/ 17 h 17"/>
                <a:gd name="T2" fmla="*/ 9 w 52"/>
                <a:gd name="T3" fmla="*/ 0 h 17"/>
                <a:gd name="T4" fmla="*/ 52 w 52"/>
                <a:gd name="T5" fmla="*/ 0 h 17"/>
                <a:gd name="T6" fmla="*/ 43 w 52"/>
                <a:gd name="T7" fmla="*/ 17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9" y="0"/>
                  </a:lnTo>
                  <a:lnTo>
                    <a:pt x="52" y="0"/>
                  </a:lnTo>
                  <a:lnTo>
                    <a:pt x="43"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pic>
          <p:nvPicPr>
            <p:cNvPr id="265272" name="Picture 254"/>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619" y="2454"/>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73" name="Picture 25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619" y="2454"/>
              <a:ext cx="74" cy="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274" name="Freeform 256"/>
            <p:cNvSpPr>
              <a:spLocks noChangeArrowheads="1"/>
            </p:cNvSpPr>
            <p:nvPr/>
          </p:nvSpPr>
          <p:spPr bwMode="auto">
            <a:xfrm>
              <a:off x="2627" y="2461"/>
              <a:ext cx="53" cy="17"/>
            </a:xfrm>
            <a:custGeom>
              <a:avLst/>
              <a:gdLst>
                <a:gd name="T0" fmla="*/ 0 w 53"/>
                <a:gd name="T1" fmla="*/ 17 h 17"/>
                <a:gd name="T2" fmla="*/ 9 w 53"/>
                <a:gd name="T3" fmla="*/ 0 h 17"/>
                <a:gd name="T4" fmla="*/ 53 w 53"/>
                <a:gd name="T5" fmla="*/ 0 h 17"/>
                <a:gd name="T6" fmla="*/ 44 w 53"/>
                <a:gd name="T7" fmla="*/ 17 h 17"/>
                <a:gd name="T8" fmla="*/ 0 w 53"/>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9" y="0"/>
                  </a:lnTo>
                  <a:lnTo>
                    <a:pt x="53" y="0"/>
                  </a:lnTo>
                  <a:lnTo>
                    <a:pt x="44" y="17"/>
                  </a:lnTo>
                  <a:lnTo>
                    <a:pt x="0" y="17"/>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75" name="Freeform 257"/>
            <p:cNvSpPr>
              <a:spLocks noEditPoints="1" noChangeArrowheads="1"/>
            </p:cNvSpPr>
            <p:nvPr/>
          </p:nvSpPr>
          <p:spPr bwMode="auto">
            <a:xfrm>
              <a:off x="2529" y="2514"/>
              <a:ext cx="121" cy="56"/>
            </a:xfrm>
            <a:custGeom>
              <a:avLst/>
              <a:gdLst>
                <a:gd name="T0" fmla="*/ 0 w 121"/>
                <a:gd name="T1" fmla="*/ 49 h 56"/>
                <a:gd name="T2" fmla="*/ 18 w 121"/>
                <a:gd name="T3" fmla="*/ 56 h 56"/>
                <a:gd name="T4" fmla="*/ 26 w 121"/>
                <a:gd name="T5" fmla="*/ 56 h 56"/>
                <a:gd name="T6" fmla="*/ 43 w 121"/>
                <a:gd name="T7" fmla="*/ 49 h 56"/>
                <a:gd name="T8" fmla="*/ 26 w 121"/>
                <a:gd name="T9" fmla="*/ 56 h 56"/>
                <a:gd name="T10" fmla="*/ 52 w 121"/>
                <a:gd name="T11" fmla="*/ 49 h 56"/>
                <a:gd name="T12" fmla="*/ 69 w 121"/>
                <a:gd name="T13" fmla="*/ 56 h 56"/>
                <a:gd name="T14" fmla="*/ 78 w 121"/>
                <a:gd name="T15" fmla="*/ 56 h 56"/>
                <a:gd name="T16" fmla="*/ 95 w 121"/>
                <a:gd name="T17" fmla="*/ 49 h 56"/>
                <a:gd name="T18" fmla="*/ 78 w 121"/>
                <a:gd name="T19" fmla="*/ 56 h 56"/>
                <a:gd name="T20" fmla="*/ 87 w 121"/>
                <a:gd name="T21" fmla="*/ 32 h 56"/>
                <a:gd name="T22" fmla="*/ 104 w 121"/>
                <a:gd name="T23" fmla="*/ 39 h 56"/>
                <a:gd name="T24" fmla="*/ 61 w 121"/>
                <a:gd name="T25" fmla="*/ 39 h 56"/>
                <a:gd name="T26" fmla="*/ 78 w 121"/>
                <a:gd name="T27" fmla="*/ 32 h 56"/>
                <a:gd name="T28" fmla="*/ 61 w 121"/>
                <a:gd name="T29" fmla="*/ 39 h 56"/>
                <a:gd name="T30" fmla="*/ 35 w 121"/>
                <a:gd name="T31" fmla="*/ 32 h 56"/>
                <a:gd name="T32" fmla="*/ 52 w 121"/>
                <a:gd name="T33" fmla="*/ 39 h 56"/>
                <a:gd name="T34" fmla="*/ 9 w 121"/>
                <a:gd name="T35" fmla="*/ 39 h 56"/>
                <a:gd name="T36" fmla="*/ 26 w 121"/>
                <a:gd name="T37" fmla="*/ 32 h 56"/>
                <a:gd name="T38" fmla="*/ 9 w 121"/>
                <a:gd name="T39" fmla="*/ 39 h 56"/>
                <a:gd name="T40" fmla="*/ 18 w 121"/>
                <a:gd name="T41" fmla="*/ 15 h 56"/>
                <a:gd name="T42" fmla="*/ 35 w 121"/>
                <a:gd name="T43" fmla="*/ 22 h 56"/>
                <a:gd name="T44" fmla="*/ 44 w 121"/>
                <a:gd name="T45" fmla="*/ 22 h 56"/>
                <a:gd name="T46" fmla="*/ 61 w 121"/>
                <a:gd name="T47" fmla="*/ 15 h 56"/>
                <a:gd name="T48" fmla="*/ 44 w 121"/>
                <a:gd name="T49" fmla="*/ 22 h 56"/>
                <a:gd name="T50" fmla="*/ 70 w 121"/>
                <a:gd name="T51" fmla="*/ 15 h 56"/>
                <a:gd name="T52" fmla="*/ 87 w 121"/>
                <a:gd name="T53" fmla="*/ 22 h 56"/>
                <a:gd name="T54" fmla="*/ 95 w 121"/>
                <a:gd name="T55" fmla="*/ 22 h 56"/>
                <a:gd name="T56" fmla="*/ 112 w 121"/>
                <a:gd name="T57" fmla="*/ 15 h 56"/>
                <a:gd name="T58" fmla="*/ 95 w 121"/>
                <a:gd name="T59" fmla="*/ 22 h 56"/>
                <a:gd name="T60" fmla="*/ 104 w 121"/>
                <a:gd name="T61" fmla="*/ 0 h 56"/>
                <a:gd name="T62" fmla="*/ 121 w 121"/>
                <a:gd name="T63" fmla="*/ 6 h 56"/>
                <a:gd name="T64" fmla="*/ 78 w 121"/>
                <a:gd name="T65" fmla="*/ 6 h 56"/>
                <a:gd name="T66" fmla="*/ 95 w 121"/>
                <a:gd name="T67" fmla="*/ 0 h 56"/>
                <a:gd name="T68" fmla="*/ 78 w 121"/>
                <a:gd name="T69" fmla="*/ 6 h 56"/>
                <a:gd name="T70" fmla="*/ 52 w 121"/>
                <a:gd name="T71" fmla="*/ 0 h 56"/>
                <a:gd name="T72" fmla="*/ 70 w 121"/>
                <a:gd name="T73" fmla="*/ 6 h 56"/>
                <a:gd name="T74" fmla="*/ 26 w 121"/>
                <a:gd name="T75" fmla="*/ 6 h 56"/>
                <a:gd name="T76" fmla="*/ 44 w 121"/>
                <a:gd name="T77" fmla="*/ 0 h 56"/>
                <a:gd name="T78" fmla="*/ 26 w 121"/>
                <a:gd name="T79" fmla="*/ 6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1" h="56">
                  <a:moveTo>
                    <a:pt x="0" y="56"/>
                  </a:moveTo>
                  <a:lnTo>
                    <a:pt x="0" y="49"/>
                  </a:lnTo>
                  <a:lnTo>
                    <a:pt x="18" y="49"/>
                  </a:lnTo>
                  <a:lnTo>
                    <a:pt x="18" y="56"/>
                  </a:lnTo>
                  <a:lnTo>
                    <a:pt x="0" y="56"/>
                  </a:lnTo>
                  <a:close/>
                  <a:moveTo>
                    <a:pt x="26" y="56"/>
                  </a:moveTo>
                  <a:lnTo>
                    <a:pt x="26" y="49"/>
                  </a:lnTo>
                  <a:lnTo>
                    <a:pt x="43" y="49"/>
                  </a:lnTo>
                  <a:lnTo>
                    <a:pt x="43" y="56"/>
                  </a:lnTo>
                  <a:lnTo>
                    <a:pt x="26" y="56"/>
                  </a:lnTo>
                  <a:close/>
                  <a:moveTo>
                    <a:pt x="52" y="56"/>
                  </a:moveTo>
                  <a:lnTo>
                    <a:pt x="52" y="49"/>
                  </a:lnTo>
                  <a:lnTo>
                    <a:pt x="69" y="49"/>
                  </a:lnTo>
                  <a:lnTo>
                    <a:pt x="69" y="56"/>
                  </a:lnTo>
                  <a:lnTo>
                    <a:pt x="52" y="56"/>
                  </a:lnTo>
                  <a:close/>
                  <a:moveTo>
                    <a:pt x="78" y="56"/>
                  </a:moveTo>
                  <a:lnTo>
                    <a:pt x="78" y="49"/>
                  </a:lnTo>
                  <a:lnTo>
                    <a:pt x="95" y="49"/>
                  </a:lnTo>
                  <a:lnTo>
                    <a:pt x="95" y="56"/>
                  </a:lnTo>
                  <a:lnTo>
                    <a:pt x="78" y="56"/>
                  </a:lnTo>
                  <a:close/>
                  <a:moveTo>
                    <a:pt x="87" y="39"/>
                  </a:moveTo>
                  <a:lnTo>
                    <a:pt x="87" y="32"/>
                  </a:lnTo>
                  <a:lnTo>
                    <a:pt x="104" y="32"/>
                  </a:lnTo>
                  <a:lnTo>
                    <a:pt x="104" y="39"/>
                  </a:lnTo>
                  <a:lnTo>
                    <a:pt x="87" y="39"/>
                  </a:lnTo>
                  <a:close/>
                  <a:moveTo>
                    <a:pt x="61" y="39"/>
                  </a:moveTo>
                  <a:lnTo>
                    <a:pt x="61" y="32"/>
                  </a:lnTo>
                  <a:lnTo>
                    <a:pt x="78" y="32"/>
                  </a:lnTo>
                  <a:lnTo>
                    <a:pt x="78" y="39"/>
                  </a:lnTo>
                  <a:lnTo>
                    <a:pt x="61" y="39"/>
                  </a:lnTo>
                  <a:close/>
                  <a:moveTo>
                    <a:pt x="35" y="39"/>
                  </a:moveTo>
                  <a:lnTo>
                    <a:pt x="35" y="32"/>
                  </a:lnTo>
                  <a:lnTo>
                    <a:pt x="52" y="32"/>
                  </a:lnTo>
                  <a:lnTo>
                    <a:pt x="52" y="39"/>
                  </a:lnTo>
                  <a:lnTo>
                    <a:pt x="35" y="39"/>
                  </a:lnTo>
                  <a:close/>
                  <a:moveTo>
                    <a:pt x="9" y="39"/>
                  </a:moveTo>
                  <a:lnTo>
                    <a:pt x="9" y="32"/>
                  </a:lnTo>
                  <a:lnTo>
                    <a:pt x="26" y="32"/>
                  </a:lnTo>
                  <a:lnTo>
                    <a:pt x="26" y="39"/>
                  </a:lnTo>
                  <a:lnTo>
                    <a:pt x="9" y="39"/>
                  </a:lnTo>
                  <a:close/>
                  <a:moveTo>
                    <a:pt x="18" y="22"/>
                  </a:moveTo>
                  <a:lnTo>
                    <a:pt x="18" y="15"/>
                  </a:lnTo>
                  <a:lnTo>
                    <a:pt x="35" y="15"/>
                  </a:lnTo>
                  <a:lnTo>
                    <a:pt x="35" y="22"/>
                  </a:lnTo>
                  <a:lnTo>
                    <a:pt x="18" y="22"/>
                  </a:lnTo>
                  <a:close/>
                  <a:moveTo>
                    <a:pt x="44" y="22"/>
                  </a:moveTo>
                  <a:lnTo>
                    <a:pt x="44" y="15"/>
                  </a:lnTo>
                  <a:lnTo>
                    <a:pt x="61" y="15"/>
                  </a:lnTo>
                  <a:lnTo>
                    <a:pt x="61" y="22"/>
                  </a:lnTo>
                  <a:lnTo>
                    <a:pt x="44" y="22"/>
                  </a:lnTo>
                  <a:close/>
                  <a:moveTo>
                    <a:pt x="70" y="22"/>
                  </a:moveTo>
                  <a:lnTo>
                    <a:pt x="70" y="15"/>
                  </a:lnTo>
                  <a:lnTo>
                    <a:pt x="87" y="15"/>
                  </a:lnTo>
                  <a:lnTo>
                    <a:pt x="87" y="22"/>
                  </a:lnTo>
                  <a:lnTo>
                    <a:pt x="70" y="22"/>
                  </a:lnTo>
                  <a:close/>
                  <a:moveTo>
                    <a:pt x="95" y="22"/>
                  </a:moveTo>
                  <a:lnTo>
                    <a:pt x="95" y="15"/>
                  </a:lnTo>
                  <a:lnTo>
                    <a:pt x="112" y="15"/>
                  </a:lnTo>
                  <a:lnTo>
                    <a:pt x="112" y="22"/>
                  </a:lnTo>
                  <a:lnTo>
                    <a:pt x="95" y="22"/>
                  </a:lnTo>
                  <a:close/>
                  <a:moveTo>
                    <a:pt x="104" y="6"/>
                  </a:moveTo>
                  <a:lnTo>
                    <a:pt x="104" y="0"/>
                  </a:lnTo>
                  <a:lnTo>
                    <a:pt x="121" y="0"/>
                  </a:lnTo>
                  <a:lnTo>
                    <a:pt x="121" y="6"/>
                  </a:lnTo>
                  <a:lnTo>
                    <a:pt x="104" y="6"/>
                  </a:lnTo>
                  <a:close/>
                  <a:moveTo>
                    <a:pt x="78" y="6"/>
                  </a:moveTo>
                  <a:lnTo>
                    <a:pt x="78" y="0"/>
                  </a:lnTo>
                  <a:lnTo>
                    <a:pt x="95" y="0"/>
                  </a:lnTo>
                  <a:lnTo>
                    <a:pt x="95" y="6"/>
                  </a:lnTo>
                  <a:lnTo>
                    <a:pt x="78" y="6"/>
                  </a:lnTo>
                  <a:close/>
                  <a:moveTo>
                    <a:pt x="52" y="6"/>
                  </a:moveTo>
                  <a:lnTo>
                    <a:pt x="52" y="0"/>
                  </a:lnTo>
                  <a:lnTo>
                    <a:pt x="70" y="0"/>
                  </a:lnTo>
                  <a:lnTo>
                    <a:pt x="70" y="6"/>
                  </a:lnTo>
                  <a:lnTo>
                    <a:pt x="52" y="6"/>
                  </a:lnTo>
                  <a:close/>
                  <a:moveTo>
                    <a:pt x="26" y="6"/>
                  </a:moveTo>
                  <a:lnTo>
                    <a:pt x="26" y="0"/>
                  </a:lnTo>
                  <a:lnTo>
                    <a:pt x="44" y="0"/>
                  </a:lnTo>
                  <a:lnTo>
                    <a:pt x="44" y="6"/>
                  </a:lnTo>
                  <a:lnTo>
                    <a:pt x="26" y="6"/>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76" name="Freeform 258"/>
            <p:cNvSpPr>
              <a:spLocks noEditPoints="1" noChangeArrowheads="1"/>
            </p:cNvSpPr>
            <p:nvPr/>
          </p:nvSpPr>
          <p:spPr bwMode="auto">
            <a:xfrm>
              <a:off x="2547" y="2510"/>
              <a:ext cx="106" cy="60"/>
            </a:xfrm>
            <a:custGeom>
              <a:avLst/>
              <a:gdLst>
                <a:gd name="T0" fmla="*/ 81 w 106"/>
                <a:gd name="T1" fmla="*/ 50 h 60"/>
                <a:gd name="T2" fmla="*/ 77 w 106"/>
                <a:gd name="T3" fmla="*/ 60 h 60"/>
                <a:gd name="T4" fmla="*/ 51 w 106"/>
                <a:gd name="T5" fmla="*/ 53 h 60"/>
                <a:gd name="T6" fmla="*/ 55 w 106"/>
                <a:gd name="T7" fmla="*/ 57 h 60"/>
                <a:gd name="T8" fmla="*/ 51 w 106"/>
                <a:gd name="T9" fmla="*/ 53 h 60"/>
                <a:gd name="T10" fmla="*/ 29 w 106"/>
                <a:gd name="T11" fmla="*/ 50 h 60"/>
                <a:gd name="T12" fmla="*/ 25 w 106"/>
                <a:gd name="T13" fmla="*/ 60 h 60"/>
                <a:gd name="T14" fmla="*/ 86 w 106"/>
                <a:gd name="T15" fmla="*/ 36 h 60"/>
                <a:gd name="T16" fmla="*/ 89 w 106"/>
                <a:gd name="T17" fmla="*/ 40 h 60"/>
                <a:gd name="T18" fmla="*/ 86 w 106"/>
                <a:gd name="T19" fmla="*/ 36 h 60"/>
                <a:gd name="T20" fmla="*/ 63 w 106"/>
                <a:gd name="T21" fmla="*/ 33 h 60"/>
                <a:gd name="T22" fmla="*/ 60 w 106"/>
                <a:gd name="T23" fmla="*/ 43 h 60"/>
                <a:gd name="T24" fmla="*/ 34 w 106"/>
                <a:gd name="T25" fmla="*/ 36 h 60"/>
                <a:gd name="T26" fmla="*/ 37 w 106"/>
                <a:gd name="T27" fmla="*/ 40 h 60"/>
                <a:gd name="T28" fmla="*/ 34 w 106"/>
                <a:gd name="T29" fmla="*/ 36 h 60"/>
                <a:gd name="T30" fmla="*/ 98 w 106"/>
                <a:gd name="T31" fmla="*/ 16 h 60"/>
                <a:gd name="T32" fmla="*/ 94 w 106"/>
                <a:gd name="T33" fmla="*/ 26 h 60"/>
                <a:gd name="T34" fmla="*/ 69 w 106"/>
                <a:gd name="T35" fmla="*/ 19 h 60"/>
                <a:gd name="T36" fmla="*/ 72 w 106"/>
                <a:gd name="T37" fmla="*/ 22 h 60"/>
                <a:gd name="T38" fmla="*/ 69 w 106"/>
                <a:gd name="T39" fmla="*/ 19 h 60"/>
                <a:gd name="T40" fmla="*/ 46 w 106"/>
                <a:gd name="T41" fmla="*/ 16 h 60"/>
                <a:gd name="T42" fmla="*/ 43 w 106"/>
                <a:gd name="T43" fmla="*/ 26 h 60"/>
                <a:gd name="T44" fmla="*/ 17 w 106"/>
                <a:gd name="T45" fmla="*/ 19 h 60"/>
                <a:gd name="T46" fmla="*/ 20 w 106"/>
                <a:gd name="T47" fmla="*/ 22 h 60"/>
                <a:gd name="T48" fmla="*/ 17 w 106"/>
                <a:gd name="T49" fmla="*/ 19 h 60"/>
                <a:gd name="T50" fmla="*/ 106 w 106"/>
                <a:gd name="T51" fmla="*/ 0 h 60"/>
                <a:gd name="T52" fmla="*/ 103 w 106"/>
                <a:gd name="T53" fmla="*/ 10 h 60"/>
                <a:gd name="T54" fmla="*/ 77 w 106"/>
                <a:gd name="T55" fmla="*/ 4 h 60"/>
                <a:gd name="T56" fmla="*/ 81 w 106"/>
                <a:gd name="T57" fmla="*/ 7 h 60"/>
                <a:gd name="T58" fmla="*/ 77 w 106"/>
                <a:gd name="T59" fmla="*/ 4 h 60"/>
                <a:gd name="T60" fmla="*/ 55 w 106"/>
                <a:gd name="T61" fmla="*/ 0 h 60"/>
                <a:gd name="T62" fmla="*/ 52 w 106"/>
                <a:gd name="T63" fmla="*/ 10 h 60"/>
                <a:gd name="T64" fmla="*/ 26 w 106"/>
                <a:gd name="T65" fmla="*/ 4 h 60"/>
                <a:gd name="T66" fmla="*/ 29 w 106"/>
                <a:gd name="T67" fmla="*/ 7 h 60"/>
                <a:gd name="T68" fmla="*/ 26 w 106"/>
                <a:gd name="T69" fmla="*/ 4 h 60"/>
                <a:gd name="T70" fmla="*/ 12 w 106"/>
                <a:gd name="T71" fmla="*/ 33 h 60"/>
                <a:gd name="T72" fmla="*/ 8 w 106"/>
                <a:gd name="T73" fmla="*/ 43 h 60"/>
                <a:gd name="T74" fmla="*/ 0 w 106"/>
                <a:gd name="T75" fmla="*/ 53 h 60"/>
                <a:gd name="T76" fmla="*/ 3 w 106"/>
                <a:gd name="T77" fmla="*/ 57 h 60"/>
                <a:gd name="T78" fmla="*/ 0 w 106"/>
                <a:gd name="T79" fmla="*/ 53 h 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6" h="60">
                  <a:moveTo>
                    <a:pt x="77" y="53"/>
                  </a:moveTo>
                  <a:lnTo>
                    <a:pt x="81" y="50"/>
                  </a:lnTo>
                  <a:lnTo>
                    <a:pt x="81" y="57"/>
                  </a:lnTo>
                  <a:lnTo>
                    <a:pt x="77" y="60"/>
                  </a:lnTo>
                  <a:lnTo>
                    <a:pt x="77" y="53"/>
                  </a:lnTo>
                  <a:close/>
                  <a:moveTo>
                    <a:pt x="51" y="53"/>
                  </a:moveTo>
                  <a:lnTo>
                    <a:pt x="55" y="50"/>
                  </a:lnTo>
                  <a:lnTo>
                    <a:pt x="55" y="57"/>
                  </a:lnTo>
                  <a:lnTo>
                    <a:pt x="51" y="60"/>
                  </a:lnTo>
                  <a:lnTo>
                    <a:pt x="51" y="53"/>
                  </a:lnTo>
                  <a:close/>
                  <a:moveTo>
                    <a:pt x="25" y="53"/>
                  </a:moveTo>
                  <a:lnTo>
                    <a:pt x="29" y="50"/>
                  </a:lnTo>
                  <a:lnTo>
                    <a:pt x="29" y="57"/>
                  </a:lnTo>
                  <a:lnTo>
                    <a:pt x="25" y="60"/>
                  </a:lnTo>
                  <a:lnTo>
                    <a:pt x="25" y="53"/>
                  </a:lnTo>
                  <a:close/>
                  <a:moveTo>
                    <a:pt x="86" y="36"/>
                  </a:moveTo>
                  <a:lnTo>
                    <a:pt x="89" y="33"/>
                  </a:lnTo>
                  <a:lnTo>
                    <a:pt x="89" y="40"/>
                  </a:lnTo>
                  <a:lnTo>
                    <a:pt x="86" y="43"/>
                  </a:lnTo>
                  <a:lnTo>
                    <a:pt x="86" y="36"/>
                  </a:lnTo>
                  <a:close/>
                  <a:moveTo>
                    <a:pt x="60" y="36"/>
                  </a:moveTo>
                  <a:lnTo>
                    <a:pt x="63" y="33"/>
                  </a:lnTo>
                  <a:lnTo>
                    <a:pt x="63" y="40"/>
                  </a:lnTo>
                  <a:lnTo>
                    <a:pt x="60" y="43"/>
                  </a:lnTo>
                  <a:lnTo>
                    <a:pt x="60" y="36"/>
                  </a:lnTo>
                  <a:close/>
                  <a:moveTo>
                    <a:pt x="34" y="36"/>
                  </a:moveTo>
                  <a:lnTo>
                    <a:pt x="37" y="33"/>
                  </a:lnTo>
                  <a:lnTo>
                    <a:pt x="37" y="40"/>
                  </a:lnTo>
                  <a:lnTo>
                    <a:pt x="34" y="43"/>
                  </a:lnTo>
                  <a:lnTo>
                    <a:pt x="34" y="36"/>
                  </a:lnTo>
                  <a:close/>
                  <a:moveTo>
                    <a:pt x="94" y="19"/>
                  </a:moveTo>
                  <a:lnTo>
                    <a:pt x="98" y="16"/>
                  </a:lnTo>
                  <a:lnTo>
                    <a:pt x="98" y="22"/>
                  </a:lnTo>
                  <a:lnTo>
                    <a:pt x="94" y="26"/>
                  </a:lnTo>
                  <a:lnTo>
                    <a:pt x="94" y="19"/>
                  </a:lnTo>
                  <a:close/>
                  <a:moveTo>
                    <a:pt x="69" y="19"/>
                  </a:moveTo>
                  <a:lnTo>
                    <a:pt x="72" y="16"/>
                  </a:lnTo>
                  <a:lnTo>
                    <a:pt x="72" y="22"/>
                  </a:lnTo>
                  <a:lnTo>
                    <a:pt x="69" y="26"/>
                  </a:lnTo>
                  <a:lnTo>
                    <a:pt x="69" y="19"/>
                  </a:lnTo>
                  <a:close/>
                  <a:moveTo>
                    <a:pt x="43" y="19"/>
                  </a:moveTo>
                  <a:lnTo>
                    <a:pt x="46" y="16"/>
                  </a:lnTo>
                  <a:lnTo>
                    <a:pt x="46" y="22"/>
                  </a:lnTo>
                  <a:lnTo>
                    <a:pt x="43" y="26"/>
                  </a:lnTo>
                  <a:lnTo>
                    <a:pt x="43" y="19"/>
                  </a:lnTo>
                  <a:close/>
                  <a:moveTo>
                    <a:pt x="17" y="19"/>
                  </a:moveTo>
                  <a:lnTo>
                    <a:pt x="20" y="16"/>
                  </a:lnTo>
                  <a:lnTo>
                    <a:pt x="20" y="22"/>
                  </a:lnTo>
                  <a:lnTo>
                    <a:pt x="17" y="26"/>
                  </a:lnTo>
                  <a:lnTo>
                    <a:pt x="17" y="19"/>
                  </a:lnTo>
                  <a:close/>
                  <a:moveTo>
                    <a:pt x="103" y="4"/>
                  </a:moveTo>
                  <a:lnTo>
                    <a:pt x="106" y="0"/>
                  </a:lnTo>
                  <a:lnTo>
                    <a:pt x="106" y="7"/>
                  </a:lnTo>
                  <a:lnTo>
                    <a:pt x="103" y="10"/>
                  </a:lnTo>
                  <a:lnTo>
                    <a:pt x="103" y="4"/>
                  </a:lnTo>
                  <a:close/>
                  <a:moveTo>
                    <a:pt x="77" y="4"/>
                  </a:moveTo>
                  <a:lnTo>
                    <a:pt x="81" y="0"/>
                  </a:lnTo>
                  <a:lnTo>
                    <a:pt x="81" y="7"/>
                  </a:lnTo>
                  <a:lnTo>
                    <a:pt x="77" y="10"/>
                  </a:lnTo>
                  <a:lnTo>
                    <a:pt x="77" y="4"/>
                  </a:lnTo>
                  <a:close/>
                  <a:moveTo>
                    <a:pt x="52" y="4"/>
                  </a:moveTo>
                  <a:lnTo>
                    <a:pt x="55" y="0"/>
                  </a:lnTo>
                  <a:lnTo>
                    <a:pt x="55" y="7"/>
                  </a:lnTo>
                  <a:lnTo>
                    <a:pt x="52" y="10"/>
                  </a:lnTo>
                  <a:lnTo>
                    <a:pt x="52" y="4"/>
                  </a:lnTo>
                  <a:close/>
                  <a:moveTo>
                    <a:pt x="26" y="4"/>
                  </a:moveTo>
                  <a:lnTo>
                    <a:pt x="29" y="0"/>
                  </a:lnTo>
                  <a:lnTo>
                    <a:pt x="29" y="7"/>
                  </a:lnTo>
                  <a:lnTo>
                    <a:pt x="26" y="10"/>
                  </a:lnTo>
                  <a:lnTo>
                    <a:pt x="26" y="4"/>
                  </a:lnTo>
                  <a:close/>
                  <a:moveTo>
                    <a:pt x="8" y="36"/>
                  </a:moveTo>
                  <a:lnTo>
                    <a:pt x="12" y="33"/>
                  </a:lnTo>
                  <a:lnTo>
                    <a:pt x="12" y="40"/>
                  </a:lnTo>
                  <a:lnTo>
                    <a:pt x="8" y="43"/>
                  </a:lnTo>
                  <a:lnTo>
                    <a:pt x="8" y="36"/>
                  </a:lnTo>
                  <a:close/>
                  <a:moveTo>
                    <a:pt x="0" y="53"/>
                  </a:moveTo>
                  <a:lnTo>
                    <a:pt x="3" y="50"/>
                  </a:lnTo>
                  <a:lnTo>
                    <a:pt x="3" y="57"/>
                  </a:lnTo>
                  <a:lnTo>
                    <a:pt x="0" y="60"/>
                  </a:lnTo>
                  <a:lnTo>
                    <a:pt x="0" y="53"/>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77" name="Freeform 259"/>
            <p:cNvSpPr>
              <a:spLocks noChangeArrowheads="1"/>
            </p:cNvSpPr>
            <p:nvPr/>
          </p:nvSpPr>
          <p:spPr bwMode="auto">
            <a:xfrm>
              <a:off x="2361" y="2391"/>
              <a:ext cx="383" cy="272"/>
            </a:xfrm>
            <a:custGeom>
              <a:avLst/>
              <a:gdLst>
                <a:gd name="T0" fmla="*/ 17 w 383"/>
                <a:gd name="T1" fmla="*/ 272 h 272"/>
                <a:gd name="T2" fmla="*/ 17 w 383"/>
                <a:gd name="T3" fmla="*/ 239 h 272"/>
                <a:gd name="T4" fmla="*/ 0 w 383"/>
                <a:gd name="T5" fmla="*/ 239 h 272"/>
                <a:gd name="T6" fmla="*/ 0 w 383"/>
                <a:gd name="T7" fmla="*/ 205 h 272"/>
                <a:gd name="T8" fmla="*/ 104 w 383"/>
                <a:gd name="T9" fmla="*/ 0 h 272"/>
                <a:gd name="T10" fmla="*/ 383 w 383"/>
                <a:gd name="T11" fmla="*/ 0 h 272"/>
                <a:gd name="T12" fmla="*/ 383 w 383"/>
                <a:gd name="T13" fmla="*/ 34 h 272"/>
                <a:gd name="T14" fmla="*/ 374 w 383"/>
                <a:gd name="T15" fmla="*/ 51 h 272"/>
                <a:gd name="T16" fmla="*/ 374 w 383"/>
                <a:gd name="T17" fmla="*/ 162 h 272"/>
                <a:gd name="T18" fmla="*/ 261 w 383"/>
                <a:gd name="T19" fmla="*/ 272 h 272"/>
                <a:gd name="T20" fmla="*/ 17 w 383"/>
                <a:gd name="T21" fmla="*/ 272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3" h="272">
                  <a:moveTo>
                    <a:pt x="17" y="272"/>
                  </a:moveTo>
                  <a:lnTo>
                    <a:pt x="17" y="239"/>
                  </a:lnTo>
                  <a:lnTo>
                    <a:pt x="0" y="239"/>
                  </a:lnTo>
                  <a:lnTo>
                    <a:pt x="0" y="205"/>
                  </a:lnTo>
                  <a:lnTo>
                    <a:pt x="104" y="0"/>
                  </a:lnTo>
                  <a:lnTo>
                    <a:pt x="383" y="0"/>
                  </a:lnTo>
                  <a:lnTo>
                    <a:pt x="383" y="34"/>
                  </a:lnTo>
                  <a:lnTo>
                    <a:pt x="374" y="51"/>
                  </a:lnTo>
                  <a:lnTo>
                    <a:pt x="374" y="162"/>
                  </a:lnTo>
                  <a:lnTo>
                    <a:pt x="261" y="272"/>
                  </a:lnTo>
                  <a:lnTo>
                    <a:pt x="17" y="2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78" name="Freeform 260"/>
            <p:cNvSpPr>
              <a:spLocks noEditPoints="1" noChangeArrowheads="1"/>
            </p:cNvSpPr>
            <p:nvPr/>
          </p:nvSpPr>
          <p:spPr bwMode="auto">
            <a:xfrm>
              <a:off x="2382" y="2379"/>
              <a:ext cx="170" cy="199"/>
            </a:xfrm>
            <a:custGeom>
              <a:avLst/>
              <a:gdLst>
                <a:gd name="T0" fmla="*/ 164 w 170"/>
                <a:gd name="T1" fmla="*/ 0 h 199"/>
                <a:gd name="T2" fmla="*/ 131 w 170"/>
                <a:gd name="T3" fmla="*/ 63 h 199"/>
                <a:gd name="T4" fmla="*/ 144 w 170"/>
                <a:gd name="T5" fmla="*/ 81 h 199"/>
                <a:gd name="T6" fmla="*/ 170 w 170"/>
                <a:gd name="T7" fmla="*/ 29 h 199"/>
                <a:gd name="T8" fmla="*/ 164 w 170"/>
                <a:gd name="T9" fmla="*/ 0 h 199"/>
                <a:gd name="T10" fmla="*/ 61 w 170"/>
                <a:gd name="T11" fmla="*/ 63 h 199"/>
                <a:gd name="T12" fmla="*/ 131 w 170"/>
                <a:gd name="T13" fmla="*/ 63 h 199"/>
                <a:gd name="T14" fmla="*/ 144 w 170"/>
                <a:gd name="T15" fmla="*/ 81 h 199"/>
                <a:gd name="T16" fmla="*/ 74 w 170"/>
                <a:gd name="T17" fmla="*/ 81 h 199"/>
                <a:gd name="T18" fmla="*/ 61 w 170"/>
                <a:gd name="T19" fmla="*/ 63 h 199"/>
                <a:gd name="T20" fmla="*/ 103 w 170"/>
                <a:gd name="T21" fmla="*/ 119 h 199"/>
                <a:gd name="T22" fmla="*/ 70 w 170"/>
                <a:gd name="T23" fmla="*/ 182 h 199"/>
                <a:gd name="T24" fmla="*/ 83 w 170"/>
                <a:gd name="T25" fmla="*/ 199 h 199"/>
                <a:gd name="T26" fmla="*/ 109 w 170"/>
                <a:gd name="T27" fmla="*/ 149 h 199"/>
                <a:gd name="T28" fmla="*/ 103 w 170"/>
                <a:gd name="T29" fmla="*/ 119 h 199"/>
                <a:gd name="T30" fmla="*/ 0 w 170"/>
                <a:gd name="T31" fmla="*/ 182 h 199"/>
                <a:gd name="T32" fmla="*/ 70 w 170"/>
                <a:gd name="T33" fmla="*/ 182 h 199"/>
                <a:gd name="T34" fmla="*/ 83 w 170"/>
                <a:gd name="T35" fmla="*/ 199 h 199"/>
                <a:gd name="T36" fmla="*/ 13 w 170"/>
                <a:gd name="T37" fmla="*/ 199 h 199"/>
                <a:gd name="T38" fmla="*/ 0 w 170"/>
                <a:gd name="T39" fmla="*/ 182 h 1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0" h="199">
                  <a:moveTo>
                    <a:pt x="164" y="0"/>
                  </a:moveTo>
                  <a:lnTo>
                    <a:pt x="131" y="63"/>
                  </a:lnTo>
                  <a:lnTo>
                    <a:pt x="144" y="81"/>
                  </a:lnTo>
                  <a:lnTo>
                    <a:pt x="170" y="29"/>
                  </a:lnTo>
                  <a:lnTo>
                    <a:pt x="164" y="0"/>
                  </a:lnTo>
                  <a:close/>
                  <a:moveTo>
                    <a:pt x="61" y="63"/>
                  </a:moveTo>
                  <a:lnTo>
                    <a:pt x="131" y="63"/>
                  </a:lnTo>
                  <a:lnTo>
                    <a:pt x="144" y="81"/>
                  </a:lnTo>
                  <a:lnTo>
                    <a:pt x="74" y="81"/>
                  </a:lnTo>
                  <a:lnTo>
                    <a:pt x="61" y="63"/>
                  </a:lnTo>
                  <a:close/>
                  <a:moveTo>
                    <a:pt x="103" y="119"/>
                  </a:moveTo>
                  <a:lnTo>
                    <a:pt x="70" y="182"/>
                  </a:lnTo>
                  <a:lnTo>
                    <a:pt x="83" y="199"/>
                  </a:lnTo>
                  <a:lnTo>
                    <a:pt x="109" y="149"/>
                  </a:lnTo>
                  <a:lnTo>
                    <a:pt x="103" y="119"/>
                  </a:lnTo>
                  <a:close/>
                  <a:moveTo>
                    <a:pt x="0" y="182"/>
                  </a:moveTo>
                  <a:lnTo>
                    <a:pt x="70" y="182"/>
                  </a:lnTo>
                  <a:lnTo>
                    <a:pt x="83" y="199"/>
                  </a:lnTo>
                  <a:lnTo>
                    <a:pt x="13" y="199"/>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79" name="Freeform 261"/>
            <p:cNvSpPr>
              <a:spLocks noChangeArrowheads="1"/>
            </p:cNvSpPr>
            <p:nvPr/>
          </p:nvSpPr>
          <p:spPr bwMode="auto">
            <a:xfrm>
              <a:off x="2513" y="2379"/>
              <a:ext cx="39" cy="81"/>
            </a:xfrm>
            <a:custGeom>
              <a:avLst/>
              <a:gdLst>
                <a:gd name="T0" fmla="*/ 33 w 39"/>
                <a:gd name="T1" fmla="*/ 0 h 81"/>
                <a:gd name="T2" fmla="*/ 0 w 39"/>
                <a:gd name="T3" fmla="*/ 63 h 81"/>
                <a:gd name="T4" fmla="*/ 13 w 39"/>
                <a:gd name="T5" fmla="*/ 81 h 81"/>
                <a:gd name="T6" fmla="*/ 39 w 39"/>
                <a:gd name="T7" fmla="*/ 29 h 81"/>
                <a:gd name="T8" fmla="*/ 33 w 39"/>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1">
                  <a:moveTo>
                    <a:pt x="33" y="0"/>
                  </a:moveTo>
                  <a:lnTo>
                    <a:pt x="0" y="63"/>
                  </a:lnTo>
                  <a:lnTo>
                    <a:pt x="13" y="81"/>
                  </a:lnTo>
                  <a:lnTo>
                    <a:pt x="39" y="29"/>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0" name="Freeform 262"/>
            <p:cNvSpPr>
              <a:spLocks noChangeArrowheads="1"/>
            </p:cNvSpPr>
            <p:nvPr/>
          </p:nvSpPr>
          <p:spPr bwMode="auto">
            <a:xfrm>
              <a:off x="2443" y="2442"/>
              <a:ext cx="83" cy="18"/>
            </a:xfrm>
            <a:custGeom>
              <a:avLst/>
              <a:gdLst>
                <a:gd name="T0" fmla="*/ 0 w 83"/>
                <a:gd name="T1" fmla="*/ 0 h 18"/>
                <a:gd name="T2" fmla="*/ 70 w 83"/>
                <a:gd name="T3" fmla="*/ 0 h 18"/>
                <a:gd name="T4" fmla="*/ 83 w 83"/>
                <a:gd name="T5" fmla="*/ 18 h 18"/>
                <a:gd name="T6" fmla="*/ 13 w 83"/>
                <a:gd name="T7" fmla="*/ 18 h 18"/>
                <a:gd name="T8" fmla="*/ 0 w 8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8">
                  <a:moveTo>
                    <a:pt x="0" y="0"/>
                  </a:moveTo>
                  <a:lnTo>
                    <a:pt x="70" y="0"/>
                  </a:lnTo>
                  <a:lnTo>
                    <a:pt x="83" y="18"/>
                  </a:lnTo>
                  <a:lnTo>
                    <a:pt x="13" y="18"/>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1" name="Freeform 263"/>
            <p:cNvSpPr>
              <a:spLocks noChangeArrowheads="1"/>
            </p:cNvSpPr>
            <p:nvPr/>
          </p:nvSpPr>
          <p:spPr bwMode="auto">
            <a:xfrm>
              <a:off x="2452" y="2498"/>
              <a:ext cx="39" cy="80"/>
            </a:xfrm>
            <a:custGeom>
              <a:avLst/>
              <a:gdLst>
                <a:gd name="T0" fmla="*/ 33 w 39"/>
                <a:gd name="T1" fmla="*/ 0 h 80"/>
                <a:gd name="T2" fmla="*/ 0 w 39"/>
                <a:gd name="T3" fmla="*/ 63 h 80"/>
                <a:gd name="T4" fmla="*/ 13 w 39"/>
                <a:gd name="T5" fmla="*/ 80 h 80"/>
                <a:gd name="T6" fmla="*/ 39 w 39"/>
                <a:gd name="T7" fmla="*/ 30 h 80"/>
                <a:gd name="T8" fmla="*/ 33 w 39"/>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80">
                  <a:moveTo>
                    <a:pt x="33" y="0"/>
                  </a:moveTo>
                  <a:lnTo>
                    <a:pt x="0" y="63"/>
                  </a:lnTo>
                  <a:lnTo>
                    <a:pt x="13" y="80"/>
                  </a:lnTo>
                  <a:lnTo>
                    <a:pt x="39" y="30"/>
                  </a:lnTo>
                  <a:lnTo>
                    <a:pt x="33"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2" name="Freeform 264"/>
            <p:cNvSpPr>
              <a:spLocks noChangeArrowheads="1"/>
            </p:cNvSpPr>
            <p:nvPr/>
          </p:nvSpPr>
          <p:spPr bwMode="auto">
            <a:xfrm>
              <a:off x="2382" y="2561"/>
              <a:ext cx="83" cy="17"/>
            </a:xfrm>
            <a:custGeom>
              <a:avLst/>
              <a:gdLst>
                <a:gd name="T0" fmla="*/ 0 w 83"/>
                <a:gd name="T1" fmla="*/ 0 h 17"/>
                <a:gd name="T2" fmla="*/ 70 w 83"/>
                <a:gd name="T3" fmla="*/ 0 h 17"/>
                <a:gd name="T4" fmla="*/ 83 w 83"/>
                <a:gd name="T5" fmla="*/ 17 h 17"/>
                <a:gd name="T6" fmla="*/ 13 w 83"/>
                <a:gd name="T7" fmla="*/ 17 h 17"/>
                <a:gd name="T8" fmla="*/ 0 w 8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17">
                  <a:moveTo>
                    <a:pt x="0" y="0"/>
                  </a:moveTo>
                  <a:lnTo>
                    <a:pt x="70" y="0"/>
                  </a:lnTo>
                  <a:lnTo>
                    <a:pt x="83" y="17"/>
                  </a:lnTo>
                  <a:lnTo>
                    <a:pt x="13" y="17"/>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3" name="Freeform 265"/>
            <p:cNvSpPr>
              <a:spLocks noChangeArrowheads="1"/>
            </p:cNvSpPr>
            <p:nvPr/>
          </p:nvSpPr>
          <p:spPr bwMode="auto">
            <a:xfrm>
              <a:off x="2439" y="2425"/>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4" name="Freeform 266"/>
            <p:cNvSpPr>
              <a:spLocks noChangeArrowheads="1"/>
            </p:cNvSpPr>
            <p:nvPr/>
          </p:nvSpPr>
          <p:spPr bwMode="auto">
            <a:xfrm>
              <a:off x="2439" y="2425"/>
              <a:ext cx="74" cy="17"/>
            </a:xfrm>
            <a:custGeom>
              <a:avLst/>
              <a:gdLst>
                <a:gd name="T0" fmla="*/ 0 w 74"/>
                <a:gd name="T1" fmla="*/ 0 h 17"/>
                <a:gd name="T2" fmla="*/ 4 w 74"/>
                <a:gd name="T3" fmla="*/ 17 h 17"/>
                <a:gd name="T4" fmla="*/ 74 w 74"/>
                <a:gd name="T5" fmla="*/ 17 h 17"/>
                <a:gd name="T6" fmla="*/ 70 w 74"/>
                <a:gd name="T7" fmla="*/ 0 h 17"/>
                <a:gd name="T8" fmla="*/ 0 w 74"/>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7">
                  <a:moveTo>
                    <a:pt x="0" y="0"/>
                  </a:moveTo>
                  <a:lnTo>
                    <a:pt x="4" y="17"/>
                  </a:lnTo>
                  <a:lnTo>
                    <a:pt x="74" y="17"/>
                  </a:lnTo>
                  <a:lnTo>
                    <a:pt x="70" y="0"/>
                  </a:lnTo>
                  <a:lnTo>
                    <a:pt x="0"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5" name="Freeform 267"/>
            <p:cNvSpPr>
              <a:spLocks noChangeArrowheads="1"/>
            </p:cNvSpPr>
            <p:nvPr/>
          </p:nvSpPr>
          <p:spPr bwMode="auto">
            <a:xfrm>
              <a:off x="2378" y="2366"/>
              <a:ext cx="152" cy="162"/>
            </a:xfrm>
            <a:custGeom>
              <a:avLst/>
              <a:gdLst>
                <a:gd name="T0" fmla="*/ 152 w 152"/>
                <a:gd name="T1" fmla="*/ 0 h 162"/>
                <a:gd name="T2" fmla="*/ 83 w 152"/>
                <a:gd name="T3" fmla="*/ 0 h 162"/>
                <a:gd name="T4" fmla="*/ 0 w 152"/>
                <a:gd name="T5" fmla="*/ 162 h 162"/>
                <a:gd name="T6" fmla="*/ 70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3" y="0"/>
                  </a:lnTo>
                  <a:lnTo>
                    <a:pt x="0" y="162"/>
                  </a:lnTo>
                  <a:lnTo>
                    <a:pt x="70" y="162"/>
                  </a:lnTo>
                  <a:lnTo>
                    <a:pt x="152"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6" name="Freeform 268"/>
            <p:cNvSpPr>
              <a:spLocks noChangeArrowheads="1"/>
            </p:cNvSpPr>
            <p:nvPr/>
          </p:nvSpPr>
          <p:spPr bwMode="auto">
            <a:xfrm>
              <a:off x="2378" y="2366"/>
              <a:ext cx="152" cy="162"/>
            </a:xfrm>
            <a:custGeom>
              <a:avLst/>
              <a:gdLst>
                <a:gd name="T0" fmla="*/ 152 w 152"/>
                <a:gd name="T1" fmla="*/ 0 h 162"/>
                <a:gd name="T2" fmla="*/ 83 w 152"/>
                <a:gd name="T3" fmla="*/ 0 h 162"/>
                <a:gd name="T4" fmla="*/ 0 w 152"/>
                <a:gd name="T5" fmla="*/ 162 h 162"/>
                <a:gd name="T6" fmla="*/ 70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3" y="0"/>
                  </a:lnTo>
                  <a:lnTo>
                    <a:pt x="0" y="162"/>
                  </a:lnTo>
                  <a:lnTo>
                    <a:pt x="70" y="162"/>
                  </a:lnTo>
                  <a:lnTo>
                    <a:pt x="152" y="0"/>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7" name="Rectangle 269"/>
            <p:cNvSpPr>
              <a:spLocks noChangeArrowheads="1"/>
            </p:cNvSpPr>
            <p:nvPr/>
          </p:nvSpPr>
          <p:spPr bwMode="auto">
            <a:xfrm>
              <a:off x="2378" y="2528"/>
              <a:ext cx="70" cy="1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88" name="Freeform 270"/>
            <p:cNvSpPr>
              <a:spLocks noChangeArrowheads="1"/>
            </p:cNvSpPr>
            <p:nvPr/>
          </p:nvSpPr>
          <p:spPr bwMode="auto">
            <a:xfrm>
              <a:off x="2448" y="2366"/>
              <a:ext cx="91" cy="179"/>
            </a:xfrm>
            <a:custGeom>
              <a:avLst/>
              <a:gdLst>
                <a:gd name="T0" fmla="*/ 91 w 91"/>
                <a:gd name="T1" fmla="*/ 0 h 179"/>
                <a:gd name="T2" fmla="*/ 82 w 91"/>
                <a:gd name="T3" fmla="*/ 0 h 179"/>
                <a:gd name="T4" fmla="*/ 0 w 91"/>
                <a:gd name="T5" fmla="*/ 162 h 179"/>
                <a:gd name="T6" fmla="*/ 0 w 91"/>
                <a:gd name="T7" fmla="*/ 179 h 179"/>
                <a:gd name="T8" fmla="*/ 91 w 91"/>
                <a:gd name="T9" fmla="*/ 0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79">
                  <a:moveTo>
                    <a:pt x="91" y="0"/>
                  </a:moveTo>
                  <a:lnTo>
                    <a:pt x="82" y="0"/>
                  </a:lnTo>
                  <a:lnTo>
                    <a:pt x="0" y="162"/>
                  </a:lnTo>
                  <a:lnTo>
                    <a:pt x="0" y="179"/>
                  </a:lnTo>
                  <a:lnTo>
                    <a:pt x="91"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89" name="Freeform 271"/>
            <p:cNvSpPr>
              <a:spLocks noChangeArrowheads="1"/>
            </p:cNvSpPr>
            <p:nvPr/>
          </p:nvSpPr>
          <p:spPr bwMode="auto">
            <a:xfrm>
              <a:off x="2382" y="2498"/>
              <a:ext cx="103" cy="63"/>
            </a:xfrm>
            <a:custGeom>
              <a:avLst/>
              <a:gdLst>
                <a:gd name="T0" fmla="*/ 0 w 103"/>
                <a:gd name="T1" fmla="*/ 63 h 63"/>
                <a:gd name="T2" fmla="*/ 70 w 103"/>
                <a:gd name="T3" fmla="*/ 63 h 63"/>
                <a:gd name="T4" fmla="*/ 103 w 103"/>
                <a:gd name="T5" fmla="*/ 0 h 63"/>
                <a:gd name="T6" fmla="*/ 0 60000 65536"/>
                <a:gd name="T7" fmla="*/ 0 60000 65536"/>
                <a:gd name="T8" fmla="*/ 0 60000 65536"/>
              </a:gdLst>
              <a:ahLst/>
              <a:cxnLst>
                <a:cxn ang="T6">
                  <a:pos x="T0" y="T1"/>
                </a:cxn>
                <a:cxn ang="T7">
                  <a:pos x="T2" y="T3"/>
                </a:cxn>
                <a:cxn ang="T8">
                  <a:pos x="T4" y="T5"/>
                </a:cxn>
              </a:cxnLst>
              <a:rect l="0" t="0" r="r" b="b"/>
              <a:pathLst>
                <a:path w="103" h="63">
                  <a:moveTo>
                    <a:pt x="0" y="63"/>
                  </a:moveTo>
                  <a:lnTo>
                    <a:pt x="70" y="63"/>
                  </a:lnTo>
                  <a:lnTo>
                    <a:pt x="103"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0" name="Line 272"/>
            <p:cNvSpPr>
              <a:spLocks noChangeShapeType="1"/>
            </p:cNvSpPr>
            <p:nvPr/>
          </p:nvSpPr>
          <p:spPr bwMode="auto">
            <a:xfrm flipV="1">
              <a:off x="2513" y="2379"/>
              <a:ext cx="33" cy="63"/>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1" name="Freeform 273"/>
            <p:cNvSpPr>
              <a:spLocks noEditPoints="1" noChangeArrowheads="1"/>
            </p:cNvSpPr>
            <p:nvPr/>
          </p:nvSpPr>
          <p:spPr bwMode="auto">
            <a:xfrm>
              <a:off x="2378" y="2366"/>
              <a:ext cx="168" cy="195"/>
            </a:xfrm>
            <a:custGeom>
              <a:avLst/>
              <a:gdLst>
                <a:gd name="T0" fmla="*/ 0 w 168"/>
                <a:gd name="T1" fmla="*/ 162 h 195"/>
                <a:gd name="T2" fmla="*/ 13 w 168"/>
                <a:gd name="T3" fmla="*/ 151 h 195"/>
                <a:gd name="T4" fmla="*/ 68 w 168"/>
                <a:gd name="T5" fmla="*/ 151 h 195"/>
                <a:gd name="T6" fmla="*/ 70 w 168"/>
                <a:gd name="T7" fmla="*/ 162 h 195"/>
                <a:gd name="T8" fmla="*/ 0 w 168"/>
                <a:gd name="T9" fmla="*/ 162 h 195"/>
                <a:gd name="T10" fmla="*/ 68 w 168"/>
                <a:gd name="T11" fmla="*/ 151 h 195"/>
                <a:gd name="T12" fmla="*/ 141 w 168"/>
                <a:gd name="T13" fmla="*/ 6 h 195"/>
                <a:gd name="T14" fmla="*/ 152 w 168"/>
                <a:gd name="T15" fmla="*/ 0 h 195"/>
                <a:gd name="T16" fmla="*/ 70 w 168"/>
                <a:gd name="T17" fmla="*/ 162 h 195"/>
                <a:gd name="T18" fmla="*/ 68 w 168"/>
                <a:gd name="T19" fmla="*/ 151 h 195"/>
                <a:gd name="T20" fmla="*/ 0 w 168"/>
                <a:gd name="T21" fmla="*/ 179 h 195"/>
                <a:gd name="T22" fmla="*/ 4 w 168"/>
                <a:gd name="T23" fmla="*/ 195 h 195"/>
                <a:gd name="T24" fmla="*/ 74 w 168"/>
                <a:gd name="T25" fmla="*/ 195 h 195"/>
                <a:gd name="T26" fmla="*/ 70 w 168"/>
                <a:gd name="T27" fmla="*/ 179 h 195"/>
                <a:gd name="T28" fmla="*/ 0 w 168"/>
                <a:gd name="T29" fmla="*/ 179 h 195"/>
                <a:gd name="T30" fmla="*/ 107 w 168"/>
                <a:gd name="T31" fmla="*/ 132 h 195"/>
                <a:gd name="T32" fmla="*/ 74 w 168"/>
                <a:gd name="T33" fmla="*/ 195 h 195"/>
                <a:gd name="T34" fmla="*/ 70 w 168"/>
                <a:gd name="T35" fmla="*/ 179 h 195"/>
                <a:gd name="T36" fmla="*/ 100 w 168"/>
                <a:gd name="T37" fmla="*/ 119 h 195"/>
                <a:gd name="T38" fmla="*/ 107 w 168"/>
                <a:gd name="T39" fmla="*/ 132 h 195"/>
                <a:gd name="T40" fmla="*/ 168 w 168"/>
                <a:gd name="T41" fmla="*/ 13 h 195"/>
                <a:gd name="T42" fmla="*/ 135 w 168"/>
                <a:gd name="T43" fmla="*/ 76 h 195"/>
                <a:gd name="T44" fmla="*/ 131 w 168"/>
                <a:gd name="T45" fmla="*/ 59 h 195"/>
                <a:gd name="T46" fmla="*/ 161 w 168"/>
                <a:gd name="T47" fmla="*/ 0 h 195"/>
                <a:gd name="T48" fmla="*/ 168 w 168"/>
                <a:gd name="T49" fmla="*/ 13 h 1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8" h="195">
                  <a:moveTo>
                    <a:pt x="0" y="162"/>
                  </a:moveTo>
                  <a:lnTo>
                    <a:pt x="13" y="151"/>
                  </a:lnTo>
                  <a:lnTo>
                    <a:pt x="68" y="151"/>
                  </a:lnTo>
                  <a:lnTo>
                    <a:pt x="70" y="162"/>
                  </a:lnTo>
                  <a:lnTo>
                    <a:pt x="0" y="162"/>
                  </a:lnTo>
                  <a:close/>
                  <a:moveTo>
                    <a:pt x="68" y="151"/>
                  </a:moveTo>
                  <a:lnTo>
                    <a:pt x="141" y="6"/>
                  </a:lnTo>
                  <a:lnTo>
                    <a:pt x="152" y="0"/>
                  </a:lnTo>
                  <a:lnTo>
                    <a:pt x="70" y="162"/>
                  </a:lnTo>
                  <a:lnTo>
                    <a:pt x="68" y="151"/>
                  </a:lnTo>
                  <a:close/>
                  <a:moveTo>
                    <a:pt x="0" y="179"/>
                  </a:moveTo>
                  <a:lnTo>
                    <a:pt x="4" y="195"/>
                  </a:lnTo>
                  <a:lnTo>
                    <a:pt x="74" y="195"/>
                  </a:lnTo>
                  <a:lnTo>
                    <a:pt x="70" y="179"/>
                  </a:lnTo>
                  <a:lnTo>
                    <a:pt x="0" y="179"/>
                  </a:lnTo>
                  <a:close/>
                  <a:moveTo>
                    <a:pt x="107" y="132"/>
                  </a:moveTo>
                  <a:lnTo>
                    <a:pt x="74" y="195"/>
                  </a:lnTo>
                  <a:lnTo>
                    <a:pt x="70" y="179"/>
                  </a:lnTo>
                  <a:lnTo>
                    <a:pt x="100" y="119"/>
                  </a:lnTo>
                  <a:lnTo>
                    <a:pt x="107" y="132"/>
                  </a:lnTo>
                  <a:close/>
                  <a:moveTo>
                    <a:pt x="168" y="13"/>
                  </a:moveTo>
                  <a:lnTo>
                    <a:pt x="135" y="76"/>
                  </a:lnTo>
                  <a:lnTo>
                    <a:pt x="131" y="59"/>
                  </a:lnTo>
                  <a:lnTo>
                    <a:pt x="161" y="0"/>
                  </a:lnTo>
                  <a:lnTo>
                    <a:pt x="168" y="1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2" name="Freeform 274"/>
            <p:cNvSpPr>
              <a:spLocks noEditPoints="1" noChangeArrowheads="1"/>
            </p:cNvSpPr>
            <p:nvPr/>
          </p:nvSpPr>
          <p:spPr bwMode="auto">
            <a:xfrm>
              <a:off x="2378" y="2366"/>
              <a:ext cx="152" cy="162"/>
            </a:xfrm>
            <a:custGeom>
              <a:avLst/>
              <a:gdLst>
                <a:gd name="T0" fmla="*/ 13 w 152"/>
                <a:gd name="T1" fmla="*/ 151 h 162"/>
                <a:gd name="T2" fmla="*/ 87 w 152"/>
                <a:gd name="T3" fmla="*/ 6 h 162"/>
                <a:gd name="T4" fmla="*/ 83 w 152"/>
                <a:gd name="T5" fmla="*/ 0 h 162"/>
                <a:gd name="T6" fmla="*/ 0 w 152"/>
                <a:gd name="T7" fmla="*/ 162 h 162"/>
                <a:gd name="T8" fmla="*/ 13 w 152"/>
                <a:gd name="T9" fmla="*/ 151 h 162"/>
                <a:gd name="T10" fmla="*/ 87 w 152"/>
                <a:gd name="T11" fmla="*/ 6 h 162"/>
                <a:gd name="T12" fmla="*/ 141 w 152"/>
                <a:gd name="T13" fmla="*/ 6 h 162"/>
                <a:gd name="T14" fmla="*/ 152 w 152"/>
                <a:gd name="T15" fmla="*/ 0 h 162"/>
                <a:gd name="T16" fmla="*/ 83 w 152"/>
                <a:gd name="T17" fmla="*/ 0 h 162"/>
                <a:gd name="T18" fmla="*/ 87 w 152"/>
                <a:gd name="T19" fmla="*/ 6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62">
                  <a:moveTo>
                    <a:pt x="13" y="151"/>
                  </a:moveTo>
                  <a:lnTo>
                    <a:pt x="87" y="6"/>
                  </a:lnTo>
                  <a:lnTo>
                    <a:pt x="83" y="0"/>
                  </a:lnTo>
                  <a:lnTo>
                    <a:pt x="0" y="162"/>
                  </a:lnTo>
                  <a:lnTo>
                    <a:pt x="13" y="151"/>
                  </a:lnTo>
                  <a:close/>
                  <a:moveTo>
                    <a:pt x="87" y="6"/>
                  </a:moveTo>
                  <a:lnTo>
                    <a:pt x="141" y="6"/>
                  </a:lnTo>
                  <a:lnTo>
                    <a:pt x="152" y="0"/>
                  </a:lnTo>
                  <a:lnTo>
                    <a:pt x="83" y="0"/>
                  </a:lnTo>
                  <a:lnTo>
                    <a:pt x="87"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3" name="Freeform 275"/>
            <p:cNvSpPr>
              <a:spLocks noChangeArrowheads="1"/>
            </p:cNvSpPr>
            <p:nvPr/>
          </p:nvSpPr>
          <p:spPr bwMode="auto">
            <a:xfrm>
              <a:off x="2448" y="2366"/>
              <a:ext cx="104" cy="212"/>
            </a:xfrm>
            <a:custGeom>
              <a:avLst/>
              <a:gdLst>
                <a:gd name="T0" fmla="*/ 17 w 104"/>
                <a:gd name="T1" fmla="*/ 212 h 212"/>
                <a:gd name="T2" fmla="*/ 4 w 104"/>
                <a:gd name="T3" fmla="*/ 195 h 212"/>
                <a:gd name="T4" fmla="*/ 0 w 104"/>
                <a:gd name="T5" fmla="*/ 179 h 212"/>
                <a:gd name="T6" fmla="*/ 0 w 104"/>
                <a:gd name="T7" fmla="*/ 162 h 212"/>
                <a:gd name="T8" fmla="*/ 82 w 104"/>
                <a:gd name="T9" fmla="*/ 0 h 212"/>
                <a:gd name="T10" fmla="*/ 91 w 104"/>
                <a:gd name="T11" fmla="*/ 0 h 212"/>
                <a:gd name="T12" fmla="*/ 98 w 104"/>
                <a:gd name="T13" fmla="*/ 13 h 212"/>
                <a:gd name="T14" fmla="*/ 104 w 104"/>
                <a:gd name="T15" fmla="*/ 42 h 212"/>
                <a:gd name="T16" fmla="*/ 78 w 104"/>
                <a:gd name="T17" fmla="*/ 94 h 212"/>
                <a:gd name="T18" fmla="*/ 65 w 104"/>
                <a:gd name="T19" fmla="*/ 76 h 212"/>
                <a:gd name="T20" fmla="*/ 61 w 104"/>
                <a:gd name="T21" fmla="*/ 59 h 212"/>
                <a:gd name="T22" fmla="*/ 30 w 104"/>
                <a:gd name="T23" fmla="*/ 119 h 212"/>
                <a:gd name="T24" fmla="*/ 37 w 104"/>
                <a:gd name="T25" fmla="*/ 132 h 212"/>
                <a:gd name="T26" fmla="*/ 43 w 104"/>
                <a:gd name="T27" fmla="*/ 162 h 212"/>
                <a:gd name="T28" fmla="*/ 17 w 104"/>
                <a:gd name="T29" fmla="*/ 212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212">
                  <a:moveTo>
                    <a:pt x="17" y="212"/>
                  </a:moveTo>
                  <a:lnTo>
                    <a:pt x="4" y="195"/>
                  </a:lnTo>
                  <a:lnTo>
                    <a:pt x="0" y="179"/>
                  </a:lnTo>
                  <a:lnTo>
                    <a:pt x="0" y="162"/>
                  </a:lnTo>
                  <a:lnTo>
                    <a:pt x="82" y="0"/>
                  </a:lnTo>
                  <a:lnTo>
                    <a:pt x="91" y="0"/>
                  </a:lnTo>
                  <a:lnTo>
                    <a:pt x="98" y="13"/>
                  </a:lnTo>
                  <a:lnTo>
                    <a:pt x="104" y="42"/>
                  </a:lnTo>
                  <a:lnTo>
                    <a:pt x="78" y="94"/>
                  </a:lnTo>
                  <a:lnTo>
                    <a:pt x="65" y="76"/>
                  </a:lnTo>
                  <a:lnTo>
                    <a:pt x="61" y="59"/>
                  </a:lnTo>
                  <a:lnTo>
                    <a:pt x="30" y="119"/>
                  </a:lnTo>
                  <a:lnTo>
                    <a:pt x="37" y="132"/>
                  </a:lnTo>
                  <a:lnTo>
                    <a:pt x="43" y="162"/>
                  </a:lnTo>
                  <a:lnTo>
                    <a:pt x="17" y="21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4" name="Freeform 276"/>
            <p:cNvSpPr>
              <a:spLocks noChangeArrowheads="1"/>
            </p:cNvSpPr>
            <p:nvPr/>
          </p:nvSpPr>
          <p:spPr bwMode="auto">
            <a:xfrm>
              <a:off x="2378" y="2528"/>
              <a:ext cx="87" cy="50"/>
            </a:xfrm>
            <a:custGeom>
              <a:avLst/>
              <a:gdLst>
                <a:gd name="T0" fmla="*/ 0 w 87"/>
                <a:gd name="T1" fmla="*/ 0 h 50"/>
                <a:gd name="T2" fmla="*/ 0 w 87"/>
                <a:gd name="T3" fmla="*/ 17 h 50"/>
                <a:gd name="T4" fmla="*/ 4 w 87"/>
                <a:gd name="T5" fmla="*/ 33 h 50"/>
                <a:gd name="T6" fmla="*/ 17 w 87"/>
                <a:gd name="T7" fmla="*/ 50 h 50"/>
                <a:gd name="T8" fmla="*/ 87 w 87"/>
                <a:gd name="T9" fmla="*/ 50 h 50"/>
                <a:gd name="T10" fmla="*/ 74 w 87"/>
                <a:gd name="T11" fmla="*/ 33 h 50"/>
                <a:gd name="T12" fmla="*/ 70 w 87"/>
                <a:gd name="T13" fmla="*/ 17 h 50"/>
                <a:gd name="T14" fmla="*/ 70 w 87"/>
                <a:gd name="T15" fmla="*/ 0 h 50"/>
                <a:gd name="T16" fmla="*/ 0 w 87"/>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7" h="50">
                  <a:moveTo>
                    <a:pt x="0" y="0"/>
                  </a:moveTo>
                  <a:lnTo>
                    <a:pt x="0" y="17"/>
                  </a:lnTo>
                  <a:lnTo>
                    <a:pt x="4" y="33"/>
                  </a:lnTo>
                  <a:lnTo>
                    <a:pt x="17" y="50"/>
                  </a:lnTo>
                  <a:lnTo>
                    <a:pt x="87" y="50"/>
                  </a:lnTo>
                  <a:lnTo>
                    <a:pt x="74" y="33"/>
                  </a:lnTo>
                  <a:lnTo>
                    <a:pt x="70" y="17"/>
                  </a:lnTo>
                  <a:lnTo>
                    <a:pt x="70" y="0"/>
                  </a:lnTo>
                  <a:lnTo>
                    <a:pt x="0"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5" name="Freeform 277"/>
            <p:cNvSpPr>
              <a:spLocks noChangeArrowheads="1"/>
            </p:cNvSpPr>
            <p:nvPr/>
          </p:nvSpPr>
          <p:spPr bwMode="auto">
            <a:xfrm>
              <a:off x="2378" y="2366"/>
              <a:ext cx="152" cy="162"/>
            </a:xfrm>
            <a:custGeom>
              <a:avLst/>
              <a:gdLst>
                <a:gd name="T0" fmla="*/ 152 w 152"/>
                <a:gd name="T1" fmla="*/ 0 h 162"/>
                <a:gd name="T2" fmla="*/ 83 w 152"/>
                <a:gd name="T3" fmla="*/ 0 h 162"/>
                <a:gd name="T4" fmla="*/ 0 w 152"/>
                <a:gd name="T5" fmla="*/ 162 h 162"/>
                <a:gd name="T6" fmla="*/ 70 w 152"/>
                <a:gd name="T7" fmla="*/ 162 h 162"/>
                <a:gd name="T8" fmla="*/ 152 w 152"/>
                <a:gd name="T9" fmla="*/ 0 h 1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62">
                  <a:moveTo>
                    <a:pt x="152" y="0"/>
                  </a:moveTo>
                  <a:lnTo>
                    <a:pt x="83" y="0"/>
                  </a:lnTo>
                  <a:lnTo>
                    <a:pt x="0" y="162"/>
                  </a:lnTo>
                  <a:lnTo>
                    <a:pt x="70" y="162"/>
                  </a:lnTo>
                  <a:lnTo>
                    <a:pt x="152" y="0"/>
                  </a:lnTo>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296" name="Oval 278"/>
            <p:cNvSpPr>
              <a:spLocks noChangeArrowheads="1"/>
            </p:cNvSpPr>
            <p:nvPr/>
          </p:nvSpPr>
          <p:spPr bwMode="auto">
            <a:xfrm>
              <a:off x="1246" y="1337"/>
              <a:ext cx="870" cy="850"/>
            </a:xfrm>
            <a:prstGeom prst="ellipse">
              <a:avLst/>
            </a:prstGeom>
            <a:solidFill>
              <a:srgbClr val="FFFF00"/>
            </a:solidFill>
            <a:ln w="0">
              <a:solidFill>
                <a:srgbClr val="000000"/>
              </a:solidFill>
              <a:round/>
            </a:ln>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97" name="Oval 279"/>
            <p:cNvSpPr>
              <a:spLocks noChangeArrowheads="1"/>
            </p:cNvSpPr>
            <p:nvPr/>
          </p:nvSpPr>
          <p:spPr bwMode="auto">
            <a:xfrm>
              <a:off x="1246" y="1337"/>
              <a:ext cx="870" cy="850"/>
            </a:xfrm>
            <a:prstGeom prst="ellipse">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98" name="Rectangle 280"/>
            <p:cNvSpPr>
              <a:spLocks noChangeArrowheads="1"/>
            </p:cNvSpPr>
            <p:nvPr/>
          </p:nvSpPr>
          <p:spPr bwMode="auto">
            <a:xfrm>
              <a:off x="1943" y="1677"/>
              <a:ext cx="173"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299" name="Rectangle 281"/>
            <p:cNvSpPr>
              <a:spLocks noChangeArrowheads="1"/>
            </p:cNvSpPr>
            <p:nvPr/>
          </p:nvSpPr>
          <p:spPr bwMode="auto">
            <a:xfrm>
              <a:off x="1943" y="1677"/>
              <a:ext cx="173" cy="102"/>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00" name="Line 282"/>
            <p:cNvSpPr>
              <a:spLocks noChangeShapeType="1"/>
            </p:cNvSpPr>
            <p:nvPr/>
          </p:nvSpPr>
          <p:spPr bwMode="auto">
            <a:xfrm flipH="1" flipV="1">
              <a:off x="2115" y="1727"/>
              <a:ext cx="890" cy="1"/>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1" name="Line 283"/>
            <p:cNvSpPr>
              <a:spLocks noChangeShapeType="1"/>
            </p:cNvSpPr>
            <p:nvPr/>
          </p:nvSpPr>
          <p:spPr bwMode="auto">
            <a:xfrm flipH="1">
              <a:off x="1943" y="996"/>
              <a:ext cx="313" cy="426"/>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2" name="Line 284"/>
            <p:cNvSpPr>
              <a:spLocks noChangeShapeType="1"/>
            </p:cNvSpPr>
            <p:nvPr/>
          </p:nvSpPr>
          <p:spPr bwMode="auto">
            <a:xfrm>
              <a:off x="828" y="996"/>
              <a:ext cx="570" cy="443"/>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3" name="Line 285"/>
            <p:cNvSpPr>
              <a:spLocks noChangeShapeType="1"/>
            </p:cNvSpPr>
            <p:nvPr/>
          </p:nvSpPr>
          <p:spPr bwMode="auto">
            <a:xfrm>
              <a:off x="374" y="1728"/>
              <a:ext cx="872" cy="26"/>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4" name="Line 286"/>
            <p:cNvSpPr>
              <a:spLocks noChangeShapeType="1"/>
            </p:cNvSpPr>
            <p:nvPr/>
          </p:nvSpPr>
          <p:spPr bwMode="auto">
            <a:xfrm flipV="1">
              <a:off x="1054" y="2082"/>
              <a:ext cx="340" cy="343"/>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5" name="Line 287"/>
            <p:cNvSpPr>
              <a:spLocks noChangeShapeType="1"/>
            </p:cNvSpPr>
            <p:nvPr/>
          </p:nvSpPr>
          <p:spPr bwMode="auto">
            <a:xfrm flipH="1" flipV="1">
              <a:off x="1939" y="2105"/>
              <a:ext cx="439" cy="440"/>
            </a:xfrm>
            <a:prstGeom prst="line">
              <a:avLst/>
            </a:prstGeom>
            <a:noFill/>
            <a:ln w="23813" cap="rnd">
              <a:solidFill>
                <a:srgbClr val="000000"/>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6" name="Freeform 288"/>
            <p:cNvSpPr>
              <a:spLocks noChangeArrowheads="1"/>
            </p:cNvSpPr>
            <p:nvPr/>
          </p:nvSpPr>
          <p:spPr bwMode="auto">
            <a:xfrm>
              <a:off x="1791" y="1377"/>
              <a:ext cx="198" cy="192"/>
            </a:xfrm>
            <a:custGeom>
              <a:avLst/>
              <a:gdLst>
                <a:gd name="T0" fmla="*/ 75 w 198"/>
                <a:gd name="T1" fmla="*/ 192 h 192"/>
                <a:gd name="T2" fmla="*/ 198 w 198"/>
                <a:gd name="T3" fmla="*/ 72 h 192"/>
                <a:gd name="T4" fmla="*/ 124 w 198"/>
                <a:gd name="T5" fmla="*/ 0 h 192"/>
                <a:gd name="T6" fmla="*/ 0 w 198"/>
                <a:gd name="T7" fmla="*/ 120 h 192"/>
                <a:gd name="T8" fmla="*/ 75 w 198"/>
                <a:gd name="T9" fmla="*/ 19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192">
                  <a:moveTo>
                    <a:pt x="75" y="192"/>
                  </a:moveTo>
                  <a:lnTo>
                    <a:pt x="198" y="72"/>
                  </a:lnTo>
                  <a:lnTo>
                    <a:pt x="124" y="0"/>
                  </a:lnTo>
                  <a:lnTo>
                    <a:pt x="0" y="120"/>
                  </a:lnTo>
                  <a:lnTo>
                    <a:pt x="75" y="19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7" name="Freeform 289"/>
            <p:cNvSpPr>
              <a:spLocks noChangeArrowheads="1"/>
            </p:cNvSpPr>
            <p:nvPr/>
          </p:nvSpPr>
          <p:spPr bwMode="auto">
            <a:xfrm>
              <a:off x="1791" y="1377"/>
              <a:ext cx="198" cy="192"/>
            </a:xfrm>
            <a:custGeom>
              <a:avLst/>
              <a:gdLst>
                <a:gd name="T0" fmla="*/ 75 w 198"/>
                <a:gd name="T1" fmla="*/ 192 h 192"/>
                <a:gd name="T2" fmla="*/ 198 w 198"/>
                <a:gd name="T3" fmla="*/ 72 h 192"/>
                <a:gd name="T4" fmla="*/ 124 w 198"/>
                <a:gd name="T5" fmla="*/ 0 h 192"/>
                <a:gd name="T6" fmla="*/ 0 w 198"/>
                <a:gd name="T7" fmla="*/ 120 h 192"/>
                <a:gd name="T8" fmla="*/ 75 w 198"/>
                <a:gd name="T9" fmla="*/ 19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192">
                  <a:moveTo>
                    <a:pt x="75" y="192"/>
                  </a:moveTo>
                  <a:lnTo>
                    <a:pt x="198" y="72"/>
                  </a:lnTo>
                  <a:lnTo>
                    <a:pt x="124" y="0"/>
                  </a:lnTo>
                  <a:lnTo>
                    <a:pt x="0" y="120"/>
                  </a:lnTo>
                  <a:lnTo>
                    <a:pt x="75" y="19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8" name="Freeform 290"/>
            <p:cNvSpPr>
              <a:spLocks noChangeArrowheads="1"/>
            </p:cNvSpPr>
            <p:nvPr/>
          </p:nvSpPr>
          <p:spPr bwMode="auto">
            <a:xfrm>
              <a:off x="1356" y="1921"/>
              <a:ext cx="197" cy="192"/>
            </a:xfrm>
            <a:custGeom>
              <a:avLst/>
              <a:gdLst>
                <a:gd name="T0" fmla="*/ 74 w 197"/>
                <a:gd name="T1" fmla="*/ 192 h 192"/>
                <a:gd name="T2" fmla="*/ 197 w 197"/>
                <a:gd name="T3" fmla="*/ 72 h 192"/>
                <a:gd name="T4" fmla="*/ 123 w 197"/>
                <a:gd name="T5" fmla="*/ 0 h 192"/>
                <a:gd name="T6" fmla="*/ 0 w 197"/>
                <a:gd name="T7" fmla="*/ 120 h 192"/>
                <a:gd name="T8" fmla="*/ 74 w 197"/>
                <a:gd name="T9" fmla="*/ 19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2">
                  <a:moveTo>
                    <a:pt x="74" y="192"/>
                  </a:moveTo>
                  <a:lnTo>
                    <a:pt x="197" y="72"/>
                  </a:lnTo>
                  <a:lnTo>
                    <a:pt x="123" y="0"/>
                  </a:lnTo>
                  <a:lnTo>
                    <a:pt x="0" y="120"/>
                  </a:lnTo>
                  <a:lnTo>
                    <a:pt x="74" y="19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09" name="Freeform 291"/>
            <p:cNvSpPr>
              <a:spLocks noChangeArrowheads="1"/>
            </p:cNvSpPr>
            <p:nvPr/>
          </p:nvSpPr>
          <p:spPr bwMode="auto">
            <a:xfrm>
              <a:off x="1356" y="1921"/>
              <a:ext cx="197" cy="192"/>
            </a:xfrm>
            <a:custGeom>
              <a:avLst/>
              <a:gdLst>
                <a:gd name="T0" fmla="*/ 74 w 197"/>
                <a:gd name="T1" fmla="*/ 192 h 192"/>
                <a:gd name="T2" fmla="*/ 197 w 197"/>
                <a:gd name="T3" fmla="*/ 72 h 192"/>
                <a:gd name="T4" fmla="*/ 123 w 197"/>
                <a:gd name="T5" fmla="*/ 0 h 192"/>
                <a:gd name="T6" fmla="*/ 0 w 197"/>
                <a:gd name="T7" fmla="*/ 120 h 192"/>
                <a:gd name="T8" fmla="*/ 74 w 197"/>
                <a:gd name="T9" fmla="*/ 19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2">
                  <a:moveTo>
                    <a:pt x="74" y="192"/>
                  </a:moveTo>
                  <a:lnTo>
                    <a:pt x="197" y="72"/>
                  </a:lnTo>
                  <a:lnTo>
                    <a:pt x="123" y="0"/>
                  </a:lnTo>
                  <a:lnTo>
                    <a:pt x="0" y="120"/>
                  </a:lnTo>
                  <a:lnTo>
                    <a:pt x="74" y="19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10" name="Freeform 292"/>
            <p:cNvSpPr>
              <a:spLocks noChangeArrowheads="1"/>
            </p:cNvSpPr>
            <p:nvPr/>
          </p:nvSpPr>
          <p:spPr bwMode="auto">
            <a:xfrm>
              <a:off x="1356" y="1399"/>
              <a:ext cx="197" cy="193"/>
            </a:xfrm>
            <a:custGeom>
              <a:avLst/>
              <a:gdLst>
                <a:gd name="T0" fmla="*/ 0 w 197"/>
                <a:gd name="T1" fmla="*/ 73 h 193"/>
                <a:gd name="T2" fmla="*/ 123 w 197"/>
                <a:gd name="T3" fmla="*/ 193 h 193"/>
                <a:gd name="T4" fmla="*/ 197 w 197"/>
                <a:gd name="T5" fmla="*/ 121 h 193"/>
                <a:gd name="T6" fmla="*/ 74 w 197"/>
                <a:gd name="T7" fmla="*/ 0 h 193"/>
                <a:gd name="T8" fmla="*/ 0 w 197"/>
                <a:gd name="T9" fmla="*/ 73 h 1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3">
                  <a:moveTo>
                    <a:pt x="0" y="73"/>
                  </a:moveTo>
                  <a:lnTo>
                    <a:pt x="123" y="193"/>
                  </a:lnTo>
                  <a:lnTo>
                    <a:pt x="197" y="121"/>
                  </a:lnTo>
                  <a:lnTo>
                    <a:pt x="74" y="0"/>
                  </a:lnTo>
                  <a:lnTo>
                    <a:pt x="0" y="7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11" name="Freeform 293"/>
            <p:cNvSpPr>
              <a:spLocks noChangeArrowheads="1"/>
            </p:cNvSpPr>
            <p:nvPr/>
          </p:nvSpPr>
          <p:spPr bwMode="auto">
            <a:xfrm>
              <a:off x="1356" y="1399"/>
              <a:ext cx="197" cy="193"/>
            </a:xfrm>
            <a:custGeom>
              <a:avLst/>
              <a:gdLst>
                <a:gd name="T0" fmla="*/ 0 w 197"/>
                <a:gd name="T1" fmla="*/ 73 h 193"/>
                <a:gd name="T2" fmla="*/ 123 w 197"/>
                <a:gd name="T3" fmla="*/ 193 h 193"/>
                <a:gd name="T4" fmla="*/ 197 w 197"/>
                <a:gd name="T5" fmla="*/ 121 h 193"/>
                <a:gd name="T6" fmla="*/ 74 w 197"/>
                <a:gd name="T7" fmla="*/ 0 h 193"/>
                <a:gd name="T8" fmla="*/ 0 w 197"/>
                <a:gd name="T9" fmla="*/ 73 h 1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3">
                  <a:moveTo>
                    <a:pt x="0" y="73"/>
                  </a:moveTo>
                  <a:lnTo>
                    <a:pt x="123" y="193"/>
                  </a:lnTo>
                  <a:lnTo>
                    <a:pt x="197" y="121"/>
                  </a:lnTo>
                  <a:lnTo>
                    <a:pt x="74" y="0"/>
                  </a:lnTo>
                  <a:lnTo>
                    <a:pt x="0" y="73"/>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12" name="Freeform 294"/>
            <p:cNvSpPr>
              <a:spLocks noChangeArrowheads="1"/>
            </p:cNvSpPr>
            <p:nvPr/>
          </p:nvSpPr>
          <p:spPr bwMode="auto">
            <a:xfrm>
              <a:off x="1768" y="1955"/>
              <a:ext cx="197" cy="192"/>
            </a:xfrm>
            <a:custGeom>
              <a:avLst/>
              <a:gdLst>
                <a:gd name="T0" fmla="*/ 0 w 197"/>
                <a:gd name="T1" fmla="*/ 72 h 192"/>
                <a:gd name="T2" fmla="*/ 123 w 197"/>
                <a:gd name="T3" fmla="*/ 192 h 192"/>
                <a:gd name="T4" fmla="*/ 197 w 197"/>
                <a:gd name="T5" fmla="*/ 120 h 192"/>
                <a:gd name="T6" fmla="*/ 74 w 197"/>
                <a:gd name="T7" fmla="*/ 0 h 192"/>
                <a:gd name="T8" fmla="*/ 0 w 197"/>
                <a:gd name="T9" fmla="*/ 7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2">
                  <a:moveTo>
                    <a:pt x="0" y="72"/>
                  </a:moveTo>
                  <a:lnTo>
                    <a:pt x="123" y="192"/>
                  </a:lnTo>
                  <a:lnTo>
                    <a:pt x="197" y="120"/>
                  </a:lnTo>
                  <a:lnTo>
                    <a:pt x="74" y="0"/>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13" name="Freeform 295"/>
            <p:cNvSpPr>
              <a:spLocks noChangeArrowheads="1"/>
            </p:cNvSpPr>
            <p:nvPr/>
          </p:nvSpPr>
          <p:spPr bwMode="auto">
            <a:xfrm>
              <a:off x="1768" y="1955"/>
              <a:ext cx="197" cy="192"/>
            </a:xfrm>
            <a:custGeom>
              <a:avLst/>
              <a:gdLst>
                <a:gd name="T0" fmla="*/ 0 w 197"/>
                <a:gd name="T1" fmla="*/ 72 h 192"/>
                <a:gd name="T2" fmla="*/ 123 w 197"/>
                <a:gd name="T3" fmla="*/ 192 h 192"/>
                <a:gd name="T4" fmla="*/ 197 w 197"/>
                <a:gd name="T5" fmla="*/ 120 h 192"/>
                <a:gd name="T6" fmla="*/ 74 w 197"/>
                <a:gd name="T7" fmla="*/ 0 h 192"/>
                <a:gd name="T8" fmla="*/ 0 w 197"/>
                <a:gd name="T9" fmla="*/ 72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 h="192">
                  <a:moveTo>
                    <a:pt x="0" y="72"/>
                  </a:moveTo>
                  <a:lnTo>
                    <a:pt x="123" y="192"/>
                  </a:lnTo>
                  <a:lnTo>
                    <a:pt x="197" y="120"/>
                  </a:lnTo>
                  <a:lnTo>
                    <a:pt x="74" y="0"/>
                  </a:lnTo>
                  <a:lnTo>
                    <a:pt x="0" y="72"/>
                  </a:lnTo>
                  <a:close/>
                </a:path>
              </a:pathLst>
            </a:cu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pPr>
                <a:spcBef>
                  <a:spcPct val="20000"/>
                </a:spcBef>
                <a:buClr>
                  <a:srgbClr val="000000"/>
                </a:buClr>
                <a:buSzPct val="100000"/>
                <a:buFont typeface="Wingdings" panose="05000000000000000000" pitchFamily="2" charset="2"/>
                <a:buChar char="n"/>
              </a:pPr>
              <a:endParaRPr lang="zh-CN" altLang="en-US" sz="1400" smtClean="0">
                <a:solidFill>
                  <a:srgbClr val="000000"/>
                </a:solidFill>
                <a:latin typeface="Times New Roman" panose="02020603050405020304" pitchFamily="18" charset="0"/>
              </a:endParaRPr>
            </a:p>
          </p:txBody>
        </p:sp>
        <p:sp>
          <p:nvSpPr>
            <p:cNvPr id="265314" name="Rectangle 296"/>
            <p:cNvSpPr>
              <a:spLocks noChangeArrowheads="1"/>
            </p:cNvSpPr>
            <p:nvPr/>
          </p:nvSpPr>
          <p:spPr bwMode="auto">
            <a:xfrm>
              <a:off x="1246" y="1711"/>
              <a:ext cx="174"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15" name="Rectangle 297"/>
            <p:cNvSpPr>
              <a:spLocks noChangeArrowheads="1"/>
            </p:cNvSpPr>
            <p:nvPr/>
          </p:nvSpPr>
          <p:spPr bwMode="auto">
            <a:xfrm>
              <a:off x="1246" y="1711"/>
              <a:ext cx="174" cy="102"/>
            </a:xfrm>
            <a:prstGeom prst="rect">
              <a:avLst/>
            </a:prstGeom>
            <a:noFill/>
            <a:ln w="2381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mtClean="0">
                <a:solidFill>
                  <a:srgbClr val="000000"/>
                </a:solidFill>
              </a:endParaRPr>
            </a:p>
          </p:txBody>
        </p:sp>
        <p:sp>
          <p:nvSpPr>
            <p:cNvPr id="265316" name="Rectangle 298"/>
            <p:cNvSpPr>
              <a:spLocks noChangeArrowheads="1"/>
            </p:cNvSpPr>
            <p:nvPr/>
          </p:nvSpPr>
          <p:spPr bwMode="auto">
            <a:xfrm>
              <a:off x="1461" y="1684"/>
              <a:ext cx="16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65317" name="Rectangle 299"/>
            <p:cNvSpPr>
              <a:spLocks noChangeArrowheads="1"/>
            </p:cNvSpPr>
            <p:nvPr/>
          </p:nvSpPr>
          <p:spPr bwMode="auto">
            <a:xfrm>
              <a:off x="2221" y="1352"/>
              <a:ext cx="16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sp>
          <p:nvSpPr>
            <p:cNvPr id="265318" name="Rectangle 302"/>
            <p:cNvSpPr>
              <a:spLocks noChangeArrowheads="1"/>
            </p:cNvSpPr>
            <p:nvPr/>
          </p:nvSpPr>
          <p:spPr bwMode="auto">
            <a:xfrm>
              <a:off x="2213" y="1756"/>
              <a:ext cx="16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rgbClr val="000000"/>
                </a:buClr>
                <a:buSzPct val="100000"/>
                <a:buFont typeface="Wingdings" panose="05000000000000000000" pitchFamily="2" charset="2"/>
                <a:buChar char="n"/>
              </a:pPr>
              <a:endParaRPr lang="zh-CN" altLang="en-US" sz="2400" smtClean="0">
                <a:solidFill>
                  <a:srgbClr val="000000"/>
                </a:solidFill>
              </a:endParaRPr>
            </a:p>
          </p:txBody>
        </p:sp>
      </p:grpSp>
      <p:sp>
        <p:nvSpPr>
          <p:cNvPr id="265221" name="Rectangle 3"/>
          <p:cNvSpPr>
            <a:spLocks noChangeArrowheads="1"/>
          </p:cNvSpPr>
          <p:nvPr/>
        </p:nvSpPr>
        <p:spPr bwMode="auto">
          <a:xfrm>
            <a:off x="0" y="31750"/>
            <a:ext cx="87677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4000" b="1" smtClean="0">
                <a:solidFill>
                  <a:srgbClr val="FF3300"/>
                </a:solidFill>
                <a:latin typeface="Arial Unicode MS" panose="020B0604020202020204" charset="-122"/>
              </a:rPr>
              <a:t>什么是“交换”？</a:t>
            </a:r>
          </a:p>
        </p:txBody>
      </p:sp>
      <p:cxnSp>
        <p:nvCxnSpPr>
          <p:cNvPr id="3" name="直接连接符 2"/>
          <p:cNvCxnSpPr>
            <a:cxnSpLocks noChangeShapeType="1"/>
          </p:cNvCxnSpPr>
          <p:nvPr/>
        </p:nvCxnSpPr>
        <p:spPr bwMode="auto">
          <a:xfrm>
            <a:off x="3663950" y="5162550"/>
            <a:ext cx="582613" cy="193675"/>
          </a:xfrm>
          <a:prstGeom prst="line">
            <a:avLst/>
          </a:prstGeom>
          <a:noFill/>
          <a:ln w="41275">
            <a:solidFill>
              <a:srgbClr val="FF0000"/>
            </a:solidFill>
            <a:prstDash val="dash"/>
            <a:round/>
            <a:headEnd type="stealth" w="med" len="med"/>
            <a:tailEnd type="stealth" w="med" len="med"/>
          </a:ln>
          <a:extLst>
            <a:ext uri="{909E8E84-426E-40DD-AFC4-6F175D3DCCD1}">
              <a14:hiddenFill xmlns:a14="http://schemas.microsoft.com/office/drawing/2010/main">
                <a:noFill/>
              </a14:hiddenFill>
            </a:ext>
          </a:extLst>
        </p:spPr>
      </p:cxnSp>
      <p:cxnSp>
        <p:nvCxnSpPr>
          <p:cNvPr id="305" name="直接连接符 304"/>
          <p:cNvCxnSpPr>
            <a:cxnSpLocks noChangeShapeType="1"/>
            <a:endCxn id="265299" idx="1"/>
          </p:cNvCxnSpPr>
          <p:nvPr/>
        </p:nvCxnSpPr>
        <p:spPr bwMode="auto">
          <a:xfrm flipV="1">
            <a:off x="3663950" y="5394325"/>
            <a:ext cx="579438" cy="346075"/>
          </a:xfrm>
          <a:prstGeom prst="line">
            <a:avLst/>
          </a:prstGeom>
          <a:noFill/>
          <a:ln w="41275">
            <a:solidFill>
              <a:srgbClr val="3333FF"/>
            </a:solidFill>
            <a:prstDash val="dash"/>
            <a:round/>
            <a:headEnd type="stealth" w="med" len="med"/>
            <a:tailEnd type="stealth"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barn(inVertical)">
                                      <p:cBhvr>
                                        <p:cTn id="12" dur="500"/>
                                        <p:tgtEl>
                                          <p:spTgt spid="305"/>
                                        </p:tgtEl>
                                      </p:cBhvr>
                                    </p:animEffect>
                                  </p:childTnLst>
                                  <p:subTnLst>
                                    <p:set>
                                      <p:cBhvr override="childStyle">
                                        <p:cTn dur="1" fill="hold" display="0" masterRel="nextClick" afterEffect="1"/>
                                        <p:tgtEl>
                                          <p:spTgt spid="30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45</a:t>
            </a:fld>
            <a:endParaRPr lang="zh-CN" altLang="en-US" dirty="0">
              <a:latin typeface="Times New Roman" panose="02020603050405020304" pitchFamily="18" charset="0"/>
            </a:endParaRPr>
          </a:p>
        </p:txBody>
      </p:sp>
      <p:sp>
        <p:nvSpPr>
          <p:cNvPr id="4100" name="矩形 4099"/>
          <p:cNvSpPr/>
          <p:nvPr/>
        </p:nvSpPr>
        <p:spPr>
          <a:xfrm>
            <a:off x="2627630" y="5853430"/>
            <a:ext cx="5118100" cy="1014730"/>
          </a:xfrm>
          <a:prstGeom prst="rect">
            <a:avLst/>
          </a:prstGeom>
          <a:solidFill>
            <a:schemeClr val="bg1"/>
          </a:solidFill>
          <a:ln w="9525">
            <a:noFill/>
          </a:ln>
        </p:spPr>
        <p:txBody>
          <a:bodyPr wrap="square">
            <a:spAutoFit/>
          </a:bodyPr>
          <a:lstStyle/>
          <a:p>
            <a:pPr algn="ctr">
              <a:spcBef>
                <a:spcPct val="50000"/>
              </a:spcBef>
            </a:pPr>
            <a:r>
              <a:rPr lang="zh-CN" altLang="en-US" sz="2400" b="0" dirty="0">
                <a:latin typeface="Times New Roman" panose="02020603050405020304" pitchFamily="18" charset="0"/>
              </a:rPr>
              <a:t>图</a:t>
            </a:r>
            <a:r>
              <a:rPr lang="en-US" altLang="zh-CN" sz="2400" b="0" dirty="0">
                <a:latin typeface="Times New Roman" panose="02020603050405020304" pitchFamily="18" charset="0"/>
              </a:rPr>
              <a:t>1.1  </a:t>
            </a:r>
            <a:r>
              <a:rPr lang="zh-CN" altLang="en-US" sz="2400" b="0" dirty="0">
                <a:latin typeface="Times New Roman" panose="02020603050405020304" pitchFamily="18" charset="0"/>
              </a:rPr>
              <a:t>简单通信系统模型</a:t>
            </a:r>
          </a:p>
          <a:p>
            <a:pPr algn="ctr">
              <a:spcBef>
                <a:spcPct val="50000"/>
              </a:spcBef>
            </a:pPr>
            <a:r>
              <a:rPr lang="en-US" altLang="zh-CN" sz="2400" b="0" dirty="0">
                <a:latin typeface="Times New Roman" panose="02020603050405020304" pitchFamily="18" charset="0"/>
              </a:rPr>
              <a:t>(a) </a:t>
            </a:r>
            <a:r>
              <a:rPr lang="zh-CN" altLang="en-US" sz="2400" b="0" dirty="0">
                <a:latin typeface="Times New Roman" panose="02020603050405020304" pitchFamily="18" charset="0"/>
              </a:rPr>
              <a:t>模型图；</a:t>
            </a:r>
            <a:r>
              <a:rPr lang="en-US" altLang="zh-CN" sz="2400" b="0" dirty="0">
                <a:latin typeface="Times New Roman" panose="02020603050405020304" pitchFamily="18" charset="0"/>
              </a:rPr>
              <a:t>(b) </a:t>
            </a:r>
            <a:r>
              <a:rPr lang="zh-CN" altLang="en-US" sz="2400" b="0" dirty="0">
                <a:latin typeface="Times New Roman" panose="02020603050405020304" pitchFamily="18" charset="0"/>
              </a:rPr>
              <a:t>实例</a:t>
            </a:r>
          </a:p>
        </p:txBody>
      </p:sp>
      <p:graphicFrame>
        <p:nvGraphicFramePr>
          <p:cNvPr id="4101" name="对象 4100"/>
          <p:cNvGraphicFramePr/>
          <p:nvPr/>
        </p:nvGraphicFramePr>
        <p:xfrm>
          <a:off x="0" y="1699232"/>
          <a:ext cx="9144000" cy="4181475"/>
        </p:xfrm>
        <a:graphic>
          <a:graphicData uri="http://schemas.openxmlformats.org/presentationml/2006/ole">
            <mc:AlternateContent xmlns:mc="http://schemas.openxmlformats.org/markup-compatibility/2006">
              <mc:Choice xmlns:v="urn:schemas-microsoft-com:vml" Requires="v">
                <p:oleObj spid="_x0000_s3179" r:id="rId3" imgW="3313430" imgH="1514475" progId="Visio.Drawing.4">
                  <p:embed/>
                </p:oleObj>
              </mc:Choice>
              <mc:Fallback>
                <p:oleObj r:id="rId3" imgW="3313430" imgH="1514475" progId="Visio.Drawing.4">
                  <p:embed/>
                  <p:pic>
                    <p:nvPicPr>
                      <p:cNvPr id="0" name="图片 3085"/>
                      <p:cNvPicPr/>
                      <p:nvPr/>
                    </p:nvPicPr>
                    <p:blipFill>
                      <a:blip r:embed="rId4"/>
                      <a:stretch>
                        <a:fillRect/>
                      </a:stretch>
                    </p:blipFill>
                    <p:spPr>
                      <a:xfrm>
                        <a:off x="0" y="1699232"/>
                        <a:ext cx="9144000" cy="4181475"/>
                      </a:xfrm>
                      <a:prstGeom prst="rect">
                        <a:avLst/>
                      </a:prstGeom>
                      <a:noFill/>
                      <a:ln w="38100">
                        <a:noFill/>
                        <a:miter/>
                      </a:ln>
                    </p:spPr>
                  </p:pic>
                </p:oleObj>
              </mc:Fallback>
            </mc:AlternateContent>
          </a:graphicData>
        </a:graphic>
      </p:graphicFrame>
      <p:sp>
        <p:nvSpPr>
          <p:cNvPr id="4103" name="矩形 4102"/>
          <p:cNvSpPr/>
          <p:nvPr/>
        </p:nvSpPr>
        <p:spPr>
          <a:xfrm>
            <a:off x="0" y="549275"/>
            <a:ext cx="9144000" cy="2011680"/>
          </a:xfrm>
          <a:prstGeom prst="rect">
            <a:avLst/>
          </a:prstGeom>
          <a:noFill/>
          <a:ln w="9525">
            <a:noFill/>
          </a:ln>
        </p:spPr>
        <p:txBody>
          <a:bodyPr>
            <a:spAutoFit/>
          </a:bodyPr>
          <a:lstStyle/>
          <a:p>
            <a:r>
              <a:rPr lang="zh-CN" altLang="en-US" sz="2400" dirty="0" smtClean="0">
                <a:solidFill>
                  <a:srgbClr val="FF0000"/>
                </a:solidFill>
              </a:rPr>
              <a:t>通信系统：</a:t>
            </a:r>
            <a:r>
              <a:rPr lang="zh-CN" altLang="en-US" sz="2400" dirty="0" smtClean="0">
                <a:solidFill>
                  <a:srgbClr val="3333FF"/>
                </a:solidFill>
                <a:latin typeface="Times New Roman" panose="02020603050405020304" pitchFamily="18" charset="0"/>
              </a:rPr>
              <a:t>如</a:t>
            </a:r>
            <a:r>
              <a:rPr lang="zh-CN" altLang="en-US" sz="2400" dirty="0">
                <a:solidFill>
                  <a:srgbClr val="3333FF"/>
                </a:solidFill>
                <a:latin typeface="Times New Roman" panose="02020603050405020304" pitchFamily="18" charset="0"/>
              </a:rPr>
              <a:t>图</a:t>
            </a:r>
            <a:r>
              <a:rPr lang="en-US" altLang="zh-CN" sz="2400" dirty="0">
                <a:solidFill>
                  <a:srgbClr val="3333FF"/>
                </a:solidFill>
                <a:latin typeface="Times New Roman" panose="02020603050405020304" pitchFamily="18" charset="0"/>
              </a:rPr>
              <a:t>1.1(a</a:t>
            </a:r>
            <a:r>
              <a:rPr lang="zh-CN" altLang="en-US" sz="2400" dirty="0">
                <a:solidFill>
                  <a:srgbClr val="3333FF"/>
                </a:solidFill>
                <a:latin typeface="Times New Roman" panose="02020603050405020304" pitchFamily="18" charset="0"/>
              </a:rPr>
              <a:t>）所示的</a:t>
            </a:r>
            <a:r>
              <a:rPr lang="zh-CN" altLang="en-US" sz="2400" dirty="0">
                <a:solidFill>
                  <a:srgbClr val="FF0000"/>
                </a:solidFill>
                <a:latin typeface="Times New Roman" panose="02020603050405020304" pitchFamily="18" charset="0"/>
              </a:rPr>
              <a:t>点到点的单向通信模型</a:t>
            </a:r>
            <a:r>
              <a:rPr lang="zh-CN" altLang="en-US" sz="2400" dirty="0">
                <a:solidFill>
                  <a:srgbClr val="3333FF"/>
                </a:solidFill>
                <a:latin typeface="Times New Roman" panose="02020603050405020304" pitchFamily="18" charset="0"/>
              </a:rPr>
              <a:t>：通信系统是将用户（信源）要求传递的信息转移到另一个用户（信宿）的全部软硬通信设施</a:t>
            </a:r>
            <a:r>
              <a:rPr lang="zh-CN" altLang="en-US" sz="2400" dirty="0">
                <a:solidFill>
                  <a:srgbClr val="006666"/>
                </a:solidFill>
                <a:latin typeface="Times New Roman" panose="02020603050405020304" pitchFamily="18" charset="0"/>
              </a:rPr>
              <a:t>。</a:t>
            </a:r>
          </a:p>
          <a:p>
            <a:endParaRPr lang="zh-CN" altLang="en-US" sz="2400" dirty="0">
              <a:solidFill>
                <a:srgbClr val="006666"/>
              </a:solidFill>
              <a:latin typeface="Times New Roman" panose="02020603050405020304" pitchFamily="18" charset="0"/>
            </a:endParaRPr>
          </a:p>
          <a:p>
            <a:pPr>
              <a:spcBef>
                <a:spcPct val="20000"/>
              </a:spcBef>
              <a:buChar char="•"/>
            </a:pPr>
            <a:endParaRPr lang="zh-CN" altLang="en-US" sz="2400" dirty="0">
              <a:solidFill>
                <a:srgbClr val="006666"/>
              </a:solidFill>
              <a:latin typeface="Times New Roman" panose="02020603050405020304" pitchFamily="18" charset="0"/>
            </a:endParaRPr>
          </a:p>
        </p:txBody>
      </p:sp>
      <p:grpSp>
        <p:nvGrpSpPr>
          <p:cNvPr id="4107" name="组合 4106"/>
          <p:cNvGrpSpPr/>
          <p:nvPr/>
        </p:nvGrpSpPr>
        <p:grpSpPr>
          <a:xfrm>
            <a:off x="3995738" y="2708275"/>
            <a:ext cx="1219200" cy="698500"/>
            <a:chOff x="2548" y="2174"/>
            <a:chExt cx="768" cy="576"/>
          </a:xfrm>
        </p:grpSpPr>
        <p:sp>
          <p:nvSpPr>
            <p:cNvPr id="4108" name="矩形 4107"/>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buNone/>
              </a:pPr>
              <a:r>
                <a:rPr lang="zh-CN" altLang="en-US" sz="2800" dirty="0">
                  <a:latin typeface="Arial" panose="020B0604020202020204" pitchFamily="34" charset="0"/>
                </a:rPr>
                <a:t>噪声源</a:t>
              </a:r>
            </a:p>
          </p:txBody>
        </p:sp>
        <p:cxnSp>
          <p:nvCxnSpPr>
            <p:cNvPr id="4109" name="直接箭头连接符 4108"/>
            <p:cNvCxnSpPr>
              <a:stCxn id="4108"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
        <p:nvSpPr>
          <p:cNvPr id="3" name="矩形 2"/>
          <p:cNvSpPr/>
          <p:nvPr/>
        </p:nvSpPr>
        <p:spPr>
          <a:xfrm>
            <a:off x="33655" y="22225"/>
            <a:ext cx="9144000" cy="460375"/>
          </a:xfrm>
          <a:prstGeom prst="rect">
            <a:avLst/>
          </a:prstGeom>
          <a:noFill/>
          <a:ln w="9525">
            <a:noFill/>
          </a:ln>
        </p:spPr>
        <p:txBody>
          <a:bodyPr>
            <a:spAutoFit/>
          </a:bodyPr>
          <a:lstStyle/>
          <a:p>
            <a:pPr>
              <a:spcBef>
                <a:spcPct val="20000"/>
              </a:spcBef>
              <a:buChar char="•"/>
            </a:pPr>
            <a:r>
              <a:rPr lang="zh-CN" altLang="en-US" sz="2400" dirty="0" smtClean="0">
                <a:solidFill>
                  <a:srgbClr val="FF0000"/>
                </a:solidFill>
                <a:latin typeface="Times New Roman" panose="02020603050405020304" pitchFamily="18" charset="0"/>
              </a:rPr>
              <a:t>通信系统与通信网络</a:t>
            </a:r>
            <a:endParaRPr lang="zh-CN" altLang="en-US" sz="2400" dirty="0">
              <a:solidFill>
                <a:srgbClr val="FF0000"/>
              </a:solidFill>
              <a:latin typeface="Times New Roman" panose="02020603050405020304" pitchFamily="18" charset="0"/>
            </a:endParaRPr>
          </a:p>
        </p:txBody>
      </p:sp>
    </p:spTree>
  </p:cSld>
  <p:clrMapOvr>
    <a:masterClrMapping/>
  </p:clrMapOvr>
  <p:transition>
    <p:blind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46</a:t>
            </a:fld>
            <a:endParaRPr lang="zh-CN" altLang="en-US" dirty="0">
              <a:solidFill>
                <a:srgbClr val="000000"/>
              </a:solidFill>
            </a:endParaRPr>
          </a:p>
        </p:txBody>
      </p:sp>
      <p:sp>
        <p:nvSpPr>
          <p:cNvPr id="299010" name="矩形 299009"/>
          <p:cNvSpPr/>
          <p:nvPr/>
        </p:nvSpPr>
        <p:spPr>
          <a:xfrm>
            <a:off x="2627312" y="5853113"/>
            <a:ext cx="4176935"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299011" name="对象 299010"/>
          <p:cNvGraphicFramePr/>
          <p:nvPr/>
        </p:nvGraphicFramePr>
        <p:xfrm>
          <a:off x="0" y="1557338"/>
          <a:ext cx="9144000" cy="4181475"/>
        </p:xfrm>
        <a:graphic>
          <a:graphicData uri="http://schemas.openxmlformats.org/presentationml/2006/ole">
            <mc:AlternateContent xmlns:mc="http://schemas.openxmlformats.org/markup-compatibility/2006">
              <mc:Choice xmlns:v="urn:schemas-microsoft-com:vml" Requires="v">
                <p:oleObj spid="_x0000_s29787" r:id="rId3" imgW="3313430" imgH="1514475" progId="Visio.Drawing.4">
                  <p:embed/>
                </p:oleObj>
              </mc:Choice>
              <mc:Fallback>
                <p:oleObj r:id="rId3" imgW="3313430" imgH="1514475" progId="Visio.Drawing.4">
                  <p:embed/>
                  <p:pic>
                    <p:nvPicPr>
                      <p:cNvPr id="0" name="图片 29705"/>
                      <p:cNvPicPr/>
                      <p:nvPr/>
                    </p:nvPicPr>
                    <p:blipFill>
                      <a:blip r:embed="rId4"/>
                      <a:stretch>
                        <a:fillRect/>
                      </a:stretch>
                    </p:blipFill>
                    <p:spPr>
                      <a:xfrm>
                        <a:off x="0" y="1557338"/>
                        <a:ext cx="9144000" cy="4181475"/>
                      </a:xfrm>
                      <a:prstGeom prst="rect">
                        <a:avLst/>
                      </a:prstGeom>
                      <a:noFill/>
                      <a:ln w="38100">
                        <a:noFill/>
                        <a:miter/>
                      </a:ln>
                    </p:spPr>
                  </p:pic>
                </p:oleObj>
              </mc:Fallback>
            </mc:AlternateContent>
          </a:graphicData>
        </a:graphic>
      </p:graphicFrame>
      <p:grpSp>
        <p:nvGrpSpPr>
          <p:cNvPr id="299016" name="组合 299015"/>
          <p:cNvGrpSpPr/>
          <p:nvPr/>
        </p:nvGrpSpPr>
        <p:grpSpPr>
          <a:xfrm>
            <a:off x="179388" y="692150"/>
            <a:ext cx="4032250" cy="1487488"/>
            <a:chOff x="113" y="436"/>
            <a:chExt cx="2540" cy="937"/>
          </a:xfrm>
        </p:grpSpPr>
        <p:sp>
          <p:nvSpPr>
            <p:cNvPr id="299014" name="矩形 299013"/>
            <p:cNvSpPr/>
            <p:nvPr/>
          </p:nvSpPr>
          <p:spPr>
            <a:xfrm>
              <a:off x="113" y="436"/>
              <a:ext cx="2540" cy="454"/>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FF0000"/>
                  </a:solidFill>
                </a:rPr>
                <a:t>产生</a:t>
              </a:r>
              <a:r>
                <a:rPr lang="zh-CN" altLang="en-US" sz="2400" b="1" dirty="0">
                  <a:solidFill>
                    <a:srgbClr val="000000"/>
                  </a:solidFill>
                </a:rPr>
                <a:t>各种信息的信息源，它可以是人或机器</a:t>
              </a:r>
              <a:r>
                <a:rPr lang="en-US" altLang="zh-CN" sz="2400" b="1" dirty="0">
                  <a:solidFill>
                    <a:srgbClr val="000000"/>
                  </a:solidFill>
                </a:rPr>
                <a:t>(</a:t>
              </a:r>
              <a:r>
                <a:rPr lang="zh-CN" altLang="en-US" sz="2400" b="1" dirty="0">
                  <a:solidFill>
                    <a:srgbClr val="000000"/>
                  </a:solidFill>
                </a:rPr>
                <a:t>如计算机等</a:t>
              </a:r>
              <a:r>
                <a:rPr lang="en-US" altLang="zh-CN" sz="2400" b="1" dirty="0">
                  <a:solidFill>
                    <a:srgbClr val="000000"/>
                  </a:solidFill>
                </a:rPr>
                <a:t>)</a:t>
              </a:r>
              <a:r>
                <a:rPr lang="zh-CN" altLang="en-US" sz="2400" b="1" dirty="0">
                  <a:solidFill>
                    <a:srgbClr val="000000"/>
                  </a:solidFill>
                </a:rPr>
                <a:t>。</a:t>
              </a:r>
            </a:p>
          </p:txBody>
        </p:sp>
        <p:sp>
          <p:nvSpPr>
            <p:cNvPr id="299015" name="直接连接符 299014"/>
            <p:cNvSpPr/>
            <p:nvPr/>
          </p:nvSpPr>
          <p:spPr>
            <a:xfrm flipH="1">
              <a:off x="295" y="890"/>
              <a:ext cx="771" cy="483"/>
            </a:xfrm>
            <a:prstGeom prst="line">
              <a:avLst/>
            </a:prstGeom>
            <a:ln w="28575" cap="flat" cmpd="sng">
              <a:solidFill>
                <a:srgbClr val="FF0000"/>
              </a:solidFill>
              <a:prstDash val="solid"/>
              <a:headEnd type="none" w="med" len="med"/>
              <a:tailEnd type="stealth" w="lg" len="lg"/>
            </a:ln>
          </p:spPr>
        </p:sp>
      </p:grpSp>
      <p:grpSp>
        <p:nvGrpSpPr>
          <p:cNvPr id="299020" name="组合 299019"/>
          <p:cNvGrpSpPr/>
          <p:nvPr/>
        </p:nvGrpSpPr>
        <p:grpSpPr>
          <a:xfrm>
            <a:off x="3995738" y="2708275"/>
            <a:ext cx="1219200" cy="698500"/>
            <a:chOff x="2548" y="2174"/>
            <a:chExt cx="768" cy="576"/>
          </a:xfrm>
        </p:grpSpPr>
        <p:sp>
          <p:nvSpPr>
            <p:cNvPr id="299021" name="矩形 299020"/>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299022" name="直接箭头连接符 299021"/>
            <p:cNvCxnSpPr>
              <a:stCxn id="299021"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9016"/>
                                        </p:tgtEl>
                                        <p:attrNameLst>
                                          <p:attrName>style.visibility</p:attrName>
                                        </p:attrNameLst>
                                      </p:cBhvr>
                                      <p:to>
                                        <p:strVal val="visible"/>
                                      </p:to>
                                    </p:set>
                                    <p:anim calcmode="lin" valueType="num">
                                      <p:cBhvr additive="base">
                                        <p:cTn id="7" dur="500" fill="hold"/>
                                        <p:tgtEl>
                                          <p:spTgt spid="299016"/>
                                        </p:tgtEl>
                                        <p:attrNameLst>
                                          <p:attrName>ppt_x</p:attrName>
                                        </p:attrNameLst>
                                      </p:cBhvr>
                                      <p:tavLst>
                                        <p:tav tm="0">
                                          <p:val>
                                            <p:strVal val="#ppt_x"/>
                                          </p:val>
                                        </p:tav>
                                        <p:tav tm="100000">
                                          <p:val>
                                            <p:strVal val="#ppt_x"/>
                                          </p:val>
                                        </p:tav>
                                      </p:tavLst>
                                    </p:anim>
                                    <p:anim calcmode="lin" valueType="num">
                                      <p:cBhvr additive="base">
                                        <p:cTn id="8" dur="500" fill="hold"/>
                                        <p:tgtEl>
                                          <p:spTgt spid="299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47</a:t>
            </a:fld>
            <a:endParaRPr lang="zh-CN" altLang="en-US" dirty="0">
              <a:solidFill>
                <a:srgbClr val="000000"/>
              </a:solidFill>
            </a:endParaRPr>
          </a:p>
        </p:txBody>
      </p:sp>
      <p:sp>
        <p:nvSpPr>
          <p:cNvPr id="300034" name="矩形 300033"/>
          <p:cNvSpPr/>
          <p:nvPr/>
        </p:nvSpPr>
        <p:spPr>
          <a:xfrm>
            <a:off x="2627312" y="5853113"/>
            <a:ext cx="4176935"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0035" name="对象 300034"/>
          <p:cNvGraphicFramePr/>
          <p:nvPr/>
        </p:nvGraphicFramePr>
        <p:xfrm>
          <a:off x="0" y="1557338"/>
          <a:ext cx="9144000" cy="4181475"/>
        </p:xfrm>
        <a:graphic>
          <a:graphicData uri="http://schemas.openxmlformats.org/presentationml/2006/ole">
            <mc:AlternateContent xmlns:mc="http://schemas.openxmlformats.org/markup-compatibility/2006">
              <mc:Choice xmlns:v="urn:schemas-microsoft-com:vml" Requires="v">
                <p:oleObj spid="_x0000_s30811" r:id="rId3" imgW="3313430" imgH="1514475" progId="Visio.Drawing.4">
                  <p:embed/>
                </p:oleObj>
              </mc:Choice>
              <mc:Fallback>
                <p:oleObj r:id="rId3" imgW="3313430" imgH="1514475" progId="Visio.Drawing.4">
                  <p:embed/>
                  <p:pic>
                    <p:nvPicPr>
                      <p:cNvPr id="0" name="图片 30729"/>
                      <p:cNvPicPr/>
                      <p:nvPr/>
                    </p:nvPicPr>
                    <p:blipFill>
                      <a:blip r:embed="rId4"/>
                      <a:stretch>
                        <a:fillRect/>
                      </a:stretch>
                    </p:blipFill>
                    <p:spPr>
                      <a:xfrm>
                        <a:off x="0" y="1557338"/>
                        <a:ext cx="9144000" cy="4181475"/>
                      </a:xfrm>
                      <a:prstGeom prst="rect">
                        <a:avLst/>
                      </a:prstGeom>
                      <a:noFill/>
                      <a:ln w="38100">
                        <a:noFill/>
                        <a:miter/>
                      </a:ln>
                    </p:spPr>
                  </p:pic>
                </p:oleObj>
              </mc:Fallback>
            </mc:AlternateContent>
          </a:graphicData>
        </a:graphic>
      </p:graphicFrame>
      <p:grpSp>
        <p:nvGrpSpPr>
          <p:cNvPr id="300039" name="组合 300038"/>
          <p:cNvGrpSpPr/>
          <p:nvPr/>
        </p:nvGrpSpPr>
        <p:grpSpPr>
          <a:xfrm>
            <a:off x="2124075" y="692150"/>
            <a:ext cx="4319588" cy="1487488"/>
            <a:chOff x="113" y="436"/>
            <a:chExt cx="2540" cy="937"/>
          </a:xfrm>
        </p:grpSpPr>
        <p:sp>
          <p:nvSpPr>
            <p:cNvPr id="300040" name="矩形 300039"/>
            <p:cNvSpPr/>
            <p:nvPr/>
          </p:nvSpPr>
          <p:spPr>
            <a:xfrm>
              <a:off x="113" y="436"/>
              <a:ext cx="2540" cy="454"/>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负责将信源发出的信息</a:t>
              </a:r>
              <a:r>
                <a:rPr lang="zh-CN" altLang="en-US" sz="2400" b="1" dirty="0">
                  <a:solidFill>
                    <a:srgbClr val="FF0000"/>
                  </a:solidFill>
                </a:rPr>
                <a:t>转换</a:t>
              </a:r>
              <a:r>
                <a:rPr lang="zh-CN" altLang="en-US" sz="2400" b="1" dirty="0">
                  <a:solidFill>
                    <a:srgbClr val="000000"/>
                  </a:solidFill>
                </a:rPr>
                <a:t>成适合在传输系统中传输的信号。</a:t>
              </a:r>
            </a:p>
          </p:txBody>
        </p:sp>
        <p:sp>
          <p:nvSpPr>
            <p:cNvPr id="300041" name="直接连接符 300040"/>
            <p:cNvSpPr/>
            <p:nvPr/>
          </p:nvSpPr>
          <p:spPr>
            <a:xfrm flipH="1">
              <a:off x="295" y="890"/>
              <a:ext cx="771" cy="483"/>
            </a:xfrm>
            <a:prstGeom prst="line">
              <a:avLst/>
            </a:prstGeom>
            <a:ln w="28575" cap="flat" cmpd="sng">
              <a:solidFill>
                <a:srgbClr val="FF0000"/>
              </a:solidFill>
              <a:prstDash val="solid"/>
              <a:headEnd type="none" w="med" len="med"/>
              <a:tailEnd type="stealth" w="lg" len="lg"/>
            </a:ln>
          </p:spPr>
        </p:sp>
      </p:grpSp>
      <p:grpSp>
        <p:nvGrpSpPr>
          <p:cNvPr id="300042" name="组合 300041"/>
          <p:cNvGrpSpPr/>
          <p:nvPr/>
        </p:nvGrpSpPr>
        <p:grpSpPr>
          <a:xfrm>
            <a:off x="3995738" y="2708275"/>
            <a:ext cx="1219200" cy="698500"/>
            <a:chOff x="2548" y="2174"/>
            <a:chExt cx="768" cy="576"/>
          </a:xfrm>
        </p:grpSpPr>
        <p:sp>
          <p:nvSpPr>
            <p:cNvPr id="300043" name="矩形 300042"/>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0044" name="直接箭头连接符 300043"/>
            <p:cNvCxnSpPr>
              <a:stCxn id="300043"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0039"/>
                                        </p:tgtEl>
                                        <p:attrNameLst>
                                          <p:attrName>style.visibility</p:attrName>
                                        </p:attrNameLst>
                                      </p:cBhvr>
                                      <p:to>
                                        <p:strVal val="visible"/>
                                      </p:to>
                                    </p:set>
                                    <p:animEffect transition="in" filter="diamond(in)">
                                      <p:cBhvr>
                                        <p:cTn id="7" dur="2000"/>
                                        <p:tgtEl>
                                          <p:spTgt spid="300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48</a:t>
            </a:fld>
            <a:endParaRPr lang="zh-CN" altLang="en-US" dirty="0">
              <a:solidFill>
                <a:srgbClr val="000000"/>
              </a:solidFill>
            </a:endParaRPr>
          </a:p>
        </p:txBody>
      </p:sp>
      <p:sp>
        <p:nvSpPr>
          <p:cNvPr id="302082" name="矩形 302081"/>
          <p:cNvSpPr/>
          <p:nvPr/>
        </p:nvSpPr>
        <p:spPr>
          <a:xfrm>
            <a:off x="2627312" y="5853113"/>
            <a:ext cx="4176935"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2083" name="对象 302082"/>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1835" r:id="rId3" imgW="3313430" imgH="1514475" progId="Visio.Drawing.4">
                  <p:embed/>
                </p:oleObj>
              </mc:Choice>
              <mc:Fallback>
                <p:oleObj r:id="rId3" imgW="3313430" imgH="1514475" progId="Visio.Drawing.4">
                  <p:embed/>
                  <p:pic>
                    <p:nvPicPr>
                      <p:cNvPr id="0" name="图片 31753"/>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sp>
        <p:nvSpPr>
          <p:cNvPr id="302084" name="矩形 302083"/>
          <p:cNvSpPr/>
          <p:nvPr/>
        </p:nvSpPr>
        <p:spPr>
          <a:xfrm>
            <a:off x="2051050" y="476250"/>
            <a:ext cx="4032250" cy="1368425"/>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对应不同的信源和传输系统，发送器会有不同的组成和信号变换功能，一般包含</a:t>
            </a:r>
            <a:r>
              <a:rPr lang="zh-CN" altLang="en-US" sz="2400" b="1" dirty="0">
                <a:solidFill>
                  <a:srgbClr val="FF0000"/>
                </a:solidFill>
              </a:rPr>
              <a:t>编码、调制、放大和加密</a:t>
            </a:r>
            <a:r>
              <a:rPr lang="zh-CN" altLang="en-US" sz="2400" b="1" dirty="0">
                <a:solidFill>
                  <a:srgbClr val="000000"/>
                </a:solidFill>
              </a:rPr>
              <a:t>等功能。</a:t>
            </a:r>
          </a:p>
        </p:txBody>
      </p:sp>
      <p:sp>
        <p:nvSpPr>
          <p:cNvPr id="302085" name="直接连接符 302084"/>
          <p:cNvSpPr/>
          <p:nvPr/>
        </p:nvSpPr>
        <p:spPr>
          <a:xfrm flipH="1">
            <a:off x="2555875" y="1844675"/>
            <a:ext cx="1079500" cy="360363"/>
          </a:xfrm>
          <a:prstGeom prst="line">
            <a:avLst/>
          </a:prstGeom>
          <a:ln w="28575" cap="flat" cmpd="sng">
            <a:solidFill>
              <a:srgbClr val="FF0000"/>
            </a:solidFill>
            <a:prstDash val="solid"/>
            <a:headEnd type="none" w="med" len="med"/>
            <a:tailEnd type="stealth" w="lg" len="lg"/>
          </a:ln>
        </p:spPr>
      </p:sp>
      <p:grpSp>
        <p:nvGrpSpPr>
          <p:cNvPr id="302086" name="组合 302085"/>
          <p:cNvGrpSpPr/>
          <p:nvPr/>
        </p:nvGrpSpPr>
        <p:grpSpPr>
          <a:xfrm>
            <a:off x="3995738" y="2708275"/>
            <a:ext cx="1219200" cy="698500"/>
            <a:chOff x="2548" y="2174"/>
            <a:chExt cx="768" cy="576"/>
          </a:xfrm>
        </p:grpSpPr>
        <p:sp>
          <p:nvSpPr>
            <p:cNvPr id="302087" name="矩形 302086"/>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2088" name="直接箭头连接符 302087"/>
            <p:cNvCxnSpPr>
              <a:stCxn id="302087"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49</a:t>
            </a:fld>
            <a:endParaRPr lang="zh-CN" altLang="en-US" dirty="0">
              <a:solidFill>
                <a:srgbClr val="000000"/>
              </a:solidFill>
            </a:endParaRPr>
          </a:p>
        </p:txBody>
      </p:sp>
      <p:sp>
        <p:nvSpPr>
          <p:cNvPr id="301058" name="矩形 301057"/>
          <p:cNvSpPr/>
          <p:nvPr/>
        </p:nvSpPr>
        <p:spPr>
          <a:xfrm>
            <a:off x="2627312" y="5853113"/>
            <a:ext cx="4248943"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1059" name="对象 301058"/>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2859" r:id="rId3" imgW="3313430" imgH="1514475" progId="Visio.Drawing.4">
                  <p:embed/>
                </p:oleObj>
              </mc:Choice>
              <mc:Fallback>
                <p:oleObj r:id="rId3" imgW="3313430" imgH="1514475" progId="Visio.Drawing.4">
                  <p:embed/>
                  <p:pic>
                    <p:nvPicPr>
                      <p:cNvPr id="0" name="图片 32777"/>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grpSp>
        <p:nvGrpSpPr>
          <p:cNvPr id="301063" name="组合 301062"/>
          <p:cNvGrpSpPr/>
          <p:nvPr/>
        </p:nvGrpSpPr>
        <p:grpSpPr>
          <a:xfrm>
            <a:off x="3995738" y="765175"/>
            <a:ext cx="4032250" cy="1487488"/>
            <a:chOff x="113" y="436"/>
            <a:chExt cx="2540" cy="937"/>
          </a:xfrm>
        </p:grpSpPr>
        <p:sp>
          <p:nvSpPr>
            <p:cNvPr id="301064" name="矩形 301063"/>
            <p:cNvSpPr/>
            <p:nvPr/>
          </p:nvSpPr>
          <p:spPr>
            <a:xfrm>
              <a:off x="113" y="436"/>
              <a:ext cx="2540" cy="454"/>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信号的</a:t>
              </a:r>
              <a:r>
                <a:rPr lang="zh-CN" altLang="en-US" sz="2400" b="1" dirty="0">
                  <a:solidFill>
                    <a:srgbClr val="CC0099"/>
                  </a:solidFill>
                </a:rPr>
                <a:t>传输媒介</a:t>
              </a:r>
              <a:r>
                <a:rPr lang="zh-CN" altLang="en-US" sz="2400" b="1" dirty="0">
                  <a:solidFill>
                    <a:srgbClr val="000000"/>
                  </a:solidFill>
                </a:rPr>
                <a:t>，负责在发送器和接收器之间</a:t>
              </a:r>
              <a:r>
                <a:rPr lang="zh-CN" altLang="en-US" sz="2400" b="1" dirty="0">
                  <a:solidFill>
                    <a:srgbClr val="CC0099"/>
                  </a:solidFill>
                </a:rPr>
                <a:t>传输信号</a:t>
              </a:r>
              <a:r>
                <a:rPr lang="zh-CN" altLang="en-US" sz="2400" b="1" dirty="0">
                  <a:solidFill>
                    <a:srgbClr val="000000"/>
                  </a:solidFill>
                </a:rPr>
                <a:t>。</a:t>
              </a:r>
            </a:p>
          </p:txBody>
        </p:sp>
        <p:sp>
          <p:nvSpPr>
            <p:cNvPr id="301065" name="直接连接符 301064"/>
            <p:cNvSpPr/>
            <p:nvPr/>
          </p:nvSpPr>
          <p:spPr>
            <a:xfrm flipH="1">
              <a:off x="295" y="890"/>
              <a:ext cx="771" cy="483"/>
            </a:xfrm>
            <a:prstGeom prst="line">
              <a:avLst/>
            </a:prstGeom>
            <a:ln w="28575" cap="flat" cmpd="sng">
              <a:solidFill>
                <a:srgbClr val="FF0000"/>
              </a:solidFill>
              <a:prstDash val="solid"/>
              <a:headEnd type="none" w="med" len="med"/>
              <a:tailEnd type="stealth" w="lg" len="lg"/>
            </a:ln>
          </p:spPr>
        </p:sp>
      </p:grpSp>
      <p:grpSp>
        <p:nvGrpSpPr>
          <p:cNvPr id="301066" name="组合 301065"/>
          <p:cNvGrpSpPr/>
          <p:nvPr/>
        </p:nvGrpSpPr>
        <p:grpSpPr>
          <a:xfrm>
            <a:off x="3995738" y="2708275"/>
            <a:ext cx="1219200" cy="698500"/>
            <a:chOff x="2548" y="2174"/>
            <a:chExt cx="768" cy="576"/>
          </a:xfrm>
        </p:grpSpPr>
        <p:sp>
          <p:nvSpPr>
            <p:cNvPr id="301067" name="矩形 301066"/>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1068" name="直接箭头连接符 301067"/>
            <p:cNvCxnSpPr>
              <a:stCxn id="301067"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1063"/>
                                        </p:tgtEl>
                                        <p:attrNameLst>
                                          <p:attrName>style.visibility</p:attrName>
                                        </p:attrNameLst>
                                      </p:cBhvr>
                                      <p:to>
                                        <p:strVal val="visible"/>
                                      </p:to>
                                    </p:set>
                                    <p:animEffect transition="in" filter="diamond(in)">
                                      <p:cBhvr>
                                        <p:cTn id="7" dur="2000"/>
                                        <p:tgtEl>
                                          <p:spTgt spid="301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t>
            </a:r>
            <a:r>
              <a:rPr lang="zh-CN" altLang="en-US" b="1" dirty="0"/>
              <a:t>电脑端</a:t>
            </a:r>
            <a:r>
              <a:rPr lang="en-US" altLang="zh-CN" b="1" dirty="0"/>
              <a:t>】</a:t>
            </a:r>
            <a:r>
              <a:rPr lang="zh-CN" altLang="en-US" b="1" dirty="0"/>
              <a:t>如何使用</a:t>
            </a:r>
            <a:r>
              <a:rPr lang="zh-CN" altLang="en-US" b="1" dirty="0" smtClean="0"/>
              <a:t>课程平台</a:t>
            </a:r>
            <a:r>
              <a:rPr lang="zh-CN" altLang="en-US" b="1" dirty="0"/>
              <a:t>？</a:t>
            </a:r>
          </a:p>
        </p:txBody>
      </p:sp>
      <p:sp>
        <p:nvSpPr>
          <p:cNvPr id="3" name="内容占位符 2"/>
          <p:cNvSpPr>
            <a:spLocks noGrp="1"/>
          </p:cNvSpPr>
          <p:nvPr>
            <p:ph idx="1"/>
          </p:nvPr>
        </p:nvSpPr>
        <p:spPr>
          <a:xfrm>
            <a:off x="419098" y="1025431"/>
            <a:ext cx="8292045" cy="5444135"/>
          </a:xfrm>
        </p:spPr>
        <p:txBody>
          <a:bodyPr>
            <a:normAutofit/>
          </a:bodyPr>
          <a:lstStyle/>
          <a:p>
            <a:r>
              <a:rPr lang="zh-CN" altLang="en-US" sz="2800" b="1" dirty="0">
                <a:hlinkClick r:id="rId2"/>
              </a:rPr>
              <a:t>http://cqupt.</a:t>
            </a:r>
            <a:r>
              <a:rPr lang="en-US" altLang="zh-CN" sz="2800" b="1" dirty="0" err="1">
                <a:hlinkClick r:id="rId2"/>
              </a:rPr>
              <a:t>fanya</a:t>
            </a:r>
            <a:r>
              <a:rPr lang="zh-CN" altLang="en-US" sz="2800" b="1" dirty="0">
                <a:hlinkClick r:id="rId2"/>
              </a:rPr>
              <a:t>.chaoxing.com</a:t>
            </a:r>
            <a:r>
              <a:rPr lang="zh-CN" altLang="en-US" sz="2800" b="1" dirty="0"/>
              <a:t>  （超星泛雅）</a:t>
            </a:r>
            <a:endParaRPr lang="en-US" altLang="zh-CN" sz="2800" b="1" dirty="0"/>
          </a:p>
          <a:p>
            <a:endParaRPr lang="en-US" altLang="zh-CN" sz="2800" b="1" dirty="0"/>
          </a:p>
          <a:p>
            <a:endParaRPr lang="en-US" altLang="zh-CN" sz="2800" b="1" dirty="0"/>
          </a:p>
          <a:p>
            <a:endParaRPr lang="en-US" altLang="zh-CN" sz="2800" b="1" dirty="0"/>
          </a:p>
          <a:p>
            <a:endParaRPr lang="en-US" altLang="zh-CN" sz="2800" b="1" dirty="0"/>
          </a:p>
          <a:p>
            <a:endParaRPr lang="en-US" altLang="zh-CN" sz="2800" b="1" dirty="0"/>
          </a:p>
          <a:p>
            <a:endParaRPr lang="en-US" altLang="zh-CN" sz="2800" b="1" dirty="0"/>
          </a:p>
          <a:p>
            <a:endParaRPr lang="en-US" altLang="zh-CN" sz="2800" b="1" dirty="0"/>
          </a:p>
          <a:p>
            <a:endParaRPr lang="en-US" altLang="zh-CN" sz="2800" b="1" dirty="0"/>
          </a:p>
          <a:p>
            <a:endParaRPr lang="zh-CN" altLang="en-US" sz="2400" b="1" dirty="0">
              <a:solidFill>
                <a:srgbClr val="000000"/>
              </a:solidFill>
              <a:latin typeface="+mj-ea"/>
              <a:ea typeface="+mj-ea"/>
            </a:endParaRPr>
          </a:p>
        </p:txBody>
      </p:sp>
      <p:pic>
        <p:nvPicPr>
          <p:cNvPr id="4" name="图片 3"/>
          <p:cNvPicPr>
            <a:picLocks noChangeAspect="1"/>
          </p:cNvPicPr>
          <p:nvPr/>
        </p:nvPicPr>
        <p:blipFill>
          <a:blip r:embed="rId3"/>
          <a:stretch>
            <a:fillRect/>
          </a:stretch>
        </p:blipFill>
        <p:spPr>
          <a:xfrm>
            <a:off x="0" y="1700808"/>
            <a:ext cx="9144000" cy="4028621"/>
          </a:xfrm>
          <a:prstGeom prst="rect">
            <a:avLst/>
          </a:prstGeom>
        </p:spPr>
      </p:pic>
    </p:spTree>
    <p:extLst>
      <p:ext uri="{BB962C8B-B14F-4D97-AF65-F5344CB8AC3E}">
        <p14:creationId xmlns:p14="http://schemas.microsoft.com/office/powerpoint/2010/main" val="180308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50</a:t>
            </a:fld>
            <a:endParaRPr lang="zh-CN" altLang="en-US" dirty="0">
              <a:solidFill>
                <a:srgbClr val="000000"/>
              </a:solidFill>
            </a:endParaRPr>
          </a:p>
        </p:txBody>
      </p:sp>
      <p:sp>
        <p:nvSpPr>
          <p:cNvPr id="303106" name="矩形 303105"/>
          <p:cNvSpPr/>
          <p:nvPr/>
        </p:nvSpPr>
        <p:spPr>
          <a:xfrm>
            <a:off x="2627312" y="5853113"/>
            <a:ext cx="4608983"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b="1" dirty="0">
                <a:solidFill>
                  <a:srgbClr val="000000"/>
                </a:solidFill>
              </a:rPr>
              <a:t>图</a:t>
            </a:r>
            <a:r>
              <a:rPr lang="en-US" altLang="zh-CN" sz="2400" b="1" dirty="0">
                <a:solidFill>
                  <a:srgbClr val="000000"/>
                </a:solidFill>
              </a:rPr>
              <a:t>1.1  </a:t>
            </a:r>
            <a:r>
              <a:rPr lang="zh-CN" altLang="en-US" sz="2400" b="1" dirty="0">
                <a:solidFill>
                  <a:srgbClr val="000000"/>
                </a:solidFill>
              </a:rPr>
              <a:t>简单通信系统模型</a:t>
            </a:r>
          </a:p>
          <a:p>
            <a:pPr algn="ctr">
              <a:spcBef>
                <a:spcPct val="50000"/>
              </a:spcBef>
              <a:buClrTx/>
              <a:buSzTx/>
              <a:buFontTx/>
              <a:buNone/>
            </a:pPr>
            <a:r>
              <a:rPr lang="en-US" altLang="zh-CN" sz="2400" b="1" dirty="0">
                <a:solidFill>
                  <a:srgbClr val="000000"/>
                </a:solidFill>
              </a:rPr>
              <a:t>(a) </a:t>
            </a:r>
            <a:r>
              <a:rPr lang="zh-CN" altLang="en-US" sz="2400" b="1" dirty="0">
                <a:solidFill>
                  <a:srgbClr val="000000"/>
                </a:solidFill>
              </a:rPr>
              <a:t>模型图；</a:t>
            </a:r>
            <a:r>
              <a:rPr lang="en-US" altLang="zh-CN" sz="2400" b="1" dirty="0">
                <a:solidFill>
                  <a:srgbClr val="000000"/>
                </a:solidFill>
              </a:rPr>
              <a:t>(b) </a:t>
            </a:r>
            <a:r>
              <a:rPr lang="zh-CN" altLang="en-US" sz="2400" b="1" dirty="0">
                <a:solidFill>
                  <a:srgbClr val="000000"/>
                </a:solidFill>
              </a:rPr>
              <a:t>实例</a:t>
            </a:r>
          </a:p>
        </p:txBody>
      </p:sp>
      <p:graphicFrame>
        <p:nvGraphicFramePr>
          <p:cNvPr id="303107" name="对象 303106"/>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3883" r:id="rId3" imgW="3313430" imgH="1514475" progId="Visio.Drawing.4">
                  <p:embed/>
                </p:oleObj>
              </mc:Choice>
              <mc:Fallback>
                <p:oleObj r:id="rId3" imgW="3313430" imgH="1514475" progId="Visio.Drawing.4">
                  <p:embed/>
                  <p:pic>
                    <p:nvPicPr>
                      <p:cNvPr id="0" name="图片 33801"/>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sp>
        <p:nvSpPr>
          <p:cNvPr id="303109" name="矩形 303108"/>
          <p:cNvSpPr/>
          <p:nvPr/>
        </p:nvSpPr>
        <p:spPr>
          <a:xfrm>
            <a:off x="3492500" y="549275"/>
            <a:ext cx="5040313" cy="1079500"/>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按传输媒介的种类可分为</a:t>
            </a:r>
            <a:r>
              <a:rPr lang="zh-CN" altLang="en-US" sz="2400" b="1" dirty="0">
                <a:solidFill>
                  <a:srgbClr val="FF3300"/>
                </a:solidFill>
              </a:rPr>
              <a:t>有线信道和无线信道</a:t>
            </a:r>
            <a:r>
              <a:rPr lang="zh-CN" altLang="en-US" sz="2400" b="1" dirty="0">
                <a:solidFill>
                  <a:srgbClr val="000000"/>
                </a:solidFill>
              </a:rPr>
              <a:t>；按传输信号的形式则可分为</a:t>
            </a:r>
            <a:r>
              <a:rPr lang="zh-CN" altLang="en-US" sz="2400" b="1" dirty="0">
                <a:solidFill>
                  <a:srgbClr val="FF3300"/>
                </a:solidFill>
              </a:rPr>
              <a:t>模拟信道和数字信道</a:t>
            </a:r>
            <a:r>
              <a:rPr lang="zh-CN" altLang="en-US" sz="2400" b="1" dirty="0">
                <a:solidFill>
                  <a:srgbClr val="000000"/>
                </a:solidFill>
              </a:rPr>
              <a:t>。</a:t>
            </a:r>
          </a:p>
        </p:txBody>
      </p:sp>
      <p:sp>
        <p:nvSpPr>
          <p:cNvPr id="303110" name="直接连接符 303109"/>
          <p:cNvSpPr/>
          <p:nvPr/>
        </p:nvSpPr>
        <p:spPr>
          <a:xfrm flipH="1">
            <a:off x="4427538" y="1628775"/>
            <a:ext cx="865187" cy="576263"/>
          </a:xfrm>
          <a:prstGeom prst="line">
            <a:avLst/>
          </a:prstGeom>
          <a:ln w="28575" cap="flat" cmpd="sng">
            <a:solidFill>
              <a:srgbClr val="FF0000"/>
            </a:solidFill>
            <a:prstDash val="solid"/>
            <a:headEnd type="none" w="med" len="med"/>
            <a:tailEnd type="stealth" w="lg" len="lg"/>
          </a:ln>
        </p:spPr>
      </p:sp>
      <p:grpSp>
        <p:nvGrpSpPr>
          <p:cNvPr id="303111" name="组合 303110"/>
          <p:cNvGrpSpPr/>
          <p:nvPr/>
        </p:nvGrpSpPr>
        <p:grpSpPr>
          <a:xfrm>
            <a:off x="3995738" y="2708275"/>
            <a:ext cx="1219200" cy="698500"/>
            <a:chOff x="2548" y="2174"/>
            <a:chExt cx="768" cy="576"/>
          </a:xfrm>
        </p:grpSpPr>
        <p:sp>
          <p:nvSpPr>
            <p:cNvPr id="303112" name="矩形 303111"/>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3113" name="直接箭头连接符 303112"/>
            <p:cNvCxnSpPr>
              <a:stCxn id="303112"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51</a:t>
            </a:fld>
            <a:endParaRPr lang="zh-CN" altLang="en-US" dirty="0">
              <a:solidFill>
                <a:srgbClr val="000000"/>
              </a:solidFill>
            </a:endParaRPr>
          </a:p>
        </p:txBody>
      </p:sp>
      <p:sp>
        <p:nvSpPr>
          <p:cNvPr id="304130" name="矩形 304129"/>
          <p:cNvSpPr/>
          <p:nvPr/>
        </p:nvSpPr>
        <p:spPr>
          <a:xfrm>
            <a:off x="2627312" y="5853113"/>
            <a:ext cx="4320951"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4131" name="对象 304130"/>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4907" r:id="rId3" imgW="3313430" imgH="1514475" progId="Visio.Drawing.4">
                  <p:embed/>
                </p:oleObj>
              </mc:Choice>
              <mc:Fallback>
                <p:oleObj r:id="rId3" imgW="3313430" imgH="1514475" progId="Visio.Drawing.4">
                  <p:embed/>
                  <p:pic>
                    <p:nvPicPr>
                      <p:cNvPr id="0" name="图片 34825"/>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grpSp>
        <p:nvGrpSpPr>
          <p:cNvPr id="304134" name="组合 304133"/>
          <p:cNvGrpSpPr/>
          <p:nvPr/>
        </p:nvGrpSpPr>
        <p:grpSpPr>
          <a:xfrm>
            <a:off x="3851275" y="620713"/>
            <a:ext cx="4681538" cy="1655762"/>
            <a:chOff x="2426" y="391"/>
            <a:chExt cx="2949" cy="1043"/>
          </a:xfrm>
        </p:grpSpPr>
        <p:sp>
          <p:nvSpPr>
            <p:cNvPr id="304132" name="矩形 304131"/>
            <p:cNvSpPr/>
            <p:nvPr/>
          </p:nvSpPr>
          <p:spPr>
            <a:xfrm>
              <a:off x="2426" y="391"/>
              <a:ext cx="2949" cy="680"/>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它的作用</a:t>
              </a:r>
              <a:r>
                <a:rPr lang="zh-CN" altLang="en-US" sz="2400" b="1" dirty="0">
                  <a:solidFill>
                    <a:srgbClr val="FF3300"/>
                  </a:solidFill>
                </a:rPr>
                <a:t>与发送器正好相反</a:t>
              </a:r>
              <a:r>
                <a:rPr lang="zh-CN" altLang="en-US" sz="2400" b="1" dirty="0">
                  <a:solidFill>
                    <a:srgbClr val="000000"/>
                  </a:solidFill>
                </a:rPr>
                <a:t>。主要功能包括信号的</a:t>
              </a:r>
              <a:r>
                <a:rPr lang="zh-CN" altLang="en-US" sz="2400" b="1" dirty="0">
                  <a:solidFill>
                    <a:srgbClr val="FF3300"/>
                  </a:solidFill>
                </a:rPr>
                <a:t>解码、解调、放大、均衡和解密</a:t>
              </a:r>
              <a:r>
                <a:rPr lang="zh-CN" altLang="en-US" sz="2400" b="1" dirty="0">
                  <a:solidFill>
                    <a:srgbClr val="000000"/>
                  </a:solidFill>
                </a:rPr>
                <a:t>等。</a:t>
              </a:r>
            </a:p>
          </p:txBody>
        </p:sp>
        <p:sp>
          <p:nvSpPr>
            <p:cNvPr id="304133" name="直接连接符 304132"/>
            <p:cNvSpPr/>
            <p:nvPr/>
          </p:nvSpPr>
          <p:spPr>
            <a:xfrm>
              <a:off x="3696" y="1071"/>
              <a:ext cx="363" cy="363"/>
            </a:xfrm>
            <a:prstGeom prst="line">
              <a:avLst/>
            </a:prstGeom>
            <a:ln w="28575" cap="flat" cmpd="sng">
              <a:solidFill>
                <a:srgbClr val="FF0000"/>
              </a:solidFill>
              <a:prstDash val="solid"/>
              <a:headEnd type="none" w="med" len="med"/>
              <a:tailEnd type="stealth" w="lg" len="lg"/>
            </a:ln>
          </p:spPr>
        </p:sp>
      </p:grpSp>
      <p:grpSp>
        <p:nvGrpSpPr>
          <p:cNvPr id="304135" name="组合 304134"/>
          <p:cNvGrpSpPr/>
          <p:nvPr/>
        </p:nvGrpSpPr>
        <p:grpSpPr>
          <a:xfrm>
            <a:off x="3995738" y="2708275"/>
            <a:ext cx="1219200" cy="698500"/>
            <a:chOff x="2548" y="2174"/>
            <a:chExt cx="768" cy="576"/>
          </a:xfrm>
        </p:grpSpPr>
        <p:sp>
          <p:nvSpPr>
            <p:cNvPr id="304136" name="矩形 304135"/>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4137" name="直接箭头连接符 304136"/>
            <p:cNvCxnSpPr>
              <a:stCxn id="304136"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
        <p:nvSpPr>
          <p:cNvPr id="304141" name="圆角矩形标注 304140"/>
          <p:cNvSpPr/>
          <p:nvPr/>
        </p:nvSpPr>
        <p:spPr>
          <a:xfrm>
            <a:off x="2555875" y="3789363"/>
            <a:ext cx="3095625" cy="1295400"/>
          </a:xfrm>
          <a:prstGeom prst="wedgeRoundRectCallout">
            <a:avLst>
              <a:gd name="adj1" fmla="val 16870"/>
              <a:gd name="adj2" fmla="val -81741"/>
              <a:gd name="adj3" fmla="val 16667"/>
            </a:avLst>
          </a:prstGeom>
          <a:solidFill>
            <a:schemeClr val="bg1"/>
          </a:solidFill>
          <a:ln w="9525" cap="flat" cmpd="sng">
            <a:solidFill>
              <a:schemeClr val="tx1"/>
            </a:solidFill>
            <a:prstDash val="solid"/>
            <a:miter/>
            <a:headEnd type="none" w="med" len="med"/>
            <a:tailEnd type="none" w="med" len="med"/>
          </a:ln>
        </p:spPr>
        <p:txBody>
          <a:bodyPr/>
          <a:lstStyle/>
          <a:p>
            <a:pPr algn="ctr">
              <a:spcBef>
                <a:spcPct val="0"/>
              </a:spcBef>
              <a:buClrTx/>
              <a:buSzTx/>
              <a:buFontTx/>
              <a:buNone/>
            </a:pPr>
            <a:r>
              <a:rPr lang="zh-CN" altLang="en-US" sz="2400" b="1" dirty="0">
                <a:solidFill>
                  <a:srgbClr val="000000"/>
                </a:solidFill>
                <a:latin typeface="Arial" panose="020B0604020202020204" pitchFamily="34" charset="0"/>
              </a:rPr>
              <a:t>是一种随机信号，对通信有害，</a:t>
            </a:r>
          </a:p>
          <a:p>
            <a:pPr algn="ctr">
              <a:spcBef>
                <a:spcPct val="0"/>
              </a:spcBef>
              <a:buClrTx/>
              <a:buSzTx/>
              <a:buFontTx/>
              <a:buNone/>
            </a:pPr>
            <a:r>
              <a:rPr lang="zh-CN" altLang="en-US" sz="2400" b="1" dirty="0">
                <a:solidFill>
                  <a:srgbClr val="000000"/>
                </a:solidFill>
                <a:latin typeface="Arial" panose="020B0604020202020204" pitchFamily="34" charset="0"/>
              </a:rPr>
              <a:t>但不可避免。</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4134"/>
                                        </p:tgtEl>
                                        <p:attrNameLst>
                                          <p:attrName>style.visibility</p:attrName>
                                        </p:attrNameLst>
                                      </p:cBhvr>
                                      <p:to>
                                        <p:strVal val="visible"/>
                                      </p:to>
                                    </p:set>
                                    <p:animEffect transition="in" filter="diamond(in)">
                                      <p:cBhvr>
                                        <p:cTn id="7" dur="2000"/>
                                        <p:tgtEl>
                                          <p:spTgt spid="304134"/>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04141"/>
                                        </p:tgtEl>
                                        <p:attrNameLst>
                                          <p:attrName>style.visibility</p:attrName>
                                        </p:attrNameLst>
                                      </p:cBhvr>
                                      <p:to>
                                        <p:strVal val="visible"/>
                                      </p:to>
                                    </p:set>
                                    <p:animEffect transition="in" filter="wipe(up)">
                                      <p:cBhvr>
                                        <p:cTn id="11" dur="500"/>
                                        <p:tgtEl>
                                          <p:spTgt spid="304141"/>
                                        </p:tgtEl>
                                      </p:cBhvr>
                                    </p:animEffect>
                                  </p:childTnLst>
                                </p:cTn>
                              </p:par>
                              <p:par>
                                <p:cTn id="12" presetID="10" presetClass="exit" presetSubtype="0" fill="hold" grpId="1" nodeType="withEffect">
                                  <p:stCondLst>
                                    <p:cond delay="0"/>
                                  </p:stCondLst>
                                  <p:childTnLst>
                                    <p:animEffect transition="out" filter="fade">
                                      <p:cBhvr>
                                        <p:cTn id="13" dur="2000"/>
                                        <p:tgtEl>
                                          <p:spTgt spid="304141"/>
                                        </p:tgtEl>
                                      </p:cBhvr>
                                    </p:animEffect>
                                    <p:set>
                                      <p:cBhvr>
                                        <p:cTn id="14" dur="1" fill="hold">
                                          <p:stCondLst>
                                            <p:cond delay="1999"/>
                                          </p:stCondLst>
                                        </p:cTn>
                                        <p:tgtEl>
                                          <p:spTgt spid="30414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2" nodeType="clickEffect">
                                  <p:stCondLst>
                                    <p:cond delay="0"/>
                                  </p:stCondLst>
                                  <p:childTnLst>
                                    <p:set>
                                      <p:cBhvr>
                                        <p:cTn id="18" dur="1" fill="hold">
                                          <p:stCondLst>
                                            <p:cond delay="0"/>
                                          </p:stCondLst>
                                        </p:cTn>
                                        <p:tgtEl>
                                          <p:spTgt spid="304141"/>
                                        </p:tgtEl>
                                        <p:attrNameLst>
                                          <p:attrName>style.visibility</p:attrName>
                                        </p:attrNameLst>
                                      </p:cBhvr>
                                      <p:to>
                                        <p:strVal val="visible"/>
                                      </p:to>
                                    </p:set>
                                    <p:anim calcmode="lin" valueType="num">
                                      <p:cBhvr additive="base">
                                        <p:cTn id="19" dur="500" fill="hold"/>
                                        <p:tgtEl>
                                          <p:spTgt spid="304141"/>
                                        </p:tgtEl>
                                        <p:attrNameLst>
                                          <p:attrName>ppt_x</p:attrName>
                                        </p:attrNameLst>
                                      </p:cBhvr>
                                      <p:tavLst>
                                        <p:tav tm="0">
                                          <p:val>
                                            <p:strVal val="#ppt_x"/>
                                          </p:val>
                                        </p:tav>
                                        <p:tav tm="100000">
                                          <p:val>
                                            <p:strVal val="#ppt_x"/>
                                          </p:val>
                                        </p:tav>
                                      </p:tavLst>
                                    </p:anim>
                                    <p:anim calcmode="lin" valueType="num">
                                      <p:cBhvr additive="base">
                                        <p:cTn id="20" dur="500" fill="hold"/>
                                        <p:tgtEl>
                                          <p:spTgt spid="304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41" grpId="0" bldLvl="0" animBg="1"/>
      <p:bldP spid="304141" grpId="1" bldLvl="0" animBg="1"/>
      <p:bldP spid="304141" grpId="2"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52</a:t>
            </a:fld>
            <a:endParaRPr lang="zh-CN" altLang="en-US" dirty="0">
              <a:solidFill>
                <a:srgbClr val="000000"/>
              </a:solidFill>
            </a:endParaRPr>
          </a:p>
        </p:txBody>
      </p:sp>
      <p:sp>
        <p:nvSpPr>
          <p:cNvPr id="305154" name="矩形 305153"/>
          <p:cNvSpPr/>
          <p:nvPr/>
        </p:nvSpPr>
        <p:spPr>
          <a:xfrm>
            <a:off x="2627312" y="5853113"/>
            <a:ext cx="4464967"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5155" name="对象 305154"/>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5931" r:id="rId3" imgW="3313430" imgH="1514475" progId="Visio.Drawing.4">
                  <p:embed/>
                </p:oleObj>
              </mc:Choice>
              <mc:Fallback>
                <p:oleObj r:id="rId3" imgW="3313430" imgH="1514475" progId="Visio.Drawing.4">
                  <p:embed/>
                  <p:pic>
                    <p:nvPicPr>
                      <p:cNvPr id="0" name="图片 35849"/>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grpSp>
        <p:nvGrpSpPr>
          <p:cNvPr id="305159" name="组合 305158"/>
          <p:cNvGrpSpPr/>
          <p:nvPr/>
        </p:nvGrpSpPr>
        <p:grpSpPr>
          <a:xfrm>
            <a:off x="6804025" y="981075"/>
            <a:ext cx="2339975" cy="1223963"/>
            <a:chOff x="4444" y="618"/>
            <a:chExt cx="1316" cy="771"/>
          </a:xfrm>
        </p:grpSpPr>
        <p:sp>
          <p:nvSpPr>
            <p:cNvPr id="305157" name="矩形 305156"/>
            <p:cNvSpPr/>
            <p:nvPr/>
          </p:nvSpPr>
          <p:spPr>
            <a:xfrm>
              <a:off x="4444" y="618"/>
              <a:ext cx="1316" cy="227"/>
            </a:xfrm>
            <a:prstGeom prst="rect">
              <a:avLst/>
            </a:prstGeom>
            <a:noFill/>
            <a:ln w="28575" cap="flat" cmpd="sng">
              <a:solidFill>
                <a:schemeClr val="tx1"/>
              </a:solidFill>
              <a:prstDash val="solid"/>
              <a:miter/>
              <a:headEnd type="none" w="med" len="med"/>
              <a:tailEnd type="none" w="med" len="med"/>
            </a:ln>
          </p:spPr>
          <p:txBody>
            <a:bodyPr lIns="0" tIns="0" rIns="0" bIns="0"/>
            <a:lstStyle/>
            <a:p>
              <a:pPr>
                <a:lnSpc>
                  <a:spcPct val="90000"/>
                </a:lnSpc>
                <a:buClrTx/>
                <a:buSzTx/>
                <a:buFont typeface="Wingdings" panose="05000000000000000000" pitchFamily="2" charset="2"/>
                <a:buNone/>
              </a:pPr>
              <a:r>
                <a:rPr lang="zh-CN" altLang="en-US" sz="2400" b="1" dirty="0">
                  <a:solidFill>
                    <a:srgbClr val="000000"/>
                  </a:solidFill>
                </a:rPr>
                <a:t>负责</a:t>
              </a:r>
              <a:r>
                <a:rPr lang="zh-CN" altLang="en-US" sz="2400" b="1" dirty="0">
                  <a:solidFill>
                    <a:srgbClr val="FF3300"/>
                  </a:solidFill>
                </a:rPr>
                <a:t>接收信息</a:t>
              </a:r>
              <a:r>
                <a:rPr lang="zh-CN" altLang="en-US" sz="2400" b="1" dirty="0">
                  <a:solidFill>
                    <a:srgbClr val="000000"/>
                  </a:solidFill>
                </a:rPr>
                <a:t>。</a:t>
              </a:r>
            </a:p>
          </p:txBody>
        </p:sp>
        <p:sp>
          <p:nvSpPr>
            <p:cNvPr id="305158" name="直接连接符 305157"/>
            <p:cNvSpPr/>
            <p:nvPr/>
          </p:nvSpPr>
          <p:spPr>
            <a:xfrm>
              <a:off x="5057" y="845"/>
              <a:ext cx="318" cy="544"/>
            </a:xfrm>
            <a:prstGeom prst="line">
              <a:avLst/>
            </a:prstGeom>
            <a:ln w="28575" cap="flat" cmpd="sng">
              <a:solidFill>
                <a:srgbClr val="FF0000"/>
              </a:solidFill>
              <a:prstDash val="solid"/>
              <a:headEnd type="none" w="med" len="med"/>
              <a:tailEnd type="stealth" w="lg" len="lg"/>
            </a:ln>
          </p:spPr>
        </p:sp>
      </p:grpSp>
      <p:grpSp>
        <p:nvGrpSpPr>
          <p:cNvPr id="305160" name="组合 305159"/>
          <p:cNvGrpSpPr/>
          <p:nvPr/>
        </p:nvGrpSpPr>
        <p:grpSpPr>
          <a:xfrm>
            <a:off x="3995738" y="2708275"/>
            <a:ext cx="1219200" cy="698500"/>
            <a:chOff x="2548" y="2174"/>
            <a:chExt cx="768" cy="576"/>
          </a:xfrm>
        </p:grpSpPr>
        <p:sp>
          <p:nvSpPr>
            <p:cNvPr id="305161" name="矩形 305160"/>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5162" name="直接箭头连接符 305161"/>
            <p:cNvCxnSpPr>
              <a:stCxn id="305161"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dirty="0">
                <a:solidFill>
                  <a:srgbClr val="000000"/>
                </a:solidFill>
              </a:rPr>
              <a:t>53</a:t>
            </a:fld>
            <a:endParaRPr lang="zh-CN" altLang="en-US" dirty="0">
              <a:solidFill>
                <a:srgbClr val="000000"/>
              </a:solidFill>
            </a:endParaRPr>
          </a:p>
        </p:txBody>
      </p:sp>
      <p:sp>
        <p:nvSpPr>
          <p:cNvPr id="309250" name="矩形 309249"/>
          <p:cNvSpPr/>
          <p:nvPr/>
        </p:nvSpPr>
        <p:spPr>
          <a:xfrm>
            <a:off x="2627312" y="5853113"/>
            <a:ext cx="4464967" cy="1015663"/>
          </a:xfrm>
          <a:prstGeom prst="rect">
            <a:avLst/>
          </a:prstGeom>
          <a:solidFill>
            <a:schemeClr val="bg1"/>
          </a:solidFill>
          <a:ln w="9525">
            <a:noFill/>
          </a:ln>
        </p:spPr>
        <p:txBody>
          <a:bodyPr wrap="square">
            <a:spAutoFit/>
          </a:bodyPr>
          <a:lstStyle/>
          <a:p>
            <a:pPr algn="ctr">
              <a:spcBef>
                <a:spcPct val="50000"/>
              </a:spcBef>
              <a:buClrTx/>
              <a:buSzTx/>
              <a:buFontTx/>
              <a:buNone/>
            </a:pPr>
            <a:r>
              <a:rPr lang="zh-CN" altLang="en-US" sz="2400" dirty="0">
                <a:solidFill>
                  <a:srgbClr val="000000"/>
                </a:solidFill>
              </a:rPr>
              <a:t>图</a:t>
            </a:r>
            <a:r>
              <a:rPr lang="en-US" altLang="zh-CN" sz="2400" dirty="0">
                <a:solidFill>
                  <a:srgbClr val="000000"/>
                </a:solidFill>
              </a:rPr>
              <a:t>1.1  </a:t>
            </a:r>
            <a:r>
              <a:rPr lang="zh-CN" altLang="en-US" sz="2400" dirty="0">
                <a:solidFill>
                  <a:srgbClr val="000000"/>
                </a:solidFill>
              </a:rPr>
              <a:t>简单通信系统模型</a:t>
            </a:r>
          </a:p>
          <a:p>
            <a:pPr algn="ctr">
              <a:spcBef>
                <a:spcPct val="50000"/>
              </a:spcBef>
              <a:buClrTx/>
              <a:buSzTx/>
              <a:buFontTx/>
              <a:buNone/>
            </a:pPr>
            <a:r>
              <a:rPr lang="en-US" altLang="zh-CN" sz="2400" dirty="0">
                <a:solidFill>
                  <a:srgbClr val="000000"/>
                </a:solidFill>
              </a:rPr>
              <a:t>(a) </a:t>
            </a:r>
            <a:r>
              <a:rPr lang="zh-CN" altLang="en-US" sz="2400" dirty="0">
                <a:solidFill>
                  <a:srgbClr val="000000"/>
                </a:solidFill>
              </a:rPr>
              <a:t>模型图；</a:t>
            </a:r>
            <a:r>
              <a:rPr lang="en-US" altLang="zh-CN" sz="2400" dirty="0">
                <a:solidFill>
                  <a:srgbClr val="000000"/>
                </a:solidFill>
              </a:rPr>
              <a:t>(b) </a:t>
            </a:r>
            <a:r>
              <a:rPr lang="zh-CN" altLang="en-US" sz="2400" dirty="0">
                <a:solidFill>
                  <a:srgbClr val="000000"/>
                </a:solidFill>
              </a:rPr>
              <a:t>实例</a:t>
            </a:r>
          </a:p>
        </p:txBody>
      </p:sp>
      <p:graphicFrame>
        <p:nvGraphicFramePr>
          <p:cNvPr id="309251" name="对象 309250"/>
          <p:cNvGraphicFramePr/>
          <p:nvPr/>
        </p:nvGraphicFramePr>
        <p:xfrm>
          <a:off x="0" y="1628775"/>
          <a:ext cx="9144000" cy="4181475"/>
        </p:xfrm>
        <a:graphic>
          <a:graphicData uri="http://schemas.openxmlformats.org/presentationml/2006/ole">
            <mc:AlternateContent xmlns:mc="http://schemas.openxmlformats.org/markup-compatibility/2006">
              <mc:Choice xmlns:v="urn:schemas-microsoft-com:vml" Requires="v">
                <p:oleObj spid="_x0000_s36955" r:id="rId3" imgW="3313430" imgH="1514475" progId="Visio.Drawing.11">
                  <p:embed/>
                </p:oleObj>
              </mc:Choice>
              <mc:Fallback>
                <p:oleObj r:id="rId3" imgW="3313430" imgH="1514475" progId="Visio.Drawing.11">
                  <p:embed/>
                  <p:pic>
                    <p:nvPicPr>
                      <p:cNvPr id="0" name="图片 36873"/>
                      <p:cNvPicPr/>
                      <p:nvPr/>
                    </p:nvPicPr>
                    <p:blipFill>
                      <a:blip r:embed="rId4"/>
                      <a:stretch>
                        <a:fillRect/>
                      </a:stretch>
                    </p:blipFill>
                    <p:spPr>
                      <a:xfrm>
                        <a:off x="0" y="1628775"/>
                        <a:ext cx="9144000" cy="4181475"/>
                      </a:xfrm>
                      <a:prstGeom prst="rect">
                        <a:avLst/>
                      </a:prstGeom>
                      <a:noFill/>
                      <a:ln w="38100">
                        <a:noFill/>
                        <a:miter/>
                      </a:ln>
                    </p:spPr>
                  </p:pic>
                </p:oleObj>
              </mc:Fallback>
            </mc:AlternateContent>
          </a:graphicData>
        </a:graphic>
      </p:graphicFrame>
      <p:sp>
        <p:nvSpPr>
          <p:cNvPr id="309255" name="矩形 309254"/>
          <p:cNvSpPr/>
          <p:nvPr/>
        </p:nvSpPr>
        <p:spPr>
          <a:xfrm>
            <a:off x="0" y="476250"/>
            <a:ext cx="7537450" cy="457200"/>
          </a:xfrm>
          <a:prstGeom prst="rect">
            <a:avLst/>
          </a:prstGeom>
          <a:noFill/>
          <a:ln w="9525">
            <a:noFill/>
          </a:ln>
        </p:spPr>
        <p:txBody>
          <a:bodyPr wrap="none" anchor="t">
            <a:spAutoFit/>
          </a:bodyPr>
          <a:lstStyle/>
          <a:p>
            <a:pPr>
              <a:spcBef>
                <a:spcPct val="0"/>
              </a:spcBef>
              <a:buClrTx/>
              <a:buSzTx/>
              <a:buFontTx/>
              <a:buNone/>
            </a:pPr>
            <a:r>
              <a:rPr lang="zh-CN" altLang="en-US" sz="2400" b="1" dirty="0">
                <a:solidFill>
                  <a:srgbClr val="000000"/>
                </a:solidFill>
              </a:rPr>
              <a:t>下述通信系统</a:t>
            </a:r>
            <a:r>
              <a:rPr lang="zh-CN" altLang="en-US" sz="2400" b="1" dirty="0">
                <a:solidFill>
                  <a:srgbClr val="FF3300"/>
                </a:solidFill>
              </a:rPr>
              <a:t>只是一个发送点到目的点的单向通信模型</a:t>
            </a:r>
          </a:p>
        </p:txBody>
      </p:sp>
      <p:grpSp>
        <p:nvGrpSpPr>
          <p:cNvPr id="309332" name="组合 309331"/>
          <p:cNvGrpSpPr/>
          <p:nvPr/>
        </p:nvGrpSpPr>
        <p:grpSpPr>
          <a:xfrm>
            <a:off x="3995738" y="2708275"/>
            <a:ext cx="1219200" cy="698500"/>
            <a:chOff x="2548" y="2174"/>
            <a:chExt cx="768" cy="576"/>
          </a:xfrm>
        </p:grpSpPr>
        <p:sp>
          <p:nvSpPr>
            <p:cNvPr id="309333" name="矩形 309332"/>
            <p:cNvSpPr/>
            <p:nvPr/>
          </p:nvSpPr>
          <p:spPr>
            <a:xfrm>
              <a:off x="2548" y="2414"/>
              <a:ext cx="768" cy="336"/>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lstStyle/>
            <a:p>
              <a:pPr algn="ctr">
                <a:spcBef>
                  <a:spcPct val="0"/>
                </a:spcBef>
                <a:buClrTx/>
                <a:buSzTx/>
                <a:buFontTx/>
                <a:buNone/>
              </a:pPr>
              <a:r>
                <a:rPr lang="zh-CN" altLang="en-US" sz="2800" b="1" dirty="0">
                  <a:solidFill>
                    <a:srgbClr val="000000"/>
                  </a:solidFill>
                  <a:latin typeface="Arial" panose="020B0604020202020204" pitchFamily="34" charset="0"/>
                </a:rPr>
                <a:t>噪声源</a:t>
              </a:r>
            </a:p>
          </p:txBody>
        </p:sp>
        <p:cxnSp>
          <p:nvCxnSpPr>
            <p:cNvPr id="309334" name="直接箭头连接符 309333"/>
            <p:cNvCxnSpPr>
              <a:stCxn id="309333" idx="0"/>
            </p:cNvCxnSpPr>
            <p:nvPr/>
          </p:nvCxnSpPr>
          <p:spPr>
            <a:xfrm flipV="1">
              <a:off x="2932" y="2174"/>
              <a:ext cx="0" cy="240"/>
            </a:xfrm>
            <a:prstGeom prst="straightConnector1">
              <a:avLst/>
            </a:prstGeom>
            <a:ln w="9525" cap="flat" cmpd="sng">
              <a:solidFill>
                <a:schemeClr val="tx1"/>
              </a:solidFill>
              <a:prstDash val="solid"/>
              <a:headEnd type="none" w="med" len="med"/>
              <a:tailEnd type="triangle" w="med" len="med"/>
            </a:ln>
          </p:spPr>
        </p:cxnSp>
      </p:grpSp>
    </p:spTree>
  </p:cSld>
  <p:clrMapOvr>
    <a:masterClrMapping/>
  </p:clrMapOvr>
  <p:transition>
    <p:blinds/>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54</a:t>
            </a:fld>
            <a:endParaRPr lang="zh-CN" altLang="en-US" dirty="0">
              <a:latin typeface="Times New Roman" panose="02020603050405020304" pitchFamily="18" charset="0"/>
            </a:endParaRPr>
          </a:p>
        </p:txBody>
      </p:sp>
      <p:sp>
        <p:nvSpPr>
          <p:cNvPr id="375810" name="标题 375809"/>
          <p:cNvSpPr>
            <a:spLocks noGrp="1"/>
          </p:cNvSpPr>
          <p:nvPr>
            <p:ph type="title"/>
          </p:nvPr>
        </p:nvSpPr>
        <p:spPr/>
        <p:txBody>
          <a:bodyPr anchor="ctr"/>
          <a:lstStyle/>
          <a:p>
            <a:pPr algn="l"/>
            <a:r>
              <a:rPr lang="zh-CN" altLang="en-US" dirty="0" smtClean="0">
                <a:solidFill>
                  <a:srgbClr val="FF0000"/>
                </a:solidFill>
                <a:latin typeface="Times New Roman" panose="02020603050405020304" pitchFamily="18" charset="0"/>
              </a:rPr>
              <a:t>通信网络</a:t>
            </a:r>
            <a:endParaRPr dirty="0"/>
          </a:p>
        </p:txBody>
      </p:sp>
      <p:sp>
        <p:nvSpPr>
          <p:cNvPr id="375811" name="文本占位符 375810"/>
          <p:cNvSpPr>
            <a:spLocks noGrp="1"/>
          </p:cNvSpPr>
          <p:nvPr>
            <p:ph type="body" idx="1"/>
          </p:nvPr>
        </p:nvSpPr>
        <p:spPr>
          <a:xfrm>
            <a:off x="217714" y="908050"/>
            <a:ext cx="8810172" cy="4897438"/>
          </a:xfrm>
        </p:spPr>
        <p:txBody>
          <a:bodyPr/>
          <a:lstStyle/>
          <a:p>
            <a:r>
              <a:rPr lang="zh-CN" altLang="en-US" b="1" dirty="0">
                <a:solidFill>
                  <a:schemeClr val="hlink"/>
                </a:solidFill>
              </a:rPr>
              <a:t>什么是通信网络</a:t>
            </a:r>
            <a:r>
              <a:rPr lang="zh-CN" altLang="en-US" b="1" dirty="0"/>
              <a:t>？不同的角度，有不同的观点。</a:t>
            </a:r>
          </a:p>
          <a:p>
            <a:r>
              <a:rPr lang="zh-CN" altLang="en-US" sz="4000" b="1" dirty="0" smtClean="0">
                <a:solidFill>
                  <a:srgbClr val="FF3300"/>
                </a:solidFill>
              </a:rPr>
              <a:t>通信网络的定义</a:t>
            </a:r>
            <a:r>
              <a:rPr lang="en-US" altLang="zh-CN" sz="4000" b="1" dirty="0" smtClean="0">
                <a:solidFill>
                  <a:srgbClr val="FF3300"/>
                </a:solidFill>
              </a:rPr>
              <a:t>1</a:t>
            </a:r>
            <a:r>
              <a:rPr lang="zh-CN" altLang="en-US" dirty="0" smtClean="0"/>
              <a:t> </a:t>
            </a:r>
            <a:r>
              <a:rPr lang="zh-CN" altLang="en-US" sz="4000" b="1" dirty="0">
                <a:solidFill>
                  <a:srgbClr val="FF3300"/>
                </a:solidFill>
              </a:rPr>
              <a:t>：</a:t>
            </a:r>
            <a:r>
              <a:rPr lang="zh-CN" altLang="en-US" sz="4000" b="1" dirty="0">
                <a:solidFill>
                  <a:schemeClr val="accent2"/>
                </a:solidFill>
              </a:rPr>
              <a:t>通信网络就是</a:t>
            </a:r>
            <a:r>
              <a:rPr lang="zh-CN" altLang="en-US" sz="4000" b="1" dirty="0">
                <a:solidFill>
                  <a:srgbClr val="FF0000"/>
                </a:solidFill>
              </a:rPr>
              <a:t>通信系统的系统</a:t>
            </a:r>
            <a:r>
              <a:rPr lang="zh-CN" altLang="en-US" sz="4000" b="1" dirty="0">
                <a:solidFill>
                  <a:schemeClr val="accent2"/>
                </a:solidFill>
              </a:rPr>
              <a:t>，通信信息网就是所有用于互通信信息的网络总称</a:t>
            </a:r>
            <a:r>
              <a:rPr lang="zh-CN" altLang="en-US" sz="4000" b="1" dirty="0" smtClean="0">
                <a:solidFill>
                  <a:schemeClr val="accent2"/>
                </a:solidFill>
              </a:rPr>
              <a:t>。</a:t>
            </a:r>
            <a:endParaRPr lang="en-US" altLang="zh-CN" sz="4000" b="1" dirty="0" smtClean="0">
              <a:solidFill>
                <a:schemeClr val="accent2"/>
              </a:solidFill>
            </a:endParaRPr>
          </a:p>
          <a:p>
            <a:pPr lvl="1">
              <a:lnSpc>
                <a:spcPct val="80000"/>
              </a:lnSpc>
              <a:buClr>
                <a:srgbClr val="000099"/>
              </a:buClr>
              <a:buSzPct val="60000"/>
              <a:buFont typeface="Wingdings" panose="05000000000000000000" pitchFamily="2" charset="2"/>
              <a:buChar char="•"/>
            </a:pPr>
            <a:endParaRPr lang="en-US" altLang="zh-CN" sz="2400" b="1" dirty="0" smtClean="0">
              <a:solidFill>
                <a:srgbClr val="3333FF"/>
              </a:solidFill>
            </a:endParaRPr>
          </a:p>
          <a:p>
            <a:pPr lvl="1">
              <a:lnSpc>
                <a:spcPct val="80000"/>
              </a:lnSpc>
              <a:buClr>
                <a:srgbClr val="000099"/>
              </a:buClr>
              <a:buSzPct val="60000"/>
              <a:buFont typeface="Wingdings" panose="05000000000000000000" pitchFamily="2" charset="2"/>
              <a:buChar char="•"/>
            </a:pPr>
            <a:endParaRPr lang="en-US" altLang="zh-CN" sz="2400" b="1" dirty="0">
              <a:solidFill>
                <a:srgbClr val="3333FF"/>
              </a:solidFill>
            </a:endParaRPr>
          </a:p>
          <a:p>
            <a:pPr lvl="1">
              <a:lnSpc>
                <a:spcPct val="80000"/>
              </a:lnSpc>
              <a:buClr>
                <a:srgbClr val="000099"/>
              </a:buClr>
              <a:buSzPct val="60000"/>
              <a:buFont typeface="Wingdings" panose="05000000000000000000" pitchFamily="2" charset="2"/>
              <a:buChar char="•"/>
            </a:pPr>
            <a:r>
              <a:rPr lang="zh-CN" altLang="en-US" b="1" dirty="0" smtClean="0">
                <a:solidFill>
                  <a:srgbClr val="3333FF"/>
                </a:solidFill>
              </a:rPr>
              <a:t>怎么样建立通信网：最</a:t>
            </a:r>
            <a:r>
              <a:rPr lang="zh-CN" altLang="en-US" b="1" dirty="0">
                <a:solidFill>
                  <a:srgbClr val="3333FF"/>
                </a:solidFill>
              </a:rPr>
              <a:t>简单的办法就是建立一个全连接网。</a:t>
            </a:r>
          </a:p>
          <a:p>
            <a:pPr lvl="1">
              <a:lnSpc>
                <a:spcPct val="80000"/>
              </a:lnSpc>
            </a:pPr>
            <a:r>
              <a:rPr lang="zh-CN" altLang="en-US" b="1" dirty="0">
                <a:solidFill>
                  <a:srgbClr val="3333FF"/>
                </a:solidFill>
              </a:rPr>
              <a:t>  </a:t>
            </a:r>
            <a:r>
              <a:rPr lang="zh-CN" altLang="en-US" b="1" i="1" dirty="0">
                <a:solidFill>
                  <a:srgbClr val="3333FF"/>
                </a:solidFill>
                <a:sym typeface="Wingdings 2" panose="05020102010507070707" pitchFamily="18" charset="2"/>
              </a:rPr>
              <a:t> </a:t>
            </a:r>
            <a:r>
              <a:rPr lang="zh-CN" altLang="en-US" b="1" dirty="0">
                <a:solidFill>
                  <a:srgbClr val="3333FF"/>
                </a:solidFill>
                <a:sym typeface="Wingdings 2" panose="05020102010507070707" pitchFamily="18" charset="2"/>
              </a:rPr>
              <a:t>即建立</a:t>
            </a:r>
            <a:r>
              <a:rPr lang="en-US" altLang="zh-CN" b="1" dirty="0">
                <a:solidFill>
                  <a:srgbClr val="3333FF"/>
                </a:solidFill>
                <a:sym typeface="Wingdings 2" panose="05020102010507070707" pitchFamily="18" charset="2"/>
              </a:rPr>
              <a:t>n(n-1)</a:t>
            </a:r>
            <a:r>
              <a:rPr lang="zh-CN" altLang="en-US" b="1" dirty="0">
                <a:solidFill>
                  <a:srgbClr val="3333FF"/>
                </a:solidFill>
                <a:sym typeface="Wingdings 2" panose="05020102010507070707" pitchFamily="18" charset="2"/>
              </a:rPr>
              <a:t>个通信系统；</a:t>
            </a:r>
          </a:p>
          <a:p>
            <a:pPr lvl="1">
              <a:lnSpc>
                <a:spcPct val="80000"/>
              </a:lnSpc>
            </a:pPr>
            <a:r>
              <a:rPr lang="zh-CN" altLang="en-US" b="1" dirty="0">
                <a:solidFill>
                  <a:srgbClr val="3333FF"/>
                </a:solidFill>
                <a:sym typeface="Wingdings 2" panose="05020102010507070707" pitchFamily="18" charset="2"/>
              </a:rPr>
              <a:t>   或建立</a:t>
            </a:r>
            <a:r>
              <a:rPr lang="en-US" altLang="zh-CN" b="1" dirty="0">
                <a:solidFill>
                  <a:srgbClr val="3333FF"/>
                </a:solidFill>
                <a:sym typeface="Wingdings 2" panose="05020102010507070707" pitchFamily="18" charset="2"/>
              </a:rPr>
              <a:t>n(n-1)/2 </a:t>
            </a:r>
            <a:r>
              <a:rPr lang="zh-CN" altLang="en-US" b="1" dirty="0">
                <a:solidFill>
                  <a:srgbClr val="3333FF"/>
                </a:solidFill>
                <a:sym typeface="Wingdings 2" panose="05020102010507070707" pitchFamily="18" charset="2"/>
              </a:rPr>
              <a:t>个双工或半双工</a:t>
            </a:r>
            <a:r>
              <a:rPr lang="zh-CN" altLang="en-US" b="1" dirty="0" smtClean="0">
                <a:solidFill>
                  <a:srgbClr val="3333FF"/>
                </a:solidFill>
                <a:sym typeface="Wingdings 2" panose="05020102010507070707" pitchFamily="18" charset="2"/>
              </a:rPr>
              <a:t>通信系统。</a:t>
            </a:r>
            <a:endParaRPr lang="zh-CN" altLang="en-US" b="1" dirty="0">
              <a:solidFill>
                <a:srgbClr val="3333FF"/>
              </a:solidFill>
              <a:sym typeface="Wingdings 2" panose="05020102010507070707" pitchFamily="18" charset="2"/>
            </a:endParaRPr>
          </a:p>
          <a:p>
            <a:endParaRPr lang="zh-CN" altLang="en-US" sz="4000" b="1" dirty="0">
              <a:solidFill>
                <a:schemeClr val="accent2"/>
              </a:solidFill>
            </a:endParaRPr>
          </a:p>
        </p:txBody>
      </p:sp>
    </p:spTree>
  </p:cSld>
  <p:clrMapOvr>
    <a:masterClrMapping/>
  </p:clrMapOvr>
  <p:transition>
    <p:blinds/>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55</a:t>
            </a:fld>
            <a:endParaRPr lang="zh-CN" altLang="en-US" dirty="0">
              <a:latin typeface="Times New Roman" panose="02020603050405020304" pitchFamily="18" charset="0"/>
            </a:endParaRPr>
          </a:p>
        </p:txBody>
      </p:sp>
      <p:sp>
        <p:nvSpPr>
          <p:cNvPr id="376834" name="文本框 376833"/>
          <p:cNvSpPr txBox="1"/>
          <p:nvPr/>
        </p:nvSpPr>
        <p:spPr>
          <a:xfrm>
            <a:off x="179388" y="476250"/>
            <a:ext cx="8686800" cy="3323987"/>
          </a:xfrm>
          <a:prstGeom prst="rect">
            <a:avLst/>
          </a:prstGeom>
          <a:noFill/>
          <a:ln w="9525">
            <a:noFill/>
          </a:ln>
        </p:spPr>
        <p:txBody>
          <a:bodyPr>
            <a:spAutoFit/>
          </a:bodyPr>
          <a:lstStyle/>
          <a:p>
            <a:pPr>
              <a:lnSpc>
                <a:spcPct val="150000"/>
              </a:lnSpc>
              <a:spcBef>
                <a:spcPct val="50000"/>
              </a:spcBef>
            </a:pPr>
            <a:r>
              <a:rPr lang="zh-CN" altLang="en-US" sz="2800" b="1" dirty="0">
                <a:solidFill>
                  <a:srgbClr val="FF3300"/>
                </a:solidFill>
                <a:latin typeface="Times New Roman" panose="02020603050405020304" pitchFamily="18" charset="0"/>
              </a:rPr>
              <a:t>	</a:t>
            </a:r>
            <a:r>
              <a:rPr lang="zh-CN" altLang="en-US" sz="2800" b="1" dirty="0" smtClean="0">
                <a:solidFill>
                  <a:srgbClr val="FF3300"/>
                </a:solidFill>
                <a:latin typeface="Times New Roman" panose="02020603050405020304" pitchFamily="18" charset="0"/>
              </a:rPr>
              <a:t>通信网的定义</a:t>
            </a:r>
            <a:r>
              <a:rPr lang="en-US" altLang="zh-CN" sz="2800" b="1" dirty="0" smtClean="0">
                <a:solidFill>
                  <a:srgbClr val="FF3300"/>
                </a:solidFill>
                <a:latin typeface="Times New Roman" panose="02020603050405020304" pitchFamily="18" charset="0"/>
              </a:rPr>
              <a:t>2</a:t>
            </a:r>
            <a:r>
              <a:rPr lang="zh-CN" altLang="en-US" sz="2800" b="1" dirty="0" smtClean="0">
                <a:solidFill>
                  <a:srgbClr val="FF3300"/>
                </a:solidFill>
                <a:latin typeface="Times New Roman" panose="02020603050405020304" pitchFamily="18" charset="0"/>
              </a:rPr>
              <a:t>：</a:t>
            </a:r>
            <a:r>
              <a:rPr lang="zh-CN" altLang="en-US" sz="2800" b="1" dirty="0">
                <a:latin typeface="Times New Roman" panose="02020603050405020304" pitchFamily="18" charset="0"/>
              </a:rPr>
              <a:t>由一定数量的</a:t>
            </a:r>
            <a:r>
              <a:rPr lang="zh-CN" altLang="en-US" sz="2800" b="1" dirty="0">
                <a:solidFill>
                  <a:srgbClr val="FF3300"/>
                </a:solidFill>
                <a:latin typeface="Times New Roman" panose="02020603050405020304" pitchFamily="18" charset="0"/>
              </a:rPr>
              <a:t>节点</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包括</a:t>
            </a:r>
            <a:r>
              <a:rPr lang="zh-CN" altLang="en-US" sz="2800" b="1" dirty="0">
                <a:solidFill>
                  <a:schemeClr val="accent2"/>
                </a:solidFill>
                <a:latin typeface="Times New Roman" panose="02020603050405020304" pitchFamily="18" charset="0"/>
              </a:rPr>
              <a:t>终端节点、交换节点</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和连接这些节点的</a:t>
            </a:r>
            <a:r>
              <a:rPr lang="zh-CN" altLang="en-US" sz="2800" b="1" dirty="0">
                <a:solidFill>
                  <a:schemeClr val="accent2"/>
                </a:solidFill>
                <a:latin typeface="Times New Roman" panose="02020603050405020304" pitchFamily="18" charset="0"/>
              </a:rPr>
              <a:t>传输系统</a:t>
            </a:r>
            <a:r>
              <a:rPr lang="zh-CN" altLang="en-US" sz="2800" b="1" dirty="0">
                <a:solidFill>
                  <a:srgbClr val="FF3300"/>
                </a:solidFill>
                <a:latin typeface="Times New Roman" panose="02020603050405020304" pitchFamily="18" charset="0"/>
              </a:rPr>
              <a:t>有机</a:t>
            </a:r>
            <a:r>
              <a:rPr lang="zh-CN" altLang="en-US" sz="2800" b="1" dirty="0">
                <a:latin typeface="Times New Roman" panose="02020603050405020304" pitchFamily="18" charset="0"/>
              </a:rPr>
              <a:t>地组织在一起的，按约定的</a:t>
            </a:r>
            <a:r>
              <a:rPr lang="zh-CN" altLang="en-US" sz="2800" b="1" dirty="0">
                <a:solidFill>
                  <a:srgbClr val="FF3300"/>
                </a:solidFill>
                <a:latin typeface="Times New Roman" panose="02020603050405020304" pitchFamily="18" charset="0"/>
              </a:rPr>
              <a:t>信令或协议</a:t>
            </a:r>
            <a:r>
              <a:rPr lang="zh-CN" altLang="en-US" sz="2800" b="1" dirty="0">
                <a:latin typeface="Times New Roman" panose="02020603050405020304" pitchFamily="18" charset="0"/>
              </a:rPr>
              <a:t>完成</a:t>
            </a:r>
            <a:r>
              <a:rPr lang="zh-CN" altLang="en-US" sz="2800" b="1" dirty="0">
                <a:solidFill>
                  <a:srgbClr val="FF3300"/>
                </a:solidFill>
                <a:latin typeface="Times New Roman" panose="02020603050405020304" pitchFamily="18" charset="0"/>
              </a:rPr>
              <a:t>任意</a:t>
            </a:r>
            <a:r>
              <a:rPr lang="zh-CN" altLang="en-US" sz="2800" b="1" dirty="0">
                <a:latin typeface="Times New Roman" panose="02020603050405020304" pitchFamily="18" charset="0"/>
              </a:rPr>
              <a:t>用户间信息交换的通信体系。用户使用它可以克服</a:t>
            </a:r>
            <a:r>
              <a:rPr lang="zh-CN" altLang="en-US" sz="2800" b="1" dirty="0">
                <a:solidFill>
                  <a:srgbClr val="FF3300"/>
                </a:solidFill>
                <a:latin typeface="Times New Roman" panose="02020603050405020304" pitchFamily="18" charset="0"/>
              </a:rPr>
              <a:t>空间、时间</a:t>
            </a:r>
            <a:r>
              <a:rPr lang="zh-CN" altLang="en-US" sz="2800" b="1" dirty="0">
                <a:latin typeface="Times New Roman" panose="02020603050405020304" pitchFamily="18" charset="0"/>
              </a:rPr>
              <a:t>等障碍来进行有效的信息交换。</a:t>
            </a:r>
          </a:p>
        </p:txBody>
      </p:sp>
    </p:spTree>
  </p:cSld>
  <p:clrMapOvr>
    <a:masterClrMapping/>
  </p:clrMapOvr>
  <p:transition>
    <p:blinds/>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p>
            <a:fld id="{3FCE8A4E-5F77-4AAB-A706-0266B35A26D3}" type="slidenum">
              <a:rPr lang="en-US" altLang="zh-CN"/>
              <a:t>56</a:t>
            </a:fld>
            <a:endParaRPr lang="en-US" altLang="zh-CN"/>
          </a:p>
        </p:txBody>
      </p:sp>
      <p:sp>
        <p:nvSpPr>
          <p:cNvPr id="280578" name="Rectangle 2"/>
          <p:cNvSpPr>
            <a:spLocks noGrp="1" noRot="1" noChangeArrowheads="1"/>
          </p:cNvSpPr>
          <p:nvPr>
            <p:ph type="title"/>
          </p:nvPr>
        </p:nvSpPr>
        <p:spPr/>
        <p:txBody>
          <a:bodyPr/>
          <a:lstStyle/>
          <a:p>
            <a:endParaRPr lang="zh-CN" altLang="zh-CN">
              <a:latin typeface="宋体" panose="02010600030101010101" pitchFamily="2" charset="-122"/>
            </a:endParaRPr>
          </a:p>
        </p:txBody>
      </p:sp>
      <p:sp>
        <p:nvSpPr>
          <p:cNvPr id="280579" name="Rectangle 3"/>
          <p:cNvSpPr>
            <a:spLocks noGrp="1" noChangeArrowheads="1"/>
          </p:cNvSpPr>
          <p:nvPr>
            <p:ph type="body" idx="1"/>
          </p:nvPr>
        </p:nvSpPr>
        <p:spPr/>
        <p:txBody>
          <a:bodyPr/>
          <a:lstStyle/>
          <a:p>
            <a:pPr>
              <a:buFont typeface="Wingdings" panose="05000000000000000000" pitchFamily="2" charset="2"/>
              <a:buNone/>
            </a:pPr>
            <a:endParaRPr lang="zh-CN" altLang="zh-CN"/>
          </a:p>
        </p:txBody>
      </p:sp>
      <p:pic>
        <p:nvPicPr>
          <p:cNvPr id="280582" name="Picture 6"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809625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目录</a:t>
            </a:r>
            <a:endParaRPr lang="zh-CN" altLang="en-US" dirty="0"/>
          </a:p>
        </p:txBody>
      </p:sp>
      <p:sp>
        <p:nvSpPr>
          <p:cNvPr id="3" name="内容占位符 2"/>
          <p:cNvSpPr>
            <a:spLocks noGrp="1"/>
          </p:cNvSpPr>
          <p:nvPr>
            <p:ph idx="1"/>
          </p:nvPr>
        </p:nvSpPr>
        <p:spPr/>
        <p:txBody>
          <a:bodyPr/>
          <a:lstStyle/>
          <a:p>
            <a:pPr>
              <a:defRPr/>
            </a:pPr>
            <a:r>
              <a:rPr lang="zh-CN" altLang="en-US" dirty="0" smtClean="0"/>
              <a:t>第</a:t>
            </a:r>
            <a:r>
              <a:rPr lang="en-US" altLang="zh-CN" dirty="0" smtClean="0"/>
              <a:t>1</a:t>
            </a:r>
            <a:r>
              <a:rPr lang="zh-CN" altLang="en-US" dirty="0" smtClean="0"/>
              <a:t>章 引论</a:t>
            </a:r>
            <a:endParaRPr lang="en-US" altLang="zh-CN" dirty="0" smtClean="0"/>
          </a:p>
          <a:p>
            <a:pPr>
              <a:defRPr/>
            </a:pPr>
            <a:r>
              <a:rPr lang="zh-CN" altLang="en-US" dirty="0" smtClean="0"/>
              <a:t>第</a:t>
            </a:r>
            <a:r>
              <a:rPr lang="en-US" altLang="zh-CN" dirty="0" smtClean="0"/>
              <a:t>2</a:t>
            </a:r>
            <a:r>
              <a:rPr lang="zh-CN" altLang="en-US" dirty="0" smtClean="0"/>
              <a:t>章 通信网网络结构</a:t>
            </a:r>
            <a:endParaRPr lang="en-US" altLang="zh-CN" dirty="0"/>
          </a:p>
          <a:p>
            <a:pPr>
              <a:defRPr/>
            </a:pPr>
            <a:r>
              <a:rPr lang="zh-CN" altLang="en-US" dirty="0" smtClean="0"/>
              <a:t>第</a:t>
            </a:r>
            <a:r>
              <a:rPr lang="en-US" altLang="zh-CN" dirty="0" smtClean="0"/>
              <a:t>3</a:t>
            </a:r>
            <a:r>
              <a:rPr lang="zh-CN" altLang="en-US" dirty="0" smtClean="0"/>
              <a:t>章 匹配理论与染色理论</a:t>
            </a:r>
            <a:endParaRPr lang="en-US" altLang="zh-CN" dirty="0" smtClean="0"/>
          </a:p>
          <a:p>
            <a:pPr>
              <a:defRPr/>
            </a:pPr>
            <a:r>
              <a:rPr lang="zh-CN" altLang="en-US" dirty="0" smtClean="0"/>
              <a:t>第</a:t>
            </a:r>
            <a:r>
              <a:rPr lang="en-US" altLang="zh-CN" dirty="0" smtClean="0"/>
              <a:t>4</a:t>
            </a:r>
            <a:r>
              <a:rPr lang="zh-CN" altLang="en-US" dirty="0" smtClean="0"/>
              <a:t>章 网络流理论与算法</a:t>
            </a:r>
            <a:endParaRPr lang="en-US" altLang="zh-CN" dirty="0" smtClean="0"/>
          </a:p>
          <a:p>
            <a:pPr>
              <a:defRPr/>
            </a:pPr>
            <a:r>
              <a:rPr lang="zh-CN" altLang="en-US" dirty="0" smtClean="0"/>
              <a:t>第</a:t>
            </a:r>
            <a:r>
              <a:rPr lang="en-US" altLang="zh-CN" dirty="0" smtClean="0"/>
              <a:t>5</a:t>
            </a:r>
            <a:r>
              <a:rPr lang="zh-CN" altLang="en-US" dirty="0" smtClean="0"/>
              <a:t>章 通信网的可靠性</a:t>
            </a:r>
          </a:p>
          <a:p>
            <a:pPr>
              <a:defRPr/>
            </a:pPr>
            <a:r>
              <a:rPr lang="zh-CN" altLang="en-US" dirty="0" smtClean="0"/>
              <a:t>第</a:t>
            </a:r>
            <a:r>
              <a:rPr lang="en-US" altLang="zh-CN" dirty="0" smtClean="0"/>
              <a:t>6</a:t>
            </a:r>
            <a:r>
              <a:rPr lang="zh-CN" altLang="en-US" dirty="0" smtClean="0"/>
              <a:t>章 </a:t>
            </a:r>
            <a:r>
              <a:rPr lang="zh-CN" altLang="en-US" dirty="0"/>
              <a:t>多址技术系统分析</a:t>
            </a:r>
          </a:p>
          <a:p>
            <a:pPr>
              <a:defRPr/>
            </a:pP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4"/>
          <p:cNvSpPr>
            <a:spLocks noGrp="1"/>
          </p:cNvSpPr>
          <p:nvPr>
            <p:ph type="sldNum" sz="quarter" idx="12"/>
          </p:nvPr>
        </p:nvSpPr>
        <p:spPr/>
        <p:txBody>
          <a:bodyPr/>
          <a:lstStyle/>
          <a:p>
            <a:fld id="{503DC5FF-92C6-4CFB-B8CB-CB5A8A48E269}" type="slidenum">
              <a:rPr lang="en-US" altLang="zh-CN"/>
              <a:t>58</a:t>
            </a:fld>
            <a:endParaRPr lang="en-US" altLang="zh-CN"/>
          </a:p>
        </p:txBody>
      </p:sp>
      <p:sp>
        <p:nvSpPr>
          <p:cNvPr id="311298" name="Rectangle 2"/>
          <p:cNvSpPr>
            <a:spLocks noChangeArrowheads="1"/>
          </p:cNvSpPr>
          <p:nvPr/>
        </p:nvSpPr>
        <p:spPr bwMode="auto">
          <a:xfrm>
            <a:off x="-612576" y="-169808"/>
            <a:ext cx="5329486" cy="122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215832" rIns="0" bIns="139656">
            <a:spAutoFit/>
          </a:bodyPr>
          <a:lstStyle/>
          <a:p>
            <a:pPr lvl="2" eaLnBrk="0" hangingPunct="0">
              <a:buClr>
                <a:srgbClr val="000099"/>
              </a:buClr>
              <a:buSzPct val="80000"/>
              <a:buFont typeface="Wingdings" panose="05000000000000000000" pitchFamily="2" charset="2"/>
              <a:buNone/>
            </a:pPr>
            <a:r>
              <a:rPr lang="en-US" altLang="zh-CN" sz="2800" b="1" dirty="0">
                <a:solidFill>
                  <a:srgbClr val="FF3300"/>
                </a:solidFill>
              </a:rPr>
              <a:t> </a:t>
            </a:r>
            <a:r>
              <a:rPr lang="zh-CN" altLang="en-US" sz="2800" b="1" dirty="0">
                <a:solidFill>
                  <a:srgbClr val="FF3300"/>
                </a:solidFill>
              </a:rPr>
              <a:t>实际中的大型交换网络都是由多级复合型网络构成的</a:t>
            </a:r>
          </a:p>
        </p:txBody>
      </p:sp>
      <p:sp>
        <p:nvSpPr>
          <p:cNvPr id="311299" name="Text Box 3"/>
          <p:cNvSpPr txBox="1">
            <a:spLocks noChangeArrowheads="1"/>
          </p:cNvSpPr>
          <p:nvPr/>
        </p:nvSpPr>
        <p:spPr bwMode="auto">
          <a:xfrm>
            <a:off x="278756" y="1638300"/>
            <a:ext cx="5111750" cy="78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215832" bIns="139656">
            <a:spAutoFit/>
          </a:bodyPr>
          <a:lstStyle/>
          <a:p>
            <a:pPr eaLnBrk="0" hangingPunct="0">
              <a:spcBef>
                <a:spcPct val="50000"/>
              </a:spcBef>
              <a:buClr>
                <a:srgbClr val="000099"/>
              </a:buClr>
              <a:buSzPct val="70000"/>
              <a:buFont typeface="Wingdings" panose="05000000000000000000" pitchFamily="2" charset="2"/>
              <a:buChar char="n"/>
            </a:pPr>
            <a:r>
              <a:rPr lang="zh-CN" altLang="en-US" sz="2800" b="1" dirty="0">
                <a:solidFill>
                  <a:srgbClr val="000066"/>
                </a:solidFill>
                <a:latin typeface="楷体_GB2312" panose="02010609030101010101" pitchFamily="49" charset="-122"/>
                <a:ea typeface="楷体_GB2312" panose="02010609030101010101" pitchFamily="49" charset="-122"/>
              </a:rPr>
              <a:t>建立通信网需要引入交换</a:t>
            </a:r>
          </a:p>
        </p:txBody>
      </p:sp>
      <p:sp>
        <p:nvSpPr>
          <p:cNvPr id="311300" name="Text Box 4"/>
          <p:cNvSpPr txBox="1">
            <a:spLocks noChangeArrowheads="1"/>
          </p:cNvSpPr>
          <p:nvPr/>
        </p:nvSpPr>
        <p:spPr bwMode="auto">
          <a:xfrm>
            <a:off x="323528" y="2492375"/>
            <a:ext cx="525653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215832" bIns="139656">
            <a:spAutoFit/>
          </a:bodyPr>
          <a:lstStyle/>
          <a:p>
            <a:pPr eaLnBrk="0" hangingPunct="0">
              <a:buClr>
                <a:srgbClr val="000099"/>
              </a:buClr>
              <a:buSzPct val="70000"/>
              <a:buFont typeface="Wingdings" panose="05000000000000000000" pitchFamily="2" charset="2"/>
              <a:buChar char="n"/>
            </a:pPr>
            <a:r>
              <a:rPr lang="zh-CN" altLang="en-US" sz="2800" b="1" dirty="0">
                <a:solidFill>
                  <a:srgbClr val="000066"/>
                </a:solidFill>
                <a:latin typeface="楷体_GB2312" panose="02010609030101010101" pitchFamily="49" charset="-122"/>
                <a:ea typeface="楷体_GB2312" panose="02010609030101010101" pitchFamily="49" charset="-122"/>
              </a:rPr>
              <a:t>建立大规模通信网需要层次</a:t>
            </a:r>
          </a:p>
          <a:p>
            <a:pPr eaLnBrk="0" hangingPunct="0">
              <a:buClr>
                <a:srgbClr val="000099"/>
              </a:buClr>
              <a:buSzPct val="70000"/>
              <a:buFont typeface="Wingdings" panose="05000000000000000000" pitchFamily="2" charset="2"/>
              <a:buNone/>
            </a:pPr>
            <a:r>
              <a:rPr lang="zh-CN" altLang="en-US" sz="2800" b="1" dirty="0">
                <a:solidFill>
                  <a:srgbClr val="000066"/>
                </a:solidFill>
                <a:latin typeface="楷体_GB2312" panose="02010609030101010101" pitchFamily="49" charset="-122"/>
                <a:ea typeface="楷体_GB2312" panose="02010609030101010101" pitchFamily="49" charset="-122"/>
              </a:rPr>
              <a:t> 化交换</a:t>
            </a:r>
          </a:p>
        </p:txBody>
      </p:sp>
      <p:pic>
        <p:nvPicPr>
          <p:cNvPr id="311301" name="Picture 5" descr="p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644900"/>
            <a:ext cx="4032250" cy="2951163"/>
          </a:xfrm>
          <a:prstGeom prst="rect">
            <a:avLst/>
          </a:prstGeom>
          <a:noFill/>
          <a:extLst>
            <a:ext uri="{909E8E84-426E-40DD-AFC4-6F175D3DCCD1}">
              <a14:hiddenFill xmlns:a14="http://schemas.microsoft.com/office/drawing/2010/main">
                <a:solidFill>
                  <a:srgbClr val="FFFFFF"/>
                </a:solidFill>
              </a14:hiddenFill>
            </a:ext>
          </a:extLst>
        </p:spPr>
      </p:pic>
      <p:pic>
        <p:nvPicPr>
          <p:cNvPr id="311302" name="Picture 6" descr="三层网络结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644900"/>
            <a:ext cx="3960812" cy="2808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311304" name="Group 8"/>
          <p:cNvGrpSpPr/>
          <p:nvPr/>
        </p:nvGrpSpPr>
        <p:grpSpPr bwMode="auto">
          <a:xfrm>
            <a:off x="4876800" y="0"/>
            <a:ext cx="4543425" cy="3052763"/>
            <a:chOff x="1429" y="1632"/>
            <a:chExt cx="2862" cy="1923"/>
          </a:xfrm>
        </p:grpSpPr>
        <p:sp>
          <p:nvSpPr>
            <p:cNvPr id="311305" name="Text Box 9"/>
            <p:cNvSpPr txBox="1">
              <a:spLocks noChangeArrowheads="1"/>
            </p:cNvSpPr>
            <p:nvPr/>
          </p:nvSpPr>
          <p:spPr bwMode="auto">
            <a:xfrm rot="1458061">
              <a:off x="3289" y="1712"/>
              <a:ext cx="499"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800">
                  <a:solidFill>
                    <a:srgbClr val="333399"/>
                  </a:solidFill>
                </a:rPr>
                <a:t>…</a:t>
              </a:r>
            </a:p>
          </p:txBody>
        </p:sp>
        <p:sp>
          <p:nvSpPr>
            <p:cNvPr id="311306" name="Line 10"/>
            <p:cNvSpPr>
              <a:spLocks noChangeShapeType="1"/>
            </p:cNvSpPr>
            <p:nvPr/>
          </p:nvSpPr>
          <p:spPr bwMode="auto">
            <a:xfrm flipH="1" flipV="1">
              <a:off x="3016" y="2755"/>
              <a:ext cx="797" cy="31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07" name="Line 11"/>
            <p:cNvSpPr>
              <a:spLocks noChangeShapeType="1"/>
            </p:cNvSpPr>
            <p:nvPr/>
          </p:nvSpPr>
          <p:spPr bwMode="auto">
            <a:xfrm flipV="1">
              <a:off x="2789" y="2755"/>
              <a:ext cx="46" cy="63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08" name="Line 12"/>
            <p:cNvSpPr>
              <a:spLocks noChangeShapeType="1"/>
            </p:cNvSpPr>
            <p:nvPr/>
          </p:nvSpPr>
          <p:spPr bwMode="auto">
            <a:xfrm flipV="1">
              <a:off x="1701" y="2755"/>
              <a:ext cx="998" cy="16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09" name="Line 13"/>
            <p:cNvSpPr>
              <a:spLocks noChangeShapeType="1"/>
            </p:cNvSpPr>
            <p:nvPr/>
          </p:nvSpPr>
          <p:spPr bwMode="auto">
            <a:xfrm>
              <a:off x="2245" y="1939"/>
              <a:ext cx="388" cy="5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10" name="Text Box 14"/>
            <p:cNvSpPr txBox="1">
              <a:spLocks noChangeArrowheads="1"/>
            </p:cNvSpPr>
            <p:nvPr/>
          </p:nvSpPr>
          <p:spPr bwMode="auto">
            <a:xfrm>
              <a:off x="2675" y="1632"/>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11" name="Text Box 15"/>
            <p:cNvSpPr txBox="1">
              <a:spLocks noChangeArrowheads="1"/>
            </p:cNvSpPr>
            <p:nvPr/>
          </p:nvSpPr>
          <p:spPr bwMode="auto">
            <a:xfrm>
              <a:off x="1500" y="2075"/>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12" name="Text Box 16"/>
            <p:cNvSpPr txBox="1">
              <a:spLocks noChangeArrowheads="1"/>
            </p:cNvSpPr>
            <p:nvPr/>
          </p:nvSpPr>
          <p:spPr bwMode="auto">
            <a:xfrm>
              <a:off x="1918" y="3072"/>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13" name="Text Box 17"/>
            <p:cNvSpPr txBox="1">
              <a:spLocks noChangeArrowheads="1"/>
            </p:cNvSpPr>
            <p:nvPr/>
          </p:nvSpPr>
          <p:spPr bwMode="auto">
            <a:xfrm>
              <a:off x="3791" y="2251"/>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14" name="Text Box 18"/>
            <p:cNvSpPr txBox="1">
              <a:spLocks noChangeArrowheads="1"/>
            </p:cNvSpPr>
            <p:nvPr/>
          </p:nvSpPr>
          <p:spPr bwMode="auto">
            <a:xfrm>
              <a:off x="3152" y="3032"/>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15" name="Line 19"/>
            <p:cNvSpPr>
              <a:spLocks noChangeShapeType="1"/>
            </p:cNvSpPr>
            <p:nvPr/>
          </p:nvSpPr>
          <p:spPr bwMode="auto">
            <a:xfrm flipH="1" flipV="1">
              <a:off x="2880" y="1848"/>
              <a:ext cx="0" cy="6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16" name="Line 20"/>
            <p:cNvSpPr>
              <a:spLocks noChangeShapeType="1"/>
            </p:cNvSpPr>
            <p:nvPr/>
          </p:nvSpPr>
          <p:spPr bwMode="auto">
            <a:xfrm flipV="1">
              <a:off x="3107" y="2483"/>
              <a:ext cx="898" cy="1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17" name="Line 21"/>
            <p:cNvSpPr>
              <a:spLocks noChangeShapeType="1"/>
            </p:cNvSpPr>
            <p:nvPr/>
          </p:nvSpPr>
          <p:spPr bwMode="auto">
            <a:xfrm>
              <a:off x="1746" y="2347"/>
              <a:ext cx="924" cy="29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18" name="Line 22"/>
            <p:cNvSpPr>
              <a:spLocks noChangeShapeType="1"/>
            </p:cNvSpPr>
            <p:nvPr/>
          </p:nvSpPr>
          <p:spPr bwMode="auto">
            <a:xfrm flipV="1">
              <a:off x="2154" y="2801"/>
              <a:ext cx="590" cy="54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19" name="Line 23"/>
            <p:cNvSpPr>
              <a:spLocks noChangeShapeType="1"/>
            </p:cNvSpPr>
            <p:nvPr/>
          </p:nvSpPr>
          <p:spPr bwMode="auto">
            <a:xfrm flipH="1" flipV="1">
              <a:off x="2835" y="2664"/>
              <a:ext cx="536" cy="58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1320" name="Text Box 24"/>
            <p:cNvSpPr txBox="1">
              <a:spLocks noChangeArrowheads="1"/>
            </p:cNvSpPr>
            <p:nvPr/>
          </p:nvSpPr>
          <p:spPr bwMode="auto">
            <a:xfrm>
              <a:off x="1429" y="2654"/>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21" name="Text Box 25"/>
            <p:cNvSpPr txBox="1">
              <a:spLocks noChangeArrowheads="1"/>
            </p:cNvSpPr>
            <p:nvPr/>
          </p:nvSpPr>
          <p:spPr bwMode="auto">
            <a:xfrm>
              <a:off x="2047" y="1721"/>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22" name="Text Box 26"/>
            <p:cNvSpPr txBox="1">
              <a:spLocks noChangeArrowheads="1"/>
            </p:cNvSpPr>
            <p:nvPr/>
          </p:nvSpPr>
          <p:spPr bwMode="auto">
            <a:xfrm>
              <a:off x="2556" y="3151"/>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23" name="Text Box 27"/>
            <p:cNvSpPr txBox="1">
              <a:spLocks noChangeArrowheads="1"/>
            </p:cNvSpPr>
            <p:nvPr/>
          </p:nvSpPr>
          <p:spPr bwMode="auto">
            <a:xfrm>
              <a:off x="3582" y="2821"/>
              <a:ext cx="5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0">
                  <a:sym typeface="Wingdings" panose="05000000000000000000" pitchFamily="2" charset="2"/>
                </a:rPr>
                <a:t></a:t>
              </a:r>
              <a:r>
                <a:rPr lang="en-US" altLang="zh-CN" sz="3600" b="0"/>
                <a:t> </a:t>
              </a:r>
            </a:p>
          </p:txBody>
        </p:sp>
        <p:sp>
          <p:nvSpPr>
            <p:cNvPr id="311324" name="AutoShape 28"/>
            <p:cNvSpPr>
              <a:spLocks noChangeArrowheads="1"/>
            </p:cNvSpPr>
            <p:nvPr/>
          </p:nvSpPr>
          <p:spPr bwMode="auto">
            <a:xfrm>
              <a:off x="2541" y="2392"/>
              <a:ext cx="747" cy="460"/>
            </a:xfrm>
            <a:prstGeom prst="cube">
              <a:avLst>
                <a:gd name="adj" fmla="val 25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a:solidFill>
                  <a:srgbClr val="333399"/>
                </a:solidFill>
              </a:endParaRPr>
            </a:p>
          </p:txBody>
        </p:sp>
        <p:sp>
          <p:nvSpPr>
            <p:cNvPr id="311325" name="Text Box 29"/>
            <p:cNvSpPr txBox="1">
              <a:spLocks noChangeArrowheads="1"/>
            </p:cNvSpPr>
            <p:nvPr/>
          </p:nvSpPr>
          <p:spPr bwMode="auto">
            <a:xfrm>
              <a:off x="2533" y="2514"/>
              <a:ext cx="692"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0">
                  <a:solidFill>
                    <a:srgbClr val="333399"/>
                  </a:solidFill>
                  <a:ea typeface="黑体" panose="02010609060101010101" pitchFamily="49" charset="-122"/>
                </a:rPr>
                <a:t>交换机</a:t>
              </a:r>
            </a:p>
          </p:txBody>
        </p:sp>
      </p:grpSp>
    </p:spTree>
  </p:cSld>
  <p:clrMapOvr>
    <a:masterClrMapping/>
  </p:clrMapOvr>
  <p:transition>
    <p:blinds/>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681" y="4627984"/>
            <a:ext cx="2505075" cy="224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5"/>
          <p:cNvSpPr>
            <a:spLocks noGrp="1"/>
          </p:cNvSpPr>
          <p:nvPr>
            <p:ph type="sldNum" sz="quarter" idx="12"/>
          </p:nvPr>
        </p:nvSpPr>
        <p:spPr/>
        <p:txBody>
          <a:bodyPr/>
          <a:lstStyle/>
          <a:p>
            <a:fld id="{F75931C6-A9B0-445F-B88D-8CC6080CB686}" type="slidenum">
              <a:rPr lang="en-US" altLang="zh-CN"/>
              <a:t>59</a:t>
            </a:fld>
            <a:endParaRPr lang="en-US" altLang="zh-CN"/>
          </a:p>
        </p:txBody>
      </p:sp>
      <p:sp>
        <p:nvSpPr>
          <p:cNvPr id="732162" name="Rectangle 2"/>
          <p:cNvSpPr>
            <a:spLocks noGrp="1" noChangeArrowheads="1"/>
          </p:cNvSpPr>
          <p:nvPr>
            <p:ph type="title"/>
          </p:nvPr>
        </p:nvSpPr>
        <p:spPr>
          <a:xfrm>
            <a:off x="179512" y="-31328"/>
            <a:ext cx="8540750" cy="720725"/>
          </a:xfrm>
        </p:spPr>
        <p:txBody>
          <a:bodyPr/>
          <a:lstStyle/>
          <a:p>
            <a:r>
              <a:rPr lang="zh-CN" altLang="en-US" sz="2800" dirty="0">
                <a:latin typeface="楷体_GB2312" panose="02010609030101010101" pitchFamily="49" charset="-122"/>
              </a:rPr>
              <a:t>常见等级制网络结构</a:t>
            </a:r>
          </a:p>
        </p:txBody>
      </p:sp>
      <p:sp>
        <p:nvSpPr>
          <p:cNvPr id="732163" name="Rectangle 3"/>
          <p:cNvSpPr>
            <a:spLocks noGrp="1" noChangeArrowheads="1"/>
          </p:cNvSpPr>
          <p:nvPr>
            <p:ph type="body" idx="1"/>
          </p:nvPr>
        </p:nvSpPr>
        <p:spPr>
          <a:xfrm>
            <a:off x="175196" y="692696"/>
            <a:ext cx="8964488" cy="4114800"/>
          </a:xfrm>
        </p:spPr>
        <p:txBody>
          <a:bodyPr/>
          <a:lstStyle/>
          <a:p>
            <a:pPr>
              <a:lnSpc>
                <a:spcPct val="90000"/>
              </a:lnSpc>
              <a:buFont typeface="Wingdings" panose="05000000000000000000" pitchFamily="2" charset="2"/>
              <a:buChar char="v"/>
            </a:pPr>
            <a:r>
              <a:rPr lang="zh-CN" altLang="en-US" sz="2800" dirty="0">
                <a:solidFill>
                  <a:srgbClr val="990000"/>
                </a:solidFill>
                <a:latin typeface="楷体_GB2312" panose="02010609030101010101" pitchFamily="49" charset="-122"/>
              </a:rPr>
              <a:t>现代通信网主要建立</a:t>
            </a:r>
            <a:r>
              <a:rPr lang="zh-CN" altLang="en-US" sz="2800" dirty="0">
                <a:solidFill>
                  <a:srgbClr val="000099"/>
                </a:solidFill>
                <a:latin typeface="楷体_GB2312" panose="02010609030101010101" pitchFamily="49" charset="-122"/>
              </a:rPr>
              <a:t>以城市为中心固定的等级结构网络，区域蜂窝结构的移动通信网络，</a:t>
            </a:r>
            <a:r>
              <a:rPr lang="zh-CN" altLang="en-US" sz="2800" dirty="0">
                <a:solidFill>
                  <a:srgbClr val="990000"/>
                </a:solidFill>
                <a:latin typeface="楷体_GB2312" panose="02010609030101010101" pitchFamily="49" charset="-122"/>
              </a:rPr>
              <a:t>为用户提供快捷的信息服务。</a:t>
            </a:r>
          </a:p>
          <a:p>
            <a:pPr>
              <a:lnSpc>
                <a:spcPct val="90000"/>
              </a:lnSpc>
              <a:buFont typeface="Wingdings" panose="05000000000000000000" pitchFamily="2" charset="2"/>
              <a:buChar char="v"/>
            </a:pPr>
            <a:r>
              <a:rPr lang="zh-CN" altLang="en-US" sz="2800" dirty="0">
                <a:solidFill>
                  <a:srgbClr val="990000"/>
                </a:solidFill>
                <a:latin typeface="楷体_GB2312" panose="02010609030101010101" pitchFamily="49" charset="-122"/>
              </a:rPr>
              <a:t>等级制网络结构：</a:t>
            </a:r>
            <a:r>
              <a:rPr lang="zh-CN" altLang="en-US" sz="2400" dirty="0">
                <a:solidFill>
                  <a:srgbClr val="000066"/>
                </a:solidFill>
                <a:latin typeface="楷体_GB2312" panose="02010609030101010101" pitchFamily="49" charset="-122"/>
              </a:rPr>
              <a:t>全部节点分成多个等级，每一节点属于某一等级，低等级节点与管辖它的高一等级节点相连，形成多级汇接辐射结构。</a:t>
            </a:r>
          </a:p>
          <a:p>
            <a:pPr lvl="1">
              <a:lnSpc>
                <a:spcPct val="90000"/>
              </a:lnSpc>
            </a:pPr>
            <a:r>
              <a:rPr lang="zh-CN" altLang="en-US" sz="2400" b="1" dirty="0">
                <a:solidFill>
                  <a:srgbClr val="000066"/>
                </a:solidFill>
                <a:latin typeface="楷体_GB2312" panose="02010609030101010101" pitchFamily="49" charset="-122"/>
              </a:rPr>
              <a:t>当最高等级节点间的通信联系非常繁忙且最高等级节点不止一个时，往往把最高等级节点连接成网状形结构。</a:t>
            </a:r>
          </a:p>
          <a:p>
            <a:pPr lvl="1">
              <a:lnSpc>
                <a:spcPct val="90000"/>
              </a:lnSpc>
            </a:pPr>
            <a:r>
              <a:rPr lang="zh-CN" altLang="en-US" sz="2400" b="1" dirty="0">
                <a:solidFill>
                  <a:srgbClr val="000066"/>
                </a:solidFill>
                <a:latin typeface="楷体_GB2312" panose="02010609030101010101" pitchFamily="49" charset="-122"/>
              </a:rPr>
              <a:t>在等级网中，如果某些节点间的联系十分密切，认为在它们之间建立直接连接是十分必要的，而且经济合理，则除了逐级汇接外，还可在任何两节点间建立直达线路。</a:t>
            </a:r>
          </a:p>
          <a:p>
            <a:pPr>
              <a:lnSpc>
                <a:spcPct val="90000"/>
              </a:lnSpc>
              <a:buFont typeface="Wingdings" panose="05000000000000000000" pitchFamily="2" charset="2"/>
              <a:buChar char="v"/>
            </a:pPr>
            <a:endParaRPr lang="zh-CN" altLang="en-US" sz="2000" dirty="0">
              <a:solidFill>
                <a:srgbClr val="000066"/>
              </a:solidFill>
              <a:latin typeface="楷体_GB2312" panose="02010609030101010101" pitchFamily="49" charset="-122"/>
            </a:endParaRPr>
          </a:p>
          <a:p>
            <a:pPr>
              <a:lnSpc>
                <a:spcPct val="90000"/>
              </a:lnSpc>
            </a:pPr>
            <a:endParaRPr lang="en-US" altLang="zh-CN" sz="2800" dirty="0">
              <a:solidFill>
                <a:srgbClr val="000066"/>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528763"/>
            <a:ext cx="50673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a:spLocks noGrp="1"/>
          </p:cNvSpPr>
          <p:nvPr>
            <p:ph type="title"/>
          </p:nvPr>
        </p:nvSpPr>
        <p:spPr>
          <a:xfrm>
            <a:off x="419098" y="162557"/>
            <a:ext cx="8292045" cy="699594"/>
          </a:xfrm>
        </p:spPr>
        <p:txBody>
          <a:bodyPr/>
          <a:lstStyle/>
          <a:p>
            <a:r>
              <a:rPr lang="en-US" altLang="zh-CN" b="1" dirty="0"/>
              <a:t>【</a:t>
            </a:r>
            <a:r>
              <a:rPr lang="zh-CN" altLang="en-US" b="1" dirty="0"/>
              <a:t>电脑端</a:t>
            </a:r>
            <a:r>
              <a:rPr lang="en-US" altLang="zh-CN" b="1" dirty="0"/>
              <a:t>】</a:t>
            </a:r>
            <a:r>
              <a:rPr lang="zh-CN" altLang="en-US" b="1" dirty="0"/>
              <a:t>如何使用</a:t>
            </a:r>
            <a:r>
              <a:rPr lang="zh-CN" altLang="en-US" b="1" dirty="0" smtClean="0"/>
              <a:t>课程平台</a:t>
            </a:r>
            <a:r>
              <a:rPr lang="zh-CN" altLang="en-US" b="1" dirty="0"/>
              <a:t>？</a:t>
            </a:r>
          </a:p>
        </p:txBody>
      </p:sp>
      <p:cxnSp>
        <p:nvCxnSpPr>
          <p:cNvPr id="4" name="直接箭头连接符 3"/>
          <p:cNvCxnSpPr/>
          <p:nvPr/>
        </p:nvCxnSpPr>
        <p:spPr>
          <a:xfrm flipH="1" flipV="1">
            <a:off x="5507990" y="5013325"/>
            <a:ext cx="648335" cy="102425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355340" y="2421255"/>
            <a:ext cx="3830955" cy="3405505"/>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srgbClr val="FFFFFF"/>
              </a:solidFill>
            </a:endParaRPr>
          </a:p>
        </p:txBody>
      </p:sp>
    </p:spTree>
    <p:extLst>
      <p:ext uri="{BB962C8B-B14F-4D97-AF65-F5344CB8AC3E}">
        <p14:creationId xmlns:p14="http://schemas.microsoft.com/office/powerpoint/2010/main" val="17286160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灯片编号占位符 5"/>
          <p:cNvSpPr>
            <a:spLocks noGrp="1"/>
          </p:cNvSpPr>
          <p:nvPr>
            <p:ph type="sldNum" sz="quarter" idx="12"/>
          </p:nvPr>
        </p:nvSpPr>
        <p:spPr/>
        <p:txBody>
          <a:bodyPr/>
          <a:lstStyle/>
          <a:p>
            <a:fld id="{0E4872DE-F092-4AB0-BBD2-497F643B5053}" type="slidenum">
              <a:rPr lang="en-US" altLang="zh-CN"/>
              <a:t>60</a:t>
            </a:fld>
            <a:endParaRPr lang="en-US" altLang="zh-CN"/>
          </a:p>
        </p:txBody>
      </p:sp>
      <p:sp>
        <p:nvSpPr>
          <p:cNvPr id="734210" name="Rectangle 2"/>
          <p:cNvSpPr>
            <a:spLocks noChangeArrowheads="1"/>
          </p:cNvSpPr>
          <p:nvPr/>
        </p:nvSpPr>
        <p:spPr bwMode="auto">
          <a:xfrm>
            <a:off x="457200" y="0"/>
            <a:ext cx="8229600"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Char char="q"/>
            </a:pPr>
            <a:r>
              <a:rPr lang="en-US" altLang="zh-CN" sz="3200" b="1" dirty="0">
                <a:solidFill>
                  <a:srgbClr val="990000"/>
                </a:solidFill>
                <a:latin typeface="楷体_GB2312" panose="02010609030101010101" pitchFamily="49" charset="-122"/>
                <a:ea typeface="楷体_GB2312" panose="02010609030101010101" pitchFamily="49" charset="-122"/>
              </a:rPr>
              <a:t>1.</a:t>
            </a:r>
            <a:r>
              <a:rPr lang="zh-CN" altLang="en-US" sz="3200" b="1" dirty="0">
                <a:solidFill>
                  <a:srgbClr val="990000"/>
                </a:solidFill>
                <a:latin typeface="楷体_GB2312" panose="02010609030101010101" pitchFamily="49" charset="-122"/>
                <a:ea typeface="楷体_GB2312" panose="02010609030101010101" pitchFamily="49" charset="-122"/>
              </a:rPr>
              <a:t>电话网的等级制结构</a:t>
            </a:r>
            <a:endParaRPr lang="zh-CN" altLang="en-US" sz="3600" b="1" dirty="0">
              <a:solidFill>
                <a:srgbClr val="FF0000"/>
              </a:solidFill>
              <a:latin typeface="宋体" panose="02010600030101010101" pitchFamily="2" charset="-122"/>
              <a:ea typeface="楷体_GB2312" panose="02010609030101010101" pitchFamily="49" charset="-122"/>
            </a:endParaRPr>
          </a:p>
          <a:p>
            <a:pPr>
              <a:spcBef>
                <a:spcPct val="50000"/>
              </a:spcBef>
              <a:buFont typeface="Wingdings" panose="05000000000000000000" pitchFamily="2" charset="2"/>
              <a:buNone/>
            </a:pPr>
            <a:r>
              <a:rPr lang="zh-CN" altLang="en-US" sz="2800" b="1" dirty="0">
                <a:solidFill>
                  <a:srgbClr val="FF0000"/>
                </a:solidFill>
                <a:latin typeface="宋体" panose="02010600030101010101" pitchFamily="2" charset="-122"/>
                <a:ea typeface="楷体_GB2312" panose="02010609030101010101" pitchFamily="49" charset="-122"/>
              </a:rPr>
              <a:t>电话网络结构的演变：</a:t>
            </a:r>
            <a:r>
              <a:rPr lang="zh-CN" altLang="en-US" sz="2800" b="1" dirty="0">
                <a:solidFill>
                  <a:srgbClr val="006666"/>
                </a:solidFill>
                <a:latin typeface="宋体" panose="02010600030101010101" pitchFamily="2" charset="-122"/>
                <a:ea typeface="楷体_GB2312" panose="02010609030101010101" pitchFamily="49" charset="-122"/>
              </a:rPr>
              <a:t>减少等级→无级动态网</a:t>
            </a:r>
          </a:p>
        </p:txBody>
      </p:sp>
      <p:sp>
        <p:nvSpPr>
          <p:cNvPr id="734211" name="Rectangle 3"/>
          <p:cNvSpPr>
            <a:spLocks noChangeArrowheads="1"/>
          </p:cNvSpPr>
          <p:nvPr/>
        </p:nvSpPr>
        <p:spPr bwMode="auto">
          <a:xfrm>
            <a:off x="3619500" y="2514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4212" name="Rectangle 4"/>
          <p:cNvSpPr>
            <a:spLocks noChangeArrowheads="1"/>
          </p:cNvSpPr>
          <p:nvPr/>
        </p:nvSpPr>
        <p:spPr bwMode="auto">
          <a:xfrm>
            <a:off x="3143250" y="2276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4213" name="Rectangle 5"/>
          <p:cNvSpPr>
            <a:spLocks noChangeArrowheads="1"/>
          </p:cNvSpPr>
          <p:nvPr/>
        </p:nvSpPr>
        <p:spPr bwMode="auto">
          <a:xfrm>
            <a:off x="0" y="881063"/>
            <a:ext cx="9144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1913" tIns="899829" rIns="791913">
            <a:spAutoFit/>
          </a:bodyPr>
          <a:lstStyle/>
          <a:p>
            <a:pPr algn="just"/>
            <a:r>
              <a:rPr lang="en-US" altLang="zh-CN" sz="1000" b="0"/>
              <a:t> </a:t>
            </a:r>
          </a:p>
          <a:p>
            <a:pPr algn="just" eaLnBrk="0" hangingPunct="0"/>
            <a:r>
              <a:rPr lang="en-US" altLang="zh-CN" sz="1000" b="0"/>
              <a:t> </a:t>
            </a:r>
          </a:p>
          <a:p>
            <a:pPr eaLnBrk="0" hangingPunct="0"/>
            <a:endParaRPr lang="en-US" altLang="zh-CN" b="0"/>
          </a:p>
        </p:txBody>
      </p:sp>
      <p:sp>
        <p:nvSpPr>
          <p:cNvPr id="734214" name="Rectangle 6"/>
          <p:cNvSpPr>
            <a:spLocks noChangeArrowheads="1"/>
          </p:cNvSpPr>
          <p:nvPr/>
        </p:nvSpPr>
        <p:spPr bwMode="auto">
          <a:xfrm>
            <a:off x="0" y="881063"/>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1000" b="0"/>
              <a:t> </a:t>
            </a:r>
          </a:p>
          <a:p>
            <a:pPr eaLnBrk="0" hangingPunct="0"/>
            <a:endParaRPr lang="en-US" altLang="zh-CN" b="0"/>
          </a:p>
        </p:txBody>
      </p:sp>
      <p:sp>
        <p:nvSpPr>
          <p:cNvPr id="734215" name="Rectangle 7"/>
          <p:cNvSpPr>
            <a:spLocks noChangeArrowheads="1"/>
          </p:cNvSpPr>
          <p:nvPr/>
        </p:nvSpPr>
        <p:spPr bwMode="auto">
          <a:xfrm>
            <a:off x="0" y="881063"/>
            <a:ext cx="9144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1913" tIns="899829" rIns="791913">
            <a:spAutoFit/>
          </a:bodyPr>
          <a:lstStyle/>
          <a:p>
            <a:pPr algn="just"/>
            <a:r>
              <a:rPr lang="en-US" altLang="zh-CN" sz="1000" b="0"/>
              <a:t> </a:t>
            </a:r>
          </a:p>
          <a:p>
            <a:pPr algn="just" eaLnBrk="0" hangingPunct="0"/>
            <a:r>
              <a:rPr lang="en-US" altLang="zh-CN" sz="1000" b="0"/>
              <a:t> </a:t>
            </a:r>
          </a:p>
          <a:p>
            <a:pPr eaLnBrk="0" hangingPunct="0"/>
            <a:endParaRPr lang="en-US" altLang="zh-CN" b="0"/>
          </a:p>
        </p:txBody>
      </p:sp>
      <p:grpSp>
        <p:nvGrpSpPr>
          <p:cNvPr id="734216" name="Group 8"/>
          <p:cNvGrpSpPr/>
          <p:nvPr/>
        </p:nvGrpSpPr>
        <p:grpSpPr bwMode="auto">
          <a:xfrm>
            <a:off x="0" y="1181100"/>
            <a:ext cx="4876910" cy="5257800"/>
            <a:chOff x="2940" y="1574"/>
            <a:chExt cx="5218" cy="7488"/>
          </a:xfrm>
        </p:grpSpPr>
        <p:grpSp>
          <p:nvGrpSpPr>
            <p:cNvPr id="734217" name="Group 9"/>
            <p:cNvGrpSpPr/>
            <p:nvPr/>
          </p:nvGrpSpPr>
          <p:grpSpPr bwMode="auto">
            <a:xfrm>
              <a:off x="2940" y="1574"/>
              <a:ext cx="4158" cy="7098"/>
              <a:chOff x="2927" y="2666"/>
              <a:chExt cx="3780" cy="6084"/>
            </a:xfrm>
          </p:grpSpPr>
          <p:grpSp>
            <p:nvGrpSpPr>
              <p:cNvPr id="734218" name="Group 10"/>
              <p:cNvGrpSpPr/>
              <p:nvPr/>
            </p:nvGrpSpPr>
            <p:grpSpPr bwMode="auto">
              <a:xfrm>
                <a:off x="2927" y="2666"/>
                <a:ext cx="3780" cy="4368"/>
                <a:chOff x="4002" y="10488"/>
                <a:chExt cx="3780" cy="4368"/>
              </a:xfrm>
            </p:grpSpPr>
            <p:grpSp>
              <p:nvGrpSpPr>
                <p:cNvPr id="734219" name="Group 11"/>
                <p:cNvGrpSpPr/>
                <p:nvPr/>
              </p:nvGrpSpPr>
              <p:grpSpPr bwMode="auto">
                <a:xfrm flipV="1">
                  <a:off x="4317" y="14544"/>
                  <a:ext cx="1050" cy="156"/>
                  <a:chOff x="4317" y="12828"/>
                  <a:chExt cx="3465" cy="0"/>
                </a:xfrm>
              </p:grpSpPr>
              <p:sp>
                <p:nvSpPr>
                  <p:cNvPr id="734220" name="Line 12"/>
                  <p:cNvSpPr>
                    <a:spLocks noChangeShapeType="1"/>
                  </p:cNvSpPr>
                  <p:nvPr/>
                </p:nvSpPr>
                <p:spPr bwMode="auto">
                  <a:xfrm>
                    <a:off x="4947"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21" name="Line 13"/>
                  <p:cNvSpPr>
                    <a:spLocks noChangeShapeType="1"/>
                  </p:cNvSpPr>
                  <p:nvPr/>
                </p:nvSpPr>
                <p:spPr bwMode="auto">
                  <a:xfrm>
                    <a:off x="6102"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22" name="Line 14"/>
                  <p:cNvSpPr>
                    <a:spLocks noChangeShapeType="1"/>
                  </p:cNvSpPr>
                  <p:nvPr/>
                </p:nvSpPr>
                <p:spPr bwMode="auto">
                  <a:xfrm>
                    <a:off x="4737" y="12828"/>
                    <a:ext cx="2520" cy="0"/>
                  </a:xfrm>
                  <a:prstGeom prst="line">
                    <a:avLst/>
                  </a:prstGeom>
                  <a:noFill/>
                  <a:ln w="9525">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734223" name="Line 15"/>
                  <p:cNvSpPr>
                    <a:spLocks noChangeShapeType="1"/>
                  </p:cNvSpPr>
                  <p:nvPr/>
                </p:nvSpPr>
                <p:spPr bwMode="auto">
                  <a:xfrm flipH="1">
                    <a:off x="431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24" name="Line 16"/>
                  <p:cNvSpPr>
                    <a:spLocks noChangeShapeType="1"/>
                  </p:cNvSpPr>
                  <p:nvPr/>
                </p:nvSpPr>
                <p:spPr bwMode="auto">
                  <a:xfrm>
                    <a:off x="725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34225" name="Line 17"/>
                <p:cNvSpPr>
                  <a:spLocks noChangeShapeType="1"/>
                </p:cNvSpPr>
                <p:nvPr/>
              </p:nvSpPr>
              <p:spPr bwMode="auto">
                <a:xfrm flipH="1">
                  <a:off x="5997" y="13608"/>
                  <a:ext cx="525"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26" name="Line 18"/>
                <p:cNvSpPr>
                  <a:spLocks noChangeShapeType="1"/>
                </p:cNvSpPr>
                <p:nvPr/>
              </p:nvSpPr>
              <p:spPr bwMode="auto">
                <a:xfrm>
                  <a:off x="5472" y="13608"/>
                  <a:ext cx="42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27" name="Line 19"/>
                <p:cNvSpPr>
                  <a:spLocks noChangeShapeType="1"/>
                </p:cNvSpPr>
                <p:nvPr/>
              </p:nvSpPr>
              <p:spPr bwMode="auto">
                <a:xfrm flipV="1">
                  <a:off x="5367" y="12048"/>
                  <a:ext cx="1050" cy="936"/>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228" name="Line 20"/>
                <p:cNvSpPr>
                  <a:spLocks noChangeShapeType="1"/>
                </p:cNvSpPr>
                <p:nvPr/>
              </p:nvSpPr>
              <p:spPr bwMode="auto">
                <a:xfrm flipV="1">
                  <a:off x="5367" y="12516"/>
                  <a:ext cx="1050" cy="468"/>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229" name="Line 21"/>
                <p:cNvSpPr>
                  <a:spLocks noChangeShapeType="1"/>
                </p:cNvSpPr>
                <p:nvPr/>
              </p:nvSpPr>
              <p:spPr bwMode="auto">
                <a:xfrm>
                  <a:off x="5472" y="12984"/>
                  <a:ext cx="94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4230" name="Group 22"/>
                <p:cNvGrpSpPr/>
                <p:nvPr/>
              </p:nvGrpSpPr>
              <p:grpSpPr bwMode="auto">
                <a:xfrm>
                  <a:off x="5262" y="11018"/>
                  <a:ext cx="1421" cy="1619"/>
                  <a:chOff x="5157" y="11716"/>
                  <a:chExt cx="1995" cy="2360"/>
                </a:xfrm>
              </p:grpSpPr>
              <p:sp>
                <p:nvSpPr>
                  <p:cNvPr id="734231" name="Line 23"/>
                  <p:cNvSpPr>
                    <a:spLocks noChangeShapeType="1"/>
                  </p:cNvSpPr>
                  <p:nvPr/>
                </p:nvSpPr>
                <p:spPr bwMode="auto">
                  <a:xfrm>
                    <a:off x="6942" y="12516"/>
                    <a:ext cx="0" cy="15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32" name="Line 24"/>
                  <p:cNvSpPr>
                    <a:spLocks noChangeShapeType="1"/>
                  </p:cNvSpPr>
                  <p:nvPr/>
                </p:nvSpPr>
                <p:spPr bwMode="auto">
                  <a:xfrm>
                    <a:off x="5367" y="12516"/>
                    <a:ext cx="0" cy="15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734233" name="Group 25"/>
                  <p:cNvGrpSpPr/>
                  <p:nvPr/>
                </p:nvGrpSpPr>
                <p:grpSpPr bwMode="auto">
                  <a:xfrm>
                    <a:off x="5157" y="11716"/>
                    <a:ext cx="1995" cy="836"/>
                    <a:chOff x="5157" y="11892"/>
                    <a:chExt cx="1575" cy="660"/>
                  </a:xfrm>
                </p:grpSpPr>
                <p:sp>
                  <p:nvSpPr>
                    <p:cNvPr id="734234" name="AutoShape 26"/>
                    <p:cNvSpPr>
                      <a:spLocks noChangeArrowheads="1"/>
                    </p:cNvSpPr>
                    <p:nvPr/>
                  </p:nvSpPr>
                  <p:spPr bwMode="auto">
                    <a:xfrm>
                      <a:off x="5367" y="11892"/>
                      <a:ext cx="1155" cy="624"/>
                    </a:xfrm>
                    <a:prstGeom prst="triangle">
                      <a:avLst>
                        <a:gd name="adj" fmla="val 50000"/>
                      </a:avLst>
                    </a:prstGeom>
                    <a:solidFill>
                      <a:srgbClr val="FFFFFF"/>
                    </a:solidFill>
                    <a:ln w="9525">
                      <a:solidFill>
                        <a:srgbClr val="000000"/>
                      </a:solidFill>
                      <a:miter lim="800000"/>
                    </a:ln>
                  </p:spPr>
                  <p:txBody>
                    <a:bodyPr/>
                    <a:lstStyle/>
                    <a:p>
                      <a:endParaRPr lang="zh-CN" altLang="en-US"/>
                    </a:p>
                  </p:txBody>
                </p:sp>
                <p:sp>
                  <p:nvSpPr>
                    <p:cNvPr id="734235" name="Rectangle 27"/>
                    <p:cNvSpPr>
                      <a:spLocks noChangeArrowheads="1"/>
                    </p:cNvSpPr>
                    <p:nvPr/>
                  </p:nvSpPr>
                  <p:spPr bwMode="auto">
                    <a:xfrm>
                      <a:off x="5787" y="11892"/>
                      <a:ext cx="315" cy="192"/>
                    </a:xfrm>
                    <a:prstGeom prst="rect">
                      <a:avLst/>
                    </a:prstGeom>
                    <a:solidFill>
                      <a:srgbClr val="33CCCC"/>
                    </a:solidFill>
                    <a:ln w="9525">
                      <a:solidFill>
                        <a:srgbClr val="000000"/>
                      </a:solidFill>
                      <a:miter lim="800000"/>
                    </a:ln>
                  </p:spPr>
                  <p:txBody>
                    <a:bodyPr/>
                    <a:lstStyle/>
                    <a:p>
                      <a:endParaRPr lang="zh-CN" altLang="en-US"/>
                    </a:p>
                  </p:txBody>
                </p:sp>
                <p:sp>
                  <p:nvSpPr>
                    <p:cNvPr id="734236" name="Rectangle 28"/>
                    <p:cNvSpPr>
                      <a:spLocks noChangeArrowheads="1"/>
                    </p:cNvSpPr>
                    <p:nvPr/>
                  </p:nvSpPr>
                  <p:spPr bwMode="auto">
                    <a:xfrm>
                      <a:off x="6417" y="12360"/>
                      <a:ext cx="315" cy="192"/>
                    </a:xfrm>
                    <a:prstGeom prst="rect">
                      <a:avLst/>
                    </a:prstGeom>
                    <a:solidFill>
                      <a:srgbClr val="33CCCC"/>
                    </a:solidFill>
                    <a:ln w="9525">
                      <a:solidFill>
                        <a:srgbClr val="000000"/>
                      </a:solidFill>
                      <a:miter lim="800000"/>
                    </a:ln>
                  </p:spPr>
                  <p:txBody>
                    <a:bodyPr/>
                    <a:lstStyle/>
                    <a:p>
                      <a:endParaRPr lang="zh-CN" altLang="en-US"/>
                    </a:p>
                  </p:txBody>
                </p:sp>
                <p:sp>
                  <p:nvSpPr>
                    <p:cNvPr id="734237" name="Rectangle 29"/>
                    <p:cNvSpPr>
                      <a:spLocks noChangeArrowheads="1"/>
                    </p:cNvSpPr>
                    <p:nvPr/>
                  </p:nvSpPr>
                  <p:spPr bwMode="auto">
                    <a:xfrm>
                      <a:off x="5157" y="12360"/>
                      <a:ext cx="315" cy="192"/>
                    </a:xfrm>
                    <a:prstGeom prst="rect">
                      <a:avLst/>
                    </a:prstGeom>
                    <a:solidFill>
                      <a:srgbClr val="33CCCC"/>
                    </a:solidFill>
                    <a:ln w="9525">
                      <a:solidFill>
                        <a:srgbClr val="000000"/>
                      </a:solidFill>
                      <a:miter lim="800000"/>
                    </a:ln>
                  </p:spPr>
                  <p:txBody>
                    <a:bodyPr/>
                    <a:lstStyle/>
                    <a:p>
                      <a:endParaRPr lang="zh-CN" altLang="en-US"/>
                    </a:p>
                  </p:txBody>
                </p:sp>
              </p:grpSp>
              <p:sp>
                <p:nvSpPr>
                  <p:cNvPr id="734238" name="AutoShape 30"/>
                  <p:cNvSpPr>
                    <a:spLocks noChangeArrowheads="1"/>
                  </p:cNvSpPr>
                  <p:nvPr/>
                </p:nvSpPr>
                <p:spPr bwMode="auto">
                  <a:xfrm>
                    <a:off x="5157" y="12984"/>
                    <a:ext cx="420" cy="312"/>
                  </a:xfrm>
                  <a:prstGeom prst="triangle">
                    <a:avLst>
                      <a:gd name="adj" fmla="val 50000"/>
                    </a:avLst>
                  </a:prstGeom>
                  <a:solidFill>
                    <a:srgbClr val="33CCCC"/>
                  </a:solidFill>
                  <a:ln w="9525">
                    <a:solidFill>
                      <a:srgbClr val="000000"/>
                    </a:solidFill>
                    <a:miter lim="800000"/>
                  </a:ln>
                </p:spPr>
                <p:txBody>
                  <a:bodyPr/>
                  <a:lstStyle/>
                  <a:p>
                    <a:endParaRPr lang="zh-CN" altLang="en-US"/>
                  </a:p>
                </p:txBody>
              </p:sp>
              <p:sp>
                <p:nvSpPr>
                  <p:cNvPr id="734239" name="AutoShape 31"/>
                  <p:cNvSpPr>
                    <a:spLocks noChangeArrowheads="1"/>
                  </p:cNvSpPr>
                  <p:nvPr/>
                </p:nvSpPr>
                <p:spPr bwMode="auto">
                  <a:xfrm>
                    <a:off x="6732" y="12984"/>
                    <a:ext cx="420" cy="312"/>
                  </a:xfrm>
                  <a:prstGeom prst="triangle">
                    <a:avLst>
                      <a:gd name="adj" fmla="val 50000"/>
                    </a:avLst>
                  </a:prstGeom>
                  <a:solidFill>
                    <a:srgbClr val="33CCCC"/>
                  </a:solidFill>
                  <a:ln w="9525">
                    <a:solidFill>
                      <a:srgbClr val="000000"/>
                    </a:solidFill>
                    <a:miter lim="800000"/>
                  </a:ln>
                </p:spPr>
                <p:txBody>
                  <a:bodyPr/>
                  <a:lstStyle/>
                  <a:p>
                    <a:endParaRPr lang="zh-CN" altLang="en-US"/>
                  </a:p>
                </p:txBody>
              </p:sp>
            </p:grpSp>
            <p:grpSp>
              <p:nvGrpSpPr>
                <p:cNvPr id="734240" name="Group 32"/>
                <p:cNvGrpSpPr/>
                <p:nvPr/>
              </p:nvGrpSpPr>
              <p:grpSpPr bwMode="auto">
                <a:xfrm flipV="1">
                  <a:off x="5262" y="12367"/>
                  <a:ext cx="283" cy="270"/>
                  <a:chOff x="8727" y="12516"/>
                  <a:chExt cx="1470" cy="1560"/>
                </a:xfrm>
              </p:grpSpPr>
              <p:sp>
                <p:nvSpPr>
                  <p:cNvPr id="734241" name="Oval 33"/>
                  <p:cNvSpPr>
                    <a:spLocks noChangeArrowheads="1"/>
                  </p:cNvSpPr>
                  <p:nvPr/>
                </p:nvSpPr>
                <p:spPr bwMode="auto">
                  <a:xfrm>
                    <a:off x="8727" y="12516"/>
                    <a:ext cx="1470" cy="1560"/>
                  </a:xfrm>
                  <a:prstGeom prst="ellipse">
                    <a:avLst/>
                  </a:prstGeom>
                  <a:solidFill>
                    <a:srgbClr val="FFFFFF"/>
                  </a:solidFill>
                  <a:ln w="9525">
                    <a:solidFill>
                      <a:srgbClr val="000000"/>
                    </a:solidFill>
                    <a:round/>
                  </a:ln>
                </p:spPr>
                <p:txBody>
                  <a:bodyPr/>
                  <a:lstStyle/>
                  <a:p>
                    <a:endParaRPr lang="zh-CN" altLang="en-US"/>
                  </a:p>
                </p:txBody>
              </p:sp>
              <p:sp>
                <p:nvSpPr>
                  <p:cNvPr id="734242" name="Oval 34"/>
                  <p:cNvSpPr>
                    <a:spLocks noChangeArrowheads="1"/>
                  </p:cNvSpPr>
                  <p:nvPr/>
                </p:nvSpPr>
                <p:spPr bwMode="auto">
                  <a:xfrm>
                    <a:off x="9042" y="12828"/>
                    <a:ext cx="840" cy="936"/>
                  </a:xfrm>
                  <a:prstGeom prst="ellipse">
                    <a:avLst/>
                  </a:prstGeom>
                  <a:solidFill>
                    <a:srgbClr val="FFFFFF"/>
                  </a:solidFill>
                  <a:ln w="9525">
                    <a:solidFill>
                      <a:srgbClr val="000000"/>
                    </a:solidFill>
                    <a:round/>
                  </a:ln>
                </p:spPr>
                <p:txBody>
                  <a:bodyPr/>
                  <a:lstStyle/>
                  <a:p>
                    <a:endParaRPr lang="zh-CN" altLang="en-US"/>
                  </a:p>
                </p:txBody>
              </p:sp>
            </p:grpSp>
            <p:grpSp>
              <p:nvGrpSpPr>
                <p:cNvPr id="734243" name="Group 35"/>
                <p:cNvGrpSpPr/>
                <p:nvPr/>
              </p:nvGrpSpPr>
              <p:grpSpPr bwMode="auto">
                <a:xfrm flipV="1">
                  <a:off x="6394" y="12367"/>
                  <a:ext cx="283" cy="270"/>
                  <a:chOff x="8727" y="12516"/>
                  <a:chExt cx="1470" cy="1560"/>
                </a:xfrm>
              </p:grpSpPr>
              <p:sp>
                <p:nvSpPr>
                  <p:cNvPr id="734244" name="Oval 36"/>
                  <p:cNvSpPr>
                    <a:spLocks noChangeArrowheads="1"/>
                  </p:cNvSpPr>
                  <p:nvPr/>
                </p:nvSpPr>
                <p:spPr bwMode="auto">
                  <a:xfrm>
                    <a:off x="8727" y="12516"/>
                    <a:ext cx="1470" cy="1560"/>
                  </a:xfrm>
                  <a:prstGeom prst="ellipse">
                    <a:avLst/>
                  </a:prstGeom>
                  <a:solidFill>
                    <a:srgbClr val="FFFFFF"/>
                  </a:solidFill>
                  <a:ln w="9525">
                    <a:solidFill>
                      <a:srgbClr val="000000"/>
                    </a:solidFill>
                    <a:round/>
                  </a:ln>
                </p:spPr>
                <p:txBody>
                  <a:bodyPr/>
                  <a:lstStyle/>
                  <a:p>
                    <a:endParaRPr lang="zh-CN" altLang="en-US"/>
                  </a:p>
                </p:txBody>
              </p:sp>
              <p:sp>
                <p:nvSpPr>
                  <p:cNvPr id="734245" name="Oval 37"/>
                  <p:cNvSpPr>
                    <a:spLocks noChangeArrowheads="1"/>
                  </p:cNvSpPr>
                  <p:nvPr/>
                </p:nvSpPr>
                <p:spPr bwMode="auto">
                  <a:xfrm>
                    <a:off x="9042" y="12828"/>
                    <a:ext cx="840" cy="936"/>
                  </a:xfrm>
                  <a:prstGeom prst="ellipse">
                    <a:avLst/>
                  </a:prstGeom>
                  <a:solidFill>
                    <a:srgbClr val="FFFFFF"/>
                  </a:solidFill>
                  <a:ln w="9525">
                    <a:solidFill>
                      <a:srgbClr val="000000"/>
                    </a:solidFill>
                    <a:round/>
                  </a:ln>
                </p:spPr>
                <p:txBody>
                  <a:bodyPr/>
                  <a:lstStyle/>
                  <a:p>
                    <a:endParaRPr lang="zh-CN" altLang="en-US"/>
                  </a:p>
                </p:txBody>
              </p:sp>
            </p:grpSp>
            <p:sp>
              <p:nvSpPr>
                <p:cNvPr id="734246" name="Line 38"/>
                <p:cNvSpPr>
                  <a:spLocks noChangeShapeType="1"/>
                </p:cNvSpPr>
                <p:nvPr/>
              </p:nvSpPr>
              <p:spPr bwMode="auto">
                <a:xfrm flipV="1">
                  <a:off x="5958" y="10644"/>
                  <a:ext cx="0" cy="3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247" name="Line 39"/>
                <p:cNvSpPr>
                  <a:spLocks noChangeShapeType="1"/>
                </p:cNvSpPr>
                <p:nvPr/>
              </p:nvSpPr>
              <p:spPr bwMode="auto">
                <a:xfrm>
                  <a:off x="5396" y="12637"/>
                  <a:ext cx="0" cy="1595"/>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248" name="Line 40"/>
                <p:cNvSpPr>
                  <a:spLocks noChangeShapeType="1"/>
                </p:cNvSpPr>
                <p:nvPr/>
              </p:nvSpPr>
              <p:spPr bwMode="auto">
                <a:xfrm>
                  <a:off x="6537" y="12637"/>
                  <a:ext cx="0" cy="1595"/>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4249" name="Group 41"/>
                <p:cNvGrpSpPr/>
                <p:nvPr/>
              </p:nvGrpSpPr>
              <p:grpSpPr bwMode="auto">
                <a:xfrm>
                  <a:off x="5157" y="14232"/>
                  <a:ext cx="450" cy="468"/>
                  <a:chOff x="4317" y="12672"/>
                  <a:chExt cx="1050" cy="1092"/>
                </a:xfrm>
              </p:grpSpPr>
              <p:sp>
                <p:nvSpPr>
                  <p:cNvPr id="734250" name="AutoShape 42"/>
                  <p:cNvSpPr>
                    <a:spLocks noChangeArrowheads="1"/>
                  </p:cNvSpPr>
                  <p:nvPr/>
                </p:nvSpPr>
                <p:spPr bwMode="auto">
                  <a:xfrm>
                    <a:off x="4317" y="12672"/>
                    <a:ext cx="1050" cy="109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00"/>
                  </a:solidFill>
                  <a:ln w="9525">
                    <a:solidFill>
                      <a:srgbClr val="FF9900"/>
                    </a:solidFill>
                    <a:miter lim="800000"/>
                  </a:ln>
                </p:spPr>
                <p:txBody>
                  <a:bodyPr/>
                  <a:lstStyle/>
                  <a:p>
                    <a:endParaRPr lang="zh-CN" altLang="en-US"/>
                  </a:p>
                </p:txBody>
              </p:sp>
              <p:sp>
                <p:nvSpPr>
                  <p:cNvPr id="734251" name="Rectangle 43"/>
                  <p:cNvSpPr>
                    <a:spLocks noChangeArrowheads="1"/>
                  </p:cNvSpPr>
                  <p:nvPr/>
                </p:nvSpPr>
                <p:spPr bwMode="auto">
                  <a:xfrm>
                    <a:off x="4527" y="12984"/>
                    <a:ext cx="630" cy="624"/>
                  </a:xfrm>
                  <a:prstGeom prst="rect">
                    <a:avLst/>
                  </a:prstGeom>
                  <a:solidFill>
                    <a:srgbClr val="FFFF00"/>
                  </a:solidFill>
                  <a:ln w="9525">
                    <a:solidFill>
                      <a:srgbClr val="FF9900"/>
                    </a:solidFill>
                    <a:miter lim="800000"/>
                  </a:ln>
                </p:spPr>
                <p:txBody>
                  <a:bodyPr/>
                  <a:lstStyle/>
                  <a:p>
                    <a:endParaRPr lang="zh-CN" altLang="en-US"/>
                  </a:p>
                </p:txBody>
              </p:sp>
            </p:grpSp>
            <p:grpSp>
              <p:nvGrpSpPr>
                <p:cNvPr id="734252" name="Group 44"/>
                <p:cNvGrpSpPr/>
                <p:nvPr/>
              </p:nvGrpSpPr>
              <p:grpSpPr bwMode="auto">
                <a:xfrm>
                  <a:off x="6312" y="14232"/>
                  <a:ext cx="450" cy="468"/>
                  <a:chOff x="4317" y="12672"/>
                  <a:chExt cx="1050" cy="1092"/>
                </a:xfrm>
              </p:grpSpPr>
              <p:sp>
                <p:nvSpPr>
                  <p:cNvPr id="734253" name="AutoShape 45"/>
                  <p:cNvSpPr>
                    <a:spLocks noChangeArrowheads="1"/>
                  </p:cNvSpPr>
                  <p:nvPr/>
                </p:nvSpPr>
                <p:spPr bwMode="auto">
                  <a:xfrm>
                    <a:off x="4317" y="12672"/>
                    <a:ext cx="1050" cy="109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FF00"/>
                  </a:solidFill>
                  <a:ln w="9525">
                    <a:solidFill>
                      <a:srgbClr val="FF9900"/>
                    </a:solidFill>
                    <a:miter lim="800000"/>
                  </a:ln>
                </p:spPr>
                <p:txBody>
                  <a:bodyPr/>
                  <a:lstStyle/>
                  <a:p>
                    <a:endParaRPr lang="zh-CN" altLang="en-US"/>
                  </a:p>
                </p:txBody>
              </p:sp>
              <p:sp>
                <p:nvSpPr>
                  <p:cNvPr id="734254" name="Rectangle 46"/>
                  <p:cNvSpPr>
                    <a:spLocks noChangeArrowheads="1"/>
                  </p:cNvSpPr>
                  <p:nvPr/>
                </p:nvSpPr>
                <p:spPr bwMode="auto">
                  <a:xfrm>
                    <a:off x="4527" y="12984"/>
                    <a:ext cx="630" cy="624"/>
                  </a:xfrm>
                  <a:prstGeom prst="rect">
                    <a:avLst/>
                  </a:prstGeom>
                  <a:solidFill>
                    <a:srgbClr val="FFFF00"/>
                  </a:solidFill>
                  <a:ln w="9525">
                    <a:solidFill>
                      <a:srgbClr val="FF9900"/>
                    </a:solidFill>
                    <a:miter lim="800000"/>
                  </a:ln>
                </p:spPr>
                <p:txBody>
                  <a:bodyPr/>
                  <a:lstStyle/>
                  <a:p>
                    <a:endParaRPr lang="zh-CN" altLang="en-US"/>
                  </a:p>
                </p:txBody>
              </p:sp>
            </p:grpSp>
            <p:grpSp>
              <p:nvGrpSpPr>
                <p:cNvPr id="734255" name="Group 47"/>
                <p:cNvGrpSpPr/>
                <p:nvPr/>
              </p:nvGrpSpPr>
              <p:grpSpPr bwMode="auto">
                <a:xfrm>
                  <a:off x="5819" y="13806"/>
                  <a:ext cx="283" cy="270"/>
                  <a:chOff x="5787" y="13140"/>
                  <a:chExt cx="283" cy="270"/>
                </a:xfrm>
              </p:grpSpPr>
              <p:sp>
                <p:nvSpPr>
                  <p:cNvPr id="734256" name="Oval 48"/>
                  <p:cNvSpPr>
                    <a:spLocks noChangeArrowheads="1"/>
                  </p:cNvSpPr>
                  <p:nvPr/>
                </p:nvSpPr>
                <p:spPr bwMode="auto">
                  <a:xfrm flipV="1">
                    <a:off x="5787" y="13140"/>
                    <a:ext cx="283" cy="270"/>
                  </a:xfrm>
                  <a:prstGeom prst="ellipse">
                    <a:avLst/>
                  </a:prstGeom>
                  <a:solidFill>
                    <a:srgbClr val="FFFFFF"/>
                  </a:solidFill>
                  <a:ln w="9525">
                    <a:solidFill>
                      <a:srgbClr val="000000"/>
                    </a:solidFill>
                    <a:round/>
                  </a:ln>
                </p:spPr>
                <p:txBody>
                  <a:bodyPr/>
                  <a:lstStyle/>
                  <a:p>
                    <a:endParaRPr lang="zh-CN" altLang="en-US"/>
                  </a:p>
                </p:txBody>
              </p:sp>
              <p:sp>
                <p:nvSpPr>
                  <p:cNvPr id="734257" name="Oval 49"/>
                  <p:cNvSpPr>
                    <a:spLocks noChangeArrowheads="1"/>
                  </p:cNvSpPr>
                  <p:nvPr/>
                </p:nvSpPr>
                <p:spPr bwMode="auto">
                  <a:xfrm flipV="1">
                    <a:off x="5848" y="13194"/>
                    <a:ext cx="161" cy="162"/>
                  </a:xfrm>
                  <a:prstGeom prst="ellipse">
                    <a:avLst/>
                  </a:prstGeom>
                  <a:solidFill>
                    <a:srgbClr val="33CCCC"/>
                  </a:solidFill>
                  <a:ln w="9525">
                    <a:solidFill>
                      <a:srgbClr val="000000"/>
                    </a:solidFill>
                    <a:round/>
                  </a:ln>
                </p:spPr>
                <p:txBody>
                  <a:bodyPr/>
                  <a:lstStyle/>
                  <a:p>
                    <a:endParaRPr lang="zh-CN" altLang="en-US"/>
                  </a:p>
                </p:txBody>
              </p:sp>
            </p:grpSp>
            <p:sp>
              <p:nvSpPr>
                <p:cNvPr id="734258" name="Oval 50"/>
                <p:cNvSpPr>
                  <a:spLocks noChangeArrowheads="1"/>
                </p:cNvSpPr>
                <p:nvPr/>
              </p:nvSpPr>
              <p:spPr bwMode="auto">
                <a:xfrm flipV="1">
                  <a:off x="5262" y="12828"/>
                  <a:ext cx="283" cy="270"/>
                </a:xfrm>
                <a:prstGeom prst="ellipse">
                  <a:avLst/>
                </a:prstGeom>
                <a:solidFill>
                  <a:srgbClr val="FFFFFF"/>
                </a:solidFill>
                <a:ln w="9525">
                  <a:solidFill>
                    <a:srgbClr val="000000"/>
                  </a:solidFill>
                  <a:round/>
                </a:ln>
              </p:spPr>
              <p:txBody>
                <a:bodyPr/>
                <a:lstStyle/>
                <a:p>
                  <a:endParaRPr lang="zh-CN" altLang="en-US"/>
                </a:p>
              </p:txBody>
            </p:sp>
            <p:sp>
              <p:nvSpPr>
                <p:cNvPr id="734259" name="Oval 51"/>
                <p:cNvSpPr>
                  <a:spLocks noChangeArrowheads="1"/>
                </p:cNvSpPr>
                <p:nvPr/>
              </p:nvSpPr>
              <p:spPr bwMode="auto">
                <a:xfrm flipV="1">
                  <a:off x="5262" y="13494"/>
                  <a:ext cx="283" cy="270"/>
                </a:xfrm>
                <a:prstGeom prst="ellipse">
                  <a:avLst/>
                </a:prstGeom>
                <a:solidFill>
                  <a:srgbClr val="33CCCC"/>
                </a:solidFill>
                <a:ln w="9525">
                  <a:solidFill>
                    <a:srgbClr val="000000"/>
                  </a:solidFill>
                  <a:round/>
                </a:ln>
              </p:spPr>
              <p:txBody>
                <a:bodyPr/>
                <a:lstStyle/>
                <a:p>
                  <a:endParaRPr lang="zh-CN" altLang="en-US"/>
                </a:p>
              </p:txBody>
            </p:sp>
            <p:sp>
              <p:nvSpPr>
                <p:cNvPr id="734260" name="Oval 52"/>
                <p:cNvSpPr>
                  <a:spLocks noChangeArrowheads="1"/>
                </p:cNvSpPr>
                <p:nvPr/>
              </p:nvSpPr>
              <p:spPr bwMode="auto">
                <a:xfrm flipV="1">
                  <a:off x="6417" y="12828"/>
                  <a:ext cx="283" cy="270"/>
                </a:xfrm>
                <a:prstGeom prst="ellipse">
                  <a:avLst/>
                </a:prstGeom>
                <a:solidFill>
                  <a:srgbClr val="FFFFFF"/>
                </a:solidFill>
                <a:ln w="9525">
                  <a:solidFill>
                    <a:srgbClr val="000000"/>
                  </a:solidFill>
                  <a:round/>
                </a:ln>
              </p:spPr>
              <p:txBody>
                <a:bodyPr/>
                <a:lstStyle/>
                <a:p>
                  <a:endParaRPr lang="zh-CN" altLang="en-US"/>
                </a:p>
              </p:txBody>
            </p:sp>
            <p:sp>
              <p:nvSpPr>
                <p:cNvPr id="734261" name="Oval 53"/>
                <p:cNvSpPr>
                  <a:spLocks noChangeArrowheads="1"/>
                </p:cNvSpPr>
                <p:nvPr/>
              </p:nvSpPr>
              <p:spPr bwMode="auto">
                <a:xfrm flipV="1">
                  <a:off x="6417" y="13494"/>
                  <a:ext cx="283" cy="270"/>
                </a:xfrm>
                <a:prstGeom prst="ellipse">
                  <a:avLst/>
                </a:prstGeom>
                <a:solidFill>
                  <a:srgbClr val="33CCCC"/>
                </a:solidFill>
                <a:ln w="9525">
                  <a:solidFill>
                    <a:srgbClr val="000000"/>
                  </a:solidFill>
                  <a:round/>
                </a:ln>
              </p:spPr>
              <p:txBody>
                <a:bodyPr/>
                <a:lstStyle/>
                <a:p>
                  <a:endParaRPr lang="zh-CN" altLang="en-US"/>
                </a:p>
              </p:txBody>
            </p:sp>
            <p:sp>
              <p:nvSpPr>
                <p:cNvPr id="734262" name="Line 54"/>
                <p:cNvSpPr>
                  <a:spLocks noChangeShapeType="1"/>
                </p:cNvSpPr>
                <p:nvPr/>
              </p:nvSpPr>
              <p:spPr bwMode="auto">
                <a:xfrm flipV="1">
                  <a:off x="5472" y="11580"/>
                  <a:ext cx="945" cy="1248"/>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4263" name="Group 55"/>
                <p:cNvGrpSpPr/>
                <p:nvPr/>
              </p:nvGrpSpPr>
              <p:grpSpPr bwMode="auto">
                <a:xfrm>
                  <a:off x="4317" y="13296"/>
                  <a:ext cx="3465" cy="0"/>
                  <a:chOff x="4317" y="12828"/>
                  <a:chExt cx="3465" cy="0"/>
                </a:xfrm>
              </p:grpSpPr>
              <p:sp>
                <p:nvSpPr>
                  <p:cNvPr id="734264" name="Line 56"/>
                  <p:cNvSpPr>
                    <a:spLocks noChangeShapeType="1"/>
                  </p:cNvSpPr>
                  <p:nvPr/>
                </p:nvSpPr>
                <p:spPr bwMode="auto">
                  <a:xfrm>
                    <a:off x="4947"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65" name="Line 57"/>
                  <p:cNvSpPr>
                    <a:spLocks noChangeShapeType="1"/>
                  </p:cNvSpPr>
                  <p:nvPr/>
                </p:nvSpPr>
                <p:spPr bwMode="auto">
                  <a:xfrm>
                    <a:off x="6102"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66" name="Line 58"/>
                  <p:cNvSpPr>
                    <a:spLocks noChangeShapeType="1"/>
                  </p:cNvSpPr>
                  <p:nvPr/>
                </p:nvSpPr>
                <p:spPr bwMode="auto">
                  <a:xfrm>
                    <a:off x="4737" y="12828"/>
                    <a:ext cx="2520" cy="0"/>
                  </a:xfrm>
                  <a:prstGeom prst="line">
                    <a:avLst/>
                  </a:prstGeom>
                  <a:noFill/>
                  <a:ln w="9525">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734267" name="Line 59"/>
                  <p:cNvSpPr>
                    <a:spLocks noChangeShapeType="1"/>
                  </p:cNvSpPr>
                  <p:nvPr/>
                </p:nvSpPr>
                <p:spPr bwMode="auto">
                  <a:xfrm flipH="1">
                    <a:off x="431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68" name="Line 60"/>
                  <p:cNvSpPr>
                    <a:spLocks noChangeShapeType="1"/>
                  </p:cNvSpPr>
                  <p:nvPr/>
                </p:nvSpPr>
                <p:spPr bwMode="auto">
                  <a:xfrm>
                    <a:off x="725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34269" name="Line 61"/>
                <p:cNvSpPr>
                  <a:spLocks noChangeShapeType="1"/>
                </p:cNvSpPr>
                <p:nvPr/>
              </p:nvSpPr>
              <p:spPr bwMode="auto">
                <a:xfrm>
                  <a:off x="4422" y="10956"/>
                  <a:ext cx="0" cy="234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4270" name="Line 62"/>
                <p:cNvSpPr>
                  <a:spLocks noChangeShapeType="1"/>
                </p:cNvSpPr>
                <p:nvPr/>
              </p:nvSpPr>
              <p:spPr bwMode="auto">
                <a:xfrm>
                  <a:off x="4422" y="13296"/>
                  <a:ext cx="0" cy="124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34271" name="Group 63"/>
                <p:cNvGrpSpPr/>
                <p:nvPr/>
              </p:nvGrpSpPr>
              <p:grpSpPr bwMode="auto">
                <a:xfrm>
                  <a:off x="4317" y="10956"/>
                  <a:ext cx="3465" cy="0"/>
                  <a:chOff x="4317" y="12828"/>
                  <a:chExt cx="3465" cy="0"/>
                </a:xfrm>
              </p:grpSpPr>
              <p:sp>
                <p:nvSpPr>
                  <p:cNvPr id="734272" name="Line 64"/>
                  <p:cNvSpPr>
                    <a:spLocks noChangeShapeType="1"/>
                  </p:cNvSpPr>
                  <p:nvPr/>
                </p:nvSpPr>
                <p:spPr bwMode="auto">
                  <a:xfrm>
                    <a:off x="4947"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73" name="Line 65"/>
                  <p:cNvSpPr>
                    <a:spLocks noChangeShapeType="1"/>
                  </p:cNvSpPr>
                  <p:nvPr/>
                </p:nvSpPr>
                <p:spPr bwMode="auto">
                  <a:xfrm>
                    <a:off x="6102" y="12828"/>
                    <a:ext cx="94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74" name="Line 66"/>
                  <p:cNvSpPr>
                    <a:spLocks noChangeShapeType="1"/>
                  </p:cNvSpPr>
                  <p:nvPr/>
                </p:nvSpPr>
                <p:spPr bwMode="auto">
                  <a:xfrm>
                    <a:off x="4737" y="12828"/>
                    <a:ext cx="2520" cy="0"/>
                  </a:xfrm>
                  <a:prstGeom prst="line">
                    <a:avLst/>
                  </a:prstGeom>
                  <a:noFill/>
                  <a:ln w="9525">
                    <a:solidFill>
                      <a:srgbClr val="000000"/>
                    </a:solidFill>
                    <a:prstDash val="lgDashDot"/>
                    <a:round/>
                  </a:ln>
                  <a:extLst>
                    <a:ext uri="{909E8E84-426E-40DD-AFC4-6F175D3DCCD1}">
                      <a14:hiddenFill xmlns:a14="http://schemas.microsoft.com/office/drawing/2010/main">
                        <a:noFill/>
                      </a14:hiddenFill>
                    </a:ext>
                  </a:extLst>
                </p:spPr>
                <p:txBody>
                  <a:bodyPr/>
                  <a:lstStyle/>
                  <a:p>
                    <a:endParaRPr lang="zh-CN" altLang="en-US"/>
                  </a:p>
                </p:txBody>
              </p:sp>
              <p:sp>
                <p:nvSpPr>
                  <p:cNvPr id="734275" name="Line 67"/>
                  <p:cNvSpPr>
                    <a:spLocks noChangeShapeType="1"/>
                  </p:cNvSpPr>
                  <p:nvPr/>
                </p:nvSpPr>
                <p:spPr bwMode="auto">
                  <a:xfrm flipH="1">
                    <a:off x="431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276" name="Line 68"/>
                  <p:cNvSpPr>
                    <a:spLocks noChangeShapeType="1"/>
                  </p:cNvSpPr>
                  <p:nvPr/>
                </p:nvSpPr>
                <p:spPr bwMode="auto">
                  <a:xfrm>
                    <a:off x="7257" y="12828"/>
                    <a:ext cx="5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34277" name="Text Box 69"/>
                <p:cNvSpPr txBox="1">
                  <a:spLocks noChangeArrowheads="1"/>
                </p:cNvSpPr>
                <p:nvPr/>
              </p:nvSpPr>
              <p:spPr bwMode="auto">
                <a:xfrm>
                  <a:off x="5997" y="10488"/>
                  <a:ext cx="147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600"/>
                    <a:t>主国际接口局</a:t>
                  </a:r>
                </a:p>
                <a:p>
                  <a:pPr eaLnBrk="0" hangingPunct="0"/>
                  <a:endParaRPr lang="en-US" altLang="zh-CN" sz="1400" b="0"/>
                </a:p>
              </p:txBody>
            </p:sp>
            <p:sp>
              <p:nvSpPr>
                <p:cNvPr id="734278" name="Text Box 70"/>
                <p:cNvSpPr txBox="1">
                  <a:spLocks noChangeArrowheads="1"/>
                </p:cNvSpPr>
                <p:nvPr/>
              </p:nvSpPr>
              <p:spPr bwMode="auto">
                <a:xfrm>
                  <a:off x="4842" y="11268"/>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C1</a:t>
                  </a:r>
                  <a:endParaRPr lang="en-US" altLang="zh-CN" sz="1400" b="0"/>
                </a:p>
                <a:p>
                  <a:pPr eaLnBrk="0" hangingPunct="0"/>
                  <a:endParaRPr lang="en-US" altLang="zh-CN" sz="1400" b="0"/>
                </a:p>
              </p:txBody>
            </p:sp>
            <p:sp>
              <p:nvSpPr>
                <p:cNvPr id="734279" name="Text Box 71"/>
                <p:cNvSpPr txBox="1">
                  <a:spLocks noChangeArrowheads="1"/>
                </p:cNvSpPr>
                <p:nvPr/>
              </p:nvSpPr>
              <p:spPr bwMode="auto">
                <a:xfrm>
                  <a:off x="6627" y="11268"/>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C1</a:t>
                  </a:r>
                  <a:endParaRPr lang="en-US" altLang="zh-CN" sz="1400" b="0"/>
                </a:p>
                <a:p>
                  <a:pPr eaLnBrk="0" hangingPunct="0"/>
                  <a:endParaRPr lang="en-US" altLang="zh-CN" sz="1400" b="0"/>
                </a:p>
              </p:txBody>
            </p:sp>
            <p:sp>
              <p:nvSpPr>
                <p:cNvPr id="734280" name="Text Box 72"/>
                <p:cNvSpPr txBox="1">
                  <a:spLocks noChangeArrowheads="1"/>
                </p:cNvSpPr>
                <p:nvPr/>
              </p:nvSpPr>
              <p:spPr bwMode="auto">
                <a:xfrm>
                  <a:off x="4842" y="11736"/>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C2</a:t>
                  </a:r>
                  <a:endParaRPr lang="en-US" altLang="zh-CN" sz="1400" b="0"/>
                </a:p>
                <a:p>
                  <a:pPr eaLnBrk="0" hangingPunct="0"/>
                  <a:endParaRPr lang="en-US" altLang="zh-CN" sz="1400" b="0"/>
                </a:p>
              </p:txBody>
            </p:sp>
            <p:sp>
              <p:nvSpPr>
                <p:cNvPr id="734281" name="Text Box 73"/>
                <p:cNvSpPr txBox="1">
                  <a:spLocks noChangeArrowheads="1"/>
                </p:cNvSpPr>
                <p:nvPr/>
              </p:nvSpPr>
              <p:spPr bwMode="auto">
                <a:xfrm>
                  <a:off x="5367" y="10956"/>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C1</a:t>
                  </a:r>
                  <a:endParaRPr lang="en-US" altLang="zh-CN" sz="1400" b="0"/>
                </a:p>
                <a:p>
                  <a:pPr eaLnBrk="0" hangingPunct="0"/>
                  <a:endParaRPr lang="en-US" altLang="zh-CN" sz="1400" b="0"/>
                </a:p>
              </p:txBody>
            </p:sp>
            <p:sp>
              <p:nvSpPr>
                <p:cNvPr id="734282" name="Text Box 74"/>
                <p:cNvSpPr txBox="1">
                  <a:spLocks noChangeArrowheads="1"/>
                </p:cNvSpPr>
                <p:nvPr/>
              </p:nvSpPr>
              <p:spPr bwMode="auto">
                <a:xfrm>
                  <a:off x="4842" y="12204"/>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C3</a:t>
                  </a:r>
                  <a:endParaRPr lang="en-US" altLang="zh-CN" sz="1400" b="0"/>
                </a:p>
                <a:p>
                  <a:pPr eaLnBrk="0" hangingPunct="0"/>
                  <a:endParaRPr lang="en-US" altLang="zh-CN" sz="1400" b="0"/>
                </a:p>
              </p:txBody>
            </p:sp>
            <p:sp>
              <p:nvSpPr>
                <p:cNvPr id="734283" name="Text Box 75"/>
                <p:cNvSpPr txBox="1">
                  <a:spLocks noChangeArrowheads="1"/>
                </p:cNvSpPr>
                <p:nvPr/>
              </p:nvSpPr>
              <p:spPr bwMode="auto">
                <a:xfrm>
                  <a:off x="4842" y="12672"/>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C4</a:t>
                  </a:r>
                  <a:endParaRPr lang="en-US" altLang="zh-CN" sz="1400" b="0"/>
                </a:p>
                <a:p>
                  <a:pPr eaLnBrk="0" hangingPunct="0"/>
                  <a:endParaRPr lang="en-US" altLang="zh-CN" sz="1400" b="0"/>
                </a:p>
              </p:txBody>
            </p:sp>
            <p:sp>
              <p:nvSpPr>
                <p:cNvPr id="734284" name="Text Box 76"/>
                <p:cNvSpPr txBox="1">
                  <a:spLocks noChangeArrowheads="1"/>
                </p:cNvSpPr>
                <p:nvPr/>
              </p:nvSpPr>
              <p:spPr bwMode="auto">
                <a:xfrm>
                  <a:off x="5682" y="13452"/>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Tm</a:t>
                  </a:r>
                  <a:endParaRPr lang="en-US" altLang="zh-CN" sz="1400" b="0"/>
                </a:p>
                <a:p>
                  <a:pPr eaLnBrk="0" hangingPunct="0"/>
                  <a:endParaRPr lang="en-US" altLang="zh-CN" sz="1400" b="0"/>
                </a:p>
              </p:txBody>
            </p:sp>
            <p:sp>
              <p:nvSpPr>
                <p:cNvPr id="734285" name="Text Box 77"/>
                <p:cNvSpPr txBox="1">
                  <a:spLocks noChangeArrowheads="1"/>
                </p:cNvSpPr>
                <p:nvPr/>
              </p:nvSpPr>
              <p:spPr bwMode="auto">
                <a:xfrm>
                  <a:off x="4842" y="13452"/>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C5</a:t>
                  </a:r>
                  <a:endParaRPr lang="en-US" altLang="zh-CN" sz="1400" b="0"/>
                </a:p>
                <a:p>
                  <a:pPr eaLnBrk="0" hangingPunct="0"/>
                  <a:endParaRPr lang="en-US" altLang="zh-CN" sz="1400" b="0"/>
                </a:p>
              </p:txBody>
            </p:sp>
            <p:sp>
              <p:nvSpPr>
                <p:cNvPr id="734286" name="Text Box 78"/>
                <p:cNvSpPr txBox="1">
                  <a:spLocks noChangeArrowheads="1"/>
                </p:cNvSpPr>
                <p:nvPr/>
              </p:nvSpPr>
              <p:spPr bwMode="auto">
                <a:xfrm>
                  <a:off x="6627" y="11736"/>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C2</a:t>
                  </a:r>
                  <a:endParaRPr lang="en-US" altLang="zh-CN" sz="1400" b="0"/>
                </a:p>
                <a:p>
                  <a:pPr eaLnBrk="0" hangingPunct="0"/>
                  <a:endParaRPr lang="en-US" altLang="zh-CN" sz="1400" b="0"/>
                </a:p>
              </p:txBody>
            </p:sp>
            <p:sp>
              <p:nvSpPr>
                <p:cNvPr id="734287" name="Text Box 79"/>
                <p:cNvSpPr txBox="1">
                  <a:spLocks noChangeArrowheads="1"/>
                </p:cNvSpPr>
                <p:nvPr/>
              </p:nvSpPr>
              <p:spPr bwMode="auto">
                <a:xfrm>
                  <a:off x="6627" y="12204"/>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C3</a:t>
                  </a:r>
                  <a:endParaRPr lang="en-US" altLang="zh-CN" sz="1400" b="0"/>
                </a:p>
                <a:p>
                  <a:pPr eaLnBrk="0" hangingPunct="0"/>
                  <a:endParaRPr lang="en-US" altLang="zh-CN" sz="1400" b="0"/>
                </a:p>
              </p:txBody>
            </p:sp>
            <p:sp>
              <p:nvSpPr>
                <p:cNvPr id="734288" name="Text Box 80"/>
                <p:cNvSpPr txBox="1">
                  <a:spLocks noChangeArrowheads="1"/>
                </p:cNvSpPr>
                <p:nvPr/>
              </p:nvSpPr>
              <p:spPr bwMode="auto">
                <a:xfrm>
                  <a:off x="6627" y="12672"/>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C4</a:t>
                  </a:r>
                  <a:endParaRPr lang="en-US" altLang="zh-CN" sz="1400" b="0"/>
                </a:p>
                <a:p>
                  <a:pPr eaLnBrk="0" hangingPunct="0"/>
                  <a:endParaRPr lang="en-US" altLang="zh-CN" sz="1400" b="0"/>
                </a:p>
              </p:txBody>
            </p:sp>
            <p:sp>
              <p:nvSpPr>
                <p:cNvPr id="734289" name="Text Box 81"/>
                <p:cNvSpPr txBox="1">
                  <a:spLocks noChangeArrowheads="1"/>
                </p:cNvSpPr>
                <p:nvPr/>
              </p:nvSpPr>
              <p:spPr bwMode="auto">
                <a:xfrm>
                  <a:off x="6627" y="13452"/>
                  <a:ext cx="6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C5</a:t>
                  </a:r>
                  <a:endParaRPr lang="en-US" altLang="zh-CN" sz="1400" b="0"/>
                </a:p>
                <a:p>
                  <a:pPr eaLnBrk="0" hangingPunct="0"/>
                  <a:endParaRPr lang="en-US" altLang="zh-CN" sz="1400" b="0"/>
                </a:p>
              </p:txBody>
            </p:sp>
            <p:sp>
              <p:nvSpPr>
                <p:cNvPr id="734290" name="Text Box 82"/>
                <p:cNvSpPr txBox="1">
                  <a:spLocks noChangeArrowheads="1"/>
                </p:cNvSpPr>
                <p:nvPr/>
              </p:nvSpPr>
              <p:spPr bwMode="auto">
                <a:xfrm>
                  <a:off x="5472" y="14388"/>
                  <a:ext cx="8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A</a:t>
                  </a:r>
                  <a:r>
                    <a:rPr lang="zh-CN" altLang="en-US" sz="1400" b="0"/>
                    <a:t>用户</a:t>
                  </a:r>
                </a:p>
                <a:p>
                  <a:pPr eaLnBrk="0" hangingPunct="0"/>
                  <a:endParaRPr lang="en-US" altLang="zh-CN" sz="1400" b="0"/>
                </a:p>
              </p:txBody>
            </p:sp>
            <p:sp>
              <p:nvSpPr>
                <p:cNvPr id="734291" name="Text Box 83"/>
                <p:cNvSpPr txBox="1">
                  <a:spLocks noChangeArrowheads="1"/>
                </p:cNvSpPr>
                <p:nvPr/>
              </p:nvSpPr>
              <p:spPr bwMode="auto">
                <a:xfrm>
                  <a:off x="6627" y="14388"/>
                  <a:ext cx="8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400"/>
                    <a:t>B</a:t>
                  </a:r>
                  <a:r>
                    <a:rPr lang="zh-CN" altLang="en-US" sz="1400" b="0"/>
                    <a:t>用户</a:t>
                  </a:r>
                </a:p>
                <a:p>
                  <a:pPr eaLnBrk="0" hangingPunct="0"/>
                  <a:endParaRPr lang="en-US" altLang="zh-CN" sz="1400" b="0"/>
                </a:p>
              </p:txBody>
            </p:sp>
            <p:pic>
              <p:nvPicPr>
                <p:cNvPr id="734292" name="Picture 84" descr="image00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 y="11580"/>
                  <a:ext cx="600" cy="10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34293" name="Picture 85" descr="image00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2" y="13608"/>
                  <a:ext cx="84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734294" name="Text Box 86"/>
              <p:cNvSpPr txBox="1">
                <a:spLocks noChangeArrowheads="1"/>
              </p:cNvSpPr>
              <p:nvPr/>
            </p:nvSpPr>
            <p:spPr bwMode="auto">
              <a:xfrm>
                <a:off x="4082" y="7502"/>
                <a:ext cx="2310"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600">
                    <a:solidFill>
                      <a:srgbClr val="006666"/>
                    </a:solidFill>
                  </a:rPr>
                  <a:t>C1-C4</a:t>
                </a:r>
                <a:r>
                  <a:rPr lang="zh-CN" altLang="en-US" sz="1600">
                    <a:solidFill>
                      <a:srgbClr val="006666"/>
                    </a:solidFill>
                  </a:rPr>
                  <a:t>：长途交换中心</a:t>
                </a:r>
              </a:p>
              <a:p>
                <a:pPr algn="just" eaLnBrk="0" hangingPunct="0"/>
                <a:r>
                  <a:rPr lang="zh-CN" altLang="en-US" sz="1800">
                    <a:solidFill>
                      <a:srgbClr val="006666"/>
                    </a:solidFill>
                  </a:rPr>
                  <a:t>   </a:t>
                </a:r>
                <a:r>
                  <a:rPr lang="en-US" altLang="zh-CN" sz="1800">
                    <a:solidFill>
                      <a:srgbClr val="006666"/>
                    </a:solidFill>
                  </a:rPr>
                  <a:t>C5</a:t>
                </a:r>
                <a:r>
                  <a:rPr lang="zh-CN" altLang="en-US" sz="1800">
                    <a:solidFill>
                      <a:srgbClr val="006666"/>
                    </a:solidFill>
                  </a:rPr>
                  <a:t>：端局</a:t>
                </a:r>
              </a:p>
              <a:p>
                <a:pPr algn="just" eaLnBrk="0" hangingPunct="0"/>
                <a:r>
                  <a:rPr lang="zh-CN" altLang="en-US" sz="1800">
                    <a:solidFill>
                      <a:srgbClr val="006666"/>
                    </a:solidFill>
                  </a:rPr>
                  <a:t>   </a:t>
                </a:r>
                <a:r>
                  <a:rPr lang="en-US" altLang="zh-CN" sz="1800">
                    <a:solidFill>
                      <a:srgbClr val="006666"/>
                    </a:solidFill>
                  </a:rPr>
                  <a:t>Tm</a:t>
                </a:r>
                <a:r>
                  <a:rPr lang="zh-CN" altLang="en-US" sz="1800">
                    <a:solidFill>
                      <a:srgbClr val="006666"/>
                    </a:solidFill>
                  </a:rPr>
                  <a:t>：汇接局</a:t>
                </a:r>
              </a:p>
              <a:p>
                <a:pPr eaLnBrk="0" hangingPunct="0"/>
                <a:endParaRPr lang="en-US" altLang="zh-CN" sz="1800">
                  <a:solidFill>
                    <a:srgbClr val="006666"/>
                  </a:solidFill>
                </a:endParaRPr>
              </a:p>
            </p:txBody>
          </p:sp>
        </p:grpSp>
        <p:sp>
          <p:nvSpPr>
            <p:cNvPr id="734295" name="Text Box 87"/>
            <p:cNvSpPr txBox="1">
              <a:spLocks noChangeArrowheads="1"/>
            </p:cNvSpPr>
            <p:nvPr/>
          </p:nvSpPr>
          <p:spPr bwMode="auto">
            <a:xfrm>
              <a:off x="3055" y="8438"/>
              <a:ext cx="510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2800" b="1" dirty="0">
                  <a:solidFill>
                    <a:srgbClr val="FF0000"/>
                  </a:solidFill>
                  <a:ea typeface="楷体_GB2312" panose="02010609030101010101" pitchFamily="49" charset="-122"/>
                </a:rPr>
                <a:t>四级长途电话网等级结构图</a:t>
              </a:r>
            </a:p>
            <a:p>
              <a:pPr eaLnBrk="0" hangingPunct="0"/>
              <a:endParaRPr lang="en-US" altLang="zh-CN" sz="2800" b="1" dirty="0">
                <a:solidFill>
                  <a:srgbClr val="FF0000"/>
                </a:solidFill>
              </a:endParaRPr>
            </a:p>
          </p:txBody>
        </p:sp>
      </p:grpSp>
      <p:sp>
        <p:nvSpPr>
          <p:cNvPr id="734296" name="Rectangle 88"/>
          <p:cNvSpPr>
            <a:spLocks noChangeArrowheads="1"/>
          </p:cNvSpPr>
          <p:nvPr/>
        </p:nvSpPr>
        <p:spPr bwMode="auto">
          <a:xfrm>
            <a:off x="0" y="881063"/>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1000" b="0"/>
              <a:t> </a:t>
            </a:r>
          </a:p>
          <a:p>
            <a:pPr eaLnBrk="0" hangingPunct="0"/>
            <a:endParaRPr lang="en-US" altLang="zh-CN" b="0"/>
          </a:p>
        </p:txBody>
      </p:sp>
      <p:grpSp>
        <p:nvGrpSpPr>
          <p:cNvPr id="734297" name="Group 89"/>
          <p:cNvGrpSpPr/>
          <p:nvPr/>
        </p:nvGrpSpPr>
        <p:grpSpPr bwMode="auto">
          <a:xfrm>
            <a:off x="3505200" y="1547813"/>
            <a:ext cx="5638800" cy="3505199"/>
            <a:chOff x="2208" y="975"/>
            <a:chExt cx="3552" cy="2208"/>
          </a:xfrm>
        </p:grpSpPr>
        <p:pic>
          <p:nvPicPr>
            <p:cNvPr id="734298" name="Picture 90" descr="http://www.shanghaitelecom.com.cn/img/2001-05/14/yuez2001051423.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072" y="975"/>
              <a:ext cx="2688" cy="1260"/>
            </a:xfrm>
            <a:prstGeom prst="rect">
              <a:avLst/>
            </a:prstGeom>
            <a:noFill/>
            <a:extLst>
              <a:ext uri="{909E8E84-426E-40DD-AFC4-6F175D3DCCD1}">
                <a14:hiddenFill xmlns:a14="http://schemas.microsoft.com/office/drawing/2010/main">
                  <a:solidFill>
                    <a:srgbClr val="FFFFFF"/>
                  </a:solidFill>
                </a14:hiddenFill>
              </a:ext>
            </a:extLst>
          </p:spPr>
        </p:pic>
        <p:sp>
          <p:nvSpPr>
            <p:cNvPr id="734299" name="Rectangle 91"/>
            <p:cNvSpPr>
              <a:spLocks noChangeArrowheads="1"/>
            </p:cNvSpPr>
            <p:nvPr/>
          </p:nvSpPr>
          <p:spPr bwMode="auto">
            <a:xfrm>
              <a:off x="3216" y="2504"/>
              <a:ext cx="2431"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0"/>
                </a:spcBef>
              </a:pPr>
              <a:r>
                <a:rPr lang="zh-CN" altLang="en-US" sz="2800" b="1" dirty="0" smtClean="0">
                  <a:solidFill>
                    <a:srgbClr val="FF0000"/>
                  </a:solidFill>
                  <a:latin typeface="宋体" panose="02010600030101010101" pitchFamily="2" charset="-122"/>
                  <a:ea typeface="楷体_GB2312" panose="02010609030101010101" pitchFamily="49" charset="-122"/>
                </a:rPr>
                <a:t>三级电话网</a:t>
              </a:r>
              <a:endParaRPr lang="en-US" altLang="zh-CN" sz="2800" b="1" dirty="0" smtClean="0">
                <a:solidFill>
                  <a:srgbClr val="FF0000"/>
                </a:solidFill>
                <a:latin typeface="宋体" panose="02010600030101010101" pitchFamily="2" charset="-122"/>
                <a:ea typeface="楷体_GB2312" panose="02010609030101010101" pitchFamily="49" charset="-122"/>
              </a:endParaRPr>
            </a:p>
            <a:p>
              <a:pPr algn="ctr">
                <a:spcBef>
                  <a:spcPts val="0"/>
                </a:spcBef>
              </a:pPr>
              <a:r>
                <a:rPr lang="zh-CN" altLang="en-US" sz="2800" b="1" dirty="0" smtClean="0">
                  <a:solidFill>
                    <a:srgbClr val="FF0000"/>
                  </a:solidFill>
                  <a:latin typeface="宋体" panose="02010600030101010101" pitchFamily="2" charset="-122"/>
                  <a:ea typeface="楷体_GB2312" panose="02010609030101010101" pitchFamily="49" charset="-122"/>
                </a:rPr>
                <a:t>（二</a:t>
              </a:r>
              <a:r>
                <a:rPr lang="zh-CN" altLang="en-US" sz="2800" b="1" dirty="0">
                  <a:solidFill>
                    <a:srgbClr val="FF0000"/>
                  </a:solidFill>
                  <a:latin typeface="宋体" panose="02010600030101010101" pitchFamily="2" charset="-122"/>
                  <a:ea typeface="楷体_GB2312" panose="02010609030101010101" pitchFamily="49" charset="-122"/>
                </a:rPr>
                <a:t>级长途电话网</a:t>
              </a:r>
              <a:r>
                <a:rPr lang="zh-CN" altLang="en-US" sz="2800" b="1" dirty="0" smtClean="0">
                  <a:solidFill>
                    <a:srgbClr val="FF0000"/>
                  </a:solidFill>
                  <a:latin typeface="宋体" panose="02010600030101010101" pitchFamily="2" charset="-122"/>
                  <a:ea typeface="楷体_GB2312" panose="02010609030101010101" pitchFamily="49" charset="-122"/>
                </a:rPr>
                <a:t>结构）</a:t>
              </a:r>
              <a:r>
                <a:rPr lang="zh-CN" altLang="en-US" sz="3600" b="1" dirty="0" smtClean="0">
                  <a:solidFill>
                    <a:srgbClr val="FF0000"/>
                  </a:solidFill>
                  <a:latin typeface="宋体" panose="02010600030101010101" pitchFamily="2" charset="-122"/>
                  <a:ea typeface="楷体_GB2312" panose="02010609030101010101" pitchFamily="49" charset="-122"/>
                </a:rPr>
                <a:t>            </a:t>
              </a:r>
              <a:endParaRPr lang="zh-CN" altLang="en-US" sz="3600" b="1" dirty="0">
                <a:solidFill>
                  <a:srgbClr val="FF0000"/>
                </a:solidFill>
                <a:latin typeface="宋体" panose="02010600030101010101" pitchFamily="2" charset="-122"/>
                <a:ea typeface="楷体_GB2312" panose="02010609030101010101" pitchFamily="49" charset="-122"/>
              </a:endParaRPr>
            </a:p>
          </p:txBody>
        </p:sp>
        <p:sp>
          <p:nvSpPr>
            <p:cNvPr id="734300" name="AutoShape 92"/>
            <p:cNvSpPr>
              <a:spLocks noChangeArrowheads="1"/>
            </p:cNvSpPr>
            <p:nvPr/>
          </p:nvSpPr>
          <p:spPr bwMode="auto">
            <a:xfrm>
              <a:off x="2352" y="1512"/>
              <a:ext cx="432" cy="230"/>
            </a:xfrm>
            <a:prstGeom prst="rightArrow">
              <a:avLst>
                <a:gd name="adj1" fmla="val 50000"/>
                <a:gd name="adj2" fmla="val 46957"/>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1" name="Line 93"/>
            <p:cNvSpPr>
              <a:spLocks noChangeShapeType="1"/>
            </p:cNvSpPr>
            <p:nvPr/>
          </p:nvSpPr>
          <p:spPr bwMode="auto">
            <a:xfrm>
              <a:off x="2400" y="2196"/>
              <a:ext cx="3360" cy="0"/>
            </a:xfrm>
            <a:prstGeom prst="line">
              <a:avLst/>
            </a:prstGeom>
            <a:noFill/>
            <a:ln w="9525">
              <a:solidFill>
                <a:srgbClr val="FF0000"/>
              </a:solidFill>
              <a:prstDash val="lgDashDot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4302" name="Line 94"/>
            <p:cNvSpPr>
              <a:spLocks noChangeShapeType="1"/>
            </p:cNvSpPr>
            <p:nvPr/>
          </p:nvSpPr>
          <p:spPr bwMode="auto">
            <a:xfrm>
              <a:off x="2208" y="984"/>
              <a:ext cx="3360" cy="0"/>
            </a:xfrm>
            <a:prstGeom prst="line">
              <a:avLst/>
            </a:prstGeom>
            <a:noFill/>
            <a:ln w="9525">
              <a:solidFill>
                <a:srgbClr val="FF0000"/>
              </a:solidFill>
              <a:prstDash val="lgDashDot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4210"/>
                                        </p:tgtEl>
                                        <p:attrNameLst>
                                          <p:attrName>style.visibility</p:attrName>
                                        </p:attrNameLst>
                                      </p:cBhvr>
                                      <p:to>
                                        <p:strVal val="visible"/>
                                      </p:to>
                                    </p:set>
                                    <p:animEffect transition="in" filter="dissolve">
                                      <p:cBhvr>
                                        <p:cTn id="7" dur="500"/>
                                        <p:tgtEl>
                                          <p:spTgt spid="7342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734216"/>
                                        </p:tgtEl>
                                        <p:attrNameLst>
                                          <p:attrName>style.visibility</p:attrName>
                                        </p:attrNameLst>
                                      </p:cBhvr>
                                      <p:to>
                                        <p:strVal val="visible"/>
                                      </p:to>
                                    </p:set>
                                    <p:animEffect transition="in" filter="barn(inHorizontal)">
                                      <p:cBhvr>
                                        <p:cTn id="12" dur="500"/>
                                        <p:tgtEl>
                                          <p:spTgt spid="7342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34297"/>
                                        </p:tgtEl>
                                        <p:attrNameLst>
                                          <p:attrName>style.visibility</p:attrName>
                                        </p:attrNameLst>
                                      </p:cBhvr>
                                      <p:to>
                                        <p:strVal val="visible"/>
                                      </p:to>
                                    </p:set>
                                    <p:anim calcmode="lin" valueType="num">
                                      <p:cBhvr additive="base">
                                        <p:cTn id="17" dur="500" fill="hold"/>
                                        <p:tgtEl>
                                          <p:spTgt spid="734297"/>
                                        </p:tgtEl>
                                        <p:attrNameLst>
                                          <p:attrName>ppt_x</p:attrName>
                                        </p:attrNameLst>
                                      </p:cBhvr>
                                      <p:tavLst>
                                        <p:tav tm="0">
                                          <p:val>
                                            <p:strVal val="0-#ppt_w/2"/>
                                          </p:val>
                                        </p:tav>
                                        <p:tav tm="100000">
                                          <p:val>
                                            <p:strVal val="#ppt_x"/>
                                          </p:val>
                                        </p:tav>
                                      </p:tavLst>
                                    </p:anim>
                                    <p:anim calcmode="lin" valueType="num">
                                      <p:cBhvr additive="base">
                                        <p:cTn id="18" dur="500" fill="hold"/>
                                        <p:tgtEl>
                                          <p:spTgt spid="7342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0334781D-934B-4493-AE13-C7B146C0A043}" type="slidenum">
              <a:rPr lang="en-US" altLang="zh-CN"/>
              <a:t>61</a:t>
            </a:fld>
            <a:endParaRPr lang="en-US" altLang="zh-CN"/>
          </a:p>
        </p:txBody>
      </p:sp>
      <p:sp>
        <p:nvSpPr>
          <p:cNvPr id="736258" name="Rectangle 2"/>
          <p:cNvSpPr>
            <a:spLocks noGrp="1" noChangeArrowheads="1"/>
          </p:cNvSpPr>
          <p:nvPr>
            <p:ph type="body" idx="1"/>
          </p:nvPr>
        </p:nvSpPr>
        <p:spPr>
          <a:xfrm>
            <a:off x="12576" y="980728"/>
            <a:ext cx="9144000" cy="548680"/>
          </a:xfrm>
        </p:spPr>
        <p:txBody>
          <a:bodyPr/>
          <a:lstStyle/>
          <a:p>
            <a:pPr>
              <a:lnSpc>
                <a:spcPct val="90000"/>
              </a:lnSpc>
            </a:pPr>
            <a:r>
              <a:rPr lang="zh-CN" altLang="en-US" sz="2800" dirty="0">
                <a:solidFill>
                  <a:srgbClr val="FF0000"/>
                </a:solidFill>
              </a:rPr>
              <a:t>传统</a:t>
            </a:r>
            <a:r>
              <a:rPr lang="zh-CN" altLang="en-US" sz="2800" b="1" dirty="0" smtClean="0">
                <a:solidFill>
                  <a:srgbClr val="FF0000"/>
                </a:solidFill>
              </a:rPr>
              <a:t>电话网的三级结构：本地网</a:t>
            </a:r>
            <a:r>
              <a:rPr lang="zh-CN" altLang="en-US" sz="2800" b="1" dirty="0">
                <a:solidFill>
                  <a:srgbClr val="FF0000"/>
                </a:solidFill>
              </a:rPr>
              <a:t>和</a:t>
            </a:r>
            <a:r>
              <a:rPr lang="zh-CN" altLang="en-US" sz="2800" b="1" dirty="0" smtClean="0">
                <a:solidFill>
                  <a:srgbClr val="FF0000"/>
                </a:solidFill>
              </a:rPr>
              <a:t>长途网二级网</a:t>
            </a:r>
            <a:endParaRPr lang="zh-CN" altLang="en-US" sz="2800" b="1" dirty="0">
              <a:solidFill>
                <a:srgbClr val="FF0000"/>
              </a:solidFill>
            </a:endParaRPr>
          </a:p>
          <a:p>
            <a:pPr lvl="1">
              <a:lnSpc>
                <a:spcPct val="90000"/>
              </a:lnSpc>
            </a:pPr>
            <a:endParaRPr lang="zh-CN" altLang="en-US" sz="2000" b="1" dirty="0">
              <a:solidFill>
                <a:srgbClr val="FF0000"/>
              </a:solidFill>
            </a:endParaRPr>
          </a:p>
          <a:p>
            <a:pPr lvl="1">
              <a:lnSpc>
                <a:spcPct val="90000"/>
              </a:lnSpc>
            </a:pPr>
            <a:endParaRPr lang="zh-CN" altLang="en-US" sz="1800" b="1" dirty="0"/>
          </a:p>
          <a:p>
            <a:pPr lvl="1">
              <a:lnSpc>
                <a:spcPct val="90000"/>
              </a:lnSpc>
            </a:pPr>
            <a:endParaRPr lang="en-US" altLang="zh-CN" sz="1800" b="1" dirty="0"/>
          </a:p>
        </p:txBody>
      </p:sp>
      <p:pic>
        <p:nvPicPr>
          <p:cNvPr id="73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497263"/>
            <a:ext cx="5867400" cy="3360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36258">
                                            <p:txEl>
                                              <p:pRg st="0" end="0"/>
                                            </p:txEl>
                                          </p:spTgt>
                                        </p:tgtEl>
                                        <p:attrNameLst>
                                          <p:attrName>style.visibility</p:attrName>
                                        </p:attrNameLst>
                                      </p:cBhvr>
                                      <p:to>
                                        <p:strVal val="visible"/>
                                      </p:to>
                                    </p:set>
                                    <p:animEffect transition="in" filter="box(in)">
                                      <p:cBhvr>
                                        <p:cTn id="7" dur="500"/>
                                        <p:tgtEl>
                                          <p:spTgt spid="7362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8"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灯片编号占位符 3"/>
          <p:cNvSpPr>
            <a:spLocks noGrp="1"/>
          </p:cNvSpPr>
          <p:nvPr>
            <p:ph type="sldNum" sz="quarter" idx="12"/>
          </p:nvPr>
        </p:nvSpPr>
        <p:spPr/>
        <p:txBody>
          <a:bodyPr/>
          <a:lstStyle/>
          <a:p>
            <a:fld id="{1F48D8BD-DCE7-46DC-928F-68862A104D39}" type="slidenum">
              <a:rPr lang="en-US" altLang="zh-CN"/>
              <a:t>62</a:t>
            </a:fld>
            <a:endParaRPr lang="en-US" altLang="zh-CN"/>
          </a:p>
        </p:txBody>
      </p:sp>
      <p:sp>
        <p:nvSpPr>
          <p:cNvPr id="742402" name="Rectangle 2"/>
          <p:cNvSpPr>
            <a:spLocks noChangeArrowheads="1"/>
          </p:cNvSpPr>
          <p:nvPr/>
        </p:nvSpPr>
        <p:spPr bwMode="auto">
          <a:xfrm>
            <a:off x="0" y="0"/>
            <a:ext cx="6705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FF3300"/>
              </a:buClr>
              <a:buFont typeface="Wingdings" panose="05000000000000000000" pitchFamily="2" charset="2"/>
              <a:buChar char="Ø"/>
            </a:pPr>
            <a:r>
              <a:rPr kumimoji="0" lang="zh-CN" altLang="en-US" sz="2800">
                <a:solidFill>
                  <a:srgbClr val="333399"/>
                </a:solidFill>
                <a:ea typeface="黑体" panose="02010609060101010101" pitchFamily="49" charset="-122"/>
              </a:rPr>
              <a:t>多级结构的因特网</a:t>
            </a:r>
          </a:p>
        </p:txBody>
      </p:sp>
      <p:sp>
        <p:nvSpPr>
          <p:cNvPr id="742403" name="Line 3"/>
          <p:cNvSpPr>
            <a:spLocks noChangeShapeType="1"/>
          </p:cNvSpPr>
          <p:nvPr/>
        </p:nvSpPr>
        <p:spPr bwMode="auto">
          <a:xfrm flipV="1">
            <a:off x="7585075" y="4432300"/>
            <a:ext cx="100806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4" name="Line 4"/>
          <p:cNvSpPr>
            <a:spLocks noChangeShapeType="1"/>
          </p:cNvSpPr>
          <p:nvPr/>
        </p:nvSpPr>
        <p:spPr bwMode="auto">
          <a:xfrm flipV="1">
            <a:off x="600075" y="4360863"/>
            <a:ext cx="100806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5" name="Line 5"/>
          <p:cNvSpPr>
            <a:spLocks noChangeShapeType="1"/>
          </p:cNvSpPr>
          <p:nvPr/>
        </p:nvSpPr>
        <p:spPr bwMode="auto">
          <a:xfrm>
            <a:off x="2470150" y="3465513"/>
            <a:ext cx="738188" cy="9191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6" name="Line 6"/>
          <p:cNvSpPr>
            <a:spLocks noChangeShapeType="1"/>
          </p:cNvSpPr>
          <p:nvPr/>
        </p:nvSpPr>
        <p:spPr bwMode="auto">
          <a:xfrm>
            <a:off x="3619500" y="3548063"/>
            <a:ext cx="985838" cy="7524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7" name="Line 7"/>
          <p:cNvSpPr>
            <a:spLocks noChangeShapeType="1"/>
          </p:cNvSpPr>
          <p:nvPr/>
        </p:nvSpPr>
        <p:spPr bwMode="auto">
          <a:xfrm flipH="1">
            <a:off x="6002338" y="3548063"/>
            <a:ext cx="493712" cy="7524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8" name="Line 8"/>
          <p:cNvSpPr>
            <a:spLocks noChangeShapeType="1"/>
          </p:cNvSpPr>
          <p:nvPr/>
        </p:nvSpPr>
        <p:spPr bwMode="auto">
          <a:xfrm>
            <a:off x="6659563" y="3548063"/>
            <a:ext cx="574675" cy="6683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09" name="Line 9"/>
          <p:cNvSpPr>
            <a:spLocks noChangeShapeType="1"/>
          </p:cNvSpPr>
          <p:nvPr/>
        </p:nvSpPr>
        <p:spPr bwMode="auto">
          <a:xfrm>
            <a:off x="3290888" y="2797175"/>
            <a:ext cx="165100" cy="668338"/>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0" name="Line 10"/>
          <p:cNvSpPr>
            <a:spLocks noChangeShapeType="1"/>
          </p:cNvSpPr>
          <p:nvPr/>
        </p:nvSpPr>
        <p:spPr bwMode="auto">
          <a:xfrm flipH="1">
            <a:off x="2332038" y="2755900"/>
            <a:ext cx="685800" cy="569913"/>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1" name="Line 11"/>
          <p:cNvSpPr>
            <a:spLocks noChangeShapeType="1"/>
          </p:cNvSpPr>
          <p:nvPr/>
        </p:nvSpPr>
        <p:spPr bwMode="auto">
          <a:xfrm>
            <a:off x="6072188" y="1919288"/>
            <a:ext cx="752475" cy="793750"/>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2" name="Line 12"/>
          <p:cNvSpPr>
            <a:spLocks noChangeShapeType="1"/>
          </p:cNvSpPr>
          <p:nvPr/>
        </p:nvSpPr>
        <p:spPr bwMode="auto">
          <a:xfrm flipH="1" flipV="1">
            <a:off x="5856288" y="2847975"/>
            <a:ext cx="863600" cy="622300"/>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3" name="Line 13"/>
          <p:cNvSpPr>
            <a:spLocks noChangeShapeType="1"/>
          </p:cNvSpPr>
          <p:nvPr/>
        </p:nvSpPr>
        <p:spPr bwMode="auto">
          <a:xfrm flipV="1">
            <a:off x="5345113" y="2713038"/>
            <a:ext cx="258762" cy="752475"/>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4" name="Line 14"/>
          <p:cNvSpPr>
            <a:spLocks noChangeShapeType="1"/>
          </p:cNvSpPr>
          <p:nvPr/>
        </p:nvSpPr>
        <p:spPr bwMode="auto">
          <a:xfrm>
            <a:off x="3768725" y="1109663"/>
            <a:ext cx="287338" cy="347662"/>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5" name="Oval 15"/>
          <p:cNvSpPr>
            <a:spLocks noChangeArrowheads="1"/>
          </p:cNvSpPr>
          <p:nvPr/>
        </p:nvSpPr>
        <p:spPr bwMode="auto">
          <a:xfrm>
            <a:off x="3586163" y="1362075"/>
            <a:ext cx="1795462" cy="752475"/>
          </a:xfrm>
          <a:prstGeom prst="ellipse">
            <a:avLst/>
          </a:prstGeom>
          <a:solidFill>
            <a:srgbClr val="CCCC00"/>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742416" name="Oval 16"/>
          <p:cNvSpPr>
            <a:spLocks noChangeArrowheads="1"/>
          </p:cNvSpPr>
          <p:nvPr/>
        </p:nvSpPr>
        <p:spPr bwMode="auto">
          <a:xfrm>
            <a:off x="3660775" y="1530350"/>
            <a:ext cx="1795463" cy="750888"/>
          </a:xfrm>
          <a:prstGeom prst="ellipse">
            <a:avLst/>
          </a:prstGeom>
          <a:solidFill>
            <a:srgbClr val="CCCC00"/>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742417" name="Line 17"/>
          <p:cNvSpPr>
            <a:spLocks noChangeShapeType="1"/>
          </p:cNvSpPr>
          <p:nvPr/>
        </p:nvSpPr>
        <p:spPr bwMode="auto">
          <a:xfrm flipH="1">
            <a:off x="4811713" y="1127125"/>
            <a:ext cx="450850" cy="777875"/>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8" name="Line 18"/>
          <p:cNvSpPr>
            <a:spLocks noChangeShapeType="1"/>
          </p:cNvSpPr>
          <p:nvPr/>
        </p:nvSpPr>
        <p:spPr bwMode="auto">
          <a:xfrm flipH="1">
            <a:off x="6030913" y="1109663"/>
            <a:ext cx="546100" cy="768350"/>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19" name="Line 19"/>
          <p:cNvSpPr>
            <a:spLocks noChangeShapeType="1"/>
          </p:cNvSpPr>
          <p:nvPr/>
        </p:nvSpPr>
        <p:spPr bwMode="auto">
          <a:xfrm flipH="1">
            <a:off x="5673725" y="1947863"/>
            <a:ext cx="344488" cy="682625"/>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0" name="Line 20"/>
          <p:cNvSpPr>
            <a:spLocks noChangeShapeType="1"/>
          </p:cNvSpPr>
          <p:nvPr/>
        </p:nvSpPr>
        <p:spPr bwMode="auto">
          <a:xfrm>
            <a:off x="5381625" y="1697038"/>
            <a:ext cx="636588" cy="166687"/>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1" name="Line 21"/>
          <p:cNvSpPr>
            <a:spLocks noChangeShapeType="1"/>
          </p:cNvSpPr>
          <p:nvPr/>
        </p:nvSpPr>
        <p:spPr bwMode="auto">
          <a:xfrm>
            <a:off x="5418138" y="1863725"/>
            <a:ext cx="576262" cy="26988"/>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2" name="Line 22"/>
          <p:cNvSpPr>
            <a:spLocks noChangeShapeType="1"/>
          </p:cNvSpPr>
          <p:nvPr/>
        </p:nvSpPr>
        <p:spPr bwMode="auto">
          <a:xfrm flipV="1">
            <a:off x="5494338" y="1947863"/>
            <a:ext cx="485775" cy="166687"/>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3" name="Line 23"/>
          <p:cNvSpPr>
            <a:spLocks noChangeShapeType="1"/>
          </p:cNvSpPr>
          <p:nvPr/>
        </p:nvSpPr>
        <p:spPr bwMode="auto">
          <a:xfrm flipV="1">
            <a:off x="3048000" y="1695450"/>
            <a:ext cx="636588" cy="166688"/>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4" name="Line 24"/>
          <p:cNvSpPr>
            <a:spLocks noChangeShapeType="1"/>
          </p:cNvSpPr>
          <p:nvPr/>
        </p:nvSpPr>
        <p:spPr bwMode="auto">
          <a:xfrm>
            <a:off x="3086100" y="1878013"/>
            <a:ext cx="612775" cy="69850"/>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5" name="Line 25"/>
          <p:cNvSpPr>
            <a:spLocks noChangeShapeType="1"/>
          </p:cNvSpPr>
          <p:nvPr/>
        </p:nvSpPr>
        <p:spPr bwMode="auto">
          <a:xfrm>
            <a:off x="3074988" y="1905000"/>
            <a:ext cx="735012" cy="209550"/>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6" name="Line 26"/>
          <p:cNvSpPr>
            <a:spLocks noChangeShapeType="1"/>
          </p:cNvSpPr>
          <p:nvPr/>
        </p:nvSpPr>
        <p:spPr bwMode="auto">
          <a:xfrm flipH="1">
            <a:off x="4484688" y="2462213"/>
            <a:ext cx="149225" cy="460375"/>
          </a:xfrm>
          <a:prstGeom prst="line">
            <a:avLst/>
          </a:prstGeom>
          <a:noFill/>
          <a:ln w="5715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7" name="Line 27"/>
          <p:cNvSpPr>
            <a:spLocks noChangeShapeType="1"/>
          </p:cNvSpPr>
          <p:nvPr/>
        </p:nvSpPr>
        <p:spPr bwMode="auto">
          <a:xfrm flipV="1">
            <a:off x="1730375" y="3548063"/>
            <a:ext cx="574675" cy="7524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8" name="Line 28"/>
          <p:cNvSpPr>
            <a:spLocks noChangeShapeType="1"/>
          </p:cNvSpPr>
          <p:nvPr/>
        </p:nvSpPr>
        <p:spPr bwMode="auto">
          <a:xfrm>
            <a:off x="3003550" y="1905000"/>
            <a:ext cx="188913" cy="655638"/>
          </a:xfrm>
          <a:prstGeom prst="line">
            <a:avLst/>
          </a:prstGeom>
          <a:noFill/>
          <a:ln w="38100">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29" name="Oval 29"/>
          <p:cNvSpPr>
            <a:spLocks noChangeArrowheads="1"/>
          </p:cNvSpPr>
          <p:nvPr/>
        </p:nvSpPr>
        <p:spPr bwMode="auto">
          <a:xfrm>
            <a:off x="2928938" y="1801813"/>
            <a:ext cx="185737" cy="176212"/>
          </a:xfrm>
          <a:prstGeom prst="ellipse">
            <a:avLst/>
          </a:prstGeom>
          <a:solidFill>
            <a:schemeClr val="hlink"/>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742430" name="Oval 30"/>
          <p:cNvSpPr>
            <a:spLocks noChangeArrowheads="1"/>
          </p:cNvSpPr>
          <p:nvPr/>
        </p:nvSpPr>
        <p:spPr bwMode="auto">
          <a:xfrm>
            <a:off x="3733800" y="1697038"/>
            <a:ext cx="1798638" cy="750887"/>
          </a:xfrm>
          <a:prstGeom prst="ellipse">
            <a:avLst/>
          </a:prstGeom>
          <a:solidFill>
            <a:srgbClr val="CCCC00"/>
          </a:solidFill>
          <a:ln w="9525">
            <a:solidFill>
              <a:schemeClr val="tx1"/>
            </a:solidFill>
            <a:round/>
          </a:ln>
          <a:effectLst>
            <a:outerShdw dist="35921" dir="2700000" algn="ctr" rotWithShape="0">
              <a:schemeClr val="bg2"/>
            </a:outerShdw>
          </a:effectLst>
        </p:spPr>
        <p:txBody>
          <a:bodyPr wrap="none" anchor="ctr"/>
          <a:lstStyle/>
          <a:p>
            <a:pPr algn="ctr"/>
            <a:endParaRPr lang="zh-CN" altLang="zh-CN" sz="1600">
              <a:ea typeface="黑体" panose="02010609060101010101" pitchFamily="49" charset="-122"/>
            </a:endParaRPr>
          </a:p>
        </p:txBody>
      </p:sp>
      <p:sp>
        <p:nvSpPr>
          <p:cNvPr id="742431" name="Oval 31"/>
          <p:cNvSpPr>
            <a:spLocks noChangeArrowheads="1"/>
          </p:cNvSpPr>
          <p:nvPr/>
        </p:nvSpPr>
        <p:spPr bwMode="auto">
          <a:xfrm>
            <a:off x="5937250" y="1811338"/>
            <a:ext cx="187325" cy="177800"/>
          </a:xfrm>
          <a:prstGeom prst="ellipse">
            <a:avLst/>
          </a:prstGeom>
          <a:solidFill>
            <a:schemeClr val="hlink"/>
          </a:solidFill>
          <a:ln w="9525">
            <a:solidFill>
              <a:schemeClr val="tx1"/>
            </a:solidFill>
            <a:round/>
          </a:ln>
          <a:effectLst>
            <a:outerShdw dist="35921" dir="2700000" algn="ctr" rotWithShape="0">
              <a:schemeClr val="bg2"/>
            </a:outerShdw>
          </a:effectLst>
        </p:spPr>
        <p:txBody>
          <a:bodyPr wrap="none" anchor="ctr"/>
          <a:lstStyle/>
          <a:p>
            <a:endParaRPr lang="zh-CN" altLang="en-US"/>
          </a:p>
        </p:txBody>
      </p:sp>
      <p:sp>
        <p:nvSpPr>
          <p:cNvPr id="742432" name="Oval 32"/>
          <p:cNvSpPr>
            <a:spLocks noChangeArrowheads="1"/>
          </p:cNvSpPr>
          <p:nvPr/>
        </p:nvSpPr>
        <p:spPr bwMode="auto">
          <a:xfrm>
            <a:off x="3208338" y="815975"/>
            <a:ext cx="1187450" cy="501650"/>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黑体" panose="02010609060101010101" pitchFamily="49" charset="-122"/>
              </a:rPr>
              <a:t>大公司</a:t>
            </a:r>
          </a:p>
        </p:txBody>
      </p:sp>
      <p:sp>
        <p:nvSpPr>
          <p:cNvPr id="742433" name="Oval 33"/>
          <p:cNvSpPr>
            <a:spLocks noChangeArrowheads="1"/>
          </p:cNvSpPr>
          <p:nvPr/>
        </p:nvSpPr>
        <p:spPr bwMode="auto">
          <a:xfrm>
            <a:off x="5099050" y="2462213"/>
            <a:ext cx="1189038" cy="522287"/>
          </a:xfrm>
          <a:prstGeom prst="ellipse">
            <a:avLst/>
          </a:prstGeom>
          <a:solidFill>
            <a:srgbClr val="FFC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地区 </a:t>
            </a:r>
            <a:r>
              <a:rPr lang="en-US" altLang="zh-CN" sz="2000">
                <a:solidFill>
                  <a:srgbClr val="333399"/>
                </a:solidFill>
                <a:ea typeface="黑体" panose="02010609060101010101" pitchFamily="49" charset="-122"/>
              </a:rPr>
              <a:t>ISP</a:t>
            </a:r>
          </a:p>
        </p:txBody>
      </p:sp>
      <p:sp>
        <p:nvSpPr>
          <p:cNvPr id="742434" name="Text Box 34"/>
          <p:cNvSpPr txBox="1">
            <a:spLocks noChangeArrowheads="1"/>
          </p:cNvSpPr>
          <p:nvPr/>
        </p:nvSpPr>
        <p:spPr bwMode="auto">
          <a:xfrm>
            <a:off x="1749425" y="1427163"/>
            <a:ext cx="146208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000">
                <a:solidFill>
                  <a:srgbClr val="333399"/>
                </a:solidFill>
                <a:ea typeface="黑体" panose="02010609060101010101" pitchFamily="49" charset="-122"/>
              </a:rPr>
              <a:t>网络接入点</a:t>
            </a:r>
          </a:p>
          <a:p>
            <a:pPr algn="ctr">
              <a:lnSpc>
                <a:spcPct val="90000"/>
              </a:lnSpc>
            </a:pPr>
            <a:r>
              <a:rPr lang="en-US" altLang="zh-CN" sz="2000">
                <a:solidFill>
                  <a:srgbClr val="333399"/>
                </a:solidFill>
                <a:ea typeface="黑体" panose="02010609060101010101" pitchFamily="49" charset="-122"/>
              </a:rPr>
              <a:t>NAP</a:t>
            </a:r>
          </a:p>
          <a:p>
            <a:pPr algn="ctr">
              <a:lnSpc>
                <a:spcPct val="90000"/>
              </a:lnSpc>
            </a:pPr>
            <a:r>
              <a:rPr lang="zh-CN" altLang="en-US" sz="2000">
                <a:solidFill>
                  <a:srgbClr val="333399"/>
                </a:solidFill>
                <a:ea typeface="黑体" panose="02010609060101010101" pitchFamily="49" charset="-122"/>
              </a:rPr>
              <a:t>（对等点）</a:t>
            </a:r>
          </a:p>
        </p:txBody>
      </p:sp>
      <p:sp>
        <p:nvSpPr>
          <p:cNvPr id="742435" name="Oval 35"/>
          <p:cNvSpPr>
            <a:spLocks noChangeArrowheads="1"/>
          </p:cNvSpPr>
          <p:nvPr/>
        </p:nvSpPr>
        <p:spPr bwMode="auto">
          <a:xfrm>
            <a:off x="4879975" y="3282950"/>
            <a:ext cx="1020763" cy="501650"/>
          </a:xfrm>
          <a:prstGeom prst="ellipse">
            <a:avLst/>
          </a:prstGeom>
          <a:solidFill>
            <a:srgbClr val="CC99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公司</a:t>
            </a:r>
          </a:p>
        </p:txBody>
      </p:sp>
      <p:grpSp>
        <p:nvGrpSpPr>
          <p:cNvPr id="742436" name="Group 36"/>
          <p:cNvGrpSpPr/>
          <p:nvPr/>
        </p:nvGrpSpPr>
        <p:grpSpPr bwMode="auto">
          <a:xfrm>
            <a:off x="2616200" y="4024313"/>
            <a:ext cx="1081088" cy="623887"/>
            <a:chOff x="1655" y="3521"/>
            <a:chExt cx="681" cy="408"/>
          </a:xfrm>
        </p:grpSpPr>
        <p:grpSp>
          <p:nvGrpSpPr>
            <p:cNvPr id="742437" name="Group 37"/>
            <p:cNvGrpSpPr/>
            <p:nvPr/>
          </p:nvGrpSpPr>
          <p:grpSpPr bwMode="auto">
            <a:xfrm>
              <a:off x="1655" y="3521"/>
              <a:ext cx="681" cy="408"/>
              <a:chOff x="2949" y="196"/>
              <a:chExt cx="941" cy="598"/>
            </a:xfrm>
          </p:grpSpPr>
          <p:sp>
            <p:nvSpPr>
              <p:cNvPr id="742438" name="Oval 3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39" name="Oval 3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0" name="Oval 4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1" name="Oval 4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2" name="Oval 4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3" name="Oval 4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4" name="Oval 4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5" name="Oval 4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46" name="Freeform 4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47" name="Freeform 4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48" name="Freeform 4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2449" name="Text Box 49"/>
            <p:cNvSpPr txBox="1">
              <a:spLocks noChangeArrowheads="1"/>
            </p:cNvSpPr>
            <p:nvPr/>
          </p:nvSpPr>
          <p:spPr bwMode="auto">
            <a:xfrm>
              <a:off x="1694" y="3612"/>
              <a:ext cx="59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333399"/>
                  </a:solidFill>
                  <a:ea typeface="黑体" panose="02010609060101010101" pitchFamily="49" charset="-122"/>
                </a:rPr>
                <a:t>校园网</a:t>
              </a:r>
            </a:p>
          </p:txBody>
        </p:sp>
      </p:grpSp>
      <p:sp>
        <p:nvSpPr>
          <p:cNvPr id="742450" name="Text Box 50"/>
          <p:cNvSpPr txBox="1">
            <a:spLocks noChangeArrowheads="1"/>
          </p:cNvSpPr>
          <p:nvPr/>
        </p:nvSpPr>
        <p:spPr bwMode="auto">
          <a:xfrm>
            <a:off x="4011613" y="1720850"/>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solidFill>
                  <a:srgbClr val="333399"/>
                </a:solidFill>
                <a:ea typeface="黑体" panose="02010609060101010101" pitchFamily="49" charset="-122"/>
              </a:rPr>
              <a:t>主干服务</a:t>
            </a:r>
          </a:p>
          <a:p>
            <a:pPr algn="ctr"/>
            <a:r>
              <a:rPr lang="zh-CN" altLang="en-US" sz="2000">
                <a:solidFill>
                  <a:srgbClr val="333399"/>
                </a:solidFill>
                <a:ea typeface="黑体" panose="02010609060101010101" pitchFamily="49" charset="-122"/>
              </a:rPr>
              <a:t>提供者</a:t>
            </a:r>
          </a:p>
        </p:txBody>
      </p:sp>
      <p:grpSp>
        <p:nvGrpSpPr>
          <p:cNvPr id="742451" name="Group 51"/>
          <p:cNvGrpSpPr/>
          <p:nvPr/>
        </p:nvGrpSpPr>
        <p:grpSpPr bwMode="auto">
          <a:xfrm>
            <a:off x="3984625" y="3954463"/>
            <a:ext cx="1081088" cy="625475"/>
            <a:chOff x="1655" y="3521"/>
            <a:chExt cx="681" cy="408"/>
          </a:xfrm>
        </p:grpSpPr>
        <p:grpSp>
          <p:nvGrpSpPr>
            <p:cNvPr id="742452" name="Group 52"/>
            <p:cNvGrpSpPr/>
            <p:nvPr/>
          </p:nvGrpSpPr>
          <p:grpSpPr bwMode="auto">
            <a:xfrm>
              <a:off x="1655" y="3521"/>
              <a:ext cx="681" cy="408"/>
              <a:chOff x="2949" y="196"/>
              <a:chExt cx="941" cy="598"/>
            </a:xfrm>
          </p:grpSpPr>
          <p:sp>
            <p:nvSpPr>
              <p:cNvPr id="742453" name="Oval 5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4" name="Oval 5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5" name="Oval 5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6" name="Oval 5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7" name="Oval 5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8" name="Oval 5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59" name="Oval 5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60" name="Oval 6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61" name="Freeform 6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62" name="Freeform 6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63" name="Freeform 6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2464" name="Text Box 64"/>
            <p:cNvSpPr txBox="1">
              <a:spLocks noChangeArrowheads="1"/>
            </p:cNvSpPr>
            <p:nvPr/>
          </p:nvSpPr>
          <p:spPr bwMode="auto">
            <a:xfrm>
              <a:off x="1694" y="3612"/>
              <a:ext cx="60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rgbClr val="333399"/>
                  </a:solidFill>
                  <a:ea typeface="黑体" panose="02010609060101010101" pitchFamily="49" charset="-122"/>
                </a:rPr>
                <a:t>企业网</a:t>
              </a:r>
              <a:endParaRPr lang="zh-CN" altLang="en-US" sz="2000" dirty="0">
                <a:solidFill>
                  <a:srgbClr val="333399"/>
                </a:solidFill>
                <a:ea typeface="黑体" panose="02010609060101010101" pitchFamily="49" charset="-122"/>
              </a:endParaRPr>
            </a:p>
          </p:txBody>
        </p:sp>
      </p:grpSp>
      <p:grpSp>
        <p:nvGrpSpPr>
          <p:cNvPr id="742465" name="Group 65"/>
          <p:cNvGrpSpPr/>
          <p:nvPr/>
        </p:nvGrpSpPr>
        <p:grpSpPr bwMode="auto">
          <a:xfrm>
            <a:off x="5568950" y="4024313"/>
            <a:ext cx="1081088" cy="623887"/>
            <a:chOff x="1655" y="3521"/>
            <a:chExt cx="681" cy="408"/>
          </a:xfrm>
        </p:grpSpPr>
        <p:grpSp>
          <p:nvGrpSpPr>
            <p:cNvPr id="742466" name="Group 66"/>
            <p:cNvGrpSpPr/>
            <p:nvPr/>
          </p:nvGrpSpPr>
          <p:grpSpPr bwMode="auto">
            <a:xfrm>
              <a:off x="1655" y="3521"/>
              <a:ext cx="681" cy="408"/>
              <a:chOff x="2949" y="196"/>
              <a:chExt cx="941" cy="598"/>
            </a:xfrm>
          </p:grpSpPr>
          <p:sp>
            <p:nvSpPr>
              <p:cNvPr id="742467" name="Oval 6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68" name="Oval 6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69" name="Oval 6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0" name="Oval 7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1" name="Oval 7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2" name="Oval 7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3" name="Oval 7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4" name="Oval 7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75" name="Freeform 7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76" name="Freeform 7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77" name="Freeform 7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2478" name="Text Box 78"/>
            <p:cNvSpPr txBox="1">
              <a:spLocks noChangeArrowheads="1"/>
            </p:cNvSpPr>
            <p:nvPr/>
          </p:nvSpPr>
          <p:spPr bwMode="auto">
            <a:xfrm>
              <a:off x="1694" y="3612"/>
              <a:ext cx="601"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smtClean="0">
                  <a:solidFill>
                    <a:srgbClr val="333399"/>
                  </a:solidFill>
                  <a:ea typeface="黑体" panose="02010609060101010101" pitchFamily="49" charset="-122"/>
                </a:rPr>
                <a:t>企业网</a:t>
              </a:r>
              <a:endParaRPr lang="zh-CN" altLang="en-US" sz="2000" dirty="0">
                <a:solidFill>
                  <a:srgbClr val="333399"/>
                </a:solidFill>
                <a:ea typeface="黑体" panose="02010609060101010101" pitchFamily="49" charset="-122"/>
              </a:endParaRPr>
            </a:p>
          </p:txBody>
        </p:sp>
      </p:grpSp>
      <p:grpSp>
        <p:nvGrpSpPr>
          <p:cNvPr id="742479" name="Group 79"/>
          <p:cNvGrpSpPr/>
          <p:nvPr/>
        </p:nvGrpSpPr>
        <p:grpSpPr bwMode="auto">
          <a:xfrm>
            <a:off x="1247775" y="3954463"/>
            <a:ext cx="1081088" cy="625475"/>
            <a:chOff x="1655" y="3521"/>
            <a:chExt cx="681" cy="408"/>
          </a:xfrm>
        </p:grpSpPr>
        <p:grpSp>
          <p:nvGrpSpPr>
            <p:cNvPr id="742480" name="Group 80"/>
            <p:cNvGrpSpPr/>
            <p:nvPr/>
          </p:nvGrpSpPr>
          <p:grpSpPr bwMode="auto">
            <a:xfrm>
              <a:off x="1655" y="3521"/>
              <a:ext cx="681" cy="408"/>
              <a:chOff x="2949" y="196"/>
              <a:chExt cx="941" cy="598"/>
            </a:xfrm>
          </p:grpSpPr>
          <p:sp>
            <p:nvSpPr>
              <p:cNvPr id="742481" name="Oval 8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2" name="Oval 8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3" name="Oval 8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4" name="Oval 8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5" name="Oval 8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6" name="Oval 8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7" name="Oval 8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8" name="Oval 8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89" name="Freeform 8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90" name="Freeform 9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491" name="Freeform 9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2492" name="Text Box 92"/>
            <p:cNvSpPr txBox="1">
              <a:spLocks noChangeArrowheads="1"/>
            </p:cNvSpPr>
            <p:nvPr/>
          </p:nvSpPr>
          <p:spPr bwMode="auto">
            <a:xfrm>
              <a:off x="1694" y="3612"/>
              <a:ext cx="599"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333399"/>
                  </a:solidFill>
                  <a:ea typeface="黑体" panose="02010609060101010101" pitchFamily="49" charset="-122"/>
                </a:rPr>
                <a:t>校园网</a:t>
              </a:r>
            </a:p>
          </p:txBody>
        </p:sp>
      </p:grpSp>
      <p:grpSp>
        <p:nvGrpSpPr>
          <p:cNvPr id="742493" name="Group 93"/>
          <p:cNvGrpSpPr/>
          <p:nvPr/>
        </p:nvGrpSpPr>
        <p:grpSpPr bwMode="auto">
          <a:xfrm>
            <a:off x="6864350" y="3954463"/>
            <a:ext cx="1081088" cy="625475"/>
            <a:chOff x="1655" y="3521"/>
            <a:chExt cx="681" cy="408"/>
          </a:xfrm>
        </p:grpSpPr>
        <p:grpSp>
          <p:nvGrpSpPr>
            <p:cNvPr id="742494" name="Group 94"/>
            <p:cNvGrpSpPr/>
            <p:nvPr/>
          </p:nvGrpSpPr>
          <p:grpSpPr bwMode="auto">
            <a:xfrm>
              <a:off x="1655" y="3521"/>
              <a:ext cx="681" cy="408"/>
              <a:chOff x="2949" y="196"/>
              <a:chExt cx="941" cy="598"/>
            </a:xfrm>
          </p:grpSpPr>
          <p:sp>
            <p:nvSpPr>
              <p:cNvPr id="742495" name="Oval 9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96" name="Oval 9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97" name="Oval 9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98" name="Oval 9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499" name="Oval 9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500" name="Oval 10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501" name="Oval 10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502" name="Oval 10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2503"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04"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05"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2506" name="Text Box 106"/>
            <p:cNvSpPr txBox="1">
              <a:spLocks noChangeArrowheads="1"/>
            </p:cNvSpPr>
            <p:nvPr/>
          </p:nvSpPr>
          <p:spPr bwMode="auto">
            <a:xfrm>
              <a:off x="1694" y="3612"/>
              <a:ext cx="599"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a:solidFill>
                    <a:srgbClr val="333399"/>
                  </a:solidFill>
                  <a:ea typeface="黑体" panose="02010609060101010101" pitchFamily="49" charset="-122"/>
                </a:rPr>
                <a:t>校园网</a:t>
              </a:r>
            </a:p>
          </p:txBody>
        </p:sp>
      </p:grpSp>
      <p:sp>
        <p:nvSpPr>
          <p:cNvPr id="742507" name="Oval 107"/>
          <p:cNvSpPr>
            <a:spLocks noChangeArrowheads="1"/>
          </p:cNvSpPr>
          <p:nvPr/>
        </p:nvSpPr>
        <p:spPr bwMode="auto">
          <a:xfrm>
            <a:off x="6072188" y="3192463"/>
            <a:ext cx="1189037" cy="520700"/>
          </a:xfrm>
          <a:prstGeom prst="ellipse">
            <a:avLst/>
          </a:prstGeom>
          <a:solidFill>
            <a:srgbClr val="66FF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本地 </a:t>
            </a:r>
            <a:r>
              <a:rPr lang="en-US" altLang="zh-CN" sz="2000">
                <a:solidFill>
                  <a:srgbClr val="333399"/>
                </a:solidFill>
                <a:ea typeface="黑体" panose="02010609060101010101" pitchFamily="49" charset="-122"/>
              </a:rPr>
              <a:t>ISP</a:t>
            </a:r>
          </a:p>
        </p:txBody>
      </p:sp>
      <p:sp>
        <p:nvSpPr>
          <p:cNvPr id="742508" name="Oval 108"/>
          <p:cNvSpPr>
            <a:spLocks noChangeArrowheads="1"/>
          </p:cNvSpPr>
          <p:nvPr/>
        </p:nvSpPr>
        <p:spPr bwMode="auto">
          <a:xfrm>
            <a:off x="2544763" y="2428875"/>
            <a:ext cx="1189037" cy="520700"/>
          </a:xfrm>
          <a:prstGeom prst="ellipse">
            <a:avLst/>
          </a:prstGeom>
          <a:solidFill>
            <a:srgbClr val="FFC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地区 </a:t>
            </a:r>
            <a:r>
              <a:rPr lang="en-US" altLang="zh-CN" sz="2000">
                <a:solidFill>
                  <a:srgbClr val="333399"/>
                </a:solidFill>
                <a:ea typeface="黑体" panose="02010609060101010101" pitchFamily="49" charset="-122"/>
              </a:rPr>
              <a:t>ISP</a:t>
            </a:r>
          </a:p>
        </p:txBody>
      </p:sp>
      <p:sp>
        <p:nvSpPr>
          <p:cNvPr id="742509" name="Oval 109"/>
          <p:cNvSpPr>
            <a:spLocks noChangeArrowheads="1"/>
          </p:cNvSpPr>
          <p:nvPr/>
        </p:nvSpPr>
        <p:spPr bwMode="auto">
          <a:xfrm>
            <a:off x="6503988" y="2428875"/>
            <a:ext cx="1189037" cy="520700"/>
          </a:xfrm>
          <a:prstGeom prst="ellipse">
            <a:avLst/>
          </a:prstGeom>
          <a:solidFill>
            <a:srgbClr val="FFC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地区 </a:t>
            </a:r>
            <a:r>
              <a:rPr lang="en-US" altLang="zh-CN" sz="2000">
                <a:solidFill>
                  <a:srgbClr val="333399"/>
                </a:solidFill>
                <a:ea typeface="黑体" panose="02010609060101010101" pitchFamily="49" charset="-122"/>
              </a:rPr>
              <a:t>ISP</a:t>
            </a:r>
          </a:p>
        </p:txBody>
      </p:sp>
      <p:sp>
        <p:nvSpPr>
          <p:cNvPr id="742510" name="Oval 110"/>
          <p:cNvSpPr>
            <a:spLocks noChangeArrowheads="1"/>
          </p:cNvSpPr>
          <p:nvPr/>
        </p:nvSpPr>
        <p:spPr bwMode="auto">
          <a:xfrm>
            <a:off x="6145213" y="833438"/>
            <a:ext cx="1189037" cy="520700"/>
          </a:xfrm>
          <a:prstGeom prst="ellipse">
            <a:avLst/>
          </a:prstGeom>
          <a:solidFill>
            <a:srgbClr val="FFC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地区 </a:t>
            </a:r>
            <a:r>
              <a:rPr lang="en-US" altLang="zh-CN" sz="2000">
                <a:solidFill>
                  <a:srgbClr val="333399"/>
                </a:solidFill>
                <a:ea typeface="黑体" panose="02010609060101010101" pitchFamily="49" charset="-122"/>
              </a:rPr>
              <a:t>ISP</a:t>
            </a:r>
          </a:p>
        </p:txBody>
      </p:sp>
      <p:sp>
        <p:nvSpPr>
          <p:cNvPr id="742511" name="Oval 111"/>
          <p:cNvSpPr>
            <a:spLocks noChangeArrowheads="1"/>
          </p:cNvSpPr>
          <p:nvPr/>
        </p:nvSpPr>
        <p:spPr bwMode="auto">
          <a:xfrm>
            <a:off x="3119438" y="3260725"/>
            <a:ext cx="1189037" cy="522288"/>
          </a:xfrm>
          <a:prstGeom prst="ellipse">
            <a:avLst/>
          </a:prstGeom>
          <a:solidFill>
            <a:srgbClr val="66FF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本地 </a:t>
            </a:r>
            <a:r>
              <a:rPr lang="en-US" altLang="zh-CN" sz="2000">
                <a:solidFill>
                  <a:srgbClr val="333399"/>
                </a:solidFill>
                <a:ea typeface="黑体" panose="02010609060101010101" pitchFamily="49" charset="-122"/>
              </a:rPr>
              <a:t>ISP</a:t>
            </a:r>
          </a:p>
        </p:txBody>
      </p:sp>
      <p:sp>
        <p:nvSpPr>
          <p:cNvPr id="742512" name="Oval 112"/>
          <p:cNvSpPr>
            <a:spLocks noChangeArrowheads="1"/>
          </p:cNvSpPr>
          <p:nvPr/>
        </p:nvSpPr>
        <p:spPr bwMode="auto">
          <a:xfrm>
            <a:off x="1752600" y="3192463"/>
            <a:ext cx="1189038" cy="520700"/>
          </a:xfrm>
          <a:prstGeom prst="ellipse">
            <a:avLst/>
          </a:prstGeom>
          <a:solidFill>
            <a:srgbClr val="66FF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ea typeface="黑体" panose="02010609060101010101" pitchFamily="49" charset="-122"/>
              </a:rPr>
              <a:t>本地 </a:t>
            </a:r>
            <a:r>
              <a:rPr lang="en-US" altLang="zh-CN" sz="2000">
                <a:solidFill>
                  <a:srgbClr val="333399"/>
                </a:solidFill>
                <a:ea typeface="黑体" panose="02010609060101010101" pitchFamily="49" charset="-122"/>
              </a:rPr>
              <a:t>ISP</a:t>
            </a:r>
          </a:p>
        </p:txBody>
      </p:sp>
      <p:sp>
        <p:nvSpPr>
          <p:cNvPr id="742513" name="Oval 113"/>
          <p:cNvSpPr>
            <a:spLocks noChangeArrowheads="1"/>
          </p:cNvSpPr>
          <p:nvPr/>
        </p:nvSpPr>
        <p:spPr bwMode="auto">
          <a:xfrm>
            <a:off x="3840163" y="2706688"/>
            <a:ext cx="1187450" cy="501650"/>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黑体" panose="02010609060101010101" pitchFamily="49" charset="-122"/>
              </a:rPr>
              <a:t>大公司</a:t>
            </a:r>
          </a:p>
        </p:txBody>
      </p:sp>
      <p:sp>
        <p:nvSpPr>
          <p:cNvPr id="742514" name="Oval 114"/>
          <p:cNvSpPr>
            <a:spLocks noChangeArrowheads="1"/>
          </p:cNvSpPr>
          <p:nvPr/>
        </p:nvSpPr>
        <p:spPr bwMode="auto">
          <a:xfrm>
            <a:off x="4703763" y="833438"/>
            <a:ext cx="1187450" cy="501650"/>
          </a:xfrm>
          <a:prstGeom prst="ellipse">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a typeface="黑体" panose="02010609060101010101" pitchFamily="49" charset="-122"/>
              </a:rPr>
              <a:t>大公司</a:t>
            </a:r>
          </a:p>
        </p:txBody>
      </p:sp>
      <p:sp>
        <p:nvSpPr>
          <p:cNvPr id="742515" name="Text Box 115"/>
          <p:cNvSpPr txBox="1">
            <a:spLocks noChangeArrowheads="1"/>
          </p:cNvSpPr>
          <p:nvPr/>
        </p:nvSpPr>
        <p:spPr bwMode="auto">
          <a:xfrm>
            <a:off x="6270625" y="1457325"/>
            <a:ext cx="14620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2000">
                <a:solidFill>
                  <a:srgbClr val="333399"/>
                </a:solidFill>
                <a:ea typeface="黑体" panose="02010609060101010101" pitchFamily="49" charset="-122"/>
              </a:rPr>
              <a:t>网络接入点</a:t>
            </a:r>
          </a:p>
          <a:p>
            <a:pPr algn="ctr">
              <a:lnSpc>
                <a:spcPct val="90000"/>
              </a:lnSpc>
            </a:pPr>
            <a:r>
              <a:rPr lang="en-US" altLang="zh-CN" sz="2000">
                <a:solidFill>
                  <a:srgbClr val="333399"/>
                </a:solidFill>
                <a:ea typeface="黑体" panose="02010609060101010101" pitchFamily="49" charset="-122"/>
              </a:rPr>
              <a:t>NAP</a:t>
            </a:r>
          </a:p>
          <a:p>
            <a:pPr algn="ctr">
              <a:lnSpc>
                <a:spcPct val="90000"/>
              </a:lnSpc>
            </a:pPr>
            <a:r>
              <a:rPr lang="zh-CN" altLang="en-US" sz="2000">
                <a:solidFill>
                  <a:srgbClr val="333399"/>
                </a:solidFill>
                <a:ea typeface="黑体" panose="02010609060101010101" pitchFamily="49" charset="-122"/>
              </a:rPr>
              <a:t>（对等点）</a:t>
            </a:r>
          </a:p>
        </p:txBody>
      </p:sp>
      <p:pic>
        <p:nvPicPr>
          <p:cNvPr id="742516"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150" y="3927475"/>
            <a:ext cx="585788"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742517"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213" y="4000500"/>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sp>
        <p:nvSpPr>
          <p:cNvPr id="742518" name="Freeform 118"/>
          <p:cNvSpPr/>
          <p:nvPr/>
        </p:nvSpPr>
        <p:spPr bwMode="auto">
          <a:xfrm>
            <a:off x="600075" y="3570288"/>
            <a:ext cx="1584325" cy="792162"/>
          </a:xfrm>
          <a:custGeom>
            <a:avLst/>
            <a:gdLst>
              <a:gd name="T0" fmla="*/ 0 w 998"/>
              <a:gd name="T1" fmla="*/ 499 h 499"/>
              <a:gd name="T2" fmla="*/ 657 w 998"/>
              <a:gd name="T3" fmla="*/ 361 h 499"/>
              <a:gd name="T4" fmla="*/ 998 w 998"/>
              <a:gd name="T5" fmla="*/ 0 h 499"/>
            </a:gdLst>
            <a:ahLst/>
            <a:cxnLst>
              <a:cxn ang="0">
                <a:pos x="T0" y="T1"/>
              </a:cxn>
              <a:cxn ang="0">
                <a:pos x="T2" y="T3"/>
              </a:cxn>
              <a:cxn ang="0">
                <a:pos x="T4" y="T5"/>
              </a:cxn>
            </a:cxnLst>
            <a:rect l="0" t="0" r="r" b="b"/>
            <a:pathLst>
              <a:path w="998" h="499">
                <a:moveTo>
                  <a:pt x="0" y="499"/>
                </a:moveTo>
                <a:lnTo>
                  <a:pt x="657" y="361"/>
                </a:lnTo>
                <a:lnTo>
                  <a:pt x="998" y="0"/>
                </a:lnTo>
              </a:path>
            </a:pathLst>
          </a:custGeom>
          <a:noFill/>
          <a:ln w="381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19" name="Line 119"/>
          <p:cNvSpPr>
            <a:spLocks noChangeShapeType="1"/>
          </p:cNvSpPr>
          <p:nvPr/>
        </p:nvSpPr>
        <p:spPr bwMode="auto">
          <a:xfrm flipH="1" flipV="1">
            <a:off x="3048000" y="1911350"/>
            <a:ext cx="76200" cy="547688"/>
          </a:xfrm>
          <a:prstGeom prst="line">
            <a:avLst/>
          </a:prstGeom>
          <a:noFill/>
          <a:ln w="3810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0" name="Freeform 120"/>
          <p:cNvSpPr/>
          <p:nvPr/>
        </p:nvSpPr>
        <p:spPr bwMode="auto">
          <a:xfrm>
            <a:off x="3119438" y="1704975"/>
            <a:ext cx="2833687" cy="206375"/>
          </a:xfrm>
          <a:custGeom>
            <a:avLst/>
            <a:gdLst>
              <a:gd name="T0" fmla="*/ 0 w 1785"/>
              <a:gd name="T1" fmla="*/ 130 h 130"/>
              <a:gd name="T2" fmla="*/ 935 w 1785"/>
              <a:gd name="T3" fmla="*/ 0 h 130"/>
              <a:gd name="T4" fmla="*/ 1785 w 1785"/>
              <a:gd name="T5" fmla="*/ 92 h 130"/>
            </a:gdLst>
            <a:ahLst/>
            <a:cxnLst>
              <a:cxn ang="0">
                <a:pos x="T0" y="T1"/>
              </a:cxn>
              <a:cxn ang="0">
                <a:pos x="T2" y="T3"/>
              </a:cxn>
              <a:cxn ang="0">
                <a:pos x="T4" y="T5"/>
              </a:cxn>
            </a:cxnLst>
            <a:rect l="0" t="0" r="r" b="b"/>
            <a:pathLst>
              <a:path w="1785" h="130">
                <a:moveTo>
                  <a:pt x="0" y="130"/>
                </a:moveTo>
                <a:lnTo>
                  <a:pt x="935" y="0"/>
                </a:lnTo>
                <a:lnTo>
                  <a:pt x="1785" y="92"/>
                </a:lnTo>
              </a:path>
            </a:pathLst>
          </a:custGeom>
          <a:noFill/>
          <a:ln w="381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1" name="Line 121"/>
          <p:cNvSpPr>
            <a:spLocks noChangeShapeType="1"/>
          </p:cNvSpPr>
          <p:nvPr/>
        </p:nvSpPr>
        <p:spPr bwMode="auto">
          <a:xfrm flipH="1">
            <a:off x="5711825" y="1911350"/>
            <a:ext cx="287338" cy="649288"/>
          </a:xfrm>
          <a:prstGeom prst="line">
            <a:avLst/>
          </a:prstGeom>
          <a:noFill/>
          <a:ln w="3810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2" name="Freeform 122"/>
          <p:cNvSpPr/>
          <p:nvPr/>
        </p:nvSpPr>
        <p:spPr bwMode="auto">
          <a:xfrm>
            <a:off x="6934200" y="3678238"/>
            <a:ext cx="1658938" cy="754062"/>
          </a:xfrm>
          <a:custGeom>
            <a:avLst/>
            <a:gdLst>
              <a:gd name="T0" fmla="*/ 0 w 1180"/>
              <a:gd name="T1" fmla="*/ 0 h 590"/>
              <a:gd name="T2" fmla="*/ 450 w 1180"/>
              <a:gd name="T3" fmla="*/ 390 h 590"/>
              <a:gd name="T4" fmla="*/ 1180 w 1180"/>
              <a:gd name="T5" fmla="*/ 590 h 590"/>
            </a:gdLst>
            <a:ahLst/>
            <a:cxnLst>
              <a:cxn ang="0">
                <a:pos x="T0" y="T1"/>
              </a:cxn>
              <a:cxn ang="0">
                <a:pos x="T2" y="T3"/>
              </a:cxn>
              <a:cxn ang="0">
                <a:pos x="T4" y="T5"/>
              </a:cxn>
            </a:cxnLst>
            <a:rect l="0" t="0" r="r" b="b"/>
            <a:pathLst>
              <a:path w="1180" h="590">
                <a:moveTo>
                  <a:pt x="0" y="0"/>
                </a:moveTo>
                <a:lnTo>
                  <a:pt x="450" y="390"/>
                </a:lnTo>
                <a:lnTo>
                  <a:pt x="1180" y="590"/>
                </a:lnTo>
              </a:path>
            </a:pathLst>
          </a:custGeom>
          <a:noFill/>
          <a:ln w="381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3" name="Line 123"/>
          <p:cNvSpPr>
            <a:spLocks noChangeShapeType="1"/>
          </p:cNvSpPr>
          <p:nvPr/>
        </p:nvSpPr>
        <p:spPr bwMode="auto">
          <a:xfrm flipV="1">
            <a:off x="2362200" y="2916238"/>
            <a:ext cx="490538" cy="431800"/>
          </a:xfrm>
          <a:prstGeom prst="line">
            <a:avLst/>
          </a:prstGeom>
          <a:noFill/>
          <a:ln w="3810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4" name="Line 124"/>
          <p:cNvSpPr>
            <a:spLocks noChangeShapeType="1"/>
          </p:cNvSpPr>
          <p:nvPr/>
        </p:nvSpPr>
        <p:spPr bwMode="auto">
          <a:xfrm>
            <a:off x="5856288" y="2847975"/>
            <a:ext cx="720725" cy="431800"/>
          </a:xfrm>
          <a:prstGeom prst="line">
            <a:avLst/>
          </a:prstGeom>
          <a:noFill/>
          <a:ln w="3810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2525" name="Rectangle 125"/>
          <p:cNvSpPr>
            <a:spLocks noChangeArrowheads="1"/>
          </p:cNvSpPr>
          <p:nvPr/>
        </p:nvSpPr>
        <p:spPr bwMode="auto">
          <a:xfrm>
            <a:off x="1792288" y="4797152"/>
            <a:ext cx="6629400" cy="1916112"/>
          </a:xfrm>
          <a:prstGeom prst="rect">
            <a:avLst/>
          </a:prstGeom>
          <a:solidFill>
            <a:srgbClr val="FFCC00"/>
          </a:solidFill>
          <a:ln w="9525">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95000"/>
              </a:lnSpc>
              <a:spcBef>
                <a:spcPct val="5000"/>
              </a:spcBef>
              <a:buClr>
                <a:srgbClr val="000099"/>
              </a:buClr>
              <a:buSzPct val="55000"/>
              <a:buFont typeface="Wingdings" panose="05000000000000000000" pitchFamily="2" charset="2"/>
              <a:buChar char="n"/>
            </a:pPr>
            <a:r>
              <a:rPr kumimoji="0" lang="en-US" altLang="zh-CN" sz="2400">
                <a:solidFill>
                  <a:srgbClr val="000099"/>
                </a:solidFill>
                <a:latin typeface="Tahoma" panose="020B0604030504040204" pitchFamily="34" charset="0"/>
                <a:ea typeface="黑体" panose="02010609060101010101" pitchFamily="49" charset="-122"/>
              </a:rPr>
              <a:t> </a:t>
            </a:r>
            <a:r>
              <a:rPr kumimoji="0" lang="zh-CN" altLang="en-US" sz="2400">
                <a:solidFill>
                  <a:srgbClr val="000099"/>
                </a:solidFill>
                <a:latin typeface="Tahoma" panose="020B0604030504040204" pitchFamily="34" charset="0"/>
                <a:ea typeface="黑体" panose="02010609060101010101" pitchFamily="49" charset="-122"/>
              </a:rPr>
              <a:t>网络接入点</a:t>
            </a:r>
            <a:r>
              <a:rPr kumimoji="0" lang="zh-CN" altLang="en-US" sz="2400">
                <a:solidFill>
                  <a:srgbClr val="000099"/>
                </a:solidFill>
                <a:latin typeface="Tahoma" panose="020B0604030504040204" pitchFamily="34" charset="0"/>
              </a:rPr>
              <a:t> </a:t>
            </a:r>
            <a:r>
              <a:rPr kumimoji="0" lang="en-US" altLang="zh-CN" sz="2400">
                <a:solidFill>
                  <a:srgbClr val="000099"/>
                </a:solidFill>
                <a:latin typeface="Arial" panose="020B0604020202020204" pitchFamily="34" charset="0"/>
              </a:rPr>
              <a:t>NAP</a:t>
            </a:r>
          </a:p>
          <a:p>
            <a:pPr lvl="1">
              <a:lnSpc>
                <a:spcPct val="95000"/>
              </a:lnSpc>
              <a:spcBef>
                <a:spcPct val="5000"/>
              </a:spcBef>
              <a:buClr>
                <a:srgbClr val="000099"/>
              </a:buClr>
              <a:buSzPct val="55000"/>
              <a:buFont typeface="Wingdings" panose="05000000000000000000" pitchFamily="2" charset="2"/>
              <a:buChar char="n"/>
            </a:pPr>
            <a:r>
              <a:rPr kumimoji="0" lang="en-US" altLang="zh-CN" sz="2400">
                <a:solidFill>
                  <a:srgbClr val="000099"/>
                </a:solidFill>
                <a:latin typeface="Arial" panose="020B0604020202020204" pitchFamily="34" charset="0"/>
                <a:ea typeface="黑体" panose="02010609060101010101" pitchFamily="49" charset="-122"/>
              </a:rPr>
              <a:t> </a:t>
            </a:r>
            <a:r>
              <a:rPr kumimoji="0" lang="zh-CN" altLang="en-US" sz="2400">
                <a:solidFill>
                  <a:srgbClr val="000099"/>
                </a:solidFill>
                <a:latin typeface="Arial" panose="020B0604020202020204" pitchFamily="34" charset="0"/>
                <a:ea typeface="黑体" panose="02010609060101010101" pitchFamily="49" charset="-122"/>
              </a:rPr>
              <a:t>国家主干网（主干 </a:t>
            </a:r>
            <a:r>
              <a:rPr kumimoji="0" lang="en-US" altLang="zh-CN" sz="2400">
                <a:solidFill>
                  <a:srgbClr val="000099"/>
                </a:solidFill>
                <a:latin typeface="Arial" panose="020B0604020202020204" pitchFamily="34" charset="0"/>
                <a:ea typeface="黑体" panose="02010609060101010101" pitchFamily="49" charset="-122"/>
              </a:rPr>
              <a:t>ISP</a:t>
            </a:r>
            <a:r>
              <a:rPr kumimoji="0" lang="zh-CN" altLang="en-US" sz="2400">
                <a:solidFill>
                  <a:srgbClr val="000099"/>
                </a:solidFill>
                <a:latin typeface="Arial" panose="020B0604020202020204" pitchFamily="34" charset="0"/>
                <a:ea typeface="黑体" panose="02010609060101010101" pitchFamily="49" charset="-122"/>
              </a:rPr>
              <a:t>）</a:t>
            </a:r>
          </a:p>
          <a:p>
            <a:pPr lvl="1">
              <a:lnSpc>
                <a:spcPct val="95000"/>
              </a:lnSpc>
              <a:spcBef>
                <a:spcPct val="5000"/>
              </a:spcBef>
              <a:buClr>
                <a:srgbClr val="000099"/>
              </a:buClr>
              <a:buSzPct val="55000"/>
              <a:buFont typeface="Wingdings" panose="05000000000000000000" pitchFamily="2" charset="2"/>
              <a:buChar char="n"/>
            </a:pPr>
            <a:r>
              <a:rPr kumimoji="0" lang="zh-CN" altLang="en-US" sz="2400">
                <a:solidFill>
                  <a:srgbClr val="000099"/>
                </a:solidFill>
                <a:latin typeface="Arial" panose="020B0604020202020204" pitchFamily="34" charset="0"/>
                <a:ea typeface="黑体" panose="02010609060101010101" pitchFamily="49" charset="-122"/>
              </a:rPr>
              <a:t> 地区 </a:t>
            </a:r>
            <a:r>
              <a:rPr kumimoji="0" lang="en-US" altLang="zh-CN" sz="2400">
                <a:solidFill>
                  <a:srgbClr val="000099"/>
                </a:solidFill>
                <a:latin typeface="Arial" panose="020B0604020202020204" pitchFamily="34" charset="0"/>
                <a:ea typeface="黑体" panose="02010609060101010101" pitchFamily="49" charset="-122"/>
              </a:rPr>
              <a:t>ISP</a:t>
            </a:r>
          </a:p>
          <a:p>
            <a:pPr lvl="1">
              <a:lnSpc>
                <a:spcPct val="95000"/>
              </a:lnSpc>
              <a:spcBef>
                <a:spcPct val="5000"/>
              </a:spcBef>
              <a:buClr>
                <a:srgbClr val="000099"/>
              </a:buClr>
              <a:buSzPct val="55000"/>
              <a:buFont typeface="Wingdings" panose="05000000000000000000" pitchFamily="2" charset="2"/>
              <a:buChar char="n"/>
            </a:pPr>
            <a:r>
              <a:rPr kumimoji="0" lang="en-US" altLang="zh-CN" sz="2400">
                <a:solidFill>
                  <a:srgbClr val="000099"/>
                </a:solidFill>
                <a:latin typeface="Arial" panose="020B0604020202020204" pitchFamily="34" charset="0"/>
                <a:ea typeface="黑体" panose="02010609060101010101" pitchFamily="49" charset="-122"/>
              </a:rPr>
              <a:t> </a:t>
            </a:r>
            <a:r>
              <a:rPr kumimoji="0" lang="zh-CN" altLang="en-US" sz="2400">
                <a:solidFill>
                  <a:srgbClr val="000099"/>
                </a:solidFill>
                <a:latin typeface="Arial" panose="020B0604020202020204" pitchFamily="34" charset="0"/>
                <a:ea typeface="黑体" panose="02010609060101010101" pitchFamily="49" charset="-122"/>
              </a:rPr>
              <a:t>本地 </a:t>
            </a:r>
            <a:r>
              <a:rPr kumimoji="0" lang="en-US" altLang="zh-CN" sz="2400">
                <a:solidFill>
                  <a:srgbClr val="000099"/>
                </a:solidFill>
                <a:latin typeface="Arial" panose="020B0604020202020204" pitchFamily="34" charset="0"/>
                <a:ea typeface="黑体" panose="02010609060101010101" pitchFamily="49" charset="-122"/>
              </a:rPr>
              <a:t>ISP</a:t>
            </a:r>
          </a:p>
          <a:p>
            <a:pPr lvl="1">
              <a:lnSpc>
                <a:spcPct val="95000"/>
              </a:lnSpc>
              <a:spcBef>
                <a:spcPct val="5000"/>
              </a:spcBef>
              <a:buClr>
                <a:srgbClr val="000099"/>
              </a:buClr>
              <a:buSzPct val="55000"/>
              <a:buFont typeface="Wingdings" panose="05000000000000000000" pitchFamily="2" charset="2"/>
              <a:buChar char="n"/>
            </a:pPr>
            <a:r>
              <a:rPr kumimoji="0" lang="en-US" altLang="zh-CN" sz="2400">
                <a:solidFill>
                  <a:srgbClr val="000099"/>
                </a:solidFill>
                <a:latin typeface="Arial" panose="020B0604020202020204" pitchFamily="34" charset="0"/>
                <a:ea typeface="黑体" panose="02010609060101010101" pitchFamily="49" charset="-122"/>
              </a:rPr>
              <a:t> </a:t>
            </a:r>
            <a:r>
              <a:rPr kumimoji="0" lang="zh-CN" altLang="en-US" sz="2400">
                <a:solidFill>
                  <a:srgbClr val="000099"/>
                </a:solidFill>
                <a:latin typeface="Arial" panose="020B0604020202020204" pitchFamily="34" charset="0"/>
                <a:ea typeface="黑体" panose="02010609060101010101" pitchFamily="49" charset="-122"/>
              </a:rPr>
              <a:t>校园网、企业网或 </a:t>
            </a:r>
            <a:r>
              <a:rPr kumimoji="0" lang="en-US" altLang="zh-CN" sz="2400">
                <a:solidFill>
                  <a:srgbClr val="000099"/>
                </a:solidFill>
                <a:latin typeface="Arial" panose="020B0604020202020204" pitchFamily="34" charset="0"/>
                <a:ea typeface="黑体" panose="02010609060101010101" pitchFamily="49" charset="-122"/>
              </a:rPr>
              <a:t>PC </a:t>
            </a:r>
            <a:r>
              <a:rPr kumimoji="0" lang="zh-CN" altLang="en-US" sz="2400">
                <a:solidFill>
                  <a:srgbClr val="000099"/>
                </a:solidFill>
                <a:latin typeface="Arial" panose="020B0604020202020204" pitchFamily="34" charset="0"/>
                <a:ea typeface="黑体" panose="02010609060101010101" pitchFamily="49" charset="-122"/>
              </a:rPr>
              <a:t>机上网用户</a:t>
            </a:r>
          </a:p>
        </p:txBody>
      </p:sp>
      <p:sp>
        <p:nvSpPr>
          <p:cNvPr id="742526" name="Rectangle 126"/>
          <p:cNvSpPr>
            <a:spLocks noChangeArrowheads="1"/>
          </p:cNvSpPr>
          <p:nvPr/>
        </p:nvSpPr>
        <p:spPr bwMode="auto">
          <a:xfrm>
            <a:off x="3153569" y="39864"/>
            <a:ext cx="6448304" cy="4801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rgbClr val="9C2D1A"/>
              </a:buClr>
              <a:buSzPct val="80000"/>
              <a:buFont typeface="Wingdings" panose="05000000000000000000" pitchFamily="2" charset="2"/>
              <a:buBlip>
                <a:blip r:embed="rId4"/>
              </a:buBlip>
            </a:pPr>
            <a:r>
              <a:rPr kumimoji="0" lang="zh-CN" altLang="en-US" sz="2800" b="1" dirty="0">
                <a:solidFill>
                  <a:srgbClr val="FF0000"/>
                </a:solidFill>
                <a:latin typeface="Arial" panose="020B0604020202020204" pitchFamily="34" charset="0"/>
              </a:rPr>
              <a:t>主机到主机的通信可能经过多种 </a:t>
            </a:r>
            <a:r>
              <a:rPr kumimoji="0" lang="en-US" altLang="zh-CN" sz="2800" b="1" dirty="0">
                <a:solidFill>
                  <a:srgbClr val="FF0000"/>
                </a:solidFill>
                <a:latin typeface="Arial" panose="020B0604020202020204" pitchFamily="34" charset="0"/>
              </a:rPr>
              <a:t>ISP</a:t>
            </a:r>
            <a:r>
              <a:rPr kumimoji="0" lang="zh-CN" altLang="en-US" sz="2800" b="1" dirty="0">
                <a:solidFill>
                  <a:srgbClr val="FF0000"/>
                </a:solidFill>
                <a:latin typeface="Arial" panose="020B0604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2518"/>
                                        </p:tgtEl>
                                        <p:attrNameLst>
                                          <p:attrName>style.visibility</p:attrName>
                                        </p:attrNameLst>
                                      </p:cBhvr>
                                      <p:to>
                                        <p:strVal val="visible"/>
                                      </p:to>
                                    </p:set>
                                    <p:animEffect transition="in" filter="wipe(left)">
                                      <p:cBhvr>
                                        <p:cTn id="7" dur="500"/>
                                        <p:tgtEl>
                                          <p:spTgt spid="742518"/>
                                        </p:tgtEl>
                                      </p:cBhvr>
                                    </p:animEffect>
                                  </p:childTnLst>
                                  <p:subTnLst>
                                    <p:animClr clrSpc="rgb" dir="cw">
                                      <p:cBhvr override="childStyle">
                                        <p:cTn dur="1" fill="hold" display="0" masterRel="nextClick" afterEffect="1"/>
                                        <p:tgtEl>
                                          <p:spTgt spid="742518"/>
                                        </p:tgtEl>
                                        <p:attrNameLst>
                                          <p:attrName>ppt_c</p:attrName>
                                        </p:attrNameLst>
                                      </p:cBhvr>
                                      <p:to>
                                        <a:srgbClr val="00FFFF"/>
                                      </p:to>
                                    </p:animClr>
                                  </p:subTnLst>
                                </p:cTn>
                              </p:par>
                            </p:childTnLst>
                          </p:cTn>
                        </p:par>
                        <p:par>
                          <p:cTn id="8" fill="hold">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742523"/>
                                        </p:tgtEl>
                                        <p:attrNameLst>
                                          <p:attrName>style.visibility</p:attrName>
                                        </p:attrNameLst>
                                      </p:cBhvr>
                                      <p:to>
                                        <p:strVal val="visible"/>
                                      </p:to>
                                    </p:set>
                                    <p:animEffect transition="in" filter="wipe(down)">
                                      <p:cBhvr>
                                        <p:cTn id="11" dur="500"/>
                                        <p:tgtEl>
                                          <p:spTgt spid="742523"/>
                                        </p:tgtEl>
                                      </p:cBhvr>
                                    </p:animEffect>
                                  </p:childTnLst>
                                  <p:subTnLst>
                                    <p:animClr clrSpc="rgb" dir="cw">
                                      <p:cBhvr override="childStyle">
                                        <p:cTn dur="1" fill="hold" display="0" masterRel="nextClick" afterEffect="1"/>
                                        <p:tgtEl>
                                          <p:spTgt spid="742523"/>
                                        </p:tgtEl>
                                        <p:attrNameLst>
                                          <p:attrName>ppt_c</p:attrName>
                                        </p:attrNameLst>
                                      </p:cBhvr>
                                      <p:to>
                                        <a:srgbClr val="00FFFF"/>
                                      </p:to>
                                    </p:animClr>
                                  </p:subTnLst>
                                </p:cTn>
                              </p:par>
                            </p:childTnLst>
                          </p:cTn>
                        </p:par>
                        <p:par>
                          <p:cTn id="12" fill="hold">
                            <p:stCondLst>
                              <p:cond delay="1500"/>
                            </p:stCondLst>
                            <p:childTnLst>
                              <p:par>
                                <p:cTn id="13" presetID="22" presetClass="entr" presetSubtype="4" fill="hold" grpId="0" nodeType="afterEffect">
                                  <p:stCondLst>
                                    <p:cond delay="500"/>
                                  </p:stCondLst>
                                  <p:childTnLst>
                                    <p:set>
                                      <p:cBhvr>
                                        <p:cTn id="14" dur="1" fill="hold">
                                          <p:stCondLst>
                                            <p:cond delay="0"/>
                                          </p:stCondLst>
                                        </p:cTn>
                                        <p:tgtEl>
                                          <p:spTgt spid="742519"/>
                                        </p:tgtEl>
                                        <p:attrNameLst>
                                          <p:attrName>style.visibility</p:attrName>
                                        </p:attrNameLst>
                                      </p:cBhvr>
                                      <p:to>
                                        <p:strVal val="visible"/>
                                      </p:to>
                                    </p:set>
                                    <p:animEffect transition="in" filter="wipe(down)">
                                      <p:cBhvr>
                                        <p:cTn id="15" dur="500"/>
                                        <p:tgtEl>
                                          <p:spTgt spid="742519"/>
                                        </p:tgtEl>
                                      </p:cBhvr>
                                    </p:animEffect>
                                  </p:childTnLst>
                                  <p:subTnLst>
                                    <p:animClr clrSpc="rgb" dir="cw">
                                      <p:cBhvr override="childStyle">
                                        <p:cTn dur="1" fill="hold" display="0" masterRel="nextClick" afterEffect="1"/>
                                        <p:tgtEl>
                                          <p:spTgt spid="742519"/>
                                        </p:tgtEl>
                                        <p:attrNameLst>
                                          <p:attrName>ppt_c</p:attrName>
                                        </p:attrNameLst>
                                      </p:cBhvr>
                                      <p:to>
                                        <a:srgbClr val="00FFFF"/>
                                      </p:to>
                                    </p:animClr>
                                  </p:sub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742520"/>
                                        </p:tgtEl>
                                        <p:attrNameLst>
                                          <p:attrName>style.visibility</p:attrName>
                                        </p:attrNameLst>
                                      </p:cBhvr>
                                      <p:to>
                                        <p:strVal val="visible"/>
                                      </p:to>
                                    </p:set>
                                    <p:animEffect transition="in" filter="wipe(left)">
                                      <p:cBhvr>
                                        <p:cTn id="19" dur="500"/>
                                        <p:tgtEl>
                                          <p:spTgt spid="742520"/>
                                        </p:tgtEl>
                                      </p:cBhvr>
                                    </p:animEffect>
                                  </p:childTnLst>
                                  <p:subTnLst>
                                    <p:animClr clrSpc="rgb" dir="cw">
                                      <p:cBhvr override="childStyle">
                                        <p:cTn dur="1" fill="hold" display="0" masterRel="nextClick" afterEffect="1"/>
                                        <p:tgtEl>
                                          <p:spTgt spid="742520"/>
                                        </p:tgtEl>
                                        <p:attrNameLst>
                                          <p:attrName>ppt_c</p:attrName>
                                        </p:attrNameLst>
                                      </p:cBhvr>
                                      <p:to>
                                        <a:srgbClr val="00FFFF"/>
                                      </p:to>
                                    </p:animClr>
                                  </p:subTnLst>
                                </p:cTn>
                              </p:par>
                            </p:childTnLst>
                          </p:cTn>
                        </p:par>
                        <p:par>
                          <p:cTn id="20" fill="hold">
                            <p:stCondLst>
                              <p:cond delay="3500"/>
                            </p:stCondLst>
                            <p:childTnLst>
                              <p:par>
                                <p:cTn id="21" presetID="22" presetClass="entr" presetSubtype="1" fill="hold" grpId="0" nodeType="afterEffect">
                                  <p:stCondLst>
                                    <p:cond delay="500"/>
                                  </p:stCondLst>
                                  <p:childTnLst>
                                    <p:set>
                                      <p:cBhvr>
                                        <p:cTn id="22" dur="1" fill="hold">
                                          <p:stCondLst>
                                            <p:cond delay="0"/>
                                          </p:stCondLst>
                                        </p:cTn>
                                        <p:tgtEl>
                                          <p:spTgt spid="742521"/>
                                        </p:tgtEl>
                                        <p:attrNameLst>
                                          <p:attrName>style.visibility</p:attrName>
                                        </p:attrNameLst>
                                      </p:cBhvr>
                                      <p:to>
                                        <p:strVal val="visible"/>
                                      </p:to>
                                    </p:set>
                                    <p:animEffect transition="in" filter="wipe(up)">
                                      <p:cBhvr>
                                        <p:cTn id="23" dur="500"/>
                                        <p:tgtEl>
                                          <p:spTgt spid="742521"/>
                                        </p:tgtEl>
                                      </p:cBhvr>
                                    </p:animEffect>
                                  </p:childTnLst>
                                  <p:subTnLst>
                                    <p:animClr clrSpc="rgb" dir="cw">
                                      <p:cBhvr override="childStyle">
                                        <p:cTn dur="1" fill="hold" display="0" masterRel="nextClick" afterEffect="1"/>
                                        <p:tgtEl>
                                          <p:spTgt spid="742521"/>
                                        </p:tgtEl>
                                        <p:attrNameLst>
                                          <p:attrName>ppt_c</p:attrName>
                                        </p:attrNameLst>
                                      </p:cBhvr>
                                      <p:to>
                                        <a:srgbClr val="00FFFF"/>
                                      </p:to>
                                    </p:animClr>
                                  </p:subTnLst>
                                </p:cTn>
                              </p:par>
                            </p:childTnLst>
                          </p:cTn>
                        </p:par>
                        <p:par>
                          <p:cTn id="24" fill="hold">
                            <p:stCondLst>
                              <p:cond delay="4500"/>
                            </p:stCondLst>
                            <p:childTnLst>
                              <p:par>
                                <p:cTn id="25" presetID="22" presetClass="entr" presetSubtype="8" fill="hold" grpId="0" nodeType="afterEffect">
                                  <p:stCondLst>
                                    <p:cond delay="500"/>
                                  </p:stCondLst>
                                  <p:childTnLst>
                                    <p:set>
                                      <p:cBhvr>
                                        <p:cTn id="26" dur="1" fill="hold">
                                          <p:stCondLst>
                                            <p:cond delay="0"/>
                                          </p:stCondLst>
                                        </p:cTn>
                                        <p:tgtEl>
                                          <p:spTgt spid="742524"/>
                                        </p:tgtEl>
                                        <p:attrNameLst>
                                          <p:attrName>style.visibility</p:attrName>
                                        </p:attrNameLst>
                                      </p:cBhvr>
                                      <p:to>
                                        <p:strVal val="visible"/>
                                      </p:to>
                                    </p:set>
                                    <p:animEffect transition="in" filter="wipe(left)">
                                      <p:cBhvr>
                                        <p:cTn id="27" dur="500"/>
                                        <p:tgtEl>
                                          <p:spTgt spid="742524"/>
                                        </p:tgtEl>
                                      </p:cBhvr>
                                    </p:animEffect>
                                  </p:childTnLst>
                                  <p:subTnLst>
                                    <p:animClr clrSpc="rgb" dir="cw">
                                      <p:cBhvr override="childStyle">
                                        <p:cTn dur="1" fill="hold" display="0" masterRel="nextClick" afterEffect="1"/>
                                        <p:tgtEl>
                                          <p:spTgt spid="742524"/>
                                        </p:tgtEl>
                                        <p:attrNameLst>
                                          <p:attrName>ppt_c</p:attrName>
                                        </p:attrNameLst>
                                      </p:cBhvr>
                                      <p:to>
                                        <a:srgbClr val="00FFFF"/>
                                      </p:to>
                                    </p:animClr>
                                  </p:subTnLst>
                                </p:cTn>
                              </p:par>
                            </p:childTnLst>
                          </p:cTn>
                        </p:par>
                        <p:par>
                          <p:cTn id="28" fill="hold">
                            <p:stCondLst>
                              <p:cond delay="5500"/>
                            </p:stCondLst>
                            <p:childTnLst>
                              <p:par>
                                <p:cTn id="29" presetID="22" presetClass="entr" presetSubtype="1" fill="hold" grpId="0" nodeType="afterEffect">
                                  <p:stCondLst>
                                    <p:cond delay="0"/>
                                  </p:stCondLst>
                                  <p:childTnLst>
                                    <p:set>
                                      <p:cBhvr>
                                        <p:cTn id="30" dur="1" fill="hold">
                                          <p:stCondLst>
                                            <p:cond delay="0"/>
                                          </p:stCondLst>
                                        </p:cTn>
                                        <p:tgtEl>
                                          <p:spTgt spid="742522"/>
                                        </p:tgtEl>
                                        <p:attrNameLst>
                                          <p:attrName>style.visibility</p:attrName>
                                        </p:attrNameLst>
                                      </p:cBhvr>
                                      <p:to>
                                        <p:strVal val="visible"/>
                                      </p:to>
                                    </p:set>
                                    <p:animEffect transition="in" filter="wipe(up)">
                                      <p:cBhvr>
                                        <p:cTn id="31" dur="500"/>
                                        <p:tgtEl>
                                          <p:spTgt spid="7425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42525"/>
                                        </p:tgtEl>
                                        <p:attrNameLst>
                                          <p:attrName>style.visibility</p:attrName>
                                        </p:attrNameLst>
                                      </p:cBhvr>
                                      <p:to>
                                        <p:strVal val="visible"/>
                                      </p:to>
                                    </p:set>
                                    <p:animEffect transition="in" filter="blinds(horizontal)">
                                      <p:cBhvr>
                                        <p:cTn id="36" dur="500"/>
                                        <p:tgtEl>
                                          <p:spTgt spid="742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518" grpId="0" animBg="1"/>
      <p:bldP spid="742519" grpId="0" animBg="1"/>
      <p:bldP spid="742520" grpId="0" animBg="1"/>
      <p:bldP spid="742521" grpId="0" animBg="1"/>
      <p:bldP spid="742522" grpId="0" animBg="1"/>
      <p:bldP spid="742523" grpId="0" animBg="1"/>
      <p:bldP spid="742524" grpId="0" animBg="1"/>
      <p:bldP spid="74252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Line 2"/>
          <p:cNvSpPr>
            <a:spLocks noChangeShapeType="1"/>
          </p:cNvSpPr>
          <p:nvPr/>
        </p:nvSpPr>
        <p:spPr bwMode="auto">
          <a:xfrm>
            <a:off x="6300788" y="3557588"/>
            <a:ext cx="1366837" cy="0"/>
          </a:xfrm>
          <a:prstGeom prst="line">
            <a:avLst/>
          </a:prstGeom>
          <a:noFill/>
          <a:ln w="76200" cmpd="tri">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3" name="Line 3"/>
          <p:cNvSpPr>
            <a:spLocks noChangeShapeType="1"/>
          </p:cNvSpPr>
          <p:nvPr/>
        </p:nvSpPr>
        <p:spPr bwMode="auto">
          <a:xfrm>
            <a:off x="7740650" y="4521200"/>
            <a:ext cx="287338"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4" name="Line 4"/>
          <p:cNvSpPr>
            <a:spLocks noChangeShapeType="1"/>
          </p:cNvSpPr>
          <p:nvPr/>
        </p:nvSpPr>
        <p:spPr bwMode="auto">
          <a:xfrm flipH="1">
            <a:off x="7091387" y="4449785"/>
            <a:ext cx="433387" cy="779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5" name="Text Box 5"/>
          <p:cNvSpPr txBox="1">
            <a:spLocks noChangeArrowheads="1"/>
          </p:cNvSpPr>
          <p:nvPr/>
        </p:nvSpPr>
        <p:spPr bwMode="auto">
          <a:xfrm>
            <a:off x="7308851" y="481012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286" name="Line 6"/>
          <p:cNvSpPr>
            <a:spLocks noChangeShapeType="1"/>
          </p:cNvSpPr>
          <p:nvPr/>
        </p:nvSpPr>
        <p:spPr bwMode="auto">
          <a:xfrm flipH="1">
            <a:off x="7524750" y="3586163"/>
            <a:ext cx="503238"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7" name="Line 7"/>
          <p:cNvSpPr>
            <a:spLocks noChangeShapeType="1"/>
          </p:cNvSpPr>
          <p:nvPr/>
        </p:nvSpPr>
        <p:spPr bwMode="auto">
          <a:xfrm flipH="1">
            <a:off x="5148270" y="3586163"/>
            <a:ext cx="503237"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8" name="Line 8"/>
          <p:cNvSpPr>
            <a:spLocks noChangeShapeType="1"/>
          </p:cNvSpPr>
          <p:nvPr/>
        </p:nvSpPr>
        <p:spPr bwMode="auto">
          <a:xfrm>
            <a:off x="5867420" y="3513144"/>
            <a:ext cx="504825" cy="10080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89" name="Line 9"/>
          <p:cNvSpPr>
            <a:spLocks noChangeShapeType="1"/>
          </p:cNvSpPr>
          <p:nvPr/>
        </p:nvSpPr>
        <p:spPr bwMode="auto">
          <a:xfrm>
            <a:off x="3276600" y="3513161"/>
            <a:ext cx="503238" cy="9366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0" name="Line 10"/>
          <p:cNvSpPr>
            <a:spLocks noChangeShapeType="1"/>
          </p:cNvSpPr>
          <p:nvPr/>
        </p:nvSpPr>
        <p:spPr bwMode="auto">
          <a:xfrm flipH="1">
            <a:off x="2555883" y="3657601"/>
            <a:ext cx="360363" cy="7921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1" name="Line 11"/>
          <p:cNvSpPr>
            <a:spLocks noChangeShapeType="1"/>
          </p:cNvSpPr>
          <p:nvPr/>
        </p:nvSpPr>
        <p:spPr bwMode="auto">
          <a:xfrm>
            <a:off x="900113" y="3657600"/>
            <a:ext cx="215900"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2" name="Line 12"/>
          <p:cNvSpPr>
            <a:spLocks noChangeShapeType="1"/>
          </p:cNvSpPr>
          <p:nvPr/>
        </p:nvSpPr>
        <p:spPr bwMode="auto">
          <a:xfrm>
            <a:off x="8243888" y="3730632"/>
            <a:ext cx="431800" cy="93503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3" name="Line 13"/>
          <p:cNvSpPr>
            <a:spLocks noChangeShapeType="1"/>
          </p:cNvSpPr>
          <p:nvPr/>
        </p:nvSpPr>
        <p:spPr bwMode="auto">
          <a:xfrm flipH="1">
            <a:off x="755671" y="2649537"/>
            <a:ext cx="576263" cy="7921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4" name="Line 14"/>
          <p:cNvSpPr>
            <a:spLocks noChangeShapeType="1"/>
          </p:cNvSpPr>
          <p:nvPr/>
        </p:nvSpPr>
        <p:spPr bwMode="auto">
          <a:xfrm>
            <a:off x="4716463" y="1857375"/>
            <a:ext cx="1439862" cy="6477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5" name="Line 15"/>
          <p:cNvSpPr>
            <a:spLocks noChangeShapeType="1"/>
          </p:cNvSpPr>
          <p:nvPr/>
        </p:nvSpPr>
        <p:spPr bwMode="auto">
          <a:xfrm>
            <a:off x="6516709" y="4521200"/>
            <a:ext cx="287337"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6" name="Line 16"/>
          <p:cNvSpPr>
            <a:spLocks noChangeShapeType="1"/>
          </p:cNvSpPr>
          <p:nvPr/>
        </p:nvSpPr>
        <p:spPr bwMode="auto">
          <a:xfrm>
            <a:off x="2627326" y="4594228"/>
            <a:ext cx="287337"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7" name="Line 17"/>
          <p:cNvSpPr>
            <a:spLocks noChangeShapeType="1"/>
          </p:cNvSpPr>
          <p:nvPr/>
        </p:nvSpPr>
        <p:spPr bwMode="auto">
          <a:xfrm flipH="1">
            <a:off x="5867400" y="4449785"/>
            <a:ext cx="433388" cy="779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8" name="Line 18"/>
          <p:cNvSpPr>
            <a:spLocks noChangeShapeType="1"/>
          </p:cNvSpPr>
          <p:nvPr/>
        </p:nvSpPr>
        <p:spPr bwMode="auto">
          <a:xfrm>
            <a:off x="8675688" y="4665663"/>
            <a:ext cx="144462"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299" name="Line 19"/>
          <p:cNvSpPr>
            <a:spLocks noChangeShapeType="1"/>
          </p:cNvSpPr>
          <p:nvPr/>
        </p:nvSpPr>
        <p:spPr bwMode="auto">
          <a:xfrm flipH="1">
            <a:off x="1979613" y="4521203"/>
            <a:ext cx="576262" cy="865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0" name="Line 20"/>
          <p:cNvSpPr>
            <a:spLocks noChangeShapeType="1"/>
          </p:cNvSpPr>
          <p:nvPr/>
        </p:nvSpPr>
        <p:spPr bwMode="auto">
          <a:xfrm flipH="1">
            <a:off x="468336" y="3657601"/>
            <a:ext cx="142875" cy="15287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1" name="Line 21"/>
          <p:cNvSpPr>
            <a:spLocks noChangeShapeType="1"/>
          </p:cNvSpPr>
          <p:nvPr/>
        </p:nvSpPr>
        <p:spPr bwMode="auto">
          <a:xfrm flipH="1" flipV="1">
            <a:off x="5292742" y="4594227"/>
            <a:ext cx="358775"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2" name="Line 22"/>
          <p:cNvSpPr>
            <a:spLocks noChangeShapeType="1"/>
          </p:cNvSpPr>
          <p:nvPr/>
        </p:nvSpPr>
        <p:spPr bwMode="auto">
          <a:xfrm flipV="1">
            <a:off x="3851275" y="4594225"/>
            <a:ext cx="1003300"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3" name="Line 23"/>
          <p:cNvSpPr>
            <a:spLocks noChangeShapeType="1"/>
          </p:cNvSpPr>
          <p:nvPr/>
        </p:nvSpPr>
        <p:spPr bwMode="auto">
          <a:xfrm>
            <a:off x="2268549" y="2649539"/>
            <a:ext cx="790575" cy="7207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4" name="Line 24"/>
          <p:cNvSpPr>
            <a:spLocks noChangeShapeType="1"/>
          </p:cNvSpPr>
          <p:nvPr/>
        </p:nvSpPr>
        <p:spPr bwMode="auto">
          <a:xfrm flipH="1">
            <a:off x="4787900" y="4594225"/>
            <a:ext cx="215900"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05" name="Oval 25"/>
          <p:cNvSpPr>
            <a:spLocks noChangeArrowheads="1"/>
          </p:cNvSpPr>
          <p:nvPr/>
        </p:nvSpPr>
        <p:spPr bwMode="auto">
          <a:xfrm>
            <a:off x="34925" y="4954610"/>
            <a:ext cx="935038" cy="504825"/>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b="0">
                <a:solidFill>
                  <a:srgbClr val="0000FF"/>
                </a:solidFill>
                <a:latin typeface="方正黑体简体" pitchFamily="65" charset="-122"/>
                <a:ea typeface="方正黑体简体" pitchFamily="65" charset="-122"/>
              </a:rPr>
              <a:t>大公司</a:t>
            </a:r>
          </a:p>
        </p:txBody>
      </p:sp>
      <p:sp>
        <p:nvSpPr>
          <p:cNvPr id="353306" name="Oval 26"/>
          <p:cNvSpPr>
            <a:spLocks noChangeArrowheads="1"/>
          </p:cNvSpPr>
          <p:nvPr/>
        </p:nvSpPr>
        <p:spPr bwMode="auto">
          <a:xfrm>
            <a:off x="3479800" y="5097463"/>
            <a:ext cx="947738" cy="457200"/>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公司</a:t>
            </a:r>
          </a:p>
        </p:txBody>
      </p:sp>
      <p:sp>
        <p:nvSpPr>
          <p:cNvPr id="353307" name="Oval 27"/>
          <p:cNvSpPr>
            <a:spLocks noChangeArrowheads="1"/>
          </p:cNvSpPr>
          <p:nvPr/>
        </p:nvSpPr>
        <p:spPr bwMode="auto">
          <a:xfrm>
            <a:off x="4562475" y="4356101"/>
            <a:ext cx="946150" cy="3857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pic>
        <p:nvPicPr>
          <p:cNvPr id="353308"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268" y="5170510"/>
            <a:ext cx="409575" cy="41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3309" name="Text Box 29"/>
          <p:cNvSpPr txBox="1">
            <a:spLocks noChangeArrowheads="1"/>
          </p:cNvSpPr>
          <p:nvPr/>
        </p:nvSpPr>
        <p:spPr bwMode="auto">
          <a:xfrm>
            <a:off x="4427538" y="5097463"/>
            <a:ext cx="357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en-US" altLang="zh-CN" sz="2000">
                <a:solidFill>
                  <a:srgbClr val="0000FF"/>
                </a:solidFill>
                <a:latin typeface="方正黑体简体" pitchFamily="65" charset="-122"/>
                <a:ea typeface="方正黑体简体" pitchFamily="65" charset="-122"/>
              </a:rPr>
              <a:t>A</a:t>
            </a:r>
          </a:p>
        </p:txBody>
      </p:sp>
      <p:pic>
        <p:nvPicPr>
          <p:cNvPr id="353310"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26509" y="5170510"/>
            <a:ext cx="409575" cy="41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3311" name="Text Box 31"/>
          <p:cNvSpPr txBox="1">
            <a:spLocks noChangeArrowheads="1"/>
          </p:cNvSpPr>
          <p:nvPr/>
        </p:nvSpPr>
        <p:spPr bwMode="auto">
          <a:xfrm>
            <a:off x="8388350" y="5097463"/>
            <a:ext cx="348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en-US" altLang="zh-CN" sz="2000">
                <a:solidFill>
                  <a:srgbClr val="0000FF"/>
                </a:solidFill>
                <a:latin typeface="方正黑体简体" pitchFamily="65" charset="-122"/>
                <a:ea typeface="方正黑体简体" pitchFamily="65" charset="-122"/>
              </a:rPr>
              <a:t>B</a:t>
            </a:r>
          </a:p>
        </p:txBody>
      </p:sp>
      <p:sp>
        <p:nvSpPr>
          <p:cNvPr id="353312" name="Line 34"/>
          <p:cNvSpPr>
            <a:spLocks noChangeShapeType="1"/>
          </p:cNvSpPr>
          <p:nvPr/>
        </p:nvSpPr>
        <p:spPr bwMode="auto">
          <a:xfrm flipV="1">
            <a:off x="2339975" y="1930400"/>
            <a:ext cx="1296988" cy="4318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13" name="Line 35"/>
          <p:cNvSpPr>
            <a:spLocks noChangeShapeType="1"/>
          </p:cNvSpPr>
          <p:nvPr/>
        </p:nvSpPr>
        <p:spPr bwMode="auto">
          <a:xfrm>
            <a:off x="2627313" y="2578100"/>
            <a:ext cx="352901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14" name="Oval 36"/>
          <p:cNvSpPr>
            <a:spLocks noChangeArrowheads="1"/>
          </p:cNvSpPr>
          <p:nvPr/>
        </p:nvSpPr>
        <p:spPr bwMode="auto">
          <a:xfrm>
            <a:off x="8101013" y="4360863"/>
            <a:ext cx="946150" cy="381000"/>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sp>
        <p:nvSpPr>
          <p:cNvPr id="353315" name="Line 37"/>
          <p:cNvSpPr>
            <a:spLocks noChangeShapeType="1"/>
          </p:cNvSpPr>
          <p:nvPr/>
        </p:nvSpPr>
        <p:spPr bwMode="auto">
          <a:xfrm flipH="1">
            <a:off x="5724525" y="2722586"/>
            <a:ext cx="719138" cy="719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16" name="Line 38"/>
          <p:cNvSpPr>
            <a:spLocks noChangeShapeType="1"/>
          </p:cNvSpPr>
          <p:nvPr/>
        </p:nvSpPr>
        <p:spPr bwMode="auto">
          <a:xfrm flipH="1" flipV="1">
            <a:off x="7235825" y="2649539"/>
            <a:ext cx="649288" cy="7207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17" name="Oval 39"/>
          <p:cNvSpPr>
            <a:spLocks noChangeArrowheads="1"/>
          </p:cNvSpPr>
          <p:nvPr/>
        </p:nvSpPr>
        <p:spPr bwMode="auto">
          <a:xfrm>
            <a:off x="755650" y="2289197"/>
            <a:ext cx="1943100" cy="503239"/>
          </a:xfrm>
          <a:prstGeom prst="ellipse">
            <a:avLst/>
          </a:prstGeom>
          <a:solidFill>
            <a:srgbClr val="EAEAEA"/>
          </a:solidFill>
          <a:ln w="19050">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主干  </a:t>
            </a:r>
            <a:r>
              <a:rPr kumimoji="1" lang="en-US" altLang="zh-CN" sz="2000">
                <a:solidFill>
                  <a:srgbClr val="0000FF"/>
                </a:solidFill>
                <a:latin typeface="方正黑体简体" pitchFamily="65" charset="-122"/>
                <a:ea typeface="方正黑体简体" pitchFamily="65" charset="-122"/>
              </a:rPr>
              <a:t>ISP</a:t>
            </a:r>
          </a:p>
        </p:txBody>
      </p:sp>
      <p:sp>
        <p:nvSpPr>
          <p:cNvPr id="353318" name="Oval 40"/>
          <p:cNvSpPr>
            <a:spLocks noChangeArrowheads="1"/>
          </p:cNvSpPr>
          <p:nvPr/>
        </p:nvSpPr>
        <p:spPr bwMode="auto">
          <a:xfrm>
            <a:off x="2041525" y="4305301"/>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sp>
        <p:nvSpPr>
          <p:cNvPr id="353319" name="Oval 41"/>
          <p:cNvSpPr>
            <a:spLocks noChangeArrowheads="1"/>
          </p:cNvSpPr>
          <p:nvPr/>
        </p:nvSpPr>
        <p:spPr bwMode="auto">
          <a:xfrm>
            <a:off x="601663" y="4305301"/>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sp>
        <p:nvSpPr>
          <p:cNvPr id="353320" name="Oval 42"/>
          <p:cNvSpPr>
            <a:spLocks noChangeArrowheads="1"/>
          </p:cNvSpPr>
          <p:nvPr/>
        </p:nvSpPr>
        <p:spPr bwMode="auto">
          <a:xfrm>
            <a:off x="5076825" y="3370286"/>
            <a:ext cx="1346200" cy="388937"/>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地区  </a:t>
            </a:r>
            <a:r>
              <a:rPr kumimoji="1" lang="en-US" altLang="zh-CN" sz="2000">
                <a:solidFill>
                  <a:srgbClr val="0000FF"/>
                </a:solidFill>
                <a:latin typeface="方正黑体简体" pitchFamily="65" charset="-122"/>
                <a:ea typeface="方正黑体简体" pitchFamily="65" charset="-122"/>
              </a:rPr>
              <a:t>ISP</a:t>
            </a:r>
          </a:p>
        </p:txBody>
      </p:sp>
      <p:sp>
        <p:nvSpPr>
          <p:cNvPr id="353321" name="Oval 43"/>
          <p:cNvSpPr>
            <a:spLocks noChangeArrowheads="1"/>
          </p:cNvSpPr>
          <p:nvPr/>
        </p:nvSpPr>
        <p:spPr bwMode="auto">
          <a:xfrm>
            <a:off x="3276600" y="1712913"/>
            <a:ext cx="1943100" cy="503237"/>
          </a:xfrm>
          <a:prstGeom prst="ellipse">
            <a:avLst/>
          </a:prstGeom>
          <a:solidFill>
            <a:srgbClr val="EAEAEA"/>
          </a:solidFill>
          <a:ln w="19050">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主干  </a:t>
            </a:r>
            <a:r>
              <a:rPr kumimoji="1" lang="en-US" altLang="zh-CN" sz="2000">
                <a:solidFill>
                  <a:srgbClr val="0000FF"/>
                </a:solidFill>
                <a:latin typeface="方正黑体简体" pitchFamily="65" charset="-122"/>
                <a:ea typeface="方正黑体简体" pitchFamily="65" charset="-122"/>
              </a:rPr>
              <a:t>ISP</a:t>
            </a:r>
          </a:p>
        </p:txBody>
      </p:sp>
      <p:sp>
        <p:nvSpPr>
          <p:cNvPr id="353322" name="Oval 44"/>
          <p:cNvSpPr>
            <a:spLocks noChangeArrowheads="1"/>
          </p:cNvSpPr>
          <p:nvPr/>
        </p:nvSpPr>
        <p:spPr bwMode="auto">
          <a:xfrm>
            <a:off x="5795963" y="2289197"/>
            <a:ext cx="1943100" cy="503239"/>
          </a:xfrm>
          <a:prstGeom prst="ellipse">
            <a:avLst/>
          </a:prstGeom>
          <a:solidFill>
            <a:srgbClr val="EAEAEA"/>
          </a:solidFill>
          <a:ln w="19050">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主干  </a:t>
            </a:r>
            <a:r>
              <a:rPr kumimoji="1" lang="en-US" altLang="zh-CN" sz="2000">
                <a:solidFill>
                  <a:srgbClr val="0000FF"/>
                </a:solidFill>
                <a:latin typeface="方正黑体简体" pitchFamily="65" charset="-122"/>
                <a:ea typeface="方正黑体简体" pitchFamily="65" charset="-122"/>
              </a:rPr>
              <a:t>ISP</a:t>
            </a:r>
          </a:p>
        </p:txBody>
      </p:sp>
      <p:sp>
        <p:nvSpPr>
          <p:cNvPr id="353323" name="Oval 45"/>
          <p:cNvSpPr>
            <a:spLocks noChangeArrowheads="1"/>
          </p:cNvSpPr>
          <p:nvPr/>
        </p:nvSpPr>
        <p:spPr bwMode="auto">
          <a:xfrm>
            <a:off x="7451725" y="3370286"/>
            <a:ext cx="1346200" cy="388937"/>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地区  </a:t>
            </a:r>
            <a:r>
              <a:rPr kumimoji="1" lang="en-US" altLang="zh-CN" sz="2000">
                <a:solidFill>
                  <a:srgbClr val="0000FF"/>
                </a:solidFill>
                <a:latin typeface="方正黑体简体" pitchFamily="65" charset="-122"/>
                <a:ea typeface="方正黑体简体" pitchFamily="65" charset="-122"/>
              </a:rPr>
              <a:t>ISP</a:t>
            </a:r>
          </a:p>
        </p:txBody>
      </p:sp>
      <p:sp>
        <p:nvSpPr>
          <p:cNvPr id="353324" name="Oval 46"/>
          <p:cNvSpPr>
            <a:spLocks noChangeArrowheads="1"/>
          </p:cNvSpPr>
          <p:nvPr/>
        </p:nvSpPr>
        <p:spPr bwMode="auto">
          <a:xfrm>
            <a:off x="107950" y="3370286"/>
            <a:ext cx="1346200" cy="388937"/>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b="0">
                <a:solidFill>
                  <a:srgbClr val="0000FF"/>
                </a:solidFill>
                <a:latin typeface="方正黑体简体" pitchFamily="65" charset="-122"/>
                <a:ea typeface="方正黑体简体" pitchFamily="65" charset="-122"/>
              </a:rPr>
              <a:t>地区  </a:t>
            </a:r>
            <a:r>
              <a:rPr kumimoji="1" lang="en-US" altLang="zh-CN" sz="2000" b="0">
                <a:solidFill>
                  <a:srgbClr val="0000FF"/>
                </a:solidFill>
                <a:latin typeface="方正黑体简体" pitchFamily="65" charset="-122"/>
                <a:ea typeface="方正黑体简体" pitchFamily="65" charset="-122"/>
              </a:rPr>
              <a:t>ISP</a:t>
            </a:r>
          </a:p>
        </p:txBody>
      </p:sp>
      <p:sp>
        <p:nvSpPr>
          <p:cNvPr id="353325" name="Oval 47"/>
          <p:cNvSpPr>
            <a:spLocks noChangeArrowheads="1"/>
          </p:cNvSpPr>
          <p:nvPr/>
        </p:nvSpPr>
        <p:spPr bwMode="auto">
          <a:xfrm>
            <a:off x="2411413" y="3370286"/>
            <a:ext cx="1346200" cy="388937"/>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地区  </a:t>
            </a:r>
            <a:r>
              <a:rPr kumimoji="1" lang="en-US" altLang="zh-CN" sz="2000">
                <a:solidFill>
                  <a:srgbClr val="0000FF"/>
                </a:solidFill>
                <a:latin typeface="方正黑体简体" pitchFamily="65" charset="-122"/>
                <a:ea typeface="方正黑体简体" pitchFamily="65" charset="-122"/>
              </a:rPr>
              <a:t>ISP</a:t>
            </a:r>
          </a:p>
        </p:txBody>
      </p:sp>
      <p:sp>
        <p:nvSpPr>
          <p:cNvPr id="353326" name="Text Box 48"/>
          <p:cNvSpPr txBox="1">
            <a:spLocks noChangeArrowheads="1"/>
          </p:cNvSpPr>
          <p:nvPr/>
        </p:nvSpPr>
        <p:spPr bwMode="auto">
          <a:xfrm>
            <a:off x="1498601" y="29559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327" name="Text Box 49"/>
          <p:cNvSpPr txBox="1">
            <a:spLocks noChangeArrowheads="1"/>
          </p:cNvSpPr>
          <p:nvPr/>
        </p:nvSpPr>
        <p:spPr bwMode="auto">
          <a:xfrm>
            <a:off x="3995739" y="293846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328" name="Oval 50"/>
          <p:cNvSpPr>
            <a:spLocks noChangeArrowheads="1"/>
          </p:cNvSpPr>
          <p:nvPr/>
        </p:nvSpPr>
        <p:spPr bwMode="auto">
          <a:xfrm>
            <a:off x="5867400" y="4305301"/>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sp>
        <p:nvSpPr>
          <p:cNvPr id="353329" name="Oval 51"/>
          <p:cNvSpPr>
            <a:spLocks noChangeArrowheads="1"/>
          </p:cNvSpPr>
          <p:nvPr/>
        </p:nvSpPr>
        <p:spPr bwMode="auto">
          <a:xfrm>
            <a:off x="3276600" y="4305301"/>
            <a:ext cx="946150" cy="436563"/>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grpSp>
        <p:nvGrpSpPr>
          <p:cNvPr id="353330" name="Group 52"/>
          <p:cNvGrpSpPr/>
          <p:nvPr/>
        </p:nvGrpSpPr>
        <p:grpSpPr bwMode="auto">
          <a:xfrm>
            <a:off x="6659570" y="3384578"/>
            <a:ext cx="606425" cy="400051"/>
            <a:chOff x="3334" y="255"/>
            <a:chExt cx="382" cy="252"/>
          </a:xfrm>
        </p:grpSpPr>
        <p:pic>
          <p:nvPicPr>
            <p:cNvPr id="353344" name="Picture 5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3345" name="Text Box 54"/>
            <p:cNvSpPr txBox="1">
              <a:spLocks noChangeArrowheads="1"/>
            </p:cNvSpPr>
            <p:nvPr/>
          </p:nvSpPr>
          <p:spPr bwMode="auto">
            <a:xfrm>
              <a:off x="3334" y="255"/>
              <a:ext cx="3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en-US" altLang="zh-CN" sz="2000">
                  <a:solidFill>
                    <a:srgbClr val="0000FF"/>
                  </a:solidFill>
                  <a:latin typeface="方正黑体简体" pitchFamily="65" charset="-122"/>
                  <a:ea typeface="方正黑体简体" pitchFamily="65" charset="-122"/>
                </a:rPr>
                <a:t>IXP</a:t>
              </a:r>
            </a:p>
          </p:txBody>
        </p:sp>
      </p:grpSp>
      <p:sp>
        <p:nvSpPr>
          <p:cNvPr id="353331" name="Text Box 55"/>
          <p:cNvSpPr txBox="1">
            <a:spLocks noChangeArrowheads="1"/>
          </p:cNvSpPr>
          <p:nvPr/>
        </p:nvSpPr>
        <p:spPr bwMode="auto">
          <a:xfrm>
            <a:off x="1533526" y="4086225"/>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332" name="Oval 56"/>
          <p:cNvSpPr>
            <a:spLocks noChangeArrowheads="1"/>
          </p:cNvSpPr>
          <p:nvPr/>
        </p:nvSpPr>
        <p:spPr bwMode="auto">
          <a:xfrm>
            <a:off x="7019925" y="4357688"/>
            <a:ext cx="946150" cy="381000"/>
          </a:xfrm>
          <a:prstGeom prst="ellipse">
            <a:avLst/>
          </a:prstGeom>
          <a:solidFill>
            <a:srgbClr val="EAEAE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本地 </a:t>
            </a:r>
            <a:r>
              <a:rPr kumimoji="1" lang="en-US" altLang="zh-CN" sz="2000">
                <a:solidFill>
                  <a:srgbClr val="0000FF"/>
                </a:solidFill>
                <a:latin typeface="方正黑体简体" pitchFamily="65" charset="-122"/>
                <a:ea typeface="方正黑体简体" pitchFamily="65" charset="-122"/>
              </a:rPr>
              <a:t>ISP</a:t>
            </a:r>
          </a:p>
        </p:txBody>
      </p:sp>
      <p:grpSp>
        <p:nvGrpSpPr>
          <p:cNvPr id="353333" name="Group 57"/>
          <p:cNvGrpSpPr/>
          <p:nvPr/>
        </p:nvGrpSpPr>
        <p:grpSpPr bwMode="auto">
          <a:xfrm>
            <a:off x="1508125" y="5026091"/>
            <a:ext cx="985838" cy="563563"/>
            <a:chOff x="295" y="2432"/>
            <a:chExt cx="621" cy="355"/>
          </a:xfrm>
        </p:grpSpPr>
        <p:pic>
          <p:nvPicPr>
            <p:cNvPr id="353342" name="Picture 5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3343" name="Text Box 59"/>
            <p:cNvSpPr txBox="1">
              <a:spLocks noChangeArrowheads="1"/>
            </p:cNvSpPr>
            <p:nvPr/>
          </p:nvSpPr>
          <p:spPr bwMode="auto">
            <a:xfrm>
              <a:off x="315" y="2513"/>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校园网</a:t>
              </a:r>
            </a:p>
          </p:txBody>
        </p:sp>
      </p:grpSp>
      <p:grpSp>
        <p:nvGrpSpPr>
          <p:cNvPr id="353334" name="Group 60"/>
          <p:cNvGrpSpPr/>
          <p:nvPr/>
        </p:nvGrpSpPr>
        <p:grpSpPr bwMode="auto">
          <a:xfrm>
            <a:off x="2444750" y="5026091"/>
            <a:ext cx="985838" cy="563563"/>
            <a:chOff x="295" y="2432"/>
            <a:chExt cx="621" cy="355"/>
          </a:xfrm>
        </p:grpSpPr>
        <p:pic>
          <p:nvPicPr>
            <p:cNvPr id="353340" name="Picture 6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3341" name="Text Box 62"/>
            <p:cNvSpPr txBox="1">
              <a:spLocks noChangeArrowheads="1"/>
            </p:cNvSpPr>
            <p:nvPr/>
          </p:nvSpPr>
          <p:spPr bwMode="auto">
            <a:xfrm>
              <a:off x="315" y="2513"/>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rPr>
                <a:t>校园网</a:t>
              </a:r>
            </a:p>
          </p:txBody>
        </p:sp>
      </p:grpSp>
      <p:sp>
        <p:nvSpPr>
          <p:cNvPr id="353335" name="Text Box 63"/>
          <p:cNvSpPr txBox="1">
            <a:spLocks noChangeArrowheads="1"/>
          </p:cNvSpPr>
          <p:nvPr/>
        </p:nvSpPr>
        <p:spPr bwMode="auto">
          <a:xfrm>
            <a:off x="5111751" y="4954588"/>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336" name="Text Box 64"/>
          <p:cNvSpPr txBox="1">
            <a:spLocks noChangeArrowheads="1"/>
          </p:cNvSpPr>
          <p:nvPr/>
        </p:nvSpPr>
        <p:spPr bwMode="auto">
          <a:xfrm>
            <a:off x="6084889" y="481012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1" lang="zh-CN" altLang="en-US" sz="2000">
                <a:solidFill>
                  <a:srgbClr val="0000FF"/>
                </a:solidFill>
                <a:latin typeface="方正黑体简体" pitchFamily="65" charset="-122"/>
                <a:ea typeface="方正黑体简体" pitchFamily="65" charset="-122"/>
                <a:sym typeface="Symbol" panose="05050102010706020507" pitchFamily="18" charset="2"/>
              </a:rPr>
              <a:t></a:t>
            </a:r>
          </a:p>
        </p:txBody>
      </p:sp>
      <p:sp>
        <p:nvSpPr>
          <p:cNvPr id="353337" name="Freeform 65"/>
          <p:cNvSpPr/>
          <p:nvPr/>
        </p:nvSpPr>
        <p:spPr bwMode="auto">
          <a:xfrm>
            <a:off x="4997450" y="2649552"/>
            <a:ext cx="3708400" cy="2503487"/>
          </a:xfrm>
          <a:custGeom>
            <a:avLst/>
            <a:gdLst>
              <a:gd name="T0" fmla="*/ 0 w 2336"/>
              <a:gd name="T1" fmla="*/ 2147483646 h 1577"/>
              <a:gd name="T2" fmla="*/ 2147483646 w 2336"/>
              <a:gd name="T3" fmla="*/ 2147483646 h 1577"/>
              <a:gd name="T4" fmla="*/ 2147483646 w 2336"/>
              <a:gd name="T5" fmla="*/ 2147483646 h 1577"/>
              <a:gd name="T6" fmla="*/ 2147483646 w 2336"/>
              <a:gd name="T7" fmla="*/ 2147483646 h 1577"/>
              <a:gd name="T8" fmla="*/ 2147483646 w 2336"/>
              <a:gd name="T9" fmla="*/ 2147483646 h 1577"/>
              <a:gd name="T10" fmla="*/ 2147483646 w 2336"/>
              <a:gd name="T11" fmla="*/ 2147483646 h 1577"/>
              <a:gd name="T12" fmla="*/ 2147483646 w 2336"/>
              <a:gd name="T13" fmla="*/ 2147483646 h 15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00">
                <a:alpha val="50195"/>
              </a:srgbClr>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38" name="Line 66"/>
          <p:cNvSpPr>
            <a:spLocks noChangeShapeType="1"/>
          </p:cNvSpPr>
          <p:nvPr/>
        </p:nvSpPr>
        <p:spPr bwMode="auto">
          <a:xfrm>
            <a:off x="5789631" y="3698875"/>
            <a:ext cx="2160587" cy="0"/>
          </a:xfrm>
          <a:prstGeom prst="line">
            <a:avLst/>
          </a:prstGeom>
          <a:noFill/>
          <a:ln w="76200">
            <a:solidFill>
              <a:schemeClr val="tx2"/>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buClrTx/>
              <a:buSzTx/>
              <a:buFontTx/>
              <a:buNone/>
            </a:pPr>
            <a:endParaRPr lang="zh-CN" altLang="en-US" sz="1800">
              <a:solidFill>
                <a:srgbClr val="000000"/>
              </a:solidFill>
              <a:latin typeface="Arial" panose="020B0604020202020204" pitchFamily="34" charset="0"/>
              <a:ea typeface="华文行楷" panose="02010800040101010101" pitchFamily="2" charset="-122"/>
            </a:endParaRPr>
          </a:p>
        </p:txBody>
      </p:sp>
      <p:sp>
        <p:nvSpPr>
          <p:cNvPr id="353339" name="Text Box 67"/>
          <p:cNvSpPr txBox="1">
            <a:spLocks noChangeArrowheads="1"/>
          </p:cNvSpPr>
          <p:nvPr/>
        </p:nvSpPr>
        <p:spPr bwMode="auto">
          <a:xfrm>
            <a:off x="44441" y="0"/>
            <a:ext cx="72474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smtClean="0">
                <a:solidFill>
                  <a:srgbClr val="C00000"/>
                </a:solidFill>
                <a:latin typeface="Arial" panose="020B0604020202020204" pitchFamily="34" charset="0"/>
              </a:rPr>
              <a:t>互联网交换</a:t>
            </a:r>
            <a:r>
              <a:rPr lang="zh-CN" altLang="en-US" sz="2800" dirty="0">
                <a:solidFill>
                  <a:srgbClr val="C00000"/>
                </a:solidFill>
                <a:latin typeface="Arial" panose="020B0604020202020204" pitchFamily="34" charset="0"/>
              </a:rPr>
              <a:t>点</a:t>
            </a:r>
            <a:r>
              <a:rPr lang="en-US" altLang="zh-CN" sz="2800" dirty="0" smtClean="0">
                <a:solidFill>
                  <a:srgbClr val="C00000"/>
                </a:solidFill>
                <a:latin typeface="Arial" panose="020B0604020202020204" pitchFamily="34" charset="0"/>
              </a:rPr>
              <a:t>IXP</a:t>
            </a:r>
            <a:r>
              <a:rPr lang="en-US" altLang="zh-CN" sz="2800" dirty="0"/>
              <a:t> </a:t>
            </a:r>
            <a:r>
              <a:rPr lang="zh-CN" altLang="en-US" sz="2800" dirty="0" smtClean="0"/>
              <a:t>（</a:t>
            </a:r>
            <a:r>
              <a:rPr lang="en-US" altLang="zh-CN" sz="2800" dirty="0" smtClean="0"/>
              <a:t>Internet </a:t>
            </a:r>
            <a:r>
              <a:rPr lang="en-US" altLang="zh-CN" sz="2800" dirty="0"/>
              <a:t>Exchange Point</a:t>
            </a:r>
            <a:r>
              <a:rPr lang="en-US" altLang="zh-CN" sz="2800" dirty="0" smtClean="0"/>
              <a:t>)</a:t>
            </a:r>
            <a:endParaRPr lang="zh-CN" altLang="en-US" sz="2800" dirty="0">
              <a:solidFill>
                <a:srgbClr val="C00000"/>
              </a:solidFill>
              <a:latin typeface="Arial" panose="020B0604020202020204" pitchFamily="34" charset="0"/>
            </a:endParaRPr>
          </a:p>
        </p:txBody>
      </p:sp>
      <p:sp>
        <p:nvSpPr>
          <p:cNvPr id="2" name="灯片编号占位符 1"/>
          <p:cNvSpPr>
            <a:spLocks noGrp="1"/>
          </p:cNvSpPr>
          <p:nvPr>
            <p:ph type="sldNum" sz="quarter" idx="12"/>
          </p:nvPr>
        </p:nvSpPr>
        <p:spPr/>
        <p:txBody>
          <a:bodyPr/>
          <a:lstStyle/>
          <a:p>
            <a:fld id="{6BACA327-0698-4918-84EC-E22BE5BE7DBA}" type="slidenum">
              <a:rPr lang="en-US" altLang="zh-CN" smtClean="0"/>
              <a:t>63</a:t>
            </a:fld>
            <a:endParaRPr lang="en-US" altLang="zh-CN">
              <a:latin typeface="Times New Roman" panose="02020603050405020304" pitchFamily="18" charset="0"/>
            </a:endParaRPr>
          </a:p>
        </p:txBody>
      </p:sp>
      <p:sp>
        <p:nvSpPr>
          <p:cNvPr id="68" name="Text Box 67"/>
          <p:cNvSpPr txBox="1">
            <a:spLocks noChangeArrowheads="1"/>
          </p:cNvSpPr>
          <p:nvPr/>
        </p:nvSpPr>
        <p:spPr bwMode="auto">
          <a:xfrm>
            <a:off x="44440" y="523220"/>
            <a:ext cx="90995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p"/>
              <a:defRPr sz="3200" b="1">
                <a:solidFill>
                  <a:srgbClr val="A50021"/>
                </a:solidFill>
                <a:latin typeface="Times New Roman" panose="02020603050405020304" pitchFamily="18" charset="0"/>
                <a:ea typeface="宋体" panose="02010600030101010101" pitchFamily="2" charset="-122"/>
              </a:defRPr>
            </a:lvl1pPr>
            <a:lvl2pPr marL="742950" indent="-285750">
              <a:spcBef>
                <a:spcPct val="20000"/>
              </a:spcBef>
              <a:buChar char="–"/>
              <a:defRPr sz="2800" b="1">
                <a:solidFill>
                  <a:srgbClr val="0000FF"/>
                </a:solidFill>
                <a:latin typeface="Times New Roman" panose="02020603050405020304" pitchFamily="18" charset="0"/>
                <a:ea typeface="宋体" panose="02010600030101010101" pitchFamily="2" charset="-122"/>
              </a:defRPr>
            </a:lvl2pPr>
            <a:lvl3pPr marL="1143000" indent="-228600">
              <a:spcBef>
                <a:spcPct val="20000"/>
              </a:spcBef>
              <a:buChar char="•"/>
              <a:defRPr sz="2400" b="1">
                <a:solidFill>
                  <a:srgbClr val="0000FF"/>
                </a:solidFill>
                <a:latin typeface="Times New Roman" panose="02020603050405020304" pitchFamily="18" charset="0"/>
                <a:ea typeface="宋体" panose="02010600030101010101" pitchFamily="2" charset="-122"/>
              </a:defRPr>
            </a:lvl3pPr>
            <a:lvl4pPr marL="16002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smtClean="0">
                <a:solidFill>
                  <a:srgbClr val="0000FF"/>
                </a:solidFill>
                <a:latin typeface="Arial" panose="020B0604020202020204" pitchFamily="34" charset="0"/>
              </a:rPr>
              <a:t>IXP</a:t>
            </a:r>
            <a:r>
              <a:rPr lang="zh-CN" altLang="en-US" sz="2800" dirty="0" smtClean="0">
                <a:solidFill>
                  <a:srgbClr val="0000FF"/>
                </a:solidFill>
                <a:latin typeface="Arial" panose="020B0604020202020204" pitchFamily="34" charset="0"/>
              </a:rPr>
              <a:t>作用</a:t>
            </a:r>
            <a:r>
              <a:rPr lang="en-US" altLang="zh-CN" sz="2800" dirty="0" smtClean="0">
                <a:solidFill>
                  <a:srgbClr val="0000FF"/>
                </a:solidFill>
              </a:rPr>
              <a:t> </a:t>
            </a:r>
            <a:r>
              <a:rPr lang="en-US" altLang="zh-CN" sz="2800" dirty="0" smtClean="0">
                <a:solidFill>
                  <a:srgbClr val="0000FF"/>
                </a:solidFill>
                <a:latin typeface="Arial" panose="020B0604020202020204" pitchFamily="34" charset="0"/>
              </a:rPr>
              <a:t>:</a:t>
            </a:r>
            <a:r>
              <a:rPr lang="zh-CN" altLang="en-US" sz="2800" dirty="0">
                <a:solidFill>
                  <a:srgbClr val="0000FF"/>
                </a:solidFill>
              </a:rPr>
              <a:t>允许两个网络直接相连并交换分组</a:t>
            </a:r>
            <a:r>
              <a:rPr lang="en-US" altLang="zh-CN" sz="2800" dirty="0">
                <a:solidFill>
                  <a:srgbClr val="0000FF"/>
                </a:solidFill>
              </a:rPr>
              <a:t>,</a:t>
            </a:r>
            <a:r>
              <a:rPr lang="zh-CN" altLang="en-US" sz="2800" dirty="0">
                <a:solidFill>
                  <a:srgbClr val="0000FF"/>
                </a:solidFill>
              </a:rPr>
              <a:t>而不</a:t>
            </a:r>
            <a:r>
              <a:rPr lang="zh-CN" altLang="en-US" sz="2800" dirty="0" smtClean="0">
                <a:solidFill>
                  <a:srgbClr val="0000FF"/>
                </a:solidFill>
              </a:rPr>
              <a:t>需要</a:t>
            </a:r>
            <a:r>
              <a:rPr lang="zh-CN" altLang="en-US" sz="2800" dirty="0">
                <a:solidFill>
                  <a:srgbClr val="0000FF"/>
                </a:solidFill>
              </a:rPr>
              <a:t>再通过第三个网络来转发分组</a:t>
            </a:r>
            <a:endParaRPr lang="zh-CN" altLang="en-US" sz="2800" dirty="0">
              <a:solidFill>
                <a:srgbClr val="0000FF"/>
              </a:solidFill>
              <a:latin typeface="Arial" panose="020B0604020202020204" pitchFamily="34" charset="0"/>
            </a:endParaRPr>
          </a:p>
        </p:txBody>
      </p:sp>
    </p:spTree>
  </p:cSld>
  <p:clrMapOvr>
    <a:masterClrMapping/>
  </p:clrMapOvr>
  <p:transition>
    <p:blinds/>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lIns="91440" tIns="45720" rIns="91440" bIns="45720"/>
          <a:lstStyle/>
          <a:p>
            <a:r>
              <a:rPr lang="zh-CN" altLang="en-US" smtClean="0"/>
              <a:t>互连网络</a:t>
            </a:r>
          </a:p>
        </p:txBody>
      </p:sp>
      <p:grpSp>
        <p:nvGrpSpPr>
          <p:cNvPr id="2" name="组合 1"/>
          <p:cNvGrpSpPr/>
          <p:nvPr/>
        </p:nvGrpSpPr>
        <p:grpSpPr>
          <a:xfrm>
            <a:off x="1835696" y="1124744"/>
            <a:ext cx="6696744" cy="4987131"/>
            <a:chOff x="2432050" y="2063750"/>
            <a:chExt cx="3870325" cy="4048125"/>
          </a:xfrm>
        </p:grpSpPr>
        <p:sp>
          <p:nvSpPr>
            <p:cNvPr id="48131" name="Oval 10"/>
            <p:cNvSpPr>
              <a:spLocks noChangeArrowheads="1"/>
            </p:cNvSpPr>
            <p:nvPr/>
          </p:nvSpPr>
          <p:spPr bwMode="auto">
            <a:xfrm>
              <a:off x="4954588" y="3795713"/>
              <a:ext cx="1347787" cy="1270000"/>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2" name="Oval 11"/>
            <p:cNvSpPr>
              <a:spLocks noChangeArrowheads="1"/>
            </p:cNvSpPr>
            <p:nvPr/>
          </p:nvSpPr>
          <p:spPr bwMode="auto">
            <a:xfrm>
              <a:off x="2432050" y="3389313"/>
              <a:ext cx="1322388" cy="1276350"/>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3" name="Oval 12"/>
            <p:cNvSpPr>
              <a:spLocks noChangeArrowheads="1"/>
            </p:cNvSpPr>
            <p:nvPr/>
          </p:nvSpPr>
          <p:spPr bwMode="auto">
            <a:xfrm>
              <a:off x="4743450" y="2943225"/>
              <a:ext cx="1346200" cy="1230313"/>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4" name="Oval 13"/>
            <p:cNvSpPr>
              <a:spLocks noChangeArrowheads="1"/>
            </p:cNvSpPr>
            <p:nvPr/>
          </p:nvSpPr>
          <p:spPr bwMode="auto">
            <a:xfrm>
              <a:off x="4037013" y="4038600"/>
              <a:ext cx="1346200" cy="1296988"/>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5" name="Oval 14"/>
            <p:cNvSpPr>
              <a:spLocks noChangeArrowheads="1"/>
            </p:cNvSpPr>
            <p:nvPr/>
          </p:nvSpPr>
          <p:spPr bwMode="auto">
            <a:xfrm>
              <a:off x="2879725" y="3925888"/>
              <a:ext cx="1344613" cy="1230312"/>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6" name="Oval 15"/>
            <p:cNvSpPr>
              <a:spLocks noChangeArrowheads="1"/>
            </p:cNvSpPr>
            <p:nvPr/>
          </p:nvSpPr>
          <p:spPr bwMode="auto">
            <a:xfrm>
              <a:off x="3917950" y="2765425"/>
              <a:ext cx="1322388" cy="1273175"/>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7" name="Oval 16"/>
            <p:cNvSpPr>
              <a:spLocks noChangeArrowheads="1"/>
            </p:cNvSpPr>
            <p:nvPr/>
          </p:nvSpPr>
          <p:spPr bwMode="auto">
            <a:xfrm>
              <a:off x="3068638" y="2765425"/>
              <a:ext cx="1322387" cy="1225550"/>
            </a:xfrm>
            <a:prstGeom prst="ellipse">
              <a:avLst/>
            </a:prstGeom>
            <a:solidFill>
              <a:srgbClr val="FFFFFF"/>
            </a:solidFill>
            <a:ln w="9525">
              <a:solidFill>
                <a:srgbClr val="000000"/>
              </a:solidFill>
              <a:prstDash val="dash"/>
              <a:round/>
            </a:ln>
          </p:spPr>
          <p:txBody>
            <a:bodyPr/>
            <a:lstStyle/>
            <a:p>
              <a:endParaRPr lang="zh-CN" altLang="en-US">
                <a:solidFill>
                  <a:srgbClr val="000000"/>
                </a:solidFill>
              </a:endParaRPr>
            </a:p>
          </p:txBody>
        </p:sp>
        <p:sp>
          <p:nvSpPr>
            <p:cNvPr id="48138" name="Oval 17"/>
            <p:cNvSpPr>
              <a:spLocks noChangeArrowheads="1"/>
            </p:cNvSpPr>
            <p:nvPr/>
          </p:nvSpPr>
          <p:spPr bwMode="auto">
            <a:xfrm>
              <a:off x="2786063" y="3054350"/>
              <a:ext cx="3208337"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a:solidFill>
                  <a:srgbClr val="000000"/>
                </a:solidFill>
              </a:endParaRPr>
            </a:p>
          </p:txBody>
        </p:sp>
        <p:sp>
          <p:nvSpPr>
            <p:cNvPr id="48139" name="Line 18"/>
            <p:cNvSpPr>
              <a:spLocks noChangeShapeType="1"/>
            </p:cNvSpPr>
            <p:nvPr/>
          </p:nvSpPr>
          <p:spPr bwMode="auto">
            <a:xfrm>
              <a:off x="4714875" y="2432050"/>
              <a:ext cx="204788" cy="7127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0" name="Line 19"/>
            <p:cNvSpPr>
              <a:spLocks noChangeShapeType="1"/>
            </p:cNvSpPr>
            <p:nvPr/>
          </p:nvSpPr>
          <p:spPr bwMode="auto">
            <a:xfrm>
              <a:off x="4700588" y="4127500"/>
              <a:ext cx="344487" cy="365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1" name="Line 20"/>
            <p:cNvSpPr>
              <a:spLocks noChangeShapeType="1"/>
            </p:cNvSpPr>
            <p:nvPr/>
          </p:nvSpPr>
          <p:spPr bwMode="auto">
            <a:xfrm flipH="1" flipV="1">
              <a:off x="5662613" y="5008563"/>
              <a:ext cx="293687" cy="588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Line 21"/>
            <p:cNvSpPr>
              <a:spLocks noChangeShapeType="1"/>
            </p:cNvSpPr>
            <p:nvPr/>
          </p:nvSpPr>
          <p:spPr bwMode="auto">
            <a:xfrm flipH="1">
              <a:off x="5351463" y="2727325"/>
              <a:ext cx="604837" cy="5159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3" name="Line 22"/>
            <p:cNvSpPr>
              <a:spLocks noChangeShapeType="1"/>
            </p:cNvSpPr>
            <p:nvPr/>
          </p:nvSpPr>
          <p:spPr bwMode="auto">
            <a:xfrm flipH="1" flipV="1">
              <a:off x="4486275" y="4322763"/>
              <a:ext cx="511175" cy="142240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4" name="Line 23"/>
            <p:cNvSpPr>
              <a:spLocks noChangeShapeType="1"/>
            </p:cNvSpPr>
            <p:nvPr/>
          </p:nvSpPr>
          <p:spPr bwMode="auto">
            <a:xfrm flipH="1" flipV="1">
              <a:off x="3692525" y="4922838"/>
              <a:ext cx="271463" cy="6746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5" name="Line 24"/>
            <p:cNvSpPr>
              <a:spLocks noChangeShapeType="1"/>
            </p:cNvSpPr>
            <p:nvPr/>
          </p:nvSpPr>
          <p:spPr bwMode="auto">
            <a:xfrm flipV="1">
              <a:off x="2930525" y="4972050"/>
              <a:ext cx="379413" cy="70008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6" name="Line 25"/>
            <p:cNvSpPr>
              <a:spLocks noChangeShapeType="1"/>
            </p:cNvSpPr>
            <p:nvPr/>
          </p:nvSpPr>
          <p:spPr bwMode="auto">
            <a:xfrm>
              <a:off x="3076575" y="2652713"/>
              <a:ext cx="246063" cy="35718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7" name="Freeform 26"/>
            <p:cNvSpPr/>
            <p:nvPr/>
          </p:nvSpPr>
          <p:spPr bwMode="auto">
            <a:xfrm>
              <a:off x="4133850" y="2925763"/>
              <a:ext cx="174625" cy="173037"/>
            </a:xfrm>
            <a:custGeom>
              <a:avLst/>
              <a:gdLst>
                <a:gd name="T0" fmla="*/ 0 w 112"/>
                <a:gd name="T1" fmla="*/ 2147483647 h 113"/>
                <a:gd name="T2" fmla="*/ 2147483647 w 112"/>
                <a:gd name="T3" fmla="*/ 2147483647 h 113"/>
                <a:gd name="T4" fmla="*/ 2147483647 w 112"/>
                <a:gd name="T5" fmla="*/ 2147483647 h 113"/>
                <a:gd name="T6" fmla="*/ 2147483647 w 112"/>
                <a:gd name="T7" fmla="*/ 2147483647 h 113"/>
                <a:gd name="T8" fmla="*/ 2147483647 w 112"/>
                <a:gd name="T9" fmla="*/ 2147483647 h 113"/>
                <a:gd name="T10" fmla="*/ 2147483647 w 112"/>
                <a:gd name="T11" fmla="*/ 2147483647 h 113"/>
                <a:gd name="T12" fmla="*/ 2147483647 w 112"/>
                <a:gd name="T13" fmla="*/ 2147483647 h 113"/>
                <a:gd name="T14" fmla="*/ 2147483647 w 112"/>
                <a:gd name="T15" fmla="*/ 2147483647 h 113"/>
                <a:gd name="T16" fmla="*/ 0 w 112"/>
                <a:gd name="T17" fmla="*/ 2147483647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113"/>
                <a:gd name="T29" fmla="*/ 112 w 112"/>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48" name="Freeform 27"/>
            <p:cNvSpPr/>
            <p:nvPr/>
          </p:nvSpPr>
          <p:spPr bwMode="auto">
            <a:xfrm>
              <a:off x="2800350" y="4249738"/>
              <a:ext cx="192088" cy="341312"/>
            </a:xfrm>
            <a:custGeom>
              <a:avLst/>
              <a:gdLst>
                <a:gd name="T0" fmla="*/ 2147483647 w 126"/>
                <a:gd name="T1" fmla="*/ 0 h 224"/>
                <a:gd name="T2" fmla="*/ 2147483647 w 126"/>
                <a:gd name="T3" fmla="*/ 2147483647 h 224"/>
                <a:gd name="T4" fmla="*/ 2147483647 w 126"/>
                <a:gd name="T5" fmla="*/ 2147483647 h 224"/>
                <a:gd name="T6" fmla="*/ 2147483647 w 126"/>
                <a:gd name="T7" fmla="*/ 2147483647 h 224"/>
                <a:gd name="T8" fmla="*/ 2147483647 w 126"/>
                <a:gd name="T9" fmla="*/ 2147483647 h 224"/>
                <a:gd name="T10" fmla="*/ 2147483647 w 126"/>
                <a:gd name="T11" fmla="*/ 2147483647 h 224"/>
                <a:gd name="T12" fmla="*/ 2147483647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49" name="Line 28"/>
            <p:cNvSpPr>
              <a:spLocks noChangeShapeType="1"/>
            </p:cNvSpPr>
            <p:nvPr/>
          </p:nvSpPr>
          <p:spPr bwMode="auto">
            <a:xfrm>
              <a:off x="2917825" y="3905250"/>
              <a:ext cx="295275" cy="5159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0" name="Line 29"/>
            <p:cNvSpPr>
              <a:spLocks noChangeShapeType="1"/>
            </p:cNvSpPr>
            <p:nvPr/>
          </p:nvSpPr>
          <p:spPr bwMode="auto">
            <a:xfrm flipV="1">
              <a:off x="2990850" y="3389313"/>
              <a:ext cx="293688" cy="36830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1" name="Line 30"/>
            <p:cNvSpPr>
              <a:spLocks noChangeShapeType="1"/>
            </p:cNvSpPr>
            <p:nvPr/>
          </p:nvSpPr>
          <p:spPr bwMode="auto">
            <a:xfrm>
              <a:off x="3951288" y="3389313"/>
              <a:ext cx="269875" cy="4921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2" name="Line 31"/>
            <p:cNvSpPr>
              <a:spLocks noChangeShapeType="1"/>
            </p:cNvSpPr>
            <p:nvPr/>
          </p:nvSpPr>
          <p:spPr bwMode="auto">
            <a:xfrm flipV="1">
              <a:off x="4430713" y="3365500"/>
              <a:ext cx="357187" cy="6191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3" name="Line 32"/>
            <p:cNvSpPr>
              <a:spLocks noChangeShapeType="1"/>
            </p:cNvSpPr>
            <p:nvPr/>
          </p:nvSpPr>
          <p:spPr bwMode="auto">
            <a:xfrm>
              <a:off x="5464175" y="3524250"/>
              <a:ext cx="222250" cy="2460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4" name="Line 33"/>
            <p:cNvSpPr>
              <a:spLocks noChangeShapeType="1"/>
            </p:cNvSpPr>
            <p:nvPr/>
          </p:nvSpPr>
          <p:spPr bwMode="auto">
            <a:xfrm flipH="1">
              <a:off x="5600700" y="3967163"/>
              <a:ext cx="146050" cy="49053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5" name="Line 34"/>
            <p:cNvSpPr>
              <a:spLocks noChangeShapeType="1"/>
            </p:cNvSpPr>
            <p:nvPr/>
          </p:nvSpPr>
          <p:spPr bwMode="auto">
            <a:xfrm>
              <a:off x="5192713" y="4249738"/>
              <a:ext cx="209550" cy="19685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6" name="Line 35"/>
            <p:cNvSpPr>
              <a:spLocks noChangeShapeType="1"/>
            </p:cNvSpPr>
            <p:nvPr/>
          </p:nvSpPr>
          <p:spPr bwMode="auto">
            <a:xfrm>
              <a:off x="3729038" y="4640263"/>
              <a:ext cx="369887" cy="1476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7" name="Line 36"/>
            <p:cNvSpPr>
              <a:spLocks noChangeShapeType="1"/>
            </p:cNvSpPr>
            <p:nvPr/>
          </p:nvSpPr>
          <p:spPr bwMode="auto">
            <a:xfrm flipV="1">
              <a:off x="4246563" y="4457700"/>
              <a:ext cx="184150" cy="2571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8" name="Line 37"/>
            <p:cNvSpPr>
              <a:spLocks noChangeShapeType="1"/>
            </p:cNvSpPr>
            <p:nvPr/>
          </p:nvSpPr>
          <p:spPr bwMode="auto">
            <a:xfrm>
              <a:off x="5132388" y="3611563"/>
              <a:ext cx="25400" cy="45402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9" name="Line 38"/>
            <p:cNvSpPr>
              <a:spLocks noChangeShapeType="1"/>
            </p:cNvSpPr>
            <p:nvPr/>
          </p:nvSpPr>
          <p:spPr bwMode="auto">
            <a:xfrm flipH="1">
              <a:off x="3544888" y="3463925"/>
              <a:ext cx="774700" cy="9937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8160" name="Group 39"/>
            <p:cNvGrpSpPr/>
            <p:nvPr/>
          </p:nvGrpSpPr>
          <p:grpSpPr bwMode="auto">
            <a:xfrm>
              <a:off x="4700588" y="3021013"/>
              <a:ext cx="887412" cy="663575"/>
              <a:chOff x="2949" y="196"/>
              <a:chExt cx="941" cy="598"/>
            </a:xfrm>
          </p:grpSpPr>
          <p:sp>
            <p:nvSpPr>
              <p:cNvPr id="48228" name="Oval 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9" name="Oval 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0" name="Oval 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1" name="Oval 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2" name="Oval 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3" name="Oval 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4" name="Oval 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5" name="Oval 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36" name="Freeform 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37" name="Freeform 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38" name="Freeform 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grpSp>
        <p:grpSp>
          <p:nvGrpSpPr>
            <p:cNvPr id="48161" name="Group 51"/>
            <p:cNvGrpSpPr/>
            <p:nvPr/>
          </p:nvGrpSpPr>
          <p:grpSpPr bwMode="auto">
            <a:xfrm>
              <a:off x="5145088" y="4348163"/>
              <a:ext cx="885825" cy="660400"/>
              <a:chOff x="2949" y="196"/>
              <a:chExt cx="941" cy="598"/>
            </a:xfrm>
          </p:grpSpPr>
          <p:sp>
            <p:nvSpPr>
              <p:cNvPr id="48217" name="Oval 5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8" name="Oval 5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9" name="Oval 5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0" name="Oval 5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1" name="Oval 5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2" name="Oval 5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3" name="Oval 5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4" name="Oval 5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25" name="Freeform 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26" name="Freeform 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27" name="Freeform 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grpSp>
        <p:grpSp>
          <p:nvGrpSpPr>
            <p:cNvPr id="48162" name="Group 63"/>
            <p:cNvGrpSpPr/>
            <p:nvPr/>
          </p:nvGrpSpPr>
          <p:grpSpPr bwMode="auto">
            <a:xfrm>
              <a:off x="3889375" y="3832225"/>
              <a:ext cx="885825" cy="663575"/>
              <a:chOff x="2949" y="196"/>
              <a:chExt cx="941" cy="598"/>
            </a:xfrm>
          </p:grpSpPr>
          <p:sp>
            <p:nvSpPr>
              <p:cNvPr id="48206" name="Oval 6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7" name="Oval 6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8" name="Oval 6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9" name="Oval 6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0" name="Oval 6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1" name="Oval 6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2" name="Oval 7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3" name="Oval 7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14" name="Freeform 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15" name="Freeform 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16" name="Freeform 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grpSp>
        <p:grpSp>
          <p:nvGrpSpPr>
            <p:cNvPr id="48163" name="Group 75"/>
            <p:cNvGrpSpPr/>
            <p:nvPr/>
          </p:nvGrpSpPr>
          <p:grpSpPr bwMode="auto">
            <a:xfrm>
              <a:off x="2930525" y="4348163"/>
              <a:ext cx="884238" cy="660400"/>
              <a:chOff x="2949" y="196"/>
              <a:chExt cx="941" cy="598"/>
            </a:xfrm>
          </p:grpSpPr>
          <p:sp>
            <p:nvSpPr>
              <p:cNvPr id="48195" name="Oval 7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6" name="Oval 7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7" name="Oval 7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8" name="Oval 7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9" name="Oval 8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0" name="Oval 8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1" name="Oval 8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2" name="Oval 8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203" name="Freeform 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04" name="Freeform 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205" name="Freeform 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grpSp>
        <p:grpSp>
          <p:nvGrpSpPr>
            <p:cNvPr id="48164" name="Group 87"/>
            <p:cNvGrpSpPr/>
            <p:nvPr/>
          </p:nvGrpSpPr>
          <p:grpSpPr bwMode="auto">
            <a:xfrm>
              <a:off x="3149600" y="2874963"/>
              <a:ext cx="887413" cy="661987"/>
              <a:chOff x="2949" y="196"/>
              <a:chExt cx="941" cy="598"/>
            </a:xfrm>
          </p:grpSpPr>
          <p:sp>
            <p:nvSpPr>
              <p:cNvPr id="48184" name="Oval 8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85" name="Oval 8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86" name="Oval 9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87" name="Oval 9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88" name="Oval 9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89" name="Oval 9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0" name="Oval 9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1" name="Oval 9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solidFill>
                    <a:srgbClr val="000000"/>
                  </a:solidFill>
                </a:endParaRPr>
              </a:p>
            </p:txBody>
          </p:sp>
          <p:sp>
            <p:nvSpPr>
              <p:cNvPr id="48192" name="Freeform 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193" name="Freeform 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sp>
            <p:nvSpPr>
              <p:cNvPr id="48194" name="Freeform 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xtLst>
                <a:ext uri="{91240B29-F687-4F45-9708-019B960494DF}">
                  <a14:hiddenLine xmlns:a14="http://schemas.microsoft.com/office/drawing/2010/main" w="12700">
                    <a:solidFill>
                      <a:srgbClr val="000000"/>
                    </a:solidFill>
                    <a:round/>
                  </a14:hiddenLine>
                </a:ext>
              </a:extLst>
            </p:spPr>
            <p:txBody>
              <a:bodyPr/>
              <a:lstStyle/>
              <a:p>
                <a:endParaRPr lang="zh-CN" altLang="en-US"/>
              </a:p>
            </p:txBody>
          </p:sp>
        </p:grpSp>
        <p:sp>
          <p:nvSpPr>
            <p:cNvPr id="48165" name="Text Box 99"/>
            <p:cNvSpPr txBox="1">
              <a:spLocks noChangeArrowheads="1"/>
            </p:cNvSpPr>
            <p:nvPr/>
          </p:nvSpPr>
          <p:spPr bwMode="auto">
            <a:xfrm>
              <a:off x="5230813" y="4464050"/>
              <a:ext cx="6921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网络</a:t>
              </a:r>
            </a:p>
          </p:txBody>
        </p:sp>
        <p:sp>
          <p:nvSpPr>
            <p:cNvPr id="48166" name="Text Box 100"/>
            <p:cNvSpPr txBox="1">
              <a:spLocks noChangeArrowheads="1"/>
            </p:cNvSpPr>
            <p:nvPr/>
          </p:nvSpPr>
          <p:spPr bwMode="auto">
            <a:xfrm>
              <a:off x="3946525" y="3975100"/>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网络</a:t>
              </a:r>
            </a:p>
          </p:txBody>
        </p:sp>
        <p:sp>
          <p:nvSpPr>
            <p:cNvPr id="48167" name="Text Box 101"/>
            <p:cNvSpPr txBox="1">
              <a:spLocks noChangeArrowheads="1"/>
            </p:cNvSpPr>
            <p:nvPr/>
          </p:nvSpPr>
          <p:spPr bwMode="auto">
            <a:xfrm>
              <a:off x="3014663" y="4478338"/>
              <a:ext cx="6921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网络</a:t>
              </a:r>
            </a:p>
          </p:txBody>
        </p:sp>
        <p:sp>
          <p:nvSpPr>
            <p:cNvPr id="48168" name="Text Box 102"/>
            <p:cNvSpPr txBox="1">
              <a:spLocks noChangeArrowheads="1"/>
            </p:cNvSpPr>
            <p:nvPr/>
          </p:nvSpPr>
          <p:spPr bwMode="auto">
            <a:xfrm>
              <a:off x="4772025" y="3154363"/>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网络</a:t>
              </a:r>
            </a:p>
          </p:txBody>
        </p:sp>
        <p:sp>
          <p:nvSpPr>
            <p:cNvPr id="48169" name="Text Box 103"/>
            <p:cNvSpPr txBox="1">
              <a:spLocks noChangeArrowheads="1"/>
            </p:cNvSpPr>
            <p:nvPr/>
          </p:nvSpPr>
          <p:spPr bwMode="auto">
            <a:xfrm>
              <a:off x="3214688" y="297497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solidFill>
                    <a:srgbClr val="333399"/>
                  </a:solidFill>
                  <a:ea typeface="黑体" panose="02010609060101010101" pitchFamily="49" charset="-122"/>
                </a:rPr>
                <a:t>网络</a:t>
              </a:r>
            </a:p>
          </p:txBody>
        </p:sp>
        <p:pic>
          <p:nvPicPr>
            <p:cNvPr id="48170" name="Picture 10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8275" y="2284413"/>
              <a:ext cx="5095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1" name="Picture 10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1625" y="324326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8172"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5200" y="5597525"/>
              <a:ext cx="5111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3" name="Picture 1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1738" y="5524500"/>
              <a:ext cx="5095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4"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8275" y="5524500"/>
              <a:ext cx="5095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5"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338" y="2063750"/>
              <a:ext cx="5127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6"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5638" y="5451475"/>
              <a:ext cx="511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7"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613" y="2359025"/>
              <a:ext cx="509587"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8" name="Picture 1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538" y="3979863"/>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8179" name="Picture 12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8000" y="3684588"/>
              <a:ext cx="504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8180" name="Picture 1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3988" y="4568825"/>
              <a:ext cx="5048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48181" name="Picture 1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3663" y="3684588"/>
              <a:ext cx="504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48182" name="Text Box 124"/>
            <p:cNvSpPr txBox="1">
              <a:spLocks noChangeArrowheads="1"/>
            </p:cNvSpPr>
            <p:nvPr/>
          </p:nvSpPr>
          <p:spPr bwMode="auto">
            <a:xfrm>
              <a:off x="3462338" y="2127250"/>
              <a:ext cx="551418" cy="32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dirty="0">
                  <a:solidFill>
                    <a:srgbClr val="FF0000"/>
                  </a:solidFill>
                  <a:ea typeface="黑体" panose="02010609060101010101" pitchFamily="49" charset="-122"/>
                </a:rPr>
                <a:t>路由器</a:t>
              </a:r>
            </a:p>
          </p:txBody>
        </p:sp>
        <p:sp>
          <p:nvSpPr>
            <p:cNvPr id="48183" name="Line 125"/>
            <p:cNvSpPr>
              <a:spLocks noChangeShapeType="1"/>
            </p:cNvSpPr>
            <p:nvPr/>
          </p:nvSpPr>
          <p:spPr bwMode="auto">
            <a:xfrm>
              <a:off x="3845573" y="2432050"/>
              <a:ext cx="486715" cy="811213"/>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5435875-3E45-4877-8168-CFB18C0D1699}" type="slidenum">
              <a:rPr kumimoji="1" lang="en-US" altLang="zh-CN" b="1" smtClean="0">
                <a:solidFill>
                  <a:srgbClr val="9C2D1A"/>
                </a:solidFill>
                <a:ea typeface="楷体_GB2312" panose="02010609030101010101" pitchFamily="49" charset="-122"/>
              </a:rPr>
              <a:t>65</a:t>
            </a:fld>
            <a:endParaRPr kumimoji="1" lang="en-US" altLang="zh-CN" b="1" smtClean="0">
              <a:solidFill>
                <a:srgbClr val="9C2D1A"/>
              </a:solidFill>
              <a:ea typeface="楷体_GB2312" panose="02010609030101010101" pitchFamily="49" charset="-122"/>
            </a:endParaRPr>
          </a:p>
        </p:txBody>
      </p:sp>
      <p:sp>
        <p:nvSpPr>
          <p:cNvPr id="50179" name="Rectangle 2"/>
          <p:cNvSpPr>
            <a:spLocks noGrp="1" noChangeArrowheads="1"/>
          </p:cNvSpPr>
          <p:nvPr>
            <p:ph type="title"/>
          </p:nvPr>
        </p:nvSpPr>
        <p:spPr>
          <a:xfrm>
            <a:off x="1752600" y="457200"/>
            <a:ext cx="6019800" cy="922338"/>
          </a:xfrm>
        </p:spPr>
        <p:txBody>
          <a:bodyPr/>
          <a:lstStyle/>
          <a:p>
            <a:pPr eaLnBrk="1" hangingPunct="1"/>
            <a:r>
              <a:rPr lang="zh-CN" altLang="en-US" smtClean="0"/>
              <a:t>千兆以太网的应用</a:t>
            </a:r>
          </a:p>
        </p:txBody>
      </p:sp>
      <p:sp>
        <p:nvSpPr>
          <p:cNvPr id="50180" name="Rectangle 3"/>
          <p:cNvSpPr>
            <a:spLocks noChangeArrowheads="1"/>
          </p:cNvSpPr>
          <p:nvPr/>
        </p:nvSpPr>
        <p:spPr bwMode="auto">
          <a:xfrm>
            <a:off x="3014663" y="2619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rgbClr val="9C2D1A"/>
              </a:buClr>
              <a:buSzPct val="80000"/>
              <a:buFont typeface="Wingdings" panose="05000000000000000000" pitchFamily="2" charset="2"/>
              <a:buChar char="&amp;"/>
            </a:pPr>
            <a:endParaRPr kumimoji="1" lang="zh-CN" altLang="en-US" sz="2000" b="1">
              <a:solidFill>
                <a:srgbClr val="9C2D1A"/>
              </a:solidFill>
            </a:endParaRPr>
          </a:p>
        </p:txBody>
      </p:sp>
      <p:sp>
        <p:nvSpPr>
          <p:cNvPr id="50181" name="Rectangle 4"/>
          <p:cNvSpPr>
            <a:spLocks noChangeArrowheads="1"/>
          </p:cNvSpPr>
          <p:nvPr/>
        </p:nvSpPr>
        <p:spPr bwMode="auto">
          <a:xfrm>
            <a:off x="0" y="4895850"/>
            <a:ext cx="9144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1200">
                <a:solidFill>
                  <a:srgbClr val="000000"/>
                </a:solidFill>
                <a:latin typeface="Times New Roman" panose="02020603050405020304" pitchFamily="18" charset="0"/>
                <a:cs typeface="Times New Roman" panose="02020603050405020304" pitchFamily="18" charset="0"/>
              </a:rPr>
              <a:t> </a:t>
            </a:r>
          </a:p>
          <a:p>
            <a:pPr eaLnBrk="0" hangingPunct="0"/>
            <a:endParaRPr kumimoji="1" lang="en-US" altLang="zh-CN" sz="2400">
              <a:solidFill>
                <a:srgbClr val="000000"/>
              </a:solidFill>
            </a:endParaRPr>
          </a:p>
        </p:txBody>
      </p:sp>
      <p:sp>
        <p:nvSpPr>
          <p:cNvPr id="50182" name="Rectangle 5"/>
          <p:cNvSpPr>
            <a:spLocks noChangeArrowheads="1"/>
          </p:cNvSpPr>
          <p:nvPr/>
        </p:nvSpPr>
        <p:spPr bwMode="auto">
          <a:xfrm>
            <a:off x="1862138"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rgbClr val="9C2D1A"/>
              </a:buClr>
              <a:buSzPct val="80000"/>
              <a:buFont typeface="Wingdings" panose="05000000000000000000" pitchFamily="2" charset="2"/>
              <a:buChar char="&amp;"/>
            </a:pPr>
            <a:endParaRPr kumimoji="1" lang="zh-CN" altLang="en-US" sz="2000" b="1">
              <a:solidFill>
                <a:srgbClr val="9C2D1A"/>
              </a:solidFill>
            </a:endParaRPr>
          </a:p>
        </p:txBody>
      </p:sp>
      <p:sp>
        <p:nvSpPr>
          <p:cNvPr id="50183" name="Rectangle 6"/>
          <p:cNvSpPr>
            <a:spLocks noChangeArrowheads="1"/>
          </p:cNvSpPr>
          <p:nvPr/>
        </p:nvSpPr>
        <p:spPr bwMode="auto">
          <a:xfrm>
            <a:off x="1862138" y="2400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rgbClr val="9C2D1A"/>
              </a:buClr>
              <a:buSzPct val="80000"/>
              <a:buFont typeface="Wingdings" panose="05000000000000000000" pitchFamily="2" charset="2"/>
              <a:buChar char="&amp;"/>
            </a:pPr>
            <a:endParaRPr kumimoji="1" lang="zh-CN" altLang="en-US" sz="2000" b="1">
              <a:solidFill>
                <a:srgbClr val="9C2D1A"/>
              </a:solidFill>
            </a:endParaRPr>
          </a:p>
        </p:txBody>
      </p:sp>
      <p:graphicFrame>
        <p:nvGraphicFramePr>
          <p:cNvPr id="50184" name="Object 7"/>
          <p:cNvGraphicFramePr>
            <a:graphicFrameLocks noChangeAspect="1"/>
          </p:cNvGraphicFramePr>
          <p:nvPr/>
        </p:nvGraphicFramePr>
        <p:xfrm>
          <a:off x="762000" y="1628775"/>
          <a:ext cx="8001000" cy="4572000"/>
        </p:xfrm>
        <a:graphic>
          <a:graphicData uri="http://schemas.openxmlformats.org/presentationml/2006/ole">
            <mc:AlternateContent xmlns:mc="http://schemas.openxmlformats.org/markup-compatibility/2006">
              <mc:Choice xmlns:v="urn:schemas-microsoft-com:vml" Requires="v">
                <p:oleObj spid="_x0000_s211083" name="位图图像" r:id="rId4" imgW="6924675" imgH="3819525" progId="PBrush">
                  <p:embed/>
                </p:oleObj>
              </mc:Choice>
              <mc:Fallback>
                <p:oleObj name="位图图像" r:id="rId4" imgW="6924675" imgH="3819525" progId="PBrush">
                  <p:embed/>
                  <p:pic>
                    <p:nvPicPr>
                      <p:cNvPr id="0" name="图片 2110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28775"/>
                        <a:ext cx="8001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96688" y="859971"/>
            <a:ext cx="8540750" cy="720725"/>
          </a:xfrm>
        </p:spPr>
        <p:txBody>
          <a:bodyPr/>
          <a:lstStyle/>
          <a:p>
            <a:pPr eaLnBrk="1" hangingPunct="1"/>
            <a:r>
              <a:rPr lang="zh-CN" altLang="en-US" sz="2800" dirty="0" smtClean="0"/>
              <a:t>长途语音网解决方案</a:t>
            </a:r>
          </a:p>
        </p:txBody>
      </p:sp>
      <p:sp>
        <p:nvSpPr>
          <p:cNvPr id="118787" name="Rectangle 3"/>
          <p:cNvSpPr>
            <a:spLocks noChangeArrowheads="1"/>
          </p:cNvSpPr>
          <p:nvPr/>
        </p:nvSpPr>
        <p:spPr bwMode="auto">
          <a:xfrm>
            <a:off x="1933575" y="193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8788" name="Group 4"/>
          <p:cNvGrpSpPr/>
          <p:nvPr/>
        </p:nvGrpSpPr>
        <p:grpSpPr bwMode="auto">
          <a:xfrm>
            <a:off x="3048000" y="3449638"/>
            <a:ext cx="3276600" cy="1371600"/>
            <a:chOff x="1976" y="1920"/>
            <a:chExt cx="1644" cy="732"/>
          </a:xfrm>
        </p:grpSpPr>
        <p:sp>
          <p:nvSpPr>
            <p:cNvPr id="118961" name="Oval 5"/>
            <p:cNvSpPr>
              <a:spLocks noChangeArrowheads="1"/>
            </p:cNvSpPr>
            <p:nvPr/>
          </p:nvSpPr>
          <p:spPr bwMode="auto">
            <a:xfrm>
              <a:off x="2534" y="1931"/>
              <a:ext cx="711" cy="29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2" name="Oval 6"/>
            <p:cNvSpPr>
              <a:spLocks noChangeArrowheads="1"/>
            </p:cNvSpPr>
            <p:nvPr/>
          </p:nvSpPr>
          <p:spPr bwMode="auto">
            <a:xfrm>
              <a:off x="2142" y="2010"/>
              <a:ext cx="546" cy="29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3" name="Oval 7"/>
            <p:cNvSpPr>
              <a:spLocks noChangeArrowheads="1"/>
            </p:cNvSpPr>
            <p:nvPr/>
          </p:nvSpPr>
          <p:spPr bwMode="auto">
            <a:xfrm>
              <a:off x="1976" y="2189"/>
              <a:ext cx="368" cy="2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4" name="Oval 8"/>
            <p:cNvSpPr>
              <a:spLocks noChangeArrowheads="1"/>
            </p:cNvSpPr>
            <p:nvPr/>
          </p:nvSpPr>
          <p:spPr bwMode="auto">
            <a:xfrm>
              <a:off x="2087" y="2296"/>
              <a:ext cx="553" cy="264"/>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5" name="Oval 9"/>
            <p:cNvSpPr>
              <a:spLocks noChangeArrowheads="1"/>
            </p:cNvSpPr>
            <p:nvPr/>
          </p:nvSpPr>
          <p:spPr bwMode="auto">
            <a:xfrm>
              <a:off x="2478" y="2340"/>
              <a:ext cx="827" cy="312"/>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6" name="Oval 10"/>
            <p:cNvSpPr>
              <a:spLocks noChangeArrowheads="1"/>
            </p:cNvSpPr>
            <p:nvPr/>
          </p:nvSpPr>
          <p:spPr bwMode="auto">
            <a:xfrm>
              <a:off x="3004" y="2017"/>
              <a:ext cx="530" cy="235"/>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7" name="Oval 11"/>
            <p:cNvSpPr>
              <a:spLocks noChangeArrowheads="1"/>
            </p:cNvSpPr>
            <p:nvPr/>
          </p:nvSpPr>
          <p:spPr bwMode="auto">
            <a:xfrm>
              <a:off x="3083" y="2168"/>
              <a:ext cx="526" cy="235"/>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8" name="Oval 12"/>
            <p:cNvSpPr>
              <a:spLocks noChangeArrowheads="1"/>
            </p:cNvSpPr>
            <p:nvPr/>
          </p:nvSpPr>
          <p:spPr bwMode="auto">
            <a:xfrm>
              <a:off x="3036" y="2219"/>
              <a:ext cx="522" cy="384"/>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9" name="Oval 13"/>
            <p:cNvSpPr>
              <a:spLocks noChangeArrowheads="1"/>
            </p:cNvSpPr>
            <p:nvPr/>
          </p:nvSpPr>
          <p:spPr bwMode="auto">
            <a:xfrm>
              <a:off x="2273" y="2103"/>
              <a:ext cx="1059" cy="384"/>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pic>
          <p:nvPicPr>
            <p:cNvPr id="118970" name="Picture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 y="2336"/>
              <a:ext cx="3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971" name="Picture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 y="1920"/>
              <a:ext cx="3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972"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 y="2304"/>
              <a:ext cx="356"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8789" name="Oval 17"/>
          <p:cNvSpPr>
            <a:spLocks noChangeArrowheads="1"/>
          </p:cNvSpPr>
          <p:nvPr/>
        </p:nvSpPr>
        <p:spPr bwMode="auto">
          <a:xfrm>
            <a:off x="5943600" y="4897438"/>
            <a:ext cx="2743200" cy="1524000"/>
          </a:xfrm>
          <a:prstGeom prst="ellipse">
            <a:avLst/>
          </a:prstGeom>
          <a:solidFill>
            <a:srgbClr val="00FFFF"/>
          </a:solidFill>
          <a:ln>
            <a:noFill/>
          </a:ln>
          <a:effectLst/>
          <a:extLst>
            <a:ext uri="{91240B29-F687-4F45-9708-019B960494DF}">
              <a14:hiddenLine xmlns:a14="http://schemas.microsoft.com/office/drawing/2010/main" w="1270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grpSp>
        <p:nvGrpSpPr>
          <p:cNvPr id="118790" name="Group 18"/>
          <p:cNvGrpSpPr/>
          <p:nvPr/>
        </p:nvGrpSpPr>
        <p:grpSpPr bwMode="auto">
          <a:xfrm>
            <a:off x="6096000" y="5735638"/>
            <a:ext cx="1227138" cy="530225"/>
            <a:chOff x="816" y="3216"/>
            <a:chExt cx="1633" cy="862"/>
          </a:xfrm>
        </p:grpSpPr>
        <p:sp>
          <p:nvSpPr>
            <p:cNvPr id="118951" name="Oval 19"/>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2" name="Oval 20"/>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3" name="Oval 21"/>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4" name="Oval 22"/>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5" name="Oval 23"/>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6" name="Oval 24"/>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7" name="Oval 25"/>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8" name="Oval 26"/>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9" name="Oval 27"/>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60" name="Text Box 28"/>
            <p:cNvSpPr txBox="1">
              <a:spLocks noChangeArrowheads="1"/>
            </p:cNvSpPr>
            <p:nvPr/>
          </p:nvSpPr>
          <p:spPr bwMode="auto">
            <a:xfrm>
              <a:off x="1144" y="3531"/>
              <a:ext cx="1185"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PSTN</a:t>
              </a:r>
            </a:p>
          </p:txBody>
        </p:sp>
      </p:grpSp>
      <p:grpSp>
        <p:nvGrpSpPr>
          <p:cNvPr id="118791" name="Group 29"/>
          <p:cNvGrpSpPr/>
          <p:nvPr/>
        </p:nvGrpSpPr>
        <p:grpSpPr bwMode="auto">
          <a:xfrm>
            <a:off x="7543800" y="5811838"/>
            <a:ext cx="1011238" cy="485775"/>
            <a:chOff x="816" y="3216"/>
            <a:chExt cx="1633" cy="1020"/>
          </a:xfrm>
        </p:grpSpPr>
        <p:sp>
          <p:nvSpPr>
            <p:cNvPr id="118941" name="Oval 30"/>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2" name="Oval 31"/>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3" name="Oval 32"/>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4" name="Oval 33"/>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5" name="Oval 34"/>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6" name="Oval 35"/>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7" name="Oval 36"/>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8" name="Oval 37"/>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9" name="Oval 38"/>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50" name="Text Box 39"/>
            <p:cNvSpPr txBox="1">
              <a:spLocks noChangeArrowheads="1"/>
            </p:cNvSpPr>
            <p:nvPr/>
          </p:nvSpPr>
          <p:spPr bwMode="auto">
            <a:xfrm>
              <a:off x="1146" y="3531"/>
              <a:ext cx="1181"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SS7</a:t>
              </a:r>
            </a:p>
          </p:txBody>
        </p:sp>
      </p:grpSp>
      <p:sp>
        <p:nvSpPr>
          <p:cNvPr id="118792" name="Line 40"/>
          <p:cNvSpPr>
            <a:spLocks noChangeShapeType="1"/>
          </p:cNvSpPr>
          <p:nvPr/>
        </p:nvSpPr>
        <p:spPr bwMode="auto">
          <a:xfrm>
            <a:off x="7315200" y="5964238"/>
            <a:ext cx="288925" cy="714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793" name="Line 41"/>
          <p:cNvSpPr>
            <a:spLocks noChangeShapeType="1"/>
          </p:cNvSpPr>
          <p:nvPr/>
        </p:nvSpPr>
        <p:spPr bwMode="auto">
          <a:xfrm>
            <a:off x="6553200" y="5354638"/>
            <a:ext cx="7620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794" name="Line 42"/>
          <p:cNvSpPr>
            <a:spLocks noChangeShapeType="1"/>
          </p:cNvSpPr>
          <p:nvPr/>
        </p:nvSpPr>
        <p:spPr bwMode="auto">
          <a:xfrm>
            <a:off x="7467600" y="5354638"/>
            <a:ext cx="381000" cy="4572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795" name="Rectangle 43"/>
          <p:cNvSpPr>
            <a:spLocks noChangeArrowheads="1"/>
          </p:cNvSpPr>
          <p:nvPr/>
        </p:nvSpPr>
        <p:spPr bwMode="auto">
          <a:xfrm>
            <a:off x="6248400" y="5659438"/>
            <a:ext cx="366713" cy="84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E1</a:t>
            </a:r>
          </a:p>
        </p:txBody>
      </p:sp>
      <p:sp>
        <p:nvSpPr>
          <p:cNvPr id="118796" name="Rectangle 44"/>
          <p:cNvSpPr>
            <a:spLocks noChangeArrowheads="1"/>
          </p:cNvSpPr>
          <p:nvPr/>
        </p:nvSpPr>
        <p:spPr bwMode="auto">
          <a:xfrm>
            <a:off x="7010400" y="5507038"/>
            <a:ext cx="5111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SS7 Link</a:t>
            </a:r>
          </a:p>
        </p:txBody>
      </p:sp>
      <p:sp>
        <p:nvSpPr>
          <p:cNvPr id="118797" name="Rectangle 45"/>
          <p:cNvSpPr>
            <a:spLocks noChangeArrowheads="1"/>
          </p:cNvSpPr>
          <p:nvPr/>
        </p:nvSpPr>
        <p:spPr bwMode="auto">
          <a:xfrm>
            <a:off x="7924800" y="5202238"/>
            <a:ext cx="512763" cy="2936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solidFill>
                  <a:srgbClr val="0033CC"/>
                </a:solidFill>
              </a:rPr>
              <a:t>D</a:t>
            </a:r>
            <a:r>
              <a:rPr kumimoji="1" lang="zh-CN" altLang="en-US" sz="1600" b="1">
                <a:solidFill>
                  <a:srgbClr val="0033CC"/>
                </a:solidFill>
              </a:rPr>
              <a:t>城市</a:t>
            </a:r>
          </a:p>
        </p:txBody>
      </p:sp>
      <p:sp>
        <p:nvSpPr>
          <p:cNvPr id="118798" name="Line 46"/>
          <p:cNvSpPr>
            <a:spLocks noChangeShapeType="1"/>
          </p:cNvSpPr>
          <p:nvPr/>
        </p:nvSpPr>
        <p:spPr bwMode="auto">
          <a:xfrm>
            <a:off x="6172200" y="4440238"/>
            <a:ext cx="1066800" cy="533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799" name="Line 47"/>
          <p:cNvSpPr>
            <a:spLocks noChangeShapeType="1"/>
          </p:cNvSpPr>
          <p:nvPr/>
        </p:nvSpPr>
        <p:spPr bwMode="auto">
          <a:xfrm>
            <a:off x="6172200" y="4516438"/>
            <a:ext cx="304800" cy="4572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00" name="Oval 48"/>
          <p:cNvSpPr>
            <a:spLocks noChangeArrowheads="1"/>
          </p:cNvSpPr>
          <p:nvPr/>
        </p:nvSpPr>
        <p:spPr bwMode="auto">
          <a:xfrm>
            <a:off x="762000" y="4973638"/>
            <a:ext cx="2743200" cy="1524000"/>
          </a:xfrm>
          <a:prstGeom prst="ellipse">
            <a:avLst/>
          </a:prstGeom>
          <a:solidFill>
            <a:srgbClr val="00FFFF"/>
          </a:solidFill>
          <a:ln>
            <a:noFill/>
          </a:ln>
          <a:effectLst/>
          <a:extLst>
            <a:ext uri="{91240B29-F687-4F45-9708-019B960494DF}">
              <a14:hiddenLine xmlns:a14="http://schemas.microsoft.com/office/drawing/2010/main" w="1270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grpSp>
        <p:nvGrpSpPr>
          <p:cNvPr id="118801" name="Group 49"/>
          <p:cNvGrpSpPr/>
          <p:nvPr/>
        </p:nvGrpSpPr>
        <p:grpSpPr bwMode="auto">
          <a:xfrm>
            <a:off x="2062163" y="5843588"/>
            <a:ext cx="1227137" cy="530225"/>
            <a:chOff x="816" y="3216"/>
            <a:chExt cx="1633" cy="862"/>
          </a:xfrm>
        </p:grpSpPr>
        <p:sp>
          <p:nvSpPr>
            <p:cNvPr id="118931" name="Oval 50"/>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2" name="Oval 51"/>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3" name="Oval 52"/>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4" name="Oval 53"/>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5" name="Oval 54"/>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6" name="Oval 55"/>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7" name="Oval 56"/>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8" name="Oval 57"/>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9" name="Oval 58"/>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40" name="Text Box 59"/>
            <p:cNvSpPr txBox="1">
              <a:spLocks noChangeArrowheads="1"/>
            </p:cNvSpPr>
            <p:nvPr/>
          </p:nvSpPr>
          <p:spPr bwMode="auto">
            <a:xfrm>
              <a:off x="1144" y="3531"/>
              <a:ext cx="1185"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PSTN</a:t>
              </a:r>
            </a:p>
          </p:txBody>
        </p:sp>
      </p:grpSp>
      <p:grpSp>
        <p:nvGrpSpPr>
          <p:cNvPr id="118802" name="Group 60"/>
          <p:cNvGrpSpPr/>
          <p:nvPr/>
        </p:nvGrpSpPr>
        <p:grpSpPr bwMode="auto">
          <a:xfrm>
            <a:off x="833438" y="5772150"/>
            <a:ext cx="1011237" cy="485775"/>
            <a:chOff x="816" y="3216"/>
            <a:chExt cx="1633" cy="1020"/>
          </a:xfrm>
        </p:grpSpPr>
        <p:sp>
          <p:nvSpPr>
            <p:cNvPr id="118921" name="Oval 61"/>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2" name="Oval 62"/>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3" name="Oval 63"/>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4" name="Oval 64"/>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5" name="Oval 65"/>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6" name="Oval 66"/>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7" name="Oval 67"/>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8" name="Oval 68"/>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9" name="Oval 69"/>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30" name="Text Box 70"/>
            <p:cNvSpPr txBox="1">
              <a:spLocks noChangeArrowheads="1"/>
            </p:cNvSpPr>
            <p:nvPr/>
          </p:nvSpPr>
          <p:spPr bwMode="auto">
            <a:xfrm>
              <a:off x="1146" y="3531"/>
              <a:ext cx="1181"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SS7</a:t>
              </a:r>
            </a:p>
          </p:txBody>
        </p:sp>
      </p:grpSp>
      <p:sp>
        <p:nvSpPr>
          <p:cNvPr id="118803" name="Line 71"/>
          <p:cNvSpPr>
            <a:spLocks noChangeShapeType="1"/>
          </p:cNvSpPr>
          <p:nvPr/>
        </p:nvSpPr>
        <p:spPr bwMode="auto">
          <a:xfrm>
            <a:off x="1773238" y="6062663"/>
            <a:ext cx="288925" cy="714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04" name="Line 72"/>
          <p:cNvSpPr>
            <a:spLocks noChangeShapeType="1"/>
          </p:cNvSpPr>
          <p:nvPr/>
        </p:nvSpPr>
        <p:spPr bwMode="auto">
          <a:xfrm flipH="1">
            <a:off x="1773238" y="5553075"/>
            <a:ext cx="215900" cy="2905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05" name="Line 73"/>
          <p:cNvSpPr>
            <a:spLocks noChangeShapeType="1"/>
          </p:cNvSpPr>
          <p:nvPr/>
        </p:nvSpPr>
        <p:spPr bwMode="auto">
          <a:xfrm flipH="1">
            <a:off x="2711450" y="5481638"/>
            <a:ext cx="144463" cy="3492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06" name="Rectangle 74"/>
          <p:cNvSpPr>
            <a:spLocks noChangeArrowheads="1"/>
          </p:cNvSpPr>
          <p:nvPr/>
        </p:nvSpPr>
        <p:spPr bwMode="auto">
          <a:xfrm>
            <a:off x="2855913" y="5641975"/>
            <a:ext cx="366712" cy="84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E1</a:t>
            </a:r>
          </a:p>
        </p:txBody>
      </p:sp>
      <p:sp>
        <p:nvSpPr>
          <p:cNvPr id="118807" name="Rectangle 75"/>
          <p:cNvSpPr>
            <a:spLocks noChangeArrowheads="1"/>
          </p:cNvSpPr>
          <p:nvPr/>
        </p:nvSpPr>
        <p:spPr bwMode="auto">
          <a:xfrm>
            <a:off x="1266825" y="5626100"/>
            <a:ext cx="5111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SS7 Link</a:t>
            </a:r>
          </a:p>
        </p:txBody>
      </p:sp>
      <p:sp>
        <p:nvSpPr>
          <p:cNvPr id="118808" name="Rectangle 76"/>
          <p:cNvSpPr>
            <a:spLocks noChangeArrowheads="1"/>
          </p:cNvSpPr>
          <p:nvPr/>
        </p:nvSpPr>
        <p:spPr bwMode="auto">
          <a:xfrm>
            <a:off x="977900" y="5191125"/>
            <a:ext cx="512763" cy="2936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solidFill>
                  <a:srgbClr val="0033CC"/>
                </a:solidFill>
              </a:rPr>
              <a:t>C</a:t>
            </a:r>
            <a:r>
              <a:rPr kumimoji="1" lang="zh-CN" altLang="en-US" sz="1600" b="1">
                <a:solidFill>
                  <a:srgbClr val="0033CC"/>
                </a:solidFill>
              </a:rPr>
              <a:t>城市</a:t>
            </a:r>
          </a:p>
        </p:txBody>
      </p:sp>
      <p:sp>
        <p:nvSpPr>
          <p:cNvPr id="118809" name="Oval 77"/>
          <p:cNvSpPr>
            <a:spLocks noChangeArrowheads="1"/>
          </p:cNvSpPr>
          <p:nvPr/>
        </p:nvSpPr>
        <p:spPr bwMode="auto">
          <a:xfrm>
            <a:off x="609600" y="1849438"/>
            <a:ext cx="2743200" cy="1524000"/>
          </a:xfrm>
          <a:prstGeom prst="ellipse">
            <a:avLst/>
          </a:prstGeom>
          <a:solidFill>
            <a:srgbClr val="00FFFF"/>
          </a:solidFill>
          <a:ln>
            <a:noFill/>
          </a:ln>
          <a:effectLst/>
          <a:extLst>
            <a:ext uri="{91240B29-F687-4F45-9708-019B960494DF}">
              <a14:hiddenLine xmlns:a14="http://schemas.microsoft.com/office/drawing/2010/main" w="1270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grpSp>
        <p:nvGrpSpPr>
          <p:cNvPr id="118810" name="Group 78"/>
          <p:cNvGrpSpPr/>
          <p:nvPr/>
        </p:nvGrpSpPr>
        <p:grpSpPr bwMode="auto">
          <a:xfrm>
            <a:off x="1828800" y="1925638"/>
            <a:ext cx="1227138" cy="530225"/>
            <a:chOff x="816" y="3216"/>
            <a:chExt cx="1633" cy="862"/>
          </a:xfrm>
        </p:grpSpPr>
        <p:sp>
          <p:nvSpPr>
            <p:cNvPr id="118911" name="Oval 79"/>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2" name="Oval 80"/>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3" name="Oval 81"/>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4" name="Oval 82"/>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5" name="Oval 83"/>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6" name="Oval 84"/>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7" name="Oval 85"/>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8" name="Oval 86"/>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9" name="Oval 87"/>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20" name="Text Box 88"/>
            <p:cNvSpPr txBox="1">
              <a:spLocks noChangeArrowheads="1"/>
            </p:cNvSpPr>
            <p:nvPr/>
          </p:nvSpPr>
          <p:spPr bwMode="auto">
            <a:xfrm>
              <a:off x="1144" y="3531"/>
              <a:ext cx="1185"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PSTN</a:t>
              </a:r>
            </a:p>
          </p:txBody>
        </p:sp>
      </p:grpSp>
      <p:grpSp>
        <p:nvGrpSpPr>
          <p:cNvPr id="118811" name="Group 89"/>
          <p:cNvGrpSpPr/>
          <p:nvPr/>
        </p:nvGrpSpPr>
        <p:grpSpPr bwMode="auto">
          <a:xfrm>
            <a:off x="609600" y="2001838"/>
            <a:ext cx="1011238" cy="485775"/>
            <a:chOff x="816" y="3216"/>
            <a:chExt cx="1633" cy="1020"/>
          </a:xfrm>
        </p:grpSpPr>
        <p:sp>
          <p:nvSpPr>
            <p:cNvPr id="118901" name="Oval 90"/>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2" name="Oval 91"/>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3" name="Oval 92"/>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4" name="Oval 93"/>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5" name="Oval 94"/>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6" name="Oval 95"/>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7" name="Oval 96"/>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8" name="Oval 97"/>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9" name="Oval 98"/>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10" name="Text Box 99"/>
            <p:cNvSpPr txBox="1">
              <a:spLocks noChangeArrowheads="1"/>
            </p:cNvSpPr>
            <p:nvPr/>
          </p:nvSpPr>
          <p:spPr bwMode="auto">
            <a:xfrm>
              <a:off x="1146" y="3531"/>
              <a:ext cx="1181"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SS7</a:t>
              </a:r>
            </a:p>
          </p:txBody>
        </p:sp>
      </p:grpSp>
      <p:sp>
        <p:nvSpPr>
          <p:cNvPr id="118812" name="Rectangle 100"/>
          <p:cNvSpPr>
            <a:spLocks noChangeArrowheads="1"/>
          </p:cNvSpPr>
          <p:nvPr/>
        </p:nvSpPr>
        <p:spPr bwMode="auto">
          <a:xfrm>
            <a:off x="2514600" y="2611438"/>
            <a:ext cx="366713" cy="84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E1</a:t>
            </a:r>
          </a:p>
        </p:txBody>
      </p:sp>
      <p:sp>
        <p:nvSpPr>
          <p:cNvPr id="118813" name="Rectangle 101"/>
          <p:cNvSpPr>
            <a:spLocks noChangeArrowheads="1"/>
          </p:cNvSpPr>
          <p:nvPr/>
        </p:nvSpPr>
        <p:spPr bwMode="auto">
          <a:xfrm>
            <a:off x="1524000" y="2459038"/>
            <a:ext cx="5111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SS7 Link</a:t>
            </a:r>
          </a:p>
        </p:txBody>
      </p:sp>
      <p:sp>
        <p:nvSpPr>
          <p:cNvPr id="118814" name="Rectangle 102"/>
          <p:cNvSpPr>
            <a:spLocks noChangeArrowheads="1"/>
          </p:cNvSpPr>
          <p:nvPr/>
        </p:nvSpPr>
        <p:spPr bwMode="auto">
          <a:xfrm>
            <a:off x="762000" y="2611438"/>
            <a:ext cx="512763" cy="2936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solidFill>
                  <a:srgbClr val="0033CC"/>
                </a:solidFill>
              </a:rPr>
              <a:t>A</a:t>
            </a:r>
            <a:r>
              <a:rPr kumimoji="1" lang="zh-CN" altLang="en-US" sz="1600" b="1">
                <a:solidFill>
                  <a:srgbClr val="0033CC"/>
                </a:solidFill>
              </a:rPr>
              <a:t>城市</a:t>
            </a:r>
          </a:p>
        </p:txBody>
      </p:sp>
      <p:sp>
        <p:nvSpPr>
          <p:cNvPr id="118815" name="Oval 103"/>
          <p:cNvSpPr>
            <a:spLocks noChangeArrowheads="1"/>
          </p:cNvSpPr>
          <p:nvPr/>
        </p:nvSpPr>
        <p:spPr bwMode="auto">
          <a:xfrm>
            <a:off x="5867400" y="1773238"/>
            <a:ext cx="2743200" cy="1524000"/>
          </a:xfrm>
          <a:prstGeom prst="ellipse">
            <a:avLst/>
          </a:prstGeom>
          <a:solidFill>
            <a:srgbClr val="00FFFF"/>
          </a:solidFill>
          <a:ln>
            <a:noFill/>
          </a:ln>
          <a:effectLst/>
          <a:extLst>
            <a:ext uri="{91240B29-F687-4F45-9708-019B960494DF}">
              <a14:hiddenLine xmlns:a14="http://schemas.microsoft.com/office/drawing/2010/main" w="1270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grpSp>
        <p:nvGrpSpPr>
          <p:cNvPr id="118816" name="Group 104"/>
          <p:cNvGrpSpPr/>
          <p:nvPr/>
        </p:nvGrpSpPr>
        <p:grpSpPr bwMode="auto">
          <a:xfrm>
            <a:off x="6019800" y="1849438"/>
            <a:ext cx="1227138" cy="530225"/>
            <a:chOff x="816" y="3216"/>
            <a:chExt cx="1633" cy="862"/>
          </a:xfrm>
        </p:grpSpPr>
        <p:sp>
          <p:nvSpPr>
            <p:cNvPr id="118891" name="Oval 105"/>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2" name="Oval 106"/>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3" name="Oval 107"/>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4" name="Oval 108"/>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5" name="Oval 109"/>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6" name="Oval 110"/>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7" name="Oval 111"/>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8" name="Oval 112"/>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9" name="Oval 113"/>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900" name="Text Box 114"/>
            <p:cNvSpPr txBox="1">
              <a:spLocks noChangeArrowheads="1"/>
            </p:cNvSpPr>
            <p:nvPr/>
          </p:nvSpPr>
          <p:spPr bwMode="auto">
            <a:xfrm>
              <a:off x="1144" y="3531"/>
              <a:ext cx="1185"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PSTN</a:t>
              </a:r>
            </a:p>
          </p:txBody>
        </p:sp>
      </p:grpSp>
      <p:grpSp>
        <p:nvGrpSpPr>
          <p:cNvPr id="118817" name="Group 115"/>
          <p:cNvGrpSpPr/>
          <p:nvPr/>
        </p:nvGrpSpPr>
        <p:grpSpPr bwMode="auto">
          <a:xfrm>
            <a:off x="7391400" y="1925638"/>
            <a:ext cx="1011238" cy="485775"/>
            <a:chOff x="816" y="3216"/>
            <a:chExt cx="1633" cy="1020"/>
          </a:xfrm>
        </p:grpSpPr>
        <p:sp>
          <p:nvSpPr>
            <p:cNvPr id="118881" name="Oval 116"/>
            <p:cNvSpPr>
              <a:spLocks noChangeArrowheads="1"/>
            </p:cNvSpPr>
            <p:nvPr/>
          </p:nvSpPr>
          <p:spPr bwMode="auto">
            <a:xfrm>
              <a:off x="1374" y="3216"/>
              <a:ext cx="711" cy="34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2" name="Oval 117"/>
            <p:cNvSpPr>
              <a:spLocks noChangeArrowheads="1"/>
            </p:cNvSpPr>
            <p:nvPr/>
          </p:nvSpPr>
          <p:spPr bwMode="auto">
            <a:xfrm>
              <a:off x="982" y="3307"/>
              <a:ext cx="546" cy="3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3" name="Oval 118"/>
            <p:cNvSpPr>
              <a:spLocks noChangeArrowheads="1"/>
            </p:cNvSpPr>
            <p:nvPr/>
          </p:nvSpPr>
          <p:spPr bwMode="auto">
            <a:xfrm>
              <a:off x="816" y="3512"/>
              <a:ext cx="368" cy="27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4" name="Oval 119"/>
            <p:cNvSpPr>
              <a:spLocks noChangeArrowheads="1"/>
            </p:cNvSpPr>
            <p:nvPr/>
          </p:nvSpPr>
          <p:spPr bwMode="auto">
            <a:xfrm>
              <a:off x="927" y="3635"/>
              <a:ext cx="553" cy="303"/>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5" name="Oval 120"/>
            <p:cNvSpPr>
              <a:spLocks noChangeArrowheads="1"/>
            </p:cNvSpPr>
            <p:nvPr/>
          </p:nvSpPr>
          <p:spPr bwMode="auto">
            <a:xfrm>
              <a:off x="1318" y="3685"/>
              <a:ext cx="827" cy="358"/>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6" name="Oval 121"/>
            <p:cNvSpPr>
              <a:spLocks noChangeArrowheads="1"/>
            </p:cNvSpPr>
            <p:nvPr/>
          </p:nvSpPr>
          <p:spPr bwMode="auto">
            <a:xfrm>
              <a:off x="1844" y="3315"/>
              <a:ext cx="530"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7" name="Oval 122"/>
            <p:cNvSpPr>
              <a:spLocks noChangeArrowheads="1"/>
            </p:cNvSpPr>
            <p:nvPr/>
          </p:nvSpPr>
          <p:spPr bwMode="auto">
            <a:xfrm>
              <a:off x="1923" y="3488"/>
              <a:ext cx="526" cy="269"/>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8" name="Oval 123"/>
            <p:cNvSpPr>
              <a:spLocks noChangeArrowheads="1"/>
            </p:cNvSpPr>
            <p:nvPr/>
          </p:nvSpPr>
          <p:spPr bwMode="auto">
            <a:xfrm>
              <a:off x="1876" y="3546"/>
              <a:ext cx="522"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89" name="Oval 124"/>
            <p:cNvSpPr>
              <a:spLocks noChangeArrowheads="1"/>
            </p:cNvSpPr>
            <p:nvPr/>
          </p:nvSpPr>
          <p:spPr bwMode="auto">
            <a:xfrm>
              <a:off x="1113" y="3413"/>
              <a:ext cx="1059" cy="441"/>
            </a:xfrm>
            <a:prstGeom prst="ellipse">
              <a:avLst/>
            </a:prstGeom>
            <a:solidFill>
              <a:srgbClr val="B6C7C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90" name="Text Box 125"/>
            <p:cNvSpPr txBox="1">
              <a:spLocks noChangeArrowheads="1"/>
            </p:cNvSpPr>
            <p:nvPr/>
          </p:nvSpPr>
          <p:spPr bwMode="auto">
            <a:xfrm>
              <a:off x="1146" y="3531"/>
              <a:ext cx="1181"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SS7</a:t>
              </a:r>
            </a:p>
          </p:txBody>
        </p:sp>
      </p:grpSp>
      <p:sp>
        <p:nvSpPr>
          <p:cNvPr id="118818" name="Rectangle 126"/>
          <p:cNvSpPr>
            <a:spLocks noChangeArrowheads="1"/>
          </p:cNvSpPr>
          <p:nvPr/>
        </p:nvSpPr>
        <p:spPr bwMode="auto">
          <a:xfrm>
            <a:off x="6248400" y="2535238"/>
            <a:ext cx="366713" cy="84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E1</a:t>
            </a:r>
          </a:p>
        </p:txBody>
      </p:sp>
      <p:sp>
        <p:nvSpPr>
          <p:cNvPr id="118819" name="Rectangle 127"/>
          <p:cNvSpPr>
            <a:spLocks noChangeArrowheads="1"/>
          </p:cNvSpPr>
          <p:nvPr/>
        </p:nvSpPr>
        <p:spPr bwMode="auto">
          <a:xfrm>
            <a:off x="7239000" y="2459038"/>
            <a:ext cx="511175" cy="149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SS7 Link</a:t>
            </a:r>
          </a:p>
        </p:txBody>
      </p:sp>
      <p:sp>
        <p:nvSpPr>
          <p:cNvPr id="118820" name="Rectangle 128"/>
          <p:cNvSpPr>
            <a:spLocks noChangeArrowheads="1"/>
          </p:cNvSpPr>
          <p:nvPr/>
        </p:nvSpPr>
        <p:spPr bwMode="auto">
          <a:xfrm>
            <a:off x="8153400" y="2382838"/>
            <a:ext cx="512763" cy="2936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600" b="1">
                <a:solidFill>
                  <a:srgbClr val="0033CC"/>
                </a:solidFill>
              </a:rPr>
              <a:t>B</a:t>
            </a:r>
            <a:r>
              <a:rPr kumimoji="1" lang="zh-CN" altLang="en-US" sz="1600" b="1">
                <a:solidFill>
                  <a:srgbClr val="0033CC"/>
                </a:solidFill>
              </a:rPr>
              <a:t>城市</a:t>
            </a:r>
          </a:p>
        </p:txBody>
      </p:sp>
      <p:sp>
        <p:nvSpPr>
          <p:cNvPr id="118821" name="Line 129"/>
          <p:cNvSpPr>
            <a:spLocks noChangeShapeType="1"/>
          </p:cNvSpPr>
          <p:nvPr/>
        </p:nvSpPr>
        <p:spPr bwMode="auto">
          <a:xfrm>
            <a:off x="1371600" y="2382838"/>
            <a:ext cx="304800" cy="4572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2" name="Line 130"/>
          <p:cNvSpPr>
            <a:spLocks noChangeShapeType="1"/>
          </p:cNvSpPr>
          <p:nvPr/>
        </p:nvSpPr>
        <p:spPr bwMode="auto">
          <a:xfrm>
            <a:off x="2514600" y="2382838"/>
            <a:ext cx="0" cy="533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3" name="Line 131"/>
          <p:cNvSpPr>
            <a:spLocks noChangeShapeType="1"/>
          </p:cNvSpPr>
          <p:nvPr/>
        </p:nvSpPr>
        <p:spPr bwMode="auto">
          <a:xfrm>
            <a:off x="1676400" y="3221038"/>
            <a:ext cx="1752600" cy="609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4" name="Line 132"/>
          <p:cNvSpPr>
            <a:spLocks noChangeShapeType="1"/>
          </p:cNvSpPr>
          <p:nvPr/>
        </p:nvSpPr>
        <p:spPr bwMode="auto">
          <a:xfrm>
            <a:off x="2590800" y="3221038"/>
            <a:ext cx="838200" cy="609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5" name="Line 133"/>
          <p:cNvSpPr>
            <a:spLocks noChangeShapeType="1"/>
          </p:cNvSpPr>
          <p:nvPr/>
        </p:nvSpPr>
        <p:spPr bwMode="auto">
          <a:xfrm flipV="1">
            <a:off x="1524000" y="2154238"/>
            <a:ext cx="381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6" name="Line 134"/>
          <p:cNvSpPr>
            <a:spLocks noChangeShapeType="1"/>
          </p:cNvSpPr>
          <p:nvPr/>
        </p:nvSpPr>
        <p:spPr bwMode="auto">
          <a:xfrm>
            <a:off x="6629400" y="2306638"/>
            <a:ext cx="0" cy="4572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7" name="Line 135"/>
          <p:cNvSpPr>
            <a:spLocks noChangeShapeType="1"/>
          </p:cNvSpPr>
          <p:nvPr/>
        </p:nvSpPr>
        <p:spPr bwMode="auto">
          <a:xfrm flipH="1">
            <a:off x="7620000" y="2306638"/>
            <a:ext cx="228600" cy="4572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8" name="Line 136"/>
          <p:cNvSpPr>
            <a:spLocks noChangeShapeType="1"/>
          </p:cNvSpPr>
          <p:nvPr/>
        </p:nvSpPr>
        <p:spPr bwMode="auto">
          <a:xfrm flipH="1">
            <a:off x="5943600" y="3144838"/>
            <a:ext cx="685800" cy="533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29" name="Line 137"/>
          <p:cNvSpPr>
            <a:spLocks noChangeShapeType="1"/>
          </p:cNvSpPr>
          <p:nvPr/>
        </p:nvSpPr>
        <p:spPr bwMode="auto">
          <a:xfrm flipH="1">
            <a:off x="5943600" y="3144838"/>
            <a:ext cx="1524000" cy="5334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30" name="Line 138"/>
          <p:cNvSpPr>
            <a:spLocks noChangeShapeType="1"/>
          </p:cNvSpPr>
          <p:nvPr/>
        </p:nvSpPr>
        <p:spPr bwMode="auto">
          <a:xfrm>
            <a:off x="7162800" y="2154238"/>
            <a:ext cx="3048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31" name="Line 139"/>
          <p:cNvSpPr>
            <a:spLocks noChangeShapeType="1"/>
          </p:cNvSpPr>
          <p:nvPr/>
        </p:nvSpPr>
        <p:spPr bwMode="auto">
          <a:xfrm flipV="1">
            <a:off x="2133600" y="4516438"/>
            <a:ext cx="1295400" cy="6096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32" name="Line 140"/>
          <p:cNvSpPr>
            <a:spLocks noChangeShapeType="1"/>
          </p:cNvSpPr>
          <p:nvPr/>
        </p:nvSpPr>
        <p:spPr bwMode="auto">
          <a:xfrm flipV="1">
            <a:off x="2895600" y="4516438"/>
            <a:ext cx="533400" cy="6096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sp>
        <p:nvSpPr>
          <p:cNvPr id="118833" name="Text Box 141"/>
          <p:cNvSpPr txBox="1">
            <a:spLocks noChangeArrowheads="1"/>
          </p:cNvSpPr>
          <p:nvPr/>
        </p:nvSpPr>
        <p:spPr bwMode="auto">
          <a:xfrm>
            <a:off x="3505200" y="3906838"/>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33CC"/>
                </a:solidFill>
                <a:latin typeface="Arial Black" panose="020B0A04020102020204" pitchFamily="34" charset="0"/>
              </a:rPr>
              <a:t>IP/ATM</a:t>
            </a:r>
            <a:r>
              <a:rPr kumimoji="1" lang="zh-CN" altLang="en-US" sz="1600">
                <a:solidFill>
                  <a:srgbClr val="0033CC"/>
                </a:solidFill>
                <a:latin typeface="Arial Black" panose="020B0A04020102020204" pitchFamily="34" charset="0"/>
              </a:rPr>
              <a:t>数据骨干网</a:t>
            </a:r>
          </a:p>
        </p:txBody>
      </p:sp>
      <p:pic>
        <p:nvPicPr>
          <p:cNvPr id="118834" name="Picture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459038"/>
            <a:ext cx="4984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8835" name="Group 143"/>
          <p:cNvGrpSpPr/>
          <p:nvPr/>
        </p:nvGrpSpPr>
        <p:grpSpPr bwMode="auto">
          <a:xfrm>
            <a:off x="1295400" y="2840038"/>
            <a:ext cx="1885950" cy="457200"/>
            <a:chOff x="678" y="2747"/>
            <a:chExt cx="1188" cy="288"/>
          </a:xfrm>
        </p:grpSpPr>
        <p:pic>
          <p:nvPicPr>
            <p:cNvPr id="118876" name="Picture 144" descr="ics2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747"/>
              <a:ext cx="2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77" name="Picture 145" descr="softswi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747"/>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78" name="Line 146"/>
            <p:cNvSpPr>
              <a:spLocks noChangeShapeType="1"/>
            </p:cNvSpPr>
            <p:nvPr/>
          </p:nvSpPr>
          <p:spPr bwMode="auto">
            <a:xfrm flipV="1">
              <a:off x="1104" y="2843"/>
              <a:ext cx="277" cy="23"/>
            </a:xfrm>
            <a:prstGeom prst="line">
              <a:avLst/>
            </a:prstGeom>
            <a:noFill/>
            <a:ln w="19050">
              <a:solidFill>
                <a:srgbClr val="FF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79" name="Rectangle 147"/>
            <p:cNvSpPr>
              <a:spLocks noChangeArrowheads="1"/>
            </p:cNvSpPr>
            <p:nvPr/>
          </p:nvSpPr>
          <p:spPr bwMode="auto">
            <a:xfrm>
              <a:off x="678" y="283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SG</a:t>
              </a:r>
            </a:p>
          </p:txBody>
        </p:sp>
        <p:sp>
          <p:nvSpPr>
            <p:cNvPr id="118880" name="Rectangle 148"/>
            <p:cNvSpPr>
              <a:spLocks noChangeArrowheads="1"/>
            </p:cNvSpPr>
            <p:nvPr/>
          </p:nvSpPr>
          <p:spPr bwMode="auto">
            <a:xfrm>
              <a:off x="1584" y="2843"/>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TG</a:t>
              </a:r>
            </a:p>
          </p:txBody>
        </p:sp>
      </p:grpSp>
      <p:grpSp>
        <p:nvGrpSpPr>
          <p:cNvPr id="118836" name="Group 149"/>
          <p:cNvGrpSpPr/>
          <p:nvPr/>
        </p:nvGrpSpPr>
        <p:grpSpPr bwMode="auto">
          <a:xfrm>
            <a:off x="1676400" y="5126038"/>
            <a:ext cx="1885950" cy="457200"/>
            <a:chOff x="678" y="2747"/>
            <a:chExt cx="1188" cy="288"/>
          </a:xfrm>
        </p:grpSpPr>
        <p:pic>
          <p:nvPicPr>
            <p:cNvPr id="118871" name="Picture 150" descr="ics2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747"/>
              <a:ext cx="2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72" name="Picture 151" descr="softswi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747"/>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73" name="Line 152"/>
            <p:cNvSpPr>
              <a:spLocks noChangeShapeType="1"/>
            </p:cNvSpPr>
            <p:nvPr/>
          </p:nvSpPr>
          <p:spPr bwMode="auto">
            <a:xfrm flipV="1">
              <a:off x="1104" y="2843"/>
              <a:ext cx="277" cy="23"/>
            </a:xfrm>
            <a:prstGeom prst="line">
              <a:avLst/>
            </a:prstGeom>
            <a:noFill/>
            <a:ln w="19050">
              <a:solidFill>
                <a:srgbClr val="FF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74" name="Rectangle 153"/>
            <p:cNvSpPr>
              <a:spLocks noChangeArrowheads="1"/>
            </p:cNvSpPr>
            <p:nvPr/>
          </p:nvSpPr>
          <p:spPr bwMode="auto">
            <a:xfrm>
              <a:off x="678" y="283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SG</a:t>
              </a:r>
            </a:p>
          </p:txBody>
        </p:sp>
        <p:sp>
          <p:nvSpPr>
            <p:cNvPr id="118875" name="Rectangle 154"/>
            <p:cNvSpPr>
              <a:spLocks noChangeArrowheads="1"/>
            </p:cNvSpPr>
            <p:nvPr/>
          </p:nvSpPr>
          <p:spPr bwMode="auto">
            <a:xfrm>
              <a:off x="1584" y="2843"/>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TG</a:t>
              </a:r>
            </a:p>
          </p:txBody>
        </p:sp>
      </p:grpSp>
      <p:grpSp>
        <p:nvGrpSpPr>
          <p:cNvPr id="118837" name="Group 155"/>
          <p:cNvGrpSpPr/>
          <p:nvPr/>
        </p:nvGrpSpPr>
        <p:grpSpPr bwMode="auto">
          <a:xfrm>
            <a:off x="5943600" y="4973638"/>
            <a:ext cx="1971675" cy="457200"/>
            <a:chOff x="288" y="2256"/>
            <a:chExt cx="1242" cy="288"/>
          </a:xfrm>
        </p:grpSpPr>
        <p:pic>
          <p:nvPicPr>
            <p:cNvPr id="118866" name="Picture 156" descr="ics2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256"/>
              <a:ext cx="2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67" name="Picture 157" descr="softswi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25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68" name="Line 158"/>
            <p:cNvSpPr>
              <a:spLocks noChangeShapeType="1"/>
            </p:cNvSpPr>
            <p:nvPr/>
          </p:nvSpPr>
          <p:spPr bwMode="auto">
            <a:xfrm flipV="1">
              <a:off x="762" y="2352"/>
              <a:ext cx="277" cy="23"/>
            </a:xfrm>
            <a:prstGeom prst="line">
              <a:avLst/>
            </a:prstGeom>
            <a:noFill/>
            <a:ln w="19050">
              <a:solidFill>
                <a:srgbClr val="FF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69" name="Rectangle 159"/>
            <p:cNvSpPr>
              <a:spLocks noChangeArrowheads="1"/>
            </p:cNvSpPr>
            <p:nvPr/>
          </p:nvSpPr>
          <p:spPr bwMode="auto">
            <a:xfrm>
              <a:off x="1248" y="230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SG</a:t>
              </a:r>
            </a:p>
          </p:txBody>
        </p:sp>
        <p:sp>
          <p:nvSpPr>
            <p:cNvPr id="118870" name="Rectangle 160"/>
            <p:cNvSpPr>
              <a:spLocks noChangeArrowheads="1"/>
            </p:cNvSpPr>
            <p:nvPr/>
          </p:nvSpPr>
          <p:spPr bwMode="auto">
            <a:xfrm>
              <a:off x="288" y="230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TG</a:t>
              </a:r>
            </a:p>
          </p:txBody>
        </p:sp>
      </p:grpSp>
      <p:grpSp>
        <p:nvGrpSpPr>
          <p:cNvPr id="118838" name="Group 161"/>
          <p:cNvGrpSpPr/>
          <p:nvPr/>
        </p:nvGrpSpPr>
        <p:grpSpPr bwMode="auto">
          <a:xfrm>
            <a:off x="6096000" y="2687638"/>
            <a:ext cx="1971675" cy="457200"/>
            <a:chOff x="288" y="2256"/>
            <a:chExt cx="1242" cy="288"/>
          </a:xfrm>
        </p:grpSpPr>
        <p:pic>
          <p:nvPicPr>
            <p:cNvPr id="118861" name="Picture 162" descr="ics2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256"/>
              <a:ext cx="2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862" name="Picture 163" descr="softswi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25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63" name="Line 164"/>
            <p:cNvSpPr>
              <a:spLocks noChangeShapeType="1"/>
            </p:cNvSpPr>
            <p:nvPr/>
          </p:nvSpPr>
          <p:spPr bwMode="auto">
            <a:xfrm flipV="1">
              <a:off x="762" y="2352"/>
              <a:ext cx="277" cy="23"/>
            </a:xfrm>
            <a:prstGeom prst="line">
              <a:avLst/>
            </a:prstGeom>
            <a:noFill/>
            <a:ln w="19050">
              <a:solidFill>
                <a:srgbClr val="FF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64" name="Rectangle 165"/>
            <p:cNvSpPr>
              <a:spLocks noChangeArrowheads="1"/>
            </p:cNvSpPr>
            <p:nvPr/>
          </p:nvSpPr>
          <p:spPr bwMode="auto">
            <a:xfrm>
              <a:off x="1248" y="230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SG</a:t>
              </a:r>
            </a:p>
          </p:txBody>
        </p:sp>
        <p:sp>
          <p:nvSpPr>
            <p:cNvPr id="118865" name="Rectangle 166"/>
            <p:cNvSpPr>
              <a:spLocks noChangeArrowheads="1"/>
            </p:cNvSpPr>
            <p:nvPr/>
          </p:nvSpPr>
          <p:spPr bwMode="auto">
            <a:xfrm>
              <a:off x="288" y="2304"/>
              <a:ext cx="282" cy="10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000">
                  <a:solidFill>
                    <a:srgbClr val="0033CC"/>
                  </a:solidFill>
                </a:rPr>
                <a:t>TG</a:t>
              </a:r>
            </a:p>
          </p:txBody>
        </p:sp>
      </p:grpSp>
      <p:sp>
        <p:nvSpPr>
          <p:cNvPr id="118839" name="Rectangle 167"/>
          <p:cNvSpPr>
            <a:spLocks noChangeArrowheads="1"/>
          </p:cNvSpPr>
          <p:nvPr/>
        </p:nvSpPr>
        <p:spPr bwMode="auto">
          <a:xfrm>
            <a:off x="3492500" y="2565400"/>
            <a:ext cx="1219200" cy="236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solidFill>
                  <a:srgbClr val="0033CC"/>
                </a:solidFill>
              </a:rPr>
              <a:t>Softswitch</a:t>
            </a:r>
          </a:p>
        </p:txBody>
      </p:sp>
      <p:sp>
        <p:nvSpPr>
          <p:cNvPr id="118840" name="Line 168"/>
          <p:cNvSpPr>
            <a:spLocks noChangeShapeType="1"/>
          </p:cNvSpPr>
          <p:nvPr/>
        </p:nvSpPr>
        <p:spPr bwMode="auto">
          <a:xfrm>
            <a:off x="4648200" y="2916238"/>
            <a:ext cx="0" cy="649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33CC"/>
              </a:solidFill>
            </a:endParaRPr>
          </a:p>
        </p:txBody>
      </p:sp>
      <p:grpSp>
        <p:nvGrpSpPr>
          <p:cNvPr id="118841" name="Group 169"/>
          <p:cNvGrpSpPr/>
          <p:nvPr/>
        </p:nvGrpSpPr>
        <p:grpSpPr bwMode="auto">
          <a:xfrm>
            <a:off x="5181600" y="2535238"/>
            <a:ext cx="381000" cy="476250"/>
            <a:chOff x="1348" y="2688"/>
            <a:chExt cx="716" cy="959"/>
          </a:xfrm>
        </p:grpSpPr>
        <p:grpSp>
          <p:nvGrpSpPr>
            <p:cNvPr id="118846" name="Group 170"/>
            <p:cNvGrpSpPr/>
            <p:nvPr/>
          </p:nvGrpSpPr>
          <p:grpSpPr bwMode="auto">
            <a:xfrm>
              <a:off x="1348" y="2688"/>
              <a:ext cx="716" cy="959"/>
              <a:chOff x="1348" y="3028"/>
              <a:chExt cx="385" cy="619"/>
            </a:xfrm>
          </p:grpSpPr>
          <p:sp>
            <p:nvSpPr>
              <p:cNvPr id="118848" name="Rectangle 171"/>
              <p:cNvSpPr>
                <a:spLocks noChangeArrowheads="1"/>
              </p:cNvSpPr>
              <p:nvPr/>
            </p:nvSpPr>
            <p:spPr bwMode="auto">
              <a:xfrm>
                <a:off x="1348" y="3074"/>
                <a:ext cx="339" cy="573"/>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49" name="Rectangle 172"/>
              <p:cNvSpPr>
                <a:spLocks noChangeArrowheads="1"/>
              </p:cNvSpPr>
              <p:nvPr/>
            </p:nvSpPr>
            <p:spPr bwMode="auto">
              <a:xfrm>
                <a:off x="1350" y="3076"/>
                <a:ext cx="335" cy="569"/>
              </a:xfrm>
              <a:prstGeom prst="rect">
                <a:avLst/>
              </a:prstGeom>
              <a:solidFill>
                <a:srgbClr val="0096D5"/>
              </a:solidFill>
              <a:ln w="6350">
                <a:solidFill>
                  <a:srgbClr val="AAE6FF"/>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50" name="Freeform 173"/>
              <p:cNvSpPr/>
              <p:nvPr/>
            </p:nvSpPr>
            <p:spPr bwMode="auto">
              <a:xfrm>
                <a:off x="1348" y="3028"/>
                <a:ext cx="385" cy="46"/>
              </a:xfrm>
              <a:custGeom>
                <a:avLst/>
                <a:gdLst>
                  <a:gd name="T0" fmla="*/ 0 w 385"/>
                  <a:gd name="T1" fmla="*/ 46 h 46"/>
                  <a:gd name="T2" fmla="*/ 46 w 385"/>
                  <a:gd name="T3" fmla="*/ 0 h 46"/>
                  <a:gd name="T4" fmla="*/ 385 w 385"/>
                  <a:gd name="T5" fmla="*/ 0 h 46"/>
                  <a:gd name="T6" fmla="*/ 339 w 385"/>
                  <a:gd name="T7" fmla="*/ 46 h 46"/>
                  <a:gd name="T8" fmla="*/ 0 w 385"/>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46">
                    <a:moveTo>
                      <a:pt x="0" y="46"/>
                    </a:moveTo>
                    <a:lnTo>
                      <a:pt x="46" y="0"/>
                    </a:lnTo>
                    <a:lnTo>
                      <a:pt x="385" y="0"/>
                    </a:lnTo>
                    <a:lnTo>
                      <a:pt x="339" y="46"/>
                    </a:lnTo>
                    <a:lnTo>
                      <a:pt x="0" y="46"/>
                    </a:lnTo>
                    <a:close/>
                  </a:path>
                </a:pathLst>
              </a:custGeom>
              <a:solidFill>
                <a:srgbClr val="00B4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33CC"/>
                  </a:solidFill>
                </a:endParaRPr>
              </a:p>
            </p:txBody>
          </p:sp>
          <p:sp>
            <p:nvSpPr>
              <p:cNvPr id="118851" name="Freeform 174"/>
              <p:cNvSpPr/>
              <p:nvPr/>
            </p:nvSpPr>
            <p:spPr bwMode="auto">
              <a:xfrm>
                <a:off x="1348" y="3028"/>
                <a:ext cx="385" cy="46"/>
              </a:xfrm>
              <a:custGeom>
                <a:avLst/>
                <a:gdLst>
                  <a:gd name="T0" fmla="*/ 0 w 385"/>
                  <a:gd name="T1" fmla="*/ 46 h 46"/>
                  <a:gd name="T2" fmla="*/ 46 w 385"/>
                  <a:gd name="T3" fmla="*/ 0 h 46"/>
                  <a:gd name="T4" fmla="*/ 385 w 385"/>
                  <a:gd name="T5" fmla="*/ 0 h 46"/>
                  <a:gd name="T6" fmla="*/ 339 w 385"/>
                  <a:gd name="T7" fmla="*/ 46 h 46"/>
                  <a:gd name="T8" fmla="*/ 0 w 385"/>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5" h="46">
                    <a:moveTo>
                      <a:pt x="0" y="46"/>
                    </a:moveTo>
                    <a:lnTo>
                      <a:pt x="46" y="0"/>
                    </a:lnTo>
                    <a:lnTo>
                      <a:pt x="385" y="0"/>
                    </a:lnTo>
                    <a:lnTo>
                      <a:pt x="339" y="46"/>
                    </a:lnTo>
                    <a:lnTo>
                      <a:pt x="0" y="46"/>
                    </a:lnTo>
                    <a:close/>
                  </a:path>
                </a:pathLst>
              </a:custGeom>
              <a:solidFill>
                <a:srgbClr val="00B4FF"/>
              </a:solidFill>
              <a:ln w="6350">
                <a:solidFill>
                  <a:srgbClr val="AAE6FF"/>
                </a:solidFill>
                <a:prstDash val="solid"/>
                <a:round/>
              </a:ln>
            </p:spPr>
            <p:txBody>
              <a:bodyPr/>
              <a:lstStyle/>
              <a:p>
                <a:endParaRPr lang="zh-CN" altLang="en-US">
                  <a:solidFill>
                    <a:srgbClr val="0033CC"/>
                  </a:solidFill>
                </a:endParaRPr>
              </a:p>
            </p:txBody>
          </p:sp>
          <p:sp>
            <p:nvSpPr>
              <p:cNvPr id="118852" name="Rectangle 175"/>
              <p:cNvSpPr>
                <a:spLocks noChangeArrowheads="1"/>
              </p:cNvSpPr>
              <p:nvPr/>
            </p:nvSpPr>
            <p:spPr bwMode="auto">
              <a:xfrm>
                <a:off x="1371" y="3110"/>
                <a:ext cx="151" cy="71"/>
              </a:xfrm>
              <a:prstGeom prst="rect">
                <a:avLst/>
              </a:prstGeom>
              <a:solidFill>
                <a:srgbClr val="2AC0FF"/>
              </a:solidFill>
              <a:ln w="6350">
                <a:solidFill>
                  <a:srgbClr val="005A8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33CC"/>
                  </a:solidFill>
                </a:endParaRPr>
              </a:p>
            </p:txBody>
          </p:sp>
          <p:sp>
            <p:nvSpPr>
              <p:cNvPr id="118853" name="Line 176"/>
              <p:cNvSpPr>
                <a:spLocks noChangeShapeType="1"/>
              </p:cNvSpPr>
              <p:nvPr/>
            </p:nvSpPr>
            <p:spPr bwMode="auto">
              <a:xfrm>
                <a:off x="1394" y="3145"/>
                <a:ext cx="100" cy="1"/>
              </a:xfrm>
              <a:prstGeom prst="line">
                <a:avLst/>
              </a:prstGeom>
              <a:noFill/>
              <a:ln w="12700">
                <a:solidFill>
                  <a:srgbClr val="AAE6FF"/>
                </a:solidFill>
                <a:round/>
              </a:ln>
              <a:extLst>
                <a:ext uri="{909E8E84-426E-40DD-AFC4-6F175D3DCCD1}">
                  <a14:hiddenFill xmlns:a14="http://schemas.microsoft.com/office/drawing/2010/main">
                    <a:noFill/>
                  </a14:hiddenFill>
                </a:ext>
              </a:extLst>
            </p:spPr>
            <p:txBody>
              <a:bodyPr/>
              <a:lstStyle/>
              <a:p>
                <a:endParaRPr lang="zh-CN" altLang="en-US">
                  <a:solidFill>
                    <a:srgbClr val="0033CC"/>
                  </a:solidFill>
                </a:endParaRPr>
              </a:p>
            </p:txBody>
          </p:sp>
          <p:sp>
            <p:nvSpPr>
              <p:cNvPr id="118854" name="Freeform 177"/>
              <p:cNvSpPr/>
              <p:nvPr/>
            </p:nvSpPr>
            <p:spPr bwMode="auto">
              <a:xfrm>
                <a:off x="1687" y="3028"/>
                <a:ext cx="46" cy="619"/>
              </a:xfrm>
              <a:custGeom>
                <a:avLst/>
                <a:gdLst>
                  <a:gd name="T0" fmla="*/ 0 w 46"/>
                  <a:gd name="T1" fmla="*/ 619 h 619"/>
                  <a:gd name="T2" fmla="*/ 46 w 46"/>
                  <a:gd name="T3" fmla="*/ 573 h 619"/>
                  <a:gd name="T4" fmla="*/ 46 w 46"/>
                  <a:gd name="T5" fmla="*/ 0 h 619"/>
                  <a:gd name="T6" fmla="*/ 0 w 46"/>
                  <a:gd name="T7" fmla="*/ 46 h 619"/>
                  <a:gd name="T8" fmla="*/ 0 w 46"/>
                  <a:gd name="T9" fmla="*/ 619 h 6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619">
                    <a:moveTo>
                      <a:pt x="0" y="619"/>
                    </a:moveTo>
                    <a:lnTo>
                      <a:pt x="46" y="573"/>
                    </a:lnTo>
                    <a:lnTo>
                      <a:pt x="46" y="0"/>
                    </a:lnTo>
                    <a:lnTo>
                      <a:pt x="0" y="46"/>
                    </a:lnTo>
                    <a:lnTo>
                      <a:pt x="0" y="619"/>
                    </a:lnTo>
                    <a:close/>
                  </a:path>
                </a:pathLst>
              </a:custGeom>
              <a:solidFill>
                <a:srgbClr val="005A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33CC"/>
                  </a:solidFill>
                </a:endParaRPr>
              </a:p>
            </p:txBody>
          </p:sp>
          <p:sp>
            <p:nvSpPr>
              <p:cNvPr id="118855" name="Freeform 178"/>
              <p:cNvSpPr/>
              <p:nvPr/>
            </p:nvSpPr>
            <p:spPr bwMode="auto">
              <a:xfrm>
                <a:off x="1687" y="3028"/>
                <a:ext cx="46" cy="619"/>
              </a:xfrm>
              <a:custGeom>
                <a:avLst/>
                <a:gdLst>
                  <a:gd name="T0" fmla="*/ 0 w 46"/>
                  <a:gd name="T1" fmla="*/ 619 h 619"/>
                  <a:gd name="T2" fmla="*/ 46 w 46"/>
                  <a:gd name="T3" fmla="*/ 573 h 619"/>
                  <a:gd name="T4" fmla="*/ 46 w 46"/>
                  <a:gd name="T5" fmla="*/ 0 h 619"/>
                  <a:gd name="T6" fmla="*/ 0 w 46"/>
                  <a:gd name="T7" fmla="*/ 46 h 619"/>
                  <a:gd name="T8" fmla="*/ 0 w 46"/>
                  <a:gd name="T9" fmla="*/ 619 h 6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619">
                    <a:moveTo>
                      <a:pt x="0" y="619"/>
                    </a:moveTo>
                    <a:lnTo>
                      <a:pt x="46" y="573"/>
                    </a:lnTo>
                    <a:lnTo>
                      <a:pt x="46" y="0"/>
                    </a:lnTo>
                    <a:lnTo>
                      <a:pt x="0" y="46"/>
                    </a:lnTo>
                    <a:lnTo>
                      <a:pt x="0" y="619"/>
                    </a:lnTo>
                    <a:close/>
                  </a:path>
                </a:pathLst>
              </a:custGeom>
              <a:solidFill>
                <a:srgbClr val="005A80"/>
              </a:solidFill>
              <a:ln w="6350">
                <a:solidFill>
                  <a:srgbClr val="AAE6FF"/>
                </a:solidFill>
                <a:prstDash val="solid"/>
                <a:round/>
              </a:ln>
            </p:spPr>
            <p:txBody>
              <a:bodyPr/>
              <a:lstStyle/>
              <a:p>
                <a:endParaRPr lang="zh-CN" altLang="en-US">
                  <a:solidFill>
                    <a:srgbClr val="0033CC"/>
                  </a:solidFill>
                </a:endParaRPr>
              </a:p>
            </p:txBody>
          </p:sp>
          <p:sp>
            <p:nvSpPr>
              <p:cNvPr id="118856" name="Line 179"/>
              <p:cNvSpPr>
                <a:spLocks noChangeShapeType="1"/>
              </p:cNvSpPr>
              <p:nvPr/>
            </p:nvSpPr>
            <p:spPr bwMode="auto">
              <a:xfrm>
                <a:off x="1357" y="3609"/>
                <a:ext cx="325" cy="1"/>
              </a:xfrm>
              <a:prstGeom prst="line">
                <a:avLst/>
              </a:prstGeom>
              <a:noFill/>
              <a:ln w="12700">
                <a:solidFill>
                  <a:srgbClr val="AAE6FF"/>
                </a:solidFill>
                <a:round/>
              </a:ln>
              <a:extLst>
                <a:ext uri="{909E8E84-426E-40DD-AFC4-6F175D3DCCD1}">
                  <a14:hiddenFill xmlns:a14="http://schemas.microsoft.com/office/drawing/2010/main">
                    <a:noFill/>
                  </a14:hiddenFill>
                </a:ext>
              </a:extLst>
            </p:spPr>
            <p:txBody>
              <a:bodyPr/>
              <a:lstStyle/>
              <a:p>
                <a:endParaRPr lang="zh-CN" altLang="en-US">
                  <a:solidFill>
                    <a:srgbClr val="0033CC"/>
                  </a:solidFill>
                </a:endParaRPr>
              </a:p>
            </p:txBody>
          </p:sp>
          <p:sp>
            <p:nvSpPr>
              <p:cNvPr id="118857" name="Line 180"/>
              <p:cNvSpPr>
                <a:spLocks noChangeShapeType="1"/>
              </p:cNvSpPr>
              <p:nvPr/>
            </p:nvSpPr>
            <p:spPr bwMode="auto">
              <a:xfrm>
                <a:off x="1357" y="3304"/>
                <a:ext cx="325" cy="1"/>
              </a:xfrm>
              <a:prstGeom prst="line">
                <a:avLst/>
              </a:prstGeom>
              <a:noFill/>
              <a:ln w="12700">
                <a:solidFill>
                  <a:srgbClr val="AAE6FF"/>
                </a:solidFill>
                <a:round/>
              </a:ln>
              <a:extLst>
                <a:ext uri="{909E8E84-426E-40DD-AFC4-6F175D3DCCD1}">
                  <a14:hiddenFill xmlns:a14="http://schemas.microsoft.com/office/drawing/2010/main">
                    <a:noFill/>
                  </a14:hiddenFill>
                </a:ext>
              </a:extLst>
            </p:spPr>
            <p:txBody>
              <a:bodyPr/>
              <a:lstStyle/>
              <a:p>
                <a:endParaRPr lang="zh-CN" altLang="en-US">
                  <a:solidFill>
                    <a:srgbClr val="0033CC"/>
                  </a:solidFill>
                </a:endParaRPr>
              </a:p>
            </p:txBody>
          </p:sp>
          <p:sp>
            <p:nvSpPr>
              <p:cNvPr id="118858" name="Line 181"/>
              <p:cNvSpPr>
                <a:spLocks noChangeShapeType="1"/>
              </p:cNvSpPr>
              <p:nvPr/>
            </p:nvSpPr>
            <p:spPr bwMode="auto">
              <a:xfrm>
                <a:off x="1352" y="3605"/>
                <a:ext cx="330" cy="1"/>
              </a:xfrm>
              <a:prstGeom prst="line">
                <a:avLst/>
              </a:prstGeom>
              <a:noFill/>
              <a:ln w="12700">
                <a:solidFill>
                  <a:srgbClr val="005A80"/>
                </a:solidFill>
                <a:round/>
              </a:ln>
              <a:extLst>
                <a:ext uri="{909E8E84-426E-40DD-AFC4-6F175D3DCCD1}">
                  <a14:hiddenFill xmlns:a14="http://schemas.microsoft.com/office/drawing/2010/main">
                    <a:noFill/>
                  </a14:hiddenFill>
                </a:ext>
              </a:extLst>
            </p:spPr>
            <p:txBody>
              <a:bodyPr/>
              <a:lstStyle/>
              <a:p>
                <a:endParaRPr lang="zh-CN" altLang="en-US">
                  <a:solidFill>
                    <a:srgbClr val="0033CC"/>
                  </a:solidFill>
                </a:endParaRPr>
              </a:p>
            </p:txBody>
          </p:sp>
          <p:sp>
            <p:nvSpPr>
              <p:cNvPr id="118859" name="Line 182"/>
              <p:cNvSpPr>
                <a:spLocks noChangeShapeType="1"/>
              </p:cNvSpPr>
              <p:nvPr/>
            </p:nvSpPr>
            <p:spPr bwMode="auto">
              <a:xfrm>
                <a:off x="1352" y="3300"/>
                <a:ext cx="330" cy="1"/>
              </a:xfrm>
              <a:prstGeom prst="line">
                <a:avLst/>
              </a:prstGeom>
              <a:noFill/>
              <a:ln w="12700">
                <a:solidFill>
                  <a:srgbClr val="005A80"/>
                </a:solidFill>
                <a:round/>
              </a:ln>
              <a:extLst>
                <a:ext uri="{909E8E84-426E-40DD-AFC4-6F175D3DCCD1}">
                  <a14:hiddenFill xmlns:a14="http://schemas.microsoft.com/office/drawing/2010/main">
                    <a:noFill/>
                  </a14:hiddenFill>
                </a:ext>
              </a:extLst>
            </p:spPr>
            <p:txBody>
              <a:bodyPr/>
              <a:lstStyle/>
              <a:p>
                <a:endParaRPr lang="zh-CN" altLang="en-US">
                  <a:solidFill>
                    <a:srgbClr val="0033CC"/>
                  </a:solidFill>
                </a:endParaRPr>
              </a:p>
            </p:txBody>
          </p:sp>
          <p:sp>
            <p:nvSpPr>
              <p:cNvPr id="118860" name="Freeform 183"/>
              <p:cNvSpPr/>
              <p:nvPr/>
            </p:nvSpPr>
            <p:spPr bwMode="auto">
              <a:xfrm>
                <a:off x="1369" y="3108"/>
                <a:ext cx="151" cy="71"/>
              </a:xfrm>
              <a:custGeom>
                <a:avLst/>
                <a:gdLst>
                  <a:gd name="T0" fmla="*/ 0 w 151"/>
                  <a:gd name="T1" fmla="*/ 71 h 71"/>
                  <a:gd name="T2" fmla="*/ 0 w 151"/>
                  <a:gd name="T3" fmla="*/ 0 h 71"/>
                  <a:gd name="T4" fmla="*/ 151 w 151"/>
                  <a:gd name="T5" fmla="*/ 0 h 71"/>
                  <a:gd name="T6" fmla="*/ 0 60000 65536"/>
                  <a:gd name="T7" fmla="*/ 0 60000 65536"/>
                  <a:gd name="T8" fmla="*/ 0 60000 65536"/>
                </a:gdLst>
                <a:ahLst/>
                <a:cxnLst>
                  <a:cxn ang="T6">
                    <a:pos x="T0" y="T1"/>
                  </a:cxn>
                  <a:cxn ang="T7">
                    <a:pos x="T2" y="T3"/>
                  </a:cxn>
                  <a:cxn ang="T8">
                    <a:pos x="T4" y="T5"/>
                  </a:cxn>
                </a:cxnLst>
                <a:rect l="0" t="0" r="r" b="b"/>
                <a:pathLst>
                  <a:path w="151" h="71">
                    <a:moveTo>
                      <a:pt x="0" y="71"/>
                    </a:moveTo>
                    <a:lnTo>
                      <a:pt x="0" y="0"/>
                    </a:lnTo>
                    <a:lnTo>
                      <a:pt x="151" y="0"/>
                    </a:lnTo>
                  </a:path>
                </a:pathLst>
              </a:custGeom>
              <a:noFill/>
              <a:ln w="6350">
                <a:solidFill>
                  <a:srgbClr val="AAE6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33CC"/>
                  </a:solidFill>
                </a:endParaRPr>
              </a:p>
            </p:txBody>
          </p:sp>
        </p:grpSp>
        <p:sp>
          <p:nvSpPr>
            <p:cNvPr id="118847" name="WordArt 184"/>
            <p:cNvSpPr>
              <a:spLocks noChangeArrowheads="1" noChangeShapeType="1" noTextEdit="1"/>
            </p:cNvSpPr>
            <p:nvPr/>
          </p:nvSpPr>
          <p:spPr bwMode="auto">
            <a:xfrm>
              <a:off x="1488" y="3264"/>
              <a:ext cx="384" cy="192"/>
            </a:xfrm>
            <a:prstGeom prst="rect">
              <a:avLst/>
            </a:prstGeom>
          </p:spPr>
          <p:txBody>
            <a:bodyPr wrap="none" fromWordArt="1">
              <a:prstTxWarp prst="textPlain">
                <a:avLst>
                  <a:gd name="adj" fmla="val 50000"/>
                </a:avLst>
              </a:prstTxWarp>
            </a:bodyPr>
            <a:lstStyle/>
            <a:p>
              <a:pPr algn="ctr"/>
              <a:r>
                <a:rPr lang="en-US" altLang="zh-CN" sz="3600" kern="10">
                  <a:ln w="9525">
                    <a:solidFill>
                      <a:schemeClr val="bg1"/>
                    </a:solidFill>
                    <a:round/>
                  </a:ln>
                  <a:solidFill>
                    <a:srgbClr val="0033CC"/>
                  </a:solidFill>
                  <a:latin typeface="宋体" panose="02010600030101010101" pitchFamily="2" charset="-122"/>
                  <a:ea typeface="宋体" panose="02010600030101010101" pitchFamily="2" charset="-122"/>
                </a:rPr>
                <a:t>APP</a:t>
              </a:r>
              <a:endParaRPr lang="zh-CN" altLang="en-US" sz="3600" kern="10">
                <a:ln w="9525">
                  <a:solidFill>
                    <a:schemeClr val="bg1"/>
                  </a:solidFill>
                  <a:round/>
                </a:ln>
                <a:solidFill>
                  <a:srgbClr val="0033CC"/>
                </a:solidFill>
                <a:latin typeface="宋体" panose="02010600030101010101" pitchFamily="2" charset="-122"/>
                <a:ea typeface="宋体" panose="02010600030101010101" pitchFamily="2" charset="-122"/>
              </a:endParaRPr>
            </a:p>
          </p:txBody>
        </p:sp>
      </p:grpSp>
      <p:sp>
        <p:nvSpPr>
          <p:cNvPr id="118842" name="Line 185"/>
          <p:cNvSpPr>
            <a:spLocks noChangeShapeType="1"/>
          </p:cNvSpPr>
          <p:nvPr/>
        </p:nvSpPr>
        <p:spPr bwMode="auto">
          <a:xfrm flipH="1">
            <a:off x="4876800" y="2916238"/>
            <a:ext cx="381000" cy="6096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33CC"/>
              </a:solidFill>
            </a:endParaRPr>
          </a:p>
        </p:txBody>
      </p:sp>
      <p:sp>
        <p:nvSpPr>
          <p:cNvPr id="118843" name="Rectangle 186"/>
          <p:cNvSpPr>
            <a:spLocks noChangeArrowheads="1"/>
          </p:cNvSpPr>
          <p:nvPr/>
        </p:nvSpPr>
        <p:spPr bwMode="auto">
          <a:xfrm>
            <a:off x="4876800" y="2306638"/>
            <a:ext cx="1219200" cy="2365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a:solidFill>
                  <a:srgbClr val="0033CC"/>
                </a:solidFill>
              </a:rPr>
              <a:t>APP Server</a:t>
            </a:r>
          </a:p>
        </p:txBody>
      </p:sp>
      <p:sp>
        <p:nvSpPr>
          <p:cNvPr id="187" name="Rectangle 149"/>
          <p:cNvSpPr>
            <a:spLocks noChangeArrowheads="1"/>
          </p:cNvSpPr>
          <p:nvPr/>
        </p:nvSpPr>
        <p:spPr bwMode="auto">
          <a:xfrm>
            <a:off x="2035629" y="174171"/>
            <a:ext cx="5410200" cy="685800"/>
          </a:xfrm>
          <a:prstGeom prst="rect">
            <a:avLst/>
          </a:prstGeom>
          <a:noFill/>
          <a:ln>
            <a:noFill/>
          </a:ln>
          <a:effectLst/>
        </p:spPr>
        <p:txBody>
          <a:bodyPr anchor="ctr"/>
          <a:lstStyle/>
          <a:p>
            <a:pPr algn="ctr">
              <a:spcBef>
                <a:spcPct val="0"/>
              </a:spcBef>
              <a:buClrTx/>
              <a:buSzTx/>
              <a:buFontTx/>
              <a:buNone/>
              <a:defRPr/>
            </a:pPr>
            <a:r>
              <a:rPr kumimoji="1" lang="zh-CN" altLang="en-US" sz="3600" b="1" dirty="0">
                <a:solidFill>
                  <a:srgbClr val="FF0000"/>
                </a:solidFill>
                <a:effectLst>
                  <a:outerShdw blurRad="38100" dist="38100" dir="2700000" algn="tl">
                    <a:srgbClr val="C0C0C0"/>
                  </a:outerShdw>
                </a:effectLst>
              </a:rPr>
              <a:t>下一代网络（</a:t>
            </a:r>
            <a:r>
              <a:rPr kumimoji="1" lang="en-US" altLang="zh-CN" sz="3600" b="1" dirty="0">
                <a:solidFill>
                  <a:srgbClr val="FF0000"/>
                </a:solidFill>
                <a:effectLst>
                  <a:outerShdw blurRad="38100" dist="38100" dir="2700000" algn="tl">
                    <a:srgbClr val="C0C0C0"/>
                  </a:outerShdw>
                </a:effectLst>
              </a:rPr>
              <a:t>NGN</a:t>
            </a:r>
            <a:r>
              <a:rPr kumimoji="1" lang="zh-CN" altLang="en-US" sz="3600" b="1" dirty="0">
                <a:solidFill>
                  <a:srgbClr val="FF0000"/>
                </a:solidFill>
                <a:effectLst>
                  <a:outerShdw blurRad="38100" dist="38100" dir="2700000" algn="tl">
                    <a:srgbClr val="C0C0C0"/>
                  </a:outerShdw>
                </a:effectLst>
              </a:rPr>
              <a:t>）</a:t>
            </a:r>
          </a:p>
        </p:txBody>
      </p:sp>
    </p:spTree>
  </p:cSld>
  <p:clrMapOvr>
    <a:masterClrMapping/>
  </p:clrMapOvr>
  <p:transition advTm="119199"/>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ChangeArrowheads="1"/>
          </p:cNvSpPr>
          <p:nvPr/>
        </p:nvSpPr>
        <p:spPr bwMode="auto">
          <a:xfrm>
            <a:off x="0" y="-18256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Lucida Sans Unicode" panose="020B0602030504020204" pitchFamily="34" charset="0"/>
              <a:ea typeface="黑体" panose="02010609060101010101" pitchFamily="49" charset="-122"/>
            </a:endParaRPr>
          </a:p>
        </p:txBody>
      </p:sp>
      <p:graphicFrame>
        <p:nvGraphicFramePr>
          <p:cNvPr id="360451" name="Object 1"/>
          <p:cNvGraphicFramePr>
            <a:graphicFrameLocks noChangeAspect="1"/>
          </p:cNvGraphicFramePr>
          <p:nvPr/>
        </p:nvGraphicFramePr>
        <p:xfrm>
          <a:off x="827088" y="1557338"/>
          <a:ext cx="7845425" cy="4078287"/>
        </p:xfrm>
        <a:graphic>
          <a:graphicData uri="http://schemas.openxmlformats.org/presentationml/2006/ole">
            <mc:AlternateContent xmlns:mc="http://schemas.openxmlformats.org/markup-compatibility/2006">
              <mc:Choice xmlns:v="urn:schemas-microsoft-com:vml" Requires="v">
                <p:oleObj spid="_x0000_s63537" r:id="rId4" imgW="8699500" imgH="6172200" progId="Visio.Drawing.11">
                  <p:embed/>
                </p:oleObj>
              </mc:Choice>
              <mc:Fallback>
                <p:oleObj r:id="rId4" imgW="8699500" imgH="6172200" progId="Visio.Drawing.11">
                  <p:embed/>
                  <p:pic>
                    <p:nvPicPr>
                      <p:cNvPr id="0" name="图片 634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557338"/>
                        <a:ext cx="7845425"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0452" name="矩形 3"/>
          <p:cNvSpPr>
            <a:spLocks noChangeArrowheads="1"/>
          </p:cNvSpPr>
          <p:nvPr/>
        </p:nvSpPr>
        <p:spPr bwMode="auto">
          <a:xfrm>
            <a:off x="184150" y="476250"/>
            <a:ext cx="84201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zh-CN" sz="2800" b="1" smtClean="0">
                <a:solidFill>
                  <a:srgbClr val="000000"/>
                </a:solidFill>
                <a:latin typeface="Arial" panose="020B0604020202020204" pitchFamily="34" charset="0"/>
              </a:rPr>
              <a:t>两个程控交换局之间通过软交换进行汇接，用户</a:t>
            </a:r>
            <a:r>
              <a:rPr lang="en-US" altLang="zh-CN" sz="2800" b="1" smtClean="0">
                <a:solidFill>
                  <a:srgbClr val="000000"/>
                </a:solidFill>
                <a:latin typeface="Arial" panose="020B0604020202020204" pitchFamily="34" charset="0"/>
              </a:rPr>
              <a:t>A</a:t>
            </a:r>
            <a:r>
              <a:rPr lang="zh-CN" altLang="zh-CN" sz="2800" b="1" smtClean="0">
                <a:solidFill>
                  <a:srgbClr val="000000"/>
                </a:solidFill>
                <a:latin typeface="Arial" panose="020B0604020202020204" pitchFamily="34" charset="0"/>
              </a:rPr>
              <a:t>和用户</a:t>
            </a:r>
            <a:r>
              <a:rPr lang="en-US" altLang="zh-CN" sz="2800" b="1" smtClean="0">
                <a:solidFill>
                  <a:srgbClr val="000000"/>
                </a:solidFill>
                <a:latin typeface="Arial" panose="020B0604020202020204" pitchFamily="34" charset="0"/>
              </a:rPr>
              <a:t>B</a:t>
            </a:r>
            <a:r>
              <a:rPr lang="zh-CN" altLang="zh-CN" sz="2800" b="1" smtClean="0">
                <a:solidFill>
                  <a:srgbClr val="000000"/>
                </a:solidFill>
                <a:latin typeface="Arial" panose="020B0604020202020204" pitchFamily="34" charset="0"/>
              </a:rPr>
              <a:t>分别是这两个程控交换机的用户，设用户</a:t>
            </a:r>
            <a:r>
              <a:rPr lang="en-US" altLang="zh-CN" sz="2800" b="1" smtClean="0">
                <a:solidFill>
                  <a:srgbClr val="000000"/>
                </a:solidFill>
                <a:latin typeface="Arial" panose="020B0604020202020204" pitchFamily="34" charset="0"/>
              </a:rPr>
              <a:t>A</a:t>
            </a:r>
            <a:r>
              <a:rPr lang="zh-CN" altLang="zh-CN" sz="2800" b="1" smtClean="0">
                <a:solidFill>
                  <a:srgbClr val="000000"/>
                </a:solidFill>
                <a:latin typeface="Arial" panose="020B0604020202020204" pitchFamily="34" charset="0"/>
              </a:rPr>
              <a:t>呼叫用户</a:t>
            </a:r>
            <a:r>
              <a:rPr lang="en-US" altLang="zh-CN" sz="2800" b="1" smtClean="0">
                <a:solidFill>
                  <a:srgbClr val="000000"/>
                </a:solidFill>
                <a:latin typeface="Arial" panose="020B0604020202020204" pitchFamily="34" charset="0"/>
              </a:rPr>
              <a:t>B</a:t>
            </a:r>
            <a:r>
              <a:rPr lang="zh-CN" altLang="zh-CN" sz="2800" b="1" smtClean="0">
                <a:solidFill>
                  <a:srgbClr val="000000"/>
                </a:solidFill>
                <a:latin typeface="Arial" panose="020B0604020202020204" pitchFamily="34" charset="0"/>
              </a:rPr>
              <a:t>，且</a:t>
            </a:r>
            <a:r>
              <a:rPr lang="en-US" altLang="zh-CN" sz="2800" b="1" smtClean="0">
                <a:solidFill>
                  <a:srgbClr val="000000"/>
                </a:solidFill>
                <a:latin typeface="Arial" panose="020B0604020202020204" pitchFamily="34" charset="0"/>
              </a:rPr>
              <a:t>B</a:t>
            </a:r>
            <a:r>
              <a:rPr lang="zh-CN" altLang="zh-CN" sz="2800" b="1" smtClean="0">
                <a:solidFill>
                  <a:srgbClr val="000000"/>
                </a:solidFill>
                <a:latin typeface="Arial" panose="020B0604020202020204" pitchFamily="34" charset="0"/>
              </a:rPr>
              <a:t>先挂机。</a:t>
            </a:r>
            <a:endParaRPr lang="zh-CN" altLang="en-US" sz="2800" b="1" smtClean="0">
              <a:solidFill>
                <a:srgbClr val="000000"/>
              </a:solidFill>
              <a:latin typeface="Arial" panose="020B0604020202020204" pitchFamily="34" charset="0"/>
            </a:endParaRPr>
          </a:p>
        </p:txBody>
      </p:sp>
      <p:sp>
        <p:nvSpPr>
          <p:cNvPr id="5" name="Rectangle 149"/>
          <p:cNvSpPr>
            <a:spLocks noChangeArrowheads="1"/>
          </p:cNvSpPr>
          <p:nvPr/>
        </p:nvSpPr>
        <p:spPr bwMode="auto">
          <a:xfrm>
            <a:off x="1981200" y="-158750"/>
            <a:ext cx="5410200" cy="685800"/>
          </a:xfrm>
          <a:prstGeom prst="rect">
            <a:avLst/>
          </a:prstGeom>
          <a:noFill/>
          <a:ln>
            <a:noFill/>
          </a:ln>
          <a:effectLst/>
        </p:spPr>
        <p:txBody>
          <a:bodyPr anchor="ctr"/>
          <a:lstStyle/>
          <a:p>
            <a:pPr algn="ctr">
              <a:spcBef>
                <a:spcPct val="0"/>
              </a:spcBef>
              <a:buClrTx/>
              <a:buSzTx/>
              <a:buFontTx/>
              <a:buNone/>
              <a:defRPr/>
            </a:pPr>
            <a:r>
              <a:rPr kumimoji="1" lang="zh-CN" altLang="en-US" sz="3600" b="1" dirty="0">
                <a:solidFill>
                  <a:srgbClr val="FF0000"/>
                </a:solidFill>
                <a:effectLst>
                  <a:outerShdw blurRad="38100" dist="38100" dir="2700000" algn="tl">
                    <a:srgbClr val="C0C0C0"/>
                  </a:outerShdw>
                </a:effectLst>
              </a:rPr>
              <a:t>下一代网络（</a:t>
            </a:r>
            <a:r>
              <a:rPr kumimoji="1" lang="en-US" altLang="zh-CN" sz="3600" b="1" dirty="0">
                <a:solidFill>
                  <a:srgbClr val="FF0000"/>
                </a:solidFill>
                <a:effectLst>
                  <a:outerShdw blurRad="38100" dist="38100" dir="2700000" algn="tl">
                    <a:srgbClr val="C0C0C0"/>
                  </a:outerShdw>
                </a:effectLst>
              </a:rPr>
              <a:t>NGN</a:t>
            </a:r>
            <a:r>
              <a:rPr kumimoji="1" lang="zh-CN" altLang="en-US" sz="3600" b="1" dirty="0">
                <a:solidFill>
                  <a:srgbClr val="FF0000"/>
                </a:solidFill>
                <a:effectLst>
                  <a:outerShdw blurRad="38100" dist="38100" dir="2700000" algn="tl">
                    <a:srgbClr val="C0C0C0"/>
                  </a:outerShdw>
                </a:effectLst>
              </a:rPr>
              <a: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p:cNvSpPr>
            <a:spLocks noChangeShapeType="1"/>
          </p:cNvSpPr>
          <p:nvPr/>
        </p:nvSpPr>
        <p:spPr bwMode="auto">
          <a:xfrm flipH="1">
            <a:off x="4724400" y="1295400"/>
            <a:ext cx="152400" cy="533400"/>
          </a:xfrm>
          <a:prstGeom prst="line">
            <a:avLst/>
          </a:prstGeom>
          <a:noFill/>
          <a:ln w="28575">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1" name="Line 3"/>
          <p:cNvSpPr>
            <a:spLocks noChangeShapeType="1"/>
          </p:cNvSpPr>
          <p:nvPr/>
        </p:nvSpPr>
        <p:spPr bwMode="auto">
          <a:xfrm flipH="1">
            <a:off x="3616325" y="2492375"/>
            <a:ext cx="9525" cy="1019175"/>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grpSp>
        <p:nvGrpSpPr>
          <p:cNvPr id="32772" name="Group 4"/>
          <p:cNvGrpSpPr/>
          <p:nvPr/>
        </p:nvGrpSpPr>
        <p:grpSpPr bwMode="auto">
          <a:xfrm>
            <a:off x="2887663" y="2268538"/>
            <a:ext cx="3055937" cy="2157412"/>
            <a:chOff x="1886" y="1329"/>
            <a:chExt cx="1925" cy="1359"/>
          </a:xfrm>
        </p:grpSpPr>
        <p:sp>
          <p:nvSpPr>
            <p:cNvPr id="32849" name="Freeform 5"/>
            <p:cNvSpPr/>
            <p:nvPr/>
          </p:nvSpPr>
          <p:spPr bwMode="auto">
            <a:xfrm>
              <a:off x="1886" y="1666"/>
              <a:ext cx="1925" cy="796"/>
            </a:xfrm>
            <a:custGeom>
              <a:avLst/>
              <a:gdLst>
                <a:gd name="T0" fmla="*/ 1599 w 1925"/>
                <a:gd name="T1" fmla="*/ 796 h 796"/>
                <a:gd name="T2" fmla="*/ 1599 w 1925"/>
                <a:gd name="T3" fmla="*/ 676 h 796"/>
                <a:gd name="T4" fmla="*/ 0 w 1925"/>
                <a:gd name="T5" fmla="*/ 676 h 796"/>
                <a:gd name="T6" fmla="*/ 0 w 1925"/>
                <a:gd name="T7" fmla="*/ 0 h 796"/>
                <a:gd name="T8" fmla="*/ 1925 w 1925"/>
                <a:gd name="T9" fmla="*/ 0 h 796"/>
                <a:gd name="T10" fmla="*/ 1925 w 1925"/>
                <a:gd name="T11" fmla="*/ 105 h 7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25" h="796">
                  <a:moveTo>
                    <a:pt x="1599" y="796"/>
                  </a:moveTo>
                  <a:lnTo>
                    <a:pt x="1599" y="676"/>
                  </a:lnTo>
                  <a:lnTo>
                    <a:pt x="0" y="676"/>
                  </a:lnTo>
                  <a:lnTo>
                    <a:pt x="0" y="0"/>
                  </a:lnTo>
                  <a:lnTo>
                    <a:pt x="1925" y="0"/>
                  </a:lnTo>
                  <a:lnTo>
                    <a:pt x="1925" y="105"/>
                  </a:lnTo>
                </a:path>
              </a:pathLst>
            </a:custGeom>
            <a:noFill/>
            <a:ln w="57150" cap="flat" cmpd="sng">
              <a:solidFill>
                <a:srgbClr val="00009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50" name="Line 6"/>
            <p:cNvSpPr>
              <a:spLocks noChangeShapeType="1"/>
            </p:cNvSpPr>
            <p:nvPr/>
          </p:nvSpPr>
          <p:spPr bwMode="auto">
            <a:xfrm>
              <a:off x="3154" y="2347"/>
              <a:ext cx="0" cy="336"/>
            </a:xfrm>
            <a:prstGeom prst="line">
              <a:avLst/>
            </a:prstGeom>
            <a:noFill/>
            <a:ln w="571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51" name="Line 7"/>
            <p:cNvSpPr>
              <a:spLocks noChangeShapeType="1"/>
            </p:cNvSpPr>
            <p:nvPr/>
          </p:nvSpPr>
          <p:spPr bwMode="auto">
            <a:xfrm>
              <a:off x="2842" y="2352"/>
              <a:ext cx="0" cy="336"/>
            </a:xfrm>
            <a:prstGeom prst="line">
              <a:avLst/>
            </a:prstGeom>
            <a:noFill/>
            <a:ln w="571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52" name="Line 8"/>
            <p:cNvSpPr>
              <a:spLocks noChangeShapeType="1"/>
            </p:cNvSpPr>
            <p:nvPr/>
          </p:nvSpPr>
          <p:spPr bwMode="auto">
            <a:xfrm>
              <a:off x="2520" y="2347"/>
              <a:ext cx="0" cy="336"/>
            </a:xfrm>
            <a:prstGeom prst="line">
              <a:avLst/>
            </a:prstGeom>
            <a:noFill/>
            <a:ln w="571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53" name="Line 9"/>
            <p:cNvSpPr>
              <a:spLocks noChangeShapeType="1"/>
            </p:cNvSpPr>
            <p:nvPr/>
          </p:nvSpPr>
          <p:spPr bwMode="auto">
            <a:xfrm>
              <a:off x="2174" y="2348"/>
              <a:ext cx="0" cy="336"/>
            </a:xfrm>
            <a:prstGeom prst="line">
              <a:avLst/>
            </a:prstGeom>
            <a:noFill/>
            <a:ln w="571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54" name="Line 10"/>
            <p:cNvSpPr>
              <a:spLocks noChangeShapeType="1"/>
            </p:cNvSpPr>
            <p:nvPr/>
          </p:nvSpPr>
          <p:spPr bwMode="auto">
            <a:xfrm>
              <a:off x="2265" y="1329"/>
              <a:ext cx="0" cy="336"/>
            </a:xfrm>
            <a:prstGeom prst="line">
              <a:avLst/>
            </a:prstGeom>
            <a:noFill/>
            <a:ln w="571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grpSp>
      <p:sp>
        <p:nvSpPr>
          <p:cNvPr id="32773" name="Text Box 11"/>
          <p:cNvSpPr txBox="1">
            <a:spLocks noChangeArrowheads="1"/>
          </p:cNvSpPr>
          <p:nvPr/>
        </p:nvSpPr>
        <p:spPr bwMode="auto">
          <a:xfrm>
            <a:off x="4048125" y="2211388"/>
            <a:ext cx="14097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t>系统处理机模块</a:t>
            </a:r>
          </a:p>
        </p:txBody>
      </p:sp>
      <p:grpSp>
        <p:nvGrpSpPr>
          <p:cNvPr id="32774" name="Group 12"/>
          <p:cNvGrpSpPr/>
          <p:nvPr/>
        </p:nvGrpSpPr>
        <p:grpSpPr bwMode="auto">
          <a:xfrm>
            <a:off x="4572000" y="1052513"/>
            <a:ext cx="798513" cy="1073150"/>
            <a:chOff x="2736" y="144"/>
            <a:chExt cx="503" cy="676"/>
          </a:xfrm>
        </p:grpSpPr>
        <p:grpSp>
          <p:nvGrpSpPr>
            <p:cNvPr id="32845" name="Group 13"/>
            <p:cNvGrpSpPr/>
            <p:nvPr/>
          </p:nvGrpSpPr>
          <p:grpSpPr bwMode="auto">
            <a:xfrm>
              <a:off x="2832" y="384"/>
              <a:ext cx="384" cy="436"/>
              <a:chOff x="4690" y="2857"/>
              <a:chExt cx="475" cy="580"/>
            </a:xfrm>
          </p:grpSpPr>
          <p:pic>
            <p:nvPicPr>
              <p:cNvPr id="32847" name="Picture 14" descr="SS7 G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 y="2877"/>
                <a:ext cx="460" cy="55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848" name="Freeform 15"/>
              <p:cNvSpPr/>
              <p:nvPr/>
            </p:nvSpPr>
            <p:spPr bwMode="auto">
              <a:xfrm>
                <a:off x="4690" y="2857"/>
                <a:ext cx="475" cy="580"/>
              </a:xfrm>
              <a:custGeom>
                <a:avLst/>
                <a:gdLst>
                  <a:gd name="T0" fmla="*/ 0 w 475"/>
                  <a:gd name="T1" fmla="*/ 450 h 571"/>
                  <a:gd name="T2" fmla="*/ 0 w 475"/>
                  <a:gd name="T3" fmla="*/ 24 h 571"/>
                  <a:gd name="T4" fmla="*/ 331 w 475"/>
                  <a:gd name="T5" fmla="*/ 0 h 571"/>
                  <a:gd name="T6" fmla="*/ 475 w 475"/>
                  <a:gd name="T7" fmla="*/ 40 h 571"/>
                  <a:gd name="T8" fmla="*/ 470 w 475"/>
                  <a:gd name="T9" fmla="*/ 515 h 571"/>
                  <a:gd name="T10" fmla="*/ 100 w 475"/>
                  <a:gd name="T11" fmla="*/ 589 h 571"/>
                  <a:gd name="T12" fmla="*/ 0 w 475"/>
                  <a:gd name="T13" fmla="*/ 450 h 5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5" h="571">
                    <a:moveTo>
                      <a:pt x="0" y="436"/>
                    </a:moveTo>
                    <a:lnTo>
                      <a:pt x="0" y="24"/>
                    </a:lnTo>
                    <a:lnTo>
                      <a:pt x="331" y="0"/>
                    </a:lnTo>
                    <a:lnTo>
                      <a:pt x="475" y="38"/>
                    </a:lnTo>
                    <a:lnTo>
                      <a:pt x="470" y="499"/>
                    </a:lnTo>
                    <a:lnTo>
                      <a:pt x="100" y="571"/>
                    </a:lnTo>
                    <a:lnTo>
                      <a:pt x="0" y="436"/>
                    </a:lnTo>
                    <a:close/>
                  </a:path>
                </a:pathLst>
              </a:custGeom>
              <a:solidFill>
                <a:srgbClr val="336699">
                  <a:alpha val="50195"/>
                </a:srgbClr>
              </a:soli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grpSp>
        <p:sp>
          <p:nvSpPr>
            <p:cNvPr id="32846" name="Text Box 16"/>
            <p:cNvSpPr txBox="1">
              <a:spLocks noChangeArrowheads="1"/>
            </p:cNvSpPr>
            <p:nvPr/>
          </p:nvSpPr>
          <p:spPr bwMode="auto">
            <a:xfrm>
              <a:off x="2736" y="144"/>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600" b="1">
                  <a:solidFill>
                    <a:schemeClr val="accent2"/>
                  </a:solidFill>
                  <a:latin typeface="Times New Roman" panose="02020603050405020304" pitchFamily="18" charset="0"/>
                </a:rPr>
                <a:t>智能网</a:t>
              </a:r>
            </a:p>
          </p:txBody>
        </p:sp>
      </p:grpSp>
      <p:sp>
        <p:nvSpPr>
          <p:cNvPr id="32775" name="Oval 17"/>
          <p:cNvSpPr>
            <a:spLocks noChangeAspect="1" noChangeArrowheads="1"/>
          </p:cNvSpPr>
          <p:nvPr/>
        </p:nvSpPr>
        <p:spPr bwMode="auto">
          <a:xfrm>
            <a:off x="3276600" y="1905000"/>
            <a:ext cx="731838" cy="731838"/>
          </a:xfrm>
          <a:prstGeom prst="ellipse">
            <a:avLst/>
          </a:prstGeom>
          <a:solidFill>
            <a:srgbClr val="9DBE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9074" name="Oval 18"/>
          <p:cNvSpPr>
            <a:spLocks noChangeArrowheads="1"/>
          </p:cNvSpPr>
          <p:nvPr/>
        </p:nvSpPr>
        <p:spPr bwMode="auto">
          <a:xfrm>
            <a:off x="4427538" y="936625"/>
            <a:ext cx="1152525" cy="1152525"/>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7" name="Line 19"/>
          <p:cNvSpPr>
            <a:spLocks noChangeShapeType="1"/>
          </p:cNvSpPr>
          <p:nvPr/>
        </p:nvSpPr>
        <p:spPr bwMode="auto">
          <a:xfrm flipH="1">
            <a:off x="3257550" y="3686175"/>
            <a:ext cx="1588" cy="45720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78" name="Line 20"/>
          <p:cNvSpPr>
            <a:spLocks noChangeShapeType="1"/>
          </p:cNvSpPr>
          <p:nvPr/>
        </p:nvSpPr>
        <p:spPr bwMode="auto">
          <a:xfrm flipH="1">
            <a:off x="3803650" y="3609975"/>
            <a:ext cx="1588" cy="45720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79" name="Line 21"/>
          <p:cNvSpPr>
            <a:spLocks noChangeShapeType="1"/>
          </p:cNvSpPr>
          <p:nvPr/>
        </p:nvSpPr>
        <p:spPr bwMode="auto">
          <a:xfrm flipH="1">
            <a:off x="4286250" y="3698875"/>
            <a:ext cx="1588" cy="45720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80" name="Line 22"/>
          <p:cNvSpPr>
            <a:spLocks noChangeShapeType="1"/>
          </p:cNvSpPr>
          <p:nvPr/>
        </p:nvSpPr>
        <p:spPr bwMode="auto">
          <a:xfrm flipH="1">
            <a:off x="4794250" y="3673475"/>
            <a:ext cx="1588" cy="45720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81" name="Line 23"/>
          <p:cNvSpPr>
            <a:spLocks noChangeShapeType="1"/>
          </p:cNvSpPr>
          <p:nvPr/>
        </p:nvSpPr>
        <p:spPr bwMode="auto">
          <a:xfrm flipH="1">
            <a:off x="5289550" y="3686175"/>
            <a:ext cx="1588" cy="45720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82" name="Line 24"/>
          <p:cNvSpPr>
            <a:spLocks noChangeShapeType="1"/>
          </p:cNvSpPr>
          <p:nvPr/>
        </p:nvSpPr>
        <p:spPr bwMode="auto">
          <a:xfrm flipH="1">
            <a:off x="5187950" y="3330575"/>
            <a:ext cx="762000" cy="1588"/>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83" name="Rectangle 25" descr="小网格"/>
          <p:cNvSpPr>
            <a:spLocks noChangeArrowheads="1"/>
          </p:cNvSpPr>
          <p:nvPr/>
        </p:nvSpPr>
        <p:spPr bwMode="auto">
          <a:xfrm>
            <a:off x="3128963" y="2941638"/>
            <a:ext cx="2552700" cy="814387"/>
          </a:xfrm>
          <a:prstGeom prst="rect">
            <a:avLst/>
          </a:prstGeom>
          <a:pattFill prst="smGrid">
            <a:fgClr>
              <a:srgbClr val="66CC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2784"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4350" y="4010025"/>
            <a:ext cx="4619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5"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5050" y="4010025"/>
            <a:ext cx="4619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6"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5750" y="4010025"/>
            <a:ext cx="4619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87" name="Picture 29" descr="BW 10Sl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8350" y="4010025"/>
            <a:ext cx="4794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8" name="Picture 30" descr="BW 10Sl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50" y="4010025"/>
            <a:ext cx="4794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9" name="Picture 3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3888" y="2855913"/>
            <a:ext cx="5461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0" name="Text Box 32"/>
          <p:cNvSpPr txBox="1">
            <a:spLocks noChangeArrowheads="1"/>
          </p:cNvSpPr>
          <p:nvPr/>
        </p:nvSpPr>
        <p:spPr bwMode="auto">
          <a:xfrm>
            <a:off x="3124200" y="4724400"/>
            <a:ext cx="8763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t>中继模块</a:t>
            </a:r>
          </a:p>
        </p:txBody>
      </p:sp>
      <p:sp>
        <p:nvSpPr>
          <p:cNvPr id="32791" name="Freeform 33"/>
          <p:cNvSpPr/>
          <p:nvPr/>
        </p:nvSpPr>
        <p:spPr bwMode="auto">
          <a:xfrm>
            <a:off x="2979738" y="4638675"/>
            <a:ext cx="1584325" cy="114300"/>
          </a:xfrm>
          <a:custGeom>
            <a:avLst/>
            <a:gdLst>
              <a:gd name="T0" fmla="*/ 0 w 998"/>
              <a:gd name="T1" fmla="*/ 12601575 h 72"/>
              <a:gd name="T2" fmla="*/ 0 w 998"/>
              <a:gd name="T3" fmla="*/ 181451250 h 72"/>
              <a:gd name="T4" fmla="*/ 2147483647 w 998"/>
              <a:gd name="T5" fmla="*/ 181451250 h 72"/>
              <a:gd name="T6" fmla="*/ 2147483647 w 998"/>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8" h="72">
                <a:moveTo>
                  <a:pt x="0" y="5"/>
                </a:moveTo>
                <a:lnTo>
                  <a:pt x="0" y="72"/>
                </a:lnTo>
                <a:lnTo>
                  <a:pt x="998" y="72"/>
                </a:lnTo>
                <a:lnTo>
                  <a:pt x="998" y="0"/>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792" name="Freeform 34"/>
          <p:cNvSpPr/>
          <p:nvPr/>
        </p:nvSpPr>
        <p:spPr bwMode="auto">
          <a:xfrm>
            <a:off x="4579938" y="4638675"/>
            <a:ext cx="1004887" cy="114300"/>
          </a:xfrm>
          <a:custGeom>
            <a:avLst/>
            <a:gdLst>
              <a:gd name="T0" fmla="*/ 0 w 998"/>
              <a:gd name="T1" fmla="*/ 12601575 h 72"/>
              <a:gd name="T2" fmla="*/ 0 w 998"/>
              <a:gd name="T3" fmla="*/ 181451250 h 72"/>
              <a:gd name="T4" fmla="*/ 1011821526 w 998"/>
              <a:gd name="T5" fmla="*/ 181451250 h 72"/>
              <a:gd name="T6" fmla="*/ 1011821526 w 998"/>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8" h="72">
                <a:moveTo>
                  <a:pt x="0" y="5"/>
                </a:moveTo>
                <a:lnTo>
                  <a:pt x="0" y="72"/>
                </a:lnTo>
                <a:lnTo>
                  <a:pt x="998" y="72"/>
                </a:lnTo>
                <a:lnTo>
                  <a:pt x="998" y="0"/>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a:p>
        </p:txBody>
      </p:sp>
      <p:sp>
        <p:nvSpPr>
          <p:cNvPr id="32793" name="Text Box 35"/>
          <p:cNvSpPr txBox="1">
            <a:spLocks noChangeArrowheads="1"/>
          </p:cNvSpPr>
          <p:nvPr/>
        </p:nvSpPr>
        <p:spPr bwMode="auto">
          <a:xfrm>
            <a:off x="4622800" y="4713288"/>
            <a:ext cx="8763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t>用户</a:t>
            </a:r>
          </a:p>
          <a:p>
            <a:pPr algn="ctr"/>
            <a:r>
              <a:rPr lang="zh-CN" altLang="en-US" sz="1400" b="1"/>
              <a:t>接口模块</a:t>
            </a:r>
          </a:p>
        </p:txBody>
      </p:sp>
      <p:sp>
        <p:nvSpPr>
          <p:cNvPr id="32794" name="Text Box 36"/>
          <p:cNvSpPr txBox="1">
            <a:spLocks noChangeArrowheads="1"/>
          </p:cNvSpPr>
          <p:nvPr/>
        </p:nvSpPr>
        <p:spPr bwMode="auto">
          <a:xfrm>
            <a:off x="6170613" y="3181350"/>
            <a:ext cx="8763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t>信令终端</a:t>
            </a:r>
          </a:p>
        </p:txBody>
      </p:sp>
      <p:sp>
        <p:nvSpPr>
          <p:cNvPr id="429093" name="Rectangle 37"/>
          <p:cNvSpPr>
            <a:spLocks noChangeArrowheads="1"/>
          </p:cNvSpPr>
          <p:nvPr/>
        </p:nvSpPr>
        <p:spPr bwMode="auto">
          <a:xfrm>
            <a:off x="5638800" y="2819400"/>
            <a:ext cx="1371600" cy="982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96" name="Text Box 38"/>
          <p:cNvSpPr txBox="1">
            <a:spLocks noChangeArrowheads="1"/>
          </p:cNvSpPr>
          <p:nvPr/>
        </p:nvSpPr>
        <p:spPr bwMode="auto">
          <a:xfrm>
            <a:off x="3614738" y="3178175"/>
            <a:ext cx="11874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a:t>交换矩阵</a:t>
            </a:r>
          </a:p>
        </p:txBody>
      </p:sp>
      <p:sp>
        <p:nvSpPr>
          <p:cNvPr id="429095" name="Rectangle 39"/>
          <p:cNvSpPr>
            <a:spLocks noChangeArrowheads="1"/>
          </p:cNvSpPr>
          <p:nvPr/>
        </p:nvSpPr>
        <p:spPr bwMode="auto">
          <a:xfrm>
            <a:off x="3124200" y="4724400"/>
            <a:ext cx="9017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29096" name="Group 40"/>
          <p:cNvGrpSpPr/>
          <p:nvPr/>
        </p:nvGrpSpPr>
        <p:grpSpPr bwMode="auto">
          <a:xfrm>
            <a:off x="3030538" y="3992563"/>
            <a:ext cx="1520825" cy="631825"/>
            <a:chOff x="1912" y="2335"/>
            <a:chExt cx="958" cy="398"/>
          </a:xfrm>
        </p:grpSpPr>
        <p:sp>
          <p:nvSpPr>
            <p:cNvPr id="32842" name="Rectangle 41"/>
            <p:cNvSpPr>
              <a:spLocks noChangeArrowheads="1"/>
            </p:cNvSpPr>
            <p:nvPr/>
          </p:nvSpPr>
          <p:spPr bwMode="auto">
            <a:xfrm>
              <a:off x="1912" y="2335"/>
              <a:ext cx="326" cy="3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43" name="Rectangle 42"/>
            <p:cNvSpPr>
              <a:spLocks noChangeArrowheads="1"/>
            </p:cNvSpPr>
            <p:nvPr/>
          </p:nvSpPr>
          <p:spPr bwMode="auto">
            <a:xfrm>
              <a:off x="2224" y="2335"/>
              <a:ext cx="326" cy="3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44" name="Rectangle 43"/>
            <p:cNvSpPr>
              <a:spLocks noChangeArrowheads="1"/>
            </p:cNvSpPr>
            <p:nvPr/>
          </p:nvSpPr>
          <p:spPr bwMode="auto">
            <a:xfrm>
              <a:off x="2544" y="2335"/>
              <a:ext cx="326" cy="3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29100" name="Group 44"/>
          <p:cNvGrpSpPr/>
          <p:nvPr/>
        </p:nvGrpSpPr>
        <p:grpSpPr bwMode="auto">
          <a:xfrm>
            <a:off x="4572000" y="3962400"/>
            <a:ext cx="1028700" cy="685800"/>
            <a:chOff x="2872" y="2320"/>
            <a:chExt cx="648" cy="432"/>
          </a:xfrm>
        </p:grpSpPr>
        <p:sp>
          <p:nvSpPr>
            <p:cNvPr id="32840" name="Rectangle 45"/>
            <p:cNvSpPr>
              <a:spLocks noChangeArrowheads="1"/>
            </p:cNvSpPr>
            <p:nvPr/>
          </p:nvSpPr>
          <p:spPr bwMode="auto">
            <a:xfrm>
              <a:off x="2872" y="2320"/>
              <a:ext cx="328" cy="4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41" name="Rectangle 46"/>
            <p:cNvSpPr>
              <a:spLocks noChangeArrowheads="1"/>
            </p:cNvSpPr>
            <p:nvPr/>
          </p:nvSpPr>
          <p:spPr bwMode="auto">
            <a:xfrm>
              <a:off x="3192" y="2328"/>
              <a:ext cx="328" cy="4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29103" name="Rectangle 47"/>
          <p:cNvSpPr>
            <a:spLocks noChangeArrowheads="1"/>
          </p:cNvSpPr>
          <p:nvPr/>
        </p:nvSpPr>
        <p:spPr bwMode="auto">
          <a:xfrm>
            <a:off x="4572000" y="4724400"/>
            <a:ext cx="10541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29104" name="Group 48"/>
          <p:cNvGrpSpPr/>
          <p:nvPr/>
        </p:nvGrpSpPr>
        <p:grpSpPr bwMode="auto">
          <a:xfrm>
            <a:off x="6948488" y="1092200"/>
            <a:ext cx="1295400" cy="1257300"/>
            <a:chOff x="4416" y="384"/>
            <a:chExt cx="561" cy="792"/>
          </a:xfrm>
        </p:grpSpPr>
        <p:grpSp>
          <p:nvGrpSpPr>
            <p:cNvPr id="32836" name="Group 49"/>
            <p:cNvGrpSpPr/>
            <p:nvPr/>
          </p:nvGrpSpPr>
          <p:grpSpPr bwMode="auto">
            <a:xfrm>
              <a:off x="4464" y="384"/>
              <a:ext cx="513" cy="572"/>
              <a:chOff x="4464" y="480"/>
              <a:chExt cx="513" cy="572"/>
            </a:xfrm>
          </p:grpSpPr>
          <p:pic>
            <p:nvPicPr>
              <p:cNvPr id="32838" name="Picture 50"/>
              <p:cNvPicPr>
                <a:picLocks noChangeAspect="1" noChangeArrowheads="1"/>
              </p:cNvPicPr>
              <p:nvPr/>
            </p:nvPicPr>
            <p:blipFill>
              <a:blip r:embed="rId7">
                <a:clrChange>
                  <a:clrFrom>
                    <a:srgbClr val="000040"/>
                  </a:clrFrom>
                  <a:clrTo>
                    <a:srgbClr val="000040">
                      <a:alpha val="0"/>
                    </a:srgbClr>
                  </a:clrTo>
                </a:clrChange>
                <a:extLst>
                  <a:ext uri="{28A0092B-C50C-407E-A947-70E740481C1C}">
                    <a14:useLocalDpi xmlns:a14="http://schemas.microsoft.com/office/drawing/2010/main" val="0"/>
                  </a:ext>
                </a:extLst>
              </a:blip>
              <a:srcRect/>
              <a:stretch>
                <a:fillRect/>
              </a:stretch>
            </p:blipFill>
            <p:spPr bwMode="auto">
              <a:xfrm>
                <a:off x="4464" y="480"/>
                <a:ext cx="481"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107" name="Text Box 51"/>
              <p:cNvSpPr txBox="1">
                <a:spLocks noChangeArrowheads="1"/>
              </p:cNvSpPr>
              <p:nvPr/>
            </p:nvSpPr>
            <p:spPr bwMode="auto">
              <a:xfrm>
                <a:off x="4897" y="821"/>
                <a:ext cx="80" cy="23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endParaRPr kumimoji="1" lang="zh-CN" altLang="zh-CN" b="1">
                  <a:solidFill>
                    <a:schemeClr val="accent2"/>
                  </a:solidFill>
                  <a:effectLst>
                    <a:outerShdw blurRad="38100" dist="38100" dir="2700000" algn="tl">
                      <a:srgbClr val="C0C0C0"/>
                    </a:outerShdw>
                  </a:effectLst>
                  <a:latin typeface="Times New Roman" panose="02020603050405020304" pitchFamily="18" charset="0"/>
                </a:endParaRPr>
              </a:p>
            </p:txBody>
          </p:sp>
        </p:grpSp>
        <p:sp>
          <p:nvSpPr>
            <p:cNvPr id="32837" name="Text Box 52"/>
            <p:cNvSpPr txBox="1">
              <a:spLocks noChangeArrowheads="1"/>
            </p:cNvSpPr>
            <p:nvPr/>
          </p:nvSpPr>
          <p:spPr bwMode="auto">
            <a:xfrm>
              <a:off x="4416" y="984"/>
              <a:ext cx="46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400" b="1">
                  <a:solidFill>
                    <a:srgbClr val="FF3300"/>
                  </a:solidFill>
                  <a:latin typeface="Times New Roman" panose="02020603050405020304" pitchFamily="18" charset="0"/>
                </a:rPr>
                <a:t>    </a:t>
              </a:r>
              <a:r>
                <a:rPr kumimoji="1" lang="zh-CN" altLang="en-US" sz="1400" b="1">
                  <a:solidFill>
                    <a:srgbClr val="FF3300"/>
                  </a:solidFill>
                  <a:latin typeface="Times New Roman" panose="02020603050405020304" pitchFamily="18" charset="0"/>
                </a:rPr>
                <a:t>业务服务</a:t>
              </a:r>
            </a:p>
          </p:txBody>
        </p:sp>
      </p:grpSp>
      <p:grpSp>
        <p:nvGrpSpPr>
          <p:cNvPr id="429109" name="Group 53"/>
          <p:cNvGrpSpPr/>
          <p:nvPr/>
        </p:nvGrpSpPr>
        <p:grpSpPr bwMode="auto">
          <a:xfrm>
            <a:off x="3200400" y="1828800"/>
            <a:ext cx="2381250" cy="944563"/>
            <a:chOff x="2016" y="1152"/>
            <a:chExt cx="1500" cy="595"/>
          </a:xfrm>
        </p:grpSpPr>
        <p:sp>
          <p:nvSpPr>
            <p:cNvPr id="32834" name="Text Box 54"/>
            <p:cNvSpPr txBox="1">
              <a:spLocks noChangeArrowheads="1"/>
            </p:cNvSpPr>
            <p:nvPr/>
          </p:nvSpPr>
          <p:spPr bwMode="auto">
            <a:xfrm>
              <a:off x="2544" y="1248"/>
              <a:ext cx="972" cy="1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t>                            </a:t>
              </a:r>
            </a:p>
          </p:txBody>
        </p:sp>
        <p:sp>
          <p:nvSpPr>
            <p:cNvPr id="32835" name="Oval 55"/>
            <p:cNvSpPr>
              <a:spLocks noChangeAspect="1" noChangeArrowheads="1"/>
            </p:cNvSpPr>
            <p:nvPr/>
          </p:nvSpPr>
          <p:spPr bwMode="auto">
            <a:xfrm>
              <a:off x="2016" y="1152"/>
              <a:ext cx="576" cy="595"/>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29113" name="Group 57"/>
          <p:cNvGrpSpPr/>
          <p:nvPr/>
        </p:nvGrpSpPr>
        <p:grpSpPr bwMode="auto">
          <a:xfrm>
            <a:off x="1104900" y="1268413"/>
            <a:ext cx="1300163" cy="939800"/>
            <a:chOff x="696" y="799"/>
            <a:chExt cx="819" cy="592"/>
          </a:xfrm>
        </p:grpSpPr>
        <p:sp>
          <p:nvSpPr>
            <p:cNvPr id="32832" name="Text Box 58"/>
            <p:cNvSpPr txBox="1">
              <a:spLocks noChangeArrowheads="1"/>
            </p:cNvSpPr>
            <p:nvPr/>
          </p:nvSpPr>
          <p:spPr bwMode="auto">
            <a:xfrm>
              <a:off x="696" y="1205"/>
              <a:ext cx="696"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rgbClr val="FF3300"/>
                  </a:solidFill>
                </a:rPr>
                <a:t>软交换设备</a:t>
              </a:r>
            </a:p>
          </p:txBody>
        </p:sp>
        <p:pic>
          <p:nvPicPr>
            <p:cNvPr id="32833" name="Picture 59"/>
            <p:cNvPicPr>
              <a:picLocks noChangeAspect="1" noChangeArrowheads="1"/>
            </p:cNvPicPr>
            <p:nvPr/>
          </p:nvPicPr>
          <p:blipFill>
            <a:blip r:embed="rId7">
              <a:clrChange>
                <a:clrFrom>
                  <a:srgbClr val="000040"/>
                </a:clrFrom>
                <a:clrTo>
                  <a:srgbClr val="000040">
                    <a:alpha val="0"/>
                  </a:srgbClr>
                </a:clrTo>
              </a:clrChange>
              <a:extLst>
                <a:ext uri="{28A0092B-C50C-407E-A947-70E740481C1C}">
                  <a14:useLocalDpi xmlns:a14="http://schemas.microsoft.com/office/drawing/2010/main" val="0"/>
                </a:ext>
              </a:extLst>
            </a:blip>
            <a:srcRect/>
            <a:stretch>
              <a:fillRect/>
            </a:stretch>
          </p:blipFill>
          <p:spPr bwMode="auto">
            <a:xfrm>
              <a:off x="703" y="799"/>
              <a:ext cx="812" cy="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9116" name="Group 60"/>
          <p:cNvGrpSpPr/>
          <p:nvPr/>
        </p:nvGrpSpPr>
        <p:grpSpPr bwMode="auto">
          <a:xfrm>
            <a:off x="330200" y="4860925"/>
            <a:ext cx="3154363" cy="1663700"/>
            <a:chOff x="441" y="2886"/>
            <a:chExt cx="1987" cy="1048"/>
          </a:xfrm>
        </p:grpSpPr>
        <p:grpSp>
          <p:nvGrpSpPr>
            <p:cNvPr id="32825" name="Group 61"/>
            <p:cNvGrpSpPr/>
            <p:nvPr/>
          </p:nvGrpSpPr>
          <p:grpSpPr bwMode="auto">
            <a:xfrm>
              <a:off x="441" y="3253"/>
              <a:ext cx="1648" cy="681"/>
              <a:chOff x="441" y="3253"/>
              <a:chExt cx="1648" cy="681"/>
            </a:xfrm>
          </p:grpSpPr>
          <p:sp>
            <p:nvSpPr>
              <p:cNvPr id="32829" name="Text Box 62"/>
              <p:cNvSpPr txBox="1">
                <a:spLocks noChangeArrowheads="1"/>
              </p:cNvSpPr>
              <p:nvPr/>
            </p:nvSpPr>
            <p:spPr bwMode="auto">
              <a:xfrm>
                <a:off x="441" y="3253"/>
                <a:ext cx="55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400" b="1">
                    <a:solidFill>
                      <a:schemeClr val="accent2"/>
                    </a:solidFill>
                  </a:rPr>
                  <a:t>中继网关</a:t>
                </a:r>
              </a:p>
            </p:txBody>
          </p:sp>
          <p:sp>
            <p:nvSpPr>
              <p:cNvPr id="32830" name="Text Box 63"/>
              <p:cNvSpPr txBox="1">
                <a:spLocks noChangeArrowheads="1"/>
              </p:cNvSpPr>
              <p:nvPr/>
            </p:nvSpPr>
            <p:spPr bwMode="auto">
              <a:xfrm>
                <a:off x="982" y="3493"/>
                <a:ext cx="55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a:solidFill>
                      <a:srgbClr val="FF3300"/>
                    </a:solidFill>
                  </a:rPr>
                  <a:t>中继网关</a:t>
                </a:r>
                <a:endParaRPr lang="zh-CN" altLang="en-US" sz="1200">
                  <a:solidFill>
                    <a:srgbClr val="FF3300"/>
                  </a:solidFill>
                  <a:ea typeface="黑体" panose="02010609060101010101" pitchFamily="49" charset="-122"/>
                </a:endParaRPr>
              </a:p>
            </p:txBody>
          </p:sp>
          <p:sp>
            <p:nvSpPr>
              <p:cNvPr id="32831" name="Text Box 64"/>
              <p:cNvSpPr txBox="1">
                <a:spLocks noChangeArrowheads="1"/>
              </p:cNvSpPr>
              <p:nvPr/>
            </p:nvSpPr>
            <p:spPr bwMode="auto">
              <a:xfrm>
                <a:off x="1537" y="3748"/>
                <a:ext cx="552"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a:solidFill>
                      <a:srgbClr val="FF3300"/>
                    </a:solidFill>
                  </a:rPr>
                  <a:t>中继网关</a:t>
                </a:r>
              </a:p>
            </p:txBody>
          </p:sp>
        </p:grpSp>
        <p:pic>
          <p:nvPicPr>
            <p:cNvPr id="32826" name="Picture 65" descr="UMG89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 y="2886"/>
              <a:ext cx="36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7" name="Picture 66" descr="UMG89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4" y="3339"/>
              <a:ext cx="36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8" name="Picture 67" descr="UMG89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9" y="3158"/>
              <a:ext cx="36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9124" name="Group 68"/>
          <p:cNvGrpSpPr/>
          <p:nvPr/>
        </p:nvGrpSpPr>
        <p:grpSpPr bwMode="auto">
          <a:xfrm>
            <a:off x="7451725" y="3514725"/>
            <a:ext cx="1638300" cy="744538"/>
            <a:chOff x="4368" y="2214"/>
            <a:chExt cx="1032" cy="469"/>
          </a:xfrm>
        </p:grpSpPr>
        <p:sp>
          <p:nvSpPr>
            <p:cNvPr id="32823" name="Text Box 69"/>
            <p:cNvSpPr txBox="1">
              <a:spLocks noChangeArrowheads="1"/>
            </p:cNvSpPr>
            <p:nvPr/>
          </p:nvSpPr>
          <p:spPr bwMode="auto">
            <a:xfrm>
              <a:off x="4848" y="2303"/>
              <a:ext cx="552"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b="1">
                  <a:solidFill>
                    <a:srgbClr val="FF3300"/>
                  </a:solidFill>
                </a:rPr>
                <a:t>SS7</a:t>
              </a:r>
            </a:p>
            <a:p>
              <a:r>
                <a:rPr lang="zh-CN" altLang="en-US" sz="1400" b="1">
                  <a:solidFill>
                    <a:srgbClr val="FF3300"/>
                  </a:solidFill>
                </a:rPr>
                <a:t>信令网关</a:t>
              </a:r>
            </a:p>
          </p:txBody>
        </p:sp>
        <p:graphicFrame>
          <p:nvGraphicFramePr>
            <p:cNvPr id="32824" name="Object 70"/>
            <p:cNvGraphicFramePr>
              <a:graphicFrameLocks noChangeAspect="1"/>
            </p:cNvGraphicFramePr>
            <p:nvPr/>
          </p:nvGraphicFramePr>
          <p:xfrm>
            <a:off x="4368" y="2214"/>
            <a:ext cx="499" cy="469"/>
          </p:xfrm>
          <a:graphic>
            <a:graphicData uri="http://schemas.openxmlformats.org/presentationml/2006/ole">
              <mc:AlternateContent xmlns:mc="http://schemas.openxmlformats.org/markup-compatibility/2006">
                <mc:Choice xmlns:v="urn:schemas-microsoft-com:vml" Requires="v">
                  <p:oleObj spid="_x0000_s215166" name="位图图象" r:id="rId9" imgW="2219325" imgH="2505075" progId="Paint.Picture">
                    <p:embed/>
                  </p:oleObj>
                </mc:Choice>
                <mc:Fallback>
                  <p:oleObj name="位图图象" r:id="rId9" imgW="2219325" imgH="2505075" progId="Paint.Picture">
                    <p:embed/>
                    <p:pic>
                      <p:nvPicPr>
                        <p:cNvPr id="0" name="图片 2150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2214"/>
                          <a:ext cx="499" cy="469"/>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806" name="Rectangle 71"/>
          <p:cNvSpPr>
            <a:spLocks noChangeArrowheads="1"/>
          </p:cNvSpPr>
          <p:nvPr/>
        </p:nvSpPr>
        <p:spPr bwMode="auto">
          <a:xfrm>
            <a:off x="1556543" y="482600"/>
            <a:ext cx="66405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ea typeface="黑体" panose="02010609060101010101" pitchFamily="49" charset="-122"/>
              </a:rPr>
              <a:t>与现有</a:t>
            </a:r>
            <a:r>
              <a:rPr lang="en-US" altLang="zh-CN" sz="3600" b="1" dirty="0">
                <a:ea typeface="黑体" panose="02010609060101010101" pitchFamily="49" charset="-122"/>
              </a:rPr>
              <a:t>PSTN</a:t>
            </a:r>
            <a:r>
              <a:rPr lang="zh-CN" altLang="en-US" sz="3600" b="1" dirty="0">
                <a:ea typeface="黑体" panose="02010609060101010101" pitchFamily="49" charset="-122"/>
              </a:rPr>
              <a:t>网络的对比</a:t>
            </a:r>
          </a:p>
        </p:txBody>
      </p:sp>
      <p:grpSp>
        <p:nvGrpSpPr>
          <p:cNvPr id="429128" name="Group 72"/>
          <p:cNvGrpSpPr/>
          <p:nvPr/>
        </p:nvGrpSpPr>
        <p:grpSpPr bwMode="auto">
          <a:xfrm>
            <a:off x="1692275" y="1700213"/>
            <a:ext cx="5832475" cy="4202112"/>
            <a:chOff x="1066" y="1071"/>
            <a:chExt cx="3674" cy="2647"/>
          </a:xfrm>
        </p:grpSpPr>
        <p:sp>
          <p:nvSpPr>
            <p:cNvPr id="32815" name="Line 73"/>
            <p:cNvSpPr>
              <a:spLocks noChangeShapeType="1"/>
            </p:cNvSpPr>
            <p:nvPr/>
          </p:nvSpPr>
          <p:spPr bwMode="auto">
            <a:xfrm flipH="1">
              <a:off x="3787" y="1071"/>
              <a:ext cx="667" cy="409"/>
            </a:xfrm>
            <a:prstGeom prst="line">
              <a:avLst/>
            </a:prstGeom>
            <a:noFill/>
            <a:ln w="28575">
              <a:solidFill>
                <a:srgbClr val="FF7C8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16" name="Line 74"/>
            <p:cNvSpPr>
              <a:spLocks noChangeShapeType="1"/>
            </p:cNvSpPr>
            <p:nvPr/>
          </p:nvSpPr>
          <p:spPr bwMode="auto">
            <a:xfrm>
              <a:off x="1486" y="1138"/>
              <a:ext cx="215" cy="251"/>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89803" dir="2700000" algn="ctr" rotWithShape="0">
                      <a:schemeClr val="bg2">
                        <a:alpha val="50000"/>
                      </a:schemeClr>
                    </a:outerShdw>
                  </a:effectLst>
                </a14:hiddenEffects>
              </a:ext>
            </a:extLst>
          </p:spPr>
          <p:txBody>
            <a:bodyPr anchor="ctr"/>
            <a:lstStyle/>
            <a:p>
              <a:endParaRPr lang="zh-CN" altLang="en-US"/>
            </a:p>
          </p:txBody>
        </p:sp>
        <p:sp>
          <p:nvSpPr>
            <p:cNvPr id="32817" name="Line 75"/>
            <p:cNvSpPr>
              <a:spLocks noChangeShapeType="1"/>
            </p:cNvSpPr>
            <p:nvPr/>
          </p:nvSpPr>
          <p:spPr bwMode="auto">
            <a:xfrm>
              <a:off x="3243" y="3294"/>
              <a:ext cx="232" cy="424"/>
            </a:xfrm>
            <a:prstGeom prst="line">
              <a:avLst/>
            </a:prstGeom>
            <a:noFill/>
            <a:ln w="571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18" name="Line 76"/>
            <p:cNvSpPr>
              <a:spLocks noChangeShapeType="1"/>
            </p:cNvSpPr>
            <p:nvPr/>
          </p:nvSpPr>
          <p:spPr bwMode="auto">
            <a:xfrm>
              <a:off x="3515" y="3203"/>
              <a:ext cx="392" cy="272"/>
            </a:xfrm>
            <a:prstGeom prst="line">
              <a:avLst/>
            </a:prstGeom>
            <a:noFill/>
            <a:ln w="571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endParaRPr lang="zh-CN" altLang="en-US"/>
            </a:p>
          </p:txBody>
        </p:sp>
        <p:sp>
          <p:nvSpPr>
            <p:cNvPr id="32819" name="Line 77"/>
            <p:cNvSpPr>
              <a:spLocks noChangeShapeType="1"/>
            </p:cNvSpPr>
            <p:nvPr/>
          </p:nvSpPr>
          <p:spPr bwMode="auto">
            <a:xfrm>
              <a:off x="4286" y="2432"/>
              <a:ext cx="45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0" name="Line 78"/>
            <p:cNvSpPr>
              <a:spLocks noChangeShapeType="1"/>
            </p:cNvSpPr>
            <p:nvPr/>
          </p:nvSpPr>
          <p:spPr bwMode="auto">
            <a:xfrm flipV="1">
              <a:off x="1066" y="2795"/>
              <a:ext cx="544" cy="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1" name="Line 79"/>
            <p:cNvSpPr>
              <a:spLocks noChangeShapeType="1"/>
            </p:cNvSpPr>
            <p:nvPr/>
          </p:nvSpPr>
          <p:spPr bwMode="auto">
            <a:xfrm flipV="1">
              <a:off x="1519" y="3022"/>
              <a:ext cx="272" cy="31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22" name="Line 80"/>
            <p:cNvSpPr>
              <a:spLocks noChangeShapeType="1"/>
            </p:cNvSpPr>
            <p:nvPr/>
          </p:nvSpPr>
          <p:spPr bwMode="auto">
            <a:xfrm flipV="1">
              <a:off x="1973" y="3113"/>
              <a:ext cx="0" cy="3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9137" name="Group 81"/>
          <p:cNvGrpSpPr/>
          <p:nvPr/>
        </p:nvGrpSpPr>
        <p:grpSpPr bwMode="auto">
          <a:xfrm>
            <a:off x="5197475" y="5516563"/>
            <a:ext cx="1895475" cy="827087"/>
            <a:chOff x="3288" y="3475"/>
            <a:chExt cx="1194" cy="521"/>
          </a:xfrm>
        </p:grpSpPr>
        <p:sp>
          <p:nvSpPr>
            <p:cNvPr id="32812" name="Text Box 82"/>
            <p:cNvSpPr txBox="1">
              <a:spLocks noChangeArrowheads="1"/>
            </p:cNvSpPr>
            <p:nvPr/>
          </p:nvSpPr>
          <p:spPr bwMode="auto">
            <a:xfrm>
              <a:off x="3704" y="3732"/>
              <a:ext cx="778"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rgbClr val="FF3300"/>
                  </a:solidFill>
                </a:rPr>
                <a:t>用户接入网关</a:t>
              </a:r>
            </a:p>
          </p:txBody>
        </p:sp>
        <p:graphicFrame>
          <p:nvGraphicFramePr>
            <p:cNvPr id="32813" name="Object 83"/>
            <p:cNvGraphicFramePr>
              <a:graphicFrameLocks noChangeAspect="1"/>
            </p:cNvGraphicFramePr>
            <p:nvPr/>
          </p:nvGraphicFramePr>
          <p:xfrm>
            <a:off x="3742" y="3475"/>
            <a:ext cx="599" cy="265"/>
          </p:xfrm>
          <a:graphic>
            <a:graphicData uri="http://schemas.openxmlformats.org/presentationml/2006/ole">
              <mc:AlternateContent xmlns:mc="http://schemas.openxmlformats.org/markup-compatibility/2006">
                <mc:Choice xmlns:v="urn:schemas-microsoft-com:vml" Requires="v">
                  <p:oleObj spid="_x0000_s215167" name="Photo Editor 照片" r:id="rId11" imgW="6257925" imgH="3714750" progId="MSPhotoEd.3">
                    <p:embed/>
                  </p:oleObj>
                </mc:Choice>
                <mc:Fallback>
                  <p:oleObj name="Photo Editor 照片" r:id="rId11" imgW="6257925" imgH="3714750" progId="MSPhotoEd.3">
                    <p:embed/>
                    <p:pic>
                      <p:nvPicPr>
                        <p:cNvPr id="0" name="图片 215098"/>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2" y="3475"/>
                          <a:ext cx="599" cy="265"/>
                        </a:xfrm>
                        <a:prstGeom prst="rect">
                          <a:avLst/>
                        </a:prstGeom>
                        <a:noFill/>
                        <a:ln>
                          <a:noFill/>
                        </a:ln>
                        <a:effectLst/>
                        <a:extLst>
                          <a:ext uri="{909E8E84-426E-40DD-AFC4-6F175D3DCCD1}">
                            <a14:hiddenFill xmlns:a14="http://schemas.microsoft.com/office/drawing/2010/main">
                              <a:gradFill rotWithShape="0">
                                <a:gsLst>
                                  <a:gs pos="0">
                                    <a:srgbClr val="A000A0"/>
                                  </a:gs>
                                  <a:gs pos="100000">
                                    <a:srgbClr val="CC00C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814" name="Picture 84" descr="MA520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8" y="3521"/>
              <a:ext cx="430"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09" name="Rectangle 85"/>
          <p:cNvSpPr>
            <a:spLocks noChangeArrowheads="1"/>
          </p:cNvSpPr>
          <p:nvPr/>
        </p:nvSpPr>
        <p:spPr bwMode="auto">
          <a:xfrm>
            <a:off x="4748213" y="2519363"/>
            <a:ext cx="1084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00" b="1">
                <a:latin typeface="Times New Roman" panose="02020603050405020304" pitchFamily="18" charset="0"/>
              </a:rPr>
              <a:t>Message Bus</a:t>
            </a:r>
          </a:p>
        </p:txBody>
      </p:sp>
      <p:pic>
        <p:nvPicPr>
          <p:cNvPr id="429142" name="Picture 86"/>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78013" y="1671638"/>
            <a:ext cx="4924425" cy="357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143" name="Text Box 87"/>
          <p:cNvSpPr txBox="1">
            <a:spLocks noChangeArrowheads="1"/>
          </p:cNvSpPr>
          <p:nvPr/>
        </p:nvSpPr>
        <p:spPr bwMode="auto">
          <a:xfrm>
            <a:off x="3057525" y="3141663"/>
            <a:ext cx="2665413"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FF0000"/>
                </a:solidFill>
              </a:rPr>
              <a:t>核心分组传送网</a:t>
            </a:r>
          </a:p>
        </p:txBody>
      </p:sp>
      <p:sp>
        <p:nvSpPr>
          <p:cNvPr id="87" name="Rectangle 149"/>
          <p:cNvSpPr>
            <a:spLocks noChangeArrowheads="1"/>
          </p:cNvSpPr>
          <p:nvPr/>
        </p:nvSpPr>
        <p:spPr bwMode="auto">
          <a:xfrm>
            <a:off x="1981200" y="-158750"/>
            <a:ext cx="5410200" cy="685800"/>
          </a:xfrm>
          <a:prstGeom prst="rect">
            <a:avLst/>
          </a:prstGeom>
          <a:noFill/>
          <a:ln>
            <a:noFill/>
          </a:ln>
          <a:effectLst/>
        </p:spPr>
        <p:txBody>
          <a:bodyPr anchor="ctr"/>
          <a:lstStyle/>
          <a:p>
            <a:pPr algn="ctr">
              <a:defRPr/>
            </a:pPr>
            <a:r>
              <a:rPr kumimoji="1" lang="zh-CN" altLang="en-US" sz="3600" b="1" dirty="0" smtClean="0">
                <a:solidFill>
                  <a:srgbClr val="FF0000"/>
                </a:solidFill>
                <a:effectLst>
                  <a:outerShdw blurRad="38100" dist="38100" dir="2700000" algn="tl">
                    <a:srgbClr val="C0C0C0"/>
                  </a:outerShdw>
                </a:effectLst>
                <a:latin typeface="Times New Roman" panose="02020603050405020304" pitchFamily="18" charset="0"/>
              </a:rPr>
              <a:t>下一代网络（</a:t>
            </a:r>
            <a:r>
              <a:rPr kumimoji="1" lang="en-US" altLang="zh-CN" sz="3600" b="1" dirty="0" smtClean="0">
                <a:solidFill>
                  <a:srgbClr val="FF0000"/>
                </a:solidFill>
                <a:effectLst>
                  <a:outerShdw blurRad="38100" dist="38100" dir="2700000" algn="tl">
                    <a:srgbClr val="C0C0C0"/>
                  </a:outerShdw>
                </a:effectLst>
                <a:latin typeface="Times New Roman" panose="02020603050405020304" pitchFamily="18" charset="0"/>
              </a:rPr>
              <a:t>NGN</a:t>
            </a:r>
            <a:r>
              <a:rPr kumimoji="1" lang="zh-CN" altLang="en-US" sz="3600" b="1" dirty="0" smtClean="0">
                <a:solidFill>
                  <a:srgbClr val="FF0000"/>
                </a:solidFill>
                <a:effectLst>
                  <a:outerShdw blurRad="38100" dist="38100" dir="2700000" algn="tl">
                    <a:srgbClr val="C0C0C0"/>
                  </a:outerShdw>
                </a:effectLst>
                <a:latin typeface="Times New Roman" panose="02020603050405020304" pitchFamily="18" charset="0"/>
              </a:rPr>
              <a:t>）</a:t>
            </a:r>
            <a:endParaRPr kumimoji="1" lang="zh-CN" altLang="en-US" sz="3600" b="1" dirty="0">
              <a:solidFill>
                <a:srgbClr val="FF0000"/>
              </a:solidFill>
              <a:effectLst>
                <a:outerShdw blurRad="38100" dist="38100" dir="2700000" algn="tl">
                  <a:srgbClr val="C0C0C0"/>
                </a:outerShdw>
              </a:effectLst>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9109"/>
                                        </p:tgtEl>
                                        <p:attrNameLst>
                                          <p:attrName>style.visibility</p:attrName>
                                        </p:attrNameLst>
                                      </p:cBhvr>
                                      <p:to>
                                        <p:strVal val="visible"/>
                                      </p:to>
                                    </p:set>
                                    <p:animEffect transition="in" filter="dissolve">
                                      <p:cBhvr>
                                        <p:cTn id="7" dur="500"/>
                                        <p:tgtEl>
                                          <p:spTgt spid="42910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29113"/>
                                        </p:tgtEl>
                                        <p:attrNameLst>
                                          <p:attrName>style.visibility</p:attrName>
                                        </p:attrNameLst>
                                      </p:cBhvr>
                                      <p:to>
                                        <p:strVal val="visible"/>
                                      </p:to>
                                    </p:set>
                                    <p:anim calcmode="lin" valueType="num">
                                      <p:cBhvr>
                                        <p:cTn id="12" dur="500" fill="hold"/>
                                        <p:tgtEl>
                                          <p:spTgt spid="429113"/>
                                        </p:tgtEl>
                                        <p:attrNameLst>
                                          <p:attrName>ppt_w</p:attrName>
                                        </p:attrNameLst>
                                      </p:cBhvr>
                                      <p:tavLst>
                                        <p:tav tm="0">
                                          <p:val>
                                            <p:fltVal val="0"/>
                                          </p:val>
                                        </p:tav>
                                        <p:tav tm="100000">
                                          <p:val>
                                            <p:strVal val="#ppt_w"/>
                                          </p:val>
                                        </p:tav>
                                      </p:tavLst>
                                    </p:anim>
                                    <p:anim calcmode="lin" valueType="num">
                                      <p:cBhvr>
                                        <p:cTn id="13" dur="500" fill="hold"/>
                                        <p:tgtEl>
                                          <p:spTgt spid="429113"/>
                                        </p:tgtEl>
                                        <p:attrNameLst>
                                          <p:attrName>ppt_h</p:attrName>
                                        </p:attrNameLst>
                                      </p:cBhvr>
                                      <p:tavLst>
                                        <p:tav tm="0">
                                          <p:val>
                                            <p:fltVal val="0"/>
                                          </p:val>
                                        </p:tav>
                                        <p:tav tm="100000">
                                          <p:val>
                                            <p:strVal val="#ppt_h"/>
                                          </p:val>
                                        </p:tav>
                                      </p:tavLst>
                                    </p:anim>
                                    <p:animEffect transition="in" filter="fade">
                                      <p:cBhvr>
                                        <p:cTn id="14" dur="500"/>
                                        <p:tgtEl>
                                          <p:spTgt spid="42911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29093"/>
                                        </p:tgtEl>
                                        <p:attrNameLst>
                                          <p:attrName>style.visibility</p:attrName>
                                        </p:attrNameLst>
                                      </p:cBhvr>
                                      <p:to>
                                        <p:strVal val="visible"/>
                                      </p:to>
                                    </p:set>
                                    <p:animEffect transition="in" filter="dissolve">
                                      <p:cBhvr>
                                        <p:cTn id="19" dur="500"/>
                                        <p:tgtEl>
                                          <p:spTgt spid="42909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29124"/>
                                        </p:tgtEl>
                                        <p:attrNameLst>
                                          <p:attrName>style.visibility</p:attrName>
                                        </p:attrNameLst>
                                      </p:cBhvr>
                                      <p:to>
                                        <p:strVal val="visible"/>
                                      </p:to>
                                    </p:set>
                                    <p:anim calcmode="lin" valueType="num">
                                      <p:cBhvr>
                                        <p:cTn id="24" dur="500" fill="hold"/>
                                        <p:tgtEl>
                                          <p:spTgt spid="429124"/>
                                        </p:tgtEl>
                                        <p:attrNameLst>
                                          <p:attrName>ppt_w</p:attrName>
                                        </p:attrNameLst>
                                      </p:cBhvr>
                                      <p:tavLst>
                                        <p:tav tm="0">
                                          <p:val>
                                            <p:fltVal val="0"/>
                                          </p:val>
                                        </p:tav>
                                        <p:tav tm="100000">
                                          <p:val>
                                            <p:strVal val="#ppt_w"/>
                                          </p:val>
                                        </p:tav>
                                      </p:tavLst>
                                    </p:anim>
                                    <p:anim calcmode="lin" valueType="num">
                                      <p:cBhvr>
                                        <p:cTn id="25" dur="500" fill="hold"/>
                                        <p:tgtEl>
                                          <p:spTgt spid="429124"/>
                                        </p:tgtEl>
                                        <p:attrNameLst>
                                          <p:attrName>ppt_h</p:attrName>
                                        </p:attrNameLst>
                                      </p:cBhvr>
                                      <p:tavLst>
                                        <p:tav tm="0">
                                          <p:val>
                                            <p:fltVal val="0"/>
                                          </p:val>
                                        </p:tav>
                                        <p:tav tm="100000">
                                          <p:val>
                                            <p:strVal val="#ppt_h"/>
                                          </p:val>
                                        </p:tav>
                                      </p:tavLst>
                                    </p:anim>
                                    <p:animEffect transition="in" filter="fade">
                                      <p:cBhvr>
                                        <p:cTn id="26" dur="500"/>
                                        <p:tgtEl>
                                          <p:spTgt spid="4291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29096"/>
                                        </p:tgtEl>
                                        <p:attrNameLst>
                                          <p:attrName>style.visibility</p:attrName>
                                        </p:attrNameLst>
                                      </p:cBhvr>
                                      <p:to>
                                        <p:strVal val="visible"/>
                                      </p:to>
                                    </p:set>
                                    <p:animEffect transition="in" filter="dissolve">
                                      <p:cBhvr>
                                        <p:cTn id="31" dur="500"/>
                                        <p:tgtEl>
                                          <p:spTgt spid="42909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290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429116"/>
                                        </p:tgtEl>
                                        <p:attrNameLst>
                                          <p:attrName>style.visibility</p:attrName>
                                        </p:attrNameLst>
                                      </p:cBhvr>
                                      <p:to>
                                        <p:strVal val="visible"/>
                                      </p:to>
                                    </p:set>
                                    <p:anim calcmode="lin" valueType="num">
                                      <p:cBhvr>
                                        <p:cTn id="39" dur="500" fill="hold"/>
                                        <p:tgtEl>
                                          <p:spTgt spid="429116"/>
                                        </p:tgtEl>
                                        <p:attrNameLst>
                                          <p:attrName>ppt_w</p:attrName>
                                        </p:attrNameLst>
                                      </p:cBhvr>
                                      <p:tavLst>
                                        <p:tav tm="0">
                                          <p:val>
                                            <p:fltVal val="0"/>
                                          </p:val>
                                        </p:tav>
                                        <p:tav tm="100000">
                                          <p:val>
                                            <p:strVal val="#ppt_w"/>
                                          </p:val>
                                        </p:tav>
                                      </p:tavLst>
                                    </p:anim>
                                    <p:anim calcmode="lin" valueType="num">
                                      <p:cBhvr>
                                        <p:cTn id="40" dur="500" fill="hold"/>
                                        <p:tgtEl>
                                          <p:spTgt spid="429116"/>
                                        </p:tgtEl>
                                        <p:attrNameLst>
                                          <p:attrName>ppt_h</p:attrName>
                                        </p:attrNameLst>
                                      </p:cBhvr>
                                      <p:tavLst>
                                        <p:tav tm="0">
                                          <p:val>
                                            <p:fltVal val="0"/>
                                          </p:val>
                                        </p:tav>
                                        <p:tav tm="100000">
                                          <p:val>
                                            <p:strVal val="#ppt_h"/>
                                          </p:val>
                                        </p:tav>
                                      </p:tavLst>
                                    </p:anim>
                                    <p:animEffect transition="in" filter="fade">
                                      <p:cBhvr>
                                        <p:cTn id="41" dur="500"/>
                                        <p:tgtEl>
                                          <p:spTgt spid="42911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29100"/>
                                        </p:tgtEl>
                                        <p:attrNameLst>
                                          <p:attrName>style.visibility</p:attrName>
                                        </p:attrNameLst>
                                      </p:cBhvr>
                                      <p:to>
                                        <p:strVal val="visible"/>
                                      </p:to>
                                    </p:set>
                                    <p:animEffect transition="in" filter="dissolve">
                                      <p:cBhvr>
                                        <p:cTn id="46" dur="500"/>
                                        <p:tgtEl>
                                          <p:spTgt spid="429100"/>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42910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429137"/>
                                        </p:tgtEl>
                                        <p:attrNameLst>
                                          <p:attrName>style.visibility</p:attrName>
                                        </p:attrNameLst>
                                      </p:cBhvr>
                                      <p:to>
                                        <p:strVal val="visible"/>
                                      </p:to>
                                    </p:set>
                                    <p:anim calcmode="lin" valueType="num">
                                      <p:cBhvr>
                                        <p:cTn id="54" dur="500" fill="hold"/>
                                        <p:tgtEl>
                                          <p:spTgt spid="429137"/>
                                        </p:tgtEl>
                                        <p:attrNameLst>
                                          <p:attrName>ppt_w</p:attrName>
                                        </p:attrNameLst>
                                      </p:cBhvr>
                                      <p:tavLst>
                                        <p:tav tm="0">
                                          <p:val>
                                            <p:fltVal val="0"/>
                                          </p:val>
                                        </p:tav>
                                        <p:tav tm="100000">
                                          <p:val>
                                            <p:strVal val="#ppt_w"/>
                                          </p:val>
                                        </p:tav>
                                      </p:tavLst>
                                    </p:anim>
                                    <p:anim calcmode="lin" valueType="num">
                                      <p:cBhvr>
                                        <p:cTn id="55" dur="500" fill="hold"/>
                                        <p:tgtEl>
                                          <p:spTgt spid="429137"/>
                                        </p:tgtEl>
                                        <p:attrNameLst>
                                          <p:attrName>ppt_h</p:attrName>
                                        </p:attrNameLst>
                                      </p:cBhvr>
                                      <p:tavLst>
                                        <p:tav tm="0">
                                          <p:val>
                                            <p:fltVal val="0"/>
                                          </p:val>
                                        </p:tav>
                                        <p:tav tm="100000">
                                          <p:val>
                                            <p:strVal val="#ppt_h"/>
                                          </p:val>
                                        </p:tav>
                                      </p:tavLst>
                                    </p:anim>
                                    <p:animEffect transition="in" filter="fade">
                                      <p:cBhvr>
                                        <p:cTn id="56" dur="500"/>
                                        <p:tgtEl>
                                          <p:spTgt spid="429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29074"/>
                                        </p:tgtEl>
                                        <p:attrNameLst>
                                          <p:attrName>style.visibility</p:attrName>
                                        </p:attrNameLst>
                                      </p:cBhvr>
                                      <p:to>
                                        <p:strVal val="visible"/>
                                      </p:to>
                                    </p:set>
                                    <p:animEffect transition="in" filter="dissolve">
                                      <p:cBhvr>
                                        <p:cTn id="61" dur="500"/>
                                        <p:tgtEl>
                                          <p:spTgt spid="429074"/>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29104"/>
                                        </p:tgtEl>
                                        <p:attrNameLst>
                                          <p:attrName>style.visibility</p:attrName>
                                        </p:attrNameLst>
                                      </p:cBhvr>
                                      <p:to>
                                        <p:strVal val="visible"/>
                                      </p:to>
                                    </p:set>
                                    <p:animEffect transition="in" filter="dissolve">
                                      <p:cBhvr>
                                        <p:cTn id="66" dur="500"/>
                                        <p:tgtEl>
                                          <p:spTgt spid="429104"/>
                                        </p:tgtEl>
                                      </p:cBhvr>
                                    </p:animEffect>
                                  </p:childTnLst>
                                </p:cTn>
                              </p:par>
                            </p:childTnLst>
                          </p:cTn>
                        </p:par>
                        <p:par>
                          <p:cTn id="67" fill="hold">
                            <p:stCondLst>
                              <p:cond delay="500"/>
                            </p:stCondLst>
                            <p:childTnLst>
                              <p:par>
                                <p:cTn id="68" presetID="23" presetClass="entr" presetSubtype="16" fill="hold" nodeType="afterEffect">
                                  <p:stCondLst>
                                    <p:cond delay="0"/>
                                  </p:stCondLst>
                                  <p:childTnLst>
                                    <p:set>
                                      <p:cBhvr>
                                        <p:cTn id="69" dur="1" fill="hold">
                                          <p:stCondLst>
                                            <p:cond delay="0"/>
                                          </p:stCondLst>
                                        </p:cTn>
                                        <p:tgtEl>
                                          <p:spTgt spid="429142"/>
                                        </p:tgtEl>
                                        <p:attrNameLst>
                                          <p:attrName>style.visibility</p:attrName>
                                        </p:attrNameLst>
                                      </p:cBhvr>
                                      <p:to>
                                        <p:strVal val="visible"/>
                                      </p:to>
                                    </p:set>
                                    <p:anim calcmode="lin" valueType="num">
                                      <p:cBhvr>
                                        <p:cTn id="70" dur="500" fill="hold"/>
                                        <p:tgtEl>
                                          <p:spTgt spid="429142"/>
                                        </p:tgtEl>
                                        <p:attrNameLst>
                                          <p:attrName>ppt_w</p:attrName>
                                        </p:attrNameLst>
                                      </p:cBhvr>
                                      <p:tavLst>
                                        <p:tav tm="0">
                                          <p:val>
                                            <p:fltVal val="0"/>
                                          </p:val>
                                        </p:tav>
                                        <p:tav tm="100000">
                                          <p:val>
                                            <p:strVal val="#ppt_w"/>
                                          </p:val>
                                        </p:tav>
                                      </p:tavLst>
                                    </p:anim>
                                    <p:anim calcmode="lin" valueType="num">
                                      <p:cBhvr>
                                        <p:cTn id="71" dur="500" fill="hold"/>
                                        <p:tgtEl>
                                          <p:spTgt spid="429142"/>
                                        </p:tgtEl>
                                        <p:attrNameLst>
                                          <p:attrName>ppt_h</p:attrName>
                                        </p:attrNameLst>
                                      </p:cBhvr>
                                      <p:tavLst>
                                        <p:tav tm="0">
                                          <p:val>
                                            <p:fltVal val="0"/>
                                          </p:val>
                                        </p:tav>
                                        <p:tav tm="100000">
                                          <p:val>
                                            <p:strVal val="#ppt_h"/>
                                          </p:val>
                                        </p:tav>
                                      </p:tavLst>
                                    </p:anim>
                                  </p:childTnLst>
                                </p:cTn>
                              </p:par>
                            </p:childTnLst>
                          </p:cTn>
                        </p:par>
                        <p:par>
                          <p:cTn id="72" fill="hold">
                            <p:stCondLst>
                              <p:cond delay="1000"/>
                            </p:stCondLst>
                            <p:childTnLst>
                              <p:par>
                                <p:cTn id="73" presetID="9" presetClass="entr" presetSubtype="0" fill="hold" grpId="0" nodeType="afterEffect">
                                  <p:stCondLst>
                                    <p:cond delay="0"/>
                                  </p:stCondLst>
                                  <p:childTnLst>
                                    <p:set>
                                      <p:cBhvr>
                                        <p:cTn id="74" dur="1" fill="hold">
                                          <p:stCondLst>
                                            <p:cond delay="0"/>
                                          </p:stCondLst>
                                        </p:cTn>
                                        <p:tgtEl>
                                          <p:spTgt spid="429143"/>
                                        </p:tgtEl>
                                        <p:attrNameLst>
                                          <p:attrName>style.visibility</p:attrName>
                                        </p:attrNameLst>
                                      </p:cBhvr>
                                      <p:to>
                                        <p:strVal val="visible"/>
                                      </p:to>
                                    </p:set>
                                    <p:animEffect transition="in" filter="dissolve">
                                      <p:cBhvr>
                                        <p:cTn id="75" dur="500"/>
                                        <p:tgtEl>
                                          <p:spTgt spid="429143"/>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429128"/>
                                        </p:tgtEl>
                                        <p:attrNameLst>
                                          <p:attrName>style.visibility</p:attrName>
                                        </p:attrNameLst>
                                      </p:cBhvr>
                                      <p:to>
                                        <p:strVal val="visible"/>
                                      </p:to>
                                    </p:set>
                                    <p:anim calcmode="lin" valueType="num">
                                      <p:cBhvr>
                                        <p:cTn id="79" dur="500" fill="hold"/>
                                        <p:tgtEl>
                                          <p:spTgt spid="429128"/>
                                        </p:tgtEl>
                                        <p:attrNameLst>
                                          <p:attrName>ppt_w</p:attrName>
                                        </p:attrNameLst>
                                      </p:cBhvr>
                                      <p:tavLst>
                                        <p:tav tm="0">
                                          <p:val>
                                            <p:fltVal val="0"/>
                                          </p:val>
                                        </p:tav>
                                        <p:tav tm="100000">
                                          <p:val>
                                            <p:strVal val="#ppt_w"/>
                                          </p:val>
                                        </p:tav>
                                      </p:tavLst>
                                    </p:anim>
                                    <p:anim calcmode="lin" valueType="num">
                                      <p:cBhvr>
                                        <p:cTn id="80" dur="500" fill="hold"/>
                                        <p:tgtEl>
                                          <p:spTgt spid="429128"/>
                                        </p:tgtEl>
                                        <p:attrNameLst>
                                          <p:attrName>ppt_h</p:attrName>
                                        </p:attrNameLst>
                                      </p:cBhvr>
                                      <p:tavLst>
                                        <p:tav tm="0">
                                          <p:val>
                                            <p:fltVal val="0"/>
                                          </p:val>
                                        </p:tav>
                                        <p:tav tm="100000">
                                          <p:val>
                                            <p:strVal val="#ppt_h"/>
                                          </p:val>
                                        </p:tav>
                                      </p:tavLst>
                                    </p:anim>
                                    <p:animEffect transition="in" filter="fade">
                                      <p:cBhvr>
                                        <p:cTn id="81" dur="500"/>
                                        <p:tgtEl>
                                          <p:spTgt spid="429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74" grpId="0" animBg="1"/>
      <p:bldP spid="429093" grpId="0" animBg="1"/>
      <p:bldP spid="429095" grpId="0" animBg="1"/>
      <p:bldP spid="429103" grpId="0" animBg="1"/>
      <p:bldP spid="42914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5026025" y="811213"/>
            <a:ext cx="1944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en-US" altLang="zh-CN" sz="900" smtClean="0">
                <a:solidFill>
                  <a:srgbClr val="000000"/>
                </a:solidFill>
                <a:latin typeface="Arial" panose="020B0604020202020204" pitchFamily="34" charset="0"/>
              </a:rPr>
              <a:t>       </a:t>
            </a:r>
            <a:r>
              <a:rPr lang="zh-CN" altLang="en-US" sz="1600" smtClean="0">
                <a:solidFill>
                  <a:srgbClr val="000000"/>
                </a:solidFill>
                <a:latin typeface="Arial" panose="020B0604020202020204" pitchFamily="34" charset="0"/>
              </a:rPr>
              <a:t>应用服务器</a:t>
            </a:r>
          </a:p>
        </p:txBody>
      </p:sp>
      <p:sp>
        <p:nvSpPr>
          <p:cNvPr id="361475" name="Rectangle 3"/>
          <p:cNvSpPr>
            <a:spLocks noChangeArrowheads="1"/>
          </p:cNvSpPr>
          <p:nvPr/>
        </p:nvSpPr>
        <p:spPr bwMode="auto">
          <a:xfrm>
            <a:off x="2627313" y="868363"/>
            <a:ext cx="77787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30000"/>
              </a:spcBef>
              <a:buClrTx/>
              <a:buSzTx/>
              <a:buFontTx/>
              <a:buNone/>
            </a:pPr>
            <a:r>
              <a:rPr lang="zh-CN" altLang="en-US" sz="1600" smtClean="0">
                <a:solidFill>
                  <a:srgbClr val="000000"/>
                </a:solidFill>
                <a:latin typeface="Arial" panose="020B0604020202020204" pitchFamily="34" charset="0"/>
              </a:rPr>
              <a:t>网管</a:t>
            </a:r>
          </a:p>
        </p:txBody>
      </p:sp>
      <p:sp>
        <p:nvSpPr>
          <p:cNvPr id="361476" name="Line 4"/>
          <p:cNvSpPr>
            <a:spLocks noChangeShapeType="1"/>
          </p:cNvSpPr>
          <p:nvPr/>
        </p:nvSpPr>
        <p:spPr bwMode="auto">
          <a:xfrm flipH="1">
            <a:off x="2219325" y="5095875"/>
            <a:ext cx="0" cy="417513"/>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77" name="Line 5"/>
          <p:cNvSpPr>
            <a:spLocks noChangeShapeType="1"/>
          </p:cNvSpPr>
          <p:nvPr/>
        </p:nvSpPr>
        <p:spPr bwMode="auto">
          <a:xfrm>
            <a:off x="3192463" y="4071938"/>
            <a:ext cx="0" cy="47625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78" name="Line 6"/>
          <p:cNvSpPr>
            <a:spLocks noChangeShapeType="1"/>
          </p:cNvSpPr>
          <p:nvPr/>
        </p:nvSpPr>
        <p:spPr bwMode="auto">
          <a:xfrm>
            <a:off x="5811838" y="4252913"/>
            <a:ext cx="0" cy="366712"/>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79" name="Line 7"/>
          <p:cNvSpPr>
            <a:spLocks noChangeShapeType="1"/>
          </p:cNvSpPr>
          <p:nvPr/>
        </p:nvSpPr>
        <p:spPr bwMode="auto">
          <a:xfrm>
            <a:off x="6297613" y="4144963"/>
            <a:ext cx="769937" cy="53975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80" name="Line 8"/>
          <p:cNvSpPr>
            <a:spLocks noChangeShapeType="1"/>
          </p:cNvSpPr>
          <p:nvPr/>
        </p:nvSpPr>
        <p:spPr bwMode="auto">
          <a:xfrm>
            <a:off x="6777038" y="3986213"/>
            <a:ext cx="1271587" cy="79375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81" name="Line 9"/>
          <p:cNvSpPr>
            <a:spLocks noChangeShapeType="1"/>
          </p:cNvSpPr>
          <p:nvPr/>
        </p:nvSpPr>
        <p:spPr bwMode="auto">
          <a:xfrm>
            <a:off x="4738688" y="4260850"/>
            <a:ext cx="0" cy="373063"/>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82" name="Line 10"/>
          <p:cNvSpPr>
            <a:spLocks noChangeShapeType="1"/>
          </p:cNvSpPr>
          <p:nvPr/>
        </p:nvSpPr>
        <p:spPr bwMode="auto">
          <a:xfrm flipH="1">
            <a:off x="3386138" y="5207000"/>
            <a:ext cx="615950" cy="617538"/>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83" name="Line 11"/>
          <p:cNvSpPr>
            <a:spLocks noChangeShapeType="1"/>
          </p:cNvSpPr>
          <p:nvPr/>
        </p:nvSpPr>
        <p:spPr bwMode="auto">
          <a:xfrm>
            <a:off x="3970338" y="5303838"/>
            <a:ext cx="292100" cy="627062"/>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84" name="Line 12"/>
          <p:cNvSpPr>
            <a:spLocks noChangeShapeType="1"/>
          </p:cNvSpPr>
          <p:nvPr/>
        </p:nvSpPr>
        <p:spPr bwMode="auto">
          <a:xfrm>
            <a:off x="3192463" y="5207000"/>
            <a:ext cx="193675" cy="312738"/>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485"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038" y="5537200"/>
            <a:ext cx="112553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1486" name="AutoShape 14"/>
          <p:cNvSpPr>
            <a:spLocks noChangeArrowheads="1"/>
          </p:cNvSpPr>
          <p:nvPr/>
        </p:nvSpPr>
        <p:spPr bwMode="auto">
          <a:xfrm>
            <a:off x="0" y="1330325"/>
            <a:ext cx="1144588" cy="414338"/>
          </a:xfrm>
          <a:prstGeom prst="homePlate">
            <a:avLst>
              <a:gd name="adj" fmla="val 59188"/>
            </a:avLst>
          </a:prstGeom>
          <a:solidFill>
            <a:srgbClr val="C5E2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zh-CN" altLang="en-US" sz="1600" b="1" smtClean="0">
                <a:solidFill>
                  <a:srgbClr val="000000"/>
                </a:solidFill>
                <a:latin typeface="Arial" panose="020B0604020202020204" pitchFamily="34" charset="0"/>
              </a:rPr>
              <a:t>业务</a:t>
            </a:r>
            <a:r>
              <a:rPr lang="en-US" altLang="zh-CN" sz="1600" b="1" smtClean="0">
                <a:solidFill>
                  <a:srgbClr val="000000"/>
                </a:solidFill>
                <a:latin typeface="Arial" panose="020B0604020202020204" pitchFamily="34" charset="0"/>
              </a:rPr>
              <a:t>/</a:t>
            </a:r>
            <a:r>
              <a:rPr lang="zh-CN" altLang="en-US" sz="1600" b="1" smtClean="0">
                <a:solidFill>
                  <a:srgbClr val="000000"/>
                </a:solidFill>
                <a:latin typeface="Arial" panose="020B0604020202020204" pitchFamily="34" charset="0"/>
              </a:rPr>
              <a:t>应用层</a:t>
            </a:r>
          </a:p>
        </p:txBody>
      </p:sp>
      <p:sp>
        <p:nvSpPr>
          <p:cNvPr id="361487" name="Rectangle 15"/>
          <p:cNvSpPr>
            <a:spLocks noChangeArrowheads="1"/>
          </p:cNvSpPr>
          <p:nvPr/>
        </p:nvSpPr>
        <p:spPr bwMode="auto">
          <a:xfrm>
            <a:off x="1285875" y="1271588"/>
            <a:ext cx="7239000" cy="665162"/>
          </a:xfrm>
          <a:prstGeom prst="rect">
            <a:avLst/>
          </a:prstGeom>
          <a:solidFill>
            <a:srgbClr val="C5E2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endParaRPr lang="zh-CN" altLang="zh-CN" sz="500" i="1" smtClean="0">
              <a:solidFill>
                <a:srgbClr val="000000"/>
              </a:solidFill>
              <a:latin typeface="Arial" panose="020B0604020202020204" pitchFamily="34" charset="0"/>
            </a:endParaRPr>
          </a:p>
        </p:txBody>
      </p:sp>
      <p:pic>
        <p:nvPicPr>
          <p:cNvPr id="361488" name="Picture 16" descr="icservice"/>
          <p:cNvPicPr>
            <a:picLocks noChangeAspect="1" noChangeArrowheads="1"/>
          </p:cNvPicPr>
          <p:nvPr/>
        </p:nvPicPr>
        <p:blipFill>
          <a:blip r:embed="rId5">
            <a:clrChange>
              <a:clrFrom>
                <a:srgbClr val="FEFAF1"/>
              </a:clrFrom>
              <a:clrTo>
                <a:srgbClr val="FEFAF1">
                  <a:alpha val="0"/>
                </a:srgbClr>
              </a:clrTo>
            </a:clrChange>
            <a:extLst>
              <a:ext uri="{28A0092B-C50C-407E-A947-70E740481C1C}">
                <a14:useLocalDpi xmlns:a14="http://schemas.microsoft.com/office/drawing/2010/main" val="0"/>
              </a:ext>
            </a:extLst>
          </a:blip>
          <a:srcRect/>
          <a:stretch>
            <a:fillRect/>
          </a:stretch>
        </p:blipFill>
        <p:spPr bwMode="auto">
          <a:xfrm>
            <a:off x="5700713" y="1235075"/>
            <a:ext cx="747712"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489" name="Picture 17" descr="Generalprocess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6950" y="1354138"/>
            <a:ext cx="38735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490" name="Picture 18" descr="rating agent-i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525" y="1303338"/>
            <a:ext cx="3286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91" name="Rectangle 19"/>
          <p:cNvSpPr>
            <a:spLocks noChangeArrowheads="1"/>
          </p:cNvSpPr>
          <p:nvPr/>
        </p:nvSpPr>
        <p:spPr bwMode="auto">
          <a:xfrm>
            <a:off x="1390650" y="868363"/>
            <a:ext cx="814388"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30000"/>
              </a:spcBef>
              <a:buClrTx/>
              <a:buSzTx/>
              <a:buFontTx/>
              <a:buNone/>
            </a:pPr>
            <a:r>
              <a:rPr lang="en-US" altLang="zh-CN" sz="1600" smtClean="0">
                <a:solidFill>
                  <a:srgbClr val="000000"/>
                </a:solidFill>
                <a:latin typeface="Arial" panose="020B0604020202020204" pitchFamily="34" charset="0"/>
              </a:rPr>
              <a:t>SCP</a:t>
            </a:r>
          </a:p>
        </p:txBody>
      </p:sp>
      <p:sp>
        <p:nvSpPr>
          <p:cNvPr id="361492" name="Rectangle 20"/>
          <p:cNvSpPr>
            <a:spLocks noChangeArrowheads="1"/>
          </p:cNvSpPr>
          <p:nvPr/>
        </p:nvSpPr>
        <p:spPr bwMode="auto">
          <a:xfrm>
            <a:off x="7086600" y="914400"/>
            <a:ext cx="1346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zh-CN" altLang="en-US" sz="1600" smtClean="0">
                <a:solidFill>
                  <a:srgbClr val="000000"/>
                </a:solidFill>
                <a:latin typeface="Arial" panose="020B0604020202020204" pitchFamily="34" charset="0"/>
              </a:rPr>
              <a:t>路由服务器</a:t>
            </a:r>
          </a:p>
        </p:txBody>
      </p:sp>
      <p:grpSp>
        <p:nvGrpSpPr>
          <p:cNvPr id="361493" name="Group 21"/>
          <p:cNvGrpSpPr/>
          <p:nvPr/>
        </p:nvGrpSpPr>
        <p:grpSpPr bwMode="auto">
          <a:xfrm>
            <a:off x="4135438" y="1266825"/>
            <a:ext cx="735012" cy="522288"/>
            <a:chOff x="577" y="2729"/>
            <a:chExt cx="447" cy="210"/>
          </a:xfrm>
        </p:grpSpPr>
        <p:sp>
          <p:nvSpPr>
            <p:cNvPr id="361621" name="Oval 22"/>
            <p:cNvSpPr>
              <a:spLocks noChangeArrowheads="1"/>
            </p:cNvSpPr>
            <p:nvPr/>
          </p:nvSpPr>
          <p:spPr bwMode="auto">
            <a:xfrm>
              <a:off x="577" y="2854"/>
              <a:ext cx="447" cy="85"/>
            </a:xfrm>
            <a:prstGeom prst="ellipse">
              <a:avLst/>
            </a:prstGeom>
            <a:gradFill rotWithShape="0">
              <a:gsLst>
                <a:gs pos="0">
                  <a:srgbClr val="FFCC66"/>
                </a:gs>
                <a:gs pos="100000">
                  <a:srgbClr val="765E2F"/>
                </a:gs>
              </a:gsLst>
              <a:lin ang="2700000" scaled="1"/>
            </a:gradFill>
            <a:ln w="9525">
              <a:round/>
            </a:ln>
            <a:scene3d>
              <a:camera prst="legacyObliqueTopRight">
                <a:rot lat="19199996" lon="0" rev="0"/>
              </a:camera>
              <a:lightRig rig="legacyFlat3" dir="b"/>
            </a:scene3d>
            <a:sp3d extrusionH="74600" prstMaterial="legacyMatte">
              <a:bevelT w="13500" h="13500" prst="angle"/>
              <a:bevelB w="13500" h="13500" prst="angle"/>
              <a:extrusionClr>
                <a:srgbClr val="FFCC66"/>
              </a:extrusionClr>
            </a:sp3d>
          </p:spPr>
          <p:txBody>
            <a:bodyPr anchor="ctr">
              <a:spAutoFit/>
              <a:flatTx/>
            </a:bodyPr>
            <a:lstStyle>
              <a:lvl1pPr defTabSz="762000"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GB" altLang="en-US" sz="500" smtClean="0">
                <a:solidFill>
                  <a:srgbClr val="000000"/>
                </a:solidFill>
                <a:latin typeface="Arial" panose="020B0604020202020204" pitchFamily="34" charset="0"/>
              </a:endParaRPr>
            </a:p>
          </p:txBody>
        </p:sp>
        <p:pic>
          <p:nvPicPr>
            <p:cNvPr id="361622" name="Picture 23" descr="Server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9" y="2765"/>
              <a:ext cx="10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23" name="Picture 24" descr="Server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 y="2729"/>
              <a:ext cx="9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24" name="Picture 25" descr="Server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7" y="2768"/>
              <a:ext cx="10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25" name="Picture 26" descr="Server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3" y="2780"/>
              <a:ext cx="103"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1494" name="Picture 27" descr="NetManag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2888" y="1346200"/>
            <a:ext cx="5984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495" name="Rectangle 28"/>
          <p:cNvSpPr>
            <a:spLocks noChangeArrowheads="1"/>
          </p:cNvSpPr>
          <p:nvPr/>
        </p:nvSpPr>
        <p:spPr bwMode="auto">
          <a:xfrm>
            <a:off x="3810000" y="762000"/>
            <a:ext cx="152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zh-CN" altLang="en-US" sz="1600" smtClean="0">
                <a:solidFill>
                  <a:srgbClr val="000000"/>
                </a:solidFill>
                <a:latin typeface="Arial" panose="020B0604020202020204" pitchFamily="34" charset="0"/>
              </a:rPr>
              <a:t>企业运营支持系统</a:t>
            </a:r>
            <a:r>
              <a:rPr lang="en-US" altLang="zh-CN" sz="1600" smtClean="0">
                <a:solidFill>
                  <a:srgbClr val="000000"/>
                </a:solidFill>
                <a:latin typeface="Arial" panose="020B0604020202020204" pitchFamily="34" charset="0"/>
              </a:rPr>
              <a:t>BOSS</a:t>
            </a:r>
          </a:p>
        </p:txBody>
      </p:sp>
      <p:sp>
        <p:nvSpPr>
          <p:cNvPr id="361496" name="Rectangle 29"/>
          <p:cNvSpPr>
            <a:spLocks noChangeArrowheads="1"/>
          </p:cNvSpPr>
          <p:nvPr/>
        </p:nvSpPr>
        <p:spPr bwMode="auto">
          <a:xfrm>
            <a:off x="1285875" y="2301875"/>
            <a:ext cx="7239000" cy="635000"/>
          </a:xfrm>
          <a:prstGeom prst="rect">
            <a:avLst/>
          </a:prstGeom>
          <a:noFill/>
          <a:ln w="38100">
            <a:solidFill>
              <a:srgbClr val="3333FF"/>
            </a:solidFill>
            <a:prstDash val="sysDot"/>
            <a:miter lim="800000"/>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1600" smtClean="0">
              <a:solidFill>
                <a:srgbClr val="000000"/>
              </a:solidFill>
              <a:latin typeface="Arial" panose="020B0604020202020204" pitchFamily="34" charset="0"/>
              <a:ea typeface="Beijing"/>
              <a:cs typeface="Beijing"/>
            </a:endParaRPr>
          </a:p>
        </p:txBody>
      </p:sp>
      <p:sp>
        <p:nvSpPr>
          <p:cNvPr id="361497" name="AutoShape 30"/>
          <p:cNvSpPr>
            <a:spLocks noChangeArrowheads="1"/>
          </p:cNvSpPr>
          <p:nvPr/>
        </p:nvSpPr>
        <p:spPr bwMode="auto">
          <a:xfrm>
            <a:off x="163513" y="2414588"/>
            <a:ext cx="981075" cy="414337"/>
          </a:xfrm>
          <a:prstGeom prst="homePlate">
            <a:avLst>
              <a:gd name="adj" fmla="val 59185"/>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zh-CN" altLang="en-US" sz="1600" b="1" smtClean="0">
                <a:solidFill>
                  <a:srgbClr val="000000"/>
                </a:solidFill>
                <a:latin typeface="Arial" panose="020B0604020202020204" pitchFamily="34" charset="0"/>
              </a:rPr>
              <a:t>控制层</a:t>
            </a:r>
          </a:p>
        </p:txBody>
      </p:sp>
      <p:sp>
        <p:nvSpPr>
          <p:cNvPr id="361498" name="Line 31"/>
          <p:cNvSpPr>
            <a:spLocks noChangeShapeType="1"/>
          </p:cNvSpPr>
          <p:nvPr/>
        </p:nvSpPr>
        <p:spPr bwMode="auto">
          <a:xfrm>
            <a:off x="1960563" y="1903413"/>
            <a:ext cx="596900" cy="398462"/>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499" name="Line 32"/>
          <p:cNvSpPr>
            <a:spLocks noChangeShapeType="1"/>
          </p:cNvSpPr>
          <p:nvPr/>
        </p:nvSpPr>
        <p:spPr bwMode="auto">
          <a:xfrm>
            <a:off x="3006725" y="1825625"/>
            <a:ext cx="0" cy="47625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00" name="Line 33"/>
          <p:cNvSpPr>
            <a:spLocks noChangeShapeType="1"/>
          </p:cNvSpPr>
          <p:nvPr/>
        </p:nvSpPr>
        <p:spPr bwMode="auto">
          <a:xfrm>
            <a:off x="4503738" y="1933575"/>
            <a:ext cx="0" cy="36830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01" name="Line 34"/>
          <p:cNvSpPr>
            <a:spLocks noChangeShapeType="1"/>
          </p:cNvSpPr>
          <p:nvPr/>
        </p:nvSpPr>
        <p:spPr bwMode="auto">
          <a:xfrm>
            <a:off x="6073775" y="1933575"/>
            <a:ext cx="0" cy="36830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02" name="Line 35"/>
          <p:cNvSpPr>
            <a:spLocks noChangeShapeType="1"/>
          </p:cNvSpPr>
          <p:nvPr/>
        </p:nvSpPr>
        <p:spPr bwMode="auto">
          <a:xfrm flipH="1">
            <a:off x="6324600" y="1825625"/>
            <a:ext cx="1246188" cy="765175"/>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03" name="Line 36"/>
          <p:cNvSpPr>
            <a:spLocks noChangeShapeType="1"/>
          </p:cNvSpPr>
          <p:nvPr/>
        </p:nvSpPr>
        <p:spPr bwMode="auto">
          <a:xfrm>
            <a:off x="3867150" y="2624138"/>
            <a:ext cx="1981200" cy="0"/>
          </a:xfrm>
          <a:prstGeom prst="line">
            <a:avLst/>
          </a:prstGeom>
          <a:noFill/>
          <a:ln w="19050">
            <a:solidFill>
              <a:srgbClr val="3366FF"/>
            </a:solidFill>
            <a:prstDash val="lgDash"/>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04" name="Picture 37" descr="S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75038" y="2301875"/>
            <a:ext cx="5207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05" name="Picture 38" descr="S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48350" y="2301875"/>
            <a:ext cx="5207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06" name="Picture 39" descr="cloud_G1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5913" y="2940050"/>
            <a:ext cx="6357937"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07" name="AutoShape 40"/>
          <p:cNvSpPr>
            <a:spLocks noChangeArrowheads="1"/>
          </p:cNvSpPr>
          <p:nvPr/>
        </p:nvSpPr>
        <p:spPr bwMode="auto">
          <a:xfrm>
            <a:off x="163513" y="3502025"/>
            <a:ext cx="981075" cy="417513"/>
          </a:xfrm>
          <a:prstGeom prst="homePlate">
            <a:avLst>
              <a:gd name="adj" fmla="val 58734"/>
            </a:avLst>
          </a:prstGeom>
          <a:solidFill>
            <a:srgbClr val="FFD8B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600" b="1" smtClean="0">
                <a:solidFill>
                  <a:srgbClr val="000000"/>
                </a:solidFill>
                <a:latin typeface="Arial" panose="020B0604020202020204" pitchFamily="34" charset="0"/>
              </a:rPr>
              <a:t>传送层</a:t>
            </a:r>
          </a:p>
        </p:txBody>
      </p:sp>
      <p:pic>
        <p:nvPicPr>
          <p:cNvPr id="361508" name="Picture 41"/>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33625" y="3259138"/>
            <a:ext cx="673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09" name="Text Box 42"/>
          <p:cNvSpPr txBox="1">
            <a:spLocks noChangeArrowheads="1"/>
          </p:cNvSpPr>
          <p:nvPr/>
        </p:nvSpPr>
        <p:spPr bwMode="auto">
          <a:xfrm>
            <a:off x="3392488" y="3376613"/>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en-US" altLang="zh-CN" sz="2000" smtClean="0">
                <a:solidFill>
                  <a:srgbClr val="000000"/>
                </a:solidFill>
                <a:latin typeface="Arial" panose="020B0604020202020204" pitchFamily="34" charset="0"/>
              </a:rPr>
              <a:t>Core Packet Network</a:t>
            </a:r>
            <a:endParaRPr lang="en-US" altLang="zh-CN" sz="2000" i="1" smtClean="0">
              <a:solidFill>
                <a:srgbClr val="000000"/>
              </a:solidFill>
              <a:latin typeface="Arial" panose="020B0604020202020204" pitchFamily="34" charset="0"/>
            </a:endParaRPr>
          </a:p>
        </p:txBody>
      </p:sp>
      <p:sp>
        <p:nvSpPr>
          <p:cNvPr id="361510" name="Line 43"/>
          <p:cNvSpPr>
            <a:spLocks noChangeShapeType="1"/>
          </p:cNvSpPr>
          <p:nvPr/>
        </p:nvSpPr>
        <p:spPr bwMode="auto">
          <a:xfrm>
            <a:off x="3006725" y="2940050"/>
            <a:ext cx="0" cy="319088"/>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11" name="Line 44"/>
          <p:cNvSpPr>
            <a:spLocks noChangeShapeType="1"/>
          </p:cNvSpPr>
          <p:nvPr/>
        </p:nvSpPr>
        <p:spPr bwMode="auto">
          <a:xfrm>
            <a:off x="6073775" y="2859088"/>
            <a:ext cx="0" cy="31750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12" name="Picture 45"/>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27538" y="3865563"/>
            <a:ext cx="6715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13" name="Picture 46"/>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21413" y="3176588"/>
            <a:ext cx="67468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14"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7088" y="5624513"/>
            <a:ext cx="112395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1515" name="Text Box 48"/>
          <p:cNvSpPr txBox="1">
            <a:spLocks noChangeArrowheads="1"/>
          </p:cNvSpPr>
          <p:nvPr/>
        </p:nvSpPr>
        <p:spPr bwMode="auto">
          <a:xfrm>
            <a:off x="4572000" y="5781675"/>
            <a:ext cx="1295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0"/>
              </a:spcBef>
              <a:buClrTx/>
              <a:buSzTx/>
              <a:buFontTx/>
              <a:buNone/>
            </a:pPr>
            <a:r>
              <a:rPr lang="en-US" altLang="zh-CN" sz="1200" smtClean="0">
                <a:solidFill>
                  <a:srgbClr val="000000"/>
                </a:solidFill>
                <a:latin typeface="Arial" panose="020B0604020202020204" pitchFamily="34" charset="0"/>
              </a:rPr>
              <a:t>Broadband </a:t>
            </a:r>
          </a:p>
          <a:p>
            <a:pPr algn="ctr" eaLnBrk="1" hangingPunct="1">
              <a:lnSpc>
                <a:spcPct val="110000"/>
              </a:lnSpc>
              <a:spcBef>
                <a:spcPct val="0"/>
              </a:spcBef>
              <a:buClrTx/>
              <a:buSzTx/>
              <a:buFontTx/>
              <a:buNone/>
            </a:pPr>
            <a:r>
              <a:rPr lang="en-US" altLang="zh-CN" sz="1200" smtClean="0">
                <a:solidFill>
                  <a:srgbClr val="000000"/>
                </a:solidFill>
                <a:latin typeface="Arial" panose="020B0604020202020204" pitchFamily="34" charset="0"/>
              </a:rPr>
              <a:t>Access</a:t>
            </a:r>
          </a:p>
        </p:txBody>
      </p:sp>
      <p:grpSp>
        <p:nvGrpSpPr>
          <p:cNvPr id="361516" name="Group 49"/>
          <p:cNvGrpSpPr/>
          <p:nvPr/>
        </p:nvGrpSpPr>
        <p:grpSpPr bwMode="auto">
          <a:xfrm>
            <a:off x="4738688" y="6354763"/>
            <a:ext cx="300037" cy="317500"/>
            <a:chOff x="144" y="2736"/>
            <a:chExt cx="477" cy="402"/>
          </a:xfrm>
        </p:grpSpPr>
        <p:pic>
          <p:nvPicPr>
            <p:cNvPr id="361619" name="Picture 5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 y="2736"/>
              <a:ext cx="47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20" name="Picture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6" y="2761"/>
              <a:ext cx="22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61517" name="Rectangle 52"/>
          <p:cNvSpPr>
            <a:spLocks noChangeArrowheads="1"/>
          </p:cNvSpPr>
          <p:nvPr/>
        </p:nvSpPr>
        <p:spPr bwMode="auto">
          <a:xfrm>
            <a:off x="2916238" y="6308725"/>
            <a:ext cx="1116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30000"/>
              </a:spcBef>
              <a:buClrTx/>
              <a:buSzTx/>
              <a:buFontTx/>
              <a:buNone/>
            </a:pPr>
            <a:r>
              <a:rPr lang="en-US" altLang="zh-CN" sz="1200" smtClean="0">
                <a:solidFill>
                  <a:srgbClr val="000000"/>
                </a:solidFill>
                <a:latin typeface="Arial" panose="020B0604020202020204" pitchFamily="34" charset="0"/>
              </a:rPr>
              <a:t>PSTN/ISDN/PLMN</a:t>
            </a:r>
          </a:p>
        </p:txBody>
      </p:sp>
      <p:sp>
        <p:nvSpPr>
          <p:cNvPr id="361518" name="AutoShape 53"/>
          <p:cNvSpPr>
            <a:spLocks noChangeArrowheads="1"/>
          </p:cNvSpPr>
          <p:nvPr/>
        </p:nvSpPr>
        <p:spPr bwMode="auto">
          <a:xfrm>
            <a:off x="3249613" y="5884863"/>
            <a:ext cx="119062" cy="231775"/>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19" name="AutoShape 54"/>
          <p:cNvSpPr>
            <a:spLocks noChangeArrowheads="1"/>
          </p:cNvSpPr>
          <p:nvPr/>
        </p:nvSpPr>
        <p:spPr bwMode="auto">
          <a:xfrm>
            <a:off x="3249613" y="5872163"/>
            <a:ext cx="119062" cy="49212"/>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0" name="Line 55"/>
          <p:cNvSpPr>
            <a:spLocks noChangeShapeType="1"/>
          </p:cNvSpPr>
          <p:nvPr/>
        </p:nvSpPr>
        <p:spPr bwMode="auto">
          <a:xfrm>
            <a:off x="3295650" y="5924550"/>
            <a:ext cx="0" cy="195263"/>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21" name="Rectangle 56"/>
          <p:cNvSpPr>
            <a:spLocks noChangeArrowheads="1"/>
          </p:cNvSpPr>
          <p:nvPr/>
        </p:nvSpPr>
        <p:spPr bwMode="auto">
          <a:xfrm>
            <a:off x="3286125" y="6007100"/>
            <a:ext cx="3175" cy="17463"/>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2" name="Rectangle 57"/>
          <p:cNvSpPr>
            <a:spLocks noChangeArrowheads="1"/>
          </p:cNvSpPr>
          <p:nvPr/>
        </p:nvSpPr>
        <p:spPr bwMode="auto">
          <a:xfrm>
            <a:off x="3303588" y="6007100"/>
            <a:ext cx="1587" cy="17463"/>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3" name="Line 58"/>
          <p:cNvSpPr>
            <a:spLocks noChangeShapeType="1"/>
          </p:cNvSpPr>
          <p:nvPr/>
        </p:nvSpPr>
        <p:spPr bwMode="auto">
          <a:xfrm flipV="1">
            <a:off x="3660775" y="5808663"/>
            <a:ext cx="0"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24" name="Line 59"/>
          <p:cNvSpPr>
            <a:spLocks noChangeShapeType="1"/>
          </p:cNvSpPr>
          <p:nvPr/>
        </p:nvSpPr>
        <p:spPr bwMode="auto">
          <a:xfrm>
            <a:off x="3236913" y="5719763"/>
            <a:ext cx="360362"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25" name="AutoShape 60"/>
          <p:cNvSpPr>
            <a:spLocks noChangeArrowheads="1"/>
          </p:cNvSpPr>
          <p:nvPr/>
        </p:nvSpPr>
        <p:spPr bwMode="auto">
          <a:xfrm>
            <a:off x="3546475" y="5915025"/>
            <a:ext cx="122238" cy="231775"/>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6" name="AutoShape 61"/>
          <p:cNvSpPr>
            <a:spLocks noChangeArrowheads="1"/>
          </p:cNvSpPr>
          <p:nvPr/>
        </p:nvSpPr>
        <p:spPr bwMode="auto">
          <a:xfrm>
            <a:off x="3546475" y="5903913"/>
            <a:ext cx="122238" cy="46037"/>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7" name="Line 62"/>
          <p:cNvSpPr>
            <a:spLocks noChangeShapeType="1"/>
          </p:cNvSpPr>
          <p:nvPr/>
        </p:nvSpPr>
        <p:spPr bwMode="auto">
          <a:xfrm>
            <a:off x="3595688" y="5954713"/>
            <a:ext cx="0" cy="193675"/>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28" name="Rectangle 63"/>
          <p:cNvSpPr>
            <a:spLocks noChangeArrowheads="1"/>
          </p:cNvSpPr>
          <p:nvPr/>
        </p:nvSpPr>
        <p:spPr bwMode="auto">
          <a:xfrm>
            <a:off x="3589338" y="6040438"/>
            <a:ext cx="0" cy="14287"/>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29" name="Rectangle 64"/>
          <p:cNvSpPr>
            <a:spLocks noChangeArrowheads="1"/>
          </p:cNvSpPr>
          <p:nvPr/>
        </p:nvSpPr>
        <p:spPr bwMode="auto">
          <a:xfrm>
            <a:off x="3603625" y="6040438"/>
            <a:ext cx="4763" cy="14287"/>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30" name="AutoShape 65"/>
          <p:cNvSpPr>
            <a:spLocks noChangeArrowheads="1"/>
          </p:cNvSpPr>
          <p:nvPr/>
        </p:nvSpPr>
        <p:spPr bwMode="auto">
          <a:xfrm>
            <a:off x="3178175" y="5513388"/>
            <a:ext cx="117475" cy="231775"/>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31" name="AutoShape 66"/>
          <p:cNvSpPr>
            <a:spLocks noChangeArrowheads="1"/>
          </p:cNvSpPr>
          <p:nvPr/>
        </p:nvSpPr>
        <p:spPr bwMode="auto">
          <a:xfrm>
            <a:off x="3178175" y="5503863"/>
            <a:ext cx="117475" cy="50800"/>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32" name="Line 67"/>
          <p:cNvSpPr>
            <a:spLocks noChangeShapeType="1"/>
          </p:cNvSpPr>
          <p:nvPr/>
        </p:nvSpPr>
        <p:spPr bwMode="auto">
          <a:xfrm>
            <a:off x="3222625" y="5554663"/>
            <a:ext cx="0" cy="193675"/>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33" name="Rectangle 68"/>
          <p:cNvSpPr>
            <a:spLocks noChangeArrowheads="1"/>
          </p:cNvSpPr>
          <p:nvPr/>
        </p:nvSpPr>
        <p:spPr bwMode="auto">
          <a:xfrm>
            <a:off x="3214688" y="5635625"/>
            <a:ext cx="1587" cy="17463"/>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34" name="Rectangle 69"/>
          <p:cNvSpPr>
            <a:spLocks noChangeArrowheads="1"/>
          </p:cNvSpPr>
          <p:nvPr/>
        </p:nvSpPr>
        <p:spPr bwMode="auto">
          <a:xfrm>
            <a:off x="3230563" y="5635625"/>
            <a:ext cx="4762" cy="17463"/>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35" name="Line 70"/>
          <p:cNvSpPr>
            <a:spLocks noChangeShapeType="1"/>
          </p:cNvSpPr>
          <p:nvPr/>
        </p:nvSpPr>
        <p:spPr bwMode="auto">
          <a:xfrm flipH="1" flipV="1">
            <a:off x="3198813" y="5732463"/>
            <a:ext cx="60325" cy="1539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36" name="Picture 7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6713" y="5397500"/>
            <a:ext cx="12207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1537" name="Line 72"/>
          <p:cNvSpPr>
            <a:spLocks noChangeShapeType="1"/>
          </p:cNvSpPr>
          <p:nvPr/>
        </p:nvSpPr>
        <p:spPr bwMode="auto">
          <a:xfrm>
            <a:off x="2189163" y="5607050"/>
            <a:ext cx="304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38" name="Line 73"/>
          <p:cNvSpPr>
            <a:spLocks noChangeShapeType="1"/>
          </p:cNvSpPr>
          <p:nvPr/>
        </p:nvSpPr>
        <p:spPr bwMode="auto">
          <a:xfrm>
            <a:off x="2187575" y="6137275"/>
            <a:ext cx="306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39" name="Line 74"/>
          <p:cNvSpPr>
            <a:spLocks noChangeShapeType="1"/>
          </p:cNvSpPr>
          <p:nvPr/>
        </p:nvSpPr>
        <p:spPr bwMode="auto">
          <a:xfrm flipV="1">
            <a:off x="2179638" y="5680075"/>
            <a:ext cx="330200" cy="387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40" name="Line 75"/>
          <p:cNvSpPr>
            <a:spLocks noChangeShapeType="1"/>
          </p:cNvSpPr>
          <p:nvPr/>
        </p:nvSpPr>
        <p:spPr bwMode="auto">
          <a:xfrm>
            <a:off x="2195513" y="5697538"/>
            <a:ext cx="322262" cy="384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41" name="Rectangle 76"/>
          <p:cNvSpPr>
            <a:spLocks noChangeArrowheads="1"/>
          </p:cNvSpPr>
          <p:nvPr/>
        </p:nvSpPr>
        <p:spPr bwMode="auto">
          <a:xfrm>
            <a:off x="1739900" y="6348413"/>
            <a:ext cx="12430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en-US" altLang="zh-CN" sz="1200" smtClean="0">
                <a:solidFill>
                  <a:srgbClr val="000000"/>
                </a:solidFill>
                <a:latin typeface="Arial" panose="020B0604020202020204" pitchFamily="34" charset="0"/>
              </a:rPr>
              <a:t>SS7 Network</a:t>
            </a:r>
          </a:p>
        </p:txBody>
      </p:sp>
      <p:sp>
        <p:nvSpPr>
          <p:cNvPr id="361542" name="AutoShape 77"/>
          <p:cNvSpPr>
            <a:spLocks noChangeArrowheads="1"/>
          </p:cNvSpPr>
          <p:nvPr/>
        </p:nvSpPr>
        <p:spPr bwMode="auto">
          <a:xfrm>
            <a:off x="2473325" y="5507038"/>
            <a:ext cx="130175" cy="247650"/>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3" name="AutoShape 78"/>
          <p:cNvSpPr>
            <a:spLocks noChangeArrowheads="1"/>
          </p:cNvSpPr>
          <p:nvPr/>
        </p:nvSpPr>
        <p:spPr bwMode="auto">
          <a:xfrm>
            <a:off x="2473325" y="5495925"/>
            <a:ext cx="130175" cy="50800"/>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4" name="Line 79"/>
          <p:cNvSpPr>
            <a:spLocks noChangeShapeType="1"/>
          </p:cNvSpPr>
          <p:nvPr/>
        </p:nvSpPr>
        <p:spPr bwMode="auto">
          <a:xfrm>
            <a:off x="2525713" y="5554663"/>
            <a:ext cx="0" cy="201612"/>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45" name="Rectangle 80"/>
          <p:cNvSpPr>
            <a:spLocks noChangeArrowheads="1"/>
          </p:cNvSpPr>
          <p:nvPr/>
        </p:nvSpPr>
        <p:spPr bwMode="auto">
          <a:xfrm>
            <a:off x="2513013" y="5641975"/>
            <a:ext cx="6350" cy="12700"/>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6" name="Rectangle 81"/>
          <p:cNvSpPr>
            <a:spLocks noChangeArrowheads="1"/>
          </p:cNvSpPr>
          <p:nvPr/>
        </p:nvSpPr>
        <p:spPr bwMode="auto">
          <a:xfrm>
            <a:off x="2532063" y="5641975"/>
            <a:ext cx="6350" cy="12700"/>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7" name="AutoShape 82"/>
          <p:cNvSpPr>
            <a:spLocks noChangeArrowheads="1"/>
          </p:cNvSpPr>
          <p:nvPr/>
        </p:nvSpPr>
        <p:spPr bwMode="auto">
          <a:xfrm>
            <a:off x="2513013" y="5972175"/>
            <a:ext cx="131762" cy="247650"/>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8" name="AutoShape 83"/>
          <p:cNvSpPr>
            <a:spLocks noChangeArrowheads="1"/>
          </p:cNvSpPr>
          <p:nvPr/>
        </p:nvSpPr>
        <p:spPr bwMode="auto">
          <a:xfrm>
            <a:off x="2513013" y="5962650"/>
            <a:ext cx="131762" cy="52388"/>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49" name="Line 84"/>
          <p:cNvSpPr>
            <a:spLocks noChangeShapeType="1"/>
          </p:cNvSpPr>
          <p:nvPr/>
        </p:nvSpPr>
        <p:spPr bwMode="auto">
          <a:xfrm>
            <a:off x="2566988" y="6015038"/>
            <a:ext cx="0" cy="209550"/>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50" name="Rectangle 85"/>
          <p:cNvSpPr>
            <a:spLocks noChangeArrowheads="1"/>
          </p:cNvSpPr>
          <p:nvPr/>
        </p:nvSpPr>
        <p:spPr bwMode="auto">
          <a:xfrm>
            <a:off x="2554288" y="6103938"/>
            <a:ext cx="6350" cy="20637"/>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1" name="Rectangle 86"/>
          <p:cNvSpPr>
            <a:spLocks noChangeArrowheads="1"/>
          </p:cNvSpPr>
          <p:nvPr/>
        </p:nvSpPr>
        <p:spPr bwMode="auto">
          <a:xfrm>
            <a:off x="2571750" y="6103938"/>
            <a:ext cx="4763" cy="20637"/>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2" name="AutoShape 87"/>
          <p:cNvSpPr>
            <a:spLocks noChangeArrowheads="1"/>
          </p:cNvSpPr>
          <p:nvPr/>
        </p:nvSpPr>
        <p:spPr bwMode="auto">
          <a:xfrm>
            <a:off x="2057400" y="5538788"/>
            <a:ext cx="131763" cy="247650"/>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3" name="AutoShape 88"/>
          <p:cNvSpPr>
            <a:spLocks noChangeArrowheads="1"/>
          </p:cNvSpPr>
          <p:nvPr/>
        </p:nvSpPr>
        <p:spPr bwMode="auto">
          <a:xfrm>
            <a:off x="2057400" y="5529263"/>
            <a:ext cx="131763" cy="47625"/>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4" name="Line 89"/>
          <p:cNvSpPr>
            <a:spLocks noChangeShapeType="1"/>
          </p:cNvSpPr>
          <p:nvPr/>
        </p:nvSpPr>
        <p:spPr bwMode="auto">
          <a:xfrm>
            <a:off x="2109788" y="5583238"/>
            <a:ext cx="0" cy="206375"/>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55" name="Rectangle 90"/>
          <p:cNvSpPr>
            <a:spLocks noChangeArrowheads="1"/>
          </p:cNvSpPr>
          <p:nvPr/>
        </p:nvSpPr>
        <p:spPr bwMode="auto">
          <a:xfrm>
            <a:off x="2098675" y="5672138"/>
            <a:ext cx="3175" cy="15875"/>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6" name="Rectangle 91"/>
          <p:cNvSpPr>
            <a:spLocks noChangeArrowheads="1"/>
          </p:cNvSpPr>
          <p:nvPr/>
        </p:nvSpPr>
        <p:spPr bwMode="auto">
          <a:xfrm>
            <a:off x="2116138" y="5672138"/>
            <a:ext cx="4762" cy="15875"/>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7" name="AutoShape 92"/>
          <p:cNvSpPr>
            <a:spLocks noChangeArrowheads="1"/>
          </p:cNvSpPr>
          <p:nvPr/>
        </p:nvSpPr>
        <p:spPr bwMode="auto">
          <a:xfrm>
            <a:off x="2043113" y="5949950"/>
            <a:ext cx="131762" cy="249238"/>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8" name="AutoShape 93"/>
          <p:cNvSpPr>
            <a:spLocks noChangeArrowheads="1"/>
          </p:cNvSpPr>
          <p:nvPr/>
        </p:nvSpPr>
        <p:spPr bwMode="auto">
          <a:xfrm>
            <a:off x="2043113" y="5940425"/>
            <a:ext cx="131762" cy="49213"/>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59" name="Line 94"/>
          <p:cNvSpPr>
            <a:spLocks noChangeShapeType="1"/>
          </p:cNvSpPr>
          <p:nvPr/>
        </p:nvSpPr>
        <p:spPr bwMode="auto">
          <a:xfrm>
            <a:off x="2098675" y="5997575"/>
            <a:ext cx="0" cy="204788"/>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60" name="Rectangle 95"/>
          <p:cNvSpPr>
            <a:spLocks noChangeArrowheads="1"/>
          </p:cNvSpPr>
          <p:nvPr/>
        </p:nvSpPr>
        <p:spPr bwMode="auto">
          <a:xfrm>
            <a:off x="2085975" y="6086475"/>
            <a:ext cx="6350" cy="12700"/>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61" name="Rectangle 96"/>
          <p:cNvSpPr>
            <a:spLocks noChangeArrowheads="1"/>
          </p:cNvSpPr>
          <p:nvPr/>
        </p:nvSpPr>
        <p:spPr bwMode="auto">
          <a:xfrm>
            <a:off x="2101850" y="6086475"/>
            <a:ext cx="7938" cy="12700"/>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62" name="Line 97"/>
          <p:cNvSpPr>
            <a:spLocks noChangeShapeType="1"/>
          </p:cNvSpPr>
          <p:nvPr/>
        </p:nvSpPr>
        <p:spPr bwMode="auto">
          <a:xfrm flipV="1">
            <a:off x="4895850" y="6245225"/>
            <a:ext cx="79375" cy="173038"/>
          </a:xfrm>
          <a:prstGeom prst="line">
            <a:avLst/>
          </a:prstGeom>
          <a:noFill/>
          <a:ln w="9525">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graphicFrame>
        <p:nvGraphicFramePr>
          <p:cNvPr id="361563" name="Object 98"/>
          <p:cNvGraphicFramePr>
            <a:graphicFrameLocks noChangeAspect="1"/>
          </p:cNvGraphicFramePr>
          <p:nvPr/>
        </p:nvGraphicFramePr>
        <p:xfrm>
          <a:off x="5056188" y="6354763"/>
          <a:ext cx="376237" cy="280987"/>
        </p:xfrm>
        <a:graphic>
          <a:graphicData uri="http://schemas.openxmlformats.org/presentationml/2006/ole">
            <mc:AlternateContent xmlns:mc="http://schemas.openxmlformats.org/markup-compatibility/2006">
              <mc:Choice xmlns:v="urn:schemas-microsoft-com:vml" Requires="v">
                <p:oleObj spid="_x0000_s64632" r:id="rId18" imgW="605790" imgH="417830" progId="Paint.Picture">
                  <p:embed/>
                </p:oleObj>
              </mc:Choice>
              <mc:Fallback>
                <p:oleObj r:id="rId18" imgW="605790" imgH="417830" progId="Paint.Picture">
                  <p:embed/>
                  <p:pic>
                    <p:nvPicPr>
                      <p:cNvPr id="0" name="图片 645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56188" y="6354763"/>
                        <a:ext cx="376237"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61564" name="Picture 9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73738" y="5919788"/>
            <a:ext cx="27781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65" name="Picture 10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22975" y="5919788"/>
            <a:ext cx="27305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1566" name="Object 101"/>
          <p:cNvGraphicFramePr>
            <a:graphicFrameLocks noChangeAspect="1"/>
          </p:cNvGraphicFramePr>
          <p:nvPr/>
        </p:nvGraphicFramePr>
        <p:xfrm>
          <a:off x="6340475" y="5799138"/>
          <a:ext cx="598488" cy="338137"/>
        </p:xfrm>
        <a:graphic>
          <a:graphicData uri="http://schemas.openxmlformats.org/presentationml/2006/ole">
            <mc:AlternateContent xmlns:mc="http://schemas.openxmlformats.org/markup-compatibility/2006">
              <mc:Choice xmlns:v="urn:schemas-microsoft-com:vml" Requires="v">
                <p:oleObj spid="_x0000_s64633" r:id="rId21" imgW="1295400" imgH="2870200" progId="Photoshop.Image.4">
                  <p:embed/>
                </p:oleObj>
              </mc:Choice>
              <mc:Fallback>
                <p:oleObj r:id="rId21" imgW="1295400" imgH="2870200" progId="Photoshop.Image.4">
                  <p:embed/>
                  <p:pic>
                    <p:nvPicPr>
                      <p:cNvPr id="0" name="图片 645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40475" y="5799138"/>
                        <a:ext cx="598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1567" name="Line 102"/>
          <p:cNvSpPr>
            <a:spLocks noChangeShapeType="1"/>
          </p:cNvSpPr>
          <p:nvPr/>
        </p:nvSpPr>
        <p:spPr bwMode="auto">
          <a:xfrm>
            <a:off x="5694363" y="5203825"/>
            <a:ext cx="228600" cy="715963"/>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68" name="Line 103"/>
          <p:cNvSpPr>
            <a:spLocks noChangeShapeType="1"/>
          </p:cNvSpPr>
          <p:nvPr/>
        </p:nvSpPr>
        <p:spPr bwMode="auto">
          <a:xfrm>
            <a:off x="5694363" y="5203825"/>
            <a:ext cx="379412" cy="715963"/>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69" name="Line 104"/>
          <p:cNvSpPr>
            <a:spLocks noChangeShapeType="1"/>
          </p:cNvSpPr>
          <p:nvPr/>
        </p:nvSpPr>
        <p:spPr bwMode="auto">
          <a:xfrm>
            <a:off x="5707063" y="5207000"/>
            <a:ext cx="857250" cy="592138"/>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70" name="Text Box 105"/>
          <p:cNvSpPr txBox="1">
            <a:spLocks noChangeArrowheads="1"/>
          </p:cNvSpPr>
          <p:nvPr/>
        </p:nvSpPr>
        <p:spPr bwMode="auto">
          <a:xfrm>
            <a:off x="6413500" y="6132513"/>
            <a:ext cx="822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200" smtClean="0">
                <a:solidFill>
                  <a:srgbClr val="000000"/>
                </a:solidFill>
                <a:latin typeface="Arial" panose="020B0604020202020204" pitchFamily="34" charset="0"/>
              </a:rPr>
              <a:t>PBX</a:t>
            </a:r>
          </a:p>
        </p:txBody>
      </p:sp>
      <p:pic>
        <p:nvPicPr>
          <p:cNvPr id="361571" name="Picture 10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8963" y="5745163"/>
            <a:ext cx="97155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1572" name="Text Box 107"/>
          <p:cNvSpPr txBox="1">
            <a:spLocks noChangeArrowheads="1"/>
          </p:cNvSpPr>
          <p:nvPr/>
        </p:nvSpPr>
        <p:spPr bwMode="auto">
          <a:xfrm>
            <a:off x="6777038" y="5700713"/>
            <a:ext cx="13239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0"/>
              </a:spcBef>
              <a:buClrTx/>
              <a:buSzTx/>
              <a:buFontTx/>
              <a:buNone/>
            </a:pPr>
            <a:r>
              <a:rPr lang="en-US" altLang="zh-CN" sz="1200" smtClean="0">
                <a:solidFill>
                  <a:srgbClr val="000000"/>
                </a:solidFill>
                <a:latin typeface="Arial" panose="020B0604020202020204" pitchFamily="34" charset="0"/>
              </a:rPr>
              <a:t>Private </a:t>
            </a:r>
          </a:p>
          <a:p>
            <a:pPr algn="ctr" eaLnBrk="1" hangingPunct="1">
              <a:lnSpc>
                <a:spcPct val="110000"/>
              </a:lnSpc>
              <a:spcBef>
                <a:spcPct val="0"/>
              </a:spcBef>
              <a:buClrTx/>
              <a:buSzTx/>
              <a:buFontTx/>
              <a:buNone/>
            </a:pPr>
            <a:r>
              <a:rPr lang="en-US" altLang="zh-CN" sz="1200" smtClean="0">
                <a:solidFill>
                  <a:srgbClr val="000000"/>
                </a:solidFill>
                <a:latin typeface="Arial" panose="020B0604020202020204" pitchFamily="34" charset="0"/>
              </a:rPr>
              <a:t>Network</a:t>
            </a:r>
          </a:p>
        </p:txBody>
      </p:sp>
      <p:pic>
        <p:nvPicPr>
          <p:cNvPr id="361573" name="Picture 10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37388" y="6189663"/>
            <a:ext cx="2730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574" name="Group 109"/>
          <p:cNvGrpSpPr/>
          <p:nvPr/>
        </p:nvGrpSpPr>
        <p:grpSpPr bwMode="auto">
          <a:xfrm>
            <a:off x="7310438" y="6172200"/>
            <a:ext cx="300037" cy="320675"/>
            <a:chOff x="4608" y="2688"/>
            <a:chExt cx="755" cy="796"/>
          </a:xfrm>
        </p:grpSpPr>
        <p:pic>
          <p:nvPicPr>
            <p:cNvPr id="361616" name="Picture 110" descr="IBM Thinkpad 765l"/>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608" y="2688"/>
              <a:ext cx="75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17" name="Picture 111" descr="skin_dial_of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704" y="2736"/>
              <a:ext cx="57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18" name="Picture 112" descr="groupphone"/>
            <p:cNvPicPr preferRelativeResize="0">
              <a:picLocks noChangeArrowheads="1"/>
            </p:cNvPicPr>
            <p:nvPr/>
          </p:nvPicPr>
          <p:blipFill>
            <a:blip r:embed="rId25" cstate="print">
              <a:extLst>
                <a:ext uri="{28A0092B-C50C-407E-A947-70E740481C1C}">
                  <a14:useLocalDpi xmlns:a14="http://schemas.microsoft.com/office/drawing/2010/main" val="0"/>
                </a:ext>
              </a:extLst>
            </a:blip>
            <a:srcRect l="10423" t="15625" r="53131" b="47966"/>
            <a:stretch>
              <a:fillRect/>
            </a:stretch>
          </p:blipFill>
          <p:spPr bwMode="auto">
            <a:xfrm>
              <a:off x="4896" y="2832"/>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61575" name="Object 113"/>
          <p:cNvGraphicFramePr>
            <a:graphicFrameLocks noChangeAspect="1"/>
          </p:cNvGraphicFramePr>
          <p:nvPr/>
        </p:nvGraphicFramePr>
        <p:xfrm>
          <a:off x="7610475" y="6135688"/>
          <a:ext cx="377825" cy="284162"/>
        </p:xfrm>
        <a:graphic>
          <a:graphicData uri="http://schemas.openxmlformats.org/presentationml/2006/ole">
            <mc:AlternateContent xmlns:mc="http://schemas.openxmlformats.org/markup-compatibility/2006">
              <mc:Choice xmlns:v="urn:schemas-microsoft-com:vml" Requires="v">
                <p:oleObj spid="_x0000_s64634" r:id="rId26" imgW="605790" imgH="417830" progId="Paint.Picture">
                  <p:embed/>
                </p:oleObj>
              </mc:Choice>
              <mc:Fallback>
                <p:oleObj r:id="rId26" imgW="605790" imgH="417830" progId="Paint.Picture">
                  <p:embed/>
                  <p:pic>
                    <p:nvPicPr>
                      <p:cNvPr id="0" name="图片 645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10475" y="6135688"/>
                        <a:ext cx="3778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1576" name="Line 114"/>
          <p:cNvSpPr>
            <a:spLocks noChangeShapeType="1"/>
          </p:cNvSpPr>
          <p:nvPr/>
        </p:nvSpPr>
        <p:spPr bwMode="auto">
          <a:xfrm>
            <a:off x="6859588" y="5002213"/>
            <a:ext cx="403225" cy="725487"/>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77" name="Line 115"/>
          <p:cNvSpPr>
            <a:spLocks noChangeShapeType="1"/>
          </p:cNvSpPr>
          <p:nvPr/>
        </p:nvSpPr>
        <p:spPr bwMode="auto">
          <a:xfrm flipH="1">
            <a:off x="2317750" y="5102225"/>
            <a:ext cx="828675" cy="365125"/>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78" name="Line 116"/>
          <p:cNvSpPr>
            <a:spLocks noChangeShapeType="1"/>
          </p:cNvSpPr>
          <p:nvPr/>
        </p:nvSpPr>
        <p:spPr bwMode="auto">
          <a:xfrm>
            <a:off x="4733925" y="5207000"/>
            <a:ext cx="322263" cy="428625"/>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79" name="Line 117"/>
          <p:cNvSpPr>
            <a:spLocks noChangeShapeType="1"/>
          </p:cNvSpPr>
          <p:nvPr/>
        </p:nvSpPr>
        <p:spPr bwMode="auto">
          <a:xfrm flipH="1">
            <a:off x="4540250" y="5102225"/>
            <a:ext cx="239713" cy="955675"/>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80" name="Line 118"/>
          <p:cNvSpPr>
            <a:spLocks noChangeShapeType="1"/>
          </p:cNvSpPr>
          <p:nvPr/>
        </p:nvSpPr>
        <p:spPr bwMode="auto">
          <a:xfrm flipV="1">
            <a:off x="5295900" y="5207000"/>
            <a:ext cx="411163" cy="428625"/>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81" name="Rectangle 119"/>
          <p:cNvSpPr>
            <a:spLocks noChangeArrowheads="1"/>
          </p:cNvSpPr>
          <p:nvPr/>
        </p:nvSpPr>
        <p:spPr bwMode="auto">
          <a:xfrm>
            <a:off x="1447800" y="4648200"/>
            <a:ext cx="7240588" cy="635000"/>
          </a:xfrm>
          <a:prstGeom prst="rect">
            <a:avLst/>
          </a:prstGeom>
          <a:solidFill>
            <a:srgbClr val="E7E7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82" name="AutoShape 120"/>
          <p:cNvSpPr>
            <a:spLocks noChangeArrowheads="1"/>
          </p:cNvSpPr>
          <p:nvPr/>
        </p:nvSpPr>
        <p:spPr bwMode="auto">
          <a:xfrm>
            <a:off x="163513" y="4603750"/>
            <a:ext cx="981075" cy="412750"/>
          </a:xfrm>
          <a:prstGeom prst="homePlate">
            <a:avLst>
              <a:gd name="adj" fmla="val 59412"/>
            </a:avLst>
          </a:prstGeom>
          <a:solidFill>
            <a:srgbClr val="E7E7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Tx/>
              <a:buSzTx/>
              <a:buFontTx/>
              <a:buNone/>
            </a:pPr>
            <a:r>
              <a:rPr lang="zh-CN" altLang="en-US" sz="1600" b="1" smtClean="0">
                <a:solidFill>
                  <a:srgbClr val="000000"/>
                </a:solidFill>
                <a:latin typeface="Arial" panose="020B0604020202020204" pitchFamily="34" charset="0"/>
              </a:rPr>
              <a:t>接入层</a:t>
            </a:r>
          </a:p>
        </p:txBody>
      </p:sp>
      <p:sp>
        <p:nvSpPr>
          <p:cNvPr id="361583" name="Text Box 121"/>
          <p:cNvSpPr txBox="1">
            <a:spLocks noChangeArrowheads="1"/>
          </p:cNvSpPr>
          <p:nvPr/>
        </p:nvSpPr>
        <p:spPr bwMode="auto">
          <a:xfrm>
            <a:off x="2511425" y="4187825"/>
            <a:ext cx="1287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1200" smtClean="0">
              <a:solidFill>
                <a:srgbClr val="000000"/>
              </a:solidFill>
              <a:latin typeface="Arial" panose="020B0604020202020204" pitchFamily="34" charset="0"/>
            </a:endParaRPr>
          </a:p>
        </p:txBody>
      </p:sp>
      <p:pic>
        <p:nvPicPr>
          <p:cNvPr id="361584" name="Picture 122" descr="ZXSS10-I508-cop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589588" y="4702175"/>
            <a:ext cx="3714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585" name="Picture 123" descr="1400_new"/>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9550" y="4779963"/>
            <a:ext cx="6000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1586" name="Group 124"/>
          <p:cNvGrpSpPr/>
          <p:nvPr/>
        </p:nvGrpSpPr>
        <p:grpSpPr bwMode="auto">
          <a:xfrm>
            <a:off x="7608888" y="4702175"/>
            <a:ext cx="522287" cy="473075"/>
            <a:chOff x="144" y="2736"/>
            <a:chExt cx="477" cy="402"/>
          </a:xfrm>
        </p:grpSpPr>
        <p:pic>
          <p:nvPicPr>
            <p:cNvPr id="361614" name="Picture 125"/>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4" y="2736"/>
              <a:ext cx="47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15" name="Picture 1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6" y="2761"/>
              <a:ext cx="22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61587" name="Picture 127" descr="M10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78350" y="4608513"/>
            <a:ext cx="4635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88" name="Line 128"/>
          <p:cNvSpPr>
            <a:spLocks noChangeShapeType="1"/>
          </p:cNvSpPr>
          <p:nvPr/>
        </p:nvSpPr>
        <p:spPr bwMode="auto">
          <a:xfrm flipH="1" flipV="1">
            <a:off x="5135563" y="6245225"/>
            <a:ext cx="80962" cy="173038"/>
          </a:xfrm>
          <a:prstGeom prst="line">
            <a:avLst/>
          </a:prstGeom>
          <a:noFill/>
          <a:ln w="9525">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89" name="AutoShape 129"/>
          <p:cNvSpPr>
            <a:spLocks noChangeArrowheads="1"/>
          </p:cNvSpPr>
          <p:nvPr/>
        </p:nvSpPr>
        <p:spPr bwMode="auto">
          <a:xfrm>
            <a:off x="3744913" y="5635625"/>
            <a:ext cx="122237" cy="231775"/>
          </a:xfrm>
          <a:prstGeom prst="cube">
            <a:avLst>
              <a:gd name="adj" fmla="val 24986"/>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90" name="AutoShape 130"/>
          <p:cNvSpPr>
            <a:spLocks noChangeArrowheads="1"/>
          </p:cNvSpPr>
          <p:nvPr/>
        </p:nvSpPr>
        <p:spPr bwMode="auto">
          <a:xfrm>
            <a:off x="3744913" y="5624513"/>
            <a:ext cx="122237" cy="46037"/>
          </a:xfrm>
          <a:prstGeom prst="cube">
            <a:avLst>
              <a:gd name="adj" fmla="val 74389"/>
            </a:avLst>
          </a:prstGeom>
          <a:solidFill>
            <a:schemeClr val="bg1"/>
          </a:solidFill>
          <a:ln w="12699">
            <a:solidFill>
              <a:srgbClr val="00279F"/>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91" name="Line 131"/>
          <p:cNvSpPr>
            <a:spLocks noChangeShapeType="1"/>
          </p:cNvSpPr>
          <p:nvPr/>
        </p:nvSpPr>
        <p:spPr bwMode="auto">
          <a:xfrm>
            <a:off x="3794125" y="5676900"/>
            <a:ext cx="0" cy="190500"/>
          </a:xfrm>
          <a:prstGeom prst="line">
            <a:avLst/>
          </a:prstGeom>
          <a:noFill/>
          <a:ln w="12699">
            <a:solidFill>
              <a:srgbClr val="00279F"/>
            </a:solidFill>
            <a:round/>
            <a:headEnd type="none" w="sm" len="sm"/>
            <a:tailEnd type="none" w="sm" len="sm"/>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92" name="Rectangle 132"/>
          <p:cNvSpPr>
            <a:spLocks noChangeArrowheads="1"/>
          </p:cNvSpPr>
          <p:nvPr/>
        </p:nvSpPr>
        <p:spPr bwMode="auto">
          <a:xfrm>
            <a:off x="3787775" y="5757863"/>
            <a:ext cx="0" cy="15875"/>
          </a:xfrm>
          <a:prstGeom prst="rect">
            <a:avLst/>
          </a:prstGeom>
          <a:solidFill>
            <a:schemeClr val="accent1"/>
          </a:solidFill>
          <a:ln w="12699">
            <a:solidFill>
              <a:schemeClr val="tx1"/>
            </a:solidFill>
            <a:miter lim="800000"/>
          </a:ln>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1800" smtClean="0">
              <a:solidFill>
                <a:srgbClr val="000000"/>
              </a:solidFill>
              <a:latin typeface="Arial" panose="020B0604020202020204" pitchFamily="34" charset="0"/>
            </a:endParaRPr>
          </a:p>
        </p:txBody>
      </p:sp>
      <p:sp>
        <p:nvSpPr>
          <p:cNvPr id="361593" name="Line 133"/>
          <p:cNvSpPr>
            <a:spLocks noChangeShapeType="1"/>
          </p:cNvSpPr>
          <p:nvPr/>
        </p:nvSpPr>
        <p:spPr bwMode="auto">
          <a:xfrm>
            <a:off x="3259138" y="5624513"/>
            <a:ext cx="485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sp>
        <p:nvSpPr>
          <p:cNvPr id="361594" name="Line 134"/>
          <p:cNvSpPr>
            <a:spLocks noChangeShapeType="1"/>
          </p:cNvSpPr>
          <p:nvPr/>
        </p:nvSpPr>
        <p:spPr bwMode="auto">
          <a:xfrm flipV="1">
            <a:off x="3355975" y="5727700"/>
            <a:ext cx="388938" cy="209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95" name="Picture 1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65600" y="5930900"/>
            <a:ext cx="2762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96" name="Line 136"/>
          <p:cNvSpPr>
            <a:spLocks noChangeShapeType="1"/>
          </p:cNvSpPr>
          <p:nvPr/>
        </p:nvSpPr>
        <p:spPr bwMode="auto">
          <a:xfrm>
            <a:off x="2803525" y="5937250"/>
            <a:ext cx="1936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97" name="Picture 137" descr="M10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700463" y="4573588"/>
            <a:ext cx="4651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598" name="Line 138"/>
          <p:cNvSpPr>
            <a:spLocks noChangeShapeType="1"/>
          </p:cNvSpPr>
          <p:nvPr/>
        </p:nvSpPr>
        <p:spPr bwMode="auto">
          <a:xfrm>
            <a:off x="3970338" y="4162425"/>
            <a:ext cx="0" cy="369888"/>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599" name="Picture 1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1825" y="6040438"/>
            <a:ext cx="27781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600" name="Line 140"/>
          <p:cNvSpPr>
            <a:spLocks noChangeShapeType="1"/>
          </p:cNvSpPr>
          <p:nvPr/>
        </p:nvSpPr>
        <p:spPr bwMode="auto">
          <a:xfrm flipH="1">
            <a:off x="2997200" y="5303838"/>
            <a:ext cx="98425" cy="312737"/>
          </a:xfrm>
          <a:prstGeom prst="line">
            <a:avLst/>
          </a:prstGeom>
          <a:noFill/>
          <a:ln w="12700">
            <a:solidFill>
              <a:srgbClr val="6666FF"/>
            </a:solidFill>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601" name="Picture 1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4325" y="5468938"/>
            <a:ext cx="2778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602" name="Line 142"/>
          <p:cNvSpPr>
            <a:spLocks noChangeShapeType="1"/>
          </p:cNvSpPr>
          <p:nvPr/>
        </p:nvSpPr>
        <p:spPr bwMode="auto">
          <a:xfrm flipH="1">
            <a:off x="2317750" y="4157663"/>
            <a:ext cx="598488" cy="476250"/>
          </a:xfrm>
          <a:prstGeom prst="line">
            <a:avLst/>
          </a:prstGeom>
          <a:noFill/>
          <a:ln w="38100">
            <a:solidFill>
              <a:srgbClr val="339966"/>
            </a:solidFill>
            <a:prstDash val="sysDot"/>
            <a:round/>
          </a:ln>
          <a:extLst>
            <a:ext uri="{909E8E84-426E-40DD-AFC4-6F175D3DCCD1}">
              <a14:hiddenFill xmlns:a14="http://schemas.microsoft.com/office/drawing/2010/main">
                <a:noFill/>
              </a14:hiddenFill>
            </a:ext>
          </a:extLst>
        </p:spPr>
        <p:txBody>
          <a:bodyPr/>
          <a:lstStyle/>
          <a:p>
            <a:pPr>
              <a:buClr>
                <a:prstClr val="black"/>
              </a:buClr>
            </a:pPr>
            <a:endParaRPr lang="zh-CN" altLang="en-US" sz="1400" smtClean="0">
              <a:solidFill>
                <a:prstClr val="black"/>
              </a:solidFill>
            </a:endParaRPr>
          </a:p>
        </p:txBody>
      </p:sp>
      <p:pic>
        <p:nvPicPr>
          <p:cNvPr id="361603" name="Picture 143" descr="MSG9000外形图（标准）"/>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963863" y="4613275"/>
            <a:ext cx="4222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604" name="Picture 144" descr="M10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43113" y="4573588"/>
            <a:ext cx="4651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605" name="Text Box 145"/>
          <p:cNvSpPr txBox="1">
            <a:spLocks noChangeArrowheads="1"/>
          </p:cNvSpPr>
          <p:nvPr/>
        </p:nvSpPr>
        <p:spPr bwMode="auto">
          <a:xfrm>
            <a:off x="1558925" y="4572000"/>
            <a:ext cx="7810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en-US" altLang="zh-CN" sz="1600" b="1" smtClean="0">
                <a:solidFill>
                  <a:srgbClr val="000000"/>
                </a:solidFill>
                <a:latin typeface="Arial" panose="020B0604020202020204" pitchFamily="34" charset="0"/>
              </a:rPr>
              <a:t>SG  </a:t>
            </a:r>
            <a:r>
              <a:rPr lang="zh-CN" altLang="en-US" sz="1600" b="1" smtClean="0">
                <a:solidFill>
                  <a:srgbClr val="000000"/>
                </a:solidFill>
                <a:latin typeface="Arial" panose="020B0604020202020204" pitchFamily="34" charset="0"/>
              </a:rPr>
              <a:t>信令网关</a:t>
            </a:r>
          </a:p>
        </p:txBody>
      </p:sp>
      <p:sp>
        <p:nvSpPr>
          <p:cNvPr id="361606" name="Text Box 146"/>
          <p:cNvSpPr txBox="1">
            <a:spLocks noChangeArrowheads="1"/>
          </p:cNvSpPr>
          <p:nvPr/>
        </p:nvSpPr>
        <p:spPr bwMode="auto">
          <a:xfrm>
            <a:off x="2743200" y="4419600"/>
            <a:ext cx="12874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en-US" altLang="zh-CN" sz="1200" smtClean="0">
                <a:solidFill>
                  <a:srgbClr val="000000"/>
                </a:solidFill>
                <a:latin typeface="Arial" panose="020B0604020202020204" pitchFamily="34" charset="0"/>
              </a:rPr>
              <a:t>SG/TG/AG</a:t>
            </a:r>
          </a:p>
          <a:p>
            <a:pPr eaLnBrk="1" hangingPunct="1">
              <a:lnSpc>
                <a:spcPct val="85000"/>
              </a:lnSpc>
              <a:spcBef>
                <a:spcPct val="30000"/>
              </a:spcBef>
              <a:buClrTx/>
              <a:buSzTx/>
              <a:buFontTx/>
              <a:buNone/>
            </a:pPr>
            <a:endParaRPr lang="en-US" altLang="zh-CN" sz="800" smtClean="0">
              <a:solidFill>
                <a:srgbClr val="000000"/>
              </a:solidFill>
              <a:latin typeface="Arial" panose="020B0604020202020204" pitchFamily="34" charset="0"/>
            </a:endParaRPr>
          </a:p>
        </p:txBody>
      </p:sp>
      <p:sp>
        <p:nvSpPr>
          <p:cNvPr id="361607" name="Text Box 147"/>
          <p:cNvSpPr txBox="1">
            <a:spLocks noChangeArrowheads="1"/>
          </p:cNvSpPr>
          <p:nvPr/>
        </p:nvSpPr>
        <p:spPr bwMode="auto">
          <a:xfrm>
            <a:off x="3609975" y="4772025"/>
            <a:ext cx="12858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en-US" altLang="zh-CN" sz="1200" smtClean="0">
                <a:solidFill>
                  <a:srgbClr val="000000"/>
                </a:solidFill>
                <a:latin typeface="Arial" panose="020B0604020202020204" pitchFamily="34" charset="0"/>
              </a:rPr>
              <a:t>TG/AG</a:t>
            </a:r>
          </a:p>
          <a:p>
            <a:pPr eaLnBrk="1" hangingPunct="1">
              <a:lnSpc>
                <a:spcPct val="85000"/>
              </a:lnSpc>
              <a:spcBef>
                <a:spcPct val="30000"/>
              </a:spcBef>
              <a:buClrTx/>
              <a:buSzTx/>
              <a:buFontTx/>
              <a:buNone/>
            </a:pPr>
            <a:endParaRPr lang="en-US" altLang="zh-CN" sz="1200" smtClean="0">
              <a:solidFill>
                <a:srgbClr val="000000"/>
              </a:solidFill>
              <a:latin typeface="Arial" panose="020B0604020202020204" pitchFamily="34" charset="0"/>
            </a:endParaRPr>
          </a:p>
        </p:txBody>
      </p:sp>
      <p:sp>
        <p:nvSpPr>
          <p:cNvPr id="361608" name="Text Box 148"/>
          <p:cNvSpPr txBox="1">
            <a:spLocks noChangeArrowheads="1"/>
          </p:cNvSpPr>
          <p:nvPr/>
        </p:nvSpPr>
        <p:spPr bwMode="auto">
          <a:xfrm>
            <a:off x="4576763" y="4764088"/>
            <a:ext cx="6429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indent="3175" defTabSz="841375"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defTabSz="841375"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defTabSz="841375"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defTabSz="841375"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defTabSz="841375"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defTabSz="841375"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85000"/>
              </a:lnSpc>
              <a:spcBef>
                <a:spcPct val="30000"/>
              </a:spcBef>
              <a:buClrTx/>
              <a:buSzTx/>
              <a:buFontTx/>
              <a:buNone/>
            </a:pPr>
            <a:r>
              <a:rPr lang="en-US" altLang="zh-CN" sz="1200" smtClean="0">
                <a:solidFill>
                  <a:srgbClr val="000000"/>
                </a:solidFill>
                <a:latin typeface="Arial" panose="020B0604020202020204" pitchFamily="34" charset="0"/>
              </a:rPr>
              <a:t>AG</a:t>
            </a:r>
          </a:p>
          <a:p>
            <a:pPr eaLnBrk="1" hangingPunct="1">
              <a:lnSpc>
                <a:spcPct val="85000"/>
              </a:lnSpc>
              <a:spcBef>
                <a:spcPct val="30000"/>
              </a:spcBef>
              <a:buClrTx/>
              <a:buSzTx/>
              <a:buFontTx/>
              <a:buNone/>
            </a:pPr>
            <a:endParaRPr lang="en-US" altLang="zh-CN" sz="800" smtClean="0">
              <a:solidFill>
                <a:srgbClr val="000000"/>
              </a:solidFill>
              <a:latin typeface="Arial" panose="020B0604020202020204" pitchFamily="34" charset="0"/>
            </a:endParaRPr>
          </a:p>
        </p:txBody>
      </p:sp>
      <p:sp>
        <p:nvSpPr>
          <p:cNvPr id="875669" name="Rectangle 149"/>
          <p:cNvSpPr>
            <a:spLocks noChangeArrowheads="1"/>
          </p:cNvSpPr>
          <p:nvPr/>
        </p:nvSpPr>
        <p:spPr bwMode="auto">
          <a:xfrm>
            <a:off x="1981200" y="0"/>
            <a:ext cx="5410200" cy="685800"/>
          </a:xfrm>
          <a:prstGeom prst="rect">
            <a:avLst/>
          </a:prstGeom>
          <a:noFill/>
          <a:ln>
            <a:noFill/>
          </a:ln>
          <a:effectLst/>
        </p:spPr>
        <p:txBody>
          <a:bodyPr anchor="ctr"/>
          <a:lstStyle/>
          <a:p>
            <a:pPr algn="ctr">
              <a:spcBef>
                <a:spcPct val="0"/>
              </a:spcBef>
              <a:buClrTx/>
              <a:buSzTx/>
              <a:buFontTx/>
              <a:buNone/>
              <a:defRPr/>
            </a:pPr>
            <a:r>
              <a:rPr kumimoji="1" lang="en-US" altLang="zh-CN" sz="2400" b="1" dirty="0">
                <a:solidFill>
                  <a:srgbClr val="003366"/>
                </a:solidFill>
                <a:effectLst>
                  <a:outerShdw blurRad="38100" dist="38100" dir="2700000" algn="tl">
                    <a:srgbClr val="C0C0C0"/>
                  </a:outerShdw>
                </a:effectLst>
              </a:rPr>
              <a:t>NGN </a:t>
            </a:r>
            <a:r>
              <a:rPr kumimoji="1" lang="zh-CN" altLang="en-US" sz="2400" b="1" dirty="0">
                <a:solidFill>
                  <a:srgbClr val="003366"/>
                </a:solidFill>
                <a:effectLst>
                  <a:outerShdw blurRad="38100" dist="38100" dir="2700000" algn="tl">
                    <a:srgbClr val="C0C0C0"/>
                  </a:outerShdw>
                </a:effectLst>
              </a:rPr>
              <a:t>系统结构图</a:t>
            </a:r>
            <a:r>
              <a:rPr kumimoji="1" lang="en-US" altLang="zh-CN" sz="2400" b="1" dirty="0">
                <a:solidFill>
                  <a:srgbClr val="003366"/>
                </a:solidFill>
                <a:effectLst>
                  <a:outerShdw blurRad="38100" dist="38100" dir="2700000" algn="tl">
                    <a:srgbClr val="C0C0C0"/>
                  </a:outerShdw>
                </a:effectLst>
              </a:rPr>
              <a:t>-</a:t>
            </a:r>
            <a:r>
              <a:rPr kumimoji="1" lang="zh-CN" altLang="zh-CN" sz="2400" b="1" dirty="0">
                <a:solidFill>
                  <a:srgbClr val="003366"/>
                </a:solidFill>
                <a:effectLst>
                  <a:outerShdw blurRad="38100" dist="38100" dir="2700000" algn="tl">
                    <a:srgbClr val="C0C0C0"/>
                  </a:outerShdw>
                </a:effectLst>
              </a:rPr>
              <a:t>软交换</a:t>
            </a:r>
          </a:p>
        </p:txBody>
      </p:sp>
      <p:sp>
        <p:nvSpPr>
          <p:cNvPr id="361610" name="Text Box 150"/>
          <p:cNvSpPr txBox="1">
            <a:spLocks noChangeArrowheads="1"/>
          </p:cNvSpPr>
          <p:nvPr/>
        </p:nvSpPr>
        <p:spPr bwMode="auto">
          <a:xfrm>
            <a:off x="1352550" y="2328863"/>
            <a:ext cx="2211388"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1800" b="1" smtClean="0">
                <a:solidFill>
                  <a:srgbClr val="FF0000"/>
                </a:solidFill>
                <a:latin typeface="Arial" panose="020B0604020202020204" pitchFamily="34" charset="0"/>
              </a:rPr>
              <a:t>媒体网关控制器（</a:t>
            </a:r>
            <a:r>
              <a:rPr lang="en-US" altLang="zh-CN" sz="1800" b="1" smtClean="0">
                <a:solidFill>
                  <a:srgbClr val="FF0000"/>
                </a:solidFill>
                <a:latin typeface="Arial" panose="020B0604020202020204" pitchFamily="34" charset="0"/>
              </a:rPr>
              <a:t>MGC</a:t>
            </a:r>
            <a:r>
              <a:rPr lang="zh-CN" altLang="en-US" sz="1800" b="1" smtClean="0">
                <a:solidFill>
                  <a:srgbClr val="FF0000"/>
                </a:solidFill>
                <a:latin typeface="Arial" panose="020B0604020202020204" pitchFamily="34" charset="0"/>
              </a:rPr>
              <a:t>、软交换机）</a:t>
            </a:r>
          </a:p>
          <a:p>
            <a:pPr eaLnBrk="1" hangingPunct="1">
              <a:spcBef>
                <a:spcPct val="50000"/>
              </a:spcBef>
              <a:buClrTx/>
              <a:buSzTx/>
              <a:buFontTx/>
              <a:buNone/>
            </a:pPr>
            <a:endParaRPr lang="en-US" altLang="zh-CN" sz="1800" smtClean="0">
              <a:solidFill>
                <a:srgbClr val="FF7C80"/>
              </a:solidFill>
              <a:latin typeface="Arial" panose="020B0604020202020204" pitchFamily="34" charset="0"/>
            </a:endParaRPr>
          </a:p>
        </p:txBody>
      </p:sp>
      <p:sp>
        <p:nvSpPr>
          <p:cNvPr id="361611" name="Text Box 151"/>
          <p:cNvSpPr txBox="1">
            <a:spLocks noChangeArrowheads="1"/>
          </p:cNvSpPr>
          <p:nvPr/>
        </p:nvSpPr>
        <p:spPr bwMode="auto">
          <a:xfrm>
            <a:off x="4021138" y="4495800"/>
            <a:ext cx="762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1600" b="1" smtClean="0">
                <a:solidFill>
                  <a:srgbClr val="000000"/>
                </a:solidFill>
                <a:latin typeface="Arial" panose="020B0604020202020204" pitchFamily="34" charset="0"/>
              </a:rPr>
              <a:t>TG  </a:t>
            </a:r>
            <a:r>
              <a:rPr lang="zh-CN" altLang="en-US" sz="1600" b="1" smtClean="0">
                <a:solidFill>
                  <a:srgbClr val="000000"/>
                </a:solidFill>
                <a:latin typeface="Arial" panose="020B0604020202020204" pitchFamily="34" charset="0"/>
              </a:rPr>
              <a:t>中继网关</a:t>
            </a:r>
          </a:p>
        </p:txBody>
      </p:sp>
      <p:sp>
        <p:nvSpPr>
          <p:cNvPr id="361612" name="Text Box 152"/>
          <p:cNvSpPr txBox="1">
            <a:spLocks noChangeArrowheads="1"/>
          </p:cNvSpPr>
          <p:nvPr/>
        </p:nvSpPr>
        <p:spPr bwMode="auto">
          <a:xfrm>
            <a:off x="4953000" y="4495800"/>
            <a:ext cx="60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1600" b="1" smtClean="0">
                <a:solidFill>
                  <a:srgbClr val="000000"/>
                </a:solidFill>
                <a:latin typeface="Arial" panose="020B0604020202020204" pitchFamily="34" charset="0"/>
              </a:rPr>
              <a:t>AG  </a:t>
            </a:r>
            <a:r>
              <a:rPr lang="zh-CN" altLang="en-US" sz="1600" b="1" smtClean="0">
                <a:solidFill>
                  <a:srgbClr val="000000"/>
                </a:solidFill>
                <a:latin typeface="Arial" panose="020B0604020202020204" pitchFamily="34" charset="0"/>
              </a:rPr>
              <a:t>接入网关</a:t>
            </a:r>
          </a:p>
        </p:txBody>
      </p:sp>
      <p:sp>
        <p:nvSpPr>
          <p:cNvPr id="361613" name="Text Box 156"/>
          <p:cNvSpPr txBox="1">
            <a:spLocks noChangeArrowheads="1"/>
          </p:cNvSpPr>
          <p:nvPr/>
        </p:nvSpPr>
        <p:spPr bwMode="auto">
          <a:xfrm>
            <a:off x="5148263" y="3789363"/>
            <a:ext cx="1511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1800" b="1" smtClean="0">
                <a:solidFill>
                  <a:srgbClr val="3333FF"/>
                </a:solidFill>
                <a:latin typeface="Arial" panose="020B0604020202020204" pitchFamily="34" charset="0"/>
              </a:rPr>
              <a:t>IP </a:t>
            </a:r>
            <a:r>
              <a:rPr lang="zh-CN" altLang="en-US" sz="1800" b="1" smtClean="0">
                <a:solidFill>
                  <a:srgbClr val="3333FF"/>
                </a:solidFill>
                <a:latin typeface="Arial" panose="020B0604020202020204" pitchFamily="34" charset="0"/>
              </a:rPr>
              <a:t>或 </a:t>
            </a:r>
            <a:r>
              <a:rPr lang="en-US" altLang="zh-CN" sz="1800" b="1" smtClean="0">
                <a:solidFill>
                  <a:srgbClr val="3333FF"/>
                </a:solidFill>
                <a:latin typeface="Arial" panose="020B0604020202020204" pitchFamily="34" charset="0"/>
              </a:rPr>
              <a:t>ATM</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1337892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ChangeArrowheads="1"/>
          </p:cNvSpPr>
          <p:nvPr/>
        </p:nvSpPr>
        <p:spPr bwMode="auto">
          <a:xfrm>
            <a:off x="0" y="-18256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zh-CN" sz="1800" smtClean="0">
              <a:solidFill>
                <a:srgbClr val="000000"/>
              </a:solidFill>
              <a:latin typeface="Lucida Sans Unicode" panose="020B0602030504020204" pitchFamily="34" charset="0"/>
              <a:ea typeface="黑体" panose="02010609060101010101" pitchFamily="49" charset="-122"/>
            </a:endParaRPr>
          </a:p>
        </p:txBody>
      </p:sp>
      <p:graphicFrame>
        <p:nvGraphicFramePr>
          <p:cNvPr id="362499" name="Object 1"/>
          <p:cNvGraphicFramePr>
            <a:graphicFrameLocks noChangeAspect="1"/>
          </p:cNvGraphicFramePr>
          <p:nvPr/>
        </p:nvGraphicFramePr>
        <p:xfrm>
          <a:off x="0" y="533400"/>
          <a:ext cx="8304213" cy="6529388"/>
        </p:xfrm>
        <a:graphic>
          <a:graphicData uri="http://schemas.openxmlformats.org/presentationml/2006/ole">
            <mc:AlternateContent xmlns:mc="http://schemas.openxmlformats.org/markup-compatibility/2006">
              <mc:Choice xmlns:v="urn:schemas-microsoft-com:vml" Requires="v">
                <p:oleObj spid="_x0000_s65584" r:id="rId4" imgW="9779000" imgH="8102600" progId="Visio.Drawing.11">
                  <p:embed/>
                </p:oleObj>
              </mc:Choice>
              <mc:Fallback>
                <p:oleObj r:id="rId4" imgW="9779000" imgH="8102600" progId="Visio.Drawing.11">
                  <p:embed/>
                  <p:pic>
                    <p:nvPicPr>
                      <p:cNvPr id="0" name="图片 655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3400"/>
                        <a:ext cx="8304213" cy="652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2500" name="标题 1"/>
          <p:cNvSpPr>
            <a:spLocks noChangeArrowheads="1"/>
          </p:cNvSpPr>
          <p:nvPr/>
        </p:nvSpPr>
        <p:spPr bwMode="auto">
          <a:xfrm>
            <a:off x="155575" y="160020"/>
            <a:ext cx="870712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1" lang="en-US" altLang="zh-CN" sz="3600" b="1" dirty="0">
                <a:solidFill>
                  <a:srgbClr val="003366"/>
                </a:solidFill>
                <a:effectLst>
                  <a:outerShdw blurRad="38100" dist="38100" dir="2700000" algn="tl">
                    <a:srgbClr val="C0C0C0"/>
                  </a:outerShdw>
                </a:effectLst>
                <a:sym typeface="+mn-ea"/>
              </a:rPr>
              <a:t>NGN </a:t>
            </a:r>
            <a:r>
              <a:rPr kumimoji="1" lang="zh-CN" altLang="en-US" sz="3600" b="1" dirty="0">
                <a:solidFill>
                  <a:srgbClr val="003366"/>
                </a:solidFill>
                <a:effectLst>
                  <a:outerShdw blurRad="38100" dist="38100" dir="2700000" algn="tl">
                    <a:srgbClr val="C0C0C0"/>
                  </a:outerShdw>
                </a:effectLst>
                <a:sym typeface="+mn-ea"/>
              </a:rPr>
              <a:t>系统结构图</a:t>
            </a:r>
            <a:r>
              <a:rPr kumimoji="1" lang="en-US" altLang="zh-CN" sz="3600" b="1" dirty="0">
                <a:solidFill>
                  <a:srgbClr val="003366"/>
                </a:solidFill>
                <a:effectLst>
                  <a:outerShdw blurRad="38100" dist="38100" dir="2700000" algn="tl">
                    <a:srgbClr val="C0C0C0"/>
                  </a:outerShdw>
                </a:effectLst>
                <a:sym typeface="+mn-ea"/>
              </a:rPr>
              <a:t>-</a:t>
            </a:r>
            <a:r>
              <a:rPr lang="en-US" altLang="zh-CN" sz="3600" b="1" smtClean="0">
                <a:solidFill>
                  <a:srgbClr val="003399"/>
                </a:solidFill>
                <a:latin typeface="Arial" panose="020B0604020202020204" pitchFamily="34" charset="0"/>
              </a:rPr>
              <a:t>IMS</a:t>
            </a:r>
            <a:r>
              <a:rPr lang="zh-CN" altLang="en-US" sz="3600" b="1" smtClean="0">
                <a:solidFill>
                  <a:srgbClr val="003399"/>
                </a:solidFill>
                <a:latin typeface="Arial" panose="020B0604020202020204" pitchFamily="34" charset="0"/>
              </a:rPr>
              <a:t>网络架构</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AutoShape 4" descr="http://images2015.cnblogs.com/blog/786913/201603/786913-20160330164117082-1372430625.jpg"/>
          <p:cNvSpPr>
            <a:spLocks noChangeAspect="1" noChangeArrowheads="1"/>
          </p:cNvSpPr>
          <p:nvPr/>
        </p:nvSpPr>
        <p:spPr bwMode="auto">
          <a:xfrm>
            <a:off x="2698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sp>
        <p:nvSpPr>
          <p:cNvPr id="363523" name="AutoShape 6" descr="http://images2015.cnblogs.com/blog/786913/201603/786913-20160330164117082-1372430625.jpg"/>
          <p:cNvSpPr>
            <a:spLocks noChangeAspect="1" noChangeArrowheads="1"/>
          </p:cNvSpPr>
          <p:nvPr/>
        </p:nvSpPr>
        <p:spPr bwMode="auto">
          <a:xfrm>
            <a:off x="4222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sp>
        <p:nvSpPr>
          <p:cNvPr id="363524" name="AutoShape 8" descr="http://images2015.cnblogs.com/blog/786913/201603/786913-20160330164117082-1372430625.jpg"/>
          <p:cNvSpPr>
            <a:spLocks noChangeAspect="1" noChangeArrowheads="1"/>
          </p:cNvSpPr>
          <p:nvPr/>
        </p:nvSpPr>
        <p:spPr bwMode="auto">
          <a:xfrm>
            <a:off x="5746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sp>
        <p:nvSpPr>
          <p:cNvPr id="363525" name="AutoShape 10" descr="http://images2015.cnblogs.com/blog/786913/201603/786913-20160330164117082-1372430625.jpg"/>
          <p:cNvSpPr>
            <a:spLocks noChangeAspect="1" noChangeArrowheads="1"/>
          </p:cNvSpPr>
          <p:nvPr/>
        </p:nvSpPr>
        <p:spPr bwMode="auto">
          <a:xfrm>
            <a:off x="727075"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sp>
        <p:nvSpPr>
          <p:cNvPr id="363526" name="AutoShape 12" descr="http://images2015.cnblogs.com/blog/786913/201603/786913-20160330164117082-1372430625.jpg"/>
          <p:cNvSpPr>
            <a:spLocks noChangeAspect="1" noChangeArrowheads="1"/>
          </p:cNvSpPr>
          <p:nvPr/>
        </p:nvSpPr>
        <p:spPr bwMode="auto">
          <a:xfrm>
            <a:off x="879475" y="4651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sp>
        <p:nvSpPr>
          <p:cNvPr id="363527" name="AutoShape 14" descr="http://img3.imgtn.bdimg.com/it/u=2789151707,4161018524&amp;fm=26&amp;gp=0.jpg"/>
          <p:cNvSpPr>
            <a:spLocks noChangeAspect="1" noChangeArrowheads="1"/>
          </p:cNvSpPr>
          <p:nvPr/>
        </p:nvSpPr>
        <p:spPr bwMode="auto">
          <a:xfrm>
            <a:off x="1031875" y="6175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mtClean="0">
              <a:solidFill>
                <a:srgbClr val="000000"/>
              </a:solidFill>
            </a:endParaRPr>
          </a:p>
        </p:txBody>
      </p:sp>
      <p:pic>
        <p:nvPicPr>
          <p:cNvPr id="363528" name="Picture 16" descr="http://xilinx.eetrend.com/files-eetrend-xilinx/news/201405/7069-1199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769938"/>
            <a:ext cx="78279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29" name="内容占位符 8"/>
          <p:cNvSpPr>
            <a:spLocks noGrp="1" noChangeArrowheads="1"/>
          </p:cNvSpPr>
          <p:nvPr>
            <p:ph idx="1"/>
          </p:nvPr>
        </p:nvSpPr>
        <p:spPr/>
        <p:txBody>
          <a:bodyPr/>
          <a:lstStyle/>
          <a:p>
            <a:endParaRPr lang="zh-CN" altLang="en-US" smtClean="0"/>
          </a:p>
        </p:txBody>
      </p:sp>
      <p:sp>
        <p:nvSpPr>
          <p:cNvPr id="363530" name="标题 1"/>
          <p:cNvSpPr>
            <a:spLocks noGrp="1" noChangeArrowheads="1"/>
          </p:cNvSpPr>
          <p:nvPr>
            <p:ph type="title"/>
          </p:nvPr>
        </p:nvSpPr>
        <p:spPr/>
        <p:txBody>
          <a:bodyPr/>
          <a:lstStyle/>
          <a:p>
            <a:r>
              <a:rPr lang="zh-CN" altLang="en-US" smtClean="0"/>
              <a:t>未来网络架构</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541085" y="109301"/>
            <a:ext cx="7064703" cy="588189"/>
          </a:xfrm>
        </p:spPr>
        <p:txBody>
          <a:bodyPr/>
          <a:lstStyle/>
          <a:p>
            <a:r>
              <a:rPr lang="zh-CN" altLang="zh-CN">
                <a:solidFill>
                  <a:srgbClr val="0000FF"/>
                </a:solidFill>
              </a:rPr>
              <a:t>什么是未来网络</a:t>
            </a:r>
            <a:endParaRPr lang="zh-CN" altLang="en-US"/>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72</a:t>
            </a:fld>
            <a:endParaRPr lang="en-US" altLang="zh-CN"/>
          </a:p>
        </p:txBody>
      </p:sp>
      <p:sp>
        <p:nvSpPr>
          <p:cNvPr id="7" name="Rectangle 5"/>
          <p:cNvSpPr>
            <a:spLocks noChangeArrowheads="1"/>
          </p:cNvSpPr>
          <p:nvPr/>
        </p:nvSpPr>
        <p:spPr bwMode="auto">
          <a:xfrm>
            <a:off x="186751" y="697490"/>
            <a:ext cx="8600818" cy="5705907"/>
          </a:xfrm>
          <a:prstGeom prst="rect">
            <a:avLst/>
          </a:prstGeom>
          <a:noFill/>
          <a:ln w="9525">
            <a:noFill/>
            <a:miter lim="800000"/>
          </a:ln>
        </p:spPr>
        <p:txBody>
          <a:bodyPr wrap="square" lIns="82027" tIns="41014" rIns="82027" bIns="41014">
            <a:spAutoFit/>
          </a:bodyPr>
          <a:lstStyle/>
          <a:p>
            <a:pPr marL="400050" indent="-400050">
              <a:lnSpc>
                <a:spcPct val="60000"/>
              </a:lnSpc>
              <a:spcBef>
                <a:spcPct val="100000"/>
              </a:spcBef>
              <a:buSzPct val="110000"/>
              <a:defRPr/>
            </a:pPr>
            <a:endParaRPr lang="en-US" altLang="zh-CN" sz="2900" b="1" dirty="0">
              <a:solidFill>
                <a:srgbClr val="0000FF"/>
              </a:solidFill>
              <a:latin typeface="楷体_GB2312" panose="02010609030101010101" pitchFamily="49" charset="-122"/>
              <a:ea typeface="楷体_GB2312" panose="02010609030101010101" pitchFamily="49" charset="-122"/>
            </a:endParaRPr>
          </a:p>
          <a:p>
            <a:r>
              <a:rPr lang="zh-CN" altLang="en-US" sz="2900" b="1" dirty="0">
                <a:solidFill>
                  <a:srgbClr val="0000FF"/>
                </a:solidFill>
              </a:rPr>
              <a:t>不同的人理解不一样，中</a:t>
            </a:r>
            <a:r>
              <a:rPr lang="zh-CN" altLang="zh-CN" sz="2900" b="1" dirty="0">
                <a:solidFill>
                  <a:srgbClr val="0000FF"/>
                </a:solidFill>
              </a:rPr>
              <a:t>国工程院院士刘韵洁表示，什么是未来网络</a:t>
            </a:r>
            <a:r>
              <a:rPr lang="en-US" altLang="zh-CN" sz="2900" b="1" dirty="0">
                <a:solidFill>
                  <a:srgbClr val="0000FF"/>
                </a:solidFill>
              </a:rPr>
              <a:t>?</a:t>
            </a:r>
            <a:r>
              <a:rPr lang="zh-CN" altLang="zh-CN" sz="2900" b="1" dirty="0">
                <a:solidFill>
                  <a:srgbClr val="0000FF"/>
                </a:solidFill>
              </a:rPr>
              <a:t>有两个主要观点：</a:t>
            </a:r>
            <a:endParaRPr lang="en-US" altLang="zh-CN" sz="2900" b="1" dirty="0">
              <a:solidFill>
                <a:srgbClr val="0000FF"/>
              </a:solidFill>
            </a:endParaRPr>
          </a:p>
          <a:p>
            <a:pPr marL="410210" indent="-410210">
              <a:buFont typeface="Wingdings" panose="05000000000000000000" pitchFamily="2" charset="2"/>
              <a:buChar char="p"/>
            </a:pPr>
            <a:r>
              <a:rPr lang="zh-CN" altLang="zh-CN" sz="2900" b="1" dirty="0">
                <a:solidFill>
                  <a:srgbClr val="0000FF"/>
                </a:solidFill>
              </a:rPr>
              <a:t>一个是</a:t>
            </a:r>
            <a:r>
              <a:rPr lang="en-US" altLang="zh-CN" sz="2900" b="1" dirty="0">
                <a:solidFill>
                  <a:srgbClr val="FF0000"/>
                </a:solidFill>
              </a:rPr>
              <a:t>ICN</a:t>
            </a:r>
            <a:r>
              <a:rPr lang="zh-CN" altLang="zh-CN" sz="2900" b="1" dirty="0">
                <a:solidFill>
                  <a:srgbClr val="0000FF"/>
                </a:solidFill>
              </a:rPr>
              <a:t>，就是以内容为中心的网络，是让现在以</a:t>
            </a:r>
            <a:r>
              <a:rPr lang="en-US" altLang="zh-CN" sz="2900" b="1" dirty="0">
                <a:solidFill>
                  <a:srgbClr val="0000FF"/>
                </a:solidFill>
              </a:rPr>
              <a:t>IP</a:t>
            </a:r>
            <a:r>
              <a:rPr lang="zh-CN" altLang="zh-CN" sz="2900" b="1" dirty="0">
                <a:solidFill>
                  <a:srgbClr val="0000FF"/>
                </a:solidFill>
              </a:rPr>
              <a:t>为核心的架构能在将来演进成以内容为核心的架构。</a:t>
            </a:r>
            <a:endParaRPr lang="en-US" altLang="zh-CN" sz="2900" b="1" dirty="0">
              <a:solidFill>
                <a:srgbClr val="0000FF"/>
              </a:solidFill>
            </a:endParaRPr>
          </a:p>
          <a:p>
            <a:pPr marL="410210" indent="-410210">
              <a:buFont typeface="Wingdings" panose="05000000000000000000" pitchFamily="2" charset="2"/>
              <a:buChar char="p"/>
            </a:pPr>
            <a:r>
              <a:rPr lang="zh-CN" altLang="zh-CN" sz="2900" b="1" dirty="0">
                <a:solidFill>
                  <a:srgbClr val="0000FF"/>
                </a:solidFill>
              </a:rPr>
              <a:t>另一派的观点是</a:t>
            </a:r>
            <a:r>
              <a:rPr lang="zh-CN" altLang="zh-CN" sz="2900" b="1" dirty="0">
                <a:solidFill>
                  <a:srgbClr val="FF0000"/>
                </a:solidFill>
              </a:rPr>
              <a:t>软件定义网络</a:t>
            </a:r>
            <a:r>
              <a:rPr lang="zh-CN" altLang="zh-CN" sz="2900" b="1" dirty="0">
                <a:solidFill>
                  <a:srgbClr val="0000FF"/>
                </a:solidFill>
              </a:rPr>
              <a:t>——</a:t>
            </a:r>
            <a:r>
              <a:rPr lang="en-US" altLang="zh-CN" sz="2900" b="1" dirty="0">
                <a:solidFill>
                  <a:srgbClr val="FF0000"/>
                </a:solidFill>
              </a:rPr>
              <a:t>SDN</a:t>
            </a:r>
            <a:r>
              <a:rPr lang="zh-CN" altLang="zh-CN" sz="2900" b="1" dirty="0">
                <a:solidFill>
                  <a:srgbClr val="0000FF"/>
                </a:solidFill>
              </a:rPr>
              <a:t>，在硬件方面将交换的功能尽量做到简单标准化，把</a:t>
            </a:r>
            <a:r>
              <a:rPr lang="zh-CN" altLang="zh-CN" sz="2900" b="1" dirty="0">
                <a:solidFill>
                  <a:srgbClr val="FF0000"/>
                </a:solidFill>
              </a:rPr>
              <a:t>复杂的功能用软件定义</a:t>
            </a:r>
            <a:r>
              <a:rPr lang="zh-CN" altLang="zh-CN" sz="2900" b="1" dirty="0">
                <a:solidFill>
                  <a:srgbClr val="0000FF"/>
                </a:solidFill>
              </a:rPr>
              <a:t>来实现，原来是一个分布式的网络，每一个节点都是分布式的控制，现在变成一个</a:t>
            </a:r>
            <a:r>
              <a:rPr lang="zh-CN" altLang="zh-CN" sz="2900" b="1" dirty="0">
                <a:solidFill>
                  <a:srgbClr val="FF0000"/>
                </a:solidFill>
              </a:rPr>
              <a:t>集中控制</a:t>
            </a:r>
            <a:r>
              <a:rPr lang="zh-CN" altLang="zh-CN" sz="2900" b="1" dirty="0">
                <a:solidFill>
                  <a:srgbClr val="0000FF"/>
                </a:solidFill>
              </a:rPr>
              <a:t>，以此实现网络的可扩展性。</a:t>
            </a:r>
            <a:endParaRPr lang="en-US" altLang="zh-CN" sz="2900" b="1" dirty="0">
              <a:solidFill>
                <a:srgbClr val="0000FF"/>
              </a:solidFill>
            </a:endParaRPr>
          </a:p>
          <a:p>
            <a:pPr marL="410210" indent="-410210">
              <a:buFont typeface="Wingdings" panose="05000000000000000000" pitchFamily="2" charset="2"/>
              <a:buChar char="p"/>
            </a:pPr>
            <a:r>
              <a:rPr lang="zh-CN" altLang="en-US" sz="2900" b="1" dirty="0">
                <a:solidFill>
                  <a:srgbClr val="0000FF"/>
                </a:solidFill>
              </a:rPr>
              <a:t>未来网络核心技术：</a:t>
            </a:r>
            <a:r>
              <a:rPr lang="en-US" altLang="zh-CN" sz="2900" b="1" dirty="0">
                <a:solidFill>
                  <a:srgbClr val="FF0000"/>
                </a:solidFill>
              </a:rPr>
              <a:t>SDN</a:t>
            </a:r>
            <a:r>
              <a:rPr lang="zh-CN" altLang="en-US" sz="2900" b="1" dirty="0">
                <a:solidFill>
                  <a:srgbClr val="FF0000"/>
                </a:solidFill>
              </a:rPr>
              <a:t>、</a:t>
            </a:r>
            <a:r>
              <a:rPr lang="en-US" altLang="zh-CN" sz="2900" b="1" dirty="0">
                <a:solidFill>
                  <a:srgbClr val="FF0000"/>
                </a:solidFill>
              </a:rPr>
              <a:t>NFV</a:t>
            </a:r>
            <a:r>
              <a:rPr lang="zh-CN" altLang="en-US" sz="2900" b="1" dirty="0">
                <a:solidFill>
                  <a:srgbClr val="FF0000"/>
                </a:solidFill>
              </a:rPr>
              <a:t>、</a:t>
            </a:r>
            <a:r>
              <a:rPr lang="en-US" altLang="zh-CN" sz="2900" b="1" dirty="0">
                <a:solidFill>
                  <a:srgbClr val="FF0000"/>
                </a:solidFill>
              </a:rPr>
              <a:t>ICN</a:t>
            </a:r>
            <a:r>
              <a:rPr lang="zh-CN" altLang="en-US" sz="2900" b="1" dirty="0">
                <a:solidFill>
                  <a:srgbClr val="FF0000"/>
                </a:solidFill>
              </a:rPr>
              <a:t>（</a:t>
            </a:r>
            <a:r>
              <a:rPr lang="en-US" altLang="zh-CN" sz="2900" b="1" dirty="0">
                <a:solidFill>
                  <a:srgbClr val="FF0000"/>
                </a:solidFill>
              </a:rPr>
              <a:t>CCN</a:t>
            </a:r>
            <a:r>
              <a:rPr lang="zh-CN" altLang="en-US" sz="2900" b="1" dirty="0">
                <a:solidFill>
                  <a:srgbClr val="FF0000"/>
                </a:solidFill>
              </a:rPr>
              <a:t>）</a:t>
            </a:r>
            <a:r>
              <a:rPr lang="zh-CN" altLang="en-US" sz="2900" b="1" dirty="0">
                <a:solidFill>
                  <a:srgbClr val="0000FF"/>
                </a:solidFill>
              </a:rPr>
              <a:t>等</a:t>
            </a:r>
            <a:endParaRPr lang="zh-CN" altLang="zh-CN" sz="2900" b="1" dirty="0">
              <a:solidFill>
                <a:srgbClr val="0000FF"/>
              </a:solidFill>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内容占位符 2"/>
          <p:cNvSpPr>
            <a:spLocks noGrp="1"/>
          </p:cNvSpPr>
          <p:nvPr>
            <p:ph idx="4294967295"/>
          </p:nvPr>
        </p:nvSpPr>
        <p:spPr>
          <a:xfrm>
            <a:off x="0" y="1332725"/>
            <a:ext cx="9144000" cy="1632924"/>
          </a:xfrm>
        </p:spPr>
        <p:txBody>
          <a:bodyPr>
            <a:noAutofit/>
          </a:bodyPr>
          <a:lstStyle/>
          <a:p>
            <a:pPr fontAlgn="auto">
              <a:spcAft>
                <a:spcPts val="0"/>
              </a:spcAft>
              <a:defRPr/>
            </a:pPr>
            <a:r>
              <a:rPr lang="en-US" altLang="zh-CN" sz="2200" b="1" dirty="0">
                <a:latin typeface="微软雅黑" panose="020B0503020204020204" pitchFamily="34" charset="-122"/>
                <a:ea typeface="微软雅黑" panose="020B0503020204020204" pitchFamily="34" charset="-122"/>
              </a:rPr>
              <a:t>SDN</a:t>
            </a:r>
            <a:r>
              <a:rPr lang="zh-CN" altLang="en-US" sz="2200" b="1" dirty="0">
                <a:latin typeface="微软雅黑" panose="020B0503020204020204" pitchFamily="34" charset="-122"/>
                <a:ea typeface="微软雅黑" panose="020B0503020204020204" pitchFamily="34" charset="-122"/>
              </a:rPr>
              <a:t>＝控制与转发分离</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逻辑集中控制＋网络资源能力状态开放</a:t>
            </a:r>
            <a:endParaRPr lang="en-US" altLang="zh-CN" sz="2200" dirty="0">
              <a:latin typeface="微软雅黑" panose="020B0503020204020204" pitchFamily="34" charset="-122"/>
              <a:ea typeface="微软雅黑" panose="020B0503020204020204" pitchFamily="34" charset="-122"/>
            </a:endParaRPr>
          </a:p>
        </p:txBody>
      </p:sp>
      <p:pic>
        <p:nvPicPr>
          <p:cNvPr id="379906" name="Picture 2"/>
          <p:cNvPicPr>
            <a:picLocks noChangeAspect="1" noChangeArrowheads="1"/>
          </p:cNvPicPr>
          <p:nvPr/>
        </p:nvPicPr>
        <p:blipFill>
          <a:blip r:embed="rId3" cstate="print"/>
          <a:srcRect/>
          <a:stretch>
            <a:fillRect/>
          </a:stretch>
        </p:blipFill>
        <p:spPr bwMode="auto">
          <a:xfrm>
            <a:off x="-18009" y="1713866"/>
            <a:ext cx="9171613" cy="4171259"/>
          </a:xfrm>
          <a:prstGeom prst="rect">
            <a:avLst/>
          </a:prstGeom>
          <a:noFill/>
          <a:ln w="9525">
            <a:noFill/>
            <a:miter lim="800000"/>
            <a:headEnd/>
            <a:tailEnd/>
          </a:ln>
        </p:spPr>
      </p:pic>
      <p:sp>
        <p:nvSpPr>
          <p:cNvPr id="6" name="标题 1"/>
          <p:cNvSpPr txBox="1"/>
          <p:nvPr/>
        </p:nvSpPr>
        <p:spPr bwMode="auto">
          <a:xfrm>
            <a:off x="91922" y="160134"/>
            <a:ext cx="7064703" cy="58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040" tIns="41020" rIns="82040" bIns="41020" numCol="1" anchor="ctr" anchorCtr="0" compatLnSpc="1"/>
          <a:lstStyle>
            <a:lvl1pPr algn="l" defTabSz="1016000" rtl="0" eaLnBrk="0" fontAlgn="base" hangingPunct="0">
              <a:spcBef>
                <a:spcPct val="0"/>
              </a:spcBef>
              <a:spcAft>
                <a:spcPct val="0"/>
              </a:spcAft>
              <a:defRPr sz="3600" b="1">
                <a:solidFill>
                  <a:srgbClr val="FF0000"/>
                </a:solidFill>
                <a:latin typeface="宋体" panose="02010600030101010101" pitchFamily="2" charset="-122"/>
                <a:ea typeface="宋体" panose="02010600030101010101" pitchFamily="2" charset="-122"/>
                <a:cs typeface="+mj-cs"/>
              </a:defRPr>
            </a:lvl1pPr>
            <a:lvl2pPr algn="l" defTabSz="1016000" rtl="0" eaLnBrk="0" fontAlgn="base" hangingPunct="0">
              <a:spcBef>
                <a:spcPct val="0"/>
              </a:spcBef>
              <a:spcAft>
                <a:spcPct val="0"/>
              </a:spcAft>
              <a:defRPr sz="2500" b="1">
                <a:solidFill>
                  <a:schemeClr val="accent2"/>
                </a:solidFill>
                <a:latin typeface="Arial" panose="020B0604020202020204" pitchFamily="34" charset="0"/>
                <a:ea typeface="楷体_GB2312" panose="02010609030101010101" pitchFamily="49" charset="-122"/>
              </a:defRPr>
            </a:lvl2pPr>
            <a:lvl3pPr algn="l" defTabSz="1016000" rtl="0" eaLnBrk="0" fontAlgn="base" hangingPunct="0">
              <a:spcBef>
                <a:spcPct val="0"/>
              </a:spcBef>
              <a:spcAft>
                <a:spcPct val="0"/>
              </a:spcAft>
              <a:defRPr sz="2500" b="1">
                <a:solidFill>
                  <a:schemeClr val="accent2"/>
                </a:solidFill>
                <a:latin typeface="Arial" panose="020B0604020202020204" pitchFamily="34" charset="0"/>
                <a:ea typeface="楷体_GB2312" panose="02010609030101010101" pitchFamily="49" charset="-122"/>
              </a:defRPr>
            </a:lvl3pPr>
            <a:lvl4pPr algn="l" defTabSz="1016000" rtl="0" eaLnBrk="0" fontAlgn="base" hangingPunct="0">
              <a:spcBef>
                <a:spcPct val="0"/>
              </a:spcBef>
              <a:spcAft>
                <a:spcPct val="0"/>
              </a:spcAft>
              <a:defRPr sz="2500" b="1">
                <a:solidFill>
                  <a:schemeClr val="accent2"/>
                </a:solidFill>
                <a:latin typeface="Arial" panose="020B0604020202020204" pitchFamily="34" charset="0"/>
                <a:ea typeface="楷体_GB2312" panose="02010609030101010101" pitchFamily="49" charset="-122"/>
              </a:defRPr>
            </a:lvl4pPr>
            <a:lvl5pPr algn="l" defTabSz="1016000" rtl="0" eaLnBrk="0" fontAlgn="base" hangingPunct="0">
              <a:spcBef>
                <a:spcPct val="0"/>
              </a:spcBef>
              <a:spcAft>
                <a:spcPct val="0"/>
              </a:spcAft>
              <a:defRPr sz="2500" b="1">
                <a:solidFill>
                  <a:schemeClr val="accent2"/>
                </a:solidFill>
                <a:latin typeface="Arial" panose="020B0604020202020204" pitchFamily="34" charset="0"/>
                <a:ea typeface="楷体_GB2312" panose="02010609030101010101" pitchFamily="49" charset="-122"/>
              </a:defRPr>
            </a:lvl5pPr>
            <a:lvl6pPr marL="457200" algn="l" defTabSz="1018540" rtl="0" fontAlgn="base">
              <a:spcBef>
                <a:spcPct val="0"/>
              </a:spcBef>
              <a:spcAft>
                <a:spcPct val="0"/>
              </a:spcAft>
              <a:defRPr sz="2500" b="1">
                <a:solidFill>
                  <a:schemeClr val="tx2"/>
                </a:solidFill>
                <a:latin typeface="Arial" panose="020B0604020202020204" pitchFamily="34" charset="0"/>
                <a:ea typeface="楷体_GB2312" panose="02010609030101010101" pitchFamily="49" charset="-122"/>
              </a:defRPr>
            </a:lvl6pPr>
            <a:lvl7pPr marL="914400" algn="l" defTabSz="1018540" rtl="0" fontAlgn="base">
              <a:spcBef>
                <a:spcPct val="0"/>
              </a:spcBef>
              <a:spcAft>
                <a:spcPct val="0"/>
              </a:spcAft>
              <a:defRPr sz="2500" b="1">
                <a:solidFill>
                  <a:schemeClr val="tx2"/>
                </a:solidFill>
                <a:latin typeface="Arial" panose="020B0604020202020204" pitchFamily="34" charset="0"/>
                <a:ea typeface="楷体_GB2312" panose="02010609030101010101" pitchFamily="49" charset="-122"/>
              </a:defRPr>
            </a:lvl7pPr>
            <a:lvl8pPr marL="1370965" algn="l" defTabSz="1018540" rtl="0" fontAlgn="base">
              <a:spcBef>
                <a:spcPct val="0"/>
              </a:spcBef>
              <a:spcAft>
                <a:spcPct val="0"/>
              </a:spcAft>
              <a:defRPr sz="2500" b="1">
                <a:solidFill>
                  <a:schemeClr val="tx2"/>
                </a:solidFill>
                <a:latin typeface="Arial" panose="020B0604020202020204" pitchFamily="34" charset="0"/>
                <a:ea typeface="楷体_GB2312" panose="02010609030101010101" pitchFamily="49" charset="-122"/>
              </a:defRPr>
            </a:lvl8pPr>
            <a:lvl9pPr marL="1828165" algn="l" defTabSz="1018540" rtl="0" fontAlgn="base">
              <a:spcBef>
                <a:spcPct val="0"/>
              </a:spcBef>
              <a:spcAft>
                <a:spcPct val="0"/>
              </a:spcAft>
              <a:defRPr sz="2500" b="1">
                <a:solidFill>
                  <a:schemeClr val="tx2"/>
                </a:solidFill>
                <a:latin typeface="Arial" panose="020B0604020202020204" pitchFamily="34" charset="0"/>
                <a:ea typeface="楷体_GB2312" panose="02010609030101010101" pitchFamily="49" charset="-122"/>
              </a:defRPr>
            </a:lvl9pPr>
          </a:lstStyle>
          <a:p>
            <a:pPr fontAlgn="auto">
              <a:spcAft>
                <a:spcPts val="0"/>
              </a:spcAft>
              <a:defRPr/>
            </a:pPr>
            <a:r>
              <a:rPr lang="en-US" altLang="zh-CN" sz="2900">
                <a:solidFill>
                  <a:schemeClr val="accent2"/>
                </a:solidFill>
                <a:latin typeface="微软雅黑" panose="020B0503020204020204" pitchFamily="34" charset="-122"/>
                <a:ea typeface="微软雅黑" panose="020B0503020204020204" pitchFamily="34" charset="-122"/>
              </a:rPr>
              <a:t>SDN</a:t>
            </a:r>
            <a:r>
              <a:rPr lang="zh-CN" altLang="en-US" sz="2900">
                <a:solidFill>
                  <a:schemeClr val="accent2"/>
                </a:solidFill>
                <a:latin typeface="微软雅黑" panose="020B0503020204020204" pitchFamily="34" charset="-122"/>
                <a:ea typeface="微软雅黑" panose="020B0503020204020204" pitchFamily="34" charset="-122"/>
              </a:rPr>
              <a:t>：</a:t>
            </a:r>
            <a:r>
              <a:rPr lang="en-US" altLang="zh-CN" sz="2900">
                <a:solidFill>
                  <a:schemeClr val="accent2"/>
                </a:solidFill>
                <a:latin typeface="微软雅黑" panose="020B0503020204020204" pitchFamily="34" charset="-122"/>
                <a:ea typeface="微软雅黑" panose="020B0503020204020204" pitchFamily="34" charset="-122"/>
              </a:rPr>
              <a:t>SDN</a:t>
            </a:r>
            <a:r>
              <a:rPr lang="zh-CN" altLang="en-US" sz="2900">
                <a:solidFill>
                  <a:schemeClr val="accent2"/>
                </a:solidFill>
                <a:latin typeface="微软雅黑" panose="020B0503020204020204" pitchFamily="34" charset="-122"/>
                <a:ea typeface="微软雅黑" panose="020B0503020204020204" pitchFamily="34" charset="-122"/>
              </a:rPr>
              <a:t>的架构</a:t>
            </a:r>
            <a:endParaRPr lang="zh-CN" altLang="en-US" sz="2900" dirty="0">
              <a:solidFill>
                <a:schemeClr val="accent2"/>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317653" y="125779"/>
            <a:ext cx="6542353" cy="495759"/>
          </a:xfrm>
          <a:prstGeom prst="rect">
            <a:avLst/>
          </a:prstGeom>
          <a:noFill/>
          <a:ln w="9525">
            <a:noFill/>
            <a:miter lim="800000"/>
          </a:ln>
        </p:spPr>
        <p:txBody>
          <a:bodyPr vert="horz" wrap="square" lIns="91103" tIns="45550" rIns="91103" bIns="45550" numCol="1" anchor="ctr" anchorCtr="0" compatLnSpc="1"/>
          <a:lstStyle/>
          <a:p>
            <a:pPr defTabSz="911860" fontAlgn="auto">
              <a:spcAft>
                <a:spcPts val="0"/>
              </a:spcAft>
              <a:defRPr/>
            </a:pPr>
            <a:r>
              <a:rPr lang="en-US" altLang="zh-CN" sz="2900" b="1" kern="0">
                <a:solidFill>
                  <a:schemeClr val="accent2"/>
                </a:solidFill>
                <a:latin typeface="微软雅黑" panose="020B0503020204020204" pitchFamily="34" charset="-122"/>
                <a:ea typeface="微软雅黑" panose="020B0503020204020204" pitchFamily="34" charset="-122"/>
                <a:cs typeface="+mj-cs"/>
              </a:rPr>
              <a:t>SDN</a:t>
            </a:r>
            <a:r>
              <a:rPr lang="zh-CN" altLang="en-US" sz="2900" b="1" kern="0">
                <a:solidFill>
                  <a:schemeClr val="accent2"/>
                </a:solidFill>
                <a:latin typeface="微软雅黑" panose="020B0503020204020204" pitchFamily="34" charset="-122"/>
                <a:ea typeface="微软雅黑" panose="020B0503020204020204" pitchFamily="34" charset="-122"/>
                <a:cs typeface="+mj-cs"/>
              </a:rPr>
              <a:t>：</a:t>
            </a:r>
            <a:r>
              <a:rPr lang="en-US" altLang="zh-CN" sz="2900" b="1" kern="0">
                <a:solidFill>
                  <a:schemeClr val="accent2"/>
                </a:solidFill>
                <a:latin typeface="微软雅黑" panose="020B0503020204020204" pitchFamily="34" charset="-122"/>
                <a:ea typeface="微软雅黑" panose="020B0503020204020204" pitchFamily="34" charset="-122"/>
                <a:cs typeface="+mj-cs"/>
              </a:rPr>
              <a:t>SDN</a:t>
            </a:r>
            <a:r>
              <a:rPr lang="zh-CN" altLang="en-US" sz="2900" b="1" kern="0" dirty="0">
                <a:solidFill>
                  <a:schemeClr val="accent2"/>
                </a:solidFill>
                <a:latin typeface="微软雅黑" panose="020B0503020204020204" pitchFamily="34" charset="-122"/>
                <a:ea typeface="微软雅黑" panose="020B0503020204020204" pitchFamily="34" charset="-122"/>
                <a:cs typeface="+mj-cs"/>
              </a:rPr>
              <a:t>的特征</a:t>
            </a:r>
          </a:p>
        </p:txBody>
      </p:sp>
      <p:sp>
        <p:nvSpPr>
          <p:cNvPr id="6" name="五边形 5"/>
          <p:cNvSpPr/>
          <p:nvPr/>
        </p:nvSpPr>
        <p:spPr>
          <a:xfrm>
            <a:off x="130903" y="1459772"/>
            <a:ext cx="1525979" cy="700644"/>
          </a:xfrm>
          <a:prstGeom prst="homePlate">
            <a:avLst>
              <a:gd name="adj" fmla="val 33051"/>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lIns="0" tIns="45712" rIns="0" bIns="45712"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集中控制</a:t>
            </a:r>
          </a:p>
        </p:txBody>
      </p:sp>
      <p:sp>
        <p:nvSpPr>
          <p:cNvPr id="7" name="五边形 6"/>
          <p:cNvSpPr/>
          <p:nvPr/>
        </p:nvSpPr>
        <p:spPr>
          <a:xfrm>
            <a:off x="121299" y="3303442"/>
            <a:ext cx="1525979" cy="700644"/>
          </a:xfrm>
          <a:prstGeom prst="homePlate">
            <a:avLst>
              <a:gd name="adj" fmla="val 33051"/>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lIns="0" tIns="45712" rIns="0" bIns="45712"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开放接口</a:t>
            </a:r>
          </a:p>
        </p:txBody>
      </p:sp>
      <p:sp>
        <p:nvSpPr>
          <p:cNvPr id="8" name="五边形 7"/>
          <p:cNvSpPr/>
          <p:nvPr/>
        </p:nvSpPr>
        <p:spPr>
          <a:xfrm>
            <a:off x="64730" y="5241073"/>
            <a:ext cx="1627405" cy="700644"/>
          </a:xfrm>
          <a:prstGeom prst="homePlate">
            <a:avLst>
              <a:gd name="adj" fmla="val 33051"/>
            </a:avLst>
          </a:prstGeom>
          <a:solidFill>
            <a:srgbClr val="33CC3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lIns="0" tIns="45712" rIns="0" bIns="45712"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网络虚拟化</a:t>
            </a:r>
          </a:p>
        </p:txBody>
      </p:sp>
      <p:sp>
        <p:nvSpPr>
          <p:cNvPr id="9" name="TextBox 8"/>
          <p:cNvSpPr txBox="1"/>
          <p:nvPr/>
        </p:nvSpPr>
        <p:spPr>
          <a:xfrm>
            <a:off x="1656882" y="1275986"/>
            <a:ext cx="7300367" cy="1107979"/>
          </a:xfrm>
          <a:prstGeom prst="rect">
            <a:avLst/>
          </a:prstGeom>
          <a:noFill/>
          <a:ln>
            <a:solidFill>
              <a:srgbClr val="002060"/>
            </a:solidFill>
          </a:ln>
        </p:spPr>
        <p:txBody>
          <a:bodyPr wrap="square" lIns="91426" tIns="45712" rIns="91426" bIns="45712" rtlCol="0">
            <a:spAutoFit/>
          </a:bodyPr>
          <a:lstStyle/>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集中控制使全局优化成为可能，如流量工程、负载均衡</a:t>
            </a:r>
            <a:endParaRPr lang="en-US" altLang="zh-CN" sz="2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集中控制使得整个网络可以当作一台设备进行维护，设备零配置即插即用，大大降低运维成本，类似的技术</a:t>
            </a:r>
            <a:r>
              <a:rPr lang="en-US" altLang="zh-CN" sz="2200" b="1" dirty="0">
                <a:latin typeface="微软雅黑" panose="020B0503020204020204" pitchFamily="34" charset="-122"/>
                <a:ea typeface="微软雅黑" panose="020B0503020204020204" pitchFamily="34" charset="-122"/>
              </a:rPr>
              <a:t>:</a:t>
            </a:r>
          </a:p>
        </p:txBody>
      </p:sp>
      <p:sp>
        <p:nvSpPr>
          <p:cNvPr id="10" name="TextBox 9"/>
          <p:cNvSpPr txBox="1"/>
          <p:nvPr/>
        </p:nvSpPr>
        <p:spPr>
          <a:xfrm>
            <a:off x="1656882" y="3002134"/>
            <a:ext cx="7300367" cy="1354217"/>
          </a:xfrm>
          <a:prstGeom prst="rect">
            <a:avLst/>
          </a:prstGeom>
          <a:noFill/>
          <a:ln>
            <a:solidFill>
              <a:srgbClr val="002060"/>
            </a:solidFill>
          </a:ln>
        </p:spPr>
        <p:txBody>
          <a:bodyPr wrap="square" lIns="0" tIns="0" rIns="0" bIns="0" rtlCol="0">
            <a:spAutoFit/>
          </a:bodyPr>
          <a:lstStyle/>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应用</a:t>
            </a:r>
            <a:r>
              <a:rPr lang="zh-CN" altLang="en-US" sz="2200" b="1">
                <a:latin typeface="微软雅黑" panose="020B0503020204020204" pitchFamily="34" charset="-122"/>
                <a:ea typeface="微软雅黑" panose="020B0503020204020204" pitchFamily="34" charset="-122"/>
              </a:rPr>
              <a:t>和网络无缝</a:t>
            </a:r>
            <a:r>
              <a:rPr lang="zh-CN" altLang="en-US" sz="2200" b="1" dirty="0">
                <a:latin typeface="微软雅黑" panose="020B0503020204020204" pitchFamily="34" charset="-122"/>
                <a:ea typeface="微软雅黑" panose="020B0503020204020204" pitchFamily="34" charset="-122"/>
              </a:rPr>
              <a:t>集成，应用告诉</a:t>
            </a:r>
            <a:r>
              <a:rPr lang="zh-CN" altLang="en-US" sz="2200" b="1">
                <a:latin typeface="微软雅黑" panose="020B0503020204020204" pitchFamily="34" charset="-122"/>
                <a:ea typeface="微软雅黑" panose="020B0503020204020204" pitchFamily="34" charset="-122"/>
              </a:rPr>
              <a:t>网络如何才能更好满足应用需求，如业务带宽</a:t>
            </a:r>
            <a:r>
              <a:rPr lang="zh-CN" altLang="en-US" sz="2200" b="1" dirty="0">
                <a:latin typeface="微软雅黑" panose="020B0503020204020204" pitchFamily="34" charset="-122"/>
                <a:ea typeface="微软雅黑" panose="020B0503020204020204" pitchFamily="34" charset="-122"/>
              </a:rPr>
              <a:t>、时延需求，计费对路由的影响等</a:t>
            </a:r>
            <a:endParaRPr lang="en-US" altLang="zh-CN" sz="2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用户可以自行开发网络新功能，加快新功能面世周期</a:t>
            </a:r>
            <a:endParaRPr lang="en-US" altLang="zh-CN" sz="2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理论上</a:t>
            </a:r>
            <a:r>
              <a:rPr lang="en-US" altLang="zh-CN" sz="2200" b="1" dirty="0">
                <a:latin typeface="微软雅黑" panose="020B0503020204020204" pitchFamily="34" charset="-122"/>
                <a:ea typeface="微软雅黑" panose="020B0503020204020204" pitchFamily="34" charset="-122"/>
              </a:rPr>
              <a:t>NOS</a:t>
            </a:r>
            <a:r>
              <a:rPr lang="zh-CN" altLang="en-US" sz="2200" b="1" dirty="0">
                <a:latin typeface="微软雅黑" panose="020B0503020204020204" pitchFamily="34" charset="-122"/>
                <a:ea typeface="微软雅黑" panose="020B0503020204020204" pitchFamily="34" charset="-122"/>
              </a:rPr>
              <a:t>和转发硬件的开放标准</a:t>
            </a:r>
            <a:r>
              <a:rPr lang="zh-CN" altLang="en-US" sz="2200" b="1">
                <a:latin typeface="微软雅黑" panose="020B0503020204020204" pitchFamily="34" charset="-122"/>
                <a:ea typeface="微软雅黑" panose="020B0503020204020204" pitchFamily="34" charset="-122"/>
              </a:rPr>
              <a:t>接口使硬件</a:t>
            </a:r>
            <a:r>
              <a:rPr lang="zh-CN" altLang="en-US" sz="2200" b="1" dirty="0">
                <a:latin typeface="微软雅黑" panose="020B0503020204020204" pitchFamily="34" charset="-122"/>
                <a:ea typeface="微软雅黑" panose="020B0503020204020204" pitchFamily="34" charset="-122"/>
              </a:rPr>
              <a:t>完全</a:t>
            </a:r>
            <a:r>
              <a:rPr lang="en-US" altLang="zh-CN" sz="2200" b="1" dirty="0">
                <a:latin typeface="微软雅黑" panose="020B0503020204020204" pitchFamily="34" charset="-122"/>
                <a:ea typeface="微软雅黑" panose="020B0503020204020204" pitchFamily="34" charset="-122"/>
              </a:rPr>
              <a:t>PC</a:t>
            </a:r>
            <a:r>
              <a:rPr lang="zh-CN" altLang="en-US" sz="2200" b="1" dirty="0">
                <a:latin typeface="微软雅黑" panose="020B0503020204020204" pitchFamily="34" charset="-122"/>
                <a:ea typeface="微软雅黑" panose="020B0503020204020204" pitchFamily="34" charset="-122"/>
              </a:rPr>
              <a:t>化</a:t>
            </a:r>
          </a:p>
        </p:txBody>
      </p:sp>
      <p:sp>
        <p:nvSpPr>
          <p:cNvPr id="11" name="TextBox 10"/>
          <p:cNvSpPr txBox="1"/>
          <p:nvPr/>
        </p:nvSpPr>
        <p:spPr>
          <a:xfrm>
            <a:off x="1692135" y="4965249"/>
            <a:ext cx="7199663" cy="1107979"/>
          </a:xfrm>
          <a:prstGeom prst="rect">
            <a:avLst/>
          </a:prstGeom>
          <a:noFill/>
          <a:ln>
            <a:solidFill>
              <a:srgbClr val="002060"/>
            </a:solidFill>
          </a:ln>
        </p:spPr>
        <p:txBody>
          <a:bodyPr wrap="square" lIns="91426" tIns="45712" rIns="91426" bIns="45712" rtlCol="0">
            <a:spAutoFit/>
          </a:bodyPr>
          <a:lstStyle/>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逻辑网络和物理网络的分离，逻辑网络可以根据业务需要配置、迁移，不受物理位置的限制</a:t>
            </a:r>
            <a:endParaRPr lang="en-US" altLang="zh-CN" sz="22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多租户支持，每个租户可自行定义带宽需求和私有编址</a:t>
            </a:r>
            <a:endParaRPr lang="en-US" altLang="zh-CN" sz="2200" b="1" dirty="0">
              <a:latin typeface="微软雅黑" panose="020B0503020204020204" pitchFamily="34" charset="-122"/>
              <a:ea typeface="微软雅黑" panose="020B0503020204020204" pitchFamily="34" charset="-122"/>
            </a:endParaRPr>
          </a:p>
        </p:txBody>
      </p:sp>
      <p:sp>
        <p:nvSpPr>
          <p:cNvPr id="2" name="矩形 1"/>
          <p:cNvSpPr/>
          <p:nvPr/>
        </p:nvSpPr>
        <p:spPr>
          <a:xfrm>
            <a:off x="2340055" y="6454092"/>
            <a:ext cx="4067488" cy="341653"/>
          </a:xfrm>
          <a:prstGeom prst="rect">
            <a:avLst/>
          </a:prstGeom>
        </p:spPr>
        <p:txBody>
          <a:bodyPr wrap="none" lIns="82040" tIns="41020" rIns="82040" bIns="41020">
            <a:spAutoFit/>
          </a:bodyPr>
          <a:lstStyle/>
          <a:p>
            <a:pPr marL="680085" marR="681990" indent="31115">
              <a:lnSpc>
                <a:spcPts val="2045"/>
              </a:lnSpc>
            </a:pPr>
            <a:r>
              <a:rPr lang="en-US" altLang="zh-CN" sz="2200" b="1">
                <a:solidFill>
                  <a:srgbClr val="0000FF"/>
                </a:solidFill>
                <a:latin typeface="Calibri" panose="020F0502020204030204"/>
                <a:cs typeface="Calibri" panose="020F0502020204030204"/>
              </a:rPr>
              <a:t>NOS</a:t>
            </a:r>
            <a:r>
              <a:rPr lang="zh-CN" altLang="en-US" sz="2200" b="1">
                <a:solidFill>
                  <a:srgbClr val="0000FF"/>
                </a:solidFill>
                <a:latin typeface="Calibri" panose="020F0502020204030204"/>
                <a:cs typeface="Calibri" panose="020F0502020204030204"/>
              </a:rPr>
              <a:t>：网络操作系统</a:t>
            </a:r>
            <a:endParaRPr lang="en-US" altLang="zh-CN" sz="2200" b="1" dirty="0">
              <a:solidFill>
                <a:srgbClr val="0000FF"/>
              </a:solidFill>
              <a:latin typeface="Calibri" panose="020F0502020204030204"/>
              <a:cs typeface="Calibri" panose="020F0502020204030204"/>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dirty="0"/>
          </a:p>
        </p:txBody>
      </p:sp>
      <p:sp>
        <p:nvSpPr>
          <p:cNvPr id="7" name="内容占位符 6"/>
          <p:cNvSpPr>
            <a:spLocks noGrp="1"/>
          </p:cNvSpPr>
          <p:nvPr>
            <p:ph idx="1"/>
          </p:nvPr>
        </p:nvSpPr>
        <p:spPr/>
        <p:txBody>
          <a:bodyPr/>
          <a:lstStyle/>
          <a:p>
            <a:endParaRPr lang="zh-CN" altLang="en-US"/>
          </a:p>
        </p:txBody>
      </p:sp>
      <p:sp>
        <p:nvSpPr>
          <p:cNvPr id="2" name="灯片编号占位符 1"/>
          <p:cNvSpPr>
            <a:spLocks noGrp="1"/>
          </p:cNvSpPr>
          <p:nvPr>
            <p:ph type="sldNum" sz="quarter" idx="4"/>
          </p:nvPr>
        </p:nvSpPr>
        <p:spPr>
          <a:prstGeom prst="rect">
            <a:avLst/>
          </a:prstGeom>
        </p:spPr>
        <p:txBody>
          <a:bodyPr/>
          <a:lstStyle/>
          <a:p>
            <a:pPr>
              <a:defRPr/>
            </a:pPr>
            <a:fld id="{D83D0AD7-0B8E-49DE-9211-78A7EF9A2F25}" type="slidenum">
              <a:rPr lang="en-US" altLang="zh-CN" smtClean="0"/>
              <a:t>75</a:t>
            </a:fld>
            <a:endParaRPr lang="en-US" altLang="zh-CN"/>
          </a:p>
        </p:txBody>
      </p:sp>
      <p:sp>
        <p:nvSpPr>
          <p:cNvPr id="4" name="内容占位符 2"/>
          <p:cNvSpPr txBox="1"/>
          <p:nvPr/>
        </p:nvSpPr>
        <p:spPr>
          <a:xfrm>
            <a:off x="317655" y="748584"/>
            <a:ext cx="8363271" cy="2540940"/>
          </a:xfrm>
          <a:prstGeom prst="rect">
            <a:avLst/>
          </a:prstGeom>
        </p:spPr>
        <p:txBody>
          <a:bodyPr lIns="82027" tIns="41014" rIns="82027" bIns="41014">
            <a:noAutofit/>
          </a:bodyPr>
          <a:lstStyle/>
          <a:p>
            <a:pPr marL="154940" indent="-154940" algn="just" defTabSz="911225" fontAlgn="auto">
              <a:spcBef>
                <a:spcPts val="0"/>
              </a:spcBef>
              <a:spcAft>
                <a:spcPts val="0"/>
              </a:spcAft>
              <a:buSzPct val="80000"/>
              <a:buFont typeface="Wingdings" panose="05000000000000000000" pitchFamily="2" charset="2"/>
              <a:buChar char="n"/>
              <a:defRPr/>
            </a:pPr>
            <a:r>
              <a:rPr lang="zh-CN" altLang="en-US" sz="2200" b="1" kern="0" dirty="0">
                <a:solidFill>
                  <a:srgbClr val="000000"/>
                </a:solidFill>
                <a:latin typeface="微软雅黑" panose="020B0503020204020204" pitchFamily="34" charset="-122"/>
                <a:ea typeface="微软雅黑" panose="020B0503020204020204" pitchFamily="34" charset="-122"/>
              </a:rPr>
              <a:t>通过控制器的东西向扩展，形成分布式集群，避免单一控制器可能存在的可靠性、扩展性、性能等方面的问题</a:t>
            </a:r>
            <a:endParaRPr lang="en-US" altLang="zh-CN" sz="2200" b="1" kern="0" dirty="0">
              <a:solidFill>
                <a:srgbClr val="000000"/>
              </a:solidFill>
              <a:latin typeface="微软雅黑" panose="020B0503020204020204" pitchFamily="34" charset="-122"/>
              <a:ea typeface="微软雅黑" panose="020B0503020204020204" pitchFamily="34" charset="-122"/>
            </a:endParaRPr>
          </a:p>
          <a:p>
            <a:pPr marL="473075" lvl="1" indent="-153670" algn="just" defTabSz="911225" fontAlgn="auto">
              <a:spcBef>
                <a:spcPts val="0"/>
              </a:spcBef>
              <a:spcAft>
                <a:spcPts val="0"/>
              </a:spcAft>
              <a:buSzPct val="80000"/>
              <a:buFont typeface="Arial" panose="020B0604020202020204" pitchFamily="34" charset="0"/>
              <a:buChar char="–"/>
              <a:defRPr/>
            </a:pPr>
            <a:r>
              <a:rPr lang="en-US" altLang="zh-CN" sz="2200" b="1" kern="0" dirty="0">
                <a:solidFill>
                  <a:srgbClr val="000000"/>
                </a:solidFill>
                <a:latin typeface="微软雅黑" panose="020B0503020204020204" pitchFamily="34" charset="-122"/>
                <a:ea typeface="微软雅黑" panose="020B0503020204020204" pitchFamily="34" charset="-122"/>
              </a:rPr>
              <a:t>SDN</a:t>
            </a:r>
            <a:r>
              <a:rPr lang="zh-CN" altLang="en-US" sz="2200" b="1" kern="0" dirty="0">
                <a:solidFill>
                  <a:srgbClr val="000000"/>
                </a:solidFill>
                <a:latin typeface="微软雅黑" panose="020B0503020204020204" pitchFamily="34" charset="-122"/>
                <a:ea typeface="微软雅黑" panose="020B0503020204020204" pitchFamily="34" charset="-122"/>
              </a:rPr>
              <a:t>支持控制能力集中化，使得控制器具有更大的责任</a:t>
            </a:r>
            <a:endParaRPr lang="en-US" altLang="zh-CN" sz="2200" b="1" kern="0" dirty="0">
              <a:solidFill>
                <a:srgbClr val="00000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438773" y="1713867"/>
          <a:ext cx="8242153" cy="4573867"/>
        </p:xfrm>
        <a:graphic>
          <a:graphicData uri="http://schemas.openxmlformats.org/presentationml/2006/ole">
            <mc:AlternateContent xmlns:mc="http://schemas.openxmlformats.org/markup-compatibility/2006">
              <mc:Choice xmlns:v="urn:schemas-microsoft-com:vml" Requires="v">
                <p:oleObj spid="_x0000_s214093" name="Visio" r:id="rId3" imgW="6472555" imgH="3709035" progId="Visio.Drawing.11">
                  <p:embed/>
                </p:oleObj>
              </mc:Choice>
              <mc:Fallback>
                <p:oleObj name="Visio" r:id="rId3" imgW="6472555" imgH="3709035" progId="Visio.Drawing.11">
                  <p:embed/>
                  <p:pic>
                    <p:nvPicPr>
                      <p:cNvPr id="0" name="图片 2140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73" y="1713867"/>
                        <a:ext cx="8242153" cy="457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7064703" cy="4320386"/>
          </a:xfrm>
        </p:spPr>
        <p:txBody>
          <a:bodyPr/>
          <a:lstStyle/>
          <a:p>
            <a:r>
              <a:rPr lang="zh-CN" altLang="en-US" dirty="0" smtClean="0"/>
              <a:t>典型云网络结构</a:t>
            </a:r>
            <a:endParaRPr lang="zh-CN" altLang="en-US" dirty="0"/>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76</a:t>
            </a:fld>
            <a:endParaRPr lang="en-US" altLang="zh-CN"/>
          </a:p>
        </p:txBody>
      </p:sp>
      <p:pic>
        <p:nvPicPr>
          <p:cNvPr id="221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0"/>
            <a:ext cx="411754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5538" y="-103633"/>
            <a:ext cx="8464637" cy="588189"/>
          </a:xfrm>
        </p:spPr>
        <p:txBody>
          <a:bodyPr/>
          <a:lstStyle/>
          <a:p>
            <a:r>
              <a:rPr lang="zh-CN" altLang="en-US" dirty="0" smtClean="0"/>
              <a:t>互联网在向人类大脑结构进化</a:t>
            </a:r>
            <a:r>
              <a:rPr lang="en-US" altLang="zh-CN" dirty="0" smtClean="0"/>
              <a:t>-</a:t>
            </a:r>
            <a:r>
              <a:rPr lang="zh-CN" altLang="en-US" dirty="0" smtClean="0"/>
              <a:t>互联网云脑</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77</a:t>
            </a:fld>
            <a:endParaRPr lang="en-US" altLang="zh-CN"/>
          </a:p>
        </p:txBody>
      </p:sp>
      <p:sp>
        <p:nvSpPr>
          <p:cNvPr id="5" name="矩形 4"/>
          <p:cNvSpPr/>
          <p:nvPr/>
        </p:nvSpPr>
        <p:spPr>
          <a:xfrm>
            <a:off x="2123728" y="6277961"/>
            <a:ext cx="6120680" cy="369332"/>
          </a:xfrm>
          <a:prstGeom prst="rect">
            <a:avLst/>
          </a:prstGeom>
        </p:spPr>
        <p:txBody>
          <a:bodyPr wrap="square">
            <a:spAutoFit/>
          </a:bodyPr>
          <a:lstStyle/>
          <a:p>
            <a:r>
              <a:rPr lang="en-US" altLang="zh-CN" dirty="0"/>
              <a:t>SNS</a:t>
            </a:r>
            <a:r>
              <a:rPr lang="zh-CN" altLang="en-US" dirty="0"/>
              <a:t>：</a:t>
            </a:r>
            <a:r>
              <a:rPr lang="en-US" altLang="zh-CN" dirty="0"/>
              <a:t>Social Network Service</a:t>
            </a:r>
            <a:r>
              <a:rPr lang="zh-CN" altLang="en-US" dirty="0"/>
              <a:t>，社交网络服务</a:t>
            </a:r>
          </a:p>
        </p:txBody>
      </p:sp>
      <p:pic>
        <p:nvPicPr>
          <p:cNvPr id="224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800100"/>
            <a:ext cx="88963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78</a:t>
            </a:fld>
            <a:endParaRPr lang="en-US" altLang="zh-CN"/>
          </a:p>
        </p:txBody>
      </p:sp>
      <p:pic>
        <p:nvPicPr>
          <p:cNvPr id="226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0388"/>
            <a:ext cx="8964488" cy="45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79</a:t>
            </a:fld>
            <a:endParaRPr lang="en-US" altLang="zh-CN"/>
          </a:p>
        </p:txBody>
      </p:sp>
      <p:sp>
        <p:nvSpPr>
          <p:cNvPr id="5" name="AutoShape 2" descr="http://image95.360doc.com/DownloadImg/2016/03/1323/67690025_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4" descr="http://image95.360doc.com/DownloadImg/2016/03/1323/67690025_4.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6" descr="http://image95.360doc.com/DownloadImg/2016/03/1323/67690025_4.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AutoShape 8" descr="http://image95.360doc.com/DownloadImg/2016/03/1323/67690025_4.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AutoShape 10" descr="http://image95.360doc.com/DownloadImg/2016/03/1323/67690025_4.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2324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46038"/>
            <a:ext cx="9290050" cy="690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p:txBody>
          <a:bodyPr/>
          <a:lstStyle/>
          <a:p>
            <a:pPr eaLnBrk="1" hangingPunct="1">
              <a:defRPr/>
            </a:pPr>
            <a:r>
              <a:rPr lang="zh-CN" altLang="en-US" smtClean="0"/>
              <a:t>第一章 引论</a:t>
            </a:r>
          </a:p>
        </p:txBody>
      </p:sp>
      <p:sp>
        <p:nvSpPr>
          <p:cNvPr id="2051" name="Rectangle 3"/>
          <p:cNvSpPr>
            <a:spLocks noGrp="1" noRot="1" noChangeArrowheads="1"/>
          </p:cNvSpPr>
          <p:nvPr>
            <p:ph type="subTitle" idx="1"/>
          </p:nvPr>
        </p:nvSpPr>
        <p:spPr/>
        <p:txBody>
          <a:bodyPr/>
          <a:lstStyle/>
          <a:p>
            <a:pPr eaLnBrk="1" hangingPunct="1">
              <a:defRPr/>
            </a:pPr>
            <a:endParaRPr lang="zh-CN" altLang="en-US" sz="3200"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6729"/>
            <a:ext cx="7064703" cy="588189"/>
          </a:xfrm>
        </p:spPr>
        <p:txBody>
          <a:bodyPr/>
          <a:lstStyle/>
          <a:p>
            <a:r>
              <a:rPr lang="zh-CN" altLang="en-US" dirty="0" smtClean="0"/>
              <a:t>互联网云脑与前沿科学的关系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922B9A28-9510-4A9C-AA33-11C93B2D6977}" type="slidenum">
              <a:rPr lang="en-US" altLang="zh-CN" smtClean="0"/>
              <a:t>80</a:t>
            </a:fld>
            <a:endParaRPr lang="en-US" altLang="zh-CN"/>
          </a:p>
        </p:txBody>
      </p:sp>
      <p:pic>
        <p:nvPicPr>
          <p:cNvPr id="225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 y="836713"/>
            <a:ext cx="9169234"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a:t>
            </a:r>
            <a:r>
              <a:rPr lang="zh-CN" altLang="en-US" dirty="0" smtClean="0"/>
              <a:t>章 引论</a:t>
            </a:r>
            <a:endParaRPr lang="zh-CN" altLang="en-US" dirty="0"/>
          </a:p>
        </p:txBody>
      </p:sp>
      <p:sp>
        <p:nvSpPr>
          <p:cNvPr id="3" name="内容占位符 2"/>
          <p:cNvSpPr>
            <a:spLocks noGrp="1"/>
          </p:cNvSpPr>
          <p:nvPr>
            <p:ph idx="1"/>
          </p:nvPr>
        </p:nvSpPr>
        <p:spPr>
          <a:xfrm>
            <a:off x="467544" y="1916832"/>
            <a:ext cx="8540750" cy="5184775"/>
          </a:xfrm>
        </p:spPr>
        <p:txBody>
          <a:bodyPr/>
          <a:lstStyle/>
          <a:p>
            <a:pPr lvl="1"/>
            <a:r>
              <a:rPr lang="zh-CN" altLang="en-US" b="1" dirty="0">
                <a:solidFill>
                  <a:srgbClr val="0033CC"/>
                </a:solidFill>
              </a:rPr>
              <a:t>系统和网（</a:t>
            </a:r>
            <a:r>
              <a:rPr lang="en-US" altLang="zh-CN" b="1" dirty="0">
                <a:solidFill>
                  <a:srgbClr val="0033CC"/>
                </a:solidFill>
              </a:rPr>
              <a:t>1.1.1 </a:t>
            </a:r>
            <a:r>
              <a:rPr lang="zh-CN" altLang="en-US" b="1" dirty="0">
                <a:solidFill>
                  <a:srgbClr val="0033CC"/>
                </a:solidFill>
              </a:rPr>
              <a:t>）</a:t>
            </a:r>
            <a:endParaRPr lang="en-US" altLang="zh-CN" b="1" dirty="0">
              <a:solidFill>
                <a:srgbClr val="0033CC"/>
              </a:solidFill>
            </a:endParaRPr>
          </a:p>
          <a:p>
            <a:pPr lvl="1"/>
            <a:r>
              <a:rPr lang="zh-CN" altLang="en-US" sz="4000" b="1" i="1" dirty="0">
                <a:solidFill>
                  <a:srgbClr val="FF0000"/>
                </a:solidFill>
                <a:effectLst>
                  <a:outerShdw blurRad="38100" dist="38100" dir="2700000" algn="tl">
                    <a:srgbClr val="000000">
                      <a:alpha val="43137"/>
                    </a:srgbClr>
                  </a:outerShdw>
                </a:effectLst>
              </a:rPr>
              <a:t>通信网的类型（</a:t>
            </a:r>
            <a:r>
              <a:rPr lang="en-US" altLang="zh-CN" sz="4000" b="1" i="1" dirty="0">
                <a:solidFill>
                  <a:srgbClr val="FF0000"/>
                </a:solidFill>
                <a:effectLst>
                  <a:outerShdw blurRad="38100" dist="38100" dir="2700000" algn="tl">
                    <a:srgbClr val="000000">
                      <a:alpha val="43137"/>
                    </a:srgbClr>
                  </a:outerShdw>
                </a:effectLst>
              </a:rPr>
              <a:t>1.1.2 </a:t>
            </a:r>
            <a:r>
              <a:rPr lang="zh-CN" altLang="en-US" sz="4000" b="1" i="1" dirty="0">
                <a:solidFill>
                  <a:srgbClr val="FF0000"/>
                </a:solidFill>
                <a:effectLst>
                  <a:outerShdw blurRad="38100" dist="38100" dir="2700000" algn="tl">
                    <a:srgbClr val="000000">
                      <a:alpha val="43137"/>
                    </a:srgbClr>
                  </a:outerShdw>
                </a:effectLst>
              </a:rPr>
              <a:t>）</a:t>
            </a:r>
            <a:endParaRPr lang="en-US" altLang="zh-CN" sz="4000" b="1" i="1" dirty="0">
              <a:solidFill>
                <a:srgbClr val="FF0000"/>
              </a:solidFill>
              <a:effectLst>
                <a:outerShdw blurRad="38100" dist="38100" dir="2700000" algn="tl">
                  <a:srgbClr val="000000">
                    <a:alpha val="43137"/>
                  </a:srgbClr>
                </a:outerShdw>
              </a:effectLst>
            </a:endParaRPr>
          </a:p>
          <a:p>
            <a:pPr lvl="1"/>
            <a:r>
              <a:rPr lang="zh-CN" altLang="en-US" b="1" dirty="0" smtClean="0">
                <a:solidFill>
                  <a:srgbClr val="0033CC"/>
                </a:solidFill>
              </a:rPr>
              <a:t>通信网的组成要素（</a:t>
            </a:r>
            <a:r>
              <a:rPr lang="en-US" altLang="zh-CN" b="1" dirty="0" smtClean="0">
                <a:solidFill>
                  <a:srgbClr val="0033CC"/>
                </a:solidFill>
              </a:rPr>
              <a:t>1.2 </a:t>
            </a:r>
            <a:r>
              <a:rPr lang="zh-CN" altLang="en-US" b="1" dirty="0" smtClean="0">
                <a:solidFill>
                  <a:srgbClr val="0033CC"/>
                </a:solidFill>
              </a:rPr>
              <a:t>）</a:t>
            </a:r>
            <a:endParaRPr lang="en-US" altLang="zh-CN" b="1" dirty="0" smtClean="0">
              <a:solidFill>
                <a:srgbClr val="0033CC"/>
              </a:solidFill>
            </a:endParaRPr>
          </a:p>
          <a:p>
            <a:pPr lvl="1"/>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914400" y="-147638"/>
            <a:ext cx="7467600" cy="681038"/>
          </a:xfrm>
          <a:noFill/>
        </p:spPr>
        <p:txBody>
          <a:bodyPr/>
          <a:lstStyle/>
          <a:p>
            <a:r>
              <a:rPr lang="zh-CN" altLang="en-US" sz="4000" dirty="0" smtClean="0"/>
              <a:t>网络的分类</a:t>
            </a:r>
          </a:p>
        </p:txBody>
      </p:sp>
      <p:grpSp>
        <p:nvGrpSpPr>
          <p:cNvPr id="2" name="Group 3"/>
          <p:cNvGrpSpPr/>
          <p:nvPr/>
        </p:nvGrpSpPr>
        <p:grpSpPr bwMode="auto">
          <a:xfrm>
            <a:off x="-76200" y="457200"/>
            <a:ext cx="9067800" cy="6400800"/>
            <a:chOff x="-48" y="288"/>
            <a:chExt cx="5712" cy="4032"/>
          </a:xfrm>
        </p:grpSpPr>
        <p:sp>
          <p:nvSpPr>
            <p:cNvPr id="233477" name="Rectangle 4"/>
            <p:cNvSpPr>
              <a:spLocks noChangeArrowheads="1"/>
            </p:cNvSpPr>
            <p:nvPr/>
          </p:nvSpPr>
          <p:spPr bwMode="auto">
            <a:xfrm>
              <a:off x="12" y="3914"/>
              <a:ext cx="5616" cy="406"/>
            </a:xfrm>
            <a:prstGeom prst="rect">
              <a:avLst/>
            </a:prstGeom>
            <a:solidFill>
              <a:schemeClr val="bg1"/>
            </a:solidFill>
            <a:ln w="9525">
              <a:solidFill>
                <a:schemeClr val="tx1"/>
              </a:solidFill>
              <a:miter lim="800000"/>
            </a:ln>
          </p:spPr>
          <p:txBody>
            <a:bodyPr wrap="none" anchor="ct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20000"/>
                </a:spcBef>
                <a:buFont typeface="Wingdings" panose="05000000000000000000" pitchFamily="2" charset="2"/>
                <a:buNone/>
              </a:pPr>
              <a:endParaRPr lang="zh-CN" altLang="en-US" sz="2000" smtClean="0">
                <a:solidFill>
                  <a:srgbClr val="000000"/>
                </a:solidFill>
              </a:endParaRPr>
            </a:p>
          </p:txBody>
        </p:sp>
        <p:grpSp>
          <p:nvGrpSpPr>
            <p:cNvPr id="233478" name="Group 5"/>
            <p:cNvGrpSpPr/>
            <p:nvPr/>
          </p:nvGrpSpPr>
          <p:grpSpPr bwMode="auto">
            <a:xfrm>
              <a:off x="0" y="288"/>
              <a:ext cx="5664" cy="3962"/>
              <a:chOff x="48" y="371"/>
              <a:chExt cx="5664" cy="3962"/>
            </a:xfrm>
          </p:grpSpPr>
          <p:sp>
            <p:nvSpPr>
              <p:cNvPr id="233482" name="Rectangle 6"/>
              <p:cNvSpPr>
                <a:spLocks noChangeArrowheads="1"/>
              </p:cNvSpPr>
              <p:nvPr/>
            </p:nvSpPr>
            <p:spPr bwMode="auto">
              <a:xfrm>
                <a:off x="2352" y="2736"/>
                <a:ext cx="321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面向连接的网络（如电路交换网络），面向无连接的网络（如因特网）及介于二者之间的网络（如虚电路交换网络）</a:t>
                </a:r>
              </a:p>
              <a:p>
                <a:pPr>
                  <a:spcBef>
                    <a:spcPct val="20000"/>
                  </a:spcBef>
                  <a:buClr>
                    <a:srgbClr val="3333CC"/>
                  </a:buClr>
                  <a:buSzPct val="60000"/>
                  <a:buFont typeface="Wingdings" panose="05000000000000000000" pitchFamily="2" charset="2"/>
                  <a:buNone/>
                </a:pPr>
                <a:endParaRPr lang="zh-CN" altLang="en-US" sz="2400" b="1" dirty="0" smtClean="0">
                  <a:solidFill>
                    <a:srgbClr val="000000"/>
                  </a:solidFill>
                  <a:latin typeface="Tahoma" panose="020B0604030504040204" pitchFamily="34" charset="0"/>
                </a:endParaRPr>
              </a:p>
              <a:p>
                <a:pPr>
                  <a:spcBef>
                    <a:spcPct val="20000"/>
                  </a:spcBef>
                  <a:buClr>
                    <a:srgbClr val="3333CC"/>
                  </a:buClr>
                  <a:buSzPct val="60000"/>
                  <a:buFont typeface="Wingdings" panose="05000000000000000000" pitchFamily="2" charset="2"/>
                  <a:buNone/>
                </a:pPr>
                <a:r>
                  <a:rPr lang="zh-CN" altLang="en-US" sz="2000" b="1" dirty="0" smtClean="0">
                    <a:solidFill>
                      <a:srgbClr val="9C2D1A"/>
                    </a:solidFill>
                    <a:latin typeface="Tahoma" panose="020B0604030504040204" pitchFamily="34" charset="0"/>
                  </a:rPr>
                  <a:t>交换网</a:t>
                </a:r>
                <a:r>
                  <a:rPr lang="en-US" altLang="zh-CN" sz="2000" b="1" dirty="0" smtClean="0">
                    <a:solidFill>
                      <a:srgbClr val="9C2D1A"/>
                    </a:solidFill>
                    <a:latin typeface="Tahoma" panose="020B0604030504040204" pitchFamily="34" charset="0"/>
                  </a:rPr>
                  <a:t>(</a:t>
                </a:r>
                <a:r>
                  <a:rPr lang="zh-CN" altLang="en-US" sz="2000" b="1" dirty="0" smtClean="0">
                    <a:solidFill>
                      <a:srgbClr val="9C2D1A"/>
                    </a:solidFill>
                    <a:latin typeface="Tahoma" panose="020B0604030504040204" pitchFamily="34" charset="0"/>
                  </a:rPr>
                  <a:t>电话网与数据网</a:t>
                </a:r>
                <a:r>
                  <a:rPr lang="en-US" altLang="zh-CN" sz="2000" b="1" dirty="0" smtClean="0">
                    <a:solidFill>
                      <a:srgbClr val="9C2D1A"/>
                    </a:solidFill>
                    <a:latin typeface="Tahoma" panose="020B0604030504040204" pitchFamily="34" charset="0"/>
                  </a:rPr>
                  <a:t>)</a:t>
                </a:r>
                <a:r>
                  <a:rPr lang="zh-CN" altLang="en-US" sz="2000" b="1" dirty="0" smtClean="0">
                    <a:solidFill>
                      <a:srgbClr val="9C2D1A"/>
                    </a:solidFill>
                    <a:latin typeface="Tahoma" panose="020B0604030504040204" pitchFamily="34" charset="0"/>
                  </a:rPr>
                  <a:t>与广播网</a:t>
                </a:r>
                <a:r>
                  <a:rPr lang="en-US" altLang="zh-CN" sz="2000" b="1" dirty="0" smtClean="0">
                    <a:solidFill>
                      <a:srgbClr val="9C2D1A"/>
                    </a:solidFill>
                    <a:latin typeface="Tahoma" panose="020B0604030504040204" pitchFamily="34" charset="0"/>
                  </a:rPr>
                  <a:t>(</a:t>
                </a:r>
                <a:r>
                  <a:rPr lang="zh-CN" altLang="en-US" sz="2000" b="1" dirty="0" smtClean="0">
                    <a:solidFill>
                      <a:srgbClr val="000000"/>
                    </a:solidFill>
                    <a:latin typeface="Tahoma" panose="020B0604030504040204" pitchFamily="34" charset="0"/>
                  </a:rPr>
                  <a:t>无线电广播，有线电视网，卫星网，半双工以太网</a:t>
                </a:r>
                <a:r>
                  <a:rPr lang="en-US" altLang="zh-CN" sz="2000" b="1" dirty="0" smtClean="0">
                    <a:solidFill>
                      <a:srgbClr val="000000"/>
                    </a:solidFill>
                    <a:latin typeface="Tahoma" panose="020B0604030504040204" pitchFamily="34" charset="0"/>
                  </a:rPr>
                  <a:t>)</a:t>
                </a:r>
              </a:p>
            </p:txBody>
          </p:sp>
          <p:sp>
            <p:nvSpPr>
              <p:cNvPr id="233483" name="Rectangle 7"/>
              <p:cNvSpPr>
                <a:spLocks noChangeArrowheads="1"/>
              </p:cNvSpPr>
              <p:nvPr/>
            </p:nvSpPr>
            <p:spPr bwMode="auto">
              <a:xfrm>
                <a:off x="100" y="2963"/>
                <a:ext cx="2630"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000000"/>
                    </a:solidFill>
                    <a:latin typeface="Tahoma" panose="020B0604030504040204" pitchFamily="34" charset="0"/>
                  </a:rPr>
                  <a:t>按电路连接方式</a:t>
                </a:r>
              </a:p>
            </p:txBody>
          </p:sp>
          <p:sp>
            <p:nvSpPr>
              <p:cNvPr id="233484" name="Rectangle 8"/>
              <p:cNvSpPr>
                <a:spLocks noChangeArrowheads="1"/>
              </p:cNvSpPr>
              <p:nvPr/>
            </p:nvSpPr>
            <p:spPr bwMode="auto">
              <a:xfrm>
                <a:off x="2730" y="2124"/>
                <a:ext cx="2909"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000000"/>
                    </a:solidFill>
                    <a:latin typeface="Tahoma" panose="020B0604030504040204" pitchFamily="34" charset="0"/>
                  </a:rPr>
                  <a:t>模拟网、数字网</a:t>
                </a:r>
              </a:p>
            </p:txBody>
          </p:sp>
          <p:sp>
            <p:nvSpPr>
              <p:cNvPr id="233485" name="Rectangle 9"/>
              <p:cNvSpPr>
                <a:spLocks noChangeArrowheads="1"/>
              </p:cNvSpPr>
              <p:nvPr/>
            </p:nvSpPr>
            <p:spPr bwMode="auto">
              <a:xfrm>
                <a:off x="100" y="2124"/>
                <a:ext cx="2630"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000000"/>
                    </a:solidFill>
                    <a:latin typeface="Tahoma" panose="020B0604030504040204" pitchFamily="34" charset="0"/>
                  </a:rPr>
                  <a:t>信号类型</a:t>
                </a:r>
              </a:p>
            </p:txBody>
          </p:sp>
          <p:sp>
            <p:nvSpPr>
              <p:cNvPr id="233486" name="Rectangle 10"/>
              <p:cNvSpPr>
                <a:spLocks noChangeArrowheads="1"/>
              </p:cNvSpPr>
              <p:nvPr/>
            </p:nvSpPr>
            <p:spPr bwMode="auto">
              <a:xfrm>
                <a:off x="2736" y="1848"/>
                <a:ext cx="2909"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公用网、专用网</a:t>
                </a:r>
              </a:p>
            </p:txBody>
          </p:sp>
          <p:sp>
            <p:nvSpPr>
              <p:cNvPr id="233487" name="Rectangle 11"/>
              <p:cNvSpPr>
                <a:spLocks noChangeArrowheads="1"/>
              </p:cNvSpPr>
              <p:nvPr/>
            </p:nvSpPr>
            <p:spPr bwMode="auto">
              <a:xfrm>
                <a:off x="2448" y="1164"/>
                <a:ext cx="3197"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电话网、电报网、传真网、数据网、综合业务网、电视网、计算机通信网、多媒体通信网、智能网等</a:t>
                </a:r>
              </a:p>
            </p:txBody>
          </p:sp>
          <p:sp>
            <p:nvSpPr>
              <p:cNvPr id="233488" name="Rectangle 12"/>
              <p:cNvSpPr>
                <a:spLocks noChangeArrowheads="1"/>
              </p:cNvSpPr>
              <p:nvPr/>
            </p:nvSpPr>
            <p:spPr bwMode="auto">
              <a:xfrm>
                <a:off x="106" y="1248"/>
                <a:ext cx="2630"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开放业务</a:t>
                </a:r>
                <a:r>
                  <a:rPr lang="en-US" altLang="zh-CN" sz="2400" b="1" dirty="0" smtClean="0">
                    <a:solidFill>
                      <a:srgbClr val="000000"/>
                    </a:solidFill>
                    <a:latin typeface="Tahoma" panose="020B0604030504040204" pitchFamily="34" charset="0"/>
                  </a:rPr>
                  <a:t>(</a:t>
                </a:r>
                <a:r>
                  <a:rPr lang="zh-CN" altLang="en-US" sz="2400" b="1" dirty="0" smtClean="0">
                    <a:solidFill>
                      <a:srgbClr val="000000"/>
                    </a:solidFill>
                    <a:latin typeface="Tahoma" panose="020B0604030504040204" pitchFamily="34" charset="0"/>
                  </a:rPr>
                  <a:t>按</a:t>
                </a:r>
                <a:r>
                  <a:rPr lang="zh-CN" altLang="en-US" sz="2400" b="1" dirty="0" smtClean="0">
                    <a:solidFill>
                      <a:srgbClr val="0033CC"/>
                    </a:solidFill>
                    <a:latin typeface="Tahoma" panose="020B0604030504040204" pitchFamily="34" charset="0"/>
                  </a:rPr>
                  <a:t>业务或内容</a:t>
                </a:r>
                <a:r>
                  <a:rPr lang="zh-CN" altLang="en-US" sz="2400" b="1" dirty="0" smtClean="0">
                    <a:solidFill>
                      <a:srgbClr val="000000"/>
                    </a:solidFill>
                    <a:latin typeface="Tahoma" panose="020B0604030504040204" pitchFamily="34" charset="0"/>
                  </a:rPr>
                  <a:t>分</a:t>
                </a:r>
                <a:r>
                  <a:rPr lang="en-US" altLang="zh-CN" sz="2400" b="1" dirty="0" smtClean="0">
                    <a:solidFill>
                      <a:srgbClr val="000000"/>
                    </a:solidFill>
                    <a:latin typeface="Tahoma" panose="020B0604030504040204" pitchFamily="34" charset="0"/>
                  </a:rPr>
                  <a:t>)</a:t>
                </a:r>
              </a:p>
            </p:txBody>
          </p:sp>
          <p:sp>
            <p:nvSpPr>
              <p:cNvPr id="233489" name="Rectangle 13"/>
              <p:cNvSpPr>
                <a:spLocks noChangeArrowheads="1"/>
              </p:cNvSpPr>
              <p:nvPr/>
            </p:nvSpPr>
            <p:spPr bwMode="auto">
              <a:xfrm>
                <a:off x="2400" y="672"/>
                <a:ext cx="3269"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000" b="1" dirty="0" smtClean="0">
                    <a:solidFill>
                      <a:srgbClr val="000000"/>
                    </a:solidFill>
                    <a:latin typeface="Tahoma" panose="020B0604030504040204" pitchFamily="34" charset="0"/>
                  </a:rPr>
                  <a:t>电话网（本地网、长途网）；非话网（</a:t>
                </a:r>
                <a:r>
                  <a:rPr lang="zh-CN" altLang="en-US" sz="2000" b="1" dirty="0" smtClean="0">
                    <a:solidFill>
                      <a:srgbClr val="FF0000"/>
                    </a:solidFill>
                    <a:latin typeface="Tahoma" panose="020B0604030504040204" pitchFamily="34" charset="0"/>
                  </a:rPr>
                  <a:t>个域网</a:t>
                </a:r>
                <a:r>
                  <a:rPr lang="zh-CN" altLang="en-US" sz="2000" b="1" dirty="0" smtClean="0">
                    <a:solidFill>
                      <a:srgbClr val="000000"/>
                    </a:solidFill>
                    <a:latin typeface="Tahoma" panose="020B0604030504040204" pitchFamily="34" charset="0"/>
                  </a:rPr>
                  <a:t>、</a:t>
                </a:r>
                <a:r>
                  <a:rPr lang="zh-CN" altLang="en-US" sz="1800" b="1" dirty="0" smtClean="0">
                    <a:solidFill>
                      <a:srgbClr val="FF0000"/>
                    </a:solidFill>
                    <a:latin typeface="Tahoma" panose="020B0604030504040204" pitchFamily="34" charset="0"/>
                  </a:rPr>
                  <a:t>局域网、城域网、广域网</a:t>
                </a:r>
                <a:r>
                  <a:rPr lang="zh-CN" altLang="en-US" sz="2000" b="1" dirty="0" smtClean="0">
                    <a:solidFill>
                      <a:srgbClr val="000000"/>
                    </a:solidFill>
                    <a:latin typeface="Tahoma" panose="020B0604030504040204" pitchFamily="34" charset="0"/>
                  </a:rPr>
                  <a:t>）；</a:t>
                </a:r>
                <a:r>
                  <a:rPr lang="zh-CN" altLang="en-US" sz="2000" b="1" dirty="0" smtClean="0">
                    <a:solidFill>
                      <a:srgbClr val="000000"/>
                    </a:solidFill>
                    <a:latin typeface="楷体_GB2312" panose="02010609030101010101" pitchFamily="49" charset="-122"/>
                  </a:rPr>
                  <a:t>国家网、全球网</a:t>
                </a:r>
                <a:endParaRPr lang="zh-CN" altLang="en-US" sz="2000" b="1" dirty="0" smtClean="0">
                  <a:solidFill>
                    <a:srgbClr val="000000"/>
                  </a:solidFill>
                  <a:latin typeface="Tahoma" panose="020B0604030504040204" pitchFamily="34" charset="0"/>
                </a:endParaRPr>
              </a:p>
            </p:txBody>
          </p:sp>
          <p:sp>
            <p:nvSpPr>
              <p:cNvPr id="233490" name="Rectangle 14"/>
              <p:cNvSpPr>
                <a:spLocks noChangeArrowheads="1"/>
              </p:cNvSpPr>
              <p:nvPr/>
            </p:nvSpPr>
            <p:spPr bwMode="auto">
              <a:xfrm>
                <a:off x="2730" y="384"/>
                <a:ext cx="290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9C2D1A"/>
                    </a:solidFill>
                    <a:latin typeface="Tahoma" panose="020B0604030504040204" pitchFamily="34" charset="0"/>
                  </a:rPr>
                  <a:t>                 分    类</a:t>
                </a:r>
              </a:p>
            </p:txBody>
          </p:sp>
          <p:sp>
            <p:nvSpPr>
              <p:cNvPr id="233491" name="Rectangle 15"/>
              <p:cNvSpPr>
                <a:spLocks noChangeArrowheads="1"/>
              </p:cNvSpPr>
              <p:nvPr/>
            </p:nvSpPr>
            <p:spPr bwMode="auto">
              <a:xfrm>
                <a:off x="100" y="384"/>
                <a:ext cx="2630"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9C2D1A"/>
                    </a:solidFill>
                    <a:latin typeface="Tahoma" panose="020B0604030504040204" pitchFamily="34" charset="0"/>
                  </a:rPr>
                  <a:t>特性属性</a:t>
                </a:r>
              </a:p>
            </p:txBody>
          </p:sp>
          <p:sp>
            <p:nvSpPr>
              <p:cNvPr id="233492" name="Line 16"/>
              <p:cNvSpPr>
                <a:spLocks noChangeShapeType="1"/>
              </p:cNvSpPr>
              <p:nvPr/>
            </p:nvSpPr>
            <p:spPr bwMode="auto">
              <a:xfrm>
                <a:off x="100" y="371"/>
                <a:ext cx="5539" cy="1"/>
              </a:xfrm>
              <a:prstGeom prst="line">
                <a:avLst/>
              </a:prstGeom>
              <a:noFill/>
              <a:ln w="41275" cap="sq">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3" name="Line 17"/>
              <p:cNvSpPr>
                <a:spLocks noChangeShapeType="1"/>
              </p:cNvSpPr>
              <p:nvPr/>
            </p:nvSpPr>
            <p:spPr bwMode="auto">
              <a:xfrm>
                <a:off x="101" y="659"/>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4" name="Line 18"/>
              <p:cNvSpPr>
                <a:spLocks noChangeShapeType="1"/>
              </p:cNvSpPr>
              <p:nvPr/>
            </p:nvSpPr>
            <p:spPr bwMode="auto">
              <a:xfrm>
                <a:off x="84" y="1163"/>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5" name="Line 19"/>
              <p:cNvSpPr>
                <a:spLocks noChangeShapeType="1"/>
              </p:cNvSpPr>
              <p:nvPr/>
            </p:nvSpPr>
            <p:spPr bwMode="auto">
              <a:xfrm>
                <a:off x="89" y="1872"/>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6" name="Line 20"/>
              <p:cNvSpPr>
                <a:spLocks noChangeShapeType="1"/>
              </p:cNvSpPr>
              <p:nvPr/>
            </p:nvSpPr>
            <p:spPr bwMode="auto">
              <a:xfrm>
                <a:off x="106" y="2334"/>
                <a:ext cx="5539" cy="2"/>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7" name="Line 21"/>
              <p:cNvSpPr>
                <a:spLocks noChangeShapeType="1"/>
              </p:cNvSpPr>
              <p:nvPr/>
            </p:nvSpPr>
            <p:spPr bwMode="auto">
              <a:xfrm>
                <a:off x="94" y="3982"/>
                <a:ext cx="5539" cy="2"/>
              </a:xfrm>
              <a:prstGeom prst="line">
                <a:avLst/>
              </a:prstGeom>
              <a:noFill/>
              <a:ln w="41275" cap="sq">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8" name="Line 22"/>
              <p:cNvSpPr>
                <a:spLocks noChangeShapeType="1"/>
              </p:cNvSpPr>
              <p:nvPr/>
            </p:nvSpPr>
            <p:spPr bwMode="auto">
              <a:xfrm>
                <a:off x="100" y="384"/>
                <a:ext cx="0" cy="3575"/>
              </a:xfrm>
              <a:prstGeom prst="line">
                <a:avLst/>
              </a:prstGeom>
              <a:noFill/>
              <a:ln w="41275" cap="sq">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99" name="Line 23"/>
              <p:cNvSpPr>
                <a:spLocks noChangeShapeType="1"/>
              </p:cNvSpPr>
              <p:nvPr/>
            </p:nvSpPr>
            <p:spPr bwMode="auto">
              <a:xfrm flipH="1">
                <a:off x="5640" y="384"/>
                <a:ext cx="0" cy="3550"/>
              </a:xfrm>
              <a:prstGeom prst="line">
                <a:avLst/>
              </a:prstGeom>
              <a:noFill/>
              <a:ln w="41275" cap="sq">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500" name="Rectangle 24"/>
              <p:cNvSpPr>
                <a:spLocks noChangeArrowheads="1"/>
              </p:cNvSpPr>
              <p:nvPr/>
            </p:nvSpPr>
            <p:spPr bwMode="auto">
              <a:xfrm>
                <a:off x="120" y="802"/>
                <a:ext cx="23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服务范围</a:t>
                </a:r>
                <a:r>
                  <a:rPr lang="en-US" altLang="zh-CN" sz="2400" b="1" dirty="0" smtClean="0">
                    <a:solidFill>
                      <a:srgbClr val="000000"/>
                    </a:solidFill>
                    <a:latin typeface="Tahoma" panose="020B0604030504040204" pitchFamily="34" charset="0"/>
                  </a:rPr>
                  <a:t>(</a:t>
                </a:r>
                <a:r>
                  <a:rPr lang="zh-CN" altLang="en-US" sz="2400" b="1" dirty="0" smtClean="0">
                    <a:solidFill>
                      <a:srgbClr val="000000"/>
                    </a:solidFill>
                    <a:latin typeface="Tahoma" panose="020B0604030504040204" pitchFamily="34" charset="0"/>
                  </a:rPr>
                  <a:t>按</a:t>
                </a:r>
                <a:r>
                  <a:rPr lang="zh-CN" altLang="en-US" sz="2400" b="1" dirty="0" smtClean="0">
                    <a:solidFill>
                      <a:srgbClr val="0033CC"/>
                    </a:solidFill>
                    <a:latin typeface="Tahoma" panose="020B0604030504040204" pitchFamily="34" charset="0"/>
                  </a:rPr>
                  <a:t>空间距离</a:t>
                </a:r>
                <a:r>
                  <a:rPr lang="zh-CN" altLang="en-US" sz="2400" b="1" dirty="0" smtClean="0">
                    <a:solidFill>
                      <a:srgbClr val="000000"/>
                    </a:solidFill>
                    <a:latin typeface="Tahoma" panose="020B0604030504040204" pitchFamily="34" charset="0"/>
                  </a:rPr>
                  <a:t>分</a:t>
                </a:r>
                <a:r>
                  <a:rPr lang="en-US" altLang="zh-CN" sz="2400" b="1" dirty="0" smtClean="0">
                    <a:solidFill>
                      <a:srgbClr val="000000"/>
                    </a:solidFill>
                    <a:latin typeface="Tahoma" panose="020B0604030504040204" pitchFamily="34" charset="0"/>
                  </a:rPr>
                  <a:t>)</a:t>
                </a:r>
              </a:p>
            </p:txBody>
          </p:sp>
          <p:sp>
            <p:nvSpPr>
              <p:cNvPr id="233501" name="Rectangle 25"/>
              <p:cNvSpPr>
                <a:spLocks noChangeArrowheads="1"/>
              </p:cNvSpPr>
              <p:nvPr/>
            </p:nvSpPr>
            <p:spPr bwMode="auto">
              <a:xfrm>
                <a:off x="120" y="1848"/>
                <a:ext cx="2448"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运营方式</a:t>
                </a:r>
              </a:p>
            </p:txBody>
          </p:sp>
          <p:sp>
            <p:nvSpPr>
              <p:cNvPr id="233502" name="Line 26"/>
              <p:cNvSpPr>
                <a:spLocks noChangeShapeType="1"/>
              </p:cNvSpPr>
              <p:nvPr/>
            </p:nvSpPr>
            <p:spPr bwMode="auto">
              <a:xfrm>
                <a:off x="100" y="2124"/>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503" name="Rectangle 27"/>
              <p:cNvSpPr>
                <a:spLocks noChangeArrowheads="1"/>
              </p:cNvSpPr>
              <p:nvPr/>
            </p:nvSpPr>
            <p:spPr bwMode="auto">
              <a:xfrm>
                <a:off x="2370" y="2327"/>
                <a:ext cx="3288"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000" b="1" dirty="0" smtClean="0">
                    <a:solidFill>
                      <a:srgbClr val="000000"/>
                    </a:solidFill>
                    <a:latin typeface="Tahoma" panose="020B0604030504040204" pitchFamily="34" charset="0"/>
                  </a:rPr>
                  <a:t>有线网（</a:t>
                </a:r>
                <a:r>
                  <a:rPr lang="zh-CN" altLang="en-US" sz="2000" b="1" dirty="0" smtClean="0">
                    <a:solidFill>
                      <a:srgbClr val="0033CC"/>
                    </a:solidFill>
                    <a:latin typeface="Tahoma" panose="020B0604030504040204" pitchFamily="34" charset="0"/>
                  </a:rPr>
                  <a:t>电缆网、光缆网等</a:t>
                </a:r>
                <a:r>
                  <a:rPr lang="zh-CN" altLang="en-US" sz="2000" b="1" dirty="0" smtClean="0">
                    <a:solidFill>
                      <a:srgbClr val="000000"/>
                    </a:solidFill>
                    <a:latin typeface="Tahoma" panose="020B0604030504040204" pitchFamily="34" charset="0"/>
                  </a:rPr>
                  <a:t>）、无线网（</a:t>
                </a:r>
                <a:r>
                  <a:rPr lang="zh-CN" altLang="en-US" sz="2000" b="1" dirty="0" smtClean="0">
                    <a:solidFill>
                      <a:srgbClr val="0033CC"/>
                    </a:solidFill>
                    <a:latin typeface="Tahoma" panose="020B0604030504040204" pitchFamily="34" charset="0"/>
                  </a:rPr>
                  <a:t>短波、微波网、卫星网等</a:t>
                </a:r>
                <a:r>
                  <a:rPr lang="zh-CN" altLang="en-US" sz="2000" b="1" dirty="0" smtClean="0">
                    <a:solidFill>
                      <a:srgbClr val="000000"/>
                    </a:solidFill>
                    <a:latin typeface="Tahoma" panose="020B0604030504040204" pitchFamily="34" charset="0"/>
                  </a:rPr>
                  <a:t>）</a:t>
                </a:r>
              </a:p>
            </p:txBody>
          </p:sp>
          <p:sp>
            <p:nvSpPr>
              <p:cNvPr id="233504" name="Rectangle 28"/>
              <p:cNvSpPr>
                <a:spLocks noChangeArrowheads="1"/>
              </p:cNvSpPr>
              <p:nvPr/>
            </p:nvSpPr>
            <p:spPr bwMode="auto">
              <a:xfrm>
                <a:off x="48" y="2448"/>
                <a:ext cx="2352"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  传输媒质</a:t>
                </a:r>
                <a:r>
                  <a:rPr lang="en-US" altLang="zh-CN" sz="2400" b="1" dirty="0" smtClean="0">
                    <a:solidFill>
                      <a:srgbClr val="000000"/>
                    </a:solidFill>
                    <a:latin typeface="Tahoma" panose="020B0604030504040204" pitchFamily="34" charset="0"/>
                  </a:rPr>
                  <a:t>(</a:t>
                </a:r>
                <a:r>
                  <a:rPr lang="zh-CN" altLang="en-US" sz="2400" b="1" dirty="0" smtClean="0">
                    <a:solidFill>
                      <a:srgbClr val="000000"/>
                    </a:solidFill>
                    <a:latin typeface="Tahoma" panose="020B0604030504040204" pitchFamily="34" charset="0"/>
                  </a:rPr>
                  <a:t>按组网的</a:t>
                </a:r>
                <a:r>
                  <a:rPr lang="zh-CN" altLang="en-US" sz="2400" b="1" dirty="0" smtClean="0">
                    <a:solidFill>
                      <a:srgbClr val="0033CC"/>
                    </a:solidFill>
                    <a:latin typeface="Tahoma" panose="020B0604030504040204" pitchFamily="34" charset="0"/>
                  </a:rPr>
                  <a:t>信道 </a:t>
                </a:r>
                <a:r>
                  <a:rPr lang="en-US" altLang="zh-CN" sz="2400" b="1" dirty="0" smtClean="0">
                    <a:solidFill>
                      <a:srgbClr val="000000"/>
                    </a:solidFill>
                    <a:latin typeface="Tahoma" panose="020B0604030504040204" pitchFamily="34" charset="0"/>
                  </a:rPr>
                  <a:t>)</a:t>
                </a:r>
              </a:p>
            </p:txBody>
          </p:sp>
          <p:sp>
            <p:nvSpPr>
              <p:cNvPr id="233505" name="Line 29"/>
              <p:cNvSpPr>
                <a:spLocks noChangeShapeType="1"/>
              </p:cNvSpPr>
              <p:nvPr/>
            </p:nvSpPr>
            <p:spPr bwMode="auto">
              <a:xfrm>
                <a:off x="2352" y="384"/>
                <a:ext cx="0" cy="3598"/>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506" name="Line 30"/>
              <p:cNvSpPr>
                <a:spLocks noChangeShapeType="1"/>
              </p:cNvSpPr>
              <p:nvPr/>
            </p:nvSpPr>
            <p:spPr bwMode="auto">
              <a:xfrm>
                <a:off x="96" y="2736"/>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507" name="Line 31"/>
              <p:cNvSpPr>
                <a:spLocks noChangeShapeType="1"/>
              </p:cNvSpPr>
              <p:nvPr/>
            </p:nvSpPr>
            <p:spPr bwMode="auto">
              <a:xfrm>
                <a:off x="89" y="3695"/>
                <a:ext cx="5539" cy="1"/>
              </a:xfrm>
              <a:prstGeom prst="line">
                <a:avLst/>
              </a:prstGeom>
              <a:noFill/>
              <a:ln w="41275">
                <a:solidFill>
                  <a:srgbClr val="993366"/>
                </a:solidFill>
                <a:round/>
              </a:ln>
              <a:extLst>
                <a:ext uri="{909E8E84-426E-40DD-AFC4-6F175D3DCCD1}">
                  <a14:hiddenFill xmlns:a14="http://schemas.microsoft.com/office/drawing/2010/main">
                    <a:noFill/>
                  </a14:hiddenFill>
                </a:ext>
              </a:extLst>
            </p:spPr>
            <p:txBody>
              <a:bodyPr wrap="none" lIns="0" tIns="0" rIns="0" bIns="0"/>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508" name="Rectangle 32"/>
              <p:cNvSpPr>
                <a:spLocks noChangeArrowheads="1"/>
              </p:cNvSpPr>
              <p:nvPr/>
            </p:nvSpPr>
            <p:spPr bwMode="auto">
              <a:xfrm>
                <a:off x="96" y="3696"/>
                <a:ext cx="2352"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smtClean="0">
                    <a:solidFill>
                      <a:srgbClr val="000000"/>
                    </a:solidFill>
                    <a:latin typeface="Tahoma" panose="020B0604030504040204" pitchFamily="34" charset="0"/>
                  </a:rPr>
                  <a:t>通信的活动方式</a:t>
                </a:r>
              </a:p>
            </p:txBody>
          </p:sp>
          <p:sp>
            <p:nvSpPr>
              <p:cNvPr id="233509" name="Rectangle 33"/>
              <p:cNvSpPr>
                <a:spLocks noChangeArrowheads="1"/>
              </p:cNvSpPr>
              <p:nvPr/>
            </p:nvSpPr>
            <p:spPr bwMode="auto">
              <a:xfrm>
                <a:off x="2803" y="3696"/>
                <a:ext cx="2909"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lIns="0" tIns="0" rIns="0" bIns="0"/>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3333CC"/>
                  </a:buClr>
                  <a:buSzPct val="60000"/>
                  <a:buFont typeface="Wingdings" panose="05000000000000000000" pitchFamily="2" charset="2"/>
                  <a:buNone/>
                </a:pPr>
                <a:r>
                  <a:rPr lang="zh-CN" altLang="en-US" sz="2400" b="1" dirty="0" smtClean="0">
                    <a:solidFill>
                      <a:srgbClr val="000000"/>
                    </a:solidFill>
                    <a:latin typeface="Tahoma" panose="020B0604030504040204" pitchFamily="34" charset="0"/>
                  </a:rPr>
                  <a:t>固定通信网、移动通信网</a:t>
                </a:r>
              </a:p>
            </p:txBody>
          </p:sp>
        </p:grpSp>
        <p:sp>
          <p:nvSpPr>
            <p:cNvPr id="233479" name="Rectangle 34"/>
            <p:cNvSpPr>
              <a:spLocks noChangeArrowheads="1"/>
            </p:cNvSpPr>
            <p:nvPr/>
          </p:nvSpPr>
          <p:spPr bwMode="auto">
            <a:xfrm>
              <a:off x="0" y="410"/>
              <a:ext cx="5523"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400" b="1" smtClean="0">
                <a:solidFill>
                  <a:srgbClr val="990000"/>
                </a:solidFill>
                <a:latin typeface="Arial" panose="020B0604020202020204" pitchFamily="34" charset="0"/>
                <a:ea typeface="楷体_GB2312" panose="02010609030101010101" pitchFamily="49" charset="-122"/>
              </a:endParaRPr>
            </a:p>
          </p:txBody>
        </p:sp>
        <p:sp>
          <p:nvSpPr>
            <p:cNvPr id="233480" name="Line 35"/>
            <p:cNvSpPr>
              <a:spLocks noChangeShapeType="1"/>
            </p:cNvSpPr>
            <p:nvPr/>
          </p:nvSpPr>
          <p:spPr bwMode="auto">
            <a:xfrm>
              <a:off x="2304" y="3866"/>
              <a:ext cx="0" cy="4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spcBef>
                  <a:spcPct val="20000"/>
                </a:spcBef>
                <a:buClr>
                  <a:srgbClr val="000000"/>
                </a:buClr>
                <a:buSzPct val="100000"/>
                <a:buFont typeface="Wingdings" panose="05000000000000000000" pitchFamily="2" charset="2"/>
                <a:buChar char="n"/>
              </a:pPr>
              <a:endParaRPr kumimoji="1" lang="zh-CN" altLang="en-US" sz="1400" smtClean="0">
                <a:solidFill>
                  <a:srgbClr val="000000"/>
                </a:solidFill>
                <a:latin typeface="Times New Roman" panose="02020603050405020304" pitchFamily="18" charset="0"/>
              </a:endParaRPr>
            </a:p>
          </p:txBody>
        </p:sp>
        <p:sp>
          <p:nvSpPr>
            <p:cNvPr id="233481" name="Rectangle 36"/>
            <p:cNvSpPr>
              <a:spLocks noChangeArrowheads="1"/>
            </p:cNvSpPr>
            <p:nvPr/>
          </p:nvSpPr>
          <p:spPr bwMode="auto">
            <a:xfrm>
              <a:off x="-48" y="4029"/>
              <a:ext cx="243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1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Font typeface="Wingdings" panose="05000000000000000000" pitchFamily="2" charset="2"/>
                <a:buNone/>
              </a:pPr>
              <a:r>
                <a:rPr lang="zh-CN" altLang="en-US" sz="2400" b="1" smtClean="0">
                  <a:solidFill>
                    <a:srgbClr val="000000"/>
                  </a:solidFill>
                  <a:latin typeface="Arial" panose="020B0604020202020204" pitchFamily="34" charset="0"/>
                  <a:ea typeface="楷体_GB2312" panose="02010609030101010101" pitchFamily="49" charset="-122"/>
                </a:rPr>
                <a:t>按通信网中信号处理的方式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第</a:t>
            </a:r>
            <a:r>
              <a:rPr lang="en-US" altLang="zh-CN" dirty="0" smtClean="0"/>
              <a:t>1</a:t>
            </a:r>
            <a:r>
              <a:rPr lang="zh-CN" altLang="en-US" dirty="0" smtClean="0"/>
              <a:t>章</a:t>
            </a:r>
            <a:endParaRPr lang="zh-CN" altLang="en-US" dirty="0"/>
          </a:p>
        </p:txBody>
      </p:sp>
      <p:sp>
        <p:nvSpPr>
          <p:cNvPr id="3" name="内容占位符 2"/>
          <p:cNvSpPr>
            <a:spLocks noGrp="1"/>
          </p:cNvSpPr>
          <p:nvPr>
            <p:ph idx="1"/>
          </p:nvPr>
        </p:nvSpPr>
        <p:spPr>
          <a:xfrm>
            <a:off x="467544" y="1916832"/>
            <a:ext cx="8540750" cy="5184775"/>
          </a:xfrm>
        </p:spPr>
        <p:txBody>
          <a:bodyPr/>
          <a:lstStyle/>
          <a:p>
            <a:pPr lvl="1"/>
            <a:r>
              <a:rPr lang="zh-CN" altLang="en-US" b="1" dirty="0">
                <a:solidFill>
                  <a:srgbClr val="0033CC"/>
                </a:solidFill>
              </a:rPr>
              <a:t>系统和网（</a:t>
            </a:r>
            <a:r>
              <a:rPr lang="en-US" altLang="zh-CN" b="1" dirty="0">
                <a:solidFill>
                  <a:srgbClr val="0033CC"/>
                </a:solidFill>
              </a:rPr>
              <a:t>1.1.1 </a:t>
            </a:r>
            <a:r>
              <a:rPr lang="zh-CN" altLang="en-US" b="1" dirty="0">
                <a:solidFill>
                  <a:srgbClr val="0033CC"/>
                </a:solidFill>
              </a:rPr>
              <a:t>）</a:t>
            </a:r>
            <a:endParaRPr lang="en-US" altLang="zh-CN" b="1" dirty="0">
              <a:solidFill>
                <a:srgbClr val="0033CC"/>
              </a:solidFill>
            </a:endParaRPr>
          </a:p>
          <a:p>
            <a:pPr lvl="1"/>
            <a:r>
              <a:rPr lang="zh-CN" altLang="en-US" b="1" dirty="0" smtClean="0">
                <a:solidFill>
                  <a:srgbClr val="0033CC"/>
                </a:solidFill>
              </a:rPr>
              <a:t>通信网的类型（</a:t>
            </a:r>
            <a:r>
              <a:rPr lang="en-US" altLang="zh-CN" b="1" dirty="0" smtClean="0">
                <a:solidFill>
                  <a:srgbClr val="0033CC"/>
                </a:solidFill>
              </a:rPr>
              <a:t>1.1.2 </a:t>
            </a:r>
            <a:r>
              <a:rPr lang="zh-CN" altLang="en-US" b="1" dirty="0" smtClean="0">
                <a:solidFill>
                  <a:srgbClr val="0033CC"/>
                </a:solidFill>
              </a:rPr>
              <a:t>）</a:t>
            </a:r>
            <a:endParaRPr lang="en-US" altLang="zh-CN" b="1" dirty="0" smtClean="0">
              <a:solidFill>
                <a:srgbClr val="0033CC"/>
              </a:solidFill>
            </a:endParaRPr>
          </a:p>
          <a:p>
            <a:pPr lvl="1"/>
            <a:r>
              <a:rPr lang="zh-CN" altLang="en-US" sz="4000" b="1" i="1" dirty="0">
                <a:solidFill>
                  <a:srgbClr val="FF0000"/>
                </a:solidFill>
                <a:effectLst>
                  <a:outerShdw blurRad="38100" dist="38100" dir="2700000" algn="tl">
                    <a:srgbClr val="000000">
                      <a:alpha val="43137"/>
                    </a:srgbClr>
                  </a:outerShdw>
                </a:effectLst>
              </a:rPr>
              <a:t>通信网的组成要素（</a:t>
            </a:r>
            <a:r>
              <a:rPr lang="en-US" altLang="zh-CN" sz="4000" b="1" i="1" dirty="0">
                <a:solidFill>
                  <a:srgbClr val="FF0000"/>
                </a:solidFill>
                <a:effectLst>
                  <a:outerShdw blurRad="38100" dist="38100" dir="2700000" algn="tl">
                    <a:srgbClr val="000000">
                      <a:alpha val="43137"/>
                    </a:srgbClr>
                  </a:outerShdw>
                </a:effectLst>
              </a:rPr>
              <a:t>1.2 </a:t>
            </a:r>
            <a:r>
              <a:rPr lang="zh-CN" altLang="en-US" sz="4000" b="1" i="1" dirty="0">
                <a:solidFill>
                  <a:srgbClr val="FF0000"/>
                </a:solidFill>
                <a:effectLst>
                  <a:outerShdw blurRad="38100" dist="38100" dir="2700000" algn="tl">
                    <a:srgbClr val="000000">
                      <a:alpha val="43137"/>
                    </a:srgbClr>
                  </a:outerShdw>
                </a:effectLst>
              </a:rPr>
              <a:t>）</a:t>
            </a:r>
            <a:endParaRPr lang="en-US" altLang="zh-CN" sz="4000" b="1" i="1" dirty="0">
              <a:solidFill>
                <a:srgbClr val="FF0000"/>
              </a:solidFill>
              <a:effectLst>
                <a:outerShdw blurRad="38100" dist="38100" dir="2700000" algn="tl">
                  <a:srgbClr val="000000">
                    <a:alpha val="43137"/>
                  </a:srgbClr>
                </a:outerShdw>
              </a:effectLst>
            </a:endParaRPr>
          </a:p>
          <a:p>
            <a:pPr lvl="1"/>
            <a:r>
              <a:rPr lang="zh-CN" altLang="en-US" b="1" dirty="0" smtClean="0">
                <a:solidFill>
                  <a:srgbClr val="0033CC"/>
                </a:solidFill>
              </a:rPr>
              <a:t>通信网的约定（</a:t>
            </a:r>
            <a:r>
              <a:rPr lang="en-US" altLang="zh-CN" b="1" dirty="0" smtClean="0">
                <a:solidFill>
                  <a:srgbClr val="0033CC"/>
                </a:solidFill>
              </a:rPr>
              <a:t>1.2.4</a:t>
            </a:r>
            <a:r>
              <a:rPr lang="zh-CN" altLang="en-US" b="1" dirty="0" smtClean="0">
                <a:solidFill>
                  <a:srgbClr val="0033CC"/>
                </a:solidFill>
              </a:rPr>
              <a:t>）</a:t>
            </a:r>
            <a:r>
              <a:rPr lang="en-US" altLang="zh-CN" b="1" dirty="0" smtClean="0">
                <a:solidFill>
                  <a:srgbClr val="0033CC"/>
                </a:solidFill>
              </a:rPr>
              <a:t> </a:t>
            </a:r>
          </a:p>
          <a:p>
            <a:pPr lvl="1"/>
            <a:endParaRPr lang="zh-CN" alt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Line 29"/>
          <p:cNvSpPr>
            <a:spLocks noChangeShapeType="1"/>
          </p:cNvSpPr>
          <p:nvPr/>
        </p:nvSpPr>
        <p:spPr bwMode="auto">
          <a:xfrm>
            <a:off x="1844675" y="6000750"/>
            <a:ext cx="879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11" name="Line 24"/>
          <p:cNvSpPr>
            <a:spLocks noChangeShapeType="1"/>
          </p:cNvSpPr>
          <p:nvPr/>
        </p:nvSpPr>
        <p:spPr bwMode="auto">
          <a:xfrm flipH="1" flipV="1">
            <a:off x="5213350" y="5189538"/>
            <a:ext cx="455613" cy="471487"/>
          </a:xfrm>
          <a:prstGeom prst="line">
            <a:avLst/>
          </a:prstGeom>
          <a:noFill/>
          <a:ln w="76200">
            <a:solidFill>
              <a:srgbClr val="FF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12" name="Line 23"/>
          <p:cNvSpPr>
            <a:spLocks noChangeShapeType="1"/>
          </p:cNvSpPr>
          <p:nvPr/>
        </p:nvSpPr>
        <p:spPr bwMode="auto">
          <a:xfrm flipH="1" flipV="1">
            <a:off x="3568700" y="4340225"/>
            <a:ext cx="714375" cy="431800"/>
          </a:xfrm>
          <a:prstGeom prst="line">
            <a:avLst/>
          </a:prstGeom>
          <a:noFill/>
          <a:ln w="76200">
            <a:solidFill>
              <a:srgbClr val="FF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13" name="Line 22"/>
          <p:cNvSpPr>
            <a:spLocks noChangeShapeType="1"/>
          </p:cNvSpPr>
          <p:nvPr/>
        </p:nvSpPr>
        <p:spPr bwMode="auto">
          <a:xfrm flipV="1">
            <a:off x="5303838" y="4340225"/>
            <a:ext cx="434975" cy="417513"/>
          </a:xfrm>
          <a:prstGeom prst="line">
            <a:avLst/>
          </a:prstGeom>
          <a:noFill/>
          <a:ln w="76200">
            <a:solidFill>
              <a:srgbClr val="FF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14" name="Line 21"/>
          <p:cNvSpPr>
            <a:spLocks noChangeShapeType="1"/>
          </p:cNvSpPr>
          <p:nvPr/>
        </p:nvSpPr>
        <p:spPr bwMode="auto">
          <a:xfrm flipV="1">
            <a:off x="3368675" y="5294313"/>
            <a:ext cx="749300" cy="430212"/>
          </a:xfrm>
          <a:prstGeom prst="line">
            <a:avLst/>
          </a:prstGeom>
          <a:noFill/>
          <a:ln w="76200">
            <a:solidFill>
              <a:srgbClr val="FF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15" name="Rectangle 3"/>
          <p:cNvSpPr>
            <a:spLocks noGrp="1" noChangeArrowheads="1"/>
          </p:cNvSpPr>
          <p:nvPr>
            <p:ph idx="1"/>
          </p:nvPr>
        </p:nvSpPr>
        <p:spPr>
          <a:xfrm>
            <a:off x="0" y="481013"/>
            <a:ext cx="9491663" cy="1387475"/>
          </a:xfrm>
        </p:spPr>
        <p:txBody>
          <a:bodyPr/>
          <a:lstStyle/>
          <a:p>
            <a:pPr marL="0" indent="0" eaLnBrk="1" hangingPunct="1">
              <a:buFont typeface="Wingdings" panose="05000000000000000000" pitchFamily="2" charset="2"/>
              <a:buNone/>
            </a:pPr>
            <a:r>
              <a:rPr lang="zh-CN" altLang="en-US" sz="2800" dirty="0" smtClean="0">
                <a:solidFill>
                  <a:srgbClr val="336699"/>
                </a:solidFill>
              </a:rPr>
              <a:t>基本概念</a:t>
            </a:r>
          </a:p>
          <a:p>
            <a:pPr marL="0" indent="0" eaLnBrk="1" hangingPunct="1">
              <a:buFont typeface="Wingdings" panose="05000000000000000000" pitchFamily="2" charset="2"/>
              <a:buNone/>
            </a:pPr>
            <a:r>
              <a:rPr lang="zh-CN" altLang="en-US" sz="2800" dirty="0" smtClean="0"/>
              <a:t>通信网</a:t>
            </a:r>
            <a:r>
              <a:rPr lang="en-US" altLang="zh-CN" sz="2800" dirty="0" smtClean="0"/>
              <a:t>=</a:t>
            </a:r>
            <a:r>
              <a:rPr lang="zh-CN" altLang="en-US" sz="2800" dirty="0" smtClean="0"/>
              <a:t>终端</a:t>
            </a:r>
            <a:r>
              <a:rPr lang="en-US" altLang="zh-CN" sz="2800" dirty="0" smtClean="0"/>
              <a:t>+</a:t>
            </a:r>
            <a:r>
              <a:rPr lang="zh-CN" altLang="en-US" sz="2800" dirty="0" smtClean="0"/>
              <a:t>传输介质和设备</a:t>
            </a:r>
            <a:r>
              <a:rPr lang="en-US" altLang="zh-CN" sz="2800" dirty="0" smtClean="0"/>
              <a:t>+</a:t>
            </a:r>
            <a:r>
              <a:rPr lang="zh-CN" altLang="en-US" sz="2800" dirty="0" smtClean="0"/>
              <a:t>交换设备</a:t>
            </a:r>
            <a:r>
              <a:rPr lang="en-US" altLang="zh-CN" sz="2800" dirty="0" smtClean="0"/>
              <a:t>+</a:t>
            </a:r>
            <a:r>
              <a:rPr lang="zh-CN" altLang="en-US" sz="2800" dirty="0" smtClean="0">
                <a:solidFill>
                  <a:srgbClr val="FF0000"/>
                </a:solidFill>
              </a:rPr>
              <a:t>协议</a:t>
            </a:r>
            <a:r>
              <a:rPr lang="en-US" altLang="zh-CN" sz="2800" dirty="0" smtClean="0">
                <a:solidFill>
                  <a:srgbClr val="FF0000"/>
                </a:solidFill>
              </a:rPr>
              <a:t>(</a:t>
            </a:r>
            <a:r>
              <a:rPr lang="zh-CN" altLang="en-US" sz="2800" dirty="0" smtClean="0">
                <a:solidFill>
                  <a:srgbClr val="FF0000"/>
                </a:solidFill>
              </a:rPr>
              <a:t>或信令</a:t>
            </a:r>
            <a:r>
              <a:rPr lang="en-US" altLang="zh-CN" sz="2800" dirty="0" smtClean="0">
                <a:solidFill>
                  <a:srgbClr val="FF0000"/>
                </a:solidFill>
              </a:rPr>
              <a:t>)</a:t>
            </a:r>
          </a:p>
        </p:txBody>
      </p:sp>
      <p:sp>
        <p:nvSpPr>
          <p:cNvPr id="375816" name="Text Box 5"/>
          <p:cNvSpPr txBox="1">
            <a:spLocks noChangeArrowheads="1"/>
          </p:cNvSpPr>
          <p:nvPr/>
        </p:nvSpPr>
        <p:spPr bwMode="auto">
          <a:xfrm>
            <a:off x="1112838" y="3914775"/>
            <a:ext cx="800100" cy="831850"/>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5817" name="Text Box 6"/>
          <p:cNvSpPr txBox="1">
            <a:spLocks noChangeArrowheads="1"/>
          </p:cNvSpPr>
          <p:nvPr/>
        </p:nvSpPr>
        <p:spPr bwMode="auto">
          <a:xfrm>
            <a:off x="5108575" y="3914775"/>
            <a:ext cx="1130300" cy="466725"/>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5818" name="Text Box 7"/>
          <p:cNvSpPr txBox="1">
            <a:spLocks noChangeArrowheads="1"/>
          </p:cNvSpPr>
          <p:nvPr/>
        </p:nvSpPr>
        <p:spPr bwMode="auto">
          <a:xfrm>
            <a:off x="7210425" y="3914775"/>
            <a:ext cx="800100" cy="831850"/>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5819" name="Line 8"/>
          <p:cNvSpPr>
            <a:spLocks noChangeShapeType="1"/>
          </p:cNvSpPr>
          <p:nvPr/>
        </p:nvSpPr>
        <p:spPr bwMode="auto">
          <a:xfrm>
            <a:off x="2001838" y="4079875"/>
            <a:ext cx="879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20" name="Text Box 9"/>
          <p:cNvSpPr txBox="1">
            <a:spLocks noChangeArrowheads="1"/>
          </p:cNvSpPr>
          <p:nvPr/>
        </p:nvSpPr>
        <p:spPr bwMode="auto">
          <a:xfrm>
            <a:off x="2792413" y="3914775"/>
            <a:ext cx="1168400" cy="466725"/>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5821" name="Line 10"/>
          <p:cNvSpPr>
            <a:spLocks noChangeShapeType="1"/>
          </p:cNvSpPr>
          <p:nvPr/>
        </p:nvSpPr>
        <p:spPr bwMode="auto">
          <a:xfrm>
            <a:off x="4033838" y="4079875"/>
            <a:ext cx="1074737" cy="0"/>
          </a:xfrm>
          <a:prstGeom prst="line">
            <a:avLst/>
          </a:prstGeom>
          <a:noFill/>
          <a:ln w="76200">
            <a:solidFill>
              <a:srgbClr val="FF66FF"/>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22" name="Line 11"/>
          <p:cNvSpPr>
            <a:spLocks noChangeShapeType="1"/>
          </p:cNvSpPr>
          <p:nvPr/>
        </p:nvSpPr>
        <p:spPr bwMode="auto">
          <a:xfrm>
            <a:off x="6330950" y="4079875"/>
            <a:ext cx="879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23" name="Text Box 12"/>
          <p:cNvSpPr txBox="1">
            <a:spLocks noChangeArrowheads="1"/>
          </p:cNvSpPr>
          <p:nvPr/>
        </p:nvSpPr>
        <p:spPr bwMode="auto">
          <a:xfrm>
            <a:off x="4329113" y="2911475"/>
            <a:ext cx="673100" cy="831850"/>
          </a:xfrm>
          <a:prstGeom prst="rect">
            <a:avLst/>
          </a:prstGeom>
          <a:solidFill>
            <a:srgbClr val="FEFDF0"/>
          </a:solidFill>
          <a:ln w="9525">
            <a:miter lim="800000"/>
          </a:ln>
          <a:scene3d>
            <a:camera prst="legacyObliqueTopRight"/>
            <a:lightRig rig="legacyFlat3" dir="b"/>
          </a:scene3d>
          <a:sp3d extrusionH="430200" prstMaterial="legacyMatte">
            <a:bevelT w="13500" h="13500" prst="angle"/>
            <a:bevelB w="13500" h="13500" prst="angle"/>
            <a:extrusionClr>
              <a:srgbClr val="FEFDF0"/>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FF"/>
                </a:solidFill>
                <a:latin typeface="Tahoma" panose="020B0604030504040204" pitchFamily="34" charset="0"/>
              </a:rPr>
              <a:t>传输</a:t>
            </a:r>
          </a:p>
        </p:txBody>
      </p:sp>
      <p:sp>
        <p:nvSpPr>
          <p:cNvPr id="375824" name="Text Box 16"/>
          <p:cNvSpPr txBox="1">
            <a:spLocks noChangeArrowheads="1"/>
          </p:cNvSpPr>
          <p:nvPr/>
        </p:nvSpPr>
        <p:spPr bwMode="auto">
          <a:xfrm>
            <a:off x="2084388" y="2908300"/>
            <a:ext cx="673100" cy="831850"/>
          </a:xfrm>
          <a:prstGeom prst="rect">
            <a:avLst/>
          </a:prstGeom>
          <a:solidFill>
            <a:srgbClr val="FEFDF0"/>
          </a:solidFill>
          <a:ln w="9525">
            <a:miter lim="800000"/>
          </a:ln>
          <a:scene3d>
            <a:camera prst="legacyObliqueTopRight"/>
            <a:lightRig rig="legacyFlat3" dir="b"/>
          </a:scene3d>
          <a:sp3d extrusionH="430200" prstMaterial="legacyMatte">
            <a:bevelT w="13500" h="13500" prst="angle"/>
            <a:bevelB w="13500" h="13500" prst="angle"/>
            <a:extrusionClr>
              <a:srgbClr val="FEFDF0"/>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FF"/>
                </a:solidFill>
                <a:latin typeface="Tahoma" panose="020B0604030504040204" pitchFamily="34" charset="0"/>
              </a:rPr>
              <a:t>接入</a:t>
            </a:r>
          </a:p>
        </p:txBody>
      </p:sp>
      <p:sp>
        <p:nvSpPr>
          <p:cNvPr id="375825" name="Text Box 18"/>
          <p:cNvSpPr txBox="1">
            <a:spLocks noChangeArrowheads="1"/>
          </p:cNvSpPr>
          <p:nvPr/>
        </p:nvSpPr>
        <p:spPr bwMode="auto">
          <a:xfrm>
            <a:off x="2570163" y="5834063"/>
            <a:ext cx="1168400" cy="466725"/>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5826" name="Text Box 19"/>
          <p:cNvSpPr txBox="1">
            <a:spLocks noChangeArrowheads="1"/>
          </p:cNvSpPr>
          <p:nvPr/>
        </p:nvSpPr>
        <p:spPr bwMode="auto">
          <a:xfrm>
            <a:off x="5392738" y="5703888"/>
            <a:ext cx="1168400" cy="466725"/>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5827" name="Text Box 20"/>
          <p:cNvSpPr txBox="1">
            <a:spLocks noChangeArrowheads="1"/>
          </p:cNvSpPr>
          <p:nvPr/>
        </p:nvSpPr>
        <p:spPr bwMode="auto">
          <a:xfrm>
            <a:off x="4044950" y="4883150"/>
            <a:ext cx="1168400" cy="466725"/>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5828" name="Oval 25"/>
          <p:cNvSpPr>
            <a:spLocks noChangeArrowheads="1"/>
          </p:cNvSpPr>
          <p:nvPr/>
        </p:nvSpPr>
        <p:spPr bwMode="auto">
          <a:xfrm>
            <a:off x="1922463" y="3138488"/>
            <a:ext cx="5237162" cy="3775075"/>
          </a:xfrm>
          <a:prstGeom prst="ellipse">
            <a:avLst/>
          </a:prstGeom>
          <a:noFill/>
          <a:ln w="952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zh-CN" altLang="en-US" sz="2400" smtClean="0">
              <a:solidFill>
                <a:srgbClr val="000000"/>
              </a:solidFill>
            </a:endParaRPr>
          </a:p>
        </p:txBody>
      </p:sp>
      <p:sp>
        <p:nvSpPr>
          <p:cNvPr id="375829" name="Text Box 26"/>
          <p:cNvSpPr txBox="1">
            <a:spLocks noChangeArrowheads="1"/>
          </p:cNvSpPr>
          <p:nvPr/>
        </p:nvSpPr>
        <p:spPr bwMode="auto">
          <a:xfrm>
            <a:off x="7535863" y="5678488"/>
            <a:ext cx="800100" cy="831850"/>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5830" name="Line 27"/>
          <p:cNvSpPr>
            <a:spLocks noChangeShapeType="1"/>
          </p:cNvSpPr>
          <p:nvPr/>
        </p:nvSpPr>
        <p:spPr bwMode="auto">
          <a:xfrm>
            <a:off x="6656388" y="5843588"/>
            <a:ext cx="879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5831" name="Text Box 28"/>
          <p:cNvSpPr txBox="1">
            <a:spLocks noChangeArrowheads="1"/>
          </p:cNvSpPr>
          <p:nvPr/>
        </p:nvSpPr>
        <p:spPr bwMode="auto">
          <a:xfrm>
            <a:off x="955675" y="5835650"/>
            <a:ext cx="800100" cy="831850"/>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5832" name="AutoShape 31"/>
          <p:cNvSpPr>
            <a:spLocks noChangeArrowheads="1"/>
          </p:cNvSpPr>
          <p:nvPr/>
        </p:nvSpPr>
        <p:spPr bwMode="auto">
          <a:xfrm>
            <a:off x="2678113" y="4810125"/>
            <a:ext cx="890587" cy="457200"/>
          </a:xfrm>
          <a:prstGeom prst="wedgeRoundRectCallout">
            <a:avLst>
              <a:gd name="adj1" fmla="val 104546"/>
              <a:gd name="adj2" fmla="val -7986"/>
              <a:gd name="adj3" fmla="val 16667"/>
            </a:avLst>
          </a:prstGeom>
          <a:solidFill>
            <a:srgbClr val="FEFDF0"/>
          </a:solidFill>
          <a:ln w="9525">
            <a:solidFill>
              <a:schemeClr val="tx1"/>
            </a:solidFill>
            <a:miter lim="800000"/>
          </a:ln>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buClr>
                <a:srgbClr val="000000"/>
              </a:buClr>
              <a:buFont typeface="Wingdings" panose="05000000000000000000" pitchFamily="2" charset="2"/>
              <a:buNone/>
            </a:pPr>
            <a:r>
              <a:rPr lang="zh-CN" altLang="en-US" sz="2400" b="1" smtClean="0">
                <a:solidFill>
                  <a:srgbClr val="FF3300"/>
                </a:solidFill>
              </a:rPr>
              <a:t>核心</a:t>
            </a:r>
          </a:p>
        </p:txBody>
      </p:sp>
      <p:sp>
        <p:nvSpPr>
          <p:cNvPr id="375834" name="Text Box 16"/>
          <p:cNvSpPr txBox="1">
            <a:spLocks noChangeArrowheads="1"/>
          </p:cNvSpPr>
          <p:nvPr/>
        </p:nvSpPr>
        <p:spPr bwMode="auto">
          <a:xfrm>
            <a:off x="6561138" y="2935288"/>
            <a:ext cx="673100" cy="831850"/>
          </a:xfrm>
          <a:prstGeom prst="rect">
            <a:avLst/>
          </a:prstGeom>
          <a:solidFill>
            <a:srgbClr val="FEFDF0"/>
          </a:solidFill>
          <a:ln w="9525">
            <a:miter lim="800000"/>
          </a:ln>
          <a:scene3d>
            <a:camera prst="legacyObliqueTopRight"/>
            <a:lightRig rig="legacyFlat3" dir="b"/>
          </a:scene3d>
          <a:sp3d extrusionH="430200" prstMaterial="legacyMatte">
            <a:bevelT w="13500" h="13500" prst="angle"/>
            <a:bevelB w="13500" h="13500" prst="angle"/>
            <a:extrusionClr>
              <a:srgbClr val="FEFDF0"/>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
                <a:srgbClr val="000000"/>
              </a:buClr>
              <a:buFont typeface="Wingdings" panose="05000000000000000000" pitchFamily="2" charset="2"/>
              <a:buNone/>
            </a:pPr>
            <a:r>
              <a:rPr lang="zh-CN" altLang="en-US" sz="2400" b="1" smtClean="0">
                <a:solidFill>
                  <a:srgbClr val="3333FF"/>
                </a:solidFill>
                <a:latin typeface="Tahoma" panose="020B0604030504040204" pitchFamily="34" charset="0"/>
              </a:rPr>
              <a:t>接入</a:t>
            </a:r>
          </a:p>
        </p:txBody>
      </p:sp>
      <p:sp>
        <p:nvSpPr>
          <p:cNvPr id="49154" name="Rectangle 2"/>
          <p:cNvSpPr>
            <a:spLocks noGrp="1" noRot="1" noChangeArrowheads="1"/>
          </p:cNvSpPr>
          <p:nvPr>
            <p:ph type="title"/>
          </p:nvPr>
        </p:nvSpPr>
        <p:spPr/>
        <p:txBody>
          <a:bodyPr/>
          <a:lstStyle/>
          <a:p>
            <a:pPr eaLnBrk="1" hangingPunct="1">
              <a:defRPr/>
            </a:pPr>
            <a:r>
              <a:rPr lang="en-US" altLang="zh-CN" sz="4000" dirty="0" smtClean="0"/>
              <a:t>1.2 </a:t>
            </a:r>
            <a:r>
              <a:rPr lang="zh-CN" altLang="en-US" sz="4000" dirty="0" smtClean="0"/>
              <a:t>通信网的组成要素</a:t>
            </a:r>
          </a:p>
        </p:txBody>
      </p:sp>
    </p:spTree>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pPr eaLnBrk="1" hangingPunct="1">
              <a:defRPr/>
            </a:pPr>
            <a:r>
              <a:rPr lang="en-US" altLang="zh-CN" sz="4000" dirty="0" smtClean="0"/>
              <a:t>1.2 </a:t>
            </a:r>
            <a:r>
              <a:rPr lang="zh-CN" altLang="en-US" sz="4000" dirty="0" smtClean="0"/>
              <a:t>通信网的组成要素</a:t>
            </a:r>
          </a:p>
        </p:txBody>
      </p:sp>
      <p:sp>
        <p:nvSpPr>
          <p:cNvPr id="49155" name="Rectangle 3"/>
          <p:cNvSpPr>
            <a:spLocks noGrp="1" noRot="1" noChangeArrowheads="1"/>
          </p:cNvSpPr>
          <p:nvPr>
            <p:ph type="body" idx="1"/>
          </p:nvPr>
        </p:nvSpPr>
        <p:spPr/>
        <p:txBody>
          <a:bodyPr/>
          <a:lstStyle/>
          <a:p>
            <a:pPr eaLnBrk="1" hangingPunct="1">
              <a:defRPr/>
            </a:pPr>
            <a:r>
              <a:rPr lang="zh-CN" altLang="en-US" dirty="0" smtClean="0"/>
              <a:t>通信网是通信系统的系统</a:t>
            </a:r>
          </a:p>
          <a:p>
            <a:pPr lvl="1" eaLnBrk="1" hangingPunct="1">
              <a:defRPr/>
            </a:pPr>
            <a:r>
              <a:rPr lang="zh-CN" altLang="en-US" b="1" dirty="0" smtClean="0"/>
              <a:t>通信网的</a:t>
            </a:r>
            <a:r>
              <a:rPr lang="zh-CN" altLang="en-US" b="1" dirty="0" smtClean="0">
                <a:solidFill>
                  <a:schemeClr val="hlink"/>
                </a:solidFill>
              </a:rPr>
              <a:t>“硬件” ：</a:t>
            </a:r>
          </a:p>
          <a:p>
            <a:pPr lvl="2" eaLnBrk="1" hangingPunct="1">
              <a:defRPr/>
            </a:pPr>
            <a:r>
              <a:rPr lang="zh-CN" altLang="en-US" b="1" dirty="0" smtClean="0"/>
              <a:t>终端机；</a:t>
            </a:r>
          </a:p>
          <a:p>
            <a:pPr lvl="2" eaLnBrk="1" hangingPunct="1">
              <a:defRPr/>
            </a:pPr>
            <a:r>
              <a:rPr lang="zh-CN" altLang="en-US" b="1" dirty="0" smtClean="0"/>
              <a:t>传输线路；</a:t>
            </a:r>
          </a:p>
          <a:p>
            <a:pPr lvl="2" eaLnBrk="1" hangingPunct="1">
              <a:defRPr/>
            </a:pPr>
            <a:r>
              <a:rPr lang="zh-CN" altLang="en-US" b="1" dirty="0" smtClean="0"/>
              <a:t>交换设备和业务节点。</a:t>
            </a:r>
          </a:p>
          <a:p>
            <a:pPr lvl="1" eaLnBrk="1" hangingPunct="1">
              <a:defRPr/>
            </a:pPr>
            <a:r>
              <a:rPr lang="zh-CN" altLang="en-US" b="1" dirty="0" smtClean="0"/>
              <a:t>通信网的 </a:t>
            </a:r>
            <a:r>
              <a:rPr lang="zh-CN" altLang="en-US" b="1" dirty="0" smtClean="0">
                <a:solidFill>
                  <a:srgbClr val="FF0000"/>
                </a:solidFill>
              </a:rPr>
              <a:t>“软件” </a:t>
            </a:r>
            <a:r>
              <a:rPr lang="zh-CN" altLang="en-US" b="1" dirty="0" smtClean="0">
                <a:solidFill>
                  <a:schemeClr val="hlink"/>
                </a:solidFill>
              </a:rPr>
              <a:t>：</a:t>
            </a:r>
            <a:endParaRPr lang="zh-CN" altLang="en-US" b="1" dirty="0" smtClean="0"/>
          </a:p>
          <a:p>
            <a:pPr lvl="2" eaLnBrk="1" hangingPunct="1">
              <a:defRPr/>
            </a:pPr>
            <a:r>
              <a:rPr lang="zh-CN" altLang="en-US" b="1" dirty="0" smtClean="0"/>
              <a:t>各种规定，包括信令、协议和和各种标准。</a:t>
            </a:r>
          </a:p>
          <a:p>
            <a:pPr lvl="1" eaLnBrk="1" hangingPunct="1">
              <a:defRPr/>
            </a:pPr>
            <a:endParaRPr lang="en-US" altLang="zh-CN" b="1" dirty="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2"/>
          <p:cNvSpPr txBox="1">
            <a:spLocks noChangeArrowheads="1"/>
          </p:cNvSpPr>
          <p:nvPr/>
        </p:nvSpPr>
        <p:spPr bwMode="auto">
          <a:xfrm>
            <a:off x="515938" y="239713"/>
            <a:ext cx="515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50000"/>
              </a:spcBef>
              <a:buClrTx/>
              <a:buSzTx/>
              <a:buFont typeface="Wingdings" panose="05000000000000000000" pitchFamily="2" charset="2"/>
              <a:buChar char="q"/>
            </a:pPr>
            <a:r>
              <a:rPr lang="zh-CN" altLang="en-US" sz="2800" b="1" smtClean="0">
                <a:solidFill>
                  <a:srgbClr val="3333FF"/>
                </a:solidFill>
                <a:latin typeface="Tahoma" panose="020B0604030504040204" pitchFamily="34" charset="0"/>
              </a:rPr>
              <a:t>网络的组成</a:t>
            </a:r>
            <a:r>
              <a:rPr lang="en-US" altLang="zh-CN" sz="2800" b="1" smtClean="0">
                <a:solidFill>
                  <a:srgbClr val="3333FF"/>
                </a:solidFill>
                <a:latin typeface="Tahoma" panose="020B0604030504040204" pitchFamily="34" charset="0"/>
              </a:rPr>
              <a:t>-</a:t>
            </a:r>
            <a:r>
              <a:rPr lang="zh-CN" altLang="en-US" sz="2800" b="1" smtClean="0">
                <a:solidFill>
                  <a:srgbClr val="3333FF"/>
                </a:solidFill>
                <a:latin typeface="Tahoma" panose="020B0604030504040204" pitchFamily="34" charset="0"/>
              </a:rPr>
              <a:t>硬件组成</a:t>
            </a:r>
          </a:p>
        </p:txBody>
      </p:sp>
      <p:grpSp>
        <p:nvGrpSpPr>
          <p:cNvPr id="376835" name="Group 12"/>
          <p:cNvGrpSpPr/>
          <p:nvPr/>
        </p:nvGrpSpPr>
        <p:grpSpPr bwMode="auto">
          <a:xfrm>
            <a:off x="863600" y="1006475"/>
            <a:ext cx="6805613" cy="1825625"/>
            <a:chOff x="544" y="606"/>
            <a:chExt cx="4287" cy="1150"/>
          </a:xfrm>
        </p:grpSpPr>
        <p:sp>
          <p:nvSpPr>
            <p:cNvPr id="376840" name="Text Box 3"/>
            <p:cNvSpPr txBox="1">
              <a:spLocks noChangeArrowheads="1"/>
            </p:cNvSpPr>
            <p:nvPr/>
          </p:nvSpPr>
          <p:spPr bwMode="auto">
            <a:xfrm>
              <a:off x="544" y="1232"/>
              <a:ext cx="504" cy="524"/>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6841" name="Text Box 5"/>
            <p:cNvSpPr txBox="1">
              <a:spLocks noChangeArrowheads="1"/>
            </p:cNvSpPr>
            <p:nvPr/>
          </p:nvSpPr>
          <p:spPr bwMode="auto">
            <a:xfrm>
              <a:off x="3061" y="1232"/>
              <a:ext cx="712" cy="294"/>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6842" name="Text Box 6"/>
            <p:cNvSpPr txBox="1">
              <a:spLocks noChangeArrowheads="1"/>
            </p:cNvSpPr>
            <p:nvPr/>
          </p:nvSpPr>
          <p:spPr bwMode="auto">
            <a:xfrm>
              <a:off x="4327" y="1232"/>
              <a:ext cx="504" cy="524"/>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99"/>
                  </a:solidFill>
                  <a:latin typeface="Tahoma" panose="020B0604030504040204" pitchFamily="34" charset="0"/>
                </a:rPr>
                <a:t>终端</a:t>
              </a:r>
            </a:p>
          </p:txBody>
        </p:sp>
        <p:sp>
          <p:nvSpPr>
            <p:cNvPr id="376843" name="Line 7"/>
            <p:cNvSpPr>
              <a:spLocks noChangeShapeType="1"/>
            </p:cNvSpPr>
            <p:nvPr/>
          </p:nvSpPr>
          <p:spPr bwMode="auto">
            <a:xfrm>
              <a:off x="1104" y="1336"/>
              <a:ext cx="55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6844" name="Text Box 4"/>
            <p:cNvSpPr txBox="1">
              <a:spLocks noChangeArrowheads="1"/>
            </p:cNvSpPr>
            <p:nvPr/>
          </p:nvSpPr>
          <p:spPr bwMode="auto">
            <a:xfrm>
              <a:off x="1602" y="1232"/>
              <a:ext cx="736" cy="294"/>
            </a:xfrm>
            <a:prstGeom prst="rect">
              <a:avLst/>
            </a:prstGeom>
            <a:solidFill>
              <a:srgbClr val="FFFFCC"/>
            </a:solidFill>
            <a:ln w="9525">
              <a:miter lim="800000"/>
            </a:ln>
            <a:scene3d>
              <a:camera prst="legacyObliqueTopRight"/>
              <a:lightRig rig="legacyFlat3" dir="b"/>
            </a:scene3d>
            <a:sp3d extrusionH="430200" prstMaterial="legacyMatte">
              <a:bevelT w="13500" h="13500" prst="angle"/>
              <a:bevelB w="13500" h="13500" prst="angle"/>
              <a:extrusionClr>
                <a:srgbClr val="FFFFCC"/>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99"/>
                  </a:solidFill>
                  <a:latin typeface="Tahoma" panose="020B0604030504040204" pitchFamily="34" charset="0"/>
                </a:rPr>
                <a:t>交换机</a:t>
              </a:r>
            </a:p>
          </p:txBody>
        </p:sp>
        <p:sp>
          <p:nvSpPr>
            <p:cNvPr id="376845" name="Line 8"/>
            <p:cNvSpPr>
              <a:spLocks noChangeShapeType="1"/>
            </p:cNvSpPr>
            <p:nvPr/>
          </p:nvSpPr>
          <p:spPr bwMode="auto">
            <a:xfrm>
              <a:off x="2384" y="1336"/>
              <a:ext cx="677" cy="0"/>
            </a:xfrm>
            <a:prstGeom prst="line">
              <a:avLst/>
            </a:prstGeom>
            <a:noFill/>
            <a:ln w="76200">
              <a:solidFill>
                <a:schemeClr val="hlink"/>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6846" name="Line 9"/>
            <p:cNvSpPr>
              <a:spLocks noChangeShapeType="1"/>
            </p:cNvSpPr>
            <p:nvPr/>
          </p:nvSpPr>
          <p:spPr bwMode="auto">
            <a:xfrm>
              <a:off x="3773" y="1336"/>
              <a:ext cx="55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a:buClr>
                  <a:srgbClr val="000000"/>
                </a:buClr>
              </a:pPr>
              <a:endParaRPr lang="zh-CN" altLang="en-US" sz="1400" smtClean="0">
                <a:solidFill>
                  <a:srgbClr val="000000"/>
                </a:solidFill>
              </a:endParaRPr>
            </a:p>
          </p:txBody>
        </p:sp>
        <p:sp>
          <p:nvSpPr>
            <p:cNvPr id="376847" name="Text Box 10"/>
            <p:cNvSpPr txBox="1">
              <a:spLocks noChangeArrowheads="1"/>
            </p:cNvSpPr>
            <p:nvPr/>
          </p:nvSpPr>
          <p:spPr bwMode="auto">
            <a:xfrm>
              <a:off x="2536" y="714"/>
              <a:ext cx="424" cy="524"/>
            </a:xfrm>
            <a:prstGeom prst="rect">
              <a:avLst/>
            </a:prstGeom>
            <a:solidFill>
              <a:srgbClr val="FFFF99"/>
            </a:solidFill>
            <a:ln w="9525">
              <a:miter lim="800000"/>
            </a:ln>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FF"/>
                  </a:solidFill>
                  <a:latin typeface="Tahoma" panose="020B0604030504040204" pitchFamily="34" charset="0"/>
                </a:rPr>
                <a:t>传输</a:t>
              </a:r>
            </a:p>
          </p:txBody>
        </p:sp>
        <p:sp>
          <p:nvSpPr>
            <p:cNvPr id="376848" name="Text Box 10"/>
            <p:cNvSpPr txBox="1">
              <a:spLocks noChangeArrowheads="1"/>
            </p:cNvSpPr>
            <p:nvPr/>
          </p:nvSpPr>
          <p:spPr bwMode="auto">
            <a:xfrm>
              <a:off x="1104" y="663"/>
              <a:ext cx="424" cy="524"/>
            </a:xfrm>
            <a:prstGeom prst="rect">
              <a:avLst/>
            </a:prstGeom>
            <a:solidFill>
              <a:srgbClr val="FFFF99"/>
            </a:solidFill>
            <a:ln w="9525">
              <a:miter lim="800000"/>
            </a:ln>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FF"/>
                  </a:solidFill>
                  <a:latin typeface="Tahoma" panose="020B0604030504040204" pitchFamily="34" charset="0"/>
                </a:rPr>
                <a:t>传输</a:t>
              </a:r>
            </a:p>
          </p:txBody>
        </p:sp>
        <p:sp>
          <p:nvSpPr>
            <p:cNvPr id="376849" name="Text Box 10"/>
            <p:cNvSpPr txBox="1">
              <a:spLocks noChangeArrowheads="1"/>
            </p:cNvSpPr>
            <p:nvPr/>
          </p:nvSpPr>
          <p:spPr bwMode="auto">
            <a:xfrm>
              <a:off x="3838" y="606"/>
              <a:ext cx="424" cy="524"/>
            </a:xfrm>
            <a:prstGeom prst="rect">
              <a:avLst/>
            </a:prstGeom>
            <a:solidFill>
              <a:srgbClr val="FFFF99"/>
            </a:solidFill>
            <a:ln w="9525">
              <a:miter lim="800000"/>
            </a:ln>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zh-CN" altLang="en-US" sz="2400" b="1" smtClean="0">
                  <a:solidFill>
                    <a:srgbClr val="3333FF"/>
                  </a:solidFill>
                  <a:latin typeface="Tahoma" panose="020B0604030504040204" pitchFamily="34" charset="0"/>
                </a:rPr>
                <a:t>传输</a:t>
              </a:r>
            </a:p>
          </p:txBody>
        </p:sp>
      </p:grpSp>
      <p:sp>
        <p:nvSpPr>
          <p:cNvPr id="376836" name="Text Box 11"/>
          <p:cNvSpPr txBox="1">
            <a:spLocks noChangeArrowheads="1"/>
          </p:cNvSpPr>
          <p:nvPr/>
        </p:nvSpPr>
        <p:spPr bwMode="auto">
          <a:xfrm>
            <a:off x="863600" y="3397250"/>
            <a:ext cx="77978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fontAlgn="ctr" hangingPunct="1">
              <a:buClrTx/>
              <a:buSzTx/>
              <a:buFont typeface="Wingdings" panose="05000000000000000000" pitchFamily="2" charset="2"/>
              <a:buChar char="Ø"/>
            </a:pPr>
            <a:r>
              <a:rPr lang="zh-CN" altLang="en-US" sz="2400" b="1" dirty="0" smtClean="0">
                <a:solidFill>
                  <a:srgbClr val="FF0000"/>
                </a:solidFill>
                <a:latin typeface="Tahoma" panose="020B0604030504040204" pitchFamily="34" charset="0"/>
              </a:rPr>
              <a:t>终端设备：</a:t>
            </a:r>
            <a:r>
              <a:rPr lang="zh-CN" altLang="en-US" sz="2400" b="1" dirty="0" smtClean="0">
                <a:solidFill>
                  <a:srgbClr val="009999"/>
                </a:solidFill>
                <a:latin typeface="Tahoma" panose="020B0604030504040204" pitchFamily="34" charset="0"/>
              </a:rPr>
              <a:t>完成信号的发送和接受，信号变换、匹配；</a:t>
            </a:r>
          </a:p>
          <a:p>
            <a:pPr eaLnBrk="1" fontAlgn="ctr" hangingPunct="1">
              <a:buClrTx/>
              <a:buSzTx/>
              <a:buFont typeface="Wingdings" panose="05000000000000000000" pitchFamily="2" charset="2"/>
              <a:buChar char="Ø"/>
            </a:pPr>
            <a:r>
              <a:rPr lang="zh-CN" altLang="en-US" sz="2400" b="1" dirty="0" smtClean="0">
                <a:solidFill>
                  <a:srgbClr val="FF0000"/>
                </a:solidFill>
                <a:latin typeface="Tahoma" panose="020B0604030504040204" pitchFamily="34" charset="0"/>
              </a:rPr>
              <a:t>传输介质和传输设备：</a:t>
            </a:r>
            <a:r>
              <a:rPr lang="zh-CN" altLang="en-US" sz="2400" b="1" dirty="0" smtClean="0">
                <a:solidFill>
                  <a:srgbClr val="009999"/>
                </a:solidFill>
                <a:latin typeface="Tahoma" panose="020B0604030504040204" pitchFamily="34" charset="0"/>
              </a:rPr>
              <a:t>完成信号的远距离传输（</a:t>
            </a:r>
            <a:r>
              <a:rPr lang="zh-CN" altLang="en-US" sz="2400" b="1" dirty="0" smtClean="0">
                <a:solidFill>
                  <a:srgbClr val="3333FF"/>
                </a:solidFill>
                <a:latin typeface="Tahoma" panose="020B0604030504040204" pitchFamily="34" charset="0"/>
              </a:rPr>
              <a:t>传输介质）；</a:t>
            </a:r>
            <a:r>
              <a:rPr lang="zh-CN" altLang="en-US" sz="2400" b="1" dirty="0" smtClean="0">
                <a:solidFill>
                  <a:srgbClr val="009999"/>
                </a:solidFill>
                <a:latin typeface="Tahoma" panose="020B0604030504040204" pitchFamily="34" charset="0"/>
              </a:rPr>
              <a:t>信号再生、转换、匹配和复用等</a:t>
            </a:r>
            <a:r>
              <a:rPr lang="zh-CN" altLang="en-US" sz="2400" b="1" dirty="0" smtClean="0">
                <a:solidFill>
                  <a:srgbClr val="3333FF"/>
                </a:solidFill>
                <a:latin typeface="Tahoma" panose="020B0604030504040204" pitchFamily="34" charset="0"/>
              </a:rPr>
              <a:t>（传输设备，如再生器、复用器等）</a:t>
            </a:r>
            <a:r>
              <a:rPr lang="zh-CN" altLang="en-US" sz="2400" b="1" dirty="0" smtClean="0">
                <a:solidFill>
                  <a:srgbClr val="009999"/>
                </a:solidFill>
                <a:latin typeface="Tahoma" panose="020B0604030504040204" pitchFamily="34" charset="0"/>
              </a:rPr>
              <a:t>；</a:t>
            </a:r>
          </a:p>
          <a:p>
            <a:pPr eaLnBrk="1" fontAlgn="ctr" hangingPunct="1">
              <a:buClrTx/>
              <a:buSzTx/>
              <a:buFont typeface="Wingdings" panose="05000000000000000000" pitchFamily="2" charset="2"/>
              <a:buChar char="Ø"/>
            </a:pPr>
            <a:r>
              <a:rPr lang="zh-CN" altLang="en-US" sz="2400" b="1" dirty="0" smtClean="0">
                <a:solidFill>
                  <a:srgbClr val="FF0000"/>
                </a:solidFill>
                <a:latin typeface="Tahoma" panose="020B0604030504040204" pitchFamily="34" charset="0"/>
              </a:rPr>
              <a:t>交换设备：</a:t>
            </a:r>
            <a:r>
              <a:rPr lang="zh-CN" altLang="en-US" sz="2400" b="1" dirty="0" smtClean="0">
                <a:solidFill>
                  <a:srgbClr val="009999"/>
                </a:solidFill>
                <a:latin typeface="Tahoma" panose="020B0604030504040204" pitchFamily="34" charset="0"/>
              </a:rPr>
              <a:t>完成信号的</a:t>
            </a:r>
            <a:r>
              <a:rPr lang="zh-CN" altLang="en-US" sz="2400" b="1" dirty="0" smtClean="0">
                <a:solidFill>
                  <a:srgbClr val="990000"/>
                </a:solidFill>
                <a:latin typeface="Tahoma" panose="020B0604030504040204" pitchFamily="34" charset="0"/>
              </a:rPr>
              <a:t>交换</a:t>
            </a:r>
            <a:r>
              <a:rPr lang="zh-CN" altLang="en-US" sz="2400" b="1" dirty="0" smtClean="0">
                <a:solidFill>
                  <a:srgbClr val="009999"/>
                </a:solidFill>
                <a:latin typeface="Tahoma" panose="020B0604030504040204" pitchFamily="34" charset="0"/>
              </a:rPr>
              <a:t>，节点链路的</a:t>
            </a:r>
            <a:r>
              <a:rPr lang="zh-CN" altLang="en-US" sz="2400" b="1" dirty="0" smtClean="0">
                <a:solidFill>
                  <a:srgbClr val="990000"/>
                </a:solidFill>
                <a:latin typeface="Tahoma" panose="020B0604030504040204" pitchFamily="34" charset="0"/>
              </a:rPr>
              <a:t>汇集、分配、转接。</a:t>
            </a:r>
            <a:r>
              <a:rPr lang="zh-CN" altLang="en-US" sz="2400" b="1" dirty="0" smtClean="0">
                <a:solidFill>
                  <a:srgbClr val="009999"/>
                </a:solidFill>
                <a:latin typeface="Tahoma" panose="020B0604030504040204" pitchFamily="34" charset="0"/>
              </a:rPr>
              <a:t>交换设备是现代通信网的</a:t>
            </a:r>
            <a:r>
              <a:rPr lang="zh-CN" altLang="en-US" sz="2400" b="1" dirty="0" smtClean="0">
                <a:solidFill>
                  <a:srgbClr val="FF0000"/>
                </a:solidFill>
                <a:latin typeface="Tahoma" panose="020B0604030504040204" pitchFamily="34" charset="0"/>
              </a:rPr>
              <a:t>核心</a:t>
            </a:r>
            <a:r>
              <a:rPr lang="zh-CN" altLang="en-US" sz="2400" b="1" dirty="0" smtClean="0">
                <a:solidFill>
                  <a:srgbClr val="009999"/>
                </a:solidFill>
                <a:latin typeface="Tahoma" panose="020B0604030504040204" pitchFamily="34" charset="0"/>
              </a:rPr>
              <a:t>，起着关键性的作用。</a:t>
            </a:r>
          </a:p>
        </p:txBody>
      </p:sp>
      <p:sp>
        <p:nvSpPr>
          <p:cNvPr id="376837" name="Text Box 13"/>
          <p:cNvSpPr txBox="1">
            <a:spLocks noChangeArrowheads="1"/>
          </p:cNvSpPr>
          <p:nvPr/>
        </p:nvSpPr>
        <p:spPr bwMode="auto">
          <a:xfrm>
            <a:off x="195263" y="6207125"/>
            <a:ext cx="37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50000"/>
              </a:spcBef>
              <a:buClrTx/>
              <a:buSzTx/>
              <a:buFont typeface="Wingdings" panose="05000000000000000000" pitchFamily="2" charset="2"/>
              <a:buNone/>
            </a:pPr>
            <a:r>
              <a:rPr lang="en-US" altLang="zh-CN" sz="2400" b="1" smtClean="0">
                <a:solidFill>
                  <a:srgbClr val="B4EAE2"/>
                </a:solidFill>
                <a:latin typeface="Tahoma" panose="020B0604030504040204" pitchFamily="34" charset="0"/>
              </a:rPr>
              <a:t>*</a:t>
            </a:r>
          </a:p>
        </p:txBody>
      </p:sp>
      <p:sp>
        <p:nvSpPr>
          <p:cNvPr id="376838" name="日期占位符 3"/>
          <p:cNvSpPr>
            <a:spLocks noGrp="1" noChangeArrowheads="1"/>
          </p:cNvSpPr>
          <p:nvPr>
            <p:ph type="dt"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376839" name="页脚占位符 1"/>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kumimoji="0" lang="en-US" altLang="zh-CN" sz="1500" smtClean="0">
              <a:solidFill>
                <a:srgbClr val="3333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43061BA0-85CF-4342-BA4C-96DEA3A0A3FD}" type="slidenum">
              <a:rPr lang="en-US" altLang="zh-CN"/>
              <a:t>87</a:t>
            </a:fld>
            <a:endParaRPr lang="en-US" altLang="zh-CN"/>
          </a:p>
        </p:txBody>
      </p:sp>
      <p:sp>
        <p:nvSpPr>
          <p:cNvPr id="17412" name="Text Box 4"/>
          <p:cNvSpPr txBox="1">
            <a:spLocks noChangeArrowheads="1"/>
          </p:cNvSpPr>
          <p:nvPr/>
        </p:nvSpPr>
        <p:spPr bwMode="auto">
          <a:xfrm>
            <a:off x="381000" y="838200"/>
            <a:ext cx="8534400" cy="358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150000"/>
              </a:lnSpc>
              <a:spcBef>
                <a:spcPct val="50000"/>
              </a:spcBef>
              <a:buFont typeface="Wingdings" panose="05000000000000000000" pitchFamily="2" charset="2"/>
              <a:buChar char="p"/>
            </a:pPr>
            <a:r>
              <a:rPr lang="zh-CN" altLang="en-US" sz="3600" b="1" dirty="0"/>
              <a:t>硬件完成通信网的</a:t>
            </a:r>
            <a:r>
              <a:rPr lang="zh-CN" altLang="en-US" sz="3600" b="1" dirty="0">
                <a:solidFill>
                  <a:srgbClr val="FF3300"/>
                </a:solidFill>
              </a:rPr>
              <a:t>基本功能：</a:t>
            </a:r>
            <a:r>
              <a:rPr lang="zh-CN" altLang="en-US" sz="3600" b="1" dirty="0">
                <a:solidFill>
                  <a:schemeClr val="accent2"/>
                </a:solidFill>
              </a:rPr>
              <a:t>接入、交换和传输</a:t>
            </a:r>
            <a:r>
              <a:rPr lang="zh-CN" altLang="en-US" sz="3600" b="1" dirty="0"/>
              <a:t>。</a:t>
            </a:r>
          </a:p>
          <a:p>
            <a:pPr lvl="1">
              <a:lnSpc>
                <a:spcPct val="150000"/>
              </a:lnSpc>
              <a:spcBef>
                <a:spcPct val="50000"/>
              </a:spcBef>
              <a:buFont typeface="Wingdings" panose="05000000000000000000" pitchFamily="2" charset="2"/>
              <a:buChar char="p"/>
            </a:pPr>
            <a:r>
              <a:rPr lang="zh-CN" altLang="en-US" sz="3600" b="1" dirty="0"/>
              <a:t>软件完成通信网的</a:t>
            </a:r>
            <a:r>
              <a:rPr lang="zh-CN" altLang="en-US" sz="3600" b="1" dirty="0">
                <a:solidFill>
                  <a:srgbClr val="FF3300"/>
                </a:solidFill>
              </a:rPr>
              <a:t>功能：</a:t>
            </a:r>
            <a:r>
              <a:rPr lang="zh-CN" altLang="en-US" sz="3600" b="1" dirty="0">
                <a:solidFill>
                  <a:schemeClr val="accent2"/>
                </a:solidFill>
              </a:rPr>
              <a:t>控制、管理、运营和维护，实现通信网的智能化。</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标题 1"/>
          <p:cNvSpPr>
            <a:spLocks noGrp="1" noChangeArrowheads="1"/>
          </p:cNvSpPr>
          <p:nvPr>
            <p:ph type="title" idx="4294967295"/>
          </p:nvPr>
        </p:nvSpPr>
        <p:spPr>
          <a:xfrm>
            <a:off x="520700" y="82550"/>
            <a:ext cx="7758113" cy="627063"/>
          </a:xfrm>
        </p:spPr>
        <p:txBody>
          <a:bodyPr/>
          <a:lstStyle/>
          <a:p>
            <a:r>
              <a:rPr lang="zh-CN" altLang="en-US" sz="2800" smtClean="0">
                <a:solidFill>
                  <a:srgbClr val="3333FF"/>
                </a:solidFill>
                <a:latin typeface="Tahoma" panose="020B0604030504040204" pitchFamily="34" charset="0"/>
              </a:rPr>
              <a:t>网络的组成</a:t>
            </a:r>
            <a:r>
              <a:rPr lang="en-US" altLang="zh-CN" sz="2800" smtClean="0">
                <a:solidFill>
                  <a:srgbClr val="3333FF"/>
                </a:solidFill>
                <a:latin typeface="Tahoma" panose="020B0604030504040204" pitchFamily="34" charset="0"/>
              </a:rPr>
              <a:t>-</a:t>
            </a:r>
            <a:r>
              <a:rPr lang="zh-CN" altLang="en-US" sz="2800" smtClean="0">
                <a:solidFill>
                  <a:srgbClr val="3333FF"/>
                </a:solidFill>
              </a:rPr>
              <a:t>软件组成</a:t>
            </a:r>
            <a:endParaRPr lang="zh-CN" altLang="en-US" sz="2800" smtClean="0"/>
          </a:p>
        </p:txBody>
      </p:sp>
      <p:sp>
        <p:nvSpPr>
          <p:cNvPr id="377859" name="内容占位符 2"/>
          <p:cNvSpPr>
            <a:spLocks noGrp="1" noChangeArrowheads="1"/>
          </p:cNvSpPr>
          <p:nvPr>
            <p:ph idx="4294967295"/>
          </p:nvPr>
        </p:nvSpPr>
        <p:spPr>
          <a:xfrm>
            <a:off x="825500" y="1370013"/>
            <a:ext cx="7772400" cy="3876675"/>
          </a:xfrm>
        </p:spPr>
        <p:txBody>
          <a:bodyPr/>
          <a:lstStyle/>
          <a:p>
            <a:r>
              <a:rPr lang="zh-CN" altLang="en-US" sz="2800" dirty="0" smtClean="0"/>
              <a:t>设备内部的控制软件</a:t>
            </a:r>
          </a:p>
          <a:p>
            <a:r>
              <a:rPr lang="zh-CN" altLang="en-US" sz="2800" dirty="0" smtClean="0"/>
              <a:t>设备之间的信令</a:t>
            </a:r>
          </a:p>
          <a:p>
            <a:r>
              <a:rPr lang="zh-CN" altLang="en-US" sz="2800" dirty="0" smtClean="0"/>
              <a:t>设备之间的协议</a:t>
            </a:r>
          </a:p>
          <a:p>
            <a:r>
              <a:rPr lang="zh-CN" altLang="en-US" sz="2800" dirty="0" smtClean="0"/>
              <a:t>系统之间的管理软件</a:t>
            </a:r>
          </a:p>
        </p:txBody>
      </p:sp>
      <p:sp>
        <p:nvSpPr>
          <p:cNvPr id="160771" name="日期占位符 1"/>
          <p:cNvSpPr>
            <a:spLocks noGrp="1" noChangeArrowheads="1"/>
          </p:cNvSpPr>
          <p:nvPr>
            <p:ph type="dt"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2800">
                <a:solidFill>
                  <a:schemeClr val="tx1"/>
                </a:solidFill>
                <a:latin typeface="Times New Roman" panose="02020603050405020304" pitchFamily="18" charset="0"/>
                <a:ea typeface="宋体" panose="02010600030101010101" pitchFamily="2" charset="-122"/>
              </a:defRPr>
            </a:lvl1pPr>
            <a:lvl2pPr>
              <a:defRPr sz="2800">
                <a:solidFill>
                  <a:schemeClr val="tx1"/>
                </a:solidFill>
                <a:latin typeface="Times New Roman" panose="02020603050405020304" pitchFamily="18" charset="0"/>
                <a:ea typeface="宋体" panose="02010600030101010101" pitchFamily="2" charset="-122"/>
              </a:defRPr>
            </a:lvl2pPr>
            <a:lvl3pPr>
              <a:defRPr sz="2800">
                <a:solidFill>
                  <a:schemeClr val="tx1"/>
                </a:solidFill>
                <a:latin typeface="Times New Roman" panose="02020603050405020304" pitchFamily="18" charset="0"/>
                <a:ea typeface="宋体" panose="02010600030101010101" pitchFamily="2" charset="-122"/>
              </a:defRPr>
            </a:lvl3pPr>
            <a:lvl4pPr>
              <a:defRPr sz="2800">
                <a:solidFill>
                  <a:schemeClr val="tx1"/>
                </a:solidFill>
                <a:latin typeface="Times New Roman" panose="02020603050405020304" pitchFamily="18" charset="0"/>
                <a:ea typeface="宋体" panose="02010600030101010101" pitchFamily="2" charset="-122"/>
              </a:defRPr>
            </a:lvl4pPr>
            <a:lvl5pPr>
              <a:defRPr sz="28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Times New Roman" panose="02020603050405020304" pitchFamily="18" charset="0"/>
                <a:ea typeface="宋体" panose="02010600030101010101" pitchFamily="2" charset="-122"/>
              </a:defRPr>
            </a:lvl9pPr>
          </a:lstStyle>
          <a:p>
            <a:pPr>
              <a:buClr>
                <a:srgbClr val="000000"/>
              </a:buClr>
              <a:buSzTx/>
              <a:buFont typeface="Arial" panose="020B0604020202020204" pitchFamily="34" charset="0"/>
              <a:buChar char="n"/>
              <a:defRPr/>
            </a:pPr>
            <a:fld id="{3793D2B6-2D7B-4270-99E0-60986BFE8085}" type="datetime1">
              <a:rPr lang="zh-CN" altLang="en-US" sz="1500" dirty="0" smtClean="0">
                <a:solidFill>
                  <a:srgbClr val="3333FF"/>
                </a:solidFill>
                <a:latin typeface="微软雅黑" panose="020B0503020204020204" pitchFamily="34" charset="-122"/>
                <a:ea typeface="微软雅黑" panose="020B0503020204020204" pitchFamily="34" charset="-122"/>
              </a:rPr>
              <a:t>2023/9/19</a:t>
            </a:fld>
            <a:endParaRPr lang="zh-CN" altLang="en-US" sz="1500">
              <a:solidFill>
                <a:srgbClr val="3333FF"/>
              </a:solidFill>
              <a:latin typeface="微软雅黑" panose="020B0503020204020204" pitchFamily="34" charset="-122"/>
              <a:ea typeface="微软雅黑" panose="020B0503020204020204" pitchFamily="34" charset="-122"/>
            </a:endParaRPr>
          </a:p>
        </p:txBody>
      </p:sp>
      <p:sp>
        <p:nvSpPr>
          <p:cNvPr id="377861" name="灯片编号占位符 2"/>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Tx/>
              <a:buFont typeface="Arial" panose="020B0604020202020204" pitchFamily="34" charset="0"/>
              <a:buChar char="n"/>
            </a:pPr>
            <a:r>
              <a:rPr lang="zh-CN" altLang="zh-CN" sz="1500" smtClean="0">
                <a:solidFill>
                  <a:srgbClr val="3333FF"/>
                </a:solidFill>
                <a:latin typeface="微软雅黑" panose="020B0503020204020204" pitchFamily="34" charset="-122"/>
                <a:ea typeface="微软雅黑" panose="020B0503020204020204" pitchFamily="34" charset="-122"/>
              </a:rPr>
              <a:t>1-</a:t>
            </a:r>
            <a:fld id="{50A72480-B0AF-4C8B-83CF-24057D7BC937}" type="slidenum">
              <a:rPr lang="zh-CN" altLang="zh-CN" sz="1500" smtClean="0">
                <a:solidFill>
                  <a:srgbClr val="3333FF"/>
                </a:solidFill>
                <a:latin typeface="微软雅黑" panose="020B0503020204020204" pitchFamily="34" charset="-122"/>
                <a:ea typeface="微软雅黑" panose="020B0503020204020204" pitchFamily="34" charset="-122"/>
              </a:rPr>
              <a:t>88</a:t>
            </a:fld>
            <a:r>
              <a:rPr lang="zh-CN" altLang="zh-CN" sz="1500" smtClean="0">
                <a:solidFill>
                  <a:srgbClr val="3333FF"/>
                </a:solidFill>
                <a:latin typeface="微软雅黑" panose="020B0503020204020204" pitchFamily="34" charset="-122"/>
                <a:ea typeface="微软雅黑" panose="020B0503020204020204" pitchFamily="34" charset="-122"/>
              </a:rPr>
              <a:t>/136</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zh-CN" altLang="en-US" dirty="0">
                <a:latin typeface="Times New Roman" panose="02020603050405020304" pitchFamily="18" charset="0"/>
              </a:rPr>
              <a:t>89</a:t>
            </a:fld>
            <a:endParaRPr lang="zh-CN" altLang="en-US" dirty="0">
              <a:latin typeface="Times New Roman" panose="02020603050405020304" pitchFamily="18" charset="0"/>
            </a:endParaRPr>
          </a:p>
        </p:txBody>
      </p:sp>
      <p:sp>
        <p:nvSpPr>
          <p:cNvPr id="377858" name="文本框 377857"/>
          <p:cNvSpPr txBox="1"/>
          <p:nvPr/>
        </p:nvSpPr>
        <p:spPr>
          <a:xfrm>
            <a:off x="152400" y="715963"/>
            <a:ext cx="8839200" cy="4071937"/>
          </a:xfrm>
          <a:prstGeom prst="rect">
            <a:avLst/>
          </a:prstGeom>
          <a:noFill/>
          <a:ln w="9525">
            <a:noFill/>
          </a:ln>
        </p:spPr>
        <p:txBody>
          <a:bodyPr>
            <a:spAutoFit/>
          </a:bodyPr>
          <a:lstStyle/>
          <a:p>
            <a:pPr>
              <a:lnSpc>
                <a:spcPct val="120000"/>
              </a:lnSpc>
              <a:spcBef>
                <a:spcPct val="50000"/>
              </a:spcBef>
            </a:pPr>
            <a:r>
              <a:rPr lang="zh-CN" altLang="en-US" sz="2400" b="1" dirty="0">
                <a:latin typeface="Times New Roman" panose="02020603050405020304" pitchFamily="18" charset="0"/>
              </a:rPr>
              <a:t>通信网上交换的</a:t>
            </a:r>
            <a:r>
              <a:rPr lang="zh-CN" altLang="en-US" sz="2400" b="1" dirty="0">
                <a:solidFill>
                  <a:srgbClr val="FF3300"/>
                </a:solidFill>
                <a:latin typeface="Times New Roman" panose="02020603050405020304" pitchFamily="18" charset="0"/>
              </a:rPr>
              <a:t>信息</a:t>
            </a:r>
            <a:r>
              <a:rPr lang="zh-CN" altLang="en-US" sz="2400" b="1" dirty="0">
                <a:latin typeface="Times New Roman" panose="02020603050405020304" pitchFamily="18" charset="0"/>
              </a:rPr>
              <a:t>包括三类：</a:t>
            </a:r>
          </a:p>
          <a:p>
            <a:pPr lvl="1">
              <a:lnSpc>
                <a:spcPct val="120000"/>
              </a:lnSpc>
              <a:spcBef>
                <a:spcPct val="50000"/>
              </a:spcBef>
              <a:buFont typeface="Wingdings" panose="05000000000000000000" pitchFamily="2" charset="2"/>
              <a:buChar char="p"/>
            </a:pPr>
            <a:r>
              <a:rPr lang="zh-CN" altLang="en-US" sz="2400" b="1" dirty="0">
                <a:solidFill>
                  <a:srgbClr val="FF3300"/>
                </a:solidFill>
                <a:latin typeface="Times New Roman" panose="02020603050405020304" pitchFamily="18" charset="0"/>
              </a:rPr>
              <a:t>用户信息</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如话音、数据、图像等</a:t>
            </a:r>
            <a:r>
              <a:rPr lang="en-US" altLang="zh-CN" sz="2400" b="1" dirty="0">
                <a:latin typeface="Times New Roman" panose="02020603050405020304" pitchFamily="18" charset="0"/>
              </a:rPr>
              <a:t>)</a:t>
            </a:r>
          </a:p>
          <a:p>
            <a:pPr lvl="1">
              <a:lnSpc>
                <a:spcPct val="120000"/>
              </a:lnSpc>
              <a:spcBef>
                <a:spcPct val="50000"/>
              </a:spcBef>
              <a:buFont typeface="Wingdings" panose="05000000000000000000" pitchFamily="2" charset="2"/>
              <a:buChar char="p"/>
            </a:pPr>
            <a:r>
              <a:rPr lang="zh-CN" altLang="en-US" sz="2400" b="1" dirty="0">
                <a:solidFill>
                  <a:srgbClr val="FF3300"/>
                </a:solidFill>
                <a:latin typeface="Times New Roman" panose="02020603050405020304" pitchFamily="18" charset="0"/>
              </a:rPr>
              <a:t>控制信息</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如信令信息、路由信息等</a:t>
            </a:r>
            <a:r>
              <a:rPr lang="en-US" altLang="zh-CN" sz="2400" b="1" dirty="0">
                <a:latin typeface="Times New Roman" panose="02020603050405020304" pitchFamily="18" charset="0"/>
              </a:rPr>
              <a:t>)</a:t>
            </a:r>
          </a:p>
          <a:p>
            <a:pPr lvl="1">
              <a:lnSpc>
                <a:spcPct val="120000"/>
              </a:lnSpc>
              <a:spcBef>
                <a:spcPct val="50000"/>
              </a:spcBef>
              <a:buFont typeface="Wingdings" panose="05000000000000000000" pitchFamily="2" charset="2"/>
              <a:buChar char="p"/>
            </a:pPr>
            <a:r>
              <a:rPr lang="zh-CN" altLang="en-US" sz="2400" b="1" dirty="0">
                <a:solidFill>
                  <a:srgbClr val="FF3300"/>
                </a:solidFill>
                <a:latin typeface="Times New Roman" panose="02020603050405020304" pitchFamily="18" charset="0"/>
              </a:rPr>
              <a:t>网络管理</a:t>
            </a:r>
            <a:r>
              <a:rPr lang="zh-CN" altLang="en-US" sz="2400" b="1" dirty="0">
                <a:latin typeface="Times New Roman" panose="02020603050405020304" pitchFamily="18" charset="0"/>
              </a:rPr>
              <a:t>信息。</a:t>
            </a:r>
          </a:p>
          <a:p>
            <a:pPr>
              <a:lnSpc>
                <a:spcPct val="120000"/>
              </a:lnSpc>
              <a:spcBef>
                <a:spcPct val="50000"/>
              </a:spcBef>
            </a:pPr>
            <a:r>
              <a:rPr lang="zh-CN" altLang="en-US" sz="2400" b="1" dirty="0">
                <a:latin typeface="Times New Roman" panose="02020603050405020304" pitchFamily="18" charset="0"/>
              </a:rPr>
              <a:t>	</a:t>
            </a:r>
          </a:p>
          <a:p>
            <a:pPr>
              <a:lnSpc>
                <a:spcPct val="120000"/>
              </a:lnSpc>
              <a:spcBef>
                <a:spcPct val="50000"/>
              </a:spcBef>
            </a:pPr>
            <a:r>
              <a:rPr lang="zh-CN" altLang="en-US" sz="2400" b="1" dirty="0">
                <a:solidFill>
                  <a:schemeClr val="accent2"/>
                </a:solidFill>
                <a:latin typeface="Times New Roman" panose="02020603050405020304" pitchFamily="18" charset="0"/>
              </a:rPr>
              <a:t>由于信息在网上通常以</a:t>
            </a:r>
            <a:r>
              <a:rPr lang="zh-CN" altLang="en-US" sz="2400" b="1" dirty="0">
                <a:solidFill>
                  <a:srgbClr val="FF3300"/>
                </a:solidFill>
                <a:latin typeface="Times New Roman" panose="02020603050405020304" pitchFamily="18" charset="0"/>
              </a:rPr>
              <a:t>电或光信号</a:t>
            </a:r>
            <a:r>
              <a:rPr lang="zh-CN" altLang="en-US" sz="2400" b="1" dirty="0">
                <a:solidFill>
                  <a:schemeClr val="accent2"/>
                </a:solidFill>
                <a:latin typeface="Times New Roman" panose="02020603050405020304" pitchFamily="18" charset="0"/>
              </a:rPr>
              <a:t>的形式进行传输，因而现代通信网又称电信网。</a:t>
            </a:r>
          </a:p>
        </p:txBody>
      </p:sp>
    </p:spTree>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2"/>
          <p:cNvSpPr txBox="1">
            <a:spLocks noChangeArrowheads="1"/>
          </p:cNvSpPr>
          <p:nvPr/>
        </p:nvSpPr>
        <p:spPr bwMode="auto">
          <a:xfrm>
            <a:off x="457200" y="679450"/>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9C2D1A"/>
              </a:buClr>
              <a:buFont typeface="Wingdings" panose="05000000000000000000" pitchFamily="2" charset="2"/>
              <a:buChar char="q"/>
            </a:pPr>
            <a:r>
              <a:rPr kumimoji="1" lang="zh-CN" altLang="en-US" sz="3600" b="1" dirty="0">
                <a:solidFill>
                  <a:srgbClr val="FF0000"/>
                </a:solidFill>
                <a:ea typeface="楷体_GB2312" panose="02010609030101010101" pitchFamily="49" charset="-122"/>
              </a:rPr>
              <a:t>课程的考核及要求</a:t>
            </a:r>
            <a:r>
              <a:rPr kumimoji="1" lang="en-US" altLang="zh-CN" sz="3600" b="1" dirty="0">
                <a:solidFill>
                  <a:srgbClr val="FF0000"/>
                </a:solidFill>
                <a:ea typeface="楷体_GB2312" panose="02010609030101010101" pitchFamily="49" charset="-122"/>
              </a:rPr>
              <a:t>:</a:t>
            </a:r>
            <a:r>
              <a:rPr kumimoji="1" lang="zh-CN" altLang="en-US" sz="3600" b="1" dirty="0">
                <a:solidFill>
                  <a:srgbClr val="000000"/>
                </a:solidFill>
                <a:ea typeface="楷体_GB2312" panose="02010609030101010101" pitchFamily="49" charset="-122"/>
              </a:rPr>
              <a:t>注重过程学习</a:t>
            </a:r>
            <a:endParaRPr kumimoji="1" lang="en-US" altLang="zh-CN" sz="3600" b="1" dirty="0">
              <a:solidFill>
                <a:srgbClr val="000000"/>
              </a:solidFill>
              <a:ea typeface="楷体_GB2312" panose="02010609030101010101" pitchFamily="49" charset="-122"/>
            </a:endParaRPr>
          </a:p>
        </p:txBody>
      </p:sp>
      <p:graphicFrame>
        <p:nvGraphicFramePr>
          <p:cNvPr id="7221" name="Group 53"/>
          <p:cNvGraphicFramePr>
            <a:graphicFrameLocks noGrp="1"/>
          </p:cNvGraphicFramePr>
          <p:nvPr>
            <p:custDataLst>
              <p:tags r:id="rId1"/>
            </p:custDataLst>
            <p:extLst>
              <p:ext uri="{D42A27DB-BD31-4B8C-83A1-F6EECF244321}">
                <p14:modId xmlns:p14="http://schemas.microsoft.com/office/powerpoint/2010/main" val="1759482747"/>
              </p:ext>
            </p:extLst>
          </p:nvPr>
        </p:nvGraphicFramePr>
        <p:xfrm>
          <a:off x="184150" y="1365250"/>
          <a:ext cx="8623300" cy="2618622"/>
        </p:xfrm>
        <a:graphic>
          <a:graphicData uri="http://schemas.openxmlformats.org/drawingml/2006/table">
            <a:tbl>
              <a:tblPr/>
              <a:tblGrid>
                <a:gridCol w="4838700"/>
                <a:gridCol w="2144713"/>
                <a:gridCol w="1639887"/>
              </a:tblGrid>
              <a:tr h="375413">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3333FF"/>
                          </a:solidFill>
                          <a:effectLst/>
                          <a:latin typeface="Tahoma" panose="020B0604030504040204" pitchFamily="34" charset="0"/>
                          <a:ea typeface="宋体" panose="02010600030101010101" pitchFamily="2" charset="-122"/>
                        </a:rPr>
                        <a:t>考核项目</a:t>
                      </a:r>
                      <a:endParaRPr kumimoji="0" lang="zh-CN" altLang="en-US" sz="2400" b="1" i="0" u="none" strike="noStrike" cap="none" normalizeH="0" baseline="0" dirty="0" smtClean="0">
                        <a:ln>
                          <a:noFill/>
                        </a:ln>
                        <a:solidFill>
                          <a:srgbClr val="3333FF"/>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3333FF"/>
                          </a:solidFill>
                          <a:effectLst/>
                          <a:latin typeface="Tahoma" panose="020B0604030504040204" pitchFamily="34" charset="0"/>
                          <a:ea typeface="宋体" panose="02010600030101010101" pitchFamily="2" charset="-122"/>
                        </a:rPr>
                        <a:t>次数及分值</a:t>
                      </a:r>
                      <a:endParaRPr kumimoji="0" lang="zh-CN" altLang="en-US" sz="2400" b="1" i="0" u="none" strike="noStrike" cap="none" normalizeH="0" baseline="0" dirty="0" smtClean="0">
                        <a:ln>
                          <a:noFill/>
                        </a:ln>
                        <a:solidFill>
                          <a:srgbClr val="3333FF"/>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rgbClr val="3333FF"/>
                          </a:solidFill>
                          <a:effectLst/>
                          <a:latin typeface="Tahoma" panose="020B0604030504040204" pitchFamily="34" charset="0"/>
                          <a:ea typeface="宋体" panose="02010600030101010101" pitchFamily="2" charset="-122"/>
                        </a:rPr>
                        <a:t>备注</a:t>
                      </a:r>
                      <a:endParaRPr kumimoji="0" lang="zh-CN" altLang="en-US" sz="2400" b="1" i="0" u="none" strike="noStrike" cap="none" normalizeH="0" baseline="0" smtClean="0">
                        <a:ln>
                          <a:noFill/>
                        </a:ln>
                        <a:solidFill>
                          <a:srgbClr val="3333FF"/>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r h="375413">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作业</a:t>
                      </a: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20%</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r h="375285">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调研</a:t>
                      </a: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10%</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r h="741680">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算法编程</a:t>
                      </a: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10%</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r h="375413">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期末考试</a:t>
                      </a:r>
                      <a:r>
                        <a:rPr kumimoji="0" lang="zh-CN" altLang="en-US" sz="2400" b="1" i="0" u="none" strike="noStrike" cap="none" normalizeH="0" baseline="0" dirty="0" smtClean="0">
                          <a:ln>
                            <a:noFill/>
                          </a:ln>
                          <a:solidFill>
                            <a:srgbClr val="FF0000"/>
                          </a:solidFill>
                          <a:effectLst/>
                          <a:latin typeface="Tahoma" panose="020B0604030504040204" pitchFamily="34" charset="0"/>
                          <a:ea typeface="宋体" panose="02010600030101010101" pitchFamily="2" charset="-122"/>
                        </a:rPr>
                        <a:t>（闭卷统考）</a:t>
                      </a: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 60%</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endParaRPr kumimoji="0" lang="zh-CN" altLang="en-US" sz="2400" b="1"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r h="375413">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合计</a:t>
                      </a: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rPr>
                        <a:t>    100%</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endPar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525" marR="9525" marT="953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r>
            </a:tbl>
          </a:graphicData>
        </a:graphic>
      </p:graphicFrame>
    </p:spTree>
  </p:cSld>
  <p:clrMapOvr>
    <a:masterClrMapping/>
  </p:clrMapOvr>
  <p:transition advTm="1068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0210">
                                            <p:txEl>
                                              <p:pRg st="0" end="0"/>
                                            </p:txEl>
                                          </p:spTgt>
                                        </p:tgtEl>
                                        <p:attrNameLst>
                                          <p:attrName>style.visibility</p:attrName>
                                        </p:attrNameLst>
                                      </p:cBhvr>
                                      <p:to>
                                        <p:strVal val="visible"/>
                                      </p:to>
                                    </p:set>
                                    <p:animEffect transition="in" filter="slide(fromBottom)">
                                      <p:cBhvr>
                                        <p:cTn id="7" dur="500"/>
                                        <p:tgtEl>
                                          <p:spTgt spid="3502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62D9666-5DFC-4636-ADC6-C90A40CB6E09}" type="slidenum">
              <a:rPr kumimoji="1" lang="en-US" altLang="zh-CN" b="1" smtClean="0">
                <a:latin typeface="Times New Roman" panose="02020603050405020304" pitchFamily="18" charset="0"/>
              </a:rPr>
              <a:t>90</a:t>
            </a:fld>
            <a:endParaRPr kumimoji="1" lang="en-US" altLang="zh-CN" b="1" smtClean="0">
              <a:latin typeface="Times New Roman" panose="02020603050405020304" pitchFamily="18" charset="0"/>
            </a:endParaRPr>
          </a:p>
        </p:txBody>
      </p:sp>
      <p:sp>
        <p:nvSpPr>
          <p:cNvPr id="53251" name="Rectangle 2"/>
          <p:cNvSpPr>
            <a:spLocks noChangeArrowheads="1"/>
          </p:cNvSpPr>
          <p:nvPr/>
        </p:nvSpPr>
        <p:spPr bwMode="auto">
          <a:xfrm>
            <a:off x="398463" y="1008063"/>
            <a:ext cx="5955476"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800" b="1" dirty="0"/>
              <a:t>终端节点：</a:t>
            </a:r>
            <a:r>
              <a:rPr lang="zh-CN" altLang="en-US" sz="2800" b="1" dirty="0">
                <a:solidFill>
                  <a:srgbClr val="FF3300"/>
                </a:solidFill>
              </a:rPr>
              <a:t>信息的产生者，使用者</a:t>
            </a:r>
            <a:r>
              <a:rPr lang="zh-CN" altLang="en-US" sz="2800" b="1" dirty="0"/>
              <a:t>。</a:t>
            </a:r>
          </a:p>
          <a:p>
            <a:pPr>
              <a:lnSpc>
                <a:spcPct val="140000"/>
              </a:lnSpc>
              <a:spcBef>
                <a:spcPct val="50000"/>
              </a:spcBef>
            </a:pPr>
            <a:endParaRPr lang="zh-CN" altLang="en-US" sz="2800" b="1" dirty="0"/>
          </a:p>
        </p:txBody>
      </p:sp>
      <p:graphicFrame>
        <p:nvGraphicFramePr>
          <p:cNvPr id="53252" name="Object 3"/>
          <p:cNvGraphicFramePr>
            <a:graphicFrameLocks noChangeAspect="1"/>
          </p:cNvGraphicFramePr>
          <p:nvPr/>
        </p:nvGraphicFramePr>
        <p:xfrm>
          <a:off x="228600" y="1916832"/>
          <a:ext cx="8915400" cy="4632325"/>
        </p:xfrm>
        <a:graphic>
          <a:graphicData uri="http://schemas.openxmlformats.org/presentationml/2006/ole">
            <mc:AlternateContent xmlns:mc="http://schemas.openxmlformats.org/markup-compatibility/2006">
              <mc:Choice xmlns:v="urn:schemas-microsoft-com:vml" Requires="v">
                <p:oleObj spid="_x0000_s53428" name="位图图像" r:id="rId4" imgW="7096125" imgH="3686175" progId="PBrush">
                  <p:embed/>
                </p:oleObj>
              </mc:Choice>
              <mc:Fallback>
                <p:oleObj name="位图图像" r:id="rId4" imgW="7096125" imgH="3686175" progId="PBrush">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16832"/>
                        <a:ext cx="8915400"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303635" y="527932"/>
            <a:ext cx="8064500" cy="480131"/>
          </a:xfrm>
          <a:prstGeom prst="rect">
            <a:avLst/>
          </a:prstGeom>
        </p:spPr>
        <p:txBody>
          <a:bodyPr>
            <a:spAutoFit/>
          </a:bodyPr>
          <a:lstStyle/>
          <a:p>
            <a:pPr lvl="1">
              <a:lnSpc>
                <a:spcPct val="90000"/>
              </a:lnSpc>
              <a:defRPr/>
            </a:pPr>
            <a:r>
              <a:rPr lang="zh-CN" altLang="en-US" sz="2800" b="1" dirty="0">
                <a:solidFill>
                  <a:schemeClr val="tx2">
                    <a:lumMod val="60000"/>
                    <a:lumOff val="40000"/>
                  </a:schemeClr>
                </a:solidFill>
              </a:rPr>
              <a:t>终端机是各式各样的</a:t>
            </a:r>
          </a:p>
        </p:txBody>
      </p:sp>
      <p:sp>
        <p:nvSpPr>
          <p:cNvPr id="6" name="Rectangle 2"/>
          <p:cNvSpPr>
            <a:spLocks noChangeArrowheads="1"/>
          </p:cNvSpPr>
          <p:nvPr/>
        </p:nvSpPr>
        <p:spPr bwMode="auto">
          <a:xfrm>
            <a:off x="398462" y="27856"/>
            <a:ext cx="1805302" cy="122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2800" b="1" dirty="0" smtClean="0">
                <a:solidFill>
                  <a:srgbClr val="FF0000"/>
                </a:solidFill>
              </a:rPr>
              <a:t>1.2.1 </a:t>
            </a:r>
            <a:r>
              <a:rPr lang="zh-CN" altLang="en-US" sz="2800" b="1" dirty="0" smtClean="0">
                <a:solidFill>
                  <a:srgbClr val="FF0000"/>
                </a:solidFill>
              </a:rPr>
              <a:t>终端</a:t>
            </a:r>
            <a:endParaRPr lang="zh-CN" altLang="en-US" sz="2800" b="1" dirty="0">
              <a:solidFill>
                <a:srgbClr val="FF0000"/>
              </a:solidFill>
            </a:endParaRPr>
          </a:p>
          <a:p>
            <a:pPr>
              <a:lnSpc>
                <a:spcPct val="140000"/>
              </a:lnSpc>
              <a:spcBef>
                <a:spcPct val="50000"/>
              </a:spcBef>
            </a:pPr>
            <a:endParaRPr lang="zh-CN" altLang="en-US" sz="2800" b="1" dirty="0">
              <a:solidFill>
                <a:srgbClr val="FF0000"/>
              </a:solidFill>
            </a:endParaRP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47864" y="2204864"/>
            <a:ext cx="2730235" cy="187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4400" b="1" dirty="0" smtClean="0">
                <a:solidFill>
                  <a:srgbClr val="FF0000"/>
                </a:solidFill>
              </a:rPr>
              <a:t>1.2.2 </a:t>
            </a:r>
            <a:r>
              <a:rPr lang="zh-CN" altLang="en-US" sz="4400" b="1" dirty="0" smtClean="0">
                <a:solidFill>
                  <a:srgbClr val="FF0000"/>
                </a:solidFill>
              </a:rPr>
              <a:t>信道</a:t>
            </a:r>
            <a:endParaRPr lang="zh-CN" altLang="en-US" sz="4400" b="1" dirty="0">
              <a:solidFill>
                <a:srgbClr val="FF0000"/>
              </a:solidFill>
            </a:endParaRPr>
          </a:p>
          <a:p>
            <a:pPr>
              <a:lnSpc>
                <a:spcPct val="140000"/>
              </a:lnSpc>
              <a:spcBef>
                <a:spcPct val="50000"/>
              </a:spcBef>
            </a:pPr>
            <a:endParaRPr lang="zh-CN" altLang="en-US" sz="4400" b="1" dirty="0">
              <a:solidFill>
                <a:srgbClr val="FF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9_1"/>
          <p:cNvPicPr>
            <a:picLocks noChangeAspect="1" noChangeArrowheads="1"/>
          </p:cNvPicPr>
          <p:nvPr/>
        </p:nvPicPr>
        <p:blipFill>
          <a:blip r:embed="rId2" cstate="print">
            <a:extLst>
              <a:ext uri="{28A0092B-C50C-407E-A947-70E740481C1C}">
                <a14:useLocalDpi xmlns:a14="http://schemas.microsoft.com/office/drawing/2010/main" val="0"/>
              </a:ext>
            </a:extLst>
          </a:blip>
          <a:srcRect t="34671" b="32091"/>
          <a:stretch>
            <a:fillRect/>
          </a:stretch>
        </p:blipFill>
        <p:spPr bwMode="auto">
          <a:xfrm>
            <a:off x="2882140" y="2785120"/>
            <a:ext cx="3522938" cy="141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it_montaggiob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81" y="2780928"/>
            <a:ext cx="2571483" cy="210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1" y="0"/>
            <a:ext cx="2399630" cy="2044328"/>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4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1136" y="0"/>
            <a:ext cx="2768724" cy="2013000"/>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descr="184162">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7493" y="0"/>
            <a:ext cx="2853908" cy="2133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184176">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60232" y="2785120"/>
            <a:ext cx="2301171" cy="1418332"/>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5819899" y="4797152"/>
            <a:ext cx="2625596" cy="2235200"/>
            <a:chOff x="838200" y="685800"/>
            <a:chExt cx="2797175" cy="2519363"/>
          </a:xfrm>
        </p:grpSpPr>
        <p:sp>
          <p:nvSpPr>
            <p:cNvPr id="12" name="Oval 1033"/>
            <p:cNvSpPr>
              <a:spLocks noChangeArrowheads="1"/>
            </p:cNvSpPr>
            <p:nvPr/>
          </p:nvSpPr>
          <p:spPr bwMode="auto">
            <a:xfrm>
              <a:off x="838200" y="685800"/>
              <a:ext cx="2797175" cy="2519363"/>
            </a:xfrm>
            <a:prstGeom prst="ellipse">
              <a:avLst/>
            </a:prstGeom>
            <a:solidFill>
              <a:schemeClr val="bg2"/>
            </a:solidFill>
            <a:ln w="25399">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 name="Group 1034"/>
            <p:cNvGrpSpPr/>
            <p:nvPr/>
          </p:nvGrpSpPr>
          <p:grpSpPr bwMode="auto">
            <a:xfrm>
              <a:off x="2014538" y="2035175"/>
              <a:ext cx="403225" cy="508000"/>
              <a:chOff x="1000" y="1909"/>
              <a:chExt cx="254" cy="320"/>
            </a:xfrm>
          </p:grpSpPr>
          <p:sp>
            <p:nvSpPr>
              <p:cNvPr id="14" name="Rectangle 1035"/>
              <p:cNvSpPr>
                <a:spLocks noChangeArrowheads="1"/>
              </p:cNvSpPr>
              <p:nvPr/>
            </p:nvSpPr>
            <p:spPr bwMode="auto">
              <a:xfrm>
                <a:off x="1000" y="2040"/>
                <a:ext cx="254" cy="189"/>
              </a:xfrm>
              <a:prstGeom prst="rect">
                <a:avLst/>
              </a:prstGeom>
              <a:solidFill>
                <a:srgbClr val="FFCC99"/>
              </a:solidFill>
              <a:ln w="25399">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defTabSz="762000"/>
                <a:r>
                  <a:rPr lang="en-US" altLang="zh-CN" sz="1200">
                    <a:solidFill>
                      <a:schemeClr val="tx1"/>
                    </a:solidFill>
                    <a:latin typeface="Arial Narrow" panose="020B0606020202030204" pitchFamily="34" charset="0"/>
                  </a:rPr>
                  <a:t>BS</a:t>
                </a:r>
              </a:p>
            </p:txBody>
          </p:sp>
          <p:sp>
            <p:nvSpPr>
              <p:cNvPr id="15" name="Line 1036"/>
              <p:cNvSpPr>
                <a:spLocks noChangeShapeType="1"/>
              </p:cNvSpPr>
              <p:nvPr/>
            </p:nvSpPr>
            <p:spPr bwMode="auto">
              <a:xfrm flipV="1">
                <a:off x="1002" y="1909"/>
                <a:ext cx="65" cy="130"/>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037"/>
              <p:cNvSpPr>
                <a:spLocks noChangeShapeType="1"/>
              </p:cNvSpPr>
              <p:nvPr/>
            </p:nvSpPr>
            <p:spPr bwMode="auto">
              <a:xfrm flipH="1" flipV="1">
                <a:off x="1067" y="1909"/>
                <a:ext cx="64" cy="123"/>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Freeform 1038"/>
            <p:cNvSpPr/>
            <p:nvPr/>
          </p:nvSpPr>
          <p:spPr bwMode="auto">
            <a:xfrm>
              <a:off x="1492250" y="2047875"/>
              <a:ext cx="554038" cy="385763"/>
            </a:xfrm>
            <a:custGeom>
              <a:avLst/>
              <a:gdLst>
                <a:gd name="T0" fmla="*/ 0 w 349"/>
                <a:gd name="T1" fmla="*/ 242 h 243"/>
                <a:gd name="T2" fmla="*/ 165 w 349"/>
                <a:gd name="T3" fmla="*/ 79 h 243"/>
                <a:gd name="T4" fmla="*/ 190 w 349"/>
                <a:gd name="T5" fmla="*/ 128 h 243"/>
                <a:gd name="T6" fmla="*/ 348 w 349"/>
                <a:gd name="T7" fmla="*/ 0 h 243"/>
                <a:gd name="T8" fmla="*/ 181 w 349"/>
                <a:gd name="T9" fmla="*/ 163 h 243"/>
                <a:gd name="T10" fmla="*/ 157 w 349"/>
                <a:gd name="T11" fmla="*/ 113 h 243"/>
                <a:gd name="T12" fmla="*/ 0 w 349"/>
                <a:gd name="T13" fmla="*/ 242 h 243"/>
              </a:gdLst>
              <a:ahLst/>
              <a:cxnLst>
                <a:cxn ang="0">
                  <a:pos x="T0" y="T1"/>
                </a:cxn>
                <a:cxn ang="0">
                  <a:pos x="T2" y="T3"/>
                </a:cxn>
                <a:cxn ang="0">
                  <a:pos x="T4" y="T5"/>
                </a:cxn>
                <a:cxn ang="0">
                  <a:pos x="T6" y="T7"/>
                </a:cxn>
                <a:cxn ang="0">
                  <a:pos x="T8" y="T9"/>
                </a:cxn>
                <a:cxn ang="0">
                  <a:pos x="T10" y="T11"/>
                </a:cxn>
                <a:cxn ang="0">
                  <a:pos x="T12" y="T13"/>
                </a:cxn>
              </a:cxnLst>
              <a:rect l="0" t="0" r="r" b="b"/>
              <a:pathLst>
                <a:path w="349" h="243">
                  <a:moveTo>
                    <a:pt x="0" y="242"/>
                  </a:moveTo>
                  <a:lnTo>
                    <a:pt x="165" y="79"/>
                  </a:lnTo>
                  <a:lnTo>
                    <a:pt x="190" y="128"/>
                  </a:lnTo>
                  <a:lnTo>
                    <a:pt x="348" y="0"/>
                  </a:lnTo>
                  <a:lnTo>
                    <a:pt x="181" y="163"/>
                  </a:lnTo>
                  <a:lnTo>
                    <a:pt x="157" y="113"/>
                  </a:lnTo>
                  <a:lnTo>
                    <a:pt x="0" y="242"/>
                  </a:lnTo>
                </a:path>
              </a:pathLst>
            </a:custGeom>
            <a:solidFill>
              <a:srgbClr val="FF0033"/>
            </a:solidFill>
            <a:ln w="25399" cap="rnd" cmpd="sng">
              <a:solidFill>
                <a:srgbClr val="FF0033"/>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1039"/>
            <p:cNvSpPr/>
            <p:nvPr/>
          </p:nvSpPr>
          <p:spPr bwMode="auto">
            <a:xfrm>
              <a:off x="1317625" y="1749425"/>
              <a:ext cx="741363" cy="233363"/>
            </a:xfrm>
            <a:custGeom>
              <a:avLst/>
              <a:gdLst>
                <a:gd name="T0" fmla="*/ 0 w 467"/>
                <a:gd name="T1" fmla="*/ 0 h 147"/>
                <a:gd name="T2" fmla="*/ 264 w 467"/>
                <a:gd name="T3" fmla="*/ 33 h 147"/>
                <a:gd name="T4" fmla="*/ 238 w 467"/>
                <a:gd name="T5" fmla="*/ 94 h 147"/>
                <a:gd name="T6" fmla="*/ 466 w 467"/>
                <a:gd name="T7" fmla="*/ 146 h 147"/>
                <a:gd name="T8" fmla="*/ 199 w 467"/>
                <a:gd name="T9" fmla="*/ 113 h 147"/>
                <a:gd name="T10" fmla="*/ 226 w 467"/>
                <a:gd name="T11" fmla="*/ 51 h 147"/>
                <a:gd name="T12" fmla="*/ 0 w 467"/>
                <a:gd name="T13" fmla="*/ 0 h 147"/>
              </a:gdLst>
              <a:ahLst/>
              <a:cxnLst>
                <a:cxn ang="0">
                  <a:pos x="T0" y="T1"/>
                </a:cxn>
                <a:cxn ang="0">
                  <a:pos x="T2" y="T3"/>
                </a:cxn>
                <a:cxn ang="0">
                  <a:pos x="T4" y="T5"/>
                </a:cxn>
                <a:cxn ang="0">
                  <a:pos x="T6" y="T7"/>
                </a:cxn>
                <a:cxn ang="0">
                  <a:pos x="T8" y="T9"/>
                </a:cxn>
                <a:cxn ang="0">
                  <a:pos x="T10" y="T11"/>
                </a:cxn>
                <a:cxn ang="0">
                  <a:pos x="T12" y="T13"/>
                </a:cxn>
              </a:cxnLst>
              <a:rect l="0" t="0" r="r" b="b"/>
              <a:pathLst>
                <a:path w="467" h="147">
                  <a:moveTo>
                    <a:pt x="0" y="0"/>
                  </a:moveTo>
                  <a:lnTo>
                    <a:pt x="264" y="33"/>
                  </a:lnTo>
                  <a:lnTo>
                    <a:pt x="238" y="94"/>
                  </a:lnTo>
                  <a:lnTo>
                    <a:pt x="466" y="146"/>
                  </a:lnTo>
                  <a:lnTo>
                    <a:pt x="199" y="113"/>
                  </a:lnTo>
                  <a:lnTo>
                    <a:pt x="226" y="51"/>
                  </a:lnTo>
                  <a:lnTo>
                    <a:pt x="0" y="0"/>
                  </a:lnTo>
                </a:path>
              </a:pathLst>
            </a:custGeom>
            <a:solidFill>
              <a:srgbClr val="FF0033"/>
            </a:solidFill>
            <a:ln w="25399" cap="rnd" cmpd="sng">
              <a:solidFill>
                <a:srgbClr val="FF0033"/>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1040"/>
            <p:cNvSpPr/>
            <p:nvPr/>
          </p:nvSpPr>
          <p:spPr bwMode="auto">
            <a:xfrm>
              <a:off x="2022475" y="1336675"/>
              <a:ext cx="155575" cy="620713"/>
            </a:xfrm>
            <a:custGeom>
              <a:avLst/>
              <a:gdLst>
                <a:gd name="T0" fmla="*/ 33 w 98"/>
                <a:gd name="T1" fmla="*/ 0 h 391"/>
                <a:gd name="T2" fmla="*/ 97 w 98"/>
                <a:gd name="T3" fmla="*/ 207 h 391"/>
                <a:gd name="T4" fmla="*/ 31 w 98"/>
                <a:gd name="T5" fmla="*/ 205 h 391"/>
                <a:gd name="T6" fmla="*/ 64 w 98"/>
                <a:gd name="T7" fmla="*/ 390 h 391"/>
                <a:gd name="T8" fmla="*/ 0 w 98"/>
                <a:gd name="T9" fmla="*/ 181 h 391"/>
                <a:gd name="T10" fmla="*/ 67 w 98"/>
                <a:gd name="T11" fmla="*/ 184 h 391"/>
                <a:gd name="T12" fmla="*/ 33 w 98"/>
                <a:gd name="T13" fmla="*/ 0 h 391"/>
              </a:gdLst>
              <a:ahLst/>
              <a:cxnLst>
                <a:cxn ang="0">
                  <a:pos x="T0" y="T1"/>
                </a:cxn>
                <a:cxn ang="0">
                  <a:pos x="T2" y="T3"/>
                </a:cxn>
                <a:cxn ang="0">
                  <a:pos x="T4" y="T5"/>
                </a:cxn>
                <a:cxn ang="0">
                  <a:pos x="T6" y="T7"/>
                </a:cxn>
                <a:cxn ang="0">
                  <a:pos x="T8" y="T9"/>
                </a:cxn>
                <a:cxn ang="0">
                  <a:pos x="T10" y="T11"/>
                </a:cxn>
                <a:cxn ang="0">
                  <a:pos x="T12" y="T13"/>
                </a:cxn>
              </a:cxnLst>
              <a:rect l="0" t="0" r="r" b="b"/>
              <a:pathLst>
                <a:path w="98" h="391">
                  <a:moveTo>
                    <a:pt x="33" y="0"/>
                  </a:moveTo>
                  <a:lnTo>
                    <a:pt x="97" y="207"/>
                  </a:lnTo>
                  <a:lnTo>
                    <a:pt x="31" y="205"/>
                  </a:lnTo>
                  <a:lnTo>
                    <a:pt x="64" y="390"/>
                  </a:lnTo>
                  <a:lnTo>
                    <a:pt x="0" y="181"/>
                  </a:lnTo>
                  <a:lnTo>
                    <a:pt x="67" y="184"/>
                  </a:lnTo>
                  <a:lnTo>
                    <a:pt x="33" y="0"/>
                  </a:lnTo>
                </a:path>
              </a:pathLst>
            </a:custGeom>
            <a:solidFill>
              <a:srgbClr val="FF0033"/>
            </a:solidFill>
            <a:ln w="25399" cap="rnd" cmpd="sng">
              <a:solidFill>
                <a:srgbClr val="FF0033"/>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041"/>
            <p:cNvSpPr/>
            <p:nvPr/>
          </p:nvSpPr>
          <p:spPr bwMode="auto">
            <a:xfrm>
              <a:off x="2211388" y="1590675"/>
              <a:ext cx="538162" cy="434975"/>
            </a:xfrm>
            <a:custGeom>
              <a:avLst/>
              <a:gdLst>
                <a:gd name="T0" fmla="*/ 338 w 339"/>
                <a:gd name="T1" fmla="*/ 0 h 274"/>
                <a:gd name="T2" fmla="*/ 179 w 339"/>
                <a:gd name="T3" fmla="*/ 195 h 274"/>
                <a:gd name="T4" fmla="*/ 152 w 339"/>
                <a:gd name="T5" fmla="*/ 123 h 274"/>
                <a:gd name="T6" fmla="*/ 0 w 339"/>
                <a:gd name="T7" fmla="*/ 273 h 274"/>
                <a:gd name="T8" fmla="*/ 159 w 339"/>
                <a:gd name="T9" fmla="*/ 76 h 274"/>
                <a:gd name="T10" fmla="*/ 187 w 339"/>
                <a:gd name="T11" fmla="*/ 149 h 274"/>
                <a:gd name="T12" fmla="*/ 338 w 339"/>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39" h="274">
                  <a:moveTo>
                    <a:pt x="338" y="0"/>
                  </a:moveTo>
                  <a:lnTo>
                    <a:pt x="179" y="195"/>
                  </a:lnTo>
                  <a:lnTo>
                    <a:pt x="152" y="123"/>
                  </a:lnTo>
                  <a:lnTo>
                    <a:pt x="0" y="273"/>
                  </a:lnTo>
                  <a:lnTo>
                    <a:pt x="159" y="76"/>
                  </a:lnTo>
                  <a:lnTo>
                    <a:pt x="187" y="149"/>
                  </a:lnTo>
                  <a:lnTo>
                    <a:pt x="338" y="0"/>
                  </a:lnTo>
                </a:path>
              </a:pathLst>
            </a:custGeom>
            <a:solidFill>
              <a:srgbClr val="FF0033"/>
            </a:solidFill>
            <a:ln w="25399" cap="rnd" cmpd="sng">
              <a:solidFill>
                <a:srgbClr val="FF0033"/>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042"/>
            <p:cNvSpPr/>
            <p:nvPr/>
          </p:nvSpPr>
          <p:spPr bwMode="auto">
            <a:xfrm>
              <a:off x="2270125" y="2047875"/>
              <a:ext cx="554038" cy="385763"/>
            </a:xfrm>
            <a:custGeom>
              <a:avLst/>
              <a:gdLst>
                <a:gd name="T0" fmla="*/ 348 w 349"/>
                <a:gd name="T1" fmla="*/ 242 h 243"/>
                <a:gd name="T2" fmla="*/ 182 w 349"/>
                <a:gd name="T3" fmla="*/ 80 h 243"/>
                <a:gd name="T4" fmla="*/ 157 w 349"/>
                <a:gd name="T5" fmla="*/ 129 h 243"/>
                <a:gd name="T6" fmla="*/ 0 w 349"/>
                <a:gd name="T7" fmla="*/ 0 h 243"/>
                <a:gd name="T8" fmla="*/ 166 w 349"/>
                <a:gd name="T9" fmla="*/ 164 h 243"/>
                <a:gd name="T10" fmla="*/ 191 w 349"/>
                <a:gd name="T11" fmla="*/ 114 h 243"/>
                <a:gd name="T12" fmla="*/ 348 w 349"/>
                <a:gd name="T13" fmla="*/ 242 h 243"/>
              </a:gdLst>
              <a:ahLst/>
              <a:cxnLst>
                <a:cxn ang="0">
                  <a:pos x="T0" y="T1"/>
                </a:cxn>
                <a:cxn ang="0">
                  <a:pos x="T2" y="T3"/>
                </a:cxn>
                <a:cxn ang="0">
                  <a:pos x="T4" y="T5"/>
                </a:cxn>
                <a:cxn ang="0">
                  <a:pos x="T6" y="T7"/>
                </a:cxn>
                <a:cxn ang="0">
                  <a:pos x="T8" y="T9"/>
                </a:cxn>
                <a:cxn ang="0">
                  <a:pos x="T10" y="T11"/>
                </a:cxn>
                <a:cxn ang="0">
                  <a:pos x="T12" y="T13"/>
                </a:cxn>
              </a:cxnLst>
              <a:rect l="0" t="0" r="r" b="b"/>
              <a:pathLst>
                <a:path w="349" h="243">
                  <a:moveTo>
                    <a:pt x="348" y="242"/>
                  </a:moveTo>
                  <a:lnTo>
                    <a:pt x="182" y="80"/>
                  </a:lnTo>
                  <a:lnTo>
                    <a:pt x="157" y="129"/>
                  </a:lnTo>
                  <a:lnTo>
                    <a:pt x="0" y="0"/>
                  </a:lnTo>
                  <a:lnTo>
                    <a:pt x="166" y="164"/>
                  </a:lnTo>
                  <a:lnTo>
                    <a:pt x="191" y="114"/>
                  </a:lnTo>
                  <a:lnTo>
                    <a:pt x="348" y="242"/>
                  </a:lnTo>
                </a:path>
              </a:pathLst>
            </a:custGeom>
            <a:solidFill>
              <a:srgbClr val="FF0033"/>
            </a:solidFill>
            <a:ln w="25399" cap="rnd" cmpd="sng">
              <a:solidFill>
                <a:srgbClr val="FF0033"/>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3" name="Picture 113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47963" y="969963"/>
              <a:ext cx="427037"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44663" y="742950"/>
              <a:ext cx="427037"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84475" y="2009775"/>
              <a:ext cx="427038"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14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6000" y="1441450"/>
              <a:ext cx="473075"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142"/>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4588" y="2236788"/>
              <a:ext cx="436562"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TextBox 28"/>
          <p:cNvSpPr txBox="1"/>
          <p:nvPr/>
        </p:nvSpPr>
        <p:spPr>
          <a:xfrm>
            <a:off x="0" y="2031231"/>
            <a:ext cx="3203848" cy="461665"/>
          </a:xfrm>
          <a:prstGeom prst="rect">
            <a:avLst/>
          </a:prstGeom>
          <a:noFill/>
        </p:spPr>
        <p:txBody>
          <a:bodyPr wrap="square" rtlCol="0">
            <a:spAutoFit/>
          </a:bodyPr>
          <a:lstStyle>
            <a:defPPr>
              <a:defRPr lang="zh-CN"/>
            </a:defPPr>
            <a:lvl1pPr>
              <a:defRPr sz="2800" b="1">
                <a:solidFill>
                  <a:schemeClr val="accent2">
                    <a:lumMod val="75000"/>
                  </a:schemeClr>
                </a:solidFill>
              </a:defRPr>
            </a:lvl1pPr>
          </a:lstStyle>
          <a:p>
            <a:r>
              <a:rPr lang="en-US" altLang="zh-CN" sz="2400" dirty="0" smtClean="0"/>
              <a:t>UTP</a:t>
            </a:r>
            <a:r>
              <a:rPr lang="zh-CN" altLang="en-US" sz="2400" dirty="0" smtClean="0"/>
              <a:t>非</a:t>
            </a:r>
            <a:r>
              <a:rPr lang="zh-CN" altLang="en-US" sz="2400" dirty="0"/>
              <a:t>屏蔽双绞线</a:t>
            </a:r>
          </a:p>
        </p:txBody>
      </p:sp>
      <p:sp>
        <p:nvSpPr>
          <p:cNvPr id="30" name="TextBox 29"/>
          <p:cNvSpPr txBox="1"/>
          <p:nvPr/>
        </p:nvSpPr>
        <p:spPr>
          <a:xfrm>
            <a:off x="2953958" y="2013000"/>
            <a:ext cx="3058202" cy="461665"/>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en-US" altLang="zh-CN" dirty="0"/>
              <a:t>STP</a:t>
            </a:r>
            <a:r>
              <a:rPr lang="zh-CN" altLang="en-US" dirty="0"/>
              <a:t>屏蔽双绞线</a:t>
            </a:r>
          </a:p>
        </p:txBody>
      </p:sp>
      <p:sp>
        <p:nvSpPr>
          <p:cNvPr id="31" name="TextBox 30"/>
          <p:cNvSpPr txBox="1"/>
          <p:nvPr/>
        </p:nvSpPr>
        <p:spPr>
          <a:xfrm>
            <a:off x="6632500" y="2098246"/>
            <a:ext cx="2462411" cy="461665"/>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zh-CN" altLang="en-US" dirty="0"/>
              <a:t>同轴电缆</a:t>
            </a:r>
          </a:p>
        </p:txBody>
      </p:sp>
      <p:sp>
        <p:nvSpPr>
          <p:cNvPr id="32" name="TextBox 31"/>
          <p:cNvSpPr txBox="1"/>
          <p:nvPr/>
        </p:nvSpPr>
        <p:spPr>
          <a:xfrm>
            <a:off x="348725" y="4869160"/>
            <a:ext cx="2462411" cy="461665"/>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zh-CN" altLang="en-US" dirty="0"/>
              <a:t>同轴电缆</a:t>
            </a:r>
          </a:p>
        </p:txBody>
      </p:sp>
      <p:sp>
        <p:nvSpPr>
          <p:cNvPr id="33" name="TextBox 32"/>
          <p:cNvSpPr txBox="1"/>
          <p:nvPr/>
        </p:nvSpPr>
        <p:spPr>
          <a:xfrm>
            <a:off x="3746410" y="4139788"/>
            <a:ext cx="2462411" cy="461665"/>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zh-CN" altLang="en-US" dirty="0"/>
              <a:t>同轴电缆</a:t>
            </a:r>
          </a:p>
        </p:txBody>
      </p:sp>
      <p:sp>
        <p:nvSpPr>
          <p:cNvPr id="34" name="TextBox 33"/>
          <p:cNvSpPr txBox="1"/>
          <p:nvPr/>
        </p:nvSpPr>
        <p:spPr>
          <a:xfrm>
            <a:off x="7294166" y="4139788"/>
            <a:ext cx="1800746" cy="461665"/>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zh-CN" altLang="en-US" dirty="0"/>
              <a:t>光纤</a:t>
            </a:r>
          </a:p>
        </p:txBody>
      </p:sp>
      <p:sp>
        <p:nvSpPr>
          <p:cNvPr id="35" name="TextBox 34"/>
          <p:cNvSpPr txBox="1"/>
          <p:nvPr/>
        </p:nvSpPr>
        <p:spPr>
          <a:xfrm>
            <a:off x="8495928" y="5545266"/>
            <a:ext cx="612576" cy="830997"/>
          </a:xfrm>
          <a:prstGeom prst="rect">
            <a:avLst/>
          </a:prstGeom>
          <a:noFill/>
        </p:spPr>
        <p:txBody>
          <a:bodyPr wrap="square" rtlCol="0">
            <a:spAutoFit/>
          </a:bodyPr>
          <a:lstStyle>
            <a:defPPr>
              <a:defRPr lang="zh-CN"/>
            </a:defPPr>
            <a:lvl1pPr>
              <a:defRPr sz="2400" b="1">
                <a:solidFill>
                  <a:schemeClr val="accent2">
                    <a:lumMod val="75000"/>
                  </a:schemeClr>
                </a:solidFill>
              </a:defRPr>
            </a:lvl1pPr>
          </a:lstStyle>
          <a:p>
            <a:r>
              <a:rPr lang="zh-CN" altLang="en-US" dirty="0"/>
              <a:t>无线</a:t>
            </a:r>
          </a:p>
        </p:txBody>
      </p:sp>
      <p:sp>
        <p:nvSpPr>
          <p:cNvPr id="36" name="矩形 35"/>
          <p:cNvSpPr/>
          <p:nvPr/>
        </p:nvSpPr>
        <p:spPr>
          <a:xfrm>
            <a:off x="-12823" y="5657671"/>
            <a:ext cx="3432696" cy="1200329"/>
          </a:xfrm>
          <a:prstGeom prst="rect">
            <a:avLst/>
          </a:prstGeom>
          <a:solidFill>
            <a:schemeClr val="bg1"/>
          </a:solidFill>
        </p:spPr>
        <p:txBody>
          <a:bodyPr wrap="square" rtlCol="0">
            <a:spAutoFit/>
          </a:bodyPr>
          <a:lstStyle/>
          <a:p>
            <a:r>
              <a:rPr lang="zh-CN" altLang="en-US" sz="2400" b="1" dirty="0">
                <a:solidFill>
                  <a:srgbClr val="FF0000"/>
                </a:solidFill>
              </a:rPr>
              <a:t>传输线路</a:t>
            </a:r>
            <a:r>
              <a:rPr lang="zh-CN" altLang="en-US" sz="2400" b="1" dirty="0" smtClean="0">
                <a:solidFill>
                  <a:srgbClr val="FF0000"/>
                </a:solidFill>
              </a:rPr>
              <a:t>：</a:t>
            </a:r>
            <a:endParaRPr lang="en-US" altLang="zh-CN" sz="2400" b="1" dirty="0" smtClean="0">
              <a:solidFill>
                <a:srgbClr val="FF0000"/>
              </a:solidFill>
            </a:endParaRPr>
          </a:p>
          <a:p>
            <a:pPr marL="800100" lvl="1" indent="-342900">
              <a:buFont typeface="Arial" panose="020B0604020202020204" pitchFamily="34" charset="0"/>
              <a:buChar char="•"/>
            </a:pPr>
            <a:r>
              <a:rPr lang="zh-CN" altLang="en-US" sz="2400" b="1" dirty="0" smtClean="0">
                <a:solidFill>
                  <a:schemeClr val="accent2">
                    <a:lumMod val="75000"/>
                  </a:schemeClr>
                </a:solidFill>
              </a:rPr>
              <a:t>导引</a:t>
            </a:r>
            <a:r>
              <a:rPr lang="zh-CN" altLang="en-US" sz="2400" b="1" dirty="0">
                <a:solidFill>
                  <a:schemeClr val="accent2">
                    <a:lumMod val="75000"/>
                  </a:schemeClr>
                </a:solidFill>
              </a:rPr>
              <a:t>传播（有线</a:t>
            </a:r>
            <a:r>
              <a:rPr lang="zh-CN" altLang="en-US" sz="2400" b="1" dirty="0" smtClean="0">
                <a:solidFill>
                  <a:schemeClr val="accent2">
                    <a:lumMod val="75000"/>
                  </a:schemeClr>
                </a:solidFill>
              </a:rPr>
              <a:t>）</a:t>
            </a:r>
            <a:endParaRPr lang="en-US" altLang="zh-CN" sz="2400" b="1" dirty="0" smtClean="0">
              <a:solidFill>
                <a:schemeClr val="accent2">
                  <a:lumMod val="75000"/>
                </a:schemeClr>
              </a:solidFill>
            </a:endParaRPr>
          </a:p>
          <a:p>
            <a:pPr marL="800100" lvl="1" indent="-342900">
              <a:buFont typeface="Arial" panose="020B0604020202020204" pitchFamily="34" charset="0"/>
              <a:buChar char="•"/>
            </a:pPr>
            <a:r>
              <a:rPr lang="zh-CN" altLang="en-US" sz="2400" b="1" dirty="0" smtClean="0">
                <a:solidFill>
                  <a:schemeClr val="accent2">
                    <a:lumMod val="75000"/>
                  </a:schemeClr>
                </a:solidFill>
              </a:rPr>
              <a:t>无</a:t>
            </a:r>
            <a:r>
              <a:rPr lang="zh-CN" altLang="en-US" sz="2400" b="1" dirty="0">
                <a:solidFill>
                  <a:schemeClr val="accent2">
                    <a:lumMod val="75000"/>
                  </a:schemeClr>
                </a:solidFill>
              </a:rPr>
              <a:t>界传播（无线）</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95288" y="476250"/>
            <a:ext cx="8229600" cy="914400"/>
          </a:xfrm>
        </p:spPr>
        <p:txBody>
          <a:bodyPr/>
          <a:lstStyle/>
          <a:p>
            <a:pPr eaLnBrk="1" hangingPunct="1">
              <a:defRPr/>
            </a:pPr>
            <a:r>
              <a:rPr lang="en-US" altLang="zh-CN" sz="4000" dirty="0" smtClean="0"/>
              <a:t/>
            </a:r>
            <a:br>
              <a:rPr lang="en-US" altLang="zh-CN" sz="4000" dirty="0" smtClean="0"/>
            </a:br>
            <a:endParaRPr lang="en-US" altLang="zh-CN" dirty="0" smtClean="0">
              <a:solidFill>
                <a:schemeClr val="tx1"/>
              </a:solidFill>
            </a:endParaRPr>
          </a:p>
        </p:txBody>
      </p:sp>
      <p:sp>
        <p:nvSpPr>
          <p:cNvPr id="5" name="Rectangle 2"/>
          <p:cNvSpPr txBox="1">
            <a:spLocks noRot="1" noChangeArrowheads="1"/>
          </p:cNvSpPr>
          <p:nvPr/>
        </p:nvSpPr>
        <p:spPr bwMode="auto">
          <a:xfrm>
            <a:off x="179512" y="-99392"/>
            <a:ext cx="85407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zh-CN" altLang="en-US" sz="4000" dirty="0" smtClean="0"/>
              <a:t>传输线路：信道</a:t>
            </a:r>
          </a:p>
        </p:txBody>
      </p:sp>
      <p:sp>
        <p:nvSpPr>
          <p:cNvPr id="2" name="矩形 1"/>
          <p:cNvSpPr/>
          <p:nvPr/>
        </p:nvSpPr>
        <p:spPr>
          <a:xfrm>
            <a:off x="179512" y="908720"/>
            <a:ext cx="6912768" cy="535531"/>
          </a:xfrm>
          <a:prstGeom prst="rect">
            <a:avLst/>
          </a:prstGeom>
        </p:spPr>
        <p:txBody>
          <a:bodyPr wrap="square">
            <a:spAutoFit/>
          </a:bodyPr>
          <a:lstStyle/>
          <a:p>
            <a:pPr lvl="2" eaLnBrk="1" hangingPunct="1">
              <a:lnSpc>
                <a:spcPct val="90000"/>
              </a:lnSpc>
              <a:defRPr/>
            </a:pPr>
            <a:r>
              <a:rPr lang="zh-CN" altLang="en-US" sz="3200" b="1" dirty="0">
                <a:solidFill>
                  <a:srgbClr val="FF0000"/>
                </a:solidFill>
              </a:rPr>
              <a:t>一条传输线路也可形成多条信道。</a:t>
            </a:r>
          </a:p>
        </p:txBody>
      </p:sp>
      <p:sp>
        <p:nvSpPr>
          <p:cNvPr id="3" name="矩形 2"/>
          <p:cNvSpPr/>
          <p:nvPr/>
        </p:nvSpPr>
        <p:spPr>
          <a:xfrm>
            <a:off x="-324544" y="1818432"/>
            <a:ext cx="4608512" cy="2677656"/>
          </a:xfrm>
          <a:prstGeom prst="rect">
            <a:avLst/>
          </a:prstGeom>
        </p:spPr>
        <p:txBody>
          <a:bodyPr wrap="square">
            <a:spAutoFit/>
          </a:bodyPr>
          <a:lstStyle/>
          <a:p>
            <a:pPr marL="685800" lvl="1" indent="-228600">
              <a:spcBef>
                <a:spcPct val="20000"/>
              </a:spcBef>
              <a:buClr>
                <a:srgbClr val="000066"/>
              </a:buClr>
              <a:buFont typeface="Wingdings" panose="05000000000000000000" pitchFamily="2" charset="2"/>
              <a:buChar char="Ø"/>
              <a:defRPr/>
            </a:pPr>
            <a:r>
              <a:rPr lang="zh-CN" altLang="en-US" sz="2800" b="1" kern="0" dirty="0">
                <a:solidFill>
                  <a:srgbClr val="003399"/>
                </a:solidFill>
                <a:latin typeface="Arial" panose="020B0604020202020204"/>
                <a:ea typeface="宋体" panose="02010600030101010101" pitchFamily="2" charset="-122"/>
              </a:rPr>
              <a:t>不论无线信道还是有线信道，都要加一些设备才能构成传输线路，尤其是线路被复用</a:t>
            </a:r>
            <a:r>
              <a:rPr lang="zh-CN" altLang="en-US" sz="2800" b="1" kern="0" dirty="0" smtClean="0">
                <a:solidFill>
                  <a:srgbClr val="003399"/>
                </a:solidFill>
                <a:latin typeface="Arial" panose="020B0604020202020204"/>
                <a:ea typeface="宋体" panose="02010600030101010101" pitchFamily="2" charset="-122"/>
              </a:rPr>
              <a:t>时</a:t>
            </a:r>
            <a:r>
              <a:rPr lang="zh-CN" altLang="en-US" sz="2800" b="1" kern="0" dirty="0" smtClean="0">
                <a:solidFill>
                  <a:srgbClr val="FF0000"/>
                </a:solidFill>
                <a:latin typeface="Arial" panose="020B0604020202020204"/>
                <a:ea typeface="宋体" panose="02010600030101010101" pitchFamily="2" charset="-122"/>
              </a:rPr>
              <a:t>（如</a:t>
            </a:r>
            <a:r>
              <a:rPr lang="en-US" altLang="zh-CN" sz="2800" b="1" kern="0" dirty="0" smtClean="0">
                <a:solidFill>
                  <a:srgbClr val="FF0000"/>
                </a:solidFill>
                <a:latin typeface="Arial" panose="020B0604020202020204"/>
                <a:ea typeface="宋体" panose="02010600030101010101" pitchFamily="2" charset="-122"/>
              </a:rPr>
              <a:t>SDH</a:t>
            </a:r>
            <a:r>
              <a:rPr lang="zh-CN" altLang="en-US" sz="2800" b="1" kern="0" dirty="0" smtClean="0">
                <a:solidFill>
                  <a:srgbClr val="FF0000"/>
                </a:solidFill>
                <a:latin typeface="Arial" panose="020B0604020202020204"/>
                <a:ea typeface="宋体" panose="02010600030101010101" pitchFamily="2" charset="-122"/>
              </a:rPr>
              <a:t>复用设备及光复用设备等）。</a:t>
            </a:r>
            <a:endParaRPr lang="zh-CN" altLang="en-US" sz="2800" b="1" kern="0" dirty="0">
              <a:solidFill>
                <a:srgbClr val="FF0000"/>
              </a:solidFill>
              <a:latin typeface="Arial" panose="020B0604020202020204"/>
              <a:ea typeface="宋体" panose="02010600030101010101" pitchFamily="2" charset="-122"/>
            </a:endParaRPr>
          </a:p>
        </p:txBody>
      </p:sp>
      <p:pic>
        <p:nvPicPr>
          <p:cNvPr id="10" name="Picture 2" descr="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745" y="1546453"/>
            <a:ext cx="4727277" cy="5311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303807" y="-18628"/>
            <a:ext cx="8540750" cy="720725"/>
          </a:xfrm>
        </p:spPr>
        <p:txBody>
          <a:bodyPr/>
          <a:lstStyle/>
          <a:p>
            <a:pPr eaLnBrk="1" hangingPunct="1">
              <a:defRPr/>
            </a:pPr>
            <a:r>
              <a:rPr lang="en-US" altLang="zh-CN" sz="4000" dirty="0" smtClean="0"/>
              <a:t>1.2.3 </a:t>
            </a:r>
            <a:r>
              <a:rPr lang="zh-CN" altLang="en-US" sz="4000" dirty="0" smtClean="0"/>
              <a:t>交换设备</a:t>
            </a:r>
          </a:p>
        </p:txBody>
      </p:sp>
      <p:sp>
        <p:nvSpPr>
          <p:cNvPr id="64515" name="Rectangle 3"/>
          <p:cNvSpPr>
            <a:spLocks noGrp="1" noRot="1" noChangeArrowheads="1"/>
          </p:cNvSpPr>
          <p:nvPr>
            <p:ph type="body" idx="1"/>
          </p:nvPr>
        </p:nvSpPr>
        <p:spPr>
          <a:xfrm>
            <a:off x="291479" y="692596"/>
            <a:ext cx="8540750" cy="5184775"/>
          </a:xfrm>
        </p:spPr>
        <p:txBody>
          <a:bodyPr/>
          <a:lstStyle/>
          <a:p>
            <a:pPr eaLnBrk="1" hangingPunct="1">
              <a:defRPr/>
            </a:pPr>
            <a:r>
              <a:rPr lang="zh-CN" altLang="en-US" dirty="0" smtClean="0"/>
              <a:t>要把点对点的通信系统组成通信网，还必须有交换设备。</a:t>
            </a:r>
          </a:p>
        </p:txBody>
      </p:sp>
      <p:pic>
        <p:nvPicPr>
          <p:cNvPr id="8" name="Picture 4" descr="S3016正面"/>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748063" y="4985560"/>
            <a:ext cx="4339481" cy="73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descr="IMG_069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709272"/>
            <a:ext cx="3831580" cy="300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4668" y="5858108"/>
            <a:ext cx="4032448" cy="523220"/>
          </a:xfrm>
          <a:prstGeom prst="rect">
            <a:avLst/>
          </a:prstGeom>
          <a:noFill/>
        </p:spPr>
        <p:txBody>
          <a:bodyPr wrap="square" rtlCol="0">
            <a:spAutoFit/>
          </a:bodyPr>
          <a:lstStyle/>
          <a:p>
            <a:r>
              <a:rPr lang="zh-CN" altLang="en-US" sz="2800" b="1" dirty="0" smtClean="0"/>
              <a:t>电话网络的程控交换机</a:t>
            </a:r>
            <a:endParaRPr lang="zh-CN" altLang="en-US" sz="2800" b="1" dirty="0"/>
          </a:p>
        </p:txBody>
      </p:sp>
      <p:sp>
        <p:nvSpPr>
          <p:cNvPr id="12" name="TextBox 11"/>
          <p:cNvSpPr txBox="1"/>
          <p:nvPr/>
        </p:nvSpPr>
        <p:spPr>
          <a:xfrm>
            <a:off x="4466307" y="5759744"/>
            <a:ext cx="4592017" cy="523220"/>
          </a:xfrm>
          <a:prstGeom prst="rect">
            <a:avLst/>
          </a:prstGeom>
          <a:noFill/>
        </p:spPr>
        <p:txBody>
          <a:bodyPr wrap="square" rtlCol="0">
            <a:spAutoFit/>
          </a:bodyPr>
          <a:lstStyle/>
          <a:p>
            <a:r>
              <a:rPr lang="zh-CN" altLang="en-US" sz="2800" b="1" dirty="0"/>
              <a:t>计算机</a:t>
            </a:r>
            <a:r>
              <a:rPr lang="zh-CN" altLang="en-US" sz="2800" b="1" dirty="0" smtClean="0"/>
              <a:t>网络的以太网交换机</a:t>
            </a:r>
            <a:endParaRPr lang="zh-CN" altLang="en-US" sz="2800" b="1" dirty="0"/>
          </a:p>
        </p:txBody>
      </p:sp>
      <p:sp>
        <p:nvSpPr>
          <p:cNvPr id="13" name="TextBox 12"/>
          <p:cNvSpPr txBox="1"/>
          <p:nvPr/>
        </p:nvSpPr>
        <p:spPr>
          <a:xfrm>
            <a:off x="6433368" y="4110137"/>
            <a:ext cx="2016224" cy="523220"/>
          </a:xfrm>
          <a:prstGeom prst="rect">
            <a:avLst/>
          </a:prstGeom>
          <a:noFill/>
        </p:spPr>
        <p:txBody>
          <a:bodyPr wrap="square" rtlCol="0">
            <a:spAutoFit/>
          </a:bodyPr>
          <a:lstStyle/>
          <a:p>
            <a:r>
              <a:rPr lang="zh-CN" altLang="en-US" sz="2800" b="1" dirty="0" smtClean="0"/>
              <a:t>路由器</a:t>
            </a:r>
            <a:endParaRPr lang="zh-CN" altLang="en-US" sz="2800" b="1" dirty="0"/>
          </a:p>
        </p:txBody>
      </p:sp>
      <p:pic>
        <p:nvPicPr>
          <p:cNvPr id="214018" name="Picture 2" descr="http://img.jdzj.com/UserDocument/2014d/comvinet/Picture/2014911112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043" y="3336433"/>
            <a:ext cx="4657725" cy="714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4"/>
          <p:cNvSpPr txBox="1">
            <a:spLocks noChangeArrowheads="1"/>
          </p:cNvSpPr>
          <p:nvPr/>
        </p:nvSpPr>
        <p:spPr bwMode="auto">
          <a:xfrm>
            <a:off x="250826" y="1412776"/>
            <a:ext cx="854075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371600" indent="-4572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ctr" hangingPunct="1">
              <a:spcBef>
                <a:spcPct val="50000"/>
              </a:spcBef>
              <a:buFont typeface="Wingdings" panose="05000000000000000000" pitchFamily="2" charset="2"/>
              <a:buChar char="q"/>
            </a:pPr>
            <a:r>
              <a:rPr kumimoji="1" lang="zh-CN" altLang="en-US" sz="3200" b="1" dirty="0">
                <a:solidFill>
                  <a:srgbClr val="FF0000"/>
                </a:solidFill>
                <a:latin typeface="Tahoma" panose="020B0604030504040204" pitchFamily="34" charset="0"/>
              </a:rPr>
              <a:t>交换方式分类：</a:t>
            </a:r>
          </a:p>
          <a:p>
            <a:pPr lvl="2" eaLnBrk="1" fontAlgn="ctr" hangingPunct="1">
              <a:spcBef>
                <a:spcPct val="50000"/>
              </a:spcBef>
              <a:buFont typeface="Arial" panose="020B0604020202020204" pitchFamily="34" charset="0"/>
              <a:buAutoNum type="arabicPeriod"/>
            </a:pPr>
            <a:r>
              <a:rPr kumimoji="1" lang="zh-CN" altLang="en-US" sz="3200" b="1" dirty="0">
                <a:solidFill>
                  <a:srgbClr val="0033CC"/>
                </a:solidFill>
                <a:latin typeface="Tahoma" panose="020B0604030504040204" pitchFamily="34" charset="0"/>
              </a:rPr>
              <a:t>电路交换</a:t>
            </a:r>
          </a:p>
          <a:p>
            <a:pPr lvl="2" eaLnBrk="1" fontAlgn="ctr" hangingPunct="1">
              <a:spcBef>
                <a:spcPct val="50000"/>
              </a:spcBef>
              <a:buFont typeface="Arial" panose="020B0604020202020204" pitchFamily="34" charset="0"/>
              <a:buAutoNum type="arabicPeriod"/>
            </a:pPr>
            <a:r>
              <a:rPr kumimoji="1" lang="zh-CN" altLang="en-US" sz="3200" b="1" dirty="0">
                <a:solidFill>
                  <a:srgbClr val="0033CC"/>
                </a:solidFill>
                <a:latin typeface="Tahoma" panose="020B0604030504040204" pitchFamily="34" charset="0"/>
              </a:rPr>
              <a:t>报文交换</a:t>
            </a:r>
          </a:p>
          <a:p>
            <a:pPr lvl="2" eaLnBrk="1" fontAlgn="ctr" hangingPunct="1">
              <a:spcBef>
                <a:spcPct val="50000"/>
              </a:spcBef>
              <a:buFont typeface="Arial" panose="020B0604020202020204" pitchFamily="34" charset="0"/>
              <a:buAutoNum type="arabicPeriod"/>
            </a:pPr>
            <a:r>
              <a:rPr kumimoji="1" lang="zh-CN" altLang="en-US" sz="3200" b="1" dirty="0">
                <a:solidFill>
                  <a:srgbClr val="0033CC"/>
                </a:solidFill>
                <a:latin typeface="Tahoma" panose="020B0604030504040204" pitchFamily="34" charset="0"/>
              </a:rPr>
              <a:t>分组交换 </a:t>
            </a:r>
            <a:r>
              <a:rPr kumimoji="1" lang="en-US" altLang="zh-CN" sz="3200" b="1" dirty="0">
                <a:solidFill>
                  <a:srgbClr val="0033CC"/>
                </a:solidFill>
                <a:latin typeface="Tahoma" panose="020B0604030504040204" pitchFamily="34" charset="0"/>
              </a:rPr>
              <a:t>(</a:t>
            </a:r>
            <a:r>
              <a:rPr kumimoji="1" lang="zh-CN" altLang="en-US" sz="3200" b="1" dirty="0">
                <a:solidFill>
                  <a:srgbClr val="0033CC"/>
                </a:solidFill>
                <a:latin typeface="Tahoma" panose="020B0604030504040204" pitchFamily="34" charset="0"/>
              </a:rPr>
              <a:t> </a:t>
            </a:r>
            <a:r>
              <a:rPr kumimoji="1" lang="en-US" altLang="zh-CN" sz="3200" b="1" dirty="0">
                <a:solidFill>
                  <a:srgbClr val="0033CC"/>
                </a:solidFill>
                <a:latin typeface="Tahoma" panose="020B0604030504040204" pitchFamily="34" charset="0"/>
              </a:rPr>
              <a:t>ATM</a:t>
            </a:r>
            <a:r>
              <a:rPr kumimoji="1" lang="zh-CN" altLang="en-US" sz="3200" b="1" dirty="0">
                <a:solidFill>
                  <a:srgbClr val="0033CC"/>
                </a:solidFill>
                <a:latin typeface="Tahoma" panose="020B0604030504040204" pitchFamily="34" charset="0"/>
              </a:rPr>
              <a:t>、</a:t>
            </a:r>
            <a:r>
              <a:rPr kumimoji="1" lang="en-US" altLang="zh-CN" sz="3200" b="1" dirty="0">
                <a:solidFill>
                  <a:srgbClr val="0033CC"/>
                </a:solidFill>
                <a:latin typeface="Tahoma" panose="020B0604030504040204" pitchFamily="34" charset="0"/>
              </a:rPr>
              <a:t>IP</a:t>
            </a:r>
            <a:r>
              <a:rPr kumimoji="1" lang="zh-CN" altLang="en-US" sz="3200" b="1" dirty="0">
                <a:solidFill>
                  <a:srgbClr val="0033CC"/>
                </a:solidFill>
                <a:latin typeface="Tahoma" panose="020B0604030504040204" pitchFamily="34" charset="0"/>
              </a:rPr>
              <a:t>交换、</a:t>
            </a:r>
            <a:r>
              <a:rPr kumimoji="1" lang="en-US" altLang="zh-CN" sz="3200" b="1" dirty="0">
                <a:solidFill>
                  <a:srgbClr val="0033CC"/>
                </a:solidFill>
                <a:latin typeface="Tahoma" panose="020B0604030504040204" pitchFamily="34" charset="0"/>
              </a:rPr>
              <a:t>MPLS</a:t>
            </a:r>
            <a:r>
              <a:rPr kumimoji="1" lang="zh-CN" altLang="en-US" sz="3200" b="1" dirty="0">
                <a:solidFill>
                  <a:srgbClr val="0033CC"/>
                </a:solidFill>
                <a:latin typeface="Tahoma" panose="020B0604030504040204" pitchFamily="34" charset="0"/>
              </a:rPr>
              <a:t>等</a:t>
            </a:r>
            <a:r>
              <a:rPr kumimoji="1" lang="en-US" altLang="zh-CN" sz="3200" b="1" dirty="0">
                <a:solidFill>
                  <a:srgbClr val="0033CC"/>
                </a:solidFill>
                <a:latin typeface="Tahoma" panose="020B0604030504040204" pitchFamily="34" charset="0"/>
              </a:rPr>
              <a:t>)</a:t>
            </a:r>
          </a:p>
        </p:txBody>
      </p:sp>
      <p:sp>
        <p:nvSpPr>
          <p:cNvPr id="57347" name="日期占位符 3"/>
          <p:cNvSpPr>
            <a:spLocks noGrp="1"/>
          </p:cNvSpPr>
          <p:nvPr>
            <p:ph type="dt" sz="quarter" idx="10"/>
          </p:nvPr>
        </p:nvSpPr>
        <p:spPr>
          <a:xfrm>
            <a:off x="31242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57348" name="页脚占位符 1"/>
          <p:cNvSpPr>
            <a:spLocks noGrp="1"/>
          </p:cNvSpPr>
          <p:nvPr>
            <p:ph type="ftr" sz="quarter" idx="11"/>
          </p:nvPr>
        </p:nvSpPr>
        <p:spPr>
          <a:xfrm>
            <a:off x="301625" y="6245225"/>
            <a:ext cx="2289175"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endParaRPr kumimoji="1" lang="en-US" altLang="zh-CN" sz="1500" smtClean="0">
              <a:solidFill>
                <a:srgbClr val="3333FF"/>
              </a:solidFill>
              <a:latin typeface="微软雅黑" panose="020B0503020204020204" pitchFamily="34" charset="-122"/>
              <a:ea typeface="微软雅黑" panose="020B0503020204020204" pitchFamily="34" charset="-122"/>
            </a:endParaRPr>
          </a:p>
        </p:txBody>
      </p:sp>
      <p:sp>
        <p:nvSpPr>
          <p:cNvPr id="5" name="Rectangle 2"/>
          <p:cNvSpPr txBox="1">
            <a:spLocks noRot="1" noChangeArrowheads="1"/>
          </p:cNvSpPr>
          <p:nvPr/>
        </p:nvSpPr>
        <p:spPr>
          <a:xfrm>
            <a:off x="250825" y="490538"/>
            <a:ext cx="8540750" cy="720725"/>
          </a:xfrm>
          <a:prstGeom prst="rect">
            <a:avLst/>
          </a:prstGeom>
        </p:spPr>
        <p:txBody>
          <a:bodyP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eaLnBrk="1" hangingPunct="1">
              <a:defRPr/>
            </a:pPr>
            <a:r>
              <a:rPr lang="zh-CN" altLang="en-US" sz="4000" smtClean="0"/>
              <a:t>交换设备</a:t>
            </a:r>
            <a:endParaRPr lang="zh-CN" altLang="en-US" sz="4000" dirty="0"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ClrTx/>
              <a:buSzTx/>
              <a:buFont typeface="Wingdings" panose="05000000000000000000" pitchFamily="2" charset="2"/>
              <a:buNone/>
            </a:pPr>
            <a:fld id="{459F1C7C-E8B2-4079-B464-03E6262332C2}" type="slidenum">
              <a:rPr lang="en-US" altLang="zh-CN" b="1" smtClean="0">
                <a:solidFill>
                  <a:srgbClr val="000000"/>
                </a:solidFill>
              </a:rPr>
              <a:t>96</a:t>
            </a:fld>
            <a:endParaRPr lang="en-US" altLang="zh-CN" b="1" smtClean="0">
              <a:solidFill>
                <a:srgbClr val="000000"/>
              </a:solidFill>
            </a:endParaRPr>
          </a:p>
        </p:txBody>
      </p:sp>
      <p:sp>
        <p:nvSpPr>
          <p:cNvPr id="284675" name="Rectangle 2"/>
          <p:cNvSpPr>
            <a:spLocks noChangeArrowheads="1"/>
          </p:cNvSpPr>
          <p:nvPr/>
        </p:nvSpPr>
        <p:spPr bwMode="auto">
          <a:xfrm>
            <a:off x="2286000" y="5252413"/>
            <a:ext cx="4800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dirty="0" smtClean="0">
                <a:solidFill>
                  <a:srgbClr val="000000"/>
                </a:solidFill>
              </a:rPr>
              <a:t>交换节点中交换功能的实现</a:t>
            </a:r>
          </a:p>
          <a:p>
            <a:pPr algn="ctr" eaLnBrk="1" hangingPunct="1">
              <a:spcBef>
                <a:spcPct val="50000"/>
              </a:spcBef>
              <a:buClrTx/>
              <a:buSzTx/>
              <a:buFont typeface="Wingdings" panose="05000000000000000000" pitchFamily="2" charset="2"/>
              <a:buNone/>
            </a:pPr>
            <a:r>
              <a:rPr lang="en-US" altLang="zh-CN" sz="2400" b="1" dirty="0" smtClean="0">
                <a:solidFill>
                  <a:srgbClr val="000000"/>
                </a:solidFill>
              </a:rPr>
              <a:t>(a) </a:t>
            </a:r>
            <a:r>
              <a:rPr lang="zh-CN" altLang="en-US" sz="2400" b="1" dirty="0" smtClean="0">
                <a:solidFill>
                  <a:srgbClr val="000000"/>
                </a:solidFill>
              </a:rPr>
              <a:t>面向连接型；</a:t>
            </a:r>
            <a:r>
              <a:rPr lang="en-US" altLang="zh-CN" sz="2400" b="1" dirty="0" smtClean="0">
                <a:solidFill>
                  <a:srgbClr val="000000"/>
                </a:solidFill>
              </a:rPr>
              <a:t>(b) </a:t>
            </a:r>
            <a:r>
              <a:rPr lang="zh-CN" altLang="en-US" sz="2400" b="1" dirty="0" smtClean="0">
                <a:solidFill>
                  <a:srgbClr val="000000"/>
                </a:solidFill>
              </a:rPr>
              <a:t>无连接型</a:t>
            </a:r>
          </a:p>
        </p:txBody>
      </p:sp>
      <p:graphicFrame>
        <p:nvGraphicFramePr>
          <p:cNvPr id="284676" name="Object 3"/>
          <p:cNvGraphicFramePr>
            <a:graphicFrameLocks noChangeAspect="1"/>
          </p:cNvGraphicFramePr>
          <p:nvPr/>
        </p:nvGraphicFramePr>
        <p:xfrm>
          <a:off x="0" y="938213"/>
          <a:ext cx="9144000" cy="4243387"/>
        </p:xfrm>
        <a:graphic>
          <a:graphicData uri="http://schemas.openxmlformats.org/presentationml/2006/ole">
            <mc:AlternateContent xmlns:mc="http://schemas.openxmlformats.org/markup-compatibility/2006">
              <mc:Choice xmlns:v="urn:schemas-microsoft-com:vml" Requires="v">
                <p:oleObj spid="_x0000_s52292" r:id="rId4" imgW="5248910" imgH="2441575" progId="Visio.Drawing.11">
                  <p:embed/>
                </p:oleObj>
              </mc:Choice>
              <mc:Fallback>
                <p:oleObj r:id="rId4" imgW="5248910" imgH="2441575" progId="Visio.Drawing.11">
                  <p:embed/>
                  <p:pic>
                    <p:nvPicPr>
                      <p:cNvPr id="0" name="图片 522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38213"/>
                        <a:ext cx="9144000"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Text Box 2"/>
          <p:cNvSpPr txBox="1">
            <a:spLocks noChangeArrowheads="1"/>
          </p:cNvSpPr>
          <p:nvPr/>
        </p:nvSpPr>
        <p:spPr bwMode="auto">
          <a:xfrm>
            <a:off x="1349374" y="-104775"/>
            <a:ext cx="5040313" cy="553085"/>
          </a:xfrm>
          <a:prstGeom prst="rect">
            <a:avLst/>
          </a:prstGeom>
          <a:noFill/>
          <a:ln>
            <a:noFill/>
          </a:ln>
          <a:effectLst/>
        </p:spPr>
        <p:txBody>
          <a:bodyPr>
            <a:spAutoFit/>
          </a:bodyPr>
          <a:lstStyle/>
          <a:p>
            <a:pPr algn="ctr">
              <a:spcBef>
                <a:spcPct val="50000"/>
              </a:spcBef>
              <a:buClrTx/>
              <a:buSzTx/>
              <a:buFontTx/>
              <a:buNone/>
              <a:defRPr/>
            </a:pPr>
            <a:r>
              <a:rPr kumimoji="1" lang="zh-CN" altLang="en-US" sz="3000" b="1" dirty="0">
                <a:solidFill>
                  <a:srgbClr val="3333CC"/>
                </a:solidFill>
                <a:latin typeface="宋体" panose="02010600030101010101" pitchFamily="2" charset="-122"/>
              </a:rPr>
              <a:t>交换方式</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灯片编号占位符 3"/>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ClrTx/>
              <a:buSzTx/>
              <a:buFont typeface="Wingdings" panose="05000000000000000000" pitchFamily="2" charset="2"/>
              <a:buNone/>
            </a:pPr>
            <a:fld id="{6DEC29F9-25A6-444D-A4E4-859B5511B2A8}" type="slidenum">
              <a:rPr lang="en-US" altLang="zh-CN" b="1" smtClean="0">
                <a:solidFill>
                  <a:srgbClr val="000000"/>
                </a:solidFill>
              </a:rPr>
              <a:t>97</a:t>
            </a:fld>
            <a:endParaRPr lang="en-US" altLang="zh-CN" b="1" smtClean="0">
              <a:solidFill>
                <a:srgbClr val="000000"/>
              </a:solidFill>
            </a:endParaRPr>
          </a:p>
        </p:txBody>
      </p:sp>
      <p:sp>
        <p:nvSpPr>
          <p:cNvPr id="285699" name="Text Box 4"/>
          <p:cNvSpPr txBox="1">
            <a:spLocks noChangeArrowheads="1"/>
          </p:cNvSpPr>
          <p:nvPr/>
        </p:nvSpPr>
        <p:spPr bwMode="auto">
          <a:xfrm>
            <a:off x="304800" y="141288"/>
            <a:ext cx="86106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ClrTx/>
              <a:buSzTx/>
              <a:buFont typeface="Wingdings" panose="05000000000000000000" pitchFamily="2" charset="2"/>
              <a:buNone/>
            </a:pPr>
            <a:r>
              <a:rPr lang="zh-CN" altLang="en-US" sz="2000" b="1" dirty="0" smtClean="0">
                <a:solidFill>
                  <a:srgbClr val="FF3300"/>
                </a:solidFill>
              </a:rPr>
              <a:t>在面向连接型的网络中</a:t>
            </a:r>
            <a:r>
              <a:rPr lang="en-US" altLang="zh-CN" sz="2000" b="1" dirty="0" smtClean="0">
                <a:solidFill>
                  <a:srgbClr val="FF3300"/>
                </a:solidFill>
              </a:rPr>
              <a:t>:</a:t>
            </a:r>
          </a:p>
          <a:p>
            <a:pPr eaLnBrk="1" hangingPunct="1">
              <a:lnSpc>
                <a:spcPct val="110000"/>
              </a:lnSpc>
              <a:spcBef>
                <a:spcPct val="0"/>
              </a:spcBef>
              <a:buClrTx/>
              <a:buSzTx/>
              <a:buFont typeface="Wingdings" panose="05000000000000000000" pitchFamily="2" charset="2"/>
              <a:buChar char="p"/>
            </a:pPr>
            <a:r>
              <a:rPr lang="zh-CN" altLang="en-US" sz="2000" b="1" dirty="0" smtClean="0">
                <a:solidFill>
                  <a:srgbClr val="000000"/>
                </a:solidFill>
              </a:rPr>
              <a:t>连接建立阶段传递的</a:t>
            </a:r>
            <a:r>
              <a:rPr lang="zh-CN" altLang="en-US" sz="2000" b="1" dirty="0" smtClean="0">
                <a:solidFill>
                  <a:srgbClr val="FF3300"/>
                </a:solidFill>
              </a:rPr>
              <a:t>控制数据</a:t>
            </a:r>
            <a:r>
              <a:rPr lang="zh-CN" altLang="en-US" sz="2000" b="1" dirty="0" smtClean="0">
                <a:solidFill>
                  <a:srgbClr val="000000"/>
                </a:solidFill>
              </a:rPr>
              <a:t>中包含</a:t>
            </a:r>
            <a:r>
              <a:rPr lang="zh-CN" altLang="en-US" sz="2000" b="1" dirty="0" smtClean="0">
                <a:solidFill>
                  <a:srgbClr val="FF0000"/>
                </a:solidFill>
              </a:rPr>
              <a:t>完整的</a:t>
            </a:r>
            <a:r>
              <a:rPr lang="zh-CN" altLang="en-US" sz="2000" b="1" dirty="0" smtClean="0">
                <a:solidFill>
                  <a:srgbClr val="FF3300"/>
                </a:solidFill>
              </a:rPr>
              <a:t>目的地址</a:t>
            </a:r>
            <a:r>
              <a:rPr lang="zh-CN" altLang="en-US" sz="2000" b="1" dirty="0" smtClean="0">
                <a:solidFill>
                  <a:srgbClr val="000000"/>
                </a:solidFill>
              </a:rPr>
              <a:t>，沿途交换节点</a:t>
            </a:r>
            <a:r>
              <a:rPr lang="zh-CN" altLang="en-US" sz="2000" b="1" dirty="0" smtClean="0">
                <a:solidFill>
                  <a:srgbClr val="FF3300"/>
                </a:solidFill>
              </a:rPr>
              <a:t>以目的地址</a:t>
            </a:r>
            <a:r>
              <a:rPr lang="zh-CN" altLang="en-US" sz="2000" b="1" dirty="0" smtClean="0">
                <a:solidFill>
                  <a:srgbClr val="000000"/>
                </a:solidFill>
              </a:rPr>
              <a:t>为关键字，</a:t>
            </a:r>
            <a:r>
              <a:rPr lang="zh-CN" altLang="en-US" sz="2000" b="1" dirty="0" smtClean="0">
                <a:solidFill>
                  <a:srgbClr val="FF3300"/>
                </a:solidFill>
              </a:rPr>
              <a:t>查找路由表，就可以确定下一交换设备，相应入端口的信息应该交换到哪一个出端口也可以确定，</a:t>
            </a:r>
            <a:r>
              <a:rPr lang="zh-CN" altLang="en-US" sz="2000" b="1" dirty="0" smtClean="0">
                <a:solidFill>
                  <a:srgbClr val="3333CC"/>
                </a:solidFill>
              </a:rPr>
              <a:t>交换节点同时将该信息形成</a:t>
            </a:r>
            <a:r>
              <a:rPr lang="zh-CN" altLang="en-US" sz="2000" b="1" dirty="0" smtClean="0">
                <a:solidFill>
                  <a:srgbClr val="FF0000"/>
                </a:solidFill>
              </a:rPr>
              <a:t>转发表</a:t>
            </a:r>
            <a:r>
              <a:rPr lang="zh-CN" altLang="en-US" sz="2000" b="1" dirty="0" smtClean="0">
                <a:solidFill>
                  <a:srgbClr val="3333CC"/>
                </a:solidFill>
              </a:rPr>
              <a:t>保存起来</a:t>
            </a:r>
          </a:p>
          <a:p>
            <a:pPr eaLnBrk="1" hangingPunct="1">
              <a:lnSpc>
                <a:spcPct val="110000"/>
              </a:lnSpc>
              <a:spcBef>
                <a:spcPct val="0"/>
              </a:spcBef>
              <a:buClrTx/>
              <a:buSzTx/>
              <a:buFont typeface="Wingdings" panose="05000000000000000000" pitchFamily="2" charset="2"/>
              <a:buChar char="p"/>
            </a:pPr>
            <a:r>
              <a:rPr lang="zh-CN" altLang="en-US" sz="2000" b="1" dirty="0" smtClean="0">
                <a:solidFill>
                  <a:srgbClr val="000000"/>
                </a:solidFill>
              </a:rPr>
              <a:t>在用户数据传输阶段，用户数据</a:t>
            </a:r>
            <a:r>
              <a:rPr lang="zh-CN" altLang="en-US" sz="2000" b="1" dirty="0" smtClean="0">
                <a:solidFill>
                  <a:srgbClr val="FF3300"/>
                </a:solidFill>
              </a:rPr>
              <a:t>无需携带目的地址，可以只需携带一个短的连接标识，</a:t>
            </a:r>
            <a:r>
              <a:rPr lang="zh-CN" altLang="en-US" sz="2000" b="1" dirty="0" smtClean="0">
                <a:solidFill>
                  <a:srgbClr val="000000"/>
                </a:solidFill>
              </a:rPr>
              <a:t>交换节点根据</a:t>
            </a:r>
            <a:r>
              <a:rPr lang="zh-CN" altLang="en-US" sz="2000" b="1" dirty="0" smtClean="0">
                <a:solidFill>
                  <a:srgbClr val="FF3300"/>
                </a:solidFill>
              </a:rPr>
              <a:t>连接标识和转发表</a:t>
            </a:r>
            <a:r>
              <a:rPr lang="zh-CN" altLang="en-US" sz="2000" b="1" dirty="0" smtClean="0">
                <a:solidFill>
                  <a:srgbClr val="000000"/>
                </a:solidFill>
              </a:rPr>
              <a:t>就可实现快速的数据交换（对于虚电路交换方式）；也可以基于固定位置实现转发，不在用户数据中携带短的连接标识，只在交换机中生成固定的转发表（电路交换方式）。</a:t>
            </a:r>
            <a:endParaRPr lang="en-US" altLang="zh-CN" sz="2000" b="1" dirty="0" smtClean="0">
              <a:solidFill>
                <a:srgbClr val="000000"/>
              </a:solidFill>
            </a:endParaRPr>
          </a:p>
          <a:p>
            <a:pPr eaLnBrk="1" hangingPunct="1">
              <a:lnSpc>
                <a:spcPct val="110000"/>
              </a:lnSpc>
              <a:spcBef>
                <a:spcPct val="0"/>
              </a:spcBef>
              <a:buClrTx/>
              <a:buSzTx/>
              <a:buFont typeface="Wingdings" panose="05000000000000000000" pitchFamily="2" charset="2"/>
              <a:buChar char="p"/>
            </a:pPr>
            <a:r>
              <a:rPr lang="zh-CN" altLang="en-US" sz="2000" b="1" dirty="0" smtClean="0">
                <a:solidFill>
                  <a:srgbClr val="000000"/>
                </a:solidFill>
              </a:rPr>
              <a:t>转发表记录的是一个</a:t>
            </a:r>
            <a:r>
              <a:rPr lang="zh-CN" altLang="en-US" sz="2000" b="1" dirty="0" smtClean="0">
                <a:solidFill>
                  <a:srgbClr val="3333CC"/>
                </a:solidFill>
              </a:rPr>
              <a:t>交换节点当前维持的所有的连接状态信息，这些信息指明了一个连接上的用户信息在交换节点上应该如何转发</a:t>
            </a:r>
            <a:r>
              <a:rPr lang="zh-CN" altLang="en-US" sz="2000" b="1" dirty="0" smtClean="0">
                <a:solidFill>
                  <a:srgbClr val="FFCF01"/>
                </a:solidFill>
              </a:rPr>
              <a:t>，</a:t>
            </a:r>
            <a:r>
              <a:rPr lang="zh-CN" altLang="en-US" sz="2000" b="1" dirty="0" smtClean="0">
                <a:solidFill>
                  <a:srgbClr val="000000"/>
                </a:solidFill>
              </a:rPr>
              <a:t>根据交换实现技术的不同，该表的内容和物理形式也不相同。</a:t>
            </a:r>
          </a:p>
        </p:txBody>
      </p:sp>
      <p:pic>
        <p:nvPicPr>
          <p:cNvPr id="2857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175" y="3921125"/>
            <a:ext cx="3425825" cy="3275013"/>
          </a:xfrm>
          <a:prstGeom prst="rect">
            <a:avLst/>
          </a:prstGeom>
          <a:noFill/>
          <a:ln>
            <a:noFill/>
          </a:ln>
          <a:effectLst>
            <a:prstShdw prst="shdw17" dist="17961" dir="2700000">
              <a:srgbClr val="008965"/>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1"/>
          <p:cNvSpPr>
            <a:spLocks noGrp="1" noChangeArrowheads="1"/>
          </p:cNvSpPr>
          <p:nvPr>
            <p:ph type="title"/>
          </p:nvPr>
        </p:nvSpPr>
        <p:spPr>
          <a:xfrm>
            <a:off x="406400" y="-112713"/>
            <a:ext cx="7758113" cy="627063"/>
          </a:xfrm>
        </p:spPr>
        <p:txBody>
          <a:bodyPr/>
          <a:lstStyle/>
          <a:p>
            <a:endParaRPr lang="zh-CN" altLang="en-US" smtClean="0"/>
          </a:p>
        </p:txBody>
      </p:sp>
      <p:sp>
        <p:nvSpPr>
          <p:cNvPr id="286723" name="内容占位符 2"/>
          <p:cNvSpPr>
            <a:spLocks noGrp="1" noChangeArrowheads="1"/>
          </p:cNvSpPr>
          <p:nvPr>
            <p:ph idx="1"/>
          </p:nvPr>
        </p:nvSpPr>
        <p:spPr>
          <a:xfrm>
            <a:off x="127000" y="539750"/>
            <a:ext cx="9017000" cy="5434013"/>
          </a:xfrm>
        </p:spPr>
        <p:txBody>
          <a:bodyPr/>
          <a:lstStyle/>
          <a:p>
            <a:r>
              <a:rPr lang="zh-CN" altLang="en-US" sz="2800" dirty="0" smtClean="0"/>
              <a:t>面向连接实例</a:t>
            </a:r>
            <a:endParaRPr lang="en-US" altLang="zh-CN" sz="2800" dirty="0" smtClean="0"/>
          </a:p>
          <a:p>
            <a:pPr lvl="1"/>
            <a:r>
              <a:rPr lang="en-US" altLang="zh-CN" dirty="0" smtClean="0"/>
              <a:t>1.</a:t>
            </a:r>
            <a:r>
              <a:rPr lang="zh-CN" altLang="en-US" dirty="0" smtClean="0"/>
              <a:t>实连接的电路交换（传统电话网络）</a:t>
            </a:r>
            <a:endParaRPr lang="en-US" altLang="zh-CN" dirty="0" smtClean="0"/>
          </a:p>
          <a:p>
            <a:pPr lvl="1"/>
            <a:r>
              <a:rPr lang="en-US" altLang="zh-CN" dirty="0" smtClean="0"/>
              <a:t>2.</a:t>
            </a:r>
            <a:r>
              <a:rPr lang="zh-CN" altLang="en-US" dirty="0" smtClean="0"/>
              <a:t>虚电路交换的帧中继</a:t>
            </a:r>
            <a:endParaRPr lang="en-US" altLang="zh-CN" dirty="0" smtClean="0"/>
          </a:p>
          <a:p>
            <a:pPr lvl="1"/>
            <a:r>
              <a:rPr lang="en-US" altLang="zh-CN" dirty="0" smtClean="0"/>
              <a:t>2.</a:t>
            </a:r>
            <a:r>
              <a:rPr lang="zh-CN" altLang="en-US" dirty="0" smtClean="0"/>
              <a:t>虚电路交换的</a:t>
            </a:r>
            <a:r>
              <a:rPr lang="en-US" altLang="zh-CN" dirty="0" smtClean="0"/>
              <a:t>ATM VC</a:t>
            </a:r>
            <a:r>
              <a:rPr lang="zh-CN" altLang="en-US" dirty="0" smtClean="0"/>
              <a:t>交换</a:t>
            </a:r>
            <a:endParaRPr lang="en-US" altLang="zh-CN"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16"/>
          <p:cNvSpPr>
            <a:spLocks noGrp="1" noChangeArrowheads="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fld id="{3DFFC7F6-3ED6-4200-BE84-BE7F64AFFF85}" type="datetime6">
              <a:rPr lang="zh-CN" altLang="en-US" sz="1200" smtClean="0">
                <a:solidFill>
                  <a:srgbClr val="3333FF"/>
                </a:solidFill>
                <a:latin typeface="微软雅黑" panose="020B0503020204020204" pitchFamily="34" charset="-122"/>
                <a:ea typeface="微软雅黑" panose="020B0503020204020204" pitchFamily="34" charset="-122"/>
              </a:rPr>
              <a:t>2023年9月</a:t>
            </a:fld>
            <a:endParaRPr lang="zh-CN" altLang="en-US" sz="1200" smtClean="0">
              <a:solidFill>
                <a:srgbClr val="3333FF"/>
              </a:solidFill>
              <a:latin typeface="微软雅黑" panose="020B0503020204020204" pitchFamily="34" charset="-122"/>
              <a:ea typeface="微软雅黑" panose="020B0503020204020204" pitchFamily="34" charset="-122"/>
            </a:endParaRPr>
          </a:p>
        </p:txBody>
      </p:sp>
      <p:sp>
        <p:nvSpPr>
          <p:cNvPr id="287747" name="Rectangle 2"/>
          <p:cNvSpPr>
            <a:spLocks noChangeArrowheads="1"/>
          </p:cNvSpPr>
          <p:nvPr/>
        </p:nvSpPr>
        <p:spPr bwMode="auto">
          <a:xfrm>
            <a:off x="250825" y="1598613"/>
            <a:ext cx="8893175" cy="5092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marL="90805" indent="-90805" eaLnBrk="0" hangingPunct="0">
              <a:defRPr sz="1400">
                <a:solidFill>
                  <a:schemeClr val="tx1"/>
                </a:solidFill>
                <a:latin typeface="Times New Roman" panose="02020603050405020304" pitchFamily="18" charset="0"/>
                <a:ea typeface="宋体" panose="02010600030101010101" pitchFamily="2" charset="-122"/>
              </a:defRPr>
            </a:lvl1pPr>
            <a:lvl2pPr marL="471805" indent="-18923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40000"/>
              </a:spcBef>
              <a:buClr>
                <a:srgbClr val="0000FF"/>
              </a:buClr>
              <a:buFont typeface="Wingdings" panose="05000000000000000000" pitchFamily="2" charset="2"/>
              <a:buChar char="q"/>
            </a:pPr>
            <a:r>
              <a:rPr lang="zh-CN" altLang="en-US" sz="2600" b="1" smtClean="0">
                <a:solidFill>
                  <a:srgbClr val="000000"/>
                </a:solidFill>
                <a:latin typeface="Arial" panose="020B0604020202020204" pitchFamily="34" charset="0"/>
              </a:rPr>
              <a:t>功能：</a:t>
            </a:r>
            <a:r>
              <a:rPr lang="zh-CN" altLang="en-US" sz="2400" b="1" smtClean="0">
                <a:solidFill>
                  <a:srgbClr val="000000"/>
                </a:solidFill>
                <a:latin typeface="宋体" panose="02010600030101010101" pitchFamily="2" charset="-122"/>
              </a:rPr>
              <a:t>完成同一复用总线</a:t>
            </a:r>
            <a:r>
              <a:rPr lang="en-US" altLang="zh-CN" sz="2400" b="1" smtClean="0">
                <a:solidFill>
                  <a:srgbClr val="000000"/>
                </a:solidFill>
                <a:latin typeface="Arial" panose="020B0604020202020204" pitchFamily="34" charset="0"/>
              </a:rPr>
              <a:t>(PCM</a:t>
            </a:r>
            <a:r>
              <a:rPr lang="zh-CN" altLang="en-US" sz="2400" b="1" smtClean="0">
                <a:solidFill>
                  <a:srgbClr val="000000"/>
                </a:solidFill>
                <a:latin typeface="宋体" panose="02010600030101010101" pitchFamily="2" charset="-122"/>
              </a:rPr>
              <a:t>线</a:t>
            </a:r>
            <a:r>
              <a:rPr lang="en-US" altLang="zh-CN" sz="2400" b="1" smtClean="0">
                <a:solidFill>
                  <a:srgbClr val="000000"/>
                </a:solidFill>
                <a:latin typeface="Arial" panose="020B0604020202020204" pitchFamily="34" charset="0"/>
              </a:rPr>
              <a:t>)</a:t>
            </a:r>
            <a:r>
              <a:rPr lang="zh-CN" altLang="en-US" sz="2400" b="1" smtClean="0">
                <a:solidFill>
                  <a:srgbClr val="000000"/>
                </a:solidFill>
                <a:latin typeface="宋体" panose="02010600030101010101" pitchFamily="2" charset="-122"/>
              </a:rPr>
              <a:t>上不同时隙间的交换。</a:t>
            </a:r>
            <a:r>
              <a:rPr lang="zh-CN" altLang="en-US" sz="2600" b="1" smtClean="0">
                <a:solidFill>
                  <a:srgbClr val="000000"/>
                </a:solidFill>
                <a:latin typeface="Arial" panose="020B0604020202020204" pitchFamily="34" charset="0"/>
              </a:rPr>
              <a:t> </a:t>
            </a:r>
          </a:p>
          <a:p>
            <a:pPr eaLnBrk="1" hangingPunct="1">
              <a:spcBef>
                <a:spcPct val="40000"/>
              </a:spcBef>
              <a:buClr>
                <a:srgbClr val="0000FF"/>
              </a:buClr>
            </a:pPr>
            <a:r>
              <a:rPr lang="zh-CN" altLang="en-US" sz="2600" b="1" smtClean="0">
                <a:solidFill>
                  <a:srgbClr val="000000"/>
                </a:solidFill>
                <a:latin typeface="Arial" panose="020B0604020202020204" pitchFamily="34" charset="0"/>
              </a:rPr>
              <a:t>  对位置化信道：</a:t>
            </a:r>
            <a:r>
              <a:rPr lang="en-US" altLang="zh-CN" sz="2600" b="1" smtClean="0">
                <a:solidFill>
                  <a:srgbClr val="000000"/>
                </a:solidFill>
                <a:latin typeface="Arial" panose="020B0604020202020204" pitchFamily="34" charset="0"/>
              </a:rPr>
              <a:t>TS3</a:t>
            </a:r>
            <a:r>
              <a:rPr lang="en-US" altLang="zh-CN" sz="2600" b="1" smtClean="0">
                <a:solidFill>
                  <a:srgbClr val="000000"/>
                </a:solidFill>
                <a:latin typeface="Arial" panose="020B0604020202020204" pitchFamily="34" charset="0"/>
                <a:sym typeface="Wingdings" panose="05000000000000000000" pitchFamily="2" charset="2"/>
              </a:rPr>
              <a:t>TS8</a:t>
            </a:r>
            <a:r>
              <a:rPr lang="zh-CN" altLang="en-US" sz="2600" b="1" smtClean="0">
                <a:solidFill>
                  <a:srgbClr val="000000"/>
                </a:solidFill>
                <a:latin typeface="Arial" panose="020B0604020202020204" pitchFamily="34" charset="0"/>
                <a:sym typeface="Wingdings" panose="05000000000000000000" pitchFamily="2" charset="2"/>
              </a:rPr>
              <a:t>，等待</a:t>
            </a:r>
            <a:r>
              <a:rPr lang="en-US" altLang="zh-CN" sz="2600" b="1" smtClean="0">
                <a:solidFill>
                  <a:srgbClr val="000000"/>
                </a:solidFill>
                <a:latin typeface="Arial" panose="020B0604020202020204" pitchFamily="34" charset="0"/>
                <a:sym typeface="Wingdings" panose="05000000000000000000" pitchFamily="2" charset="2"/>
              </a:rPr>
              <a:t>5</a:t>
            </a:r>
            <a:r>
              <a:rPr lang="zh-CN" altLang="en-US" sz="2600" b="1" smtClean="0">
                <a:solidFill>
                  <a:srgbClr val="000000"/>
                </a:solidFill>
                <a:latin typeface="Arial" panose="020B0604020202020204" pitchFamily="34" charset="0"/>
                <a:sym typeface="Wingdings" panose="05000000000000000000" pitchFamily="2" charset="2"/>
              </a:rPr>
              <a:t>个时隙后输出即可。</a:t>
            </a:r>
            <a:endParaRPr lang="zh-CN" altLang="en-US" sz="2600" b="1" smtClean="0">
              <a:solidFill>
                <a:srgbClr val="000000"/>
              </a:solidFill>
              <a:latin typeface="Arial" panose="020B0604020202020204" pitchFamily="34" charset="0"/>
            </a:endParaRPr>
          </a:p>
          <a:p>
            <a:pPr eaLnBrk="1" hangingPunct="1">
              <a:spcBef>
                <a:spcPct val="40000"/>
              </a:spcBef>
              <a:buClr>
                <a:srgbClr val="0000FF"/>
              </a:buClr>
              <a:buFont typeface="Wingdings" panose="05000000000000000000" pitchFamily="2" charset="2"/>
              <a:buChar char="q"/>
            </a:pPr>
            <a:r>
              <a:rPr lang="zh-CN" altLang="en-US" sz="2600" b="1" smtClean="0">
                <a:solidFill>
                  <a:srgbClr val="333399"/>
                </a:solidFill>
                <a:latin typeface="Arial" panose="020B0604020202020204" pitchFamily="34" charset="0"/>
                <a:hlinkClick r:id="rId2" action="ppaction://hlinksldjump"/>
              </a:rPr>
              <a:t>组成结构</a:t>
            </a:r>
            <a:r>
              <a:rPr lang="en-US" altLang="zh-CN" sz="2600" b="1" smtClean="0">
                <a:solidFill>
                  <a:srgbClr val="333399"/>
                </a:solidFill>
                <a:latin typeface="Arial" panose="020B0604020202020204" pitchFamily="34" charset="0"/>
              </a:rPr>
              <a:t>(RAM)</a:t>
            </a:r>
            <a:r>
              <a:rPr lang="zh-CN" altLang="en-US" sz="2600" b="1" smtClean="0">
                <a:solidFill>
                  <a:srgbClr val="333399"/>
                </a:solidFill>
                <a:latin typeface="Arial" panose="020B0604020202020204" pitchFamily="34" charset="0"/>
              </a:rPr>
              <a:t>：</a:t>
            </a:r>
            <a:r>
              <a:rPr lang="en-US" altLang="zh-CN" sz="2600" b="1" smtClean="0">
                <a:solidFill>
                  <a:srgbClr val="000000"/>
                </a:solidFill>
                <a:latin typeface="Arial" panose="020B0604020202020204" pitchFamily="34" charset="0"/>
              </a:rPr>
              <a:t>SM(Speech Memory)</a:t>
            </a:r>
            <a:r>
              <a:rPr lang="zh-CN" altLang="en-US" sz="2600" b="1" smtClean="0">
                <a:solidFill>
                  <a:srgbClr val="000000"/>
                </a:solidFill>
                <a:latin typeface="Arial" panose="020B0604020202020204" pitchFamily="34" charset="0"/>
              </a:rPr>
              <a:t>－－</a:t>
            </a:r>
            <a:r>
              <a:rPr lang="zh-CN" altLang="en-US" sz="2400" b="1" smtClean="0">
                <a:solidFill>
                  <a:srgbClr val="000000"/>
                </a:solidFill>
              </a:rPr>
              <a:t>存储话音信息</a:t>
            </a:r>
            <a:endParaRPr lang="zh-CN" altLang="en-US" sz="2600" b="1" smtClean="0">
              <a:solidFill>
                <a:srgbClr val="000000"/>
              </a:solidFill>
              <a:latin typeface="Arial" panose="020B0604020202020204" pitchFamily="34" charset="0"/>
            </a:endParaRPr>
          </a:p>
          <a:p>
            <a:pPr eaLnBrk="1" hangingPunct="1">
              <a:spcBef>
                <a:spcPct val="40000"/>
              </a:spcBef>
              <a:buClr>
                <a:srgbClr val="0000FF"/>
              </a:buClr>
            </a:pPr>
            <a:r>
              <a:rPr lang="zh-CN" altLang="en-US" sz="2600" b="1" smtClean="0">
                <a:solidFill>
                  <a:srgbClr val="000000"/>
                </a:solidFill>
                <a:latin typeface="Arial" panose="020B0604020202020204" pitchFamily="34" charset="0"/>
              </a:rPr>
              <a:t>			       </a:t>
            </a:r>
            <a:r>
              <a:rPr lang="en-US" altLang="zh-CN" sz="2600" b="1" smtClean="0">
                <a:solidFill>
                  <a:srgbClr val="000000"/>
                </a:solidFill>
                <a:latin typeface="Arial" panose="020B0604020202020204" pitchFamily="34" charset="0"/>
              </a:rPr>
              <a:t>CM(Control Memory)</a:t>
            </a:r>
            <a:r>
              <a:rPr lang="zh-CN" altLang="en-US" sz="2600" b="1" smtClean="0">
                <a:solidFill>
                  <a:srgbClr val="000000"/>
                </a:solidFill>
                <a:latin typeface="Arial" panose="020B0604020202020204" pitchFamily="34" charset="0"/>
              </a:rPr>
              <a:t>－－</a:t>
            </a:r>
            <a:r>
              <a:rPr lang="zh-CN" altLang="en-US" sz="2400" b="1" smtClean="0">
                <a:solidFill>
                  <a:srgbClr val="000000"/>
                </a:solidFill>
              </a:rPr>
              <a:t>控制</a:t>
            </a:r>
            <a:r>
              <a:rPr lang="en-US" altLang="zh-CN" sz="2400" b="1" smtClean="0">
                <a:solidFill>
                  <a:srgbClr val="000000"/>
                </a:solidFill>
              </a:rPr>
              <a:t>SM</a:t>
            </a:r>
            <a:r>
              <a:rPr lang="zh-CN" altLang="en-US" sz="2400" b="1" smtClean="0">
                <a:solidFill>
                  <a:srgbClr val="000000"/>
                </a:solidFill>
              </a:rPr>
              <a:t>的读或写</a:t>
            </a:r>
            <a:endParaRPr lang="zh-CN" altLang="en-US" sz="2600" b="1" smtClean="0">
              <a:solidFill>
                <a:srgbClr val="000000"/>
              </a:solidFill>
              <a:latin typeface="宋体" panose="02010600030101010101" pitchFamily="2" charset="-122"/>
            </a:endParaRPr>
          </a:p>
          <a:p>
            <a:pPr eaLnBrk="1" hangingPunct="1">
              <a:spcBef>
                <a:spcPct val="40000"/>
              </a:spcBef>
              <a:buClr>
                <a:srgbClr val="0000FF"/>
              </a:buClr>
              <a:buFont typeface="Wingdings" panose="05000000000000000000" pitchFamily="2" charset="2"/>
              <a:buChar char="q"/>
            </a:pPr>
            <a:r>
              <a:rPr lang="zh-CN" altLang="en-US" sz="2600" b="1" smtClean="0">
                <a:solidFill>
                  <a:srgbClr val="000000"/>
                </a:solidFill>
                <a:latin typeface="Arial" panose="020B0604020202020204" pitchFamily="34" charset="0"/>
              </a:rPr>
              <a:t>原理：先存储话音信息，后转发，不同周期同一时隙不存在排队，只转发同一话路的话音信息</a:t>
            </a:r>
            <a:r>
              <a:rPr lang="en-US" altLang="zh-CN" sz="2600" b="1" smtClean="0">
                <a:solidFill>
                  <a:srgbClr val="000000"/>
                </a:solidFill>
                <a:latin typeface="Arial" panose="020B0604020202020204" pitchFamily="34" charset="0"/>
              </a:rPr>
              <a:t>——</a:t>
            </a:r>
            <a:r>
              <a:rPr lang="zh-CN" altLang="en-US" sz="2600" b="1" smtClean="0">
                <a:solidFill>
                  <a:srgbClr val="000000"/>
                </a:solidFill>
                <a:latin typeface="Arial" panose="020B0604020202020204" pitchFamily="34" charset="0"/>
              </a:rPr>
              <a:t>同步时分交换</a:t>
            </a:r>
          </a:p>
          <a:p>
            <a:pPr eaLnBrk="1" hangingPunct="1">
              <a:spcBef>
                <a:spcPct val="40000"/>
              </a:spcBef>
              <a:buClr>
                <a:srgbClr val="0000FF"/>
              </a:buClr>
              <a:buFont typeface="Wingdings" panose="05000000000000000000" pitchFamily="2" charset="2"/>
              <a:buChar char="q"/>
            </a:pPr>
            <a:r>
              <a:rPr lang="zh-CN" altLang="en-US" sz="2600" b="1" smtClean="0">
                <a:solidFill>
                  <a:srgbClr val="000000"/>
                </a:solidFill>
                <a:latin typeface="Arial" panose="020B0604020202020204" pitchFamily="34" charset="0"/>
                <a:hlinkClick r:id="rId3" action="ppaction://hlinksldjump"/>
              </a:rPr>
              <a:t>工作方式</a:t>
            </a:r>
            <a:r>
              <a:rPr lang="zh-CN" altLang="en-US" sz="2600" b="1" smtClean="0">
                <a:solidFill>
                  <a:srgbClr val="000000"/>
                </a:solidFill>
                <a:latin typeface="Arial" panose="020B0604020202020204" pitchFamily="34" charset="0"/>
              </a:rPr>
              <a:t>：</a:t>
            </a:r>
          </a:p>
          <a:p>
            <a:pPr lvl="1" eaLnBrk="1" hangingPunct="1">
              <a:spcBef>
                <a:spcPct val="40000"/>
              </a:spcBef>
              <a:buClr>
                <a:srgbClr val="0000FF"/>
              </a:buClr>
              <a:buFont typeface="Wingdings" panose="05000000000000000000" pitchFamily="2" charset="2"/>
              <a:buChar char="Ø"/>
            </a:pPr>
            <a:r>
              <a:rPr lang="zh-CN" altLang="en-US" sz="2400" b="1" smtClean="0">
                <a:solidFill>
                  <a:srgbClr val="000000"/>
                </a:solidFill>
                <a:latin typeface="Arial" panose="020B0604020202020204" pitchFamily="34" charset="0"/>
              </a:rPr>
              <a:t>输出控制： </a:t>
            </a:r>
            <a:r>
              <a:rPr lang="zh-CN" altLang="en-US" sz="2600" b="1" smtClean="0">
                <a:solidFill>
                  <a:srgbClr val="000000"/>
                </a:solidFill>
                <a:latin typeface="Arial" panose="020B0604020202020204" pitchFamily="34" charset="0"/>
              </a:rPr>
              <a:t>（顺序写入，控制读出）</a:t>
            </a:r>
            <a:endParaRPr lang="zh-CN" altLang="en-US" sz="2400" b="1" smtClean="0">
              <a:solidFill>
                <a:srgbClr val="000000"/>
              </a:solidFill>
              <a:latin typeface="Arial" panose="020B0604020202020204" pitchFamily="34" charset="0"/>
            </a:endParaRPr>
          </a:p>
          <a:p>
            <a:pPr lvl="1" eaLnBrk="1" hangingPunct="1">
              <a:spcBef>
                <a:spcPct val="40000"/>
              </a:spcBef>
              <a:buClr>
                <a:srgbClr val="0000FF"/>
              </a:buClr>
              <a:buFont typeface="Wingdings" panose="05000000000000000000" pitchFamily="2" charset="2"/>
              <a:buChar char="Ø"/>
            </a:pPr>
            <a:r>
              <a:rPr lang="zh-CN" altLang="en-US" sz="2400" b="1" smtClean="0">
                <a:solidFill>
                  <a:srgbClr val="000000"/>
                </a:solidFill>
                <a:latin typeface="Arial" panose="020B0604020202020204" pitchFamily="34" charset="0"/>
              </a:rPr>
              <a:t>输入控制：</a:t>
            </a:r>
            <a:r>
              <a:rPr lang="zh-CN" altLang="en-US" sz="2600" b="1" smtClean="0">
                <a:solidFill>
                  <a:srgbClr val="000000"/>
                </a:solidFill>
                <a:latin typeface="Arial" panose="020B0604020202020204" pitchFamily="34" charset="0"/>
              </a:rPr>
              <a:t>（控制写入，顺序读出）</a:t>
            </a:r>
            <a:endParaRPr lang="zh-CN" altLang="en-US" sz="2400" b="1" smtClean="0">
              <a:solidFill>
                <a:srgbClr val="000000"/>
              </a:solidFill>
              <a:latin typeface="Arial" panose="020B0604020202020204" pitchFamily="34" charset="0"/>
            </a:endParaRPr>
          </a:p>
          <a:p>
            <a:pPr lvl="1" eaLnBrk="1" hangingPunct="1">
              <a:spcBef>
                <a:spcPct val="40000"/>
              </a:spcBef>
              <a:buClr>
                <a:srgbClr val="0000FF"/>
              </a:buClr>
            </a:pPr>
            <a:endParaRPr lang="zh-CN" altLang="en-US" sz="2600" b="1" smtClean="0">
              <a:solidFill>
                <a:srgbClr val="000000"/>
              </a:solidFill>
              <a:latin typeface="Arial" panose="020B0604020202020204" pitchFamily="34" charset="0"/>
            </a:endParaRPr>
          </a:p>
        </p:txBody>
      </p:sp>
      <p:grpSp>
        <p:nvGrpSpPr>
          <p:cNvPr id="287748" name="Group 3"/>
          <p:cNvGrpSpPr/>
          <p:nvPr/>
        </p:nvGrpSpPr>
        <p:grpSpPr bwMode="auto">
          <a:xfrm>
            <a:off x="8101013" y="-169863"/>
            <a:ext cx="422275" cy="919163"/>
            <a:chOff x="1882" y="-26"/>
            <a:chExt cx="266" cy="579"/>
          </a:xfrm>
        </p:grpSpPr>
        <p:sp>
          <p:nvSpPr>
            <p:cNvPr id="287754" name="AutoShape 4"/>
            <p:cNvSpPr>
              <a:spLocks noChangeArrowheads="1"/>
            </p:cNvSpPr>
            <p:nvPr/>
          </p:nvSpPr>
          <p:spPr bwMode="auto">
            <a:xfrm>
              <a:off x="1882" y="-26"/>
              <a:ext cx="266" cy="579"/>
            </a:xfrm>
            <a:prstGeom prst="triangle">
              <a:avLst>
                <a:gd name="adj" fmla="val 50000"/>
              </a:avLst>
            </a:prstGeom>
            <a:solidFill>
              <a:srgbClr val="FF3300"/>
            </a:solidFill>
            <a:ln>
              <a:noFill/>
            </a:ln>
            <a:extLs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SzPct val="100000"/>
                <a:buFont typeface="Wingdings" panose="05000000000000000000" pitchFamily="2" charset="2"/>
                <a:buChar char="n"/>
              </a:pPr>
              <a:endParaRPr lang="zh-CN" altLang="en-US" sz="2400" smtClean="0">
                <a:solidFill>
                  <a:srgbClr val="000000"/>
                </a:solidFill>
              </a:endParaRPr>
            </a:p>
          </p:txBody>
        </p:sp>
        <p:sp>
          <p:nvSpPr>
            <p:cNvPr id="287755" name="Text Box 5"/>
            <p:cNvSpPr txBox="1">
              <a:spLocks noChangeArrowheads="1"/>
            </p:cNvSpPr>
            <p:nvPr/>
          </p:nvSpPr>
          <p:spPr bwMode="auto">
            <a:xfrm>
              <a:off x="1958" y="190"/>
              <a:ext cx="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0" tIns="0" rIns="0" bIns="0">
              <a:spAutoFit/>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algn="ctr"/>
              <a:r>
                <a:rPr lang="zh-CN" altLang="en-US" sz="2400" b="1" smtClean="0">
                  <a:solidFill>
                    <a:srgbClr val="3333FF"/>
                  </a:solidFill>
                  <a:latin typeface="Tahoma" panose="020B0604030504040204" pitchFamily="34" charset="0"/>
                </a:rPr>
                <a:t>！</a:t>
              </a:r>
            </a:p>
          </p:txBody>
        </p:sp>
      </p:grpSp>
      <p:sp>
        <p:nvSpPr>
          <p:cNvPr id="287749" name="Rectangle 6"/>
          <p:cNvSpPr>
            <a:spLocks noChangeArrowheads="1"/>
          </p:cNvSpPr>
          <p:nvPr/>
        </p:nvSpPr>
        <p:spPr bwMode="auto">
          <a:xfrm>
            <a:off x="381000" y="865188"/>
            <a:ext cx="63119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nchor="ct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smtClean="0">
                <a:solidFill>
                  <a:srgbClr val="FF0000"/>
                </a:solidFill>
              </a:rPr>
              <a:t>时间交换单元</a:t>
            </a:r>
            <a:r>
              <a:rPr lang="en-US" altLang="zh-CN" sz="3200" b="1" smtClean="0">
                <a:solidFill>
                  <a:srgbClr val="FF0000"/>
                </a:solidFill>
              </a:rPr>
              <a:t>-</a:t>
            </a:r>
            <a:r>
              <a:rPr lang="zh-CN" altLang="en-US" sz="3200" b="1" smtClean="0">
                <a:solidFill>
                  <a:srgbClr val="FF0000"/>
                </a:solidFill>
              </a:rPr>
              <a:t>时间接线器（</a:t>
            </a:r>
            <a:r>
              <a:rPr lang="en-US" altLang="zh-CN" sz="3200" b="1" smtClean="0">
                <a:solidFill>
                  <a:srgbClr val="FF0000"/>
                </a:solidFill>
              </a:rPr>
              <a:t>T</a:t>
            </a:r>
            <a:r>
              <a:rPr lang="zh-CN" altLang="en-US" sz="3200" b="1" smtClean="0">
                <a:solidFill>
                  <a:srgbClr val="FF0000"/>
                </a:solidFill>
              </a:rPr>
              <a:t>）</a:t>
            </a:r>
          </a:p>
        </p:txBody>
      </p:sp>
      <p:sp>
        <p:nvSpPr>
          <p:cNvPr id="287750" name="日期占位符 1"/>
          <p:cNvSpPr txBox="1">
            <a:spLocks noGrp="1" noChangeArrowheads="1"/>
          </p:cNvSpPr>
          <p:nvPr/>
        </p:nvSpPr>
        <p:spPr bwMode="auto">
          <a:xfrm>
            <a:off x="381000" y="6540500"/>
            <a:ext cx="15748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5" rIns="91390" bIns="45695"/>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87751" name="页脚占位符 3"/>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pPr>
            <a:endParaRPr lang="en-US" altLang="zh-CN" sz="1200" smtClean="0">
              <a:solidFill>
                <a:srgbClr val="7F7F7F"/>
              </a:solidFill>
              <a:latin typeface="华文行楷" panose="02010800040101010101" pitchFamily="2" charset="-122"/>
              <a:ea typeface="华文行楷" panose="02010800040101010101" pitchFamily="2" charset="-122"/>
            </a:endParaRPr>
          </a:p>
        </p:txBody>
      </p:sp>
      <p:sp>
        <p:nvSpPr>
          <p:cNvPr id="287752" name="灯片编号占位符 4"/>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sz="1400">
                <a:solidFill>
                  <a:schemeClr val="tx1"/>
                </a:solidFill>
                <a:latin typeface="Times New Roman" panose="02020603050405020304" pitchFamily="18" charset="0"/>
                <a:ea typeface="宋体" panose="02010600030101010101" pitchFamily="2" charset="-122"/>
              </a:defRPr>
            </a:lvl9pPr>
          </a:lstStyle>
          <a:p>
            <a:pPr eaLnBrk="1" hangingPunct="1">
              <a:buClr>
                <a:srgbClr val="000000"/>
              </a:buClr>
              <a:buFont typeface="Wingdings" panose="05000000000000000000" pitchFamily="2" charset="2"/>
              <a:buChar char="n"/>
            </a:pPr>
            <a:fld id="{7C255053-2367-4413-AE5B-22E6B6EAF703}" type="slidenum">
              <a:rPr lang="en-US" altLang="zh-CN" sz="1200" smtClean="0">
                <a:solidFill>
                  <a:srgbClr val="3333FF"/>
                </a:solidFill>
                <a:latin typeface="微软雅黑" panose="020B0503020204020204" pitchFamily="34" charset="-122"/>
                <a:ea typeface="微软雅黑" panose="020B0503020204020204" pitchFamily="34" charset="-122"/>
              </a:rPr>
              <a:t>99</a:t>
            </a:fld>
            <a:endParaRPr lang="en-US" altLang="zh-CN" sz="1200" smtClean="0">
              <a:solidFill>
                <a:srgbClr val="3333FF"/>
              </a:solidFill>
              <a:latin typeface="微软雅黑" panose="020B0503020204020204" pitchFamily="34" charset="-122"/>
              <a:ea typeface="微软雅黑" panose="020B0503020204020204" pitchFamily="34" charset="-122"/>
            </a:endParaRPr>
          </a:p>
        </p:txBody>
      </p:sp>
      <p:sp>
        <p:nvSpPr>
          <p:cNvPr id="2" name="矩形 1"/>
          <p:cNvSpPr/>
          <p:nvPr/>
        </p:nvSpPr>
        <p:spPr>
          <a:xfrm>
            <a:off x="152400" y="65088"/>
            <a:ext cx="5753100" cy="585787"/>
          </a:xfrm>
          <a:prstGeom prst="rect">
            <a:avLst/>
          </a:prstGeom>
        </p:spPr>
        <p:txBody>
          <a:bodyPr>
            <a:spAutoFit/>
          </a:bodyPr>
          <a:lstStyle/>
          <a:p>
            <a:pPr marL="742950" lvl="1" indent="-285750" eaLnBrk="0" hangingPunct="0">
              <a:spcBef>
                <a:spcPct val="20000"/>
              </a:spcBef>
              <a:buClr>
                <a:srgbClr val="FF0000"/>
              </a:buClr>
              <a:buSzPct val="55000"/>
              <a:buFont typeface="Wingdings" panose="05000000000000000000" pitchFamily="2" charset="2"/>
              <a:buChar char="Ø"/>
              <a:defRPr/>
            </a:pPr>
            <a:r>
              <a:rPr lang="en-US" altLang="zh-CN" sz="3200" b="1" kern="0" dirty="0">
                <a:solidFill>
                  <a:srgbClr val="000000"/>
                </a:solidFill>
                <a:latin typeface="Tahoma" panose="020B0604030504040204"/>
              </a:rPr>
              <a:t>1.</a:t>
            </a:r>
            <a:r>
              <a:rPr lang="zh-CN" altLang="en-US" sz="3200" b="1" kern="0" dirty="0">
                <a:solidFill>
                  <a:srgbClr val="000000"/>
                </a:solidFill>
                <a:latin typeface="Tahoma" panose="020B0604030504040204"/>
              </a:rPr>
              <a:t>电路交换的电话网络</a:t>
            </a:r>
            <a:endParaRPr lang="en-US" altLang="zh-CN" sz="3200" b="1" kern="0" dirty="0">
              <a:solidFill>
                <a:srgbClr val="000000"/>
              </a:solidFill>
              <a:latin typeface="Tahoma" panose="020B0604030504040204"/>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NkMjVlMGEyNmFjMTU4YWYxZGVlNDQzYTAwNmVmYjU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0769740-4de5-4b48-866e-494b9e71c70f}"/>
</p:tagLst>
</file>

<file path=ppt/theme/_rels/theme14.xml.rels><?xml version="1.0" encoding="UTF-8" standalone="yes"?>
<Relationships xmlns="http://schemas.openxmlformats.org/package/2006/relationships"><Relationship Id="rId1" Type="http://schemas.openxmlformats.org/officeDocument/2006/relationships/image" Target="../media/image2.jpeg"/></Relationships>
</file>

<file path=ppt/theme/_rels/theme15.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0099"/>
      </a:hlink>
      <a:folHlink>
        <a:srgbClr val="993366"/>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0099"/>
      </a:hlink>
      <a:folHlink>
        <a:srgbClr val="993366"/>
      </a:folHlink>
    </a:clrScheme>
    <a:fontScheme nam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6_自定义设计方案">
  <a:themeElements>
    <a:clrScheme name="5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3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3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3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3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3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8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2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com">
  <a:themeElements>
    <a:clrScheme name="dcom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com">
      <a:majorFont>
        <a:latin typeface="Arial"/>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rgbClr val="FFFF00"/>
            </a:solidFill>
            <a:effectLst/>
            <a:latin typeface="华文新魏" panose="02010800040101010101" pitchFamily="2" charset="-122"/>
            <a:ea typeface="华文新魏" panose="02010800040101010101" pitchFamily="2" charset="-122"/>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rgbClr val="FFFF00"/>
            </a:solidFill>
            <a:effectLst/>
            <a:latin typeface="华文新魏" panose="02010800040101010101" pitchFamily="2" charset="-122"/>
            <a:ea typeface="华文新魏" panose="02010800040101010101" pitchFamily="2" charset="-122"/>
          </a:defRPr>
        </a:defPPr>
      </a:lstStyle>
    </a:lnDef>
  </a:objectDefaults>
  <a:extraClrSchemeLst>
    <a:extraClrScheme>
      <a:clrScheme name="dcom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com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com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com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com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com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com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9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0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1" 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5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3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3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3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3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3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3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com">
  <a:themeElements>
    <a:clrScheme name="dcom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com">
      <a:majorFont>
        <a:latin typeface="Arial"/>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rgbClr val="FFFF00"/>
            </a:solidFill>
            <a:effectLst/>
            <a:latin typeface="华文新魏" panose="02010800040101010101" pitchFamily="2" charset="-122"/>
            <a:ea typeface="华文新魏" panose="02010800040101010101" pitchFamily="2" charset="-122"/>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squar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rgbClr val="FFFF00"/>
            </a:solidFill>
            <a:effectLst/>
            <a:latin typeface="华文新魏" panose="02010800040101010101" pitchFamily="2" charset="-122"/>
            <a:ea typeface="华文新魏" panose="02010800040101010101" pitchFamily="2" charset="-122"/>
          </a:defRPr>
        </a:defPPr>
      </a:lstStyle>
    </a:lnDef>
  </a:objectDefaults>
  <a:extraClrSchemeLst>
    <a:extraClrScheme>
      <a:clrScheme name="dcom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com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com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com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com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com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com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4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5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A000120140530A99PPBG">
  <a:themeElements>
    <a:clrScheme name="自定义 385">
      <a:dk1>
        <a:srgbClr val="5F5F5F"/>
      </a:dk1>
      <a:lt1>
        <a:srgbClr val="FFFFFF"/>
      </a:lt1>
      <a:dk2>
        <a:srgbClr val="5F5F5F"/>
      </a:dk2>
      <a:lt2>
        <a:srgbClr val="FFFFFF"/>
      </a:lt2>
      <a:accent1>
        <a:srgbClr val="A9250F"/>
      </a:accent1>
      <a:accent2>
        <a:srgbClr val="FB4E3F"/>
      </a:accent2>
      <a:accent3>
        <a:srgbClr val="FC8492"/>
      </a:accent3>
      <a:accent4>
        <a:srgbClr val="FAB480"/>
      </a:accent4>
      <a:accent5>
        <a:srgbClr val="84ADE4"/>
      </a:accent5>
      <a:accent6>
        <a:srgbClr val="FFC000"/>
      </a:accent6>
      <a:hlink>
        <a:srgbClr val="00B0F0"/>
      </a:hlink>
      <a:folHlink>
        <a:srgbClr val="AFB2B4"/>
      </a:folHlink>
    </a:clrScheme>
    <a:fontScheme name="自定义 7">
      <a:majorFont>
        <a:latin typeface="Arial"/>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4.xml><?xml version="1.0" encoding="utf-8"?>
<a:theme xmlns:a="http://schemas.openxmlformats.org/drawingml/2006/main" name="6_诗情画意">
  <a:themeElements>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5.xml><?xml version="1.0" encoding="utf-8"?>
<a:theme xmlns:a="http://schemas.openxmlformats.org/drawingml/2006/main" name="1_A000120140530A99PPBG">
  <a:themeElements>
    <a:clrScheme name="自定义 385">
      <a:dk1>
        <a:srgbClr val="5F5F5F"/>
      </a:dk1>
      <a:lt1>
        <a:srgbClr val="FFFFFF"/>
      </a:lt1>
      <a:dk2>
        <a:srgbClr val="5F5F5F"/>
      </a:dk2>
      <a:lt2>
        <a:srgbClr val="FFFFFF"/>
      </a:lt2>
      <a:accent1>
        <a:srgbClr val="A9250F"/>
      </a:accent1>
      <a:accent2>
        <a:srgbClr val="FB4E3F"/>
      </a:accent2>
      <a:accent3>
        <a:srgbClr val="FC8492"/>
      </a:accent3>
      <a:accent4>
        <a:srgbClr val="FAB480"/>
      </a:accent4>
      <a:accent5>
        <a:srgbClr val="84ADE4"/>
      </a:accent5>
      <a:accent6>
        <a:srgbClr val="FFC000"/>
      </a:accent6>
      <a:hlink>
        <a:srgbClr val="00B0F0"/>
      </a:hlink>
      <a:folHlink>
        <a:srgbClr val="AFB2B4"/>
      </a:folHlink>
    </a:clrScheme>
    <a:fontScheme name="自定义 7">
      <a:majorFont>
        <a:latin typeface="Arial"/>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99"/>
      </a:hlink>
      <a:folHlink>
        <a:srgbClr val="9933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演示文稿1">
  <a:themeElements>
    <a:clrScheme name="演示文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演示文稿1">
      <a:majorFont>
        <a:latin typeface="Arial"/>
        <a:ea typeface="楷体_GB2312"/>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101787" tIns="50892" rIns="101787" bIns="50892" numCol="1" anchor="t" anchorCtr="0" compatLnSpc="1"/>
      <a:lstStyle>
        <a:defPPr marL="176530" marR="0" indent="-176530" algn="just" defTabSz="1019175" rtl="0" eaLnBrk="1" fontAlgn="base" latinLnBrk="0" hangingPunct="1">
          <a:lnSpc>
            <a:spcPct val="110000"/>
          </a:lnSpc>
          <a:spcBef>
            <a:spcPct val="40000"/>
          </a:spcBef>
          <a:spcAft>
            <a:spcPct val="0"/>
          </a:spcAft>
          <a:buClrTx/>
          <a:buSzPct val="80000"/>
          <a:buFont typeface="Wingdings" panose="05000000000000000000" pitchFamily="2" charset="2"/>
          <a:buChar char="n"/>
          <a:defRPr kumimoji="0" lang="zh-CN" altLang="en-US" sz="1800" b="1" i="1" u="none" strike="noStrike" cap="none" normalizeH="0" baseline="0" smtClean="0">
            <a:ln>
              <a:noFill/>
            </a:ln>
            <a:solidFill>
              <a:schemeClr val="tx1"/>
            </a:solidFill>
            <a:effectLst/>
            <a:latin typeface="楷体_GB2312" panose="02010609030101010101" pitchFamily="49" charset="-122"/>
            <a:ea typeface="楷体_GB2312" panose="0201060903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101787" tIns="50892" rIns="101787" bIns="50892" numCol="1" anchor="t" anchorCtr="0" compatLnSpc="1"/>
      <a:lstStyle>
        <a:defPPr marL="176530" marR="0" indent="-176530" algn="just" defTabSz="1019175" rtl="0" eaLnBrk="1" fontAlgn="base" latinLnBrk="0" hangingPunct="1">
          <a:lnSpc>
            <a:spcPct val="110000"/>
          </a:lnSpc>
          <a:spcBef>
            <a:spcPct val="40000"/>
          </a:spcBef>
          <a:spcAft>
            <a:spcPct val="0"/>
          </a:spcAft>
          <a:buClrTx/>
          <a:buSzPct val="80000"/>
          <a:buFont typeface="Wingdings" panose="05000000000000000000" pitchFamily="2" charset="2"/>
          <a:buChar char="n"/>
          <a:defRPr kumimoji="0" lang="zh-CN" altLang="en-US" sz="1800" b="1" i="1" u="none" strike="noStrike" cap="none" normalizeH="0" baseline="0" smtClean="0">
            <a:ln>
              <a:noFill/>
            </a:ln>
            <a:solidFill>
              <a:schemeClr val="tx1"/>
            </a:solidFill>
            <a:effectLst/>
            <a:latin typeface="楷体_GB2312" panose="02010609030101010101" pitchFamily="49" charset="-122"/>
            <a:ea typeface="楷体_GB2312" panose="02010609030101010101" pitchFamily="49" charset="-122"/>
          </a:defRPr>
        </a:defPPr>
      </a:lstStyle>
    </a:lnDef>
  </a:objectDefaults>
  <a:extraClrSchemeLst>
    <a:extraClrScheme>
      <a:clrScheme name="演示文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演示文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演示文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演示文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演示文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演示文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演示文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演示文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演示文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演示文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演示文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演示文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0.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7.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8.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9.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CDESIGNL</Template>
  <TotalTime>68</TotalTime>
  <Words>14208</Words>
  <Application>Microsoft Office PowerPoint</Application>
  <PresentationFormat>全屏显示(4:3)</PresentationFormat>
  <Paragraphs>2005</Paragraphs>
  <Slides>180</Slides>
  <Notes>84</Notes>
  <HiddenSlides>0</HiddenSlides>
  <MMClips>0</MMClips>
  <ScaleCrop>false</ScaleCrop>
  <HeadingPairs>
    <vt:vector size="6" baseType="variant">
      <vt:variant>
        <vt:lpstr>主题</vt:lpstr>
      </vt:variant>
      <vt:variant>
        <vt:i4>35</vt:i4>
      </vt:variant>
      <vt:variant>
        <vt:lpstr>嵌入 OLE 服务器</vt:lpstr>
      </vt:variant>
      <vt:variant>
        <vt:i4>11</vt:i4>
      </vt:variant>
      <vt:variant>
        <vt:lpstr>幻灯片标题</vt:lpstr>
      </vt:variant>
      <vt:variant>
        <vt:i4>180</vt:i4>
      </vt:variant>
    </vt:vector>
  </HeadingPairs>
  <TitlesOfParts>
    <vt:vector size="226" baseType="lpstr">
      <vt:lpstr>诗情画意</vt:lpstr>
      <vt:lpstr>1_dcom</vt:lpstr>
      <vt:lpstr>2_dcom</vt:lpstr>
      <vt:lpstr>默认设计模板</vt:lpstr>
      <vt:lpstr>聚合</vt:lpstr>
      <vt:lpstr>1_默认设计模板</vt:lpstr>
      <vt:lpstr>Blends</vt:lpstr>
      <vt:lpstr>演示文稿1</vt:lpstr>
      <vt:lpstr>2_Blends</vt:lpstr>
      <vt:lpstr>3_默认设计模板</vt:lpstr>
      <vt:lpstr>2_默认设计模板</vt:lpstr>
      <vt:lpstr>3_Blends</vt:lpstr>
      <vt:lpstr>4_默认设计模板</vt:lpstr>
      <vt:lpstr>2_聚合</vt:lpstr>
      <vt:lpstr>1_聚合</vt:lpstr>
      <vt:lpstr>6_自定义设计方案</vt:lpstr>
      <vt:lpstr>4_Blends</vt:lpstr>
      <vt:lpstr>8_Blends</vt:lpstr>
      <vt:lpstr>12_Blends</vt:lpstr>
      <vt:lpstr>1_诗情画意</vt:lpstr>
      <vt:lpstr>9_Blends</vt:lpstr>
      <vt:lpstr>10_Blends</vt:lpstr>
      <vt:lpstr>1_Blends</vt:lpstr>
      <vt:lpstr>32_默认设计模板</vt:lpstr>
      <vt:lpstr>9_默认设计模板</vt:lpstr>
      <vt:lpstr>25_默认设计模板</vt:lpstr>
      <vt:lpstr>5_Blends</vt:lpstr>
      <vt:lpstr>2_诗情画意</vt:lpstr>
      <vt:lpstr>3_诗情画意</vt:lpstr>
      <vt:lpstr>4_诗情画意</vt:lpstr>
      <vt:lpstr>A000120140530A18PPBG</vt:lpstr>
      <vt:lpstr>5_诗情画意</vt:lpstr>
      <vt:lpstr>A000120140530A99PPBG</vt:lpstr>
      <vt:lpstr>6_诗情画意</vt:lpstr>
      <vt:lpstr>1_A000120140530A99PPBG</vt:lpstr>
      <vt:lpstr>Bitmap Image</vt:lpstr>
      <vt:lpstr>Microsoft 公式 3.0</vt:lpstr>
      <vt:lpstr>Visio</vt:lpstr>
      <vt:lpstr>VISIO 4 Drawing</vt:lpstr>
      <vt:lpstr>Microsoft Visio 绘图</vt:lpstr>
      <vt:lpstr>位图图像</vt:lpstr>
      <vt:lpstr>位图图象</vt:lpstr>
      <vt:lpstr>Photo Editor 照片</vt:lpstr>
      <vt:lpstr>Photoshop.Image.4</vt:lpstr>
      <vt:lpstr>Picture2</vt:lpstr>
      <vt:lpstr>Equation</vt:lpstr>
      <vt:lpstr>通信网理论</vt:lpstr>
      <vt:lpstr>课程及时沟通QQ群--596478641</vt:lpstr>
      <vt:lpstr>二：超星网络教学平台 1.请手机扫描二维码下载并安装超星“学习通”</vt:lpstr>
      <vt:lpstr>2.请扫描下列二维码加入本课程，请完善学号，姓名，手机号，学院，专业等信息。</vt:lpstr>
      <vt:lpstr>【电脑端】如何使用课程平台？</vt:lpstr>
      <vt:lpstr>【电脑端】如何使用课程平台？</vt:lpstr>
      <vt:lpstr>PowerPoint 演示文稿</vt:lpstr>
      <vt:lpstr>第一章 引论</vt:lpstr>
      <vt:lpstr>PowerPoint 演示文稿</vt:lpstr>
      <vt:lpstr>PowerPoint 演示文稿</vt:lpstr>
      <vt:lpstr>参考教材</vt:lpstr>
      <vt:lpstr>PowerPoint 演示文稿</vt:lpstr>
      <vt:lpstr>PowerPoint 演示文稿</vt:lpstr>
      <vt:lpstr>PowerPoint 演示文稿</vt:lpstr>
      <vt:lpstr>PowerPoint 演示文稿</vt:lpstr>
      <vt:lpstr>PowerPoint 演示文稿</vt:lpstr>
      <vt:lpstr>PowerPoint 演示文稿</vt:lpstr>
      <vt:lpstr>第1章</vt:lpstr>
      <vt:lpstr>1. 电话的产生</vt:lpstr>
      <vt:lpstr>PowerPoint 演示文稿</vt:lpstr>
      <vt:lpstr>PowerPoint 演示文稿</vt:lpstr>
      <vt:lpstr>PowerPoint 演示文稿</vt:lpstr>
      <vt:lpstr>PowerPoint 演示文稿</vt:lpstr>
      <vt:lpstr>网络的结构的变化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实际开关阵列举例 </vt:lpstr>
      <vt:lpstr>PowerPoint 演示文稿</vt:lpstr>
      <vt:lpstr>PowerPoint 演示文稿</vt:lpstr>
      <vt:lpstr>电话网络交换模式变革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通信网络</vt:lpstr>
      <vt:lpstr>PowerPoint 演示文稿</vt:lpstr>
      <vt:lpstr>PowerPoint 演示文稿</vt:lpstr>
      <vt:lpstr>目录</vt:lpstr>
      <vt:lpstr>PowerPoint 演示文稿</vt:lpstr>
      <vt:lpstr>常见等级制网络结构</vt:lpstr>
      <vt:lpstr>PowerPoint 演示文稿</vt:lpstr>
      <vt:lpstr>PowerPoint 演示文稿</vt:lpstr>
      <vt:lpstr>PowerPoint 演示文稿</vt:lpstr>
      <vt:lpstr>PowerPoint 演示文稿</vt:lpstr>
      <vt:lpstr>互连网络</vt:lpstr>
      <vt:lpstr>千兆以太网的应用</vt:lpstr>
      <vt:lpstr>长途语音网解决方案</vt:lpstr>
      <vt:lpstr>PowerPoint 演示文稿</vt:lpstr>
      <vt:lpstr>PowerPoint 演示文稿</vt:lpstr>
      <vt:lpstr>PowerPoint 演示文稿</vt:lpstr>
      <vt:lpstr>PowerPoint 演示文稿</vt:lpstr>
      <vt:lpstr>未来网络架构</vt:lpstr>
      <vt:lpstr>什么是未来网络</vt:lpstr>
      <vt:lpstr>PowerPoint 演示文稿</vt:lpstr>
      <vt:lpstr>PowerPoint 演示文稿</vt:lpstr>
      <vt:lpstr>PowerPoint 演示文稿</vt:lpstr>
      <vt:lpstr>PowerPoint 演示文稿</vt:lpstr>
      <vt:lpstr>互联网在向人类大脑结构进化-互联网云脑</vt:lpstr>
      <vt:lpstr>PowerPoint 演示文稿</vt:lpstr>
      <vt:lpstr>PowerPoint 演示文稿</vt:lpstr>
      <vt:lpstr>互联网云脑与前沿科学的关系</vt:lpstr>
      <vt:lpstr>第1章 引论</vt:lpstr>
      <vt:lpstr>网络的分类</vt:lpstr>
      <vt:lpstr>第1章</vt:lpstr>
      <vt:lpstr>1.2 通信网的组成要素</vt:lpstr>
      <vt:lpstr>1.2 通信网的组成要素</vt:lpstr>
      <vt:lpstr>PowerPoint 演示文稿</vt:lpstr>
      <vt:lpstr>PowerPoint 演示文稿</vt:lpstr>
      <vt:lpstr>网络的组成-软件组成</vt:lpstr>
      <vt:lpstr>PowerPoint 演示文稿</vt:lpstr>
      <vt:lpstr>PowerPoint 演示文稿</vt:lpstr>
      <vt:lpstr>PowerPoint 演示文稿</vt:lpstr>
      <vt:lpstr>PowerPoint 演示文稿</vt:lpstr>
      <vt:lpstr> </vt:lpstr>
      <vt:lpstr>1.2.3 交换设备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面向连接的实例2：虚电路交换的帧中继</vt:lpstr>
      <vt:lpstr>图  帧中继虚电路</vt:lpstr>
      <vt:lpstr>PowerPoint 演示文稿</vt:lpstr>
      <vt:lpstr>VCI 与 VPI（ VPI 包含 VCI）</vt:lpstr>
      <vt:lpstr>PowerPoint 演示文稿</vt:lpstr>
      <vt:lpstr>PowerPoint 演示文稿</vt:lpstr>
      <vt:lpstr>PowerPoint 演示文稿</vt:lpstr>
      <vt:lpstr>几种典型 交换方式</vt:lpstr>
      <vt:lpstr>PowerPoint 演示文稿</vt:lpstr>
      <vt:lpstr>存储转发方式：报文和分组交换方式</vt:lpstr>
      <vt:lpstr>2.报文交换</vt:lpstr>
      <vt:lpstr>3.分组交换</vt:lpstr>
      <vt:lpstr>PowerPoint 演示文稿</vt:lpstr>
      <vt:lpstr>PowerPoint 演示文稿</vt:lpstr>
      <vt:lpstr>PowerPoint 演示文稿</vt:lpstr>
      <vt:lpstr>分组交换的两种形式：数据报服务和虚电路服务</vt:lpstr>
      <vt:lpstr>II.虚电路（Virtual Circuit）</vt:lpstr>
      <vt:lpstr>1.2.4通信网的约定</vt:lpstr>
      <vt:lpstr>电话信令 </vt:lpstr>
      <vt:lpstr>计算机通信协议 </vt:lpstr>
      <vt:lpstr>1、网络的体系结构：网络的各层功能及其协议的集合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二、计算机网络的性能指标</vt:lpstr>
      <vt:lpstr>速率的单位</vt:lpstr>
      <vt:lpstr>2.带宽</vt:lpstr>
      <vt:lpstr>3. 吞吐量</vt:lpstr>
      <vt:lpstr>4.  时延(delay 或 latency)</vt:lpstr>
      <vt:lpstr>时延(delay 或 latency)</vt:lpstr>
      <vt:lpstr>时延(delay 或 latency)</vt:lpstr>
      <vt:lpstr>容易产生的错误概念 </vt:lpstr>
      <vt:lpstr>时延(delay 或 latency)</vt:lpstr>
      <vt:lpstr>四种时延所产生的地方 </vt:lpstr>
      <vt:lpstr>时延(delay 或 latency)</vt:lpstr>
      <vt:lpstr>5. 利用率</vt:lpstr>
      <vt:lpstr>PowerPoint 演示文稿</vt:lpstr>
      <vt:lpstr>三、计算机网络的非性能特征 </vt:lpstr>
      <vt:lpstr>1.2.6  路由与流量控制</vt:lpstr>
      <vt:lpstr>路由算法概述</vt:lpstr>
      <vt:lpstr>PowerPoint 演示文稿</vt:lpstr>
      <vt:lpstr>PowerPoint 演示文稿</vt:lpstr>
      <vt:lpstr>PowerPoint 演示文稿</vt:lpstr>
      <vt:lpstr>路由选择算法的分类</vt:lpstr>
      <vt:lpstr>对路由选择算法的要求</vt:lpstr>
      <vt:lpstr>路由算法的实现  路由表</vt:lpstr>
      <vt:lpstr>路由算法与流量控制的关系</vt:lpstr>
      <vt:lpstr>PowerPoint 演示文稿</vt:lpstr>
      <vt:lpstr>自学第一章并完成调研总结报告，报告中包括以下的内容（选做）：</vt:lpstr>
      <vt:lpstr>调研或设计作业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网络编程作业</vt:lpstr>
      <vt:lpstr>网络编程： </vt:lpstr>
      <vt:lpstr>PowerPoint 演示文稿</vt:lpstr>
      <vt:lpstr>个人必做作业</vt:lpstr>
    </vt:vector>
  </TitlesOfParts>
  <Company>XCBXYJ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xuchb</cp:lastModifiedBy>
  <cp:revision>427</cp:revision>
  <dcterms:created xsi:type="dcterms:W3CDTF">2011-07-25T07:27:00Z</dcterms:created>
  <dcterms:modified xsi:type="dcterms:W3CDTF">2023-09-19T10:29:34Z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C648CFD98E5F4B0B8BC9AD0395908F14</vt:lpwstr>
  </property>
</Properties>
</file>